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93"/>
  </p:notesMasterIdLst>
  <p:sldIdLst>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6" userDrawn="1">
          <p15:clr>
            <a:srgbClr val="A4A3A4"/>
          </p15:clr>
        </p15:guide>
        <p15:guide id="2" pos="7256" userDrawn="1">
          <p15:clr>
            <a:srgbClr val="A4A3A4"/>
          </p15:clr>
        </p15:guide>
        <p15:guide id="3" orient="horz" pos="648" userDrawn="1">
          <p15:clr>
            <a:srgbClr val="A4A3A4"/>
          </p15:clr>
        </p15:guide>
        <p15:guide id="4" orient="horz" pos="712" userDrawn="1">
          <p15:clr>
            <a:srgbClr val="A4A3A4"/>
          </p15:clr>
        </p15:guide>
        <p15:guide id="5" orient="horz" pos="3928"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varScale="1">
        <p:scale>
          <a:sx n="67" d="100"/>
          <a:sy n="67" d="100"/>
        </p:scale>
        <p:origin x="96" y="210"/>
      </p:cViewPr>
      <p:guideLst>
        <p:guide pos="416"/>
        <p:guide pos="7256"/>
        <p:guide orient="horz" pos="648"/>
        <p:guide orient="horz" pos="712"/>
        <p:guide orient="horz" pos="3928"/>
        <p:guide orient="horz"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AEF62E-05CB-4A4E-BB7E-BDD71A51DD51}"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CBF76490-18E5-4FF9-958A-8B2555156465}">
      <dgm:prSet phldrT="[Text]"/>
      <dgm:spPr>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pt-BR" b="1" dirty="0" smtClean="0">
              <a:latin typeface="Times New Roman" panose="02020603050405020304" pitchFamily="18" charset="0"/>
              <a:cs typeface="Times New Roman" panose="02020603050405020304" pitchFamily="18" charset="0"/>
            </a:rPr>
            <a:t>2. Bố cục: </a:t>
          </a:r>
          <a:r>
            <a:rPr lang="pt-BR" dirty="0" smtClean="0">
              <a:latin typeface="Times New Roman" panose="02020603050405020304" pitchFamily="18" charset="0"/>
              <a:cs typeface="Times New Roman" panose="02020603050405020304" pitchFamily="18" charset="0"/>
            </a:rPr>
            <a:t>2 phần:</a:t>
          </a:r>
          <a:endParaRPr lang="en-US" dirty="0">
            <a:latin typeface="Times New Roman" panose="02020603050405020304" pitchFamily="18" charset="0"/>
            <a:cs typeface="Times New Roman" panose="02020603050405020304" pitchFamily="18" charset="0"/>
          </a:endParaRPr>
        </a:p>
      </dgm:t>
    </dgm:pt>
    <dgm:pt modelId="{35179877-F320-4C92-9BE3-5BFB5A351C64}" type="parTrans" cxnId="{527FB7C1-EB2F-4D56-93A4-2FBB767A1C1B}">
      <dgm:prSet/>
      <dgm:spPr/>
      <dgm:t>
        <a:bodyPr/>
        <a:lstStyle/>
        <a:p>
          <a:endParaRPr lang="en-US"/>
        </a:p>
      </dgm:t>
    </dgm:pt>
    <dgm:pt modelId="{81B70AC7-D134-45F3-BC0A-1DB99FF548A6}" type="sibTrans" cxnId="{527FB7C1-EB2F-4D56-93A4-2FBB767A1C1B}">
      <dgm:prSet/>
      <dgm:spPr/>
      <dgm:t>
        <a:bodyPr/>
        <a:lstStyle/>
        <a:p>
          <a:endParaRPr lang="en-US"/>
        </a:p>
      </dgm:t>
    </dgm:pt>
    <dgm:pt modelId="{45999304-4BDB-4A88-987F-81F342F811C7}">
      <dgm:prSet phldrT="[Text]"/>
      <dgm:spPr>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pt-BR" dirty="0" smtClean="0">
              <a:latin typeface="Times New Roman" panose="02020603050405020304" pitchFamily="18" charset="0"/>
              <a:cs typeface="Times New Roman" panose="02020603050405020304" pitchFamily="18" charset="0"/>
            </a:rPr>
            <a:t>a. Sự giàu có, nhộn nhịp của kinh thành Thăng Long.</a:t>
          </a:r>
          <a:endParaRPr lang="en-US" dirty="0">
            <a:latin typeface="Times New Roman" panose="02020603050405020304" pitchFamily="18" charset="0"/>
            <a:cs typeface="Times New Roman" panose="02020603050405020304" pitchFamily="18" charset="0"/>
          </a:endParaRPr>
        </a:p>
      </dgm:t>
    </dgm:pt>
    <dgm:pt modelId="{B39EE90E-F5BF-4477-9E8D-18EA90A31997}" type="parTrans" cxnId="{E12C23C5-61C7-401F-BAE1-DBA34DABA8E9}">
      <dgm:prSet/>
      <dgm:spPr/>
      <dgm:t>
        <a:bodyPr/>
        <a:lstStyle/>
        <a:p>
          <a:endParaRPr lang="en-US"/>
        </a:p>
      </dgm:t>
    </dgm:pt>
    <dgm:pt modelId="{8E69F034-D6A3-4102-A9D4-9AEA39463D7D}" type="sibTrans" cxnId="{E12C23C5-61C7-401F-BAE1-DBA34DABA8E9}">
      <dgm:prSet/>
      <dgm:spPr/>
      <dgm:t>
        <a:bodyPr/>
        <a:lstStyle/>
        <a:p>
          <a:endParaRPr lang="en-US"/>
        </a:p>
      </dgm:t>
    </dgm:pt>
    <dgm:pt modelId="{ECB5A42A-D729-45AB-B0C1-13E22A25ADDF}">
      <dgm:prSet phldrT="[Text]"/>
      <dgm:spPr>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pt-BR" dirty="0" smtClean="0">
              <a:latin typeface="Times New Roman" panose="02020603050405020304" pitchFamily="18" charset="0"/>
              <a:cs typeface="Times New Roman" panose="02020603050405020304" pitchFamily="18" charset="0"/>
            </a:rPr>
            <a:t>b.Tâm trạng tác giả.</a:t>
          </a:r>
          <a:endParaRPr lang="en-US" dirty="0">
            <a:latin typeface="Times New Roman" panose="02020603050405020304" pitchFamily="18" charset="0"/>
            <a:cs typeface="Times New Roman" panose="02020603050405020304" pitchFamily="18" charset="0"/>
          </a:endParaRPr>
        </a:p>
      </dgm:t>
    </dgm:pt>
    <dgm:pt modelId="{FD73B5B7-B0B8-4189-9ADE-59D46872F55A}" type="parTrans" cxnId="{18636212-D3E4-41DD-BD0F-E4FB8E31B8B5}">
      <dgm:prSet/>
      <dgm:spPr/>
      <dgm:t>
        <a:bodyPr/>
        <a:lstStyle/>
        <a:p>
          <a:endParaRPr lang="en-US"/>
        </a:p>
      </dgm:t>
    </dgm:pt>
    <dgm:pt modelId="{905C40D8-3701-40EF-BB27-053FD624A666}" type="sibTrans" cxnId="{18636212-D3E4-41DD-BD0F-E4FB8E31B8B5}">
      <dgm:prSet/>
      <dgm:spPr/>
      <dgm:t>
        <a:bodyPr/>
        <a:lstStyle/>
        <a:p>
          <a:endParaRPr lang="en-US"/>
        </a:p>
      </dgm:t>
    </dgm:pt>
    <dgm:pt modelId="{C1BFF098-F360-4A44-A6A9-8E25B67B8BB1}" type="pres">
      <dgm:prSet presAssocID="{08AEF62E-05CB-4A4E-BB7E-BDD71A51DD51}" presName="hierChild1" presStyleCnt="0">
        <dgm:presLayoutVars>
          <dgm:orgChart val="1"/>
          <dgm:chPref val="1"/>
          <dgm:dir/>
          <dgm:animOne val="branch"/>
          <dgm:animLvl val="lvl"/>
          <dgm:resizeHandles/>
        </dgm:presLayoutVars>
      </dgm:prSet>
      <dgm:spPr/>
      <dgm:t>
        <a:bodyPr/>
        <a:lstStyle/>
        <a:p>
          <a:endParaRPr lang="en-US"/>
        </a:p>
      </dgm:t>
    </dgm:pt>
    <dgm:pt modelId="{C69B439F-C0A0-4F85-A622-15D5C19FDC42}" type="pres">
      <dgm:prSet presAssocID="{CBF76490-18E5-4FF9-958A-8B2555156465}" presName="hierRoot1" presStyleCnt="0">
        <dgm:presLayoutVars>
          <dgm:hierBranch val="init"/>
        </dgm:presLayoutVars>
      </dgm:prSet>
      <dgm:spPr/>
    </dgm:pt>
    <dgm:pt modelId="{BB469893-B1EB-45A6-B036-B16F8A1EAA4F}" type="pres">
      <dgm:prSet presAssocID="{CBF76490-18E5-4FF9-958A-8B2555156465}" presName="rootComposite1" presStyleCnt="0"/>
      <dgm:spPr/>
    </dgm:pt>
    <dgm:pt modelId="{217CC168-C650-4571-AC96-05C33DF42661}" type="pres">
      <dgm:prSet presAssocID="{CBF76490-18E5-4FF9-958A-8B2555156465}" presName="rootText1" presStyleLbl="node0" presStyleIdx="0" presStyleCnt="1" custScaleY="63524">
        <dgm:presLayoutVars>
          <dgm:chPref val="3"/>
        </dgm:presLayoutVars>
      </dgm:prSet>
      <dgm:spPr/>
      <dgm:t>
        <a:bodyPr/>
        <a:lstStyle/>
        <a:p>
          <a:endParaRPr lang="en-US"/>
        </a:p>
      </dgm:t>
    </dgm:pt>
    <dgm:pt modelId="{33CA955B-F2F7-4533-829F-002D046C79AB}" type="pres">
      <dgm:prSet presAssocID="{CBF76490-18E5-4FF9-958A-8B2555156465}" presName="rootConnector1" presStyleLbl="node1" presStyleIdx="0" presStyleCnt="0"/>
      <dgm:spPr/>
      <dgm:t>
        <a:bodyPr/>
        <a:lstStyle/>
        <a:p>
          <a:endParaRPr lang="en-US"/>
        </a:p>
      </dgm:t>
    </dgm:pt>
    <dgm:pt modelId="{E7C38E89-4742-41F1-A5D8-297DB7613863}" type="pres">
      <dgm:prSet presAssocID="{CBF76490-18E5-4FF9-958A-8B2555156465}" presName="hierChild2" presStyleCnt="0"/>
      <dgm:spPr/>
    </dgm:pt>
    <dgm:pt modelId="{6F3DBAD5-1A96-40D0-B3C1-BCC6CDA41B35}" type="pres">
      <dgm:prSet presAssocID="{B39EE90E-F5BF-4477-9E8D-18EA90A31997}" presName="Name37" presStyleLbl="parChTrans1D2" presStyleIdx="0" presStyleCnt="2"/>
      <dgm:spPr/>
      <dgm:t>
        <a:bodyPr/>
        <a:lstStyle/>
        <a:p>
          <a:endParaRPr lang="en-US"/>
        </a:p>
      </dgm:t>
    </dgm:pt>
    <dgm:pt modelId="{F567A471-D4A2-41A7-8ADE-19DC022EB8AE}" type="pres">
      <dgm:prSet presAssocID="{45999304-4BDB-4A88-987F-81F342F811C7}" presName="hierRoot2" presStyleCnt="0">
        <dgm:presLayoutVars>
          <dgm:hierBranch val="init"/>
        </dgm:presLayoutVars>
      </dgm:prSet>
      <dgm:spPr/>
    </dgm:pt>
    <dgm:pt modelId="{7E4EA8C7-2601-49A4-92C5-F01A23206B22}" type="pres">
      <dgm:prSet presAssocID="{45999304-4BDB-4A88-987F-81F342F811C7}" presName="rootComposite" presStyleCnt="0"/>
      <dgm:spPr/>
    </dgm:pt>
    <dgm:pt modelId="{59840528-782B-460E-BB61-B725CA362D78}" type="pres">
      <dgm:prSet presAssocID="{45999304-4BDB-4A88-987F-81F342F811C7}" presName="rootText" presStyleLbl="node2" presStyleIdx="0" presStyleCnt="2">
        <dgm:presLayoutVars>
          <dgm:chPref val="3"/>
        </dgm:presLayoutVars>
      </dgm:prSet>
      <dgm:spPr/>
      <dgm:t>
        <a:bodyPr/>
        <a:lstStyle/>
        <a:p>
          <a:endParaRPr lang="en-US"/>
        </a:p>
      </dgm:t>
    </dgm:pt>
    <dgm:pt modelId="{BFDFA901-4B5A-46D6-B3FA-F7098EE2F1F2}" type="pres">
      <dgm:prSet presAssocID="{45999304-4BDB-4A88-987F-81F342F811C7}" presName="rootConnector" presStyleLbl="node2" presStyleIdx="0" presStyleCnt="2"/>
      <dgm:spPr/>
      <dgm:t>
        <a:bodyPr/>
        <a:lstStyle/>
        <a:p>
          <a:endParaRPr lang="en-US"/>
        </a:p>
      </dgm:t>
    </dgm:pt>
    <dgm:pt modelId="{1BE41900-EBBF-4BDA-A8EF-7E0B2BF530B4}" type="pres">
      <dgm:prSet presAssocID="{45999304-4BDB-4A88-987F-81F342F811C7}" presName="hierChild4" presStyleCnt="0"/>
      <dgm:spPr/>
    </dgm:pt>
    <dgm:pt modelId="{C1B2F05E-3F75-46A7-BB0E-6DC8786181B2}" type="pres">
      <dgm:prSet presAssocID="{45999304-4BDB-4A88-987F-81F342F811C7}" presName="hierChild5" presStyleCnt="0"/>
      <dgm:spPr/>
    </dgm:pt>
    <dgm:pt modelId="{9748BC0E-EFAF-445A-B370-ACE4158D4E22}" type="pres">
      <dgm:prSet presAssocID="{FD73B5B7-B0B8-4189-9ADE-59D46872F55A}" presName="Name37" presStyleLbl="parChTrans1D2" presStyleIdx="1" presStyleCnt="2"/>
      <dgm:spPr/>
      <dgm:t>
        <a:bodyPr/>
        <a:lstStyle/>
        <a:p>
          <a:endParaRPr lang="en-US"/>
        </a:p>
      </dgm:t>
    </dgm:pt>
    <dgm:pt modelId="{1AF4CDC6-C622-4723-984A-3D6050841C41}" type="pres">
      <dgm:prSet presAssocID="{ECB5A42A-D729-45AB-B0C1-13E22A25ADDF}" presName="hierRoot2" presStyleCnt="0">
        <dgm:presLayoutVars>
          <dgm:hierBranch val="init"/>
        </dgm:presLayoutVars>
      </dgm:prSet>
      <dgm:spPr/>
    </dgm:pt>
    <dgm:pt modelId="{2E4376A2-2987-4C66-9700-897EF5BF10EA}" type="pres">
      <dgm:prSet presAssocID="{ECB5A42A-D729-45AB-B0C1-13E22A25ADDF}" presName="rootComposite" presStyleCnt="0"/>
      <dgm:spPr/>
    </dgm:pt>
    <dgm:pt modelId="{06FB6DCF-03F3-42C3-9196-F40F0B9ED53D}" type="pres">
      <dgm:prSet presAssocID="{ECB5A42A-D729-45AB-B0C1-13E22A25ADDF}" presName="rootText" presStyleLbl="node2" presStyleIdx="1" presStyleCnt="2">
        <dgm:presLayoutVars>
          <dgm:chPref val="3"/>
        </dgm:presLayoutVars>
      </dgm:prSet>
      <dgm:spPr/>
      <dgm:t>
        <a:bodyPr/>
        <a:lstStyle/>
        <a:p>
          <a:endParaRPr lang="en-US"/>
        </a:p>
      </dgm:t>
    </dgm:pt>
    <dgm:pt modelId="{04A9D76B-E224-480C-8EA7-32D525EF8DBA}" type="pres">
      <dgm:prSet presAssocID="{ECB5A42A-D729-45AB-B0C1-13E22A25ADDF}" presName="rootConnector" presStyleLbl="node2" presStyleIdx="1" presStyleCnt="2"/>
      <dgm:spPr/>
      <dgm:t>
        <a:bodyPr/>
        <a:lstStyle/>
        <a:p>
          <a:endParaRPr lang="en-US"/>
        </a:p>
      </dgm:t>
    </dgm:pt>
    <dgm:pt modelId="{D245370B-684D-428F-A813-19B53CA14019}" type="pres">
      <dgm:prSet presAssocID="{ECB5A42A-D729-45AB-B0C1-13E22A25ADDF}" presName="hierChild4" presStyleCnt="0"/>
      <dgm:spPr/>
    </dgm:pt>
    <dgm:pt modelId="{ADBC1A68-69DD-4852-9501-18DC700C4CB9}" type="pres">
      <dgm:prSet presAssocID="{ECB5A42A-D729-45AB-B0C1-13E22A25ADDF}" presName="hierChild5" presStyleCnt="0"/>
      <dgm:spPr/>
    </dgm:pt>
    <dgm:pt modelId="{F133A1DB-2E85-42A3-A6B3-9D6B07A9F6C4}" type="pres">
      <dgm:prSet presAssocID="{CBF76490-18E5-4FF9-958A-8B2555156465}" presName="hierChild3" presStyleCnt="0"/>
      <dgm:spPr/>
    </dgm:pt>
  </dgm:ptLst>
  <dgm:cxnLst>
    <dgm:cxn modelId="{AE65D53E-0615-44AF-BDBD-C0AD2CC4B613}" type="presOf" srcId="{45999304-4BDB-4A88-987F-81F342F811C7}" destId="{BFDFA901-4B5A-46D6-B3FA-F7098EE2F1F2}" srcOrd="1" destOrd="0" presId="urn:microsoft.com/office/officeart/2005/8/layout/orgChart1"/>
    <dgm:cxn modelId="{D89100BB-1B7B-4885-A6C2-5A9C651290E4}" type="presOf" srcId="{B39EE90E-F5BF-4477-9E8D-18EA90A31997}" destId="{6F3DBAD5-1A96-40D0-B3C1-BCC6CDA41B35}" srcOrd="0" destOrd="0" presId="urn:microsoft.com/office/officeart/2005/8/layout/orgChart1"/>
    <dgm:cxn modelId="{5F7B6BA3-F23D-4CD9-856A-962FA53FF51E}" type="presOf" srcId="{45999304-4BDB-4A88-987F-81F342F811C7}" destId="{59840528-782B-460E-BB61-B725CA362D78}" srcOrd="0" destOrd="0" presId="urn:microsoft.com/office/officeart/2005/8/layout/orgChart1"/>
    <dgm:cxn modelId="{7FA1F6C8-78AD-472C-B5E3-BC425BC05EB3}" type="presOf" srcId="{ECB5A42A-D729-45AB-B0C1-13E22A25ADDF}" destId="{06FB6DCF-03F3-42C3-9196-F40F0B9ED53D}" srcOrd="0" destOrd="0" presId="urn:microsoft.com/office/officeart/2005/8/layout/orgChart1"/>
    <dgm:cxn modelId="{E12C23C5-61C7-401F-BAE1-DBA34DABA8E9}" srcId="{CBF76490-18E5-4FF9-958A-8B2555156465}" destId="{45999304-4BDB-4A88-987F-81F342F811C7}" srcOrd="0" destOrd="0" parTransId="{B39EE90E-F5BF-4477-9E8D-18EA90A31997}" sibTransId="{8E69F034-D6A3-4102-A9D4-9AEA39463D7D}"/>
    <dgm:cxn modelId="{C16FC598-A51F-4DC1-B018-439900D2C1B2}" type="presOf" srcId="{CBF76490-18E5-4FF9-958A-8B2555156465}" destId="{33CA955B-F2F7-4533-829F-002D046C79AB}" srcOrd="1" destOrd="0" presId="urn:microsoft.com/office/officeart/2005/8/layout/orgChart1"/>
    <dgm:cxn modelId="{B9087DA1-13DA-4E94-B8ED-E598B847907B}" type="presOf" srcId="{CBF76490-18E5-4FF9-958A-8B2555156465}" destId="{217CC168-C650-4571-AC96-05C33DF42661}" srcOrd="0" destOrd="0" presId="urn:microsoft.com/office/officeart/2005/8/layout/orgChart1"/>
    <dgm:cxn modelId="{D576DA39-D8BB-4664-A949-6263134DE917}" type="presOf" srcId="{FD73B5B7-B0B8-4189-9ADE-59D46872F55A}" destId="{9748BC0E-EFAF-445A-B370-ACE4158D4E22}" srcOrd="0" destOrd="0" presId="urn:microsoft.com/office/officeart/2005/8/layout/orgChart1"/>
    <dgm:cxn modelId="{527FB7C1-EB2F-4D56-93A4-2FBB767A1C1B}" srcId="{08AEF62E-05CB-4A4E-BB7E-BDD71A51DD51}" destId="{CBF76490-18E5-4FF9-958A-8B2555156465}" srcOrd="0" destOrd="0" parTransId="{35179877-F320-4C92-9BE3-5BFB5A351C64}" sibTransId="{81B70AC7-D134-45F3-BC0A-1DB99FF548A6}"/>
    <dgm:cxn modelId="{F9D76A3E-F714-4231-ADDC-39FD8D991CCD}" type="presOf" srcId="{ECB5A42A-D729-45AB-B0C1-13E22A25ADDF}" destId="{04A9D76B-E224-480C-8EA7-32D525EF8DBA}" srcOrd="1" destOrd="0" presId="urn:microsoft.com/office/officeart/2005/8/layout/orgChart1"/>
    <dgm:cxn modelId="{18636212-D3E4-41DD-BD0F-E4FB8E31B8B5}" srcId="{CBF76490-18E5-4FF9-958A-8B2555156465}" destId="{ECB5A42A-D729-45AB-B0C1-13E22A25ADDF}" srcOrd="1" destOrd="0" parTransId="{FD73B5B7-B0B8-4189-9ADE-59D46872F55A}" sibTransId="{905C40D8-3701-40EF-BB27-053FD624A666}"/>
    <dgm:cxn modelId="{27EEC0AB-D510-4F28-B996-CA1CD84D838C}" type="presOf" srcId="{08AEF62E-05CB-4A4E-BB7E-BDD71A51DD51}" destId="{C1BFF098-F360-4A44-A6A9-8E25B67B8BB1}" srcOrd="0" destOrd="0" presId="urn:microsoft.com/office/officeart/2005/8/layout/orgChart1"/>
    <dgm:cxn modelId="{0FFC1EAC-DE81-4901-8535-8E7EB372CA74}" type="presParOf" srcId="{C1BFF098-F360-4A44-A6A9-8E25B67B8BB1}" destId="{C69B439F-C0A0-4F85-A622-15D5C19FDC42}" srcOrd="0" destOrd="0" presId="urn:microsoft.com/office/officeart/2005/8/layout/orgChart1"/>
    <dgm:cxn modelId="{A507578C-2648-48AC-8D59-A19BBBA76B06}" type="presParOf" srcId="{C69B439F-C0A0-4F85-A622-15D5C19FDC42}" destId="{BB469893-B1EB-45A6-B036-B16F8A1EAA4F}" srcOrd="0" destOrd="0" presId="urn:microsoft.com/office/officeart/2005/8/layout/orgChart1"/>
    <dgm:cxn modelId="{6C816FAA-854F-4262-9B92-7EDE776C1550}" type="presParOf" srcId="{BB469893-B1EB-45A6-B036-B16F8A1EAA4F}" destId="{217CC168-C650-4571-AC96-05C33DF42661}" srcOrd="0" destOrd="0" presId="urn:microsoft.com/office/officeart/2005/8/layout/orgChart1"/>
    <dgm:cxn modelId="{6663803C-4B70-4639-B601-CC728AE77811}" type="presParOf" srcId="{BB469893-B1EB-45A6-B036-B16F8A1EAA4F}" destId="{33CA955B-F2F7-4533-829F-002D046C79AB}" srcOrd="1" destOrd="0" presId="urn:microsoft.com/office/officeart/2005/8/layout/orgChart1"/>
    <dgm:cxn modelId="{36DE9545-6E36-4C4A-86A1-1F3A12831B49}" type="presParOf" srcId="{C69B439F-C0A0-4F85-A622-15D5C19FDC42}" destId="{E7C38E89-4742-41F1-A5D8-297DB7613863}" srcOrd="1" destOrd="0" presId="urn:microsoft.com/office/officeart/2005/8/layout/orgChart1"/>
    <dgm:cxn modelId="{A2330390-84E9-493A-B0FD-79D7C14FC1E7}" type="presParOf" srcId="{E7C38E89-4742-41F1-A5D8-297DB7613863}" destId="{6F3DBAD5-1A96-40D0-B3C1-BCC6CDA41B35}" srcOrd="0" destOrd="0" presId="urn:microsoft.com/office/officeart/2005/8/layout/orgChart1"/>
    <dgm:cxn modelId="{CE9D5683-398C-40C4-B02A-907AC3C82FFA}" type="presParOf" srcId="{E7C38E89-4742-41F1-A5D8-297DB7613863}" destId="{F567A471-D4A2-41A7-8ADE-19DC022EB8AE}" srcOrd="1" destOrd="0" presId="urn:microsoft.com/office/officeart/2005/8/layout/orgChart1"/>
    <dgm:cxn modelId="{19E328E6-92F6-4AE7-A271-681335CF1148}" type="presParOf" srcId="{F567A471-D4A2-41A7-8ADE-19DC022EB8AE}" destId="{7E4EA8C7-2601-49A4-92C5-F01A23206B22}" srcOrd="0" destOrd="0" presId="urn:microsoft.com/office/officeart/2005/8/layout/orgChart1"/>
    <dgm:cxn modelId="{7BBDF4E9-E6DB-4111-A1EA-AC36783A8B0F}" type="presParOf" srcId="{7E4EA8C7-2601-49A4-92C5-F01A23206B22}" destId="{59840528-782B-460E-BB61-B725CA362D78}" srcOrd="0" destOrd="0" presId="urn:microsoft.com/office/officeart/2005/8/layout/orgChart1"/>
    <dgm:cxn modelId="{BC3FBD44-D087-4CF8-8421-003AD0D41B71}" type="presParOf" srcId="{7E4EA8C7-2601-49A4-92C5-F01A23206B22}" destId="{BFDFA901-4B5A-46D6-B3FA-F7098EE2F1F2}" srcOrd="1" destOrd="0" presId="urn:microsoft.com/office/officeart/2005/8/layout/orgChart1"/>
    <dgm:cxn modelId="{C1F0903A-47FA-4A1E-B170-46AAFE4D8898}" type="presParOf" srcId="{F567A471-D4A2-41A7-8ADE-19DC022EB8AE}" destId="{1BE41900-EBBF-4BDA-A8EF-7E0B2BF530B4}" srcOrd="1" destOrd="0" presId="urn:microsoft.com/office/officeart/2005/8/layout/orgChart1"/>
    <dgm:cxn modelId="{3021EF5A-76C8-4E01-98A7-67B67796C5CA}" type="presParOf" srcId="{F567A471-D4A2-41A7-8ADE-19DC022EB8AE}" destId="{C1B2F05E-3F75-46A7-BB0E-6DC8786181B2}" srcOrd="2" destOrd="0" presId="urn:microsoft.com/office/officeart/2005/8/layout/orgChart1"/>
    <dgm:cxn modelId="{3921C377-8ECA-4331-92F7-81FFAF4FD0D1}" type="presParOf" srcId="{E7C38E89-4742-41F1-A5D8-297DB7613863}" destId="{9748BC0E-EFAF-445A-B370-ACE4158D4E22}" srcOrd="2" destOrd="0" presId="urn:microsoft.com/office/officeart/2005/8/layout/orgChart1"/>
    <dgm:cxn modelId="{9D571813-32F5-4374-92A5-39E700A0E87B}" type="presParOf" srcId="{E7C38E89-4742-41F1-A5D8-297DB7613863}" destId="{1AF4CDC6-C622-4723-984A-3D6050841C41}" srcOrd="3" destOrd="0" presId="urn:microsoft.com/office/officeart/2005/8/layout/orgChart1"/>
    <dgm:cxn modelId="{DC4706F3-B1E5-46DD-B957-6DDE2D3D1234}" type="presParOf" srcId="{1AF4CDC6-C622-4723-984A-3D6050841C41}" destId="{2E4376A2-2987-4C66-9700-897EF5BF10EA}" srcOrd="0" destOrd="0" presId="urn:microsoft.com/office/officeart/2005/8/layout/orgChart1"/>
    <dgm:cxn modelId="{23BE215B-FA86-481A-A95A-6EB96266A69D}" type="presParOf" srcId="{2E4376A2-2987-4C66-9700-897EF5BF10EA}" destId="{06FB6DCF-03F3-42C3-9196-F40F0B9ED53D}" srcOrd="0" destOrd="0" presId="urn:microsoft.com/office/officeart/2005/8/layout/orgChart1"/>
    <dgm:cxn modelId="{95799ECE-17BE-4C9D-A1DC-E058406D7646}" type="presParOf" srcId="{2E4376A2-2987-4C66-9700-897EF5BF10EA}" destId="{04A9D76B-E224-480C-8EA7-32D525EF8DBA}" srcOrd="1" destOrd="0" presId="urn:microsoft.com/office/officeart/2005/8/layout/orgChart1"/>
    <dgm:cxn modelId="{014D6107-E5C0-4641-8B8A-45DB64AFA30C}" type="presParOf" srcId="{1AF4CDC6-C622-4723-984A-3D6050841C41}" destId="{D245370B-684D-428F-A813-19B53CA14019}" srcOrd="1" destOrd="0" presId="urn:microsoft.com/office/officeart/2005/8/layout/orgChart1"/>
    <dgm:cxn modelId="{B1F1F372-DB03-4413-B773-E1D8428369D5}" type="presParOf" srcId="{1AF4CDC6-C622-4723-984A-3D6050841C41}" destId="{ADBC1A68-69DD-4852-9501-18DC700C4CB9}" srcOrd="2" destOrd="0" presId="urn:microsoft.com/office/officeart/2005/8/layout/orgChart1"/>
    <dgm:cxn modelId="{986981CF-BCDD-45A6-A40F-CA9564455C24}" type="presParOf" srcId="{C69B439F-C0A0-4F85-A622-15D5C19FDC42}" destId="{F133A1DB-2E85-42A3-A6B3-9D6B07A9F6C4}"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48BC0E-EFAF-445A-B370-ACE4158D4E22}">
      <dsp:nvSpPr>
        <dsp:cNvPr id="0" name=""/>
        <dsp:cNvSpPr/>
      </dsp:nvSpPr>
      <dsp:spPr>
        <a:xfrm>
          <a:off x="4754879" y="1512078"/>
          <a:ext cx="2602095" cy="903206"/>
        </a:xfrm>
        <a:custGeom>
          <a:avLst/>
          <a:gdLst/>
          <a:ahLst/>
          <a:cxnLst/>
          <a:rect l="0" t="0" r="0" b="0"/>
          <a:pathLst>
            <a:path>
              <a:moveTo>
                <a:pt x="0" y="0"/>
              </a:moveTo>
              <a:lnTo>
                <a:pt x="0" y="451603"/>
              </a:lnTo>
              <a:lnTo>
                <a:pt x="2602095" y="451603"/>
              </a:lnTo>
              <a:lnTo>
                <a:pt x="2602095" y="903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3DBAD5-1A96-40D0-B3C1-BCC6CDA41B35}">
      <dsp:nvSpPr>
        <dsp:cNvPr id="0" name=""/>
        <dsp:cNvSpPr/>
      </dsp:nvSpPr>
      <dsp:spPr>
        <a:xfrm>
          <a:off x="2152784" y="1512078"/>
          <a:ext cx="2602095" cy="903206"/>
        </a:xfrm>
        <a:custGeom>
          <a:avLst/>
          <a:gdLst/>
          <a:ahLst/>
          <a:cxnLst/>
          <a:rect l="0" t="0" r="0" b="0"/>
          <a:pathLst>
            <a:path>
              <a:moveTo>
                <a:pt x="2602095" y="0"/>
              </a:moveTo>
              <a:lnTo>
                <a:pt x="2602095" y="451603"/>
              </a:lnTo>
              <a:lnTo>
                <a:pt x="0" y="451603"/>
              </a:lnTo>
              <a:lnTo>
                <a:pt x="0" y="903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17CC168-C650-4571-AC96-05C33DF42661}">
      <dsp:nvSpPr>
        <dsp:cNvPr id="0" name=""/>
        <dsp:cNvSpPr/>
      </dsp:nvSpPr>
      <dsp:spPr>
        <a:xfrm>
          <a:off x="2604387" y="146000"/>
          <a:ext cx="4300983" cy="1366078"/>
        </a:xfrm>
        <a:prstGeom prst="rect">
          <a:avLst/>
        </a:prstGeom>
        <a:solidFill>
          <a:schemeClr val="accent4">
            <a:lumMod val="5000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27305" tIns="27305" rIns="27305" bIns="27305" numCol="1" spcCol="1270" anchor="ctr" anchorCtr="0">
          <a:noAutofit/>
        </a:bodyPr>
        <a:lstStyle/>
        <a:p>
          <a:pPr lvl="0" algn="ctr" defTabSz="1911350">
            <a:lnSpc>
              <a:spcPct val="90000"/>
            </a:lnSpc>
            <a:spcBef>
              <a:spcPct val="0"/>
            </a:spcBef>
            <a:spcAft>
              <a:spcPct val="35000"/>
            </a:spcAft>
          </a:pPr>
          <a:r>
            <a:rPr lang="pt-BR" sz="4300" b="1" kern="1200" dirty="0" smtClean="0">
              <a:latin typeface="Times New Roman" panose="02020603050405020304" pitchFamily="18" charset="0"/>
              <a:cs typeface="Times New Roman" panose="02020603050405020304" pitchFamily="18" charset="0"/>
            </a:rPr>
            <a:t>2. Bố cục: </a:t>
          </a:r>
          <a:r>
            <a:rPr lang="pt-BR" sz="4300" kern="1200" dirty="0" smtClean="0">
              <a:latin typeface="Times New Roman" panose="02020603050405020304" pitchFamily="18" charset="0"/>
              <a:cs typeface="Times New Roman" panose="02020603050405020304" pitchFamily="18" charset="0"/>
            </a:rPr>
            <a:t>2 phần:</a:t>
          </a:r>
          <a:endParaRPr lang="en-US" sz="4300" kern="1200" dirty="0">
            <a:latin typeface="Times New Roman" panose="02020603050405020304" pitchFamily="18" charset="0"/>
            <a:cs typeface="Times New Roman" panose="02020603050405020304" pitchFamily="18" charset="0"/>
          </a:endParaRPr>
        </a:p>
      </dsp:txBody>
      <dsp:txXfrm>
        <a:off x="2604387" y="146000"/>
        <a:ext cx="4300983" cy="1366078"/>
      </dsp:txXfrm>
    </dsp:sp>
    <dsp:sp modelId="{59840528-782B-460E-BB61-B725CA362D78}">
      <dsp:nvSpPr>
        <dsp:cNvPr id="0" name=""/>
        <dsp:cNvSpPr/>
      </dsp:nvSpPr>
      <dsp:spPr>
        <a:xfrm>
          <a:off x="2292" y="2415285"/>
          <a:ext cx="4300983" cy="2150491"/>
        </a:xfrm>
        <a:prstGeom prst="rect">
          <a:avLst/>
        </a:prstGeom>
        <a:solidFill>
          <a:schemeClr val="accent6">
            <a:lumMod val="5000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27305" tIns="27305" rIns="27305" bIns="27305" numCol="1" spcCol="1270" anchor="ctr" anchorCtr="0">
          <a:noAutofit/>
        </a:bodyPr>
        <a:lstStyle/>
        <a:p>
          <a:pPr lvl="0" algn="ctr" defTabSz="1911350">
            <a:lnSpc>
              <a:spcPct val="90000"/>
            </a:lnSpc>
            <a:spcBef>
              <a:spcPct val="0"/>
            </a:spcBef>
            <a:spcAft>
              <a:spcPct val="35000"/>
            </a:spcAft>
          </a:pPr>
          <a:r>
            <a:rPr lang="pt-BR" sz="4300" kern="1200" dirty="0" smtClean="0">
              <a:latin typeface="Times New Roman" panose="02020603050405020304" pitchFamily="18" charset="0"/>
              <a:cs typeface="Times New Roman" panose="02020603050405020304" pitchFamily="18" charset="0"/>
            </a:rPr>
            <a:t>a. Sự giàu có, nhộn nhịp của kinh thành Thăng Long.</a:t>
          </a:r>
          <a:endParaRPr lang="en-US" sz="4300" kern="1200" dirty="0">
            <a:latin typeface="Times New Roman" panose="02020603050405020304" pitchFamily="18" charset="0"/>
            <a:cs typeface="Times New Roman" panose="02020603050405020304" pitchFamily="18" charset="0"/>
          </a:endParaRPr>
        </a:p>
      </dsp:txBody>
      <dsp:txXfrm>
        <a:off x="2292" y="2415285"/>
        <a:ext cx="4300983" cy="2150491"/>
      </dsp:txXfrm>
    </dsp:sp>
    <dsp:sp modelId="{06FB6DCF-03F3-42C3-9196-F40F0B9ED53D}">
      <dsp:nvSpPr>
        <dsp:cNvPr id="0" name=""/>
        <dsp:cNvSpPr/>
      </dsp:nvSpPr>
      <dsp:spPr>
        <a:xfrm>
          <a:off x="5206482" y="2415285"/>
          <a:ext cx="4300983" cy="2150491"/>
        </a:xfrm>
        <a:prstGeom prst="rect">
          <a:avLst/>
        </a:prstGeom>
        <a:solidFill>
          <a:schemeClr val="accent6">
            <a:lumMod val="5000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27305" tIns="27305" rIns="27305" bIns="27305" numCol="1" spcCol="1270" anchor="ctr" anchorCtr="0">
          <a:noAutofit/>
        </a:bodyPr>
        <a:lstStyle/>
        <a:p>
          <a:pPr lvl="0" algn="ctr" defTabSz="1911350">
            <a:lnSpc>
              <a:spcPct val="90000"/>
            </a:lnSpc>
            <a:spcBef>
              <a:spcPct val="0"/>
            </a:spcBef>
            <a:spcAft>
              <a:spcPct val="35000"/>
            </a:spcAft>
          </a:pPr>
          <a:r>
            <a:rPr lang="pt-BR" sz="4300" kern="1200" dirty="0" smtClean="0">
              <a:latin typeface="Times New Roman" panose="02020603050405020304" pitchFamily="18" charset="0"/>
              <a:cs typeface="Times New Roman" panose="02020603050405020304" pitchFamily="18" charset="0"/>
            </a:rPr>
            <a:t>b.Tâm trạng tác giả.</a:t>
          </a:r>
          <a:endParaRPr lang="en-US" sz="4300" kern="1200" dirty="0">
            <a:latin typeface="Times New Roman" panose="02020603050405020304" pitchFamily="18" charset="0"/>
            <a:cs typeface="Times New Roman" panose="02020603050405020304" pitchFamily="18" charset="0"/>
          </a:endParaRPr>
        </a:p>
      </dsp:txBody>
      <dsp:txXfrm>
        <a:off x="5206482" y="2415285"/>
        <a:ext cx="4300983" cy="215049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F5AE36-8B64-4A0D-9883-8BECC4D2FEC3}" type="datetimeFigureOut">
              <a:rPr lang="en-US" smtClean="0"/>
              <a:t>26/8/2021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A24FDA-0D2D-4762-9890-6FF05680E3A8}" type="slidenum">
              <a:rPr lang="en-US" smtClean="0"/>
              <a:t>‹#›</a:t>
            </a:fld>
            <a:endParaRPr lang="en-US"/>
          </a:p>
        </p:txBody>
      </p:sp>
    </p:spTree>
    <p:extLst>
      <p:ext uri="{BB962C8B-B14F-4D97-AF65-F5344CB8AC3E}">
        <p14:creationId xmlns:p14="http://schemas.microsoft.com/office/powerpoint/2010/main" val="2248312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D7226-0897-434E-A2EC-E688CD77B1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6269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D7226-0897-434E-A2EC-E688CD77B1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217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D7226-0897-434E-A2EC-E688CD77B1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7530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D7226-0897-434E-A2EC-E688CD77B1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917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D7226-0897-434E-A2EC-E688CD77B1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4341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D7226-0897-434E-A2EC-E688CD77B1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1031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D7226-0897-434E-A2EC-E688CD77B1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8242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93FE79-22B4-4BD4-8157-F7A4D6BD742F}" type="datetimeFigureOut">
              <a:rPr lang="en-US" smtClean="0"/>
              <a:t>26/8/2021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7166E2-0FEC-42F7-9295-031C909233EB}" type="slidenum">
              <a:rPr lang="en-US" smtClean="0"/>
              <a:t>‹#›</a:t>
            </a:fld>
            <a:endParaRPr lang="en-US"/>
          </a:p>
        </p:txBody>
      </p:sp>
    </p:spTree>
    <p:extLst>
      <p:ext uri="{BB962C8B-B14F-4D97-AF65-F5344CB8AC3E}">
        <p14:creationId xmlns:p14="http://schemas.microsoft.com/office/powerpoint/2010/main" val="3752841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93FE79-22B4-4BD4-8157-F7A4D6BD742F}" type="datetimeFigureOut">
              <a:rPr lang="en-US" smtClean="0"/>
              <a:t>26/8/2021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7166E2-0FEC-42F7-9295-031C909233EB}" type="slidenum">
              <a:rPr lang="en-US" smtClean="0"/>
              <a:t>‹#›</a:t>
            </a:fld>
            <a:endParaRPr lang="en-US"/>
          </a:p>
        </p:txBody>
      </p:sp>
    </p:spTree>
    <p:extLst>
      <p:ext uri="{BB962C8B-B14F-4D97-AF65-F5344CB8AC3E}">
        <p14:creationId xmlns:p14="http://schemas.microsoft.com/office/powerpoint/2010/main" val="2490466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93FE79-22B4-4BD4-8157-F7A4D6BD742F}" type="datetimeFigureOut">
              <a:rPr lang="en-US" smtClean="0"/>
              <a:t>26/8/2021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7166E2-0FEC-42F7-9295-031C909233EB}" type="slidenum">
              <a:rPr lang="en-US" smtClean="0"/>
              <a:t>‹#›</a:t>
            </a:fld>
            <a:endParaRPr lang="en-US"/>
          </a:p>
        </p:txBody>
      </p:sp>
    </p:spTree>
    <p:extLst>
      <p:ext uri="{BB962C8B-B14F-4D97-AF65-F5344CB8AC3E}">
        <p14:creationId xmlns:p14="http://schemas.microsoft.com/office/powerpoint/2010/main" val="994444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26/8/2021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58303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26/8/2021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4887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26/8/2021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8282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26/8/2021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6438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26/8/2021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48470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26/8/2021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28245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26/8/2021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50736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26/8/2021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641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93FE79-22B4-4BD4-8157-F7A4D6BD742F}" type="datetimeFigureOut">
              <a:rPr lang="en-US" smtClean="0"/>
              <a:t>26/8/2021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7166E2-0FEC-42F7-9295-031C909233EB}" type="slidenum">
              <a:rPr lang="en-US" smtClean="0"/>
              <a:t>‹#›</a:t>
            </a:fld>
            <a:endParaRPr lang="en-US"/>
          </a:p>
        </p:txBody>
      </p:sp>
    </p:spTree>
    <p:extLst>
      <p:ext uri="{BB962C8B-B14F-4D97-AF65-F5344CB8AC3E}">
        <p14:creationId xmlns:p14="http://schemas.microsoft.com/office/powerpoint/2010/main" val="24388915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26/8/2021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85985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26/8/2021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26214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26/8/2021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9591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D93FE79-22B4-4BD4-8157-F7A4D6BD742F}" type="datetimeFigureOut">
              <a:rPr lang="en-US" smtClean="0"/>
              <a:t>26/8/2021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7166E2-0FEC-42F7-9295-031C909233EB}" type="slidenum">
              <a:rPr lang="en-US" smtClean="0"/>
              <a:t>‹#›</a:t>
            </a:fld>
            <a:endParaRPr lang="en-US"/>
          </a:p>
        </p:txBody>
      </p:sp>
    </p:spTree>
    <p:extLst>
      <p:ext uri="{BB962C8B-B14F-4D97-AF65-F5344CB8AC3E}">
        <p14:creationId xmlns:p14="http://schemas.microsoft.com/office/powerpoint/2010/main" val="484301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D93FE79-22B4-4BD4-8157-F7A4D6BD742F}" type="datetimeFigureOut">
              <a:rPr lang="en-US" smtClean="0"/>
              <a:t>26/8/2021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7166E2-0FEC-42F7-9295-031C909233EB}" type="slidenum">
              <a:rPr lang="en-US" smtClean="0"/>
              <a:t>‹#›</a:t>
            </a:fld>
            <a:endParaRPr lang="en-US"/>
          </a:p>
        </p:txBody>
      </p:sp>
    </p:spTree>
    <p:extLst>
      <p:ext uri="{BB962C8B-B14F-4D97-AF65-F5344CB8AC3E}">
        <p14:creationId xmlns:p14="http://schemas.microsoft.com/office/powerpoint/2010/main" val="1221006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93FE79-22B4-4BD4-8157-F7A4D6BD742F}" type="datetimeFigureOut">
              <a:rPr lang="en-US" smtClean="0"/>
              <a:t>26/8/2021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7166E2-0FEC-42F7-9295-031C909233EB}" type="slidenum">
              <a:rPr lang="en-US" smtClean="0"/>
              <a:t>‹#›</a:t>
            </a:fld>
            <a:endParaRPr lang="en-US"/>
          </a:p>
        </p:txBody>
      </p:sp>
    </p:spTree>
    <p:extLst>
      <p:ext uri="{BB962C8B-B14F-4D97-AF65-F5344CB8AC3E}">
        <p14:creationId xmlns:p14="http://schemas.microsoft.com/office/powerpoint/2010/main" val="3857808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93FE79-22B4-4BD4-8157-F7A4D6BD742F}" type="datetimeFigureOut">
              <a:rPr lang="en-US" smtClean="0"/>
              <a:t>26/8/2021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7166E2-0FEC-42F7-9295-031C909233EB}" type="slidenum">
              <a:rPr lang="en-US" smtClean="0"/>
              <a:t>‹#›</a:t>
            </a:fld>
            <a:endParaRPr lang="en-US"/>
          </a:p>
        </p:txBody>
      </p:sp>
    </p:spTree>
    <p:extLst>
      <p:ext uri="{BB962C8B-B14F-4D97-AF65-F5344CB8AC3E}">
        <p14:creationId xmlns:p14="http://schemas.microsoft.com/office/powerpoint/2010/main" val="563886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93FE79-22B4-4BD4-8157-F7A4D6BD742F}" type="datetimeFigureOut">
              <a:rPr lang="en-US" smtClean="0"/>
              <a:t>26/8/2021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7166E2-0FEC-42F7-9295-031C909233EB}" type="slidenum">
              <a:rPr lang="en-US" smtClean="0"/>
              <a:t>‹#›</a:t>
            </a:fld>
            <a:endParaRPr lang="en-US"/>
          </a:p>
        </p:txBody>
      </p:sp>
    </p:spTree>
    <p:extLst>
      <p:ext uri="{BB962C8B-B14F-4D97-AF65-F5344CB8AC3E}">
        <p14:creationId xmlns:p14="http://schemas.microsoft.com/office/powerpoint/2010/main" val="2090515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D93FE79-22B4-4BD4-8157-F7A4D6BD742F}" type="datetimeFigureOut">
              <a:rPr lang="en-US" smtClean="0"/>
              <a:t>26/8/2021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7166E2-0FEC-42F7-9295-031C909233EB}" type="slidenum">
              <a:rPr lang="en-US" smtClean="0"/>
              <a:t>‹#›</a:t>
            </a:fld>
            <a:endParaRPr lang="en-US"/>
          </a:p>
        </p:txBody>
      </p:sp>
    </p:spTree>
    <p:extLst>
      <p:ext uri="{BB962C8B-B14F-4D97-AF65-F5344CB8AC3E}">
        <p14:creationId xmlns:p14="http://schemas.microsoft.com/office/powerpoint/2010/main" val="1798548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D93FE79-22B4-4BD4-8157-F7A4D6BD742F}" type="datetimeFigureOut">
              <a:rPr lang="en-US" smtClean="0"/>
              <a:t>26/8/2021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7166E2-0FEC-42F7-9295-031C909233EB}" type="slidenum">
              <a:rPr lang="en-US" smtClean="0"/>
              <a:t>‹#›</a:t>
            </a:fld>
            <a:endParaRPr lang="en-US"/>
          </a:p>
        </p:txBody>
      </p:sp>
    </p:spTree>
    <p:extLst>
      <p:ext uri="{BB962C8B-B14F-4D97-AF65-F5344CB8AC3E}">
        <p14:creationId xmlns:p14="http://schemas.microsoft.com/office/powerpoint/2010/main" val="661431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93FE79-22B4-4BD4-8157-F7A4D6BD742F}" type="datetimeFigureOut">
              <a:rPr lang="en-US" smtClean="0"/>
              <a:t>26/8/2021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7166E2-0FEC-42F7-9295-031C909233EB}" type="slidenum">
              <a:rPr lang="en-US" smtClean="0"/>
              <a:t>‹#›</a:t>
            </a:fld>
            <a:endParaRPr lang="en-US"/>
          </a:p>
        </p:txBody>
      </p:sp>
    </p:spTree>
    <p:extLst>
      <p:ext uri="{BB962C8B-B14F-4D97-AF65-F5344CB8AC3E}">
        <p14:creationId xmlns:p14="http://schemas.microsoft.com/office/powerpoint/2010/main" val="15583768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26/8/2021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934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jpe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7.jpeg"/></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jpeg"/><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7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590.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4389120" cy="6858000"/>
          </a:xfrm>
          <a:prstGeom prst="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p:cNvSpPr/>
          <p:nvPr/>
        </p:nvSpPr>
        <p:spPr>
          <a:xfrm>
            <a:off x="746760" y="1005840"/>
            <a:ext cx="2895600" cy="2606040"/>
          </a:xfrm>
          <a:prstGeom prst="ellipse">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NGỮ VĂN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LỚP 6</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p:cNvSpPr/>
          <p:nvPr/>
        </p:nvSpPr>
        <p:spPr>
          <a:xfrm>
            <a:off x="518160" y="3901440"/>
            <a:ext cx="3291840" cy="838200"/>
          </a:xfrm>
          <a:prstGeom prst="roundRect">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CHÂN TRỜI</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Freeform 9"/>
          <p:cNvSpPr/>
          <p:nvPr/>
        </p:nvSpPr>
        <p:spPr>
          <a:xfrm>
            <a:off x="9619287" y="787370"/>
            <a:ext cx="1871672" cy="761909"/>
          </a:xfrm>
          <a:custGeom>
            <a:avLst/>
            <a:gdLst>
              <a:gd name="connsiteX0" fmla="*/ 0 w 1688230"/>
              <a:gd name="connsiteY0" fmla="*/ 0 h 907650"/>
              <a:gd name="connsiteX1" fmla="*/ 1688230 w 1688230"/>
              <a:gd name="connsiteY1" fmla="*/ 0 h 907650"/>
              <a:gd name="connsiteX2" fmla="*/ 1688230 w 1688230"/>
              <a:gd name="connsiteY2" fmla="*/ 907650 h 907650"/>
              <a:gd name="connsiteX3" fmla="*/ 0 w 1688230"/>
              <a:gd name="connsiteY3" fmla="*/ 907650 h 907650"/>
              <a:gd name="connsiteX4" fmla="*/ 0 w 1688230"/>
              <a:gd name="connsiteY4" fmla="*/ 0 h 90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8230" h="907650">
                <a:moveTo>
                  <a:pt x="0" y="0"/>
                </a:moveTo>
                <a:lnTo>
                  <a:pt x="1688230" y="0"/>
                </a:lnTo>
                <a:lnTo>
                  <a:pt x="1688230" y="907650"/>
                </a:lnTo>
                <a:lnTo>
                  <a:pt x="0" y="9076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160" tIns="137160" rIns="137160" bIns="137160" numCol="1" spcCol="1270" anchor="ctr" anchorCtr="0">
            <a:noAutofit/>
          </a:bodyPr>
          <a:lstStyle/>
          <a:p>
            <a:pPr marL="0" marR="0" lvl="0" indent="0" algn="l" defTabSz="1600200" rtl="0" eaLnBrk="1" fontAlgn="auto" latinLnBrk="0" hangingPunct="1">
              <a:lnSpc>
                <a:spcPct val="90000"/>
              </a:lnSpc>
              <a:spcBef>
                <a:spcPct val="0"/>
              </a:spcBef>
              <a:spcAft>
                <a:spcPct val="35000"/>
              </a:spcAft>
              <a:buClrTx/>
              <a:buSzTx/>
              <a:buFontTx/>
              <a:buNone/>
              <a:tabLst/>
              <a:defRPr/>
            </a:pPr>
            <a:endParaRPr kumimoji="0" lang="en-US" sz="36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3" name="Freeform 12"/>
          <p:cNvSpPr/>
          <p:nvPr/>
        </p:nvSpPr>
        <p:spPr>
          <a:xfrm>
            <a:off x="5453308" y="1865218"/>
            <a:ext cx="1811295" cy="761909"/>
          </a:xfrm>
          <a:custGeom>
            <a:avLst/>
            <a:gdLst>
              <a:gd name="connsiteX0" fmla="*/ 0 w 1633771"/>
              <a:gd name="connsiteY0" fmla="*/ 0 h 907650"/>
              <a:gd name="connsiteX1" fmla="*/ 1633771 w 1633771"/>
              <a:gd name="connsiteY1" fmla="*/ 0 h 907650"/>
              <a:gd name="connsiteX2" fmla="*/ 1633771 w 1633771"/>
              <a:gd name="connsiteY2" fmla="*/ 907650 h 907650"/>
              <a:gd name="connsiteX3" fmla="*/ 0 w 1633771"/>
              <a:gd name="connsiteY3" fmla="*/ 907650 h 907650"/>
              <a:gd name="connsiteX4" fmla="*/ 0 w 1633771"/>
              <a:gd name="connsiteY4" fmla="*/ 0 h 90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771" h="907650">
                <a:moveTo>
                  <a:pt x="0" y="0"/>
                </a:moveTo>
                <a:lnTo>
                  <a:pt x="1633771" y="0"/>
                </a:lnTo>
                <a:lnTo>
                  <a:pt x="1633771" y="907650"/>
                </a:lnTo>
                <a:lnTo>
                  <a:pt x="0" y="9076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160" tIns="137160" rIns="137160" bIns="137160" numCol="1" spcCol="1270" anchor="ctr" anchorCtr="0">
            <a:noAutofit/>
          </a:bodyPr>
          <a:lstStyle/>
          <a:p>
            <a:pPr marL="0" marR="0" lvl="0" indent="0" algn="r" defTabSz="1600200" rtl="0" eaLnBrk="1" fontAlgn="auto" latinLnBrk="0" hangingPunct="1">
              <a:lnSpc>
                <a:spcPct val="90000"/>
              </a:lnSpc>
              <a:spcBef>
                <a:spcPct val="0"/>
              </a:spcBef>
              <a:spcAft>
                <a:spcPct val="35000"/>
              </a:spcAft>
              <a:buClrTx/>
              <a:buSzTx/>
              <a:buFontTx/>
              <a:buNone/>
              <a:tabLst/>
              <a:defRPr/>
            </a:pPr>
            <a:endParaRPr kumimoji="0" lang="en-US" sz="36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6" name="Freeform 15"/>
          <p:cNvSpPr/>
          <p:nvPr/>
        </p:nvSpPr>
        <p:spPr>
          <a:xfrm>
            <a:off x="9619287" y="2943066"/>
            <a:ext cx="1871672" cy="761909"/>
          </a:xfrm>
          <a:custGeom>
            <a:avLst/>
            <a:gdLst>
              <a:gd name="connsiteX0" fmla="*/ 0 w 1688230"/>
              <a:gd name="connsiteY0" fmla="*/ 0 h 907650"/>
              <a:gd name="connsiteX1" fmla="*/ 1688230 w 1688230"/>
              <a:gd name="connsiteY1" fmla="*/ 0 h 907650"/>
              <a:gd name="connsiteX2" fmla="*/ 1688230 w 1688230"/>
              <a:gd name="connsiteY2" fmla="*/ 907650 h 907650"/>
              <a:gd name="connsiteX3" fmla="*/ 0 w 1688230"/>
              <a:gd name="connsiteY3" fmla="*/ 907650 h 907650"/>
              <a:gd name="connsiteX4" fmla="*/ 0 w 1688230"/>
              <a:gd name="connsiteY4" fmla="*/ 0 h 90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8230" h="907650">
                <a:moveTo>
                  <a:pt x="0" y="0"/>
                </a:moveTo>
                <a:lnTo>
                  <a:pt x="1688230" y="0"/>
                </a:lnTo>
                <a:lnTo>
                  <a:pt x="1688230" y="907650"/>
                </a:lnTo>
                <a:lnTo>
                  <a:pt x="0" y="9076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160" tIns="137160" rIns="137160" bIns="137160" numCol="1" spcCol="1270" anchor="ctr" anchorCtr="0">
            <a:noAutofit/>
          </a:bodyPr>
          <a:lstStyle/>
          <a:p>
            <a:pPr marL="0" marR="0" lvl="0" indent="0" algn="l" defTabSz="1600200" rtl="0" eaLnBrk="1" fontAlgn="auto" latinLnBrk="0" hangingPunct="1">
              <a:lnSpc>
                <a:spcPct val="90000"/>
              </a:lnSpc>
              <a:spcBef>
                <a:spcPct val="0"/>
              </a:spcBef>
              <a:spcAft>
                <a:spcPct val="35000"/>
              </a:spcAft>
              <a:buClrTx/>
              <a:buSzTx/>
              <a:buFontTx/>
              <a:buNone/>
              <a:tabLst/>
              <a:defRPr/>
            </a:pPr>
            <a:endParaRPr kumimoji="0" lang="en-US" sz="36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pic>
        <p:nvPicPr>
          <p:cNvPr id="20" name="Picture 19"/>
          <p:cNvPicPr>
            <a:picLocks noChangeAspect="1"/>
          </p:cNvPicPr>
          <p:nvPr/>
        </p:nvPicPr>
        <p:blipFill>
          <a:blip r:embed="rId6"/>
          <a:stretch>
            <a:fillRect/>
          </a:stretch>
        </p:blipFill>
        <p:spPr>
          <a:xfrm>
            <a:off x="4398162" y="0"/>
            <a:ext cx="7778595" cy="6858000"/>
          </a:xfrm>
          <a:prstGeom prst="rect">
            <a:avLst/>
          </a:prstGeom>
        </p:spPr>
      </p:pic>
      <p:sp>
        <p:nvSpPr>
          <p:cNvPr id="21" name="Freeform 20"/>
          <p:cNvSpPr/>
          <p:nvPr/>
        </p:nvSpPr>
        <p:spPr>
          <a:xfrm>
            <a:off x="9490935" y="899160"/>
            <a:ext cx="1786665" cy="1766584"/>
          </a:xfrm>
          <a:custGeom>
            <a:avLst/>
            <a:gdLst>
              <a:gd name="connsiteX0" fmla="*/ 0 w 1512751"/>
              <a:gd name="connsiteY0" fmla="*/ 658047 h 1316093"/>
              <a:gd name="connsiteX1" fmla="*/ 329023 w 1512751"/>
              <a:gd name="connsiteY1" fmla="*/ 0 h 1316093"/>
              <a:gd name="connsiteX2" fmla="*/ 1183728 w 1512751"/>
              <a:gd name="connsiteY2" fmla="*/ 0 h 1316093"/>
              <a:gd name="connsiteX3" fmla="*/ 1512751 w 1512751"/>
              <a:gd name="connsiteY3" fmla="*/ 658047 h 1316093"/>
              <a:gd name="connsiteX4" fmla="*/ 1183728 w 1512751"/>
              <a:gd name="connsiteY4" fmla="*/ 1316093 h 1316093"/>
              <a:gd name="connsiteX5" fmla="*/ 329023 w 1512751"/>
              <a:gd name="connsiteY5" fmla="*/ 1316093 h 1316093"/>
              <a:gd name="connsiteX6" fmla="*/ 0 w 1512751"/>
              <a:gd name="connsiteY6" fmla="*/ 658047 h 131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751" h="1316093">
                <a:moveTo>
                  <a:pt x="756375" y="0"/>
                </a:moveTo>
                <a:lnTo>
                  <a:pt x="1512751" y="286250"/>
                </a:lnTo>
                <a:lnTo>
                  <a:pt x="1512751" y="1029843"/>
                </a:lnTo>
                <a:lnTo>
                  <a:pt x="756375" y="1316093"/>
                </a:lnTo>
                <a:lnTo>
                  <a:pt x="0" y="1029843"/>
                </a:lnTo>
                <a:lnTo>
                  <a:pt x="0" y="286250"/>
                </a:lnTo>
                <a:lnTo>
                  <a:pt x="756375" y="0"/>
                </a:lnTo>
                <a:close/>
              </a:path>
            </a:pathLst>
          </a:custGeom>
          <a:blipFill>
            <a:blip r:embed="rId7"/>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6531" tIns="327177" rIns="296531" bIns="327177"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ĐẸP</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2" name="Freeform 21"/>
          <p:cNvSpPr/>
          <p:nvPr/>
        </p:nvSpPr>
        <p:spPr>
          <a:xfrm>
            <a:off x="4986762" y="899942"/>
            <a:ext cx="1786665" cy="1766584"/>
          </a:xfrm>
          <a:custGeom>
            <a:avLst/>
            <a:gdLst>
              <a:gd name="connsiteX0" fmla="*/ 0 w 1512751"/>
              <a:gd name="connsiteY0" fmla="*/ 658047 h 1316093"/>
              <a:gd name="connsiteX1" fmla="*/ 329023 w 1512751"/>
              <a:gd name="connsiteY1" fmla="*/ 0 h 1316093"/>
              <a:gd name="connsiteX2" fmla="*/ 1183728 w 1512751"/>
              <a:gd name="connsiteY2" fmla="*/ 0 h 1316093"/>
              <a:gd name="connsiteX3" fmla="*/ 1512751 w 1512751"/>
              <a:gd name="connsiteY3" fmla="*/ 658047 h 1316093"/>
              <a:gd name="connsiteX4" fmla="*/ 1183728 w 1512751"/>
              <a:gd name="connsiteY4" fmla="*/ 1316093 h 1316093"/>
              <a:gd name="connsiteX5" fmla="*/ 329023 w 1512751"/>
              <a:gd name="connsiteY5" fmla="*/ 1316093 h 1316093"/>
              <a:gd name="connsiteX6" fmla="*/ 0 w 1512751"/>
              <a:gd name="connsiteY6" fmla="*/ 658047 h 131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751" h="1316093">
                <a:moveTo>
                  <a:pt x="756375" y="0"/>
                </a:moveTo>
                <a:lnTo>
                  <a:pt x="1512751" y="286250"/>
                </a:lnTo>
                <a:lnTo>
                  <a:pt x="1512751" y="1029843"/>
                </a:lnTo>
                <a:lnTo>
                  <a:pt x="756375" y="1316093"/>
                </a:lnTo>
                <a:lnTo>
                  <a:pt x="0" y="1029843"/>
                </a:lnTo>
                <a:lnTo>
                  <a:pt x="0" y="286250"/>
                </a:lnTo>
                <a:lnTo>
                  <a:pt x="756375" y="0"/>
                </a:lnTo>
                <a:close/>
              </a:path>
            </a:pathLst>
          </a:custGeom>
          <a:blipFill>
            <a:blip r:embed="rId7"/>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5091" tIns="235737" rIns="205091" bIns="235737"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VẺ</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3" name="Freeform 22"/>
          <p:cNvSpPr/>
          <p:nvPr/>
        </p:nvSpPr>
        <p:spPr>
          <a:xfrm>
            <a:off x="7264603" y="2470892"/>
            <a:ext cx="1863508" cy="1847894"/>
          </a:xfrm>
          <a:custGeom>
            <a:avLst/>
            <a:gdLst>
              <a:gd name="connsiteX0" fmla="*/ 0 w 1512751"/>
              <a:gd name="connsiteY0" fmla="*/ 658047 h 1316093"/>
              <a:gd name="connsiteX1" fmla="*/ 329023 w 1512751"/>
              <a:gd name="connsiteY1" fmla="*/ 0 h 1316093"/>
              <a:gd name="connsiteX2" fmla="*/ 1183728 w 1512751"/>
              <a:gd name="connsiteY2" fmla="*/ 0 h 1316093"/>
              <a:gd name="connsiteX3" fmla="*/ 1512751 w 1512751"/>
              <a:gd name="connsiteY3" fmla="*/ 658047 h 1316093"/>
              <a:gd name="connsiteX4" fmla="*/ 1183728 w 1512751"/>
              <a:gd name="connsiteY4" fmla="*/ 1316093 h 1316093"/>
              <a:gd name="connsiteX5" fmla="*/ 329023 w 1512751"/>
              <a:gd name="connsiteY5" fmla="*/ 1316093 h 1316093"/>
              <a:gd name="connsiteX6" fmla="*/ 0 w 1512751"/>
              <a:gd name="connsiteY6" fmla="*/ 658047 h 131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751" h="1316093">
                <a:moveTo>
                  <a:pt x="756375" y="0"/>
                </a:moveTo>
                <a:lnTo>
                  <a:pt x="1512751" y="286250"/>
                </a:lnTo>
                <a:lnTo>
                  <a:pt x="1512751" y="1029843"/>
                </a:lnTo>
                <a:lnTo>
                  <a:pt x="756375" y="1316093"/>
                </a:lnTo>
                <a:lnTo>
                  <a:pt x="0" y="1029843"/>
                </a:lnTo>
                <a:lnTo>
                  <a:pt x="0" y="286250"/>
                </a:lnTo>
                <a:lnTo>
                  <a:pt x="756375" y="0"/>
                </a:lnTo>
                <a:close/>
              </a:path>
            </a:pathLst>
          </a:custGeom>
          <a:blipFill>
            <a:blip r:embed="rId8"/>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6531" tIns="327177" rIns="296531" bIns="327177"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BÀI 3</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4" name="Freeform 23"/>
          <p:cNvSpPr/>
          <p:nvPr/>
        </p:nvSpPr>
        <p:spPr>
          <a:xfrm>
            <a:off x="9490934" y="4059531"/>
            <a:ext cx="1786665" cy="1766584"/>
          </a:xfrm>
          <a:custGeom>
            <a:avLst/>
            <a:gdLst>
              <a:gd name="connsiteX0" fmla="*/ 0 w 1512751"/>
              <a:gd name="connsiteY0" fmla="*/ 658047 h 1316093"/>
              <a:gd name="connsiteX1" fmla="*/ 329023 w 1512751"/>
              <a:gd name="connsiteY1" fmla="*/ 0 h 1316093"/>
              <a:gd name="connsiteX2" fmla="*/ 1183728 w 1512751"/>
              <a:gd name="connsiteY2" fmla="*/ 0 h 1316093"/>
              <a:gd name="connsiteX3" fmla="*/ 1512751 w 1512751"/>
              <a:gd name="connsiteY3" fmla="*/ 658047 h 1316093"/>
              <a:gd name="connsiteX4" fmla="*/ 1183728 w 1512751"/>
              <a:gd name="connsiteY4" fmla="*/ 1316093 h 1316093"/>
              <a:gd name="connsiteX5" fmla="*/ 329023 w 1512751"/>
              <a:gd name="connsiteY5" fmla="*/ 1316093 h 1316093"/>
              <a:gd name="connsiteX6" fmla="*/ 0 w 1512751"/>
              <a:gd name="connsiteY6" fmla="*/ 658047 h 131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751" h="1316093">
                <a:moveTo>
                  <a:pt x="756375" y="0"/>
                </a:moveTo>
                <a:lnTo>
                  <a:pt x="1512751" y="286250"/>
                </a:lnTo>
                <a:lnTo>
                  <a:pt x="1512751" y="1029843"/>
                </a:lnTo>
                <a:lnTo>
                  <a:pt x="756375" y="1316093"/>
                </a:lnTo>
                <a:lnTo>
                  <a:pt x="0" y="1029843"/>
                </a:lnTo>
                <a:lnTo>
                  <a:pt x="0" y="286250"/>
                </a:lnTo>
                <a:lnTo>
                  <a:pt x="756375" y="0"/>
                </a:lnTo>
                <a:close/>
              </a:path>
            </a:pathLst>
          </a:custGeom>
          <a:blipFill>
            <a:blip r:embed="rId7"/>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6531" tIns="327177" rIns="296531" bIns="327177"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QUÊ</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Freeform 24"/>
          <p:cNvSpPr/>
          <p:nvPr/>
        </p:nvSpPr>
        <p:spPr>
          <a:xfrm>
            <a:off x="5095407" y="4219180"/>
            <a:ext cx="1786665" cy="1766585"/>
          </a:xfrm>
          <a:custGeom>
            <a:avLst/>
            <a:gdLst>
              <a:gd name="connsiteX0" fmla="*/ 0 w 1512751"/>
              <a:gd name="connsiteY0" fmla="*/ 658047 h 1316093"/>
              <a:gd name="connsiteX1" fmla="*/ 329023 w 1512751"/>
              <a:gd name="connsiteY1" fmla="*/ 0 h 1316093"/>
              <a:gd name="connsiteX2" fmla="*/ 1183728 w 1512751"/>
              <a:gd name="connsiteY2" fmla="*/ 0 h 1316093"/>
              <a:gd name="connsiteX3" fmla="*/ 1512751 w 1512751"/>
              <a:gd name="connsiteY3" fmla="*/ 658047 h 1316093"/>
              <a:gd name="connsiteX4" fmla="*/ 1183728 w 1512751"/>
              <a:gd name="connsiteY4" fmla="*/ 1316093 h 1316093"/>
              <a:gd name="connsiteX5" fmla="*/ 329023 w 1512751"/>
              <a:gd name="connsiteY5" fmla="*/ 1316093 h 1316093"/>
              <a:gd name="connsiteX6" fmla="*/ 0 w 1512751"/>
              <a:gd name="connsiteY6" fmla="*/ 658047 h 131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751" h="1316093">
                <a:moveTo>
                  <a:pt x="756375" y="0"/>
                </a:moveTo>
                <a:lnTo>
                  <a:pt x="1512751" y="286250"/>
                </a:lnTo>
                <a:lnTo>
                  <a:pt x="1512751" y="1029843"/>
                </a:lnTo>
                <a:lnTo>
                  <a:pt x="756375" y="1316093"/>
                </a:lnTo>
                <a:lnTo>
                  <a:pt x="0" y="1029843"/>
                </a:lnTo>
                <a:lnTo>
                  <a:pt x="0" y="286250"/>
                </a:lnTo>
                <a:lnTo>
                  <a:pt x="756375" y="0"/>
                </a:lnTo>
                <a:close/>
              </a:path>
            </a:pathLst>
          </a:custGeom>
          <a:blipFill>
            <a:blip r:embed="rId7"/>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5091" tIns="235737" rIns="205091" bIns="235738"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HƯƠNG</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6" name="Right Triangle 25"/>
          <p:cNvSpPr/>
          <p:nvPr/>
        </p:nvSpPr>
        <p:spPr>
          <a:xfrm rot="5400000">
            <a:off x="4344385" y="44735"/>
            <a:ext cx="729550" cy="640080"/>
          </a:xfrm>
          <a:prstGeom prst="rtTriangle">
            <a:avLst/>
          </a:prstGeom>
          <a:blipFill>
            <a:blip r:embed="rId9"/>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ight Triangle 26"/>
          <p:cNvSpPr/>
          <p:nvPr/>
        </p:nvSpPr>
        <p:spPr>
          <a:xfrm rot="16200000">
            <a:off x="11491943" y="6173185"/>
            <a:ext cx="729550" cy="640080"/>
          </a:xfrm>
          <a:prstGeom prst="rtTriangle">
            <a:avLst/>
          </a:prstGeom>
          <a:blipFill>
            <a:blip r:embed="rId9"/>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955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3"/>
                                        </p:tgtEl>
                                      </p:cBhvr>
                                      <p:by x="150000" y="150000"/>
                                    </p:animScale>
                                  </p:childTnLst>
                                </p:cTn>
                              </p:par>
                              <p:par>
                                <p:cTn id="7" presetID="2" presetClass="entr" presetSubtype="9"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anim calcmode="lin" valueType="num">
                                      <p:cBhvr additive="base">
                                        <p:cTn id="9" dur="500" fill="hold"/>
                                        <p:tgtEl>
                                          <p:spTgt spid="22"/>
                                        </p:tgtEl>
                                        <p:attrNameLst>
                                          <p:attrName>ppt_x</p:attrName>
                                        </p:attrNameLst>
                                      </p:cBhvr>
                                      <p:tavLst>
                                        <p:tav tm="0">
                                          <p:val>
                                            <p:strVal val="0-#ppt_w/2"/>
                                          </p:val>
                                        </p:tav>
                                        <p:tav tm="100000">
                                          <p:val>
                                            <p:strVal val="#ppt_x"/>
                                          </p:val>
                                        </p:tav>
                                      </p:tavLst>
                                    </p:anim>
                                    <p:anim calcmode="lin" valueType="num">
                                      <p:cBhvr additive="base">
                                        <p:cTn id="10" dur="500" fill="hold"/>
                                        <p:tgtEl>
                                          <p:spTgt spid="22"/>
                                        </p:tgtEl>
                                        <p:attrNameLst>
                                          <p:attrName>ppt_y</p:attrName>
                                        </p:attrNameLst>
                                      </p:cBhvr>
                                      <p:tavLst>
                                        <p:tav tm="0">
                                          <p:val>
                                            <p:strVal val="0-#ppt_h/2"/>
                                          </p:val>
                                        </p:tav>
                                        <p:tav tm="100000">
                                          <p:val>
                                            <p:strVal val="#ppt_y"/>
                                          </p:val>
                                        </p:tav>
                                      </p:tavLst>
                                    </p:anim>
                                  </p:childTnLst>
                                </p:cTn>
                              </p:par>
                              <p:par>
                                <p:cTn id="11" presetID="2" presetClass="entr" presetSubtype="3"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0-#ppt_h/2"/>
                                          </p:val>
                                        </p:tav>
                                        <p:tav tm="100000">
                                          <p:val>
                                            <p:strVal val="#ppt_y"/>
                                          </p:val>
                                        </p:tav>
                                      </p:tavLst>
                                    </p:anim>
                                  </p:childTnLst>
                                </p:cTn>
                              </p:par>
                              <p:par>
                                <p:cTn id="15" presetID="2" presetClass="entr" presetSubtype="6"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1+#ppt_w/2"/>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par>
                                <p:cTn id="19" presetID="2" presetClass="entr" presetSubtype="12"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0-#ppt_w/2"/>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862149" y="2026921"/>
            <a:ext cx="2521131" cy="3317966"/>
          </a:xfrm>
          <a:prstGeom prst="rightArrow">
            <a:avLst>
              <a:gd name="adj1" fmla="val 50000"/>
              <a:gd name="adj2" fmla="val 42746"/>
            </a:avLst>
          </a:prstGeom>
          <a:solidFill>
            <a:schemeClr val="bg2"/>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 Ngắt nhịp</a:t>
            </a: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Nhịp chẵn.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Plaque 4"/>
          <p:cNvSpPr/>
          <p:nvPr/>
        </p:nvSpPr>
        <p:spPr>
          <a:xfrm>
            <a:off x="256714" y="330076"/>
            <a:ext cx="6253132"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a:t>
            </a:r>
            <a:r>
              <a:rPr kumimoji="0" lang="pt-BR"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Tìm hiểu chung về thơ lục bát</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ounded Rectangle 5"/>
          <p:cNvSpPr/>
          <p:nvPr/>
        </p:nvSpPr>
        <p:spPr>
          <a:xfrm>
            <a:off x="3749040" y="1423851"/>
            <a:ext cx="7563394" cy="4885509"/>
          </a:xfrm>
          <a:prstGeom prst="roundRect">
            <a:avLst/>
          </a:prstGeom>
          <a:solidFill>
            <a:schemeClr val="bg2"/>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VD</a:t>
            </a: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pt-BR"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Trăm </a:t>
            </a:r>
            <a:r>
              <a:rPr kumimoji="0" lang="pt-BR" sz="2800" b="1" i="1"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năm</a:t>
            </a:r>
            <a:r>
              <a:rPr kumimoji="0" lang="pt-BR"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/trong </a:t>
            </a:r>
            <a:r>
              <a:rPr kumimoji="0" lang="pt-BR" sz="2800" b="1" i="1"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cõi</a:t>
            </a:r>
            <a:r>
              <a:rPr kumimoji="0" lang="pt-BR"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/người </a:t>
            </a:r>
            <a:r>
              <a:rPr kumimoji="0" lang="pt-BR" sz="2800" b="1" i="1"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a:t>
            </a:r>
            <a:r>
              <a:rPr kumimoji="0" lang="pt-BR" sz="2800" b="0" i="1"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B              T              B</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Chữ </a:t>
            </a:r>
            <a:r>
              <a:rPr kumimoji="0" lang="pt-BR" sz="2800" b="1" i="1"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tài</a:t>
            </a:r>
            <a:r>
              <a:rPr kumimoji="0" lang="pt-BR"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chữ </a:t>
            </a:r>
            <a:r>
              <a:rPr kumimoji="0" lang="pt-BR" sz="2800" b="1" i="1"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mệnh</a:t>
            </a:r>
            <a:r>
              <a:rPr kumimoji="0" lang="pt-BR" sz="2800" b="0" i="1"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pt-BR"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khéo </a:t>
            </a:r>
            <a:r>
              <a:rPr kumimoji="0" lang="pt-BR" sz="2800" b="1" i="1"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là</a:t>
            </a:r>
            <a:r>
              <a:rPr kumimoji="0" lang="pt-BR"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ghét </a:t>
            </a:r>
            <a:r>
              <a:rPr kumimoji="0" lang="pt-BR" sz="2800" b="1" i="1"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nhau</a:t>
            </a:r>
            <a:r>
              <a:rPr kumimoji="0" lang="pt-BR" sz="2800" b="0" i="1"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B              T            B           B</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Trải </a:t>
            </a:r>
            <a:r>
              <a:rPr kumimoji="0" lang="pt-BR" sz="2800" b="1" i="1"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qua/</a:t>
            </a:r>
            <a:r>
              <a:rPr kumimoji="0" lang="pt-BR"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pt-BR"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một </a:t>
            </a:r>
            <a:r>
              <a:rPr kumimoji="0" lang="pt-BR" sz="2800" b="1" i="1"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cuộc</a:t>
            </a:r>
            <a:r>
              <a:rPr kumimoji="0" lang="pt-BR"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bể </a:t>
            </a:r>
            <a:r>
              <a:rPr kumimoji="0" lang="pt-BR" sz="2800" b="1" i="1"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dâu</a:t>
            </a:r>
            <a:r>
              <a:rPr kumimoji="0" lang="pt-BR" sz="2800" b="0" i="1"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B           T          B</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Những</a:t>
            </a:r>
            <a:r>
              <a:rPr kumimoji="0" lang="pt-BR"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pt-BR" sz="2800" b="1" i="1"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điều</a:t>
            </a:r>
            <a:r>
              <a:rPr kumimoji="0" lang="pt-BR"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pt-BR"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trông </a:t>
            </a:r>
            <a:r>
              <a:rPr kumimoji="0" lang="pt-BR" sz="2800" b="1" i="1" u="sng"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thấy/</a:t>
            </a:r>
            <a:r>
              <a:rPr kumimoji="0" lang="pt-BR"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pt-BR"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mà </a:t>
            </a:r>
            <a:r>
              <a:rPr kumimoji="0" lang="pt-BR" sz="2800" b="1" i="1"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đau</a:t>
            </a:r>
            <a:r>
              <a:rPr kumimoji="0" lang="pt-BR"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đớn </a:t>
            </a:r>
            <a:r>
              <a:rPr kumimoji="0" lang="pt-BR" sz="2800" b="1" i="1"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lòng</a:t>
            </a:r>
            <a:r>
              <a:rPr kumimoji="0" lang="pt-BR" sz="2800" b="1"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B               T           </a:t>
            </a:r>
            <a:r>
              <a:rPr kumimoji="0" lang="pt-BR"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B</a:t>
            </a: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B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pt-BR"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Truyện Kiều</a:t>
            </a: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Nguyễn Du)</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32361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731520" y="2011681"/>
            <a:ext cx="2521131" cy="3317966"/>
          </a:xfrm>
          <a:prstGeom prst="rightArrow">
            <a:avLst/>
          </a:prstGeom>
          <a:solidFill>
            <a:schemeClr val="bg2"/>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 Ngắt nhịp</a:t>
            </a: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Nhịp chẵn.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Plaque 4"/>
          <p:cNvSpPr/>
          <p:nvPr/>
        </p:nvSpPr>
        <p:spPr>
          <a:xfrm>
            <a:off x="256714" y="467236"/>
            <a:ext cx="6253132"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a:t>
            </a:r>
            <a:r>
              <a:rPr kumimoji="0" lang="pt-BR"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Tìm hiểu chung về thơ lục bát</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ounded Rectangle 5"/>
          <p:cNvSpPr/>
          <p:nvPr/>
        </p:nvSpPr>
        <p:spPr>
          <a:xfrm>
            <a:off x="3735977" y="1469572"/>
            <a:ext cx="7563394" cy="4402183"/>
          </a:xfrm>
          <a:prstGeom prst="roundRect">
            <a:avLst/>
          </a:prstGeom>
          <a:solidFill>
            <a:schemeClr val="bg2"/>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Thơ lục bát biến thể:</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(sgk)</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Vd: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pt-BR"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Đứng bên tê đồng ngó bên ni đồng mênh mông bát ngát.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Đứng bên ni đồng ngó bên tê đồng bát ngát mênh mông.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Số tiếng, thanh điệu, nhịp điệu có sự biến đổi.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84449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56714" y="467236"/>
            <a:ext cx="4694109"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B. Đọc </a:t>
            </a: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hiểu văn bản </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Plaque 6"/>
          <p:cNvSpPr/>
          <p:nvPr/>
        </p:nvSpPr>
        <p:spPr>
          <a:xfrm>
            <a:off x="256713" y="1311967"/>
            <a:ext cx="4694109"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Bài thứ nhất.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2" name="Picture 1"/>
          <p:cNvPicPr>
            <a:picLocks noChangeAspect="1"/>
          </p:cNvPicPr>
          <p:nvPr/>
        </p:nvPicPr>
        <p:blipFill>
          <a:blip r:embed="rId2"/>
          <a:stretch>
            <a:fillRect/>
          </a:stretch>
        </p:blipFill>
        <p:spPr>
          <a:xfrm>
            <a:off x="502920" y="4099560"/>
            <a:ext cx="3112068" cy="222464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Right Arrow 2"/>
          <p:cNvSpPr/>
          <p:nvPr/>
        </p:nvSpPr>
        <p:spPr>
          <a:xfrm>
            <a:off x="3735977" y="2048281"/>
            <a:ext cx="2638697" cy="2808515"/>
          </a:xfrm>
          <a:prstGeom prst="rightArrow">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 Đọc.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Flowchart: Display 7"/>
          <p:cNvSpPr/>
          <p:nvPr/>
        </p:nvSpPr>
        <p:spPr>
          <a:xfrm>
            <a:off x="6654427" y="2717074"/>
            <a:ext cx="4911634" cy="3174275"/>
          </a:xfrm>
          <a:prstGeom prst="flowChartDisplay">
            <a:avLst/>
          </a:prstGeom>
          <a:solidFill>
            <a:schemeClr val="bg2"/>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Đọc rõ ràng, rành mạch, biểu cảm...</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034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56712" y="166790"/>
            <a:ext cx="4694109"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B. Đọc </a:t>
            </a: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hiểu văn bản </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Plaque 6"/>
          <p:cNvSpPr/>
          <p:nvPr/>
        </p:nvSpPr>
        <p:spPr>
          <a:xfrm>
            <a:off x="256711" y="964254"/>
            <a:ext cx="4694109" cy="715870"/>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Bài thứ nhất.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4" name="Diagram 3"/>
          <p:cNvGraphicFramePr/>
          <p:nvPr>
            <p:extLst/>
          </p:nvPr>
        </p:nvGraphicFramePr>
        <p:xfrm>
          <a:off x="1058091" y="1741274"/>
          <a:ext cx="9509759" cy="4711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395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que 6"/>
          <p:cNvSpPr/>
          <p:nvPr/>
        </p:nvSpPr>
        <p:spPr>
          <a:xfrm>
            <a:off x="113022" y="108985"/>
            <a:ext cx="4694109"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Bài thứ nhất.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 name="Rectangle 11"/>
          <p:cNvSpPr/>
          <p:nvPr/>
        </p:nvSpPr>
        <p:spPr>
          <a:xfrm>
            <a:off x="2751339" y="1019048"/>
            <a:ext cx="6743128" cy="400110"/>
          </a:xfrm>
          <a:prstGeom prst="rect">
            <a:avLst/>
          </a:prstGeom>
          <a:solidFill>
            <a:schemeClr val="accent2">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solidFill>
                  <a:srgbClr val="C00000"/>
                </a:solidFill>
                <a:effectLst>
                  <a:outerShdw blurRad="38100" dist="19050" dir="2700000" algn="tl" rotWithShape="0">
                    <a:prstClr val="black">
                      <a:lumMod val="50000"/>
                      <a:alpha val="40000"/>
                    </a:prstClr>
                  </a:outerShdw>
                </a:effectLst>
                <a:uLnTx/>
                <a:uFillTx/>
                <a:latin typeface="Times New Roman" panose="02020603050405020304" pitchFamily="18" charset="0"/>
                <a:ea typeface="+mn-ea"/>
                <a:cs typeface="Times New Roman" panose="02020603050405020304" pitchFamily="18" charset="0"/>
              </a:rPr>
              <a:t>MỘT SỐ HÌNH ẢNH KINH THÀNH THĂNG LONG XƯA</a:t>
            </a:r>
            <a:endParaRPr kumimoji="0" lang="en-US" sz="2000" b="1" i="0" u="none" strike="noStrike" kern="1200" cap="none" spc="0" normalizeH="0" baseline="0" noProof="0" dirty="0">
              <a:ln/>
              <a:solidFill>
                <a:srgbClr val="C00000"/>
              </a:solidFill>
              <a:effectLst>
                <a:outerShdw blurRad="38100" dist="19050" dir="2700000" algn="tl" rotWithShape="0">
                  <a:prstClr val="black">
                    <a:lumMod val="50000"/>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3" name="Picture 12"/>
          <p:cNvPicPr>
            <a:picLocks noChangeAspect="1"/>
          </p:cNvPicPr>
          <p:nvPr/>
        </p:nvPicPr>
        <p:blipFill>
          <a:blip r:embed="rId2"/>
          <a:stretch>
            <a:fillRect/>
          </a:stretch>
        </p:blipFill>
        <p:spPr>
          <a:xfrm>
            <a:off x="986621" y="1897466"/>
            <a:ext cx="4682285" cy="4202888"/>
          </a:xfrm>
          <a:prstGeom prst="rect">
            <a:avLst/>
          </a:prstGeom>
          <a:ln w="228600" cap="sq" cmpd="thickThin">
            <a:solidFill>
              <a:srgbClr val="000000"/>
            </a:solidFill>
            <a:prstDash val="solid"/>
            <a:miter lim="800000"/>
          </a:ln>
          <a:effectLst>
            <a:innerShdw blurRad="76200">
              <a:srgbClr val="000000"/>
            </a:innerShdw>
          </a:effectLst>
        </p:spPr>
      </p:pic>
      <p:pic>
        <p:nvPicPr>
          <p:cNvPr id="14" name="Picture 13"/>
          <p:cNvPicPr>
            <a:picLocks noChangeAspect="1"/>
          </p:cNvPicPr>
          <p:nvPr/>
        </p:nvPicPr>
        <p:blipFill>
          <a:blip r:embed="rId3"/>
          <a:stretch>
            <a:fillRect/>
          </a:stretch>
        </p:blipFill>
        <p:spPr>
          <a:xfrm>
            <a:off x="6555001" y="1910529"/>
            <a:ext cx="4650377" cy="4202888"/>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3966830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que 6"/>
          <p:cNvSpPr/>
          <p:nvPr/>
        </p:nvSpPr>
        <p:spPr>
          <a:xfrm>
            <a:off x="113022" y="108985"/>
            <a:ext cx="4694109"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Bài thứ nhất.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 name="Rectangle 11"/>
          <p:cNvSpPr/>
          <p:nvPr/>
        </p:nvSpPr>
        <p:spPr>
          <a:xfrm>
            <a:off x="2724436" y="1019048"/>
            <a:ext cx="6743128" cy="400110"/>
          </a:xfrm>
          <a:prstGeom prst="rect">
            <a:avLst/>
          </a:prstGeom>
          <a:solidFill>
            <a:schemeClr val="accent2">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solidFill>
                  <a:srgbClr val="C00000"/>
                </a:solidFill>
                <a:effectLst>
                  <a:outerShdw blurRad="38100" dist="19050" dir="2700000" algn="tl" rotWithShape="0">
                    <a:prstClr val="black">
                      <a:lumMod val="50000"/>
                      <a:alpha val="40000"/>
                    </a:prstClr>
                  </a:outerShdw>
                </a:effectLst>
                <a:uLnTx/>
                <a:uFillTx/>
                <a:latin typeface="Times New Roman" panose="02020603050405020304" pitchFamily="18" charset="0"/>
                <a:ea typeface="+mn-ea"/>
                <a:cs typeface="Times New Roman" panose="02020603050405020304" pitchFamily="18" charset="0"/>
              </a:rPr>
              <a:t>MỘT SỐ HÌNH ẢNH KINH THÀNH THĂNG LONG XƯA</a:t>
            </a:r>
            <a:endParaRPr kumimoji="0" lang="en-US" sz="2000" b="1" i="0" u="none" strike="noStrike" kern="1200" cap="none" spc="0" normalizeH="0" baseline="0" noProof="0" dirty="0">
              <a:ln/>
              <a:solidFill>
                <a:srgbClr val="C00000"/>
              </a:solidFill>
              <a:effectLst>
                <a:outerShdw blurRad="38100" dist="19050" dir="2700000" algn="tl" rotWithShape="0">
                  <a:prstClr val="black">
                    <a:lumMod val="50000"/>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045478" y="1871340"/>
            <a:ext cx="4690203" cy="4281266"/>
          </a:xfrm>
          <a:prstGeom prst="rect">
            <a:avLst/>
          </a:prstGeom>
          <a:ln w="228600" cap="sq" cmpd="thickThin">
            <a:solidFill>
              <a:srgbClr val="000000"/>
            </a:solidFill>
            <a:prstDash val="solid"/>
            <a:miter lim="800000"/>
          </a:ln>
          <a:effectLst>
            <a:innerShdw blurRad="76200">
              <a:srgbClr val="000000"/>
            </a:innerShdw>
          </a:effectLst>
        </p:spPr>
      </p:pic>
      <p:pic>
        <p:nvPicPr>
          <p:cNvPr id="3" name="Picture 2"/>
          <p:cNvPicPr>
            <a:picLocks noChangeAspect="1"/>
          </p:cNvPicPr>
          <p:nvPr/>
        </p:nvPicPr>
        <p:blipFill>
          <a:blip r:embed="rId3"/>
          <a:stretch>
            <a:fillRect/>
          </a:stretch>
        </p:blipFill>
        <p:spPr>
          <a:xfrm>
            <a:off x="6543401" y="1871340"/>
            <a:ext cx="4603120" cy="4281266"/>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5217786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que 6"/>
          <p:cNvSpPr/>
          <p:nvPr/>
        </p:nvSpPr>
        <p:spPr>
          <a:xfrm>
            <a:off x="256713" y="117566"/>
            <a:ext cx="4694109" cy="770709"/>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Bài thứ nhất.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ight Arrow 2"/>
          <p:cNvSpPr/>
          <p:nvPr/>
        </p:nvSpPr>
        <p:spPr>
          <a:xfrm>
            <a:off x="256713" y="666204"/>
            <a:ext cx="5647698" cy="1606732"/>
          </a:xfrm>
          <a:prstGeom prst="rightArrow">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lang="pt-BR"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3</a:t>
            </a:r>
            <a:r>
              <a:rPr kumimoji="0" lang="pt-BR"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Phân tích.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2" name="Picture 1"/>
          <p:cNvPicPr>
            <a:picLocks noChangeAspect="1"/>
          </p:cNvPicPr>
          <p:nvPr/>
        </p:nvPicPr>
        <p:blipFill>
          <a:blip r:embed="rId2"/>
          <a:stretch>
            <a:fillRect/>
          </a:stretch>
        </p:blipFill>
        <p:spPr>
          <a:xfrm>
            <a:off x="933995" y="2272936"/>
            <a:ext cx="9895114" cy="434993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Oval 5"/>
          <p:cNvSpPr/>
          <p:nvPr/>
        </p:nvSpPr>
        <p:spPr>
          <a:xfrm rot="20939102">
            <a:off x="1099128" y="2675498"/>
            <a:ext cx="9309167" cy="3434273"/>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ảnh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Thăng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Long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được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gợi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dao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này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điểm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gì</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đặc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biệt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hãy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vẻ</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đẹp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tưởng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được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Thăng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Long?</a:t>
            </a:r>
          </a:p>
        </p:txBody>
      </p:sp>
      <p:pic>
        <p:nvPicPr>
          <p:cNvPr id="9" name="Picture 8"/>
          <p:cNvPicPr>
            <a:picLocks noChangeAspect="1"/>
          </p:cNvPicPr>
          <p:nvPr/>
        </p:nvPicPr>
        <p:blipFill>
          <a:blip r:embed="rId3"/>
          <a:stretch>
            <a:fillRect/>
          </a:stretch>
        </p:blipFill>
        <p:spPr>
          <a:xfrm>
            <a:off x="78235" y="2181305"/>
            <a:ext cx="2220826" cy="1450169"/>
          </a:xfrm>
          <a:prstGeom prst="ellipse">
            <a:avLst/>
          </a:prstGeom>
          <a:ln>
            <a:noFill/>
          </a:ln>
          <a:effectLst>
            <a:softEdge rad="112500"/>
          </a:effectLst>
        </p:spPr>
      </p:pic>
      <p:pic>
        <p:nvPicPr>
          <p:cNvPr id="4" name="Picture 3"/>
          <p:cNvPicPr>
            <a:picLocks noChangeAspect="1"/>
          </p:cNvPicPr>
          <p:nvPr/>
        </p:nvPicPr>
        <p:blipFill>
          <a:blip r:embed="rId4"/>
          <a:stretch>
            <a:fillRect/>
          </a:stretch>
        </p:blipFill>
        <p:spPr>
          <a:xfrm>
            <a:off x="6566815" y="0"/>
            <a:ext cx="3424046" cy="2265813"/>
          </a:xfrm>
          <a:prstGeom prst="ellipse">
            <a:avLst/>
          </a:prstGeom>
          <a:ln>
            <a:noFill/>
          </a:ln>
          <a:effectLst>
            <a:softEdge rad="112500"/>
          </a:effectLst>
        </p:spPr>
      </p:pic>
    </p:spTree>
    <p:extLst>
      <p:ext uri="{BB962C8B-B14F-4D97-AF65-F5344CB8AC3E}">
        <p14:creationId xmlns:p14="http://schemas.microsoft.com/office/powerpoint/2010/main" val="11590467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56713" y="207496"/>
            <a:ext cx="4694109"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B. Đọc </a:t>
            </a: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hiểu văn bản </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Plaque 6"/>
          <p:cNvSpPr/>
          <p:nvPr/>
        </p:nvSpPr>
        <p:spPr>
          <a:xfrm>
            <a:off x="256713" y="1049510"/>
            <a:ext cx="4694109"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Bài thứ nhất.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ight Arrow 2"/>
          <p:cNvSpPr/>
          <p:nvPr/>
        </p:nvSpPr>
        <p:spPr>
          <a:xfrm>
            <a:off x="1045028" y="2194559"/>
            <a:ext cx="2638697" cy="3396344"/>
          </a:xfrm>
          <a:prstGeom prst="rightArrow">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lang="pt-BR"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3</a:t>
            </a:r>
            <a:r>
              <a:rPr kumimoji="0" lang="pt-BR"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Phân tích.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Flowchart: Display 7"/>
          <p:cNvSpPr/>
          <p:nvPr/>
        </p:nvSpPr>
        <p:spPr>
          <a:xfrm>
            <a:off x="4081044" y="1891524"/>
            <a:ext cx="7322829" cy="4430899"/>
          </a:xfrm>
          <a:prstGeom prst="flowChartDisplay">
            <a:avLst/>
          </a:prstGeom>
          <a:solidFill>
            <a:schemeClr val="bg2"/>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 Sự </a:t>
            </a: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giàu có, nhộn nhịp của kinh thành Thăng Long</a:t>
            </a: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Kinh thành Thăng Long được nhắc đến với rất nhiều phố phường (36): phong phú, đa dạng, đông đúc, nhộn nhịp.  Mỗi tên phố đều gắn với một sự vật cụ thể: Thau, đồng, cá, cờ, bàn...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188538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56713" y="207496"/>
            <a:ext cx="4694109"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B. Đọc </a:t>
            </a: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hiểu văn bản </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Plaque 6"/>
          <p:cNvSpPr/>
          <p:nvPr/>
        </p:nvSpPr>
        <p:spPr>
          <a:xfrm>
            <a:off x="256713" y="974290"/>
            <a:ext cx="4694109"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Bài thứ nhất.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ight Arrow 2"/>
          <p:cNvSpPr/>
          <p:nvPr/>
        </p:nvSpPr>
        <p:spPr>
          <a:xfrm>
            <a:off x="1045028" y="2364378"/>
            <a:ext cx="2638697" cy="3396344"/>
          </a:xfrm>
          <a:prstGeom prst="rightArrow">
            <a:avLst/>
          </a:prstGeom>
          <a:solidFill>
            <a:schemeClr val="bg2"/>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lang="pt-BR"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3</a:t>
            </a:r>
            <a:r>
              <a:rPr kumimoji="0" lang="pt-BR"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Phân tích.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2" name="Rounded Rectangle 1"/>
              <p:cNvSpPr/>
              <p:nvPr/>
            </p:nvSpPr>
            <p:spPr>
              <a:xfrm>
                <a:off x="3905794" y="1891524"/>
                <a:ext cx="7563394" cy="4376057"/>
              </a:xfrm>
              <a:prstGeom prst="roundRect">
                <a:avLst/>
              </a:prstGeom>
              <a:solidFill>
                <a:schemeClr val="bg2"/>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Tác dụng</a:t>
                </a: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làm nổi bật sự đông đúc, nhộn nhịp của kinh thành Thăng Long và sự gần gũi trong cách gọi tên phố phường của người Hà Nội.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Sự giầu có, nhộn nhịp: </a:t>
                </a:r>
                <a:r>
                  <a:rPr kumimoji="0" lang="pt-BR"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phố giăng</a:t>
                </a: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pt-BR"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mắc cửi, đường quanh bàn cờ</a:t>
                </a: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pt-BR" sz="2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oMath>
                </a14:m>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Hàm ý miêu tả đường phố Thăng Long dọc ngang, ken dày như các sợi chỉ được mắc trên khung cửi dệt vải, như các ô trên bàn </a:t>
                </a:r>
                <a:r>
                  <a:rPr kumimoji="0" lang="pt-BR"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cờ.</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2" name="Rounded Rectangle 1"/>
              <p:cNvSpPr>
                <a:spLocks noRot="1" noChangeAspect="1" noMove="1" noResize="1" noEditPoints="1" noAdjustHandles="1" noChangeArrowheads="1" noChangeShapeType="1" noTextEdit="1"/>
              </p:cNvSpPr>
              <p:nvPr/>
            </p:nvSpPr>
            <p:spPr>
              <a:xfrm>
                <a:off x="3905794" y="1891524"/>
                <a:ext cx="7563394" cy="4376057"/>
              </a:xfrm>
              <a:prstGeom prst="round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458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56713" y="207496"/>
            <a:ext cx="4694109"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B. Đọc </a:t>
            </a: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hiểu văn bản </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Plaque 6"/>
          <p:cNvSpPr/>
          <p:nvPr/>
        </p:nvSpPr>
        <p:spPr>
          <a:xfrm>
            <a:off x="256713" y="1049510"/>
            <a:ext cx="4694109"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Bài thứ nhất.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ight Arrow 2"/>
          <p:cNvSpPr/>
          <p:nvPr/>
        </p:nvSpPr>
        <p:spPr>
          <a:xfrm>
            <a:off x="561703" y="2390503"/>
            <a:ext cx="2638697" cy="3396344"/>
          </a:xfrm>
          <a:prstGeom prst="rightArrow">
            <a:avLst/>
          </a:prstGeom>
          <a:solidFill>
            <a:schemeClr val="bg2"/>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lang="pt-BR"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3</a:t>
            </a:r>
            <a:r>
              <a:rPr kumimoji="0" lang="pt-BR"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Phân tích.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4" name="Picture 3"/>
          <p:cNvPicPr>
            <a:picLocks noChangeAspect="1"/>
          </p:cNvPicPr>
          <p:nvPr/>
        </p:nvPicPr>
        <p:blipFill>
          <a:blip r:embed="rId2"/>
          <a:stretch>
            <a:fillRect/>
          </a:stretch>
        </p:blipFill>
        <p:spPr>
          <a:xfrm>
            <a:off x="3200400" y="1891524"/>
            <a:ext cx="8752115" cy="4785393"/>
          </a:xfrm>
          <a:prstGeom prst="rect">
            <a:avLst/>
          </a:prstGeom>
        </p:spPr>
      </p:pic>
      <p:sp>
        <p:nvSpPr>
          <p:cNvPr id="6" name="Rectangle 5"/>
          <p:cNvSpPr/>
          <p:nvPr/>
        </p:nvSpPr>
        <p:spPr>
          <a:xfrm>
            <a:off x="4950822" y="2390503"/>
            <a:ext cx="6096000" cy="224676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cảm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xúc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Long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được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qua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từ</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gì</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Qua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đánh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như</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vẻ</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đẹp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hồn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p:txBody>
      </p:sp>
      <p:pic>
        <p:nvPicPr>
          <p:cNvPr id="8" name="Picture 7"/>
          <p:cNvPicPr>
            <a:picLocks noChangeAspect="1"/>
          </p:cNvPicPr>
          <p:nvPr/>
        </p:nvPicPr>
        <p:blipFill>
          <a:blip r:embed="rId3"/>
          <a:stretch>
            <a:fillRect/>
          </a:stretch>
        </p:blipFill>
        <p:spPr>
          <a:xfrm>
            <a:off x="9217480" y="5310066"/>
            <a:ext cx="2081893" cy="1366851"/>
          </a:xfrm>
          <a:prstGeom prst="rect">
            <a:avLst/>
          </a:prstGeom>
        </p:spPr>
      </p:pic>
    </p:spTree>
    <p:extLst>
      <p:ext uri="{BB962C8B-B14F-4D97-AF65-F5344CB8AC3E}">
        <p14:creationId xmlns:p14="http://schemas.microsoft.com/office/powerpoint/2010/main" val="170975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2"/>
          <a:stretch>
            <a:fillRect/>
          </a:stretch>
        </p:blipFill>
        <p:spPr>
          <a:xfrm>
            <a:off x="-1" y="0"/>
            <a:ext cx="12192000" cy="6858000"/>
          </a:xfrm>
          <a:prstGeom prst="rect">
            <a:avLst/>
          </a:prstGeom>
        </p:spPr>
      </p:pic>
      <p:sp>
        <p:nvSpPr>
          <p:cNvPr id="5" name="Rectangle 4"/>
          <p:cNvSpPr/>
          <p:nvPr/>
        </p:nvSpPr>
        <p:spPr>
          <a:xfrm>
            <a:off x="331565" y="243730"/>
            <a:ext cx="926465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rPr>
              <a:t>BÀI 3. VẺ ĐẸP QUÊ HƯƠNG</a:t>
            </a:r>
            <a:endParaRPr kumimoji="0" lang="en-US" sz="5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68716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56713" y="207496"/>
            <a:ext cx="4694109"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B. Đọc </a:t>
            </a: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hiểu văn bản </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Plaque 6"/>
          <p:cNvSpPr/>
          <p:nvPr/>
        </p:nvSpPr>
        <p:spPr>
          <a:xfrm>
            <a:off x="256713" y="1049510"/>
            <a:ext cx="4694109"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Bài thứ nhất.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ight Arrow 2"/>
          <p:cNvSpPr/>
          <p:nvPr/>
        </p:nvSpPr>
        <p:spPr>
          <a:xfrm>
            <a:off x="731519" y="2481943"/>
            <a:ext cx="2638697" cy="3396344"/>
          </a:xfrm>
          <a:prstGeom prst="rightArrow">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lang="pt-BR"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3</a:t>
            </a:r>
            <a:r>
              <a:rPr kumimoji="0" lang="pt-BR"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Phân tích.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2" name="Rounded Rectangle 1"/>
              <p:cNvSpPr/>
              <p:nvPr/>
            </p:nvSpPr>
            <p:spPr>
              <a:xfrm>
                <a:off x="3657601" y="1891524"/>
                <a:ext cx="8085908" cy="4796659"/>
              </a:xfrm>
              <a:prstGeom prst="roundRect">
                <a:avLst/>
              </a:prstGeom>
              <a:solidFill>
                <a:schemeClr val="bg2"/>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b.Tâm trạng của tác giả</a:t>
                </a: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pt-BR"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Tự hào </a:t>
                </a: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về vẻ đẹp, sự giàu sang của kinh thành Thăng Long – trái tim của Tổ quốc.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“Người về nhớ cảnh ngẩn ngơ”.</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Tâm trạng </a:t>
                </a:r>
                <a:r>
                  <a:rPr kumimoji="0" lang="pt-BR"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lưu luyến, nhớ nhung </a:t>
                </a: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của tác giả khi phải xa Long Thành: </a:t>
                </a:r>
                <a:r>
                  <a:rPr kumimoji="0" lang="pt-BR"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ngẩn ngơ</a:t>
                </a: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Cách diễn tả nỗi nhớ rất đặc biệt: nhớ kinh thành Thăng Long mà như nhớ người yêu vậy.</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pt-BR" sz="2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oMath>
                </a14:m>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Tác giả dân gian thể hiện tình yêu quê hương, đất nước sâu sắc.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2" name="Rounded Rectangle 1"/>
              <p:cNvSpPr>
                <a:spLocks noRot="1" noChangeAspect="1" noMove="1" noResize="1" noEditPoints="1" noAdjustHandles="1" noChangeArrowheads="1" noChangeShapeType="1" noTextEdit="1"/>
              </p:cNvSpPr>
              <p:nvPr/>
            </p:nvSpPr>
            <p:spPr>
              <a:xfrm>
                <a:off x="3657601" y="1891524"/>
                <a:ext cx="8085908" cy="4796659"/>
              </a:xfrm>
              <a:prstGeom prst="round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06178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Effect transition="in" filter="fade">
                                      <p:cBhvr>
                                        <p:cTn id="21" dur="1000"/>
                                        <p:tgtEl>
                                          <p:spTgt spid="2">
                                            <p:txEl>
                                              <p:pRg st="0" end="0"/>
                                            </p:txEl>
                                          </p:spTgt>
                                        </p:tgtEl>
                                      </p:cBhvr>
                                    </p:animEffect>
                                    <p:anim calcmode="lin" valueType="num">
                                      <p:cBhvr>
                                        <p:cTn id="22"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Effect transition="in" filter="fade">
                                      <p:cBhvr>
                                        <p:cTn id="28" dur="1000"/>
                                        <p:tgtEl>
                                          <p:spTgt spid="2">
                                            <p:txEl>
                                              <p:pRg st="1" end="1"/>
                                            </p:txEl>
                                          </p:spTgt>
                                        </p:tgtEl>
                                      </p:cBhvr>
                                    </p:animEffect>
                                    <p:anim calcmode="lin" valueType="num">
                                      <p:cBhvr>
                                        <p:cTn id="29"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2" end="2"/>
                                            </p:txEl>
                                          </p:spTgt>
                                        </p:tgtEl>
                                        <p:attrNameLst>
                                          <p:attrName>style.visibility</p:attrName>
                                        </p:attrNameLst>
                                      </p:cBhvr>
                                      <p:to>
                                        <p:strVal val="visible"/>
                                      </p:to>
                                    </p:set>
                                    <p:animEffect transition="in" filter="fade">
                                      <p:cBhvr>
                                        <p:cTn id="35" dur="1000"/>
                                        <p:tgtEl>
                                          <p:spTgt spid="2">
                                            <p:txEl>
                                              <p:pRg st="2" end="2"/>
                                            </p:txEl>
                                          </p:spTgt>
                                        </p:tgtEl>
                                      </p:cBhvr>
                                    </p:animEffect>
                                    <p:anim calcmode="lin" valueType="num">
                                      <p:cBhvr>
                                        <p:cTn id="36"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3" end="3"/>
                                            </p:txEl>
                                          </p:spTgt>
                                        </p:tgtEl>
                                        <p:attrNameLst>
                                          <p:attrName>style.visibility</p:attrName>
                                        </p:attrNameLst>
                                      </p:cBhvr>
                                      <p:to>
                                        <p:strVal val="visible"/>
                                      </p:to>
                                    </p:set>
                                    <p:animEffect transition="in" filter="fade">
                                      <p:cBhvr>
                                        <p:cTn id="42" dur="1000"/>
                                        <p:tgtEl>
                                          <p:spTgt spid="2">
                                            <p:txEl>
                                              <p:pRg st="3" end="3"/>
                                            </p:txEl>
                                          </p:spTgt>
                                        </p:tgtEl>
                                      </p:cBhvr>
                                    </p:animEffect>
                                    <p:anim calcmode="lin" valueType="num">
                                      <p:cBhvr>
                                        <p:cTn id="4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4" end="4"/>
                                            </p:txEl>
                                          </p:spTgt>
                                        </p:tgtEl>
                                        <p:attrNameLst>
                                          <p:attrName>style.visibility</p:attrName>
                                        </p:attrNameLst>
                                      </p:cBhvr>
                                      <p:to>
                                        <p:strVal val="visible"/>
                                      </p:to>
                                    </p:set>
                                    <p:animEffect transition="in" filter="fade">
                                      <p:cBhvr>
                                        <p:cTn id="49" dur="1000"/>
                                        <p:tgtEl>
                                          <p:spTgt spid="2">
                                            <p:txEl>
                                              <p:pRg st="4" end="4"/>
                                            </p:txEl>
                                          </p:spTgt>
                                        </p:tgtEl>
                                      </p:cBhvr>
                                    </p:animEffect>
                                    <p:anim calcmode="lin" valueType="num">
                                      <p:cBhvr>
                                        <p:cTn id="5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
                                            <p:txEl>
                                              <p:pRg st="5" end="5"/>
                                            </p:txEl>
                                          </p:spTgt>
                                        </p:tgtEl>
                                        <p:attrNameLst>
                                          <p:attrName>style.visibility</p:attrName>
                                        </p:attrNameLst>
                                      </p:cBhvr>
                                      <p:to>
                                        <p:strVal val="visible"/>
                                      </p:to>
                                    </p:set>
                                    <p:animEffect transition="in" filter="fade">
                                      <p:cBhvr>
                                        <p:cTn id="56" dur="1000"/>
                                        <p:tgtEl>
                                          <p:spTgt spid="2">
                                            <p:txEl>
                                              <p:pRg st="5" end="5"/>
                                            </p:txEl>
                                          </p:spTgt>
                                        </p:tgtEl>
                                      </p:cBhvr>
                                    </p:animEffect>
                                    <p:anim calcmode="lin" valueType="num">
                                      <p:cBhvr>
                                        <p:cTn id="57"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56714" y="207496"/>
            <a:ext cx="4239088"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B. Đọc </a:t>
            </a: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hiểu văn bản </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Plaque 6"/>
          <p:cNvSpPr/>
          <p:nvPr/>
        </p:nvSpPr>
        <p:spPr>
          <a:xfrm>
            <a:off x="256714" y="1023384"/>
            <a:ext cx="4239088"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Bài thứ </a:t>
            </a: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hai.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447255" y="3213461"/>
            <a:ext cx="2885259" cy="2547257"/>
          </a:xfrm>
          <a:prstGeom prst="ellipse">
            <a:avLst/>
          </a:prstGeom>
          <a:ln>
            <a:noFill/>
          </a:ln>
          <a:effectLst>
            <a:softEdge rad="112500"/>
          </a:effectLst>
        </p:spPr>
      </p:pic>
      <p:sp>
        <p:nvSpPr>
          <p:cNvPr id="8" name="Plaque 7"/>
          <p:cNvSpPr/>
          <p:nvPr/>
        </p:nvSpPr>
        <p:spPr>
          <a:xfrm>
            <a:off x="256713" y="1874364"/>
            <a:ext cx="4239088"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Đọc</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2" name="Group 1"/>
          <p:cNvGrpSpPr/>
          <p:nvPr/>
        </p:nvGrpSpPr>
        <p:grpSpPr>
          <a:xfrm>
            <a:off x="4495801" y="1759698"/>
            <a:ext cx="6871065" cy="4990011"/>
            <a:chOff x="4950820" y="1658983"/>
            <a:chExt cx="6871065" cy="4990011"/>
          </a:xfrm>
        </p:grpSpPr>
        <p:pic>
          <p:nvPicPr>
            <p:cNvPr id="6" name="Picture 5"/>
            <p:cNvPicPr>
              <a:picLocks noChangeAspect="1"/>
            </p:cNvPicPr>
            <p:nvPr/>
          </p:nvPicPr>
          <p:blipFill>
            <a:blip r:embed="rId4"/>
            <a:stretch>
              <a:fillRect/>
            </a:stretch>
          </p:blipFill>
          <p:spPr>
            <a:xfrm>
              <a:off x="4950820" y="1658983"/>
              <a:ext cx="6871065" cy="4990011"/>
            </a:xfrm>
            <a:prstGeom prst="rect">
              <a:avLst/>
            </a:prstGeom>
          </p:spPr>
        </p:pic>
        <p:sp>
          <p:nvSpPr>
            <p:cNvPr id="9" name="TextBox 8"/>
            <p:cNvSpPr txBox="1"/>
            <p:nvPr/>
          </p:nvSpPr>
          <p:spPr>
            <a:xfrm>
              <a:off x="5368832" y="3213461"/>
              <a:ext cx="6361612" cy="1538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NHIỆM VỤ: Hai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bản</a:t>
              </a:r>
              <a:endPar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Nữ đọc lời hỏi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Nam đọc lời </a:t>
              </a: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đáp</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spTree>
    <p:extLst>
      <p:ext uri="{BB962C8B-B14F-4D97-AF65-F5344CB8AC3E}">
        <p14:creationId xmlns:p14="http://schemas.microsoft.com/office/powerpoint/2010/main" val="28256715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56713" y="207496"/>
            <a:ext cx="4694109"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B. Đọc </a:t>
            </a: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hiểu văn bản </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Plaque 6"/>
          <p:cNvSpPr/>
          <p:nvPr/>
        </p:nvSpPr>
        <p:spPr>
          <a:xfrm>
            <a:off x="256713" y="1023384"/>
            <a:ext cx="4694109"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Bài thứ </a:t>
            </a: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hai.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2" name="Picture 1"/>
          <p:cNvPicPr>
            <a:picLocks noChangeAspect="1"/>
          </p:cNvPicPr>
          <p:nvPr/>
        </p:nvPicPr>
        <p:blipFill>
          <a:blip r:embed="rId2"/>
          <a:stretch>
            <a:fillRect/>
          </a:stretch>
        </p:blipFill>
        <p:spPr>
          <a:xfrm>
            <a:off x="3136938" y="2610678"/>
            <a:ext cx="8232101" cy="4040741"/>
          </a:xfrm>
          <a:prstGeom prst="rect">
            <a:avLst/>
          </a:prstGeom>
        </p:spPr>
      </p:pic>
      <p:pic>
        <p:nvPicPr>
          <p:cNvPr id="3" name="Picture 2"/>
          <p:cNvPicPr>
            <a:picLocks noChangeAspect="1"/>
          </p:cNvPicPr>
          <p:nvPr/>
        </p:nvPicPr>
        <p:blipFill>
          <a:blip r:embed="rId3"/>
          <a:stretch>
            <a:fillRect/>
          </a:stretch>
        </p:blipFill>
        <p:spPr>
          <a:xfrm>
            <a:off x="363927" y="4010297"/>
            <a:ext cx="3097730" cy="2261890"/>
          </a:xfrm>
          <a:prstGeom prst="rect">
            <a:avLst/>
          </a:prstGeom>
        </p:spPr>
      </p:pic>
      <p:sp>
        <p:nvSpPr>
          <p:cNvPr id="10" name="Rectangle 9"/>
          <p:cNvSpPr/>
          <p:nvPr/>
        </p:nvSpPr>
        <p:spPr>
          <a:xfrm>
            <a:off x="4038599" y="3276831"/>
            <a:ext cx="6753497" cy="1354217"/>
          </a:xfrm>
          <a:prstGeom prst="rect">
            <a:avLst/>
          </a:prstGeom>
        </p:spPr>
        <p:txBody>
          <a:bodyPr wrap="square">
            <a:spAutoFit/>
          </a:bodyP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Em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ó nhận xét gì về hình thức thể loại bài ca?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Hình thức đối đáp này có nhiều trong ca dao dân ca không?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256712" y="1874364"/>
            <a:ext cx="4694109"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Bố cục</a:t>
            </a: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21656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56713" y="207496"/>
            <a:ext cx="4694109"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B. Đọc </a:t>
            </a: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hiểu văn bản </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Plaque 6"/>
          <p:cNvSpPr/>
          <p:nvPr/>
        </p:nvSpPr>
        <p:spPr>
          <a:xfrm>
            <a:off x="256713" y="1023384"/>
            <a:ext cx="4694109"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Bài thứ </a:t>
            </a: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hai.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Plaque 7"/>
          <p:cNvSpPr/>
          <p:nvPr/>
        </p:nvSpPr>
        <p:spPr>
          <a:xfrm>
            <a:off x="256712" y="1874364"/>
            <a:ext cx="4694109"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Bố cục</a:t>
            </a: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2" name="Group 1"/>
          <p:cNvGrpSpPr/>
          <p:nvPr/>
        </p:nvGrpSpPr>
        <p:grpSpPr>
          <a:xfrm>
            <a:off x="1669802" y="2837317"/>
            <a:ext cx="8120875" cy="3263427"/>
            <a:chOff x="1669802" y="2837317"/>
            <a:chExt cx="8120875" cy="3263427"/>
          </a:xfrm>
        </p:grpSpPr>
        <p:sp>
          <p:nvSpPr>
            <p:cNvPr id="3" name="Freeform 2"/>
            <p:cNvSpPr/>
            <p:nvPr/>
          </p:nvSpPr>
          <p:spPr>
            <a:xfrm>
              <a:off x="4462631" y="4469031"/>
              <a:ext cx="888007" cy="954608"/>
            </a:xfrm>
            <a:custGeom>
              <a:avLst/>
              <a:gdLst/>
              <a:ahLst/>
              <a:cxnLst/>
              <a:rect l="0" t="0" r="0" b="0"/>
              <a:pathLst>
                <a:path>
                  <a:moveTo>
                    <a:pt x="0" y="0"/>
                  </a:moveTo>
                  <a:lnTo>
                    <a:pt x="444003" y="0"/>
                  </a:lnTo>
                  <a:lnTo>
                    <a:pt x="444003" y="954608"/>
                  </a:lnTo>
                  <a:lnTo>
                    <a:pt x="888007" y="954608"/>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4462631" y="3514423"/>
              <a:ext cx="888007" cy="954608"/>
            </a:xfrm>
            <a:custGeom>
              <a:avLst/>
              <a:gdLst/>
              <a:ahLst/>
              <a:cxnLst/>
              <a:rect l="0" t="0" r="0" b="0"/>
              <a:pathLst>
                <a:path>
                  <a:moveTo>
                    <a:pt x="0" y="954608"/>
                  </a:moveTo>
                  <a:lnTo>
                    <a:pt x="444003" y="954608"/>
                  </a:lnTo>
                  <a:lnTo>
                    <a:pt x="444003" y="0"/>
                  </a:lnTo>
                  <a:lnTo>
                    <a:pt x="888007"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9" name="Freeform 8"/>
            <p:cNvSpPr/>
            <p:nvPr/>
          </p:nvSpPr>
          <p:spPr>
            <a:xfrm>
              <a:off x="1669802" y="3791925"/>
              <a:ext cx="2792828" cy="1354211"/>
            </a:xfrm>
            <a:custGeom>
              <a:avLst/>
              <a:gdLst>
                <a:gd name="connsiteX0" fmla="*/ 0 w 2792828"/>
                <a:gd name="connsiteY0" fmla="*/ 0 h 1354211"/>
                <a:gd name="connsiteX1" fmla="*/ 2792828 w 2792828"/>
                <a:gd name="connsiteY1" fmla="*/ 0 h 1354211"/>
                <a:gd name="connsiteX2" fmla="*/ 2792828 w 2792828"/>
                <a:gd name="connsiteY2" fmla="*/ 1354211 h 1354211"/>
                <a:gd name="connsiteX3" fmla="*/ 0 w 2792828"/>
                <a:gd name="connsiteY3" fmla="*/ 1354211 h 1354211"/>
                <a:gd name="connsiteX4" fmla="*/ 0 w 2792828"/>
                <a:gd name="connsiteY4" fmla="*/ 0 h 1354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2828" h="1354211">
                  <a:moveTo>
                    <a:pt x="0" y="0"/>
                  </a:moveTo>
                  <a:lnTo>
                    <a:pt x="2792828" y="0"/>
                  </a:lnTo>
                  <a:lnTo>
                    <a:pt x="2792828" y="1354211"/>
                  </a:lnTo>
                  <a:lnTo>
                    <a:pt x="0" y="135421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130" tIns="24130" rIns="24130" bIns="24130" numCol="1" spcCol="1270" anchor="ctr" anchorCtr="0">
              <a:noAutofit/>
            </a:bodyPr>
            <a:lstStyle/>
            <a:p>
              <a:pPr marL="0" marR="0" lvl="0" indent="0" algn="ctr" defTabSz="1689100" rtl="0" eaLnBrk="1" fontAlgn="auto" latinLnBrk="0" hangingPunct="1">
                <a:lnSpc>
                  <a:spcPct val="90000"/>
                </a:lnSpc>
                <a:spcBef>
                  <a:spcPct val="0"/>
                </a:spcBef>
                <a:spcAft>
                  <a:spcPct val="35000"/>
                </a:spcAft>
                <a:buClrTx/>
                <a:buSzTx/>
                <a:buFontTx/>
                <a:buNone/>
                <a:tabLst/>
                <a:defRPr/>
              </a:pPr>
              <a:r>
                <a:rPr kumimoji="0" lang="en-US" sz="3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2 </a:t>
              </a:r>
              <a:r>
                <a:rPr kumimoji="0" lang="en-US" sz="3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phần</a:t>
              </a:r>
              <a:endParaRPr kumimoji="0" lang="en-US" sz="3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Freeform 9"/>
            <p:cNvSpPr/>
            <p:nvPr/>
          </p:nvSpPr>
          <p:spPr>
            <a:xfrm>
              <a:off x="5350638" y="2837317"/>
              <a:ext cx="4440039" cy="1354211"/>
            </a:xfrm>
            <a:custGeom>
              <a:avLst/>
              <a:gdLst>
                <a:gd name="connsiteX0" fmla="*/ 0 w 4440039"/>
                <a:gd name="connsiteY0" fmla="*/ 0 h 1354211"/>
                <a:gd name="connsiteX1" fmla="*/ 4440039 w 4440039"/>
                <a:gd name="connsiteY1" fmla="*/ 0 h 1354211"/>
                <a:gd name="connsiteX2" fmla="*/ 4440039 w 4440039"/>
                <a:gd name="connsiteY2" fmla="*/ 1354211 h 1354211"/>
                <a:gd name="connsiteX3" fmla="*/ 0 w 4440039"/>
                <a:gd name="connsiteY3" fmla="*/ 1354211 h 1354211"/>
                <a:gd name="connsiteX4" fmla="*/ 0 w 4440039"/>
                <a:gd name="connsiteY4" fmla="*/ 0 h 1354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0039" h="1354211">
                  <a:moveTo>
                    <a:pt x="0" y="0"/>
                  </a:moveTo>
                  <a:lnTo>
                    <a:pt x="4440039" y="0"/>
                  </a:lnTo>
                  <a:lnTo>
                    <a:pt x="4440039" y="1354211"/>
                  </a:lnTo>
                  <a:lnTo>
                    <a:pt x="0" y="135421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130" tIns="24130" rIns="24130" bIns="24130" numCol="1" spcCol="1270" anchor="ctr" anchorCtr="0">
              <a:noAutofit/>
            </a:bodyPr>
            <a:lstStyle/>
            <a:p>
              <a:pPr marL="0" marR="0" lvl="0" indent="0" algn="ctr" defTabSz="1689100" rtl="0" eaLnBrk="1" fontAlgn="auto" latinLnBrk="0" hangingPunct="1">
                <a:lnSpc>
                  <a:spcPct val="90000"/>
                </a:lnSpc>
                <a:spcBef>
                  <a:spcPct val="0"/>
                </a:spcBef>
                <a:spcAft>
                  <a:spcPct val="35000"/>
                </a:spcAft>
                <a:buClrTx/>
                <a:buSzTx/>
                <a:buFontTx/>
                <a:buNone/>
                <a:tabLst/>
                <a:defRPr/>
              </a:pPr>
              <a:r>
                <a:rPr kumimoji="0" lang="vi-VN" sz="3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Phần đầu: Lời người hỏi (</a:t>
              </a:r>
              <a:r>
                <a:rPr kumimoji="0" lang="en-US" sz="3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cô</a:t>
              </a:r>
              <a:r>
                <a:rPr kumimoji="0" lang="en-US" sz="3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gái</a:t>
              </a:r>
              <a:r>
                <a:rPr kumimoji="0" lang="vi-VN" sz="3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1" name="Freeform 10"/>
            <p:cNvSpPr/>
            <p:nvPr/>
          </p:nvSpPr>
          <p:spPr>
            <a:xfrm>
              <a:off x="5350638" y="4746533"/>
              <a:ext cx="4440039" cy="1354211"/>
            </a:xfrm>
            <a:custGeom>
              <a:avLst/>
              <a:gdLst>
                <a:gd name="connsiteX0" fmla="*/ 0 w 4440039"/>
                <a:gd name="connsiteY0" fmla="*/ 0 h 1354211"/>
                <a:gd name="connsiteX1" fmla="*/ 4440039 w 4440039"/>
                <a:gd name="connsiteY1" fmla="*/ 0 h 1354211"/>
                <a:gd name="connsiteX2" fmla="*/ 4440039 w 4440039"/>
                <a:gd name="connsiteY2" fmla="*/ 1354211 h 1354211"/>
                <a:gd name="connsiteX3" fmla="*/ 0 w 4440039"/>
                <a:gd name="connsiteY3" fmla="*/ 1354211 h 1354211"/>
                <a:gd name="connsiteX4" fmla="*/ 0 w 4440039"/>
                <a:gd name="connsiteY4" fmla="*/ 0 h 1354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0039" h="1354211">
                  <a:moveTo>
                    <a:pt x="0" y="0"/>
                  </a:moveTo>
                  <a:lnTo>
                    <a:pt x="4440039" y="0"/>
                  </a:lnTo>
                  <a:lnTo>
                    <a:pt x="4440039" y="1354211"/>
                  </a:lnTo>
                  <a:lnTo>
                    <a:pt x="0" y="135421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130" tIns="24130" rIns="24130" bIns="24130" numCol="1" spcCol="1270" anchor="ctr" anchorCtr="0">
              <a:noAutofit/>
            </a:bodyPr>
            <a:lstStyle/>
            <a:p>
              <a:pPr marL="0" marR="0" lvl="0" indent="0" algn="ctr" defTabSz="1689100" rtl="0" eaLnBrk="1" fontAlgn="auto" latinLnBrk="0" hangingPunct="1">
                <a:lnSpc>
                  <a:spcPct val="90000"/>
                </a:lnSpc>
                <a:spcBef>
                  <a:spcPct val="0"/>
                </a:spcBef>
                <a:spcAft>
                  <a:spcPct val="35000"/>
                </a:spcAft>
                <a:buClrTx/>
                <a:buSzTx/>
                <a:buFontTx/>
                <a:buNone/>
                <a:tabLst/>
                <a:defRPr/>
              </a:pPr>
              <a:r>
                <a:rPr kumimoji="0" lang="vi-VN" sz="3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Phần sau: Lời người đáp (c</a:t>
              </a:r>
              <a:r>
                <a:rPr kumimoji="0" lang="en-US" sz="3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hàng</a:t>
              </a:r>
              <a:r>
                <a:rPr kumimoji="0" lang="en-US" sz="3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trai</a:t>
              </a:r>
              <a:r>
                <a:rPr kumimoji="0" lang="vi-VN" sz="3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930434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que 6"/>
          <p:cNvSpPr/>
          <p:nvPr/>
        </p:nvSpPr>
        <p:spPr>
          <a:xfrm>
            <a:off x="256712" y="304927"/>
            <a:ext cx="4694109"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Bài thứ </a:t>
            </a: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hai.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Plaque 7"/>
          <p:cNvSpPr/>
          <p:nvPr/>
        </p:nvSpPr>
        <p:spPr>
          <a:xfrm>
            <a:off x="256712" y="1182033"/>
            <a:ext cx="4694109"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3</a:t>
            </a: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Thể loại:</a:t>
            </a: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Oval 1"/>
          <p:cNvSpPr/>
          <p:nvPr/>
        </p:nvSpPr>
        <p:spPr>
          <a:xfrm>
            <a:off x="2338251" y="2255081"/>
            <a:ext cx="7184572" cy="2939142"/>
          </a:xfrm>
          <a:prstGeom prst="ellipse">
            <a:avLst/>
          </a:prstGeom>
          <a:blipFill>
            <a:blip r:embed="rId2"/>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l" defTabSz="914400" rtl="0" eaLnBrk="1" fontAlgn="auto" latinLnBrk="0" hangingPunct="1">
              <a:lnSpc>
                <a:spcPct val="100000"/>
              </a:lnSpc>
              <a:spcBef>
                <a:spcPts val="0"/>
              </a:spcBef>
              <a:spcAft>
                <a:spcPts val="120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H</a:t>
            </a:r>
            <a:r>
              <a:rPr kumimoji="0" lang="vi-VN"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ỏi </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đáp, thường gặp trong ca dao trữ tình dao duyên cổ truyền VN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4010674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que 6"/>
          <p:cNvSpPr/>
          <p:nvPr/>
        </p:nvSpPr>
        <p:spPr>
          <a:xfrm>
            <a:off x="256712" y="120601"/>
            <a:ext cx="4694109"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Bài thứ </a:t>
            </a: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hai.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Plaque 7"/>
          <p:cNvSpPr/>
          <p:nvPr/>
        </p:nvSpPr>
        <p:spPr>
          <a:xfrm>
            <a:off x="256712" y="1017078"/>
            <a:ext cx="4694109"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ts val="1800"/>
              </a:lnSpc>
              <a:spcBef>
                <a:spcPts val="0"/>
              </a:spcBef>
              <a:spcAft>
                <a:spcPts val="120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4. Phân tích.</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 name="Picture 2"/>
          <p:cNvPicPr>
            <a:picLocks noChangeAspect="1"/>
          </p:cNvPicPr>
          <p:nvPr/>
        </p:nvPicPr>
        <p:blipFill>
          <a:blip r:embed="rId2"/>
          <a:stretch>
            <a:fillRect/>
          </a:stretch>
        </p:blipFill>
        <p:spPr>
          <a:xfrm>
            <a:off x="1883385" y="4318350"/>
            <a:ext cx="1963521" cy="1718457"/>
          </a:xfrm>
          <a:prstGeom prst="ellipse">
            <a:avLst/>
          </a:prstGeom>
          <a:ln>
            <a:noFill/>
          </a:ln>
          <a:effectLst>
            <a:softEdge rad="112500"/>
          </a:effectLst>
        </p:spPr>
      </p:pic>
      <p:sp>
        <p:nvSpPr>
          <p:cNvPr id="4" name="Oval Callout 3"/>
          <p:cNvSpPr/>
          <p:nvPr/>
        </p:nvSpPr>
        <p:spPr>
          <a:xfrm>
            <a:off x="3279635" y="1913555"/>
            <a:ext cx="8156895" cy="2899953"/>
          </a:xfrm>
          <a:prstGeom prst="wedgeEllipseCallout">
            <a:avLst/>
          </a:prstGeom>
          <a:blipFill>
            <a:blip r:embed="rId3"/>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Cô</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gái</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hỏi</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điều</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gì</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Câu</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đố</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cô</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thể</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hiện</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điều</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gì</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86770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que 6"/>
          <p:cNvSpPr/>
          <p:nvPr/>
        </p:nvSpPr>
        <p:spPr>
          <a:xfrm>
            <a:off x="256712" y="304927"/>
            <a:ext cx="4694109"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Bài thứ </a:t>
            </a: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hai.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Plaque 7"/>
          <p:cNvSpPr/>
          <p:nvPr/>
        </p:nvSpPr>
        <p:spPr>
          <a:xfrm>
            <a:off x="256711" y="1060333"/>
            <a:ext cx="4694109"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ts val="1800"/>
              </a:lnSpc>
              <a:spcBef>
                <a:spcPts val="0"/>
              </a:spcBef>
              <a:spcAft>
                <a:spcPts val="120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4. Phân tích.</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ight Arrow 1"/>
          <p:cNvSpPr/>
          <p:nvPr/>
        </p:nvSpPr>
        <p:spPr>
          <a:xfrm>
            <a:off x="1384663" y="2116184"/>
            <a:ext cx="2782389" cy="3840480"/>
          </a:xfrm>
          <a:prstGeom prst="rightArrow">
            <a:avLst>
              <a:gd name="adj1" fmla="val 50000"/>
              <a:gd name="adj2" fmla="val 36307"/>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Lời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hỏi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Cô</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gái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5" name="Rounded Rectangle 4"/>
              <p:cNvSpPr/>
              <p:nvPr/>
            </p:nvSpPr>
            <p:spPr>
              <a:xfrm>
                <a:off x="4389121" y="2011681"/>
                <a:ext cx="7080068" cy="4232365"/>
              </a:xfrm>
              <a:prstGeom prst="roundRect">
                <a:avLst/>
              </a:prstGeom>
              <a:solidFill>
                <a:schemeClr val="bg2"/>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Hỏi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núi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có</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độ</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cao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độ</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nhất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nước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ta.</a:t>
                </a:r>
              </a:p>
              <a:p>
                <a:pPr marL="0" marR="30480" lvl="0" indent="0" algn="just" defTabSz="914400" rtl="0" eaLnBrk="1" fontAlgn="auto" latinLnBrk="0" hangingPunct="1">
                  <a:lnSpc>
                    <a:spcPct val="100000"/>
                  </a:lnSpc>
                  <a:spcBef>
                    <a:spcPts val="0"/>
                  </a:spcBef>
                  <a:spcAft>
                    <a:spcPts val="1200"/>
                  </a:spcAft>
                  <a:buClrTx/>
                  <a:buSzTx/>
                  <a:buFontTx/>
                  <a:buNone/>
                  <a:tabLst/>
                  <a:defRPr/>
                </a:pPr>
                <a14:m>
                  <m:oMath xmlns:m="http://schemas.openxmlformats.org/officeDocument/2006/math">
                    <m:r>
                      <a:rPr kumimoji="0" lang="pt-BR" sz="32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oMath>
                </a14:m>
                <a:r>
                  <a:rPr kumimoji="0" lang="pt-BR"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Cô giá thể hiện sự khéo léo trong cách hỏi.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30480" lvl="0" indent="0" algn="just" defTabSz="914400" rtl="0" eaLnBrk="1" fontAlgn="auto" latinLnBrk="0" hangingPunct="1">
                  <a:lnSpc>
                    <a:spcPct val="100000"/>
                  </a:lnSpc>
                  <a:spcBef>
                    <a:spcPts val="0"/>
                  </a:spcBef>
                  <a:spcAft>
                    <a:spcPts val="1200"/>
                  </a:spcAft>
                  <a:buClrTx/>
                  <a:buSzTx/>
                  <a:buFontTx/>
                  <a:buNone/>
                  <a:tabLst/>
                  <a:defRPr/>
                </a:pPr>
                <a14:m>
                  <m:oMath xmlns:m="http://schemas.openxmlformats.org/officeDocument/2006/math">
                    <m:r>
                      <a:rPr kumimoji="0" lang="pt-BR" sz="32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oMath>
                </a14:m>
                <a:r>
                  <a:rPr kumimoji="0" lang="pt-BR"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Sự hiểu biết sâu sắc về những địa danh của quê hương, đất nước.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5" name="Rounded Rectangle 4"/>
              <p:cNvSpPr>
                <a:spLocks noRot="1" noChangeAspect="1" noMove="1" noResize="1" noEditPoints="1" noAdjustHandles="1" noChangeArrowheads="1" noChangeShapeType="1" noTextEdit="1"/>
              </p:cNvSpPr>
              <p:nvPr/>
            </p:nvSpPr>
            <p:spPr>
              <a:xfrm>
                <a:off x="4389121" y="2011681"/>
                <a:ext cx="7080068" cy="4232365"/>
              </a:xfrm>
              <a:prstGeom prst="round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2632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1000"/>
                                        <p:tgtEl>
                                          <p:spTgt spid="5">
                                            <p:txEl>
                                              <p:pRg st="1" end="1"/>
                                            </p:txEl>
                                          </p:spTgt>
                                        </p:tgtEl>
                                      </p:cBhvr>
                                    </p:animEffect>
                                    <p:anim calcmode="lin" valueType="num">
                                      <p:cBhvr>
                                        <p:cTn id="2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1000"/>
                                        <p:tgtEl>
                                          <p:spTgt spid="5">
                                            <p:txEl>
                                              <p:pRg st="2" end="2"/>
                                            </p:txEl>
                                          </p:spTgt>
                                        </p:tgtEl>
                                      </p:cBhvr>
                                    </p:animEffect>
                                    <p:anim calcmode="lin" valueType="num">
                                      <p:cBhvr>
                                        <p:cTn id="3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que 6"/>
          <p:cNvSpPr/>
          <p:nvPr/>
        </p:nvSpPr>
        <p:spPr>
          <a:xfrm>
            <a:off x="256712" y="304927"/>
            <a:ext cx="4694109"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Bài thứ </a:t>
            </a: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hai.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Plaque 7"/>
          <p:cNvSpPr/>
          <p:nvPr/>
        </p:nvSpPr>
        <p:spPr>
          <a:xfrm>
            <a:off x="256711" y="1068352"/>
            <a:ext cx="4694109"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ts val="1800"/>
              </a:lnSpc>
              <a:spcBef>
                <a:spcPts val="0"/>
              </a:spcBef>
              <a:spcAft>
                <a:spcPts val="120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4. Phân tích.</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 name="Picture 2"/>
          <p:cNvPicPr>
            <a:picLocks noChangeAspect="1"/>
          </p:cNvPicPr>
          <p:nvPr/>
        </p:nvPicPr>
        <p:blipFill>
          <a:blip r:embed="rId2"/>
          <a:stretch>
            <a:fillRect/>
          </a:stretch>
        </p:blipFill>
        <p:spPr>
          <a:xfrm>
            <a:off x="1045029" y="2427297"/>
            <a:ext cx="3169300" cy="34640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Left Arrow Callout 1"/>
          <p:cNvSpPr/>
          <p:nvPr/>
        </p:nvSpPr>
        <p:spPr>
          <a:xfrm>
            <a:off x="4214329" y="1584960"/>
            <a:ext cx="6849911" cy="4550293"/>
          </a:xfrm>
          <a:prstGeom prst="leftArrowCallout">
            <a:avLst>
              <a:gd name="adj1" fmla="val 27255"/>
              <a:gd name="adj2" fmla="val 30579"/>
              <a:gd name="adj3" fmla="val 29377"/>
              <a:gd name="adj4" fmla="val 64977"/>
            </a:avLst>
          </a:prstGeom>
          <a:solidFill>
            <a:schemeClr val="bg2"/>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Những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danh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riêng</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nào được nhắc tới trong lời đối đáp này?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Vì sao chàng trai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cô gái lại dùng những địa danh với đặc điểm (của từng địa danh) như vậy để hỏi đáp</a:t>
            </a: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Nội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dung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đối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đáp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gợi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vẻ</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đẹp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gì</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quê</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hương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94974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que 6"/>
          <p:cNvSpPr/>
          <p:nvPr/>
        </p:nvSpPr>
        <p:spPr>
          <a:xfrm>
            <a:off x="256712" y="304927"/>
            <a:ext cx="4694109"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Bài thứ </a:t>
            </a: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hai.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Plaque 7"/>
          <p:cNvSpPr/>
          <p:nvPr/>
        </p:nvSpPr>
        <p:spPr>
          <a:xfrm>
            <a:off x="256712" y="1060332"/>
            <a:ext cx="4694109"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ts val="1800"/>
              </a:lnSpc>
              <a:spcBef>
                <a:spcPts val="0"/>
              </a:spcBef>
              <a:spcAft>
                <a:spcPts val="120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4. Phân tích.</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ight Arrow 1"/>
          <p:cNvSpPr/>
          <p:nvPr/>
        </p:nvSpPr>
        <p:spPr>
          <a:xfrm>
            <a:off x="1038497" y="2207622"/>
            <a:ext cx="2782389" cy="3840480"/>
          </a:xfrm>
          <a:prstGeom prst="rightArrow">
            <a:avLst/>
          </a:prstGeom>
          <a:solidFill>
            <a:schemeClr val="bg2"/>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l"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Lời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đáp</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Rounded Rectangle 4"/>
          <p:cNvSpPr/>
          <p:nvPr/>
        </p:nvSpPr>
        <p:spPr>
          <a:xfrm>
            <a:off x="4258492" y="2011680"/>
            <a:ext cx="7080068" cy="4232365"/>
          </a:xfrm>
          <a:prstGeom prst="roundRect">
            <a:avLst/>
          </a:prstGeom>
          <a:solidFill>
            <a:schemeClr val="bg2"/>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Chàng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trai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nhắc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đến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địa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danh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trong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câu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trả</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lời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núi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Lam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Sơn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Bạch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Đằng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Vì</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địa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danh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này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gắn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liền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chiến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lẫy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lừng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cha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ta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trong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cuộc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chiến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vệ</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bờ</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cõi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đất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nước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ta:</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ba lần phá tan quân xâm lược trên sông Bạch Đằng, cuộc khởi nghĩa của Lê Lợi và nghĩa quân Lam Sơn chiến thắng giặc Minh. Qua đó, đã thể hiện niềm tự hào và tình yêu với quê hương đất nước.</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51510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1000"/>
                                        <p:tgtEl>
                                          <p:spTgt spid="5">
                                            <p:txEl>
                                              <p:pRg st="1" end="1"/>
                                            </p:txEl>
                                          </p:spTgt>
                                        </p:tgtEl>
                                      </p:cBhvr>
                                    </p:animEffect>
                                    <p:anim calcmode="lin" valueType="num">
                                      <p:cBhvr>
                                        <p:cTn id="2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que 6"/>
          <p:cNvSpPr/>
          <p:nvPr/>
        </p:nvSpPr>
        <p:spPr>
          <a:xfrm>
            <a:off x="256712" y="304927"/>
            <a:ext cx="4694109"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Bài thứ </a:t>
            </a: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hai.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Plaque 7"/>
          <p:cNvSpPr/>
          <p:nvPr/>
        </p:nvSpPr>
        <p:spPr>
          <a:xfrm>
            <a:off x="256711" y="1041241"/>
            <a:ext cx="4694109"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ts val="1800"/>
              </a:lnSpc>
              <a:spcBef>
                <a:spcPts val="0"/>
              </a:spcBef>
              <a:spcAft>
                <a:spcPts val="120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4. Phân tích.</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ight Arrow 1"/>
          <p:cNvSpPr/>
          <p:nvPr/>
        </p:nvSpPr>
        <p:spPr>
          <a:xfrm>
            <a:off x="1127760" y="2207623"/>
            <a:ext cx="2738846" cy="3840480"/>
          </a:xfrm>
          <a:prstGeom prst="rightArrow">
            <a:avLst>
              <a:gd name="adj1" fmla="val 50000"/>
              <a:gd name="adj2" fmla="val 45070"/>
            </a:avLst>
          </a:prstGeom>
          <a:solidFill>
            <a:schemeClr val="bg2"/>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l"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Lời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đáp</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Rounded Rectangle 4"/>
          <p:cNvSpPr/>
          <p:nvPr/>
        </p:nvSpPr>
        <p:spPr>
          <a:xfrm>
            <a:off x="4258492" y="2011680"/>
            <a:ext cx="7080068" cy="4232365"/>
          </a:xfrm>
          <a:prstGeom prst="roundRect">
            <a:avLst/>
          </a:prstGeom>
          <a:solidFill>
            <a:schemeClr val="bg2"/>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Vẻ</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đẹp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truyền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thống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thắng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cảnh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nổi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tiếng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gắn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liền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ý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nghĩa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lịch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sử</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sâu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sắc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quê</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hương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đất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nước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22779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3738" y="1503427"/>
            <a:ext cx="8360230" cy="5093316"/>
          </a:xfrm>
          <a:prstGeom prst="rect">
            <a:avLst/>
          </a:prstGeom>
        </p:spPr>
      </p:pic>
      <p:sp>
        <p:nvSpPr>
          <p:cNvPr id="5" name="Rectangle 4"/>
          <p:cNvSpPr/>
          <p:nvPr/>
        </p:nvSpPr>
        <p:spPr>
          <a:xfrm>
            <a:off x="2823149" y="250261"/>
            <a:ext cx="6545703"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rPr>
              <a:t>HOẠT ĐỘNG KHỞI ĐỘNG</a:t>
            </a:r>
            <a:endParaRPr kumimoji="0" lang="en-US" sz="40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4929051" y="1867438"/>
            <a:ext cx="6096000" cy="2677656"/>
          </a:xfrm>
          <a:prstGeom prst="rect">
            <a:avLst/>
          </a:prstGeom>
        </p:spPr>
        <p:txBody>
          <a:bodyPr>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sát</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các</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bức</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tranh</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ảnh</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cho</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biết</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4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bức</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tranh</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ảnh</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này</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giống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nhau</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ở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điểm</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gì</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Nêu</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cảm</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nhận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thân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3"/>
          <a:stretch>
            <a:fillRect/>
          </a:stretch>
        </p:blipFill>
        <p:spPr>
          <a:xfrm>
            <a:off x="581977" y="3550920"/>
            <a:ext cx="3491571" cy="2440033"/>
          </a:xfrm>
          <a:prstGeom prst="ellipse">
            <a:avLst/>
          </a:prstGeom>
          <a:ln>
            <a:noFill/>
          </a:ln>
          <a:effectLst>
            <a:softEdge rad="112500"/>
          </a:effectLst>
        </p:spPr>
      </p:pic>
    </p:spTree>
    <p:extLst>
      <p:ext uri="{BB962C8B-B14F-4D97-AF65-F5344CB8AC3E}">
        <p14:creationId xmlns:p14="http://schemas.microsoft.com/office/powerpoint/2010/main" val="2184910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que 6"/>
          <p:cNvSpPr/>
          <p:nvPr/>
        </p:nvSpPr>
        <p:spPr>
          <a:xfrm>
            <a:off x="256712" y="304927"/>
            <a:ext cx="4694109"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Bài thứ </a:t>
            </a: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hai.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Plaque 7"/>
          <p:cNvSpPr/>
          <p:nvPr/>
        </p:nvSpPr>
        <p:spPr>
          <a:xfrm>
            <a:off x="256712" y="1068352"/>
            <a:ext cx="4694109"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ts val="1800"/>
              </a:lnSpc>
              <a:spcBef>
                <a:spcPts val="0"/>
              </a:spcBef>
              <a:spcAft>
                <a:spcPts val="120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4. Phân tích.</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 name="Picture 2"/>
          <p:cNvPicPr>
            <a:picLocks noChangeAspect="1"/>
          </p:cNvPicPr>
          <p:nvPr/>
        </p:nvPicPr>
        <p:blipFill>
          <a:blip r:embed="rId2"/>
          <a:stretch>
            <a:fillRect/>
          </a:stretch>
        </p:blipFill>
        <p:spPr>
          <a:xfrm>
            <a:off x="1045029" y="2427297"/>
            <a:ext cx="3169300" cy="3464052"/>
          </a:xfrm>
          <a:prstGeom prst="ellipse">
            <a:avLst/>
          </a:prstGeom>
          <a:ln>
            <a:noFill/>
          </a:ln>
          <a:effectLst>
            <a:softEdge rad="112500"/>
          </a:effectLst>
        </p:spPr>
      </p:pic>
      <p:sp>
        <p:nvSpPr>
          <p:cNvPr id="2" name="Left Arrow Callout 1"/>
          <p:cNvSpPr/>
          <p:nvPr/>
        </p:nvSpPr>
        <p:spPr>
          <a:xfrm>
            <a:off x="4214329" y="1550190"/>
            <a:ext cx="6688183" cy="4585063"/>
          </a:xfrm>
          <a:prstGeom prst="leftArrowCallou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Qua cách đối đáp như vậy, em hiểu gì về mối quan hệ tình cảm của đôi trai gái đó? Và họ là người như thế nào</a:t>
            </a:r>
            <a:r>
              <a:rPr kumimoji="0" lang="vi-VN"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Cảm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xúc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giả</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dân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gian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quê</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hương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đất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nước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được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thể</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hiện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như</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thế</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nào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66412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que 6"/>
          <p:cNvSpPr/>
          <p:nvPr/>
        </p:nvSpPr>
        <p:spPr>
          <a:xfrm>
            <a:off x="256712" y="304927"/>
            <a:ext cx="4694109"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Bài thứ </a:t>
            </a: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hai.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Plaque 7"/>
          <p:cNvSpPr/>
          <p:nvPr/>
        </p:nvSpPr>
        <p:spPr>
          <a:xfrm>
            <a:off x="256712" y="1136313"/>
            <a:ext cx="4694109"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ts val="1800"/>
              </a:lnSpc>
              <a:spcBef>
                <a:spcPts val="0"/>
              </a:spcBef>
              <a:spcAft>
                <a:spcPts val="120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4. Phân tích.</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ight Arrow 1"/>
          <p:cNvSpPr/>
          <p:nvPr/>
        </p:nvSpPr>
        <p:spPr>
          <a:xfrm>
            <a:off x="1084217" y="2207623"/>
            <a:ext cx="2782389" cy="3840480"/>
          </a:xfrm>
          <a:prstGeom prst="rightArrow">
            <a:avLst/>
          </a:prstGeom>
          <a:solidFill>
            <a:schemeClr val="bg2"/>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 Ý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nghĩa</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lời</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hỏi</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đáp</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hỏi đáp:</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Rounded Rectangle 4"/>
          <p:cNvSpPr/>
          <p:nvPr/>
        </p:nvSpPr>
        <p:spPr>
          <a:xfrm>
            <a:off x="4258492" y="2011680"/>
            <a:ext cx="7080068" cy="4232365"/>
          </a:xfrm>
          <a:prstGeom prst="roundRect">
            <a:avLst/>
          </a:prstGeom>
          <a:solidFill>
            <a:schemeClr val="bg2"/>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Đây là một hình thức để trai gái thử tài nhau, đo độ hiểu biết về kiến thức địa lí, lịch sử, văn hoá…trong những cuộc hát đối đáp.</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Người hỏi biết chọn những nét tiêu biểu của từng địa danh để hỏi, người đáp hiểu rất rõ và trả lời ý của người hỏi -&gt; Từ đó để thể hiện chia sẻ ,v</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ui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chơi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giao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lưu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cảm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-&gt; Thể hiện sự yêu quí, tự hào về q</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uê</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hương, đất nước.</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16284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1000"/>
                                        <p:tgtEl>
                                          <p:spTgt spid="5">
                                            <p:txEl>
                                              <p:pRg st="1" end="1"/>
                                            </p:txEl>
                                          </p:spTgt>
                                        </p:tgtEl>
                                      </p:cBhvr>
                                    </p:animEffect>
                                    <p:anim calcmode="lin" valueType="num">
                                      <p:cBhvr>
                                        <p:cTn id="2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1000"/>
                                        <p:tgtEl>
                                          <p:spTgt spid="5">
                                            <p:txEl>
                                              <p:pRg st="2" end="2"/>
                                            </p:txEl>
                                          </p:spTgt>
                                        </p:tgtEl>
                                      </p:cBhvr>
                                    </p:animEffect>
                                    <p:anim calcmode="lin" valueType="num">
                                      <p:cBhvr>
                                        <p:cTn id="3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que 6"/>
          <p:cNvSpPr/>
          <p:nvPr/>
        </p:nvSpPr>
        <p:spPr>
          <a:xfrm>
            <a:off x="256712" y="304927"/>
            <a:ext cx="4694109"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Bài thứ </a:t>
            </a: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hai.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Plaque 7"/>
          <p:cNvSpPr/>
          <p:nvPr/>
        </p:nvSpPr>
        <p:spPr>
          <a:xfrm>
            <a:off x="256712" y="1041241"/>
            <a:ext cx="4694109"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ts val="1800"/>
              </a:lnSpc>
              <a:spcBef>
                <a:spcPts val="0"/>
              </a:spcBef>
              <a:spcAft>
                <a:spcPts val="120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4. Phân tích.</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ight Arrow 1"/>
          <p:cNvSpPr/>
          <p:nvPr/>
        </p:nvSpPr>
        <p:spPr>
          <a:xfrm>
            <a:off x="1084217" y="2207623"/>
            <a:ext cx="2782389" cy="3840480"/>
          </a:xfrm>
          <a:prstGeom prst="rightArrow">
            <a:avLst/>
          </a:prstGeom>
          <a:blipFill>
            <a:blip r:embed="rId2"/>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 Ý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nghĩa</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lời</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hỏi</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đáp</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hỏi đáp:</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Rounded Rectangle 4"/>
          <p:cNvSpPr/>
          <p:nvPr/>
        </p:nvSpPr>
        <p:spPr>
          <a:xfrm>
            <a:off x="4258492" y="2011680"/>
            <a:ext cx="7080068" cy="4480560"/>
          </a:xfrm>
          <a:prstGeom prst="roundRect">
            <a:avLst/>
          </a:prstGeom>
          <a:blipFill>
            <a:blip r:embed="rId2"/>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Chàng trai cô gái cùng chung sự hiểu biết, cùng chung tình cảm với quê hương, đất nước. Đó là cơ sở và là cách để họ bày tỏ tình cảm với nhau.</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-&gt; Chàng trai, cô gái là những người sâu sắc, tế nhị.</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Hình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ảnh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chàng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trai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cô</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chính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sự</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hóa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thân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giả</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dân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gian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giả</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dân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gian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thể</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hiện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tình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yêu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quê</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hương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đất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nước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thường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trực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trong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tâm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hồn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sự</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tự</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hào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vẻ</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đẹp</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quê</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hương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đất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nước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trong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sự</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tự</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hào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lịch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sử</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giữ</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nước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cha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59808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1000"/>
                                        <p:tgtEl>
                                          <p:spTgt spid="5">
                                            <p:txEl>
                                              <p:pRg st="1" end="1"/>
                                            </p:txEl>
                                          </p:spTgt>
                                        </p:tgtEl>
                                      </p:cBhvr>
                                    </p:animEffect>
                                    <p:anim calcmode="lin" valueType="num">
                                      <p:cBhvr>
                                        <p:cTn id="2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1000"/>
                                        <p:tgtEl>
                                          <p:spTgt spid="5">
                                            <p:txEl>
                                              <p:pRg st="2" end="2"/>
                                            </p:txEl>
                                          </p:spTgt>
                                        </p:tgtEl>
                                      </p:cBhvr>
                                    </p:animEffect>
                                    <p:anim calcmode="lin" valueType="num">
                                      <p:cBhvr>
                                        <p:cTn id="3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56713" y="317897"/>
            <a:ext cx="3888568"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B. Đọc </a:t>
            </a: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hiểu văn bản </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Plaque 6"/>
          <p:cNvSpPr/>
          <p:nvPr/>
        </p:nvSpPr>
        <p:spPr>
          <a:xfrm>
            <a:off x="256712" y="1183089"/>
            <a:ext cx="3888568"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Bài thứ </a:t>
            </a: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ba.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2" name="Picture 1"/>
          <p:cNvPicPr>
            <a:picLocks noChangeAspect="1"/>
          </p:cNvPicPr>
          <p:nvPr/>
        </p:nvPicPr>
        <p:blipFill>
          <a:blip r:embed="rId2"/>
          <a:stretch>
            <a:fillRect/>
          </a:stretch>
        </p:blipFill>
        <p:spPr>
          <a:xfrm>
            <a:off x="579120" y="4036422"/>
            <a:ext cx="3456224" cy="2470665"/>
          </a:xfrm>
          <a:prstGeom prst="ellipse">
            <a:avLst/>
          </a:prstGeom>
          <a:ln>
            <a:noFill/>
          </a:ln>
          <a:effectLst>
            <a:softEdge rad="112500"/>
          </a:effectLst>
        </p:spPr>
      </p:pic>
      <p:sp>
        <p:nvSpPr>
          <p:cNvPr id="3" name="Right Arrow 2"/>
          <p:cNvSpPr/>
          <p:nvPr/>
        </p:nvSpPr>
        <p:spPr>
          <a:xfrm>
            <a:off x="3735977" y="2048281"/>
            <a:ext cx="2638697" cy="2808515"/>
          </a:xfrm>
          <a:prstGeom prst="rightArrow">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 Đọc.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Flowchart: Display 7"/>
          <p:cNvSpPr/>
          <p:nvPr/>
        </p:nvSpPr>
        <p:spPr>
          <a:xfrm>
            <a:off x="6654427" y="2717074"/>
            <a:ext cx="4911634" cy="3174275"/>
          </a:xfrm>
          <a:prstGeom prst="flowChartDisplay">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Đọc rõ ràng, rành mạch, biểu cảm...</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97372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56713" y="207496"/>
            <a:ext cx="3934287" cy="81358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B. Đọc </a:t>
            </a: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hiểu văn bản </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Plaque 6"/>
          <p:cNvSpPr/>
          <p:nvPr/>
        </p:nvSpPr>
        <p:spPr>
          <a:xfrm>
            <a:off x="256713" y="992904"/>
            <a:ext cx="3934287" cy="81358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Bài thứ </a:t>
            </a: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ba.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Plaque 7"/>
          <p:cNvSpPr/>
          <p:nvPr/>
        </p:nvSpPr>
        <p:spPr>
          <a:xfrm>
            <a:off x="256712" y="1813404"/>
            <a:ext cx="3934287" cy="81358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2. </a:t>
            </a:r>
            <a:r>
              <a:rPr kumimoji="0" lang="vi-VN"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Bố cục</a:t>
            </a: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2" name="Group 1"/>
          <p:cNvGrpSpPr/>
          <p:nvPr/>
        </p:nvGrpSpPr>
        <p:grpSpPr>
          <a:xfrm>
            <a:off x="2035563" y="2776357"/>
            <a:ext cx="8120875" cy="3263427"/>
            <a:chOff x="1669802" y="2837317"/>
            <a:chExt cx="8120875" cy="3263427"/>
          </a:xfrm>
        </p:grpSpPr>
        <p:sp>
          <p:nvSpPr>
            <p:cNvPr id="3" name="Freeform 2"/>
            <p:cNvSpPr/>
            <p:nvPr/>
          </p:nvSpPr>
          <p:spPr>
            <a:xfrm>
              <a:off x="4462631" y="4469031"/>
              <a:ext cx="888007" cy="954608"/>
            </a:xfrm>
            <a:custGeom>
              <a:avLst/>
              <a:gdLst/>
              <a:ahLst/>
              <a:cxnLst/>
              <a:rect l="0" t="0" r="0" b="0"/>
              <a:pathLst>
                <a:path>
                  <a:moveTo>
                    <a:pt x="0" y="0"/>
                  </a:moveTo>
                  <a:lnTo>
                    <a:pt x="444003" y="0"/>
                  </a:lnTo>
                  <a:lnTo>
                    <a:pt x="444003" y="954608"/>
                  </a:lnTo>
                  <a:lnTo>
                    <a:pt x="888007" y="954608"/>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4462631" y="3514423"/>
              <a:ext cx="888007" cy="954608"/>
            </a:xfrm>
            <a:custGeom>
              <a:avLst/>
              <a:gdLst/>
              <a:ahLst/>
              <a:cxnLst/>
              <a:rect l="0" t="0" r="0" b="0"/>
              <a:pathLst>
                <a:path>
                  <a:moveTo>
                    <a:pt x="0" y="954608"/>
                  </a:moveTo>
                  <a:lnTo>
                    <a:pt x="444003" y="954608"/>
                  </a:lnTo>
                  <a:lnTo>
                    <a:pt x="444003" y="0"/>
                  </a:lnTo>
                  <a:lnTo>
                    <a:pt x="888007"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9" name="Freeform 8"/>
            <p:cNvSpPr/>
            <p:nvPr/>
          </p:nvSpPr>
          <p:spPr>
            <a:xfrm>
              <a:off x="1669802" y="3791925"/>
              <a:ext cx="2792828" cy="1354211"/>
            </a:xfrm>
            <a:custGeom>
              <a:avLst/>
              <a:gdLst>
                <a:gd name="connsiteX0" fmla="*/ 0 w 2792828"/>
                <a:gd name="connsiteY0" fmla="*/ 0 h 1354211"/>
                <a:gd name="connsiteX1" fmla="*/ 2792828 w 2792828"/>
                <a:gd name="connsiteY1" fmla="*/ 0 h 1354211"/>
                <a:gd name="connsiteX2" fmla="*/ 2792828 w 2792828"/>
                <a:gd name="connsiteY2" fmla="*/ 1354211 h 1354211"/>
                <a:gd name="connsiteX3" fmla="*/ 0 w 2792828"/>
                <a:gd name="connsiteY3" fmla="*/ 1354211 h 1354211"/>
                <a:gd name="connsiteX4" fmla="*/ 0 w 2792828"/>
                <a:gd name="connsiteY4" fmla="*/ 0 h 1354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2828" h="1354211">
                  <a:moveTo>
                    <a:pt x="0" y="0"/>
                  </a:moveTo>
                  <a:lnTo>
                    <a:pt x="2792828" y="0"/>
                  </a:lnTo>
                  <a:lnTo>
                    <a:pt x="2792828" y="1354211"/>
                  </a:lnTo>
                  <a:lnTo>
                    <a:pt x="0" y="135421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860" tIns="22860" rIns="22860" bIns="2286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2 </a:t>
              </a:r>
              <a:r>
                <a:rPr kumimoji="0" lang="en-US" sz="36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phần</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Freeform 9"/>
            <p:cNvSpPr/>
            <p:nvPr/>
          </p:nvSpPr>
          <p:spPr>
            <a:xfrm>
              <a:off x="5350638" y="2837317"/>
              <a:ext cx="4440039" cy="1354211"/>
            </a:xfrm>
            <a:custGeom>
              <a:avLst/>
              <a:gdLst>
                <a:gd name="connsiteX0" fmla="*/ 0 w 4440039"/>
                <a:gd name="connsiteY0" fmla="*/ 0 h 1354211"/>
                <a:gd name="connsiteX1" fmla="*/ 4440039 w 4440039"/>
                <a:gd name="connsiteY1" fmla="*/ 0 h 1354211"/>
                <a:gd name="connsiteX2" fmla="*/ 4440039 w 4440039"/>
                <a:gd name="connsiteY2" fmla="*/ 1354211 h 1354211"/>
                <a:gd name="connsiteX3" fmla="*/ 0 w 4440039"/>
                <a:gd name="connsiteY3" fmla="*/ 1354211 h 1354211"/>
                <a:gd name="connsiteX4" fmla="*/ 0 w 4440039"/>
                <a:gd name="connsiteY4" fmla="*/ 0 h 1354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0039" h="1354211">
                  <a:moveTo>
                    <a:pt x="0" y="0"/>
                  </a:moveTo>
                  <a:lnTo>
                    <a:pt x="4440039" y="0"/>
                  </a:lnTo>
                  <a:lnTo>
                    <a:pt x="4440039" y="1354211"/>
                  </a:lnTo>
                  <a:lnTo>
                    <a:pt x="0" y="135421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860" tIns="22860" rIns="22860" bIns="2286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pt-BR"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Vẻ đẹp của vùng đất Bình Định.</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1" name="Freeform 10"/>
            <p:cNvSpPr/>
            <p:nvPr/>
          </p:nvSpPr>
          <p:spPr>
            <a:xfrm>
              <a:off x="5350638" y="4746533"/>
              <a:ext cx="4440039" cy="1354211"/>
            </a:xfrm>
            <a:custGeom>
              <a:avLst/>
              <a:gdLst>
                <a:gd name="connsiteX0" fmla="*/ 0 w 4440039"/>
                <a:gd name="connsiteY0" fmla="*/ 0 h 1354211"/>
                <a:gd name="connsiteX1" fmla="*/ 4440039 w 4440039"/>
                <a:gd name="connsiteY1" fmla="*/ 0 h 1354211"/>
                <a:gd name="connsiteX2" fmla="*/ 4440039 w 4440039"/>
                <a:gd name="connsiteY2" fmla="*/ 1354211 h 1354211"/>
                <a:gd name="connsiteX3" fmla="*/ 0 w 4440039"/>
                <a:gd name="connsiteY3" fmla="*/ 1354211 h 1354211"/>
                <a:gd name="connsiteX4" fmla="*/ 0 w 4440039"/>
                <a:gd name="connsiteY4" fmla="*/ 0 h 1354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0039" h="1354211">
                  <a:moveTo>
                    <a:pt x="0" y="0"/>
                  </a:moveTo>
                  <a:lnTo>
                    <a:pt x="4440039" y="0"/>
                  </a:lnTo>
                  <a:lnTo>
                    <a:pt x="4440039" y="1354211"/>
                  </a:lnTo>
                  <a:lnTo>
                    <a:pt x="0" y="135421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860" tIns="22860" rIns="22860" bIns="2286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Tâm</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trạng</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tác</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giả</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57202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a:off x="1324200" y="2144396"/>
            <a:ext cx="6510118" cy="966450"/>
          </a:xfrm>
          <a:custGeom>
            <a:avLst/>
            <a:gdLst>
              <a:gd name="connsiteX0" fmla="*/ 0 w 6510118"/>
              <a:gd name="connsiteY0" fmla="*/ 96645 h 966450"/>
              <a:gd name="connsiteX1" fmla="*/ 96645 w 6510118"/>
              <a:gd name="connsiteY1" fmla="*/ 0 h 966450"/>
              <a:gd name="connsiteX2" fmla="*/ 6413473 w 6510118"/>
              <a:gd name="connsiteY2" fmla="*/ 0 h 966450"/>
              <a:gd name="connsiteX3" fmla="*/ 6510118 w 6510118"/>
              <a:gd name="connsiteY3" fmla="*/ 96645 h 966450"/>
              <a:gd name="connsiteX4" fmla="*/ 6510118 w 6510118"/>
              <a:gd name="connsiteY4" fmla="*/ 869805 h 966450"/>
              <a:gd name="connsiteX5" fmla="*/ 6413473 w 6510118"/>
              <a:gd name="connsiteY5" fmla="*/ 966450 h 966450"/>
              <a:gd name="connsiteX6" fmla="*/ 96645 w 6510118"/>
              <a:gd name="connsiteY6" fmla="*/ 966450 h 966450"/>
              <a:gd name="connsiteX7" fmla="*/ 0 w 6510118"/>
              <a:gd name="connsiteY7" fmla="*/ 869805 h 966450"/>
              <a:gd name="connsiteX8" fmla="*/ 0 w 6510118"/>
              <a:gd name="connsiteY8" fmla="*/ 96645 h 96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0118" h="966450">
                <a:moveTo>
                  <a:pt x="0" y="96645"/>
                </a:moveTo>
                <a:cubicBezTo>
                  <a:pt x="0" y="43269"/>
                  <a:pt x="43269" y="0"/>
                  <a:pt x="96645" y="0"/>
                </a:cubicBezTo>
                <a:lnTo>
                  <a:pt x="6413473" y="0"/>
                </a:lnTo>
                <a:cubicBezTo>
                  <a:pt x="6466849" y="0"/>
                  <a:pt x="6510118" y="43269"/>
                  <a:pt x="6510118" y="96645"/>
                </a:cubicBezTo>
                <a:lnTo>
                  <a:pt x="6510118" y="869805"/>
                </a:lnTo>
                <a:cubicBezTo>
                  <a:pt x="6510118" y="923181"/>
                  <a:pt x="6466849" y="966450"/>
                  <a:pt x="6413473" y="966450"/>
                </a:cubicBezTo>
                <a:lnTo>
                  <a:pt x="96645" y="966450"/>
                </a:lnTo>
                <a:cubicBezTo>
                  <a:pt x="43269" y="966450"/>
                  <a:pt x="0" y="923181"/>
                  <a:pt x="0" y="869805"/>
                </a:cubicBezTo>
                <a:lnTo>
                  <a:pt x="0" y="9664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spcFirstLastPara="0" vert="horz" wrap="square" lIns="81646" tIns="63866" rIns="81646" bIns="63866"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Chia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thành</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4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nhóm</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học</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tập</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thảo</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luận</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thời</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gian</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3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phút</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trả</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lời</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sau</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8575638" y="1759698"/>
            <a:ext cx="2956816" cy="154242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6" name="Plaque 5"/>
          <p:cNvSpPr/>
          <p:nvPr/>
        </p:nvSpPr>
        <p:spPr>
          <a:xfrm>
            <a:off x="256713" y="207496"/>
            <a:ext cx="4694109"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B. Đọc </a:t>
            </a: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hiểu văn bản </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Plaque 6"/>
          <p:cNvSpPr/>
          <p:nvPr/>
        </p:nvSpPr>
        <p:spPr>
          <a:xfrm>
            <a:off x="256713" y="1023384"/>
            <a:ext cx="4694109"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Bài thứ </a:t>
            </a: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ba.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Flowchart: Display 3"/>
          <p:cNvSpPr/>
          <p:nvPr/>
        </p:nvSpPr>
        <p:spPr>
          <a:xfrm>
            <a:off x="862149" y="3481598"/>
            <a:ext cx="7602582" cy="2997579"/>
          </a:xfrm>
          <a:prstGeom prst="flowChartDisplay">
            <a:avLst/>
          </a:prstGeom>
          <a:blipFill>
            <a:blip r:embed="rId3"/>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Vẻ</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đẹp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vùng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đất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Định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được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giới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thiệu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như</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thế</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nào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ca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dao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giả</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dân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gian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đã</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sử</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dụng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biện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pháp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gì</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dụng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biện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pháp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đó</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44560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que 6"/>
          <p:cNvSpPr/>
          <p:nvPr/>
        </p:nvSpPr>
        <p:spPr>
          <a:xfrm>
            <a:off x="256711" y="161235"/>
            <a:ext cx="3659969"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Bài thứ </a:t>
            </a: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ba.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Plaque 7"/>
          <p:cNvSpPr/>
          <p:nvPr/>
        </p:nvSpPr>
        <p:spPr>
          <a:xfrm>
            <a:off x="256710" y="973026"/>
            <a:ext cx="3659969"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3.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Phân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tích</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2" name="Table 1"/>
          <p:cNvGraphicFramePr>
            <a:graphicFrameLocks noGrp="1"/>
          </p:cNvGraphicFramePr>
          <p:nvPr>
            <p:extLst/>
          </p:nvPr>
        </p:nvGraphicFramePr>
        <p:xfrm>
          <a:off x="509450" y="1918348"/>
          <a:ext cx="11403876" cy="4297680"/>
        </p:xfrm>
        <a:graphic>
          <a:graphicData uri="http://schemas.openxmlformats.org/drawingml/2006/table">
            <a:tbl>
              <a:tblPr firstRow="1" bandRow="1">
                <a:tableStyleId>{5940675A-B579-460E-94D1-54222C63F5DA}</a:tableStyleId>
              </a:tblPr>
              <a:tblGrid>
                <a:gridCol w="2850969">
                  <a:extLst>
                    <a:ext uri="{9D8B030D-6E8A-4147-A177-3AD203B41FA5}">
                      <a16:colId xmlns:a16="http://schemas.microsoft.com/office/drawing/2014/main" val="3639203642"/>
                    </a:ext>
                  </a:extLst>
                </a:gridCol>
                <a:gridCol w="2850969">
                  <a:extLst>
                    <a:ext uri="{9D8B030D-6E8A-4147-A177-3AD203B41FA5}">
                      <a16:colId xmlns:a16="http://schemas.microsoft.com/office/drawing/2014/main" val="2691868680"/>
                    </a:ext>
                  </a:extLst>
                </a:gridCol>
                <a:gridCol w="2850969">
                  <a:extLst>
                    <a:ext uri="{9D8B030D-6E8A-4147-A177-3AD203B41FA5}">
                      <a16:colId xmlns:a16="http://schemas.microsoft.com/office/drawing/2014/main" val="1833276516"/>
                    </a:ext>
                  </a:extLst>
                </a:gridCol>
                <a:gridCol w="2850969">
                  <a:extLst>
                    <a:ext uri="{9D8B030D-6E8A-4147-A177-3AD203B41FA5}">
                      <a16:colId xmlns:a16="http://schemas.microsoft.com/office/drawing/2014/main" val="1305767910"/>
                    </a:ext>
                  </a:extLst>
                </a:gridCol>
              </a:tblGrid>
              <a:tr h="370840">
                <a:tc gridSpan="4">
                  <a:txBody>
                    <a:bodyPr/>
                    <a:lstStyle/>
                    <a:p>
                      <a:pPr marR="30480" algn="ctr">
                        <a:spcAft>
                          <a:spcPts val="1200"/>
                        </a:spcAft>
                      </a:pPr>
                      <a:r>
                        <a:rPr lang="pt-BR" sz="2800" b="1" dirty="0" smtClean="0">
                          <a:effectLst/>
                          <a:latin typeface="Times New Roman" panose="02020603050405020304" pitchFamily="18" charset="0"/>
                          <a:ea typeface="Times New Roman" panose="02020603050405020304" pitchFamily="18" charset="0"/>
                        </a:rPr>
                        <a:t>a. Vẻ đẹp của vùng đất Bình Định:</a:t>
                      </a:r>
                      <a:endParaRPr lang="en-US" sz="2800" dirty="0" smtClean="0">
                        <a:effectLst/>
                        <a:latin typeface="Times New Roman" panose="02020603050405020304" pitchFamily="18" charset="0"/>
                        <a:ea typeface="Times New Roman" panose="02020603050405020304" pitchFamily="18" charset="0"/>
                      </a:endParaRPr>
                    </a:p>
                  </a:txBody>
                  <a:tcPr>
                    <a:solidFill>
                      <a:schemeClr val="accent2">
                        <a:lumMod val="20000"/>
                        <a:lumOff val="80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023153229"/>
                  </a:ext>
                </a:extLst>
              </a:tr>
              <a:tr h="370840">
                <a:tc>
                  <a:txBody>
                    <a:bodyPr/>
                    <a:lstStyle/>
                    <a:p>
                      <a:pPr marL="30480" marR="30480" algn="just">
                        <a:spcAft>
                          <a:spcPts val="1200"/>
                        </a:spcAft>
                      </a:pPr>
                      <a:r>
                        <a:rPr lang="pt-BR" sz="2800" dirty="0" smtClean="0">
                          <a:effectLst/>
                          <a:latin typeface="Times New Roman" panose="02020603050405020304" pitchFamily="18" charset="0"/>
                          <a:ea typeface="Times New Roman" panose="02020603050405020304" pitchFamily="18" charset="0"/>
                        </a:rPr>
                        <a:t>+ Núi Vọng Phu.</a:t>
                      </a:r>
                      <a:endParaRPr lang="en-US" sz="2800" dirty="0" smtClean="0">
                        <a:effectLst/>
                        <a:latin typeface="Times New Roman" panose="02020603050405020304" pitchFamily="18" charset="0"/>
                        <a:ea typeface="Times New Roman" panose="02020603050405020304" pitchFamily="18" charset="0"/>
                      </a:endParaRPr>
                    </a:p>
                  </a:txBody>
                  <a:tcPr>
                    <a:solidFill>
                      <a:schemeClr val="tx2">
                        <a:lumMod val="20000"/>
                        <a:lumOff val="80000"/>
                      </a:schemeClr>
                    </a:solidFill>
                  </a:tcPr>
                </a:tc>
                <a:tc>
                  <a:txBody>
                    <a:bodyPr/>
                    <a:lstStyle/>
                    <a:p>
                      <a:pPr marL="30480" marR="30480" algn="just">
                        <a:spcAft>
                          <a:spcPts val="1200"/>
                        </a:spcAft>
                      </a:pPr>
                      <a:r>
                        <a:rPr lang="pt-BR" sz="2800" dirty="0" smtClean="0">
                          <a:effectLst/>
                          <a:latin typeface="Times New Roman" panose="02020603050405020304" pitchFamily="18" charset="0"/>
                          <a:ea typeface="Times New Roman" panose="02020603050405020304" pitchFamily="18" charset="0"/>
                        </a:rPr>
                        <a:t>+ Đầm Thị Nại.</a:t>
                      </a:r>
                      <a:endParaRPr lang="en-US" sz="2800" dirty="0" smtClean="0">
                        <a:effectLst/>
                        <a:latin typeface="Times New Roman" panose="02020603050405020304" pitchFamily="18" charset="0"/>
                        <a:ea typeface="Times New Roman" panose="02020603050405020304" pitchFamily="18" charset="0"/>
                      </a:endParaRPr>
                    </a:p>
                  </a:txBody>
                  <a:tcPr>
                    <a:solidFill>
                      <a:schemeClr val="accent3">
                        <a:lumMod val="20000"/>
                        <a:lumOff val="80000"/>
                      </a:schemeClr>
                    </a:solidFill>
                  </a:tcPr>
                </a:tc>
                <a:tc>
                  <a:txBody>
                    <a:bodyPr/>
                    <a:lstStyle/>
                    <a:p>
                      <a:pPr marL="30480" marR="30480" algn="just">
                        <a:spcAft>
                          <a:spcPts val="1200"/>
                        </a:spcAft>
                      </a:pPr>
                      <a:r>
                        <a:rPr lang="pt-BR" sz="2800" dirty="0" smtClean="0">
                          <a:effectLst/>
                          <a:latin typeface="Times New Roman" panose="02020603050405020304" pitchFamily="18" charset="0"/>
                          <a:ea typeface="Times New Roman" panose="02020603050405020304" pitchFamily="18" charset="0"/>
                        </a:rPr>
                        <a:t>+ Cù lao Xanh.</a:t>
                      </a:r>
                      <a:endParaRPr lang="en-US" sz="2800" dirty="0" smtClean="0">
                        <a:effectLst/>
                        <a:latin typeface="Times New Roman" panose="02020603050405020304" pitchFamily="18" charset="0"/>
                        <a:ea typeface="Times New Roman" panose="02020603050405020304" pitchFamily="18" charset="0"/>
                      </a:endParaRPr>
                    </a:p>
                  </a:txBody>
                  <a:tcPr>
                    <a:solidFill>
                      <a:schemeClr val="accent4">
                        <a:lumMod val="40000"/>
                        <a:lumOff val="60000"/>
                      </a:schemeClr>
                    </a:solidFill>
                  </a:tcPr>
                </a:tc>
                <a:tc>
                  <a:txBody>
                    <a:bodyPr/>
                    <a:lstStyle/>
                    <a:p>
                      <a:r>
                        <a:rPr lang="pt-BR" sz="2800" dirty="0" smtClean="0">
                          <a:effectLst/>
                          <a:latin typeface="Times New Roman" panose="02020603050405020304" pitchFamily="18" charset="0"/>
                          <a:ea typeface="Times New Roman" panose="02020603050405020304" pitchFamily="18" charset="0"/>
                        </a:rPr>
                        <a:t>+ Có các món ăn truyền thống như: </a:t>
                      </a:r>
                      <a:endParaRPr lang="en-US" sz="2800" dirty="0"/>
                    </a:p>
                  </a:txBody>
                  <a:tcPr>
                    <a:solidFill>
                      <a:schemeClr val="accent6">
                        <a:lumMod val="40000"/>
                        <a:lumOff val="60000"/>
                      </a:schemeClr>
                    </a:solidFill>
                  </a:tcPr>
                </a:tc>
                <a:extLst>
                  <a:ext uri="{0D108BD9-81ED-4DB2-BD59-A6C34878D82A}">
                    <a16:rowId xmlns:a16="http://schemas.microsoft.com/office/drawing/2014/main" val="2214891519"/>
                  </a:ext>
                </a:extLst>
              </a:tr>
              <a:tr h="370840">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671715042"/>
                  </a:ext>
                </a:extLst>
              </a:tr>
            </a:tbl>
          </a:graphicData>
        </a:graphic>
      </p:graphicFrame>
      <p:grpSp>
        <p:nvGrpSpPr>
          <p:cNvPr id="4" name="Group 3"/>
          <p:cNvGrpSpPr/>
          <p:nvPr/>
        </p:nvGrpSpPr>
        <p:grpSpPr>
          <a:xfrm>
            <a:off x="574765" y="3422472"/>
            <a:ext cx="11260183" cy="2732037"/>
            <a:chOff x="574765" y="3422472"/>
            <a:chExt cx="11260183" cy="2732037"/>
          </a:xfrm>
        </p:grpSpPr>
        <p:pic>
          <p:nvPicPr>
            <p:cNvPr id="3" name="Picture 2"/>
            <p:cNvPicPr>
              <a:picLocks noChangeAspect="1"/>
            </p:cNvPicPr>
            <p:nvPr/>
          </p:nvPicPr>
          <p:blipFill>
            <a:blip r:embed="rId3"/>
            <a:stretch>
              <a:fillRect/>
            </a:stretch>
          </p:blipFill>
          <p:spPr>
            <a:xfrm>
              <a:off x="574765" y="3448598"/>
              <a:ext cx="2664823" cy="2677886"/>
            </a:xfrm>
            <a:prstGeom prst="rect">
              <a:avLst/>
            </a:prstGeom>
          </p:spPr>
        </p:pic>
        <p:pic>
          <p:nvPicPr>
            <p:cNvPr id="6" name="Picture 5"/>
            <p:cNvPicPr>
              <a:picLocks noChangeAspect="1"/>
            </p:cNvPicPr>
            <p:nvPr/>
          </p:nvPicPr>
          <p:blipFill>
            <a:blip r:embed="rId4"/>
            <a:stretch>
              <a:fillRect/>
            </a:stretch>
          </p:blipFill>
          <p:spPr>
            <a:xfrm>
              <a:off x="3365237" y="3448598"/>
              <a:ext cx="2761243" cy="2677886"/>
            </a:xfrm>
            <a:prstGeom prst="rect">
              <a:avLst/>
            </a:prstGeom>
          </p:spPr>
        </p:pic>
        <p:pic>
          <p:nvPicPr>
            <p:cNvPr id="9" name="Picture 8"/>
            <p:cNvPicPr>
              <a:picLocks noChangeAspect="1"/>
            </p:cNvPicPr>
            <p:nvPr/>
          </p:nvPicPr>
          <p:blipFill>
            <a:blip r:embed="rId5"/>
            <a:stretch>
              <a:fillRect/>
            </a:stretch>
          </p:blipFill>
          <p:spPr>
            <a:xfrm>
              <a:off x="6186815" y="3448598"/>
              <a:ext cx="2761240" cy="2677886"/>
            </a:xfrm>
            <a:prstGeom prst="rect">
              <a:avLst/>
            </a:prstGeom>
          </p:spPr>
        </p:pic>
        <p:pic>
          <p:nvPicPr>
            <p:cNvPr id="10" name="Picture 9"/>
            <p:cNvPicPr>
              <a:picLocks noChangeAspect="1"/>
            </p:cNvPicPr>
            <p:nvPr/>
          </p:nvPicPr>
          <p:blipFill>
            <a:blip r:embed="rId6"/>
            <a:stretch>
              <a:fillRect/>
            </a:stretch>
          </p:blipFill>
          <p:spPr>
            <a:xfrm>
              <a:off x="9034516" y="3422472"/>
              <a:ext cx="2800432" cy="2732037"/>
            </a:xfrm>
            <a:prstGeom prst="rect">
              <a:avLst/>
            </a:prstGeom>
          </p:spPr>
        </p:pic>
      </p:grpSp>
    </p:spTree>
    <p:extLst>
      <p:ext uri="{BB962C8B-B14F-4D97-AF65-F5344CB8AC3E}">
        <p14:creationId xmlns:p14="http://schemas.microsoft.com/office/powerpoint/2010/main" val="32788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256712" y="161235"/>
            <a:ext cx="3596832"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Bài thứ </a:t>
            </a: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ba.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Plaque 4"/>
          <p:cNvSpPr/>
          <p:nvPr/>
        </p:nvSpPr>
        <p:spPr>
          <a:xfrm>
            <a:off x="256711" y="973026"/>
            <a:ext cx="3596832"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3.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Phân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tích</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ight Arrow 6"/>
          <p:cNvSpPr/>
          <p:nvPr/>
        </p:nvSpPr>
        <p:spPr>
          <a:xfrm>
            <a:off x="731520" y="2178439"/>
            <a:ext cx="2664823" cy="3866605"/>
          </a:xfrm>
          <a:prstGeom prst="rightArrow">
            <a:avLst>
              <a:gd name="adj1" fmla="val 50000"/>
              <a:gd name="adj2" fmla="val 43137"/>
            </a:avLst>
          </a:prstGeom>
          <a:blipFill>
            <a:blip r:embed="rId2"/>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l" defTabSz="914400" rtl="0" eaLnBrk="1" fontAlgn="auto" latinLnBrk="0" hangingPunct="1">
              <a:lnSpc>
                <a:spcPct val="100000"/>
              </a:lnSpc>
              <a:spcBef>
                <a:spcPts val="0"/>
              </a:spcBef>
              <a:spcAft>
                <a:spcPts val="120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 Vẻ đẹp của vùng đất Bình Định: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ounded Rectangle 7"/>
          <p:cNvSpPr/>
          <p:nvPr/>
        </p:nvSpPr>
        <p:spPr>
          <a:xfrm>
            <a:off x="3853543" y="1819211"/>
            <a:ext cx="7184571" cy="4585063"/>
          </a:xfrm>
          <a:prstGeom prst="roundRect">
            <a:avLst/>
          </a:prstGeom>
          <a:blipFill>
            <a:blip r:embed="rId2"/>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Tác giả đã sử dụng phép điệp từ “có” trong câu lục bát “Bình Định có núi Vọng Phu/ Có đầm Thị Nại, có cù lao Xanh.”</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Tác dụng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Điệp từ này đã góp phần nhấn mạnh những nét đẹp đặc trưng của Bình Định và thể hiện lòng tự hào của tác giả dân gian về mảnh đất quê hương.</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77590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1000"/>
                                        <p:tgtEl>
                                          <p:spTgt spid="8">
                                            <p:txEl>
                                              <p:pRg st="0" end="0"/>
                                            </p:txEl>
                                          </p:spTgt>
                                        </p:tgtEl>
                                      </p:cBhvr>
                                    </p:animEffect>
                                    <p:anim calcmode="lin" valueType="num">
                                      <p:cBhvr>
                                        <p:cTn id="2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fade">
                                      <p:cBhvr>
                                        <p:cTn id="28" dur="1000"/>
                                        <p:tgtEl>
                                          <p:spTgt spid="8">
                                            <p:txEl>
                                              <p:pRg st="1" end="1"/>
                                            </p:txEl>
                                          </p:spTgt>
                                        </p:tgtEl>
                                      </p:cBhvr>
                                    </p:animEffect>
                                    <p:anim calcmode="lin" valueType="num">
                                      <p:cBhvr>
                                        <p:cTn id="29"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256712" y="161235"/>
            <a:ext cx="3596832"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Bài thứ </a:t>
            </a: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ba.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Plaque 4"/>
          <p:cNvSpPr/>
          <p:nvPr/>
        </p:nvSpPr>
        <p:spPr>
          <a:xfrm>
            <a:off x="256711" y="973026"/>
            <a:ext cx="3596832"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3.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Phân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tích</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ight Arrow 6"/>
          <p:cNvSpPr/>
          <p:nvPr/>
        </p:nvSpPr>
        <p:spPr>
          <a:xfrm>
            <a:off x="942703" y="2178439"/>
            <a:ext cx="2664823" cy="3866605"/>
          </a:xfrm>
          <a:prstGeom prst="rightArrow">
            <a:avLst>
              <a:gd name="adj1" fmla="val 50000"/>
              <a:gd name="adj2" fmla="val 42565"/>
            </a:avLst>
          </a:prstGeom>
          <a:blipFill>
            <a:blip r:embed="rId2"/>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l" defTabSz="914400" rtl="0" eaLnBrk="1" fontAlgn="auto" latinLnBrk="0" hangingPunct="1">
              <a:lnSpc>
                <a:spcPct val="100000"/>
              </a:lnSpc>
              <a:spcBef>
                <a:spcPts val="0"/>
              </a:spcBef>
              <a:spcAft>
                <a:spcPts val="120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 Vẻ đẹp của vùng đất Bình Định: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ounded Rectangle 7"/>
          <p:cNvSpPr/>
          <p:nvPr/>
        </p:nvSpPr>
        <p:spPr>
          <a:xfrm>
            <a:off x="4064726" y="1819211"/>
            <a:ext cx="7184571" cy="4585063"/>
          </a:xfrm>
          <a:prstGeom prst="roundRect">
            <a:avLst/>
          </a:prstGeom>
          <a:blipFill>
            <a:blip r:embed="rId3"/>
            <a:tile tx="0" ty="0" sx="100000" sy="100000" flip="none" algn="tl"/>
          </a:blip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Biện pháp tu từ liệt kê: </a:t>
            </a:r>
            <a:r>
              <a:rPr kumimoji="0" lang="pt-BR"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núi Vọng Phu, đầm Thị Nại, cù lao Xanh.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pt-BR"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Tác dụng</a:t>
            </a:r>
            <a:r>
              <a:rPr kumimoji="0" lang="pt-BR"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nhấn mạnh sự phong phú về các danh lam tháng cảnh, những nét đặc sắc về văn hóa vùng miền của mảnh đất thượng võ Bình Định. Qua đó làm nổi bật vẻ đẹp của quê hương Bình Định yêu dấu.</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61206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1000"/>
                                        <p:tgtEl>
                                          <p:spTgt spid="8">
                                            <p:txEl>
                                              <p:pRg st="0" end="0"/>
                                            </p:txEl>
                                          </p:spTgt>
                                        </p:tgtEl>
                                      </p:cBhvr>
                                    </p:animEffect>
                                    <p:anim calcmode="lin" valueType="num">
                                      <p:cBhvr>
                                        <p:cTn id="2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fade">
                                      <p:cBhvr>
                                        <p:cTn id="28" dur="1000"/>
                                        <p:tgtEl>
                                          <p:spTgt spid="8">
                                            <p:txEl>
                                              <p:pRg st="1" end="1"/>
                                            </p:txEl>
                                          </p:spTgt>
                                        </p:tgtEl>
                                      </p:cBhvr>
                                    </p:animEffect>
                                    <p:anim calcmode="lin" valueType="num">
                                      <p:cBhvr>
                                        <p:cTn id="29"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256712" y="161235"/>
            <a:ext cx="3231072"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Bài thứ </a:t>
            </a: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ba.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Plaque 4"/>
          <p:cNvSpPr/>
          <p:nvPr/>
        </p:nvSpPr>
        <p:spPr>
          <a:xfrm>
            <a:off x="256711" y="973026"/>
            <a:ext cx="3231073"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3.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Phân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tích</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ight Arrow 6"/>
          <p:cNvSpPr/>
          <p:nvPr/>
        </p:nvSpPr>
        <p:spPr>
          <a:xfrm>
            <a:off x="1011283" y="1883165"/>
            <a:ext cx="2664823" cy="3866605"/>
          </a:xfrm>
          <a:prstGeom prst="rightArrow">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00000"/>
              </a:lnSpc>
              <a:spcBef>
                <a:spcPts val="0"/>
              </a:spcBef>
              <a:spcAft>
                <a:spcPts val="120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t>
            </a: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Tâm trạng tác giả</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ounded Rectangle 7"/>
          <p:cNvSpPr/>
          <p:nvPr/>
        </p:nvSpPr>
        <p:spPr>
          <a:xfrm>
            <a:off x="3996146" y="2081726"/>
            <a:ext cx="7184571" cy="3469484"/>
          </a:xfrm>
          <a:prstGeom prst="roundRect">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pt-BR"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Tự </a:t>
            </a: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hào khi nói về mảnh đất Bình Định –vùng đất thượng tôn, thượng võ: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lịch sử đấu tranh anh hùng (chiến công của nghĩa quân Tây Sơn ở đầm Thị Nại), của lòng chung thuỷ, sắt son của người phụ nữ (núi Vọng Phu), của những món ăn dân dã đặc trưng nơi đây.</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Cloud Callout 1"/>
          <p:cNvSpPr/>
          <p:nvPr/>
        </p:nvSpPr>
        <p:spPr>
          <a:xfrm>
            <a:off x="3080657" y="1341183"/>
            <a:ext cx="6701247" cy="2623393"/>
          </a:xfrm>
          <a:prstGeom prst="cloudCallou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pt-BR"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Cảm xúc của tác giả được thể hiện như thế nào?</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67687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550538" y="5926667"/>
            <a:ext cx="72327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(1)</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8824179" y="5823571"/>
            <a:ext cx="72327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(2)</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Down Arrow Callout 9"/>
          <p:cNvSpPr/>
          <p:nvPr/>
        </p:nvSpPr>
        <p:spPr>
          <a:xfrm>
            <a:off x="2266375" y="565452"/>
            <a:ext cx="7659250" cy="1210614"/>
          </a:xfrm>
          <a:prstGeom prst="downArrowCallout">
            <a:avLst/>
          </a:pr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MỘT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SỐ BỨC TRANH</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749253" y="2272938"/>
            <a:ext cx="4580393" cy="3299872"/>
          </a:xfrm>
          <a:prstGeom prst="rect">
            <a:avLst/>
          </a:prstGeom>
          <a:ln w="228600" cap="sq" cmpd="thickThin">
            <a:solidFill>
              <a:srgbClr val="000000"/>
            </a:solidFill>
            <a:prstDash val="solid"/>
            <a:miter lim="800000"/>
          </a:ln>
          <a:effectLst>
            <a:innerShdw blurRad="76200">
              <a:srgbClr val="000000"/>
            </a:innerShdw>
          </a:effectLst>
        </p:spPr>
      </p:pic>
      <p:pic>
        <p:nvPicPr>
          <p:cNvPr id="3" name="Picture 2"/>
          <p:cNvPicPr>
            <a:picLocks noChangeAspect="1"/>
          </p:cNvPicPr>
          <p:nvPr/>
        </p:nvPicPr>
        <p:blipFill>
          <a:blip r:embed="rId4"/>
          <a:stretch>
            <a:fillRect/>
          </a:stretch>
        </p:blipFill>
        <p:spPr>
          <a:xfrm>
            <a:off x="6753498" y="2246813"/>
            <a:ext cx="4597756" cy="334409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3769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256711" y="161235"/>
            <a:ext cx="3218009"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Bài thứ </a:t>
            </a: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ba.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Plaque 4"/>
          <p:cNvSpPr/>
          <p:nvPr/>
        </p:nvSpPr>
        <p:spPr>
          <a:xfrm>
            <a:off x="256710" y="973026"/>
            <a:ext cx="3218009"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3.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Phân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tích</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2974217" y="1784817"/>
            <a:ext cx="6478697" cy="584775"/>
          </a:xfrm>
          <a:prstGeom prst="rect">
            <a:avLst/>
          </a:prstGeom>
        </p:spPr>
        <p:txBody>
          <a:bodyPr wrap="none">
            <a:spAutoFit/>
          </a:bodyP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pt-BR" sz="32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Đặc điểm thể lục bát qua bài số 3:</a:t>
            </a:r>
            <a:endPar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endParaRPr>
          </a:p>
        </p:txBody>
      </p:sp>
      <p:grpSp>
        <p:nvGrpSpPr>
          <p:cNvPr id="8" name="Group 7"/>
          <p:cNvGrpSpPr/>
          <p:nvPr/>
        </p:nvGrpSpPr>
        <p:grpSpPr>
          <a:xfrm>
            <a:off x="1356360" y="2544650"/>
            <a:ext cx="10162594" cy="1738294"/>
            <a:chOff x="1356360" y="2544650"/>
            <a:chExt cx="10162594" cy="1738294"/>
          </a:xfrm>
        </p:grpSpPr>
        <p:sp>
          <p:nvSpPr>
            <p:cNvPr id="9" name="Freeform 8"/>
            <p:cNvSpPr/>
            <p:nvPr/>
          </p:nvSpPr>
          <p:spPr>
            <a:xfrm>
              <a:off x="4207256" y="3399973"/>
              <a:ext cx="665041" cy="468552"/>
            </a:xfrm>
            <a:custGeom>
              <a:avLst/>
              <a:gdLst/>
              <a:ahLst/>
              <a:cxnLst/>
              <a:rect l="0" t="0" r="0" b="0"/>
              <a:pathLst>
                <a:path>
                  <a:moveTo>
                    <a:pt x="0" y="0"/>
                  </a:moveTo>
                  <a:lnTo>
                    <a:pt x="332520" y="0"/>
                  </a:lnTo>
                  <a:lnTo>
                    <a:pt x="332520" y="468552"/>
                  </a:lnTo>
                  <a:lnTo>
                    <a:pt x="665041" y="468552"/>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Freeform 9"/>
            <p:cNvSpPr/>
            <p:nvPr/>
          </p:nvSpPr>
          <p:spPr>
            <a:xfrm>
              <a:off x="4207256" y="2957434"/>
              <a:ext cx="665041" cy="442539"/>
            </a:xfrm>
            <a:custGeom>
              <a:avLst/>
              <a:gdLst/>
              <a:ahLst/>
              <a:cxnLst/>
              <a:rect l="0" t="0" r="0" b="0"/>
              <a:pathLst>
                <a:path>
                  <a:moveTo>
                    <a:pt x="0" y="442539"/>
                  </a:moveTo>
                  <a:lnTo>
                    <a:pt x="332520" y="442539"/>
                  </a:lnTo>
                  <a:lnTo>
                    <a:pt x="332520" y="0"/>
                  </a:lnTo>
                  <a:lnTo>
                    <a:pt x="665041"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Freeform 10"/>
            <p:cNvSpPr/>
            <p:nvPr/>
          </p:nvSpPr>
          <p:spPr>
            <a:xfrm>
              <a:off x="1356360" y="2985591"/>
              <a:ext cx="2850895" cy="828764"/>
            </a:xfrm>
            <a:custGeom>
              <a:avLst/>
              <a:gdLst>
                <a:gd name="connsiteX0" fmla="*/ 0 w 3325207"/>
                <a:gd name="connsiteY0" fmla="*/ 0 h 828764"/>
                <a:gd name="connsiteX1" fmla="*/ 3325207 w 3325207"/>
                <a:gd name="connsiteY1" fmla="*/ 0 h 828764"/>
                <a:gd name="connsiteX2" fmla="*/ 3325207 w 3325207"/>
                <a:gd name="connsiteY2" fmla="*/ 828764 h 828764"/>
                <a:gd name="connsiteX3" fmla="*/ 0 w 3325207"/>
                <a:gd name="connsiteY3" fmla="*/ 828764 h 828764"/>
                <a:gd name="connsiteX4" fmla="*/ 0 w 3325207"/>
                <a:gd name="connsiteY4" fmla="*/ 0 h 828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5207" h="828764">
                  <a:moveTo>
                    <a:pt x="0" y="0"/>
                  </a:moveTo>
                  <a:lnTo>
                    <a:pt x="3325207" y="0"/>
                  </a:lnTo>
                  <a:lnTo>
                    <a:pt x="3325207" y="828764"/>
                  </a:lnTo>
                  <a:lnTo>
                    <a:pt x="0" y="82876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Số tiếng</a:t>
              </a:r>
              <a:r>
                <a:rPr kumimoji="0" lang="pt-BR"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Freeform 11"/>
            <p:cNvSpPr/>
            <p:nvPr/>
          </p:nvSpPr>
          <p:spPr>
            <a:xfrm>
              <a:off x="4872297" y="2544650"/>
              <a:ext cx="6630330" cy="825569"/>
            </a:xfrm>
            <a:custGeom>
              <a:avLst/>
              <a:gdLst>
                <a:gd name="connsiteX0" fmla="*/ 0 w 6630330"/>
                <a:gd name="connsiteY0" fmla="*/ 0 h 825569"/>
                <a:gd name="connsiteX1" fmla="*/ 6630330 w 6630330"/>
                <a:gd name="connsiteY1" fmla="*/ 0 h 825569"/>
                <a:gd name="connsiteX2" fmla="*/ 6630330 w 6630330"/>
                <a:gd name="connsiteY2" fmla="*/ 825569 h 825569"/>
                <a:gd name="connsiteX3" fmla="*/ 0 w 6630330"/>
                <a:gd name="connsiteY3" fmla="*/ 825569 h 825569"/>
                <a:gd name="connsiteX4" fmla="*/ 0 w 6630330"/>
                <a:gd name="connsiteY4" fmla="*/ 0 h 82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0330" h="825569">
                  <a:moveTo>
                    <a:pt x="0" y="0"/>
                  </a:moveTo>
                  <a:lnTo>
                    <a:pt x="6630330" y="0"/>
                  </a:lnTo>
                  <a:lnTo>
                    <a:pt x="6630330" y="825569"/>
                  </a:lnTo>
                  <a:lnTo>
                    <a:pt x="0" y="825569"/>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pt-BR"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Câu lục: 6 tiếng.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 name="Freeform 12"/>
            <p:cNvSpPr/>
            <p:nvPr/>
          </p:nvSpPr>
          <p:spPr>
            <a:xfrm>
              <a:off x="4872297" y="3454109"/>
              <a:ext cx="6646657" cy="828835"/>
            </a:xfrm>
            <a:custGeom>
              <a:avLst/>
              <a:gdLst>
                <a:gd name="connsiteX0" fmla="*/ 0 w 6646657"/>
                <a:gd name="connsiteY0" fmla="*/ 0 h 828835"/>
                <a:gd name="connsiteX1" fmla="*/ 6646657 w 6646657"/>
                <a:gd name="connsiteY1" fmla="*/ 0 h 828835"/>
                <a:gd name="connsiteX2" fmla="*/ 6646657 w 6646657"/>
                <a:gd name="connsiteY2" fmla="*/ 828835 h 828835"/>
                <a:gd name="connsiteX3" fmla="*/ 0 w 6646657"/>
                <a:gd name="connsiteY3" fmla="*/ 828835 h 828835"/>
                <a:gd name="connsiteX4" fmla="*/ 0 w 6646657"/>
                <a:gd name="connsiteY4" fmla="*/ 0 h 828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6657" h="828835">
                  <a:moveTo>
                    <a:pt x="0" y="0"/>
                  </a:moveTo>
                  <a:lnTo>
                    <a:pt x="6646657" y="0"/>
                  </a:lnTo>
                  <a:lnTo>
                    <a:pt x="6646657" y="828835"/>
                  </a:lnTo>
                  <a:lnTo>
                    <a:pt x="0" y="828835"/>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pt-BR"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 bát</a:t>
              </a: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pt-BR"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8 tiếng.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14" name="Group 13"/>
          <p:cNvGrpSpPr/>
          <p:nvPr/>
        </p:nvGrpSpPr>
        <p:grpSpPr>
          <a:xfrm>
            <a:off x="1356360" y="4461769"/>
            <a:ext cx="10164473" cy="1560206"/>
            <a:chOff x="1356360" y="4461769"/>
            <a:chExt cx="10164473" cy="1560206"/>
          </a:xfrm>
        </p:grpSpPr>
        <p:sp>
          <p:nvSpPr>
            <p:cNvPr id="15" name="Freeform 14"/>
            <p:cNvSpPr/>
            <p:nvPr/>
          </p:nvSpPr>
          <p:spPr>
            <a:xfrm>
              <a:off x="4207256" y="5191761"/>
              <a:ext cx="666920" cy="91440"/>
            </a:xfrm>
            <a:custGeom>
              <a:avLst/>
              <a:gdLst/>
              <a:ahLst/>
              <a:cxnLst/>
              <a:rect l="0" t="0" r="0" b="0"/>
              <a:pathLst>
                <a:path>
                  <a:moveTo>
                    <a:pt x="0" y="45720"/>
                  </a:moveTo>
                  <a:lnTo>
                    <a:pt x="334399" y="45720"/>
                  </a:lnTo>
                  <a:lnTo>
                    <a:pt x="334399" y="50111"/>
                  </a:lnTo>
                  <a:lnTo>
                    <a:pt x="666920" y="50111"/>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6" name="Freeform 15"/>
            <p:cNvSpPr/>
            <p:nvPr/>
          </p:nvSpPr>
          <p:spPr>
            <a:xfrm>
              <a:off x="1356360" y="4823099"/>
              <a:ext cx="2850895" cy="828764"/>
            </a:xfrm>
            <a:custGeom>
              <a:avLst/>
              <a:gdLst>
                <a:gd name="connsiteX0" fmla="*/ 0 w 3325207"/>
                <a:gd name="connsiteY0" fmla="*/ 0 h 828764"/>
                <a:gd name="connsiteX1" fmla="*/ 3325207 w 3325207"/>
                <a:gd name="connsiteY1" fmla="*/ 0 h 828764"/>
                <a:gd name="connsiteX2" fmla="*/ 3325207 w 3325207"/>
                <a:gd name="connsiteY2" fmla="*/ 828764 h 828764"/>
                <a:gd name="connsiteX3" fmla="*/ 0 w 3325207"/>
                <a:gd name="connsiteY3" fmla="*/ 828764 h 828764"/>
                <a:gd name="connsiteX4" fmla="*/ 0 w 3325207"/>
                <a:gd name="connsiteY4" fmla="*/ 0 h 828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5207" h="828764">
                  <a:moveTo>
                    <a:pt x="0" y="0"/>
                  </a:moveTo>
                  <a:lnTo>
                    <a:pt x="3325207" y="0"/>
                  </a:lnTo>
                  <a:lnTo>
                    <a:pt x="3325207" y="828764"/>
                  </a:lnTo>
                  <a:lnTo>
                    <a:pt x="0" y="82876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Cách gieo vần: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Freeform 16"/>
            <p:cNvSpPr/>
            <p:nvPr/>
          </p:nvSpPr>
          <p:spPr>
            <a:xfrm>
              <a:off x="4874176" y="4461769"/>
              <a:ext cx="6646657" cy="1560206"/>
            </a:xfrm>
            <a:custGeom>
              <a:avLst/>
              <a:gdLst>
                <a:gd name="connsiteX0" fmla="*/ 0 w 6646657"/>
                <a:gd name="connsiteY0" fmla="*/ 0 h 1560206"/>
                <a:gd name="connsiteX1" fmla="*/ 6646657 w 6646657"/>
                <a:gd name="connsiteY1" fmla="*/ 0 h 1560206"/>
                <a:gd name="connsiteX2" fmla="*/ 6646657 w 6646657"/>
                <a:gd name="connsiteY2" fmla="*/ 1560206 h 1560206"/>
                <a:gd name="connsiteX3" fmla="*/ 0 w 6646657"/>
                <a:gd name="connsiteY3" fmla="*/ 1560206 h 1560206"/>
                <a:gd name="connsiteX4" fmla="*/ 0 w 6646657"/>
                <a:gd name="connsiteY4" fmla="*/ 0 h 1560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6657" h="1560206">
                  <a:moveTo>
                    <a:pt x="0" y="0"/>
                  </a:moveTo>
                  <a:lnTo>
                    <a:pt x="6646657" y="0"/>
                  </a:lnTo>
                  <a:lnTo>
                    <a:pt x="6646657" y="1560206"/>
                  </a:lnTo>
                  <a:lnTo>
                    <a:pt x="0" y="1560206"/>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pt-BR"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Tiếng thứ 6 của dòng lục (Phu) vần với tiếng thứ 6 của dòng bát (cù). Tương tự cho cặp lục bát thứ 2.</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7" name="Cloud Callout 6"/>
          <p:cNvSpPr/>
          <p:nvPr/>
        </p:nvSpPr>
        <p:spPr>
          <a:xfrm>
            <a:off x="3000342" y="2672397"/>
            <a:ext cx="6701247" cy="2789424"/>
          </a:xfrm>
          <a:prstGeom prst="cloudCallou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pt-BR" sz="36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Em hãy chỉ ra đặc điểm thể thơ lục bát qua bài ca dao này?</a:t>
            </a:r>
            <a:endParaRPr kumimoji="0" lang="en-US" sz="36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37264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256711" y="161235"/>
            <a:ext cx="3433623"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Bài thứ </a:t>
            </a: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ba.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Plaque 4"/>
          <p:cNvSpPr/>
          <p:nvPr/>
        </p:nvSpPr>
        <p:spPr>
          <a:xfrm>
            <a:off x="256710" y="973026"/>
            <a:ext cx="3433623"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3.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Phân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tích</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2" name="Group 1"/>
          <p:cNvGrpSpPr/>
          <p:nvPr/>
        </p:nvGrpSpPr>
        <p:grpSpPr>
          <a:xfrm>
            <a:off x="719312" y="1881052"/>
            <a:ext cx="10835912" cy="4847916"/>
            <a:chOff x="719312" y="1881052"/>
            <a:chExt cx="10835912" cy="4847916"/>
          </a:xfrm>
        </p:grpSpPr>
        <p:sp>
          <p:nvSpPr>
            <p:cNvPr id="3" name="Freeform 2"/>
            <p:cNvSpPr/>
            <p:nvPr/>
          </p:nvSpPr>
          <p:spPr>
            <a:xfrm>
              <a:off x="6137269" y="2593928"/>
              <a:ext cx="4179679" cy="362418"/>
            </a:xfrm>
            <a:custGeom>
              <a:avLst/>
              <a:gdLst/>
              <a:ahLst/>
              <a:cxnLst/>
              <a:rect l="0" t="0" r="0" b="0"/>
              <a:pathLst>
                <a:path>
                  <a:moveTo>
                    <a:pt x="0" y="0"/>
                  </a:moveTo>
                  <a:lnTo>
                    <a:pt x="0" y="102380"/>
                  </a:lnTo>
                  <a:lnTo>
                    <a:pt x="4179679" y="102380"/>
                  </a:lnTo>
                  <a:lnTo>
                    <a:pt x="4179679" y="362418"/>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6137269" y="2593928"/>
              <a:ext cx="1498661" cy="362418"/>
            </a:xfrm>
            <a:custGeom>
              <a:avLst/>
              <a:gdLst/>
              <a:ahLst/>
              <a:cxnLst/>
              <a:rect l="0" t="0" r="0" b="0"/>
              <a:pathLst>
                <a:path>
                  <a:moveTo>
                    <a:pt x="0" y="0"/>
                  </a:moveTo>
                  <a:lnTo>
                    <a:pt x="0" y="102380"/>
                  </a:lnTo>
                  <a:lnTo>
                    <a:pt x="1498661" y="102380"/>
                  </a:lnTo>
                  <a:lnTo>
                    <a:pt x="1498661" y="362418"/>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8" name="Freeform 7"/>
            <p:cNvSpPr/>
            <p:nvPr/>
          </p:nvSpPr>
          <p:spPr>
            <a:xfrm>
              <a:off x="4928611" y="2593928"/>
              <a:ext cx="1208657" cy="362418"/>
            </a:xfrm>
            <a:custGeom>
              <a:avLst/>
              <a:gdLst/>
              <a:ahLst/>
              <a:cxnLst/>
              <a:rect l="0" t="0" r="0" b="0"/>
              <a:pathLst>
                <a:path>
                  <a:moveTo>
                    <a:pt x="1208657" y="0"/>
                  </a:moveTo>
                  <a:lnTo>
                    <a:pt x="1208657" y="102380"/>
                  </a:lnTo>
                  <a:lnTo>
                    <a:pt x="0" y="102380"/>
                  </a:lnTo>
                  <a:lnTo>
                    <a:pt x="0" y="362418"/>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9" name="Freeform 8"/>
            <p:cNvSpPr/>
            <p:nvPr/>
          </p:nvSpPr>
          <p:spPr>
            <a:xfrm>
              <a:off x="2102591" y="2593928"/>
              <a:ext cx="4034677" cy="362418"/>
            </a:xfrm>
            <a:custGeom>
              <a:avLst/>
              <a:gdLst/>
              <a:ahLst/>
              <a:cxnLst/>
              <a:rect l="0" t="0" r="0" b="0"/>
              <a:pathLst>
                <a:path>
                  <a:moveTo>
                    <a:pt x="4034677" y="0"/>
                  </a:moveTo>
                  <a:lnTo>
                    <a:pt x="4034677" y="102380"/>
                  </a:lnTo>
                  <a:lnTo>
                    <a:pt x="0" y="102380"/>
                  </a:lnTo>
                  <a:lnTo>
                    <a:pt x="0" y="362418"/>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Freeform 9"/>
            <p:cNvSpPr/>
            <p:nvPr/>
          </p:nvSpPr>
          <p:spPr>
            <a:xfrm>
              <a:off x="2692556" y="1881052"/>
              <a:ext cx="6889425" cy="712876"/>
            </a:xfrm>
            <a:custGeom>
              <a:avLst/>
              <a:gdLst>
                <a:gd name="connsiteX0" fmla="*/ 0 w 6889425"/>
                <a:gd name="connsiteY0" fmla="*/ 0 h 712876"/>
                <a:gd name="connsiteX1" fmla="*/ 6889425 w 6889425"/>
                <a:gd name="connsiteY1" fmla="*/ 0 h 712876"/>
                <a:gd name="connsiteX2" fmla="*/ 6889425 w 6889425"/>
                <a:gd name="connsiteY2" fmla="*/ 712876 h 712876"/>
                <a:gd name="connsiteX3" fmla="*/ 0 w 6889425"/>
                <a:gd name="connsiteY3" fmla="*/ 712876 h 712876"/>
                <a:gd name="connsiteX4" fmla="*/ 0 w 6889425"/>
                <a:gd name="connsiteY4" fmla="*/ 0 h 712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9425" h="712876">
                  <a:moveTo>
                    <a:pt x="0" y="0"/>
                  </a:moveTo>
                  <a:lnTo>
                    <a:pt x="6889425" y="0"/>
                  </a:lnTo>
                  <a:lnTo>
                    <a:pt x="6889425" y="712876"/>
                  </a:lnTo>
                  <a:lnTo>
                    <a:pt x="0" y="712876"/>
                  </a:lnTo>
                  <a:lnTo>
                    <a:pt x="0" y="0"/>
                  </a:lnTo>
                  <a:close/>
                </a:path>
              </a:pathLst>
            </a:cu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Ngắt nhịp</a:t>
              </a:r>
              <a:r>
                <a:rPr kumimoji="0" lang="pt-BR"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Bài ca dao số 3 ngắt nhịp chẵn.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1" name="Freeform 10"/>
            <p:cNvSpPr/>
            <p:nvPr/>
          </p:nvSpPr>
          <p:spPr>
            <a:xfrm>
              <a:off x="719312" y="2956347"/>
              <a:ext cx="2766558" cy="3740760"/>
            </a:xfrm>
            <a:custGeom>
              <a:avLst/>
              <a:gdLst>
                <a:gd name="connsiteX0" fmla="*/ 0 w 2766558"/>
                <a:gd name="connsiteY0" fmla="*/ 0 h 3740760"/>
                <a:gd name="connsiteX1" fmla="*/ 2766558 w 2766558"/>
                <a:gd name="connsiteY1" fmla="*/ 0 h 3740760"/>
                <a:gd name="connsiteX2" fmla="*/ 2766558 w 2766558"/>
                <a:gd name="connsiteY2" fmla="*/ 3740760 h 3740760"/>
                <a:gd name="connsiteX3" fmla="*/ 0 w 2766558"/>
                <a:gd name="connsiteY3" fmla="*/ 3740760 h 3740760"/>
                <a:gd name="connsiteX4" fmla="*/ 0 w 2766558"/>
                <a:gd name="connsiteY4" fmla="*/ 0 h 374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6558" h="3740760">
                  <a:moveTo>
                    <a:pt x="0" y="0"/>
                  </a:moveTo>
                  <a:lnTo>
                    <a:pt x="2766558" y="0"/>
                  </a:lnTo>
                  <a:lnTo>
                    <a:pt x="2766558" y="3740760"/>
                  </a:lnTo>
                  <a:lnTo>
                    <a:pt x="0" y="3740760"/>
                  </a:lnTo>
                  <a:lnTo>
                    <a:pt x="0" y="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 lục 1:</a:t>
              </a:r>
              <a:r>
                <a:rPr kumimoji="0" lang="pt-BR"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Trắc (Định) – Trắc (núi) – Bằng (Phu). Tuy nhiên câu lục đầu tiên thanh điệu không tuân theo luật bằng –trắc của thể lục bát.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Freeform 11"/>
            <p:cNvSpPr/>
            <p:nvPr/>
          </p:nvSpPr>
          <p:spPr>
            <a:xfrm>
              <a:off x="3690334" y="2956347"/>
              <a:ext cx="2476553" cy="3745032"/>
            </a:xfrm>
            <a:custGeom>
              <a:avLst/>
              <a:gdLst>
                <a:gd name="connsiteX0" fmla="*/ 0 w 2476553"/>
                <a:gd name="connsiteY0" fmla="*/ 0 h 3745032"/>
                <a:gd name="connsiteX1" fmla="*/ 2476553 w 2476553"/>
                <a:gd name="connsiteY1" fmla="*/ 0 h 3745032"/>
                <a:gd name="connsiteX2" fmla="*/ 2476553 w 2476553"/>
                <a:gd name="connsiteY2" fmla="*/ 3745032 h 3745032"/>
                <a:gd name="connsiteX3" fmla="*/ 0 w 2476553"/>
                <a:gd name="connsiteY3" fmla="*/ 3745032 h 3745032"/>
                <a:gd name="connsiteX4" fmla="*/ 0 w 2476553"/>
                <a:gd name="connsiteY4" fmla="*/ 0 h 3745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53" h="3745032">
                  <a:moveTo>
                    <a:pt x="0" y="0"/>
                  </a:moveTo>
                  <a:lnTo>
                    <a:pt x="2476553" y="0"/>
                  </a:lnTo>
                  <a:lnTo>
                    <a:pt x="2476553" y="3745032"/>
                  </a:lnTo>
                  <a:lnTo>
                    <a:pt x="0" y="3745032"/>
                  </a:lnTo>
                  <a:lnTo>
                    <a:pt x="0" y="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pt-BR"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 bát 1</a:t>
              </a:r>
              <a:r>
                <a:rPr kumimoji="0" lang="pt-BR"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Bằng (đầm) – Trắc (Nại) – Bằng (cù) –Bằng (Xanh).</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 name="Freeform 12"/>
            <p:cNvSpPr/>
            <p:nvPr/>
          </p:nvSpPr>
          <p:spPr>
            <a:xfrm>
              <a:off x="6397653" y="2956347"/>
              <a:ext cx="2476553" cy="3734135"/>
            </a:xfrm>
            <a:custGeom>
              <a:avLst/>
              <a:gdLst>
                <a:gd name="connsiteX0" fmla="*/ 0 w 2476553"/>
                <a:gd name="connsiteY0" fmla="*/ 0 h 3734135"/>
                <a:gd name="connsiteX1" fmla="*/ 2476553 w 2476553"/>
                <a:gd name="connsiteY1" fmla="*/ 0 h 3734135"/>
                <a:gd name="connsiteX2" fmla="*/ 2476553 w 2476553"/>
                <a:gd name="connsiteY2" fmla="*/ 3734135 h 3734135"/>
                <a:gd name="connsiteX3" fmla="*/ 0 w 2476553"/>
                <a:gd name="connsiteY3" fmla="*/ 3734135 h 3734135"/>
                <a:gd name="connsiteX4" fmla="*/ 0 w 2476553"/>
                <a:gd name="connsiteY4" fmla="*/ 0 h 3734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53" h="3734135">
                  <a:moveTo>
                    <a:pt x="0" y="0"/>
                  </a:moveTo>
                  <a:lnTo>
                    <a:pt x="2476553" y="0"/>
                  </a:lnTo>
                  <a:lnTo>
                    <a:pt x="2476553" y="3734135"/>
                  </a:lnTo>
                  <a:lnTo>
                    <a:pt x="0" y="3734135"/>
                  </a:lnTo>
                  <a:lnTo>
                    <a:pt x="0" y="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pt-BR"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pt-BR"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 lục 3: </a:t>
              </a:r>
              <a:r>
                <a:rPr kumimoji="0" lang="pt-BR"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Bằng (về) – Trắc (Định) – Bằng (anh).</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4" name="Freeform 13"/>
            <p:cNvSpPr/>
            <p:nvPr/>
          </p:nvSpPr>
          <p:spPr>
            <a:xfrm>
              <a:off x="9078671" y="2956347"/>
              <a:ext cx="2476553" cy="3772621"/>
            </a:xfrm>
            <a:custGeom>
              <a:avLst/>
              <a:gdLst>
                <a:gd name="connsiteX0" fmla="*/ 0 w 2476553"/>
                <a:gd name="connsiteY0" fmla="*/ 0 h 3772621"/>
                <a:gd name="connsiteX1" fmla="*/ 2476553 w 2476553"/>
                <a:gd name="connsiteY1" fmla="*/ 0 h 3772621"/>
                <a:gd name="connsiteX2" fmla="*/ 2476553 w 2476553"/>
                <a:gd name="connsiteY2" fmla="*/ 3772621 h 3772621"/>
                <a:gd name="connsiteX3" fmla="*/ 0 w 2476553"/>
                <a:gd name="connsiteY3" fmla="*/ 3772621 h 3772621"/>
                <a:gd name="connsiteX4" fmla="*/ 0 w 2476553"/>
                <a:gd name="connsiteY4" fmla="*/ 0 h 3772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53" h="3772621">
                  <a:moveTo>
                    <a:pt x="0" y="0"/>
                  </a:moveTo>
                  <a:lnTo>
                    <a:pt x="2476553" y="0"/>
                  </a:lnTo>
                  <a:lnTo>
                    <a:pt x="2476553" y="3772621"/>
                  </a:lnTo>
                  <a:lnTo>
                    <a:pt x="0" y="3772621"/>
                  </a:lnTo>
                  <a:lnTo>
                    <a:pt x="0" y="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 bát  4</a:t>
              </a:r>
              <a:r>
                <a:rPr kumimoji="0" lang="pt-BR"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Bằng (ăn) – Trắc (đỏ) – Bằng (canh) </a:t>
              </a:r>
            </a:p>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pt-BR"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–Bằng (dừa). - Tiếng ở vị trí 1,3,5,7 phối thanh tự do.</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7106803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56713" y="317897"/>
            <a:ext cx="3854832"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B. Đọc </a:t>
            </a: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hiểu văn bản </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Plaque 6"/>
          <p:cNvSpPr/>
          <p:nvPr/>
        </p:nvSpPr>
        <p:spPr>
          <a:xfrm>
            <a:off x="256713" y="1183089"/>
            <a:ext cx="3854832"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Bài thứ </a:t>
            </a: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bốn.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2" name="Picture 1"/>
          <p:cNvPicPr>
            <a:picLocks noChangeAspect="1"/>
          </p:cNvPicPr>
          <p:nvPr/>
        </p:nvPicPr>
        <p:blipFill>
          <a:blip r:embed="rId2"/>
          <a:stretch>
            <a:fillRect/>
          </a:stretch>
        </p:blipFill>
        <p:spPr>
          <a:xfrm>
            <a:off x="640629" y="3975462"/>
            <a:ext cx="3456224" cy="2470665"/>
          </a:xfrm>
          <a:prstGeom prst="ellipse">
            <a:avLst/>
          </a:prstGeom>
          <a:ln>
            <a:noFill/>
          </a:ln>
          <a:effectLst>
            <a:softEdge rad="112500"/>
          </a:effectLst>
        </p:spPr>
      </p:pic>
      <p:sp>
        <p:nvSpPr>
          <p:cNvPr id="3" name="Right Arrow 2"/>
          <p:cNvSpPr/>
          <p:nvPr/>
        </p:nvSpPr>
        <p:spPr>
          <a:xfrm>
            <a:off x="3721286" y="2048281"/>
            <a:ext cx="2638697" cy="2808515"/>
          </a:xfrm>
          <a:prstGeom prst="rightArrow">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1. Đọc.</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Flowchart: Display 7"/>
          <p:cNvSpPr/>
          <p:nvPr/>
        </p:nvSpPr>
        <p:spPr>
          <a:xfrm>
            <a:off x="6639737" y="2717074"/>
            <a:ext cx="4911634" cy="3174275"/>
          </a:xfrm>
          <a:prstGeom prst="flowChartDisplay">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Đọc rõ ràng, rành mạch, biểu cảm...</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87222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5448928" y="943810"/>
            <a:ext cx="6510118" cy="966450"/>
          </a:xfrm>
          <a:custGeom>
            <a:avLst/>
            <a:gdLst>
              <a:gd name="connsiteX0" fmla="*/ 0 w 6510118"/>
              <a:gd name="connsiteY0" fmla="*/ 96645 h 966450"/>
              <a:gd name="connsiteX1" fmla="*/ 96645 w 6510118"/>
              <a:gd name="connsiteY1" fmla="*/ 0 h 966450"/>
              <a:gd name="connsiteX2" fmla="*/ 6413473 w 6510118"/>
              <a:gd name="connsiteY2" fmla="*/ 0 h 966450"/>
              <a:gd name="connsiteX3" fmla="*/ 6510118 w 6510118"/>
              <a:gd name="connsiteY3" fmla="*/ 96645 h 966450"/>
              <a:gd name="connsiteX4" fmla="*/ 6510118 w 6510118"/>
              <a:gd name="connsiteY4" fmla="*/ 869805 h 966450"/>
              <a:gd name="connsiteX5" fmla="*/ 6413473 w 6510118"/>
              <a:gd name="connsiteY5" fmla="*/ 966450 h 966450"/>
              <a:gd name="connsiteX6" fmla="*/ 96645 w 6510118"/>
              <a:gd name="connsiteY6" fmla="*/ 966450 h 966450"/>
              <a:gd name="connsiteX7" fmla="*/ 0 w 6510118"/>
              <a:gd name="connsiteY7" fmla="*/ 869805 h 966450"/>
              <a:gd name="connsiteX8" fmla="*/ 0 w 6510118"/>
              <a:gd name="connsiteY8" fmla="*/ 96645 h 96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0118" h="966450">
                <a:moveTo>
                  <a:pt x="0" y="96645"/>
                </a:moveTo>
                <a:cubicBezTo>
                  <a:pt x="0" y="43269"/>
                  <a:pt x="43269" y="0"/>
                  <a:pt x="96645" y="0"/>
                </a:cubicBezTo>
                <a:lnTo>
                  <a:pt x="6413473" y="0"/>
                </a:lnTo>
                <a:cubicBezTo>
                  <a:pt x="6466849" y="0"/>
                  <a:pt x="6510118" y="43269"/>
                  <a:pt x="6510118" y="96645"/>
                </a:cubicBezTo>
                <a:lnTo>
                  <a:pt x="6510118" y="869805"/>
                </a:lnTo>
                <a:cubicBezTo>
                  <a:pt x="6510118" y="923181"/>
                  <a:pt x="6466849" y="966450"/>
                  <a:pt x="6413473" y="966450"/>
                </a:cubicBezTo>
                <a:lnTo>
                  <a:pt x="96645" y="966450"/>
                </a:lnTo>
                <a:cubicBezTo>
                  <a:pt x="43269" y="966450"/>
                  <a:pt x="0" y="923181"/>
                  <a:pt x="0" y="869805"/>
                </a:cubicBezTo>
                <a:lnTo>
                  <a:pt x="0" y="96645"/>
                </a:lnTo>
                <a:close/>
              </a:path>
            </a:pathLst>
          </a:custGeom>
          <a:solidFill>
            <a:schemeClr val="accent4">
              <a:lumMod val="20000"/>
              <a:lumOff val="80000"/>
            </a:schemeClr>
          </a:solidFill>
          <a:ln w="28575"/>
          <a:scene3d>
            <a:camera prst="orthographicFront"/>
            <a:lightRig rig="threePt" dir="t"/>
          </a:scene3d>
          <a:sp3d>
            <a:bevelT w="114300" prst="artDeco"/>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1646" tIns="63866" rIns="81646" bIns="63866"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Hoạt</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cặp</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đôi</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thảo</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phút</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trả</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lời</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Plaque 5"/>
          <p:cNvSpPr/>
          <p:nvPr/>
        </p:nvSpPr>
        <p:spPr>
          <a:xfrm>
            <a:off x="256713" y="207496"/>
            <a:ext cx="3873327"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B. Đọc </a:t>
            </a: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hiểu văn bản </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Plaque 6"/>
          <p:cNvSpPr/>
          <p:nvPr/>
        </p:nvSpPr>
        <p:spPr>
          <a:xfrm>
            <a:off x="256713" y="1023384"/>
            <a:ext cx="3873327"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Bài thứ </a:t>
            </a: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bốn.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9" name="Picture 8"/>
          <p:cNvPicPr>
            <a:picLocks noChangeAspect="1"/>
          </p:cNvPicPr>
          <p:nvPr/>
        </p:nvPicPr>
        <p:blipFill>
          <a:blip r:embed="rId2"/>
          <a:stretch>
            <a:fillRect/>
          </a:stretch>
        </p:blipFill>
        <p:spPr>
          <a:xfrm>
            <a:off x="256713" y="2390502"/>
            <a:ext cx="8299458" cy="4467497"/>
          </a:xfrm>
          <a:prstGeom prst="rect">
            <a:avLst/>
          </a:prstGeom>
        </p:spPr>
      </p:pic>
      <p:pic>
        <p:nvPicPr>
          <p:cNvPr id="2" name="Picture 1"/>
          <p:cNvPicPr>
            <a:picLocks noChangeAspect="1"/>
          </p:cNvPicPr>
          <p:nvPr/>
        </p:nvPicPr>
        <p:blipFill>
          <a:blip r:embed="rId3"/>
          <a:stretch>
            <a:fillRect/>
          </a:stretch>
        </p:blipFill>
        <p:spPr>
          <a:xfrm>
            <a:off x="8477789" y="1869114"/>
            <a:ext cx="2578832" cy="2042337"/>
          </a:xfrm>
          <a:prstGeom prst="ellipse">
            <a:avLst/>
          </a:prstGeom>
          <a:ln>
            <a:noFill/>
          </a:ln>
          <a:effectLst>
            <a:softEdge rad="112500"/>
          </a:effectLst>
        </p:spPr>
      </p:pic>
      <p:sp>
        <p:nvSpPr>
          <p:cNvPr id="5" name="Rectangle 4"/>
          <p:cNvSpPr/>
          <p:nvPr/>
        </p:nvSpPr>
        <p:spPr>
          <a:xfrm>
            <a:off x="1319251" y="2857172"/>
            <a:ext cx="6096000" cy="1877437"/>
          </a:xfrm>
          <a:prstGeom prst="rect">
            <a:avLst/>
          </a:prstGeom>
        </p:spPr>
        <p:txBody>
          <a:bodyPr>
            <a:spAutoFit/>
          </a:bodyP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ca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dao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số</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4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viết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vùng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miền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nào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Em</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câu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thứ</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nhất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câu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lục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như</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thế</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nào</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hình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ảnh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tôm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sẵn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bắt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lúa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trời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sẵn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ăn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thể</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hiện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đặc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điểm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gì</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vùng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Tháp</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Mười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22722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a:xfrm>
            <a:off x="204461" y="213487"/>
            <a:ext cx="4694109"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Bài thứ </a:t>
            </a: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bốn.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Plaque 2"/>
          <p:cNvSpPr/>
          <p:nvPr/>
        </p:nvSpPr>
        <p:spPr>
          <a:xfrm>
            <a:off x="204461" y="1066927"/>
            <a:ext cx="6509849"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2. Phân tích:  Vẻ đẹp vùng Tháp Mười.</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endParaRPr>
          </a:p>
        </p:txBody>
      </p:sp>
      <p:sp>
        <p:nvSpPr>
          <p:cNvPr id="4" name="Round Diagonal Corner Rectangle 3"/>
          <p:cNvSpPr/>
          <p:nvPr/>
        </p:nvSpPr>
        <p:spPr>
          <a:xfrm>
            <a:off x="1210492" y="1920367"/>
            <a:ext cx="9771017" cy="4245429"/>
          </a:xfrm>
          <a:prstGeom prst="round2DiagRect">
            <a:avLst/>
          </a:prstGeom>
          <a:solidFill>
            <a:schemeClr val="accent3">
              <a:lumMod val="20000"/>
              <a:lumOff val="80000"/>
            </a:schemeClr>
          </a:solidFill>
          <a:ln w="28575"/>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Câu lục như một tiếng gọi, lời mời mọi người về vùng Đồng Tháp Mười.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ảnh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tôm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sẵn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bắt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lúa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sẵn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s</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ự trù phú về sản vật mà thiên nhiên đã hào phóng ban tặng và qua đó thể hiện niềm tự hào về sự giàu có của thiên nhiên vùng Đồng Tháp Mười.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Tháp Mười đẹp nhất bông sen,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Việt Nam đẹp nhất có tên Bác Hồ.</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71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1000"/>
                                        <p:tgtEl>
                                          <p:spTgt spid="4">
                                            <p:txEl>
                                              <p:pRg st="2" end="2"/>
                                            </p:txEl>
                                          </p:spTgt>
                                        </p:tgtEl>
                                      </p:cBhvr>
                                    </p:animEffect>
                                    <p:anim calcmode="lin" valueType="num">
                                      <p:cBhvr>
                                        <p:cTn id="2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fade">
                                      <p:cBhvr>
                                        <p:cTn id="35" dur="1000"/>
                                        <p:tgtEl>
                                          <p:spTgt spid="4">
                                            <p:txEl>
                                              <p:pRg st="3" end="3"/>
                                            </p:txEl>
                                          </p:spTgt>
                                        </p:tgtEl>
                                      </p:cBhvr>
                                    </p:animEffect>
                                    <p:anim calcmode="lin" valueType="num">
                                      <p:cBhvr>
                                        <p:cTn id="3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92101" y="156536"/>
            <a:ext cx="4234180" cy="835378"/>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III.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Tổng</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kết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8" name="Picture 7"/>
          <p:cNvPicPr>
            <a:picLocks noChangeAspect="1"/>
          </p:cNvPicPr>
          <p:nvPr/>
        </p:nvPicPr>
        <p:blipFill>
          <a:blip r:embed="rId2"/>
          <a:stretch>
            <a:fillRect/>
          </a:stretch>
        </p:blipFill>
        <p:spPr>
          <a:xfrm>
            <a:off x="417979" y="1424134"/>
            <a:ext cx="9088455" cy="4522204"/>
          </a:xfrm>
          <a:prstGeom prst="rect">
            <a:avLst/>
          </a:prstGeom>
        </p:spPr>
      </p:pic>
      <p:pic>
        <p:nvPicPr>
          <p:cNvPr id="9" name="Picture 8"/>
          <p:cNvPicPr>
            <a:picLocks noChangeAspect="1"/>
          </p:cNvPicPr>
          <p:nvPr/>
        </p:nvPicPr>
        <p:blipFill>
          <a:blip r:embed="rId3"/>
          <a:stretch>
            <a:fillRect/>
          </a:stretch>
        </p:blipFill>
        <p:spPr>
          <a:xfrm>
            <a:off x="8046720" y="4195365"/>
            <a:ext cx="2168434" cy="1902801"/>
          </a:xfrm>
          <a:prstGeom prst="rect">
            <a:avLst/>
          </a:prstGeom>
        </p:spPr>
      </p:pic>
      <p:sp>
        <p:nvSpPr>
          <p:cNvPr id="2" name="Rectangle 1"/>
          <p:cNvSpPr/>
          <p:nvPr/>
        </p:nvSpPr>
        <p:spPr>
          <a:xfrm>
            <a:off x="1754777" y="2182380"/>
            <a:ext cx="6096000" cy="1384995"/>
          </a:xfrm>
          <a:prstGeom prst="rect">
            <a:avLst/>
          </a:prstGeom>
        </p:spPr>
        <p:txBody>
          <a:bodyPr>
            <a:spAutoFit/>
          </a:bodyP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Trình bày giá trị nội dung và nghệ thuật của c</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hùm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câu</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hát</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dân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gian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vẻ</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đẹp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quê</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hương</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3622320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92101" y="156536"/>
            <a:ext cx="4188460" cy="835378"/>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III.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Tổng</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kết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ounded Rectangle 3"/>
          <p:cNvSpPr/>
          <p:nvPr/>
        </p:nvSpPr>
        <p:spPr>
          <a:xfrm>
            <a:off x="640644" y="2777065"/>
            <a:ext cx="4864100" cy="3692878"/>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Ca ngợi vẻ đẹp của mọi miền quê hương, từ Bắc tới Nam....</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Tự hào về truyền thống của quê hương, đất nước.</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Trách nhiệm xây dựng quê hương, đất nước ngày một giầu đẹp.</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ounded Rectangle 4"/>
          <p:cNvSpPr/>
          <p:nvPr/>
        </p:nvSpPr>
        <p:spPr>
          <a:xfrm>
            <a:off x="5876572" y="2777063"/>
            <a:ext cx="4902200" cy="3692878"/>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Thể</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thơ</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lục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bát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truyền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thống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p>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Những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ảnh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giầu</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sức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biểu</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cảm</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p>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Sử</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dụng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thành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công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biện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pháp</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tư</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từ</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để</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làm</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nổi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bật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vẻ</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đẹp</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quê</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hương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đất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nước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p>
        </p:txBody>
      </p:sp>
      <p:sp>
        <p:nvSpPr>
          <p:cNvPr id="2" name="Diamond 1"/>
          <p:cNvSpPr/>
          <p:nvPr/>
        </p:nvSpPr>
        <p:spPr>
          <a:xfrm>
            <a:off x="6058605" y="1320044"/>
            <a:ext cx="4538134" cy="1128889"/>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Nghệ</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thuật</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Diamond 6"/>
          <p:cNvSpPr/>
          <p:nvPr/>
        </p:nvSpPr>
        <p:spPr>
          <a:xfrm>
            <a:off x="803627" y="1320044"/>
            <a:ext cx="4538134" cy="1128889"/>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Nội</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dung </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77785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1000"/>
                                        <p:tgtEl>
                                          <p:spTgt spid="4">
                                            <p:txEl>
                                              <p:pRg st="2" end="2"/>
                                            </p:txEl>
                                          </p:spTgt>
                                        </p:tgtEl>
                                      </p:cBhvr>
                                    </p:animEffect>
                                    <p:anim calcmode="lin" valueType="num">
                                      <p:cBhvr>
                                        <p:cTn id="2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0" end="0"/>
                                            </p:txEl>
                                          </p:spTgt>
                                        </p:tgtEl>
                                        <p:attrNameLst>
                                          <p:attrName>style.visibility</p:attrName>
                                        </p:attrNameLst>
                                      </p:cBhvr>
                                      <p:to>
                                        <p:strVal val="visible"/>
                                      </p:to>
                                    </p:set>
                                    <p:animEffect transition="in" filter="fade">
                                      <p:cBhvr>
                                        <p:cTn id="42" dur="1000"/>
                                        <p:tgtEl>
                                          <p:spTgt spid="5">
                                            <p:txEl>
                                              <p:pRg st="0" end="0"/>
                                            </p:txEl>
                                          </p:spTgt>
                                        </p:tgtEl>
                                      </p:cBhvr>
                                    </p:animEffect>
                                    <p:anim calcmode="lin" valueType="num">
                                      <p:cBhvr>
                                        <p:cTn id="4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1" end="1"/>
                                            </p:txEl>
                                          </p:spTgt>
                                        </p:tgtEl>
                                        <p:attrNameLst>
                                          <p:attrName>style.visibility</p:attrName>
                                        </p:attrNameLst>
                                      </p:cBhvr>
                                      <p:to>
                                        <p:strVal val="visible"/>
                                      </p:to>
                                    </p:set>
                                    <p:animEffect transition="in" filter="fade">
                                      <p:cBhvr>
                                        <p:cTn id="49" dur="1000"/>
                                        <p:tgtEl>
                                          <p:spTgt spid="5">
                                            <p:txEl>
                                              <p:pRg st="1" end="1"/>
                                            </p:txEl>
                                          </p:spTgt>
                                        </p:tgtEl>
                                      </p:cBhvr>
                                    </p:animEffect>
                                    <p:anim calcmode="lin" valueType="num">
                                      <p:cBhvr>
                                        <p:cTn id="50"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
                                            <p:txEl>
                                              <p:pRg st="2" end="2"/>
                                            </p:txEl>
                                          </p:spTgt>
                                        </p:tgtEl>
                                        <p:attrNameLst>
                                          <p:attrName>style.visibility</p:attrName>
                                        </p:attrNameLst>
                                      </p:cBhvr>
                                      <p:to>
                                        <p:strVal val="visible"/>
                                      </p:to>
                                    </p:set>
                                    <p:animEffect transition="in" filter="fade">
                                      <p:cBhvr>
                                        <p:cTn id="56" dur="1000"/>
                                        <p:tgtEl>
                                          <p:spTgt spid="5">
                                            <p:txEl>
                                              <p:pRg st="2" end="2"/>
                                            </p:txEl>
                                          </p:spTgt>
                                        </p:tgtEl>
                                      </p:cBhvr>
                                    </p:animEffect>
                                    <p:anim calcmode="lin" valueType="num">
                                      <p:cBhvr>
                                        <p:cTn id="57"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072907" y="437272"/>
            <a:ext cx="2956816" cy="1542422"/>
          </a:xfrm>
          <a:prstGeom prst="ellipse">
            <a:avLst/>
          </a:prstGeom>
          <a:ln>
            <a:noFill/>
          </a:ln>
          <a:effectLst>
            <a:softEdge rad="112500"/>
          </a:effectLst>
        </p:spPr>
      </p:pic>
      <p:sp>
        <p:nvSpPr>
          <p:cNvPr id="5" name="Rounded Rectangle 4"/>
          <p:cNvSpPr/>
          <p:nvPr/>
        </p:nvSpPr>
        <p:spPr>
          <a:xfrm>
            <a:off x="126609" y="180536"/>
            <a:ext cx="4673992"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C. LUYỆN </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TẬP VĂN BẢN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Freeform 2"/>
          <p:cNvSpPr/>
          <p:nvPr/>
        </p:nvSpPr>
        <p:spPr>
          <a:xfrm>
            <a:off x="840889" y="2437226"/>
            <a:ext cx="3753650" cy="1983548"/>
          </a:xfrm>
          <a:custGeom>
            <a:avLst/>
            <a:gdLst>
              <a:gd name="connsiteX0" fmla="*/ 0 w 3753650"/>
              <a:gd name="connsiteY0" fmla="*/ 0 h 1983548"/>
              <a:gd name="connsiteX1" fmla="*/ 2761876 w 3753650"/>
              <a:gd name="connsiteY1" fmla="*/ 0 h 1983548"/>
              <a:gd name="connsiteX2" fmla="*/ 3753650 w 3753650"/>
              <a:gd name="connsiteY2" fmla="*/ 991774 h 1983548"/>
              <a:gd name="connsiteX3" fmla="*/ 2761876 w 3753650"/>
              <a:gd name="connsiteY3" fmla="*/ 1983548 h 1983548"/>
              <a:gd name="connsiteX4" fmla="*/ 0 w 3753650"/>
              <a:gd name="connsiteY4" fmla="*/ 1983548 h 1983548"/>
              <a:gd name="connsiteX5" fmla="*/ 991774 w 3753650"/>
              <a:gd name="connsiteY5" fmla="*/ 991774 h 1983548"/>
              <a:gd name="connsiteX6" fmla="*/ 0 w 3753650"/>
              <a:gd name="connsiteY6" fmla="*/ 0 h 198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3650" h="1983548">
                <a:moveTo>
                  <a:pt x="0" y="0"/>
                </a:moveTo>
                <a:lnTo>
                  <a:pt x="2761876" y="0"/>
                </a:lnTo>
                <a:lnTo>
                  <a:pt x="3753650" y="991774"/>
                </a:lnTo>
                <a:lnTo>
                  <a:pt x="2761876" y="1983548"/>
                </a:lnTo>
                <a:lnTo>
                  <a:pt x="0" y="1983548"/>
                </a:lnTo>
                <a:lnTo>
                  <a:pt x="991774" y="991774"/>
                </a:lnTo>
                <a:lnTo>
                  <a:pt x="0" y="0"/>
                </a:lnTo>
                <a:close/>
              </a:path>
            </a:pathLst>
          </a:cu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03788" tIns="37338" rIns="1029112" bIns="37338"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Chia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thành</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4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nhóm</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học</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tập</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Freeform 5"/>
          <p:cNvSpPr/>
          <p:nvPr/>
        </p:nvSpPr>
        <p:spPr>
          <a:xfrm>
            <a:off x="4219174" y="2488591"/>
            <a:ext cx="3753650" cy="1880818"/>
          </a:xfrm>
          <a:custGeom>
            <a:avLst/>
            <a:gdLst>
              <a:gd name="connsiteX0" fmla="*/ 0 w 3753650"/>
              <a:gd name="connsiteY0" fmla="*/ 0 h 1880818"/>
              <a:gd name="connsiteX1" fmla="*/ 2813241 w 3753650"/>
              <a:gd name="connsiteY1" fmla="*/ 0 h 1880818"/>
              <a:gd name="connsiteX2" fmla="*/ 3753650 w 3753650"/>
              <a:gd name="connsiteY2" fmla="*/ 940409 h 1880818"/>
              <a:gd name="connsiteX3" fmla="*/ 2813241 w 3753650"/>
              <a:gd name="connsiteY3" fmla="*/ 1880818 h 1880818"/>
              <a:gd name="connsiteX4" fmla="*/ 0 w 3753650"/>
              <a:gd name="connsiteY4" fmla="*/ 1880818 h 1880818"/>
              <a:gd name="connsiteX5" fmla="*/ 940409 w 3753650"/>
              <a:gd name="connsiteY5" fmla="*/ 940409 h 1880818"/>
              <a:gd name="connsiteX6" fmla="*/ 0 w 3753650"/>
              <a:gd name="connsiteY6" fmla="*/ 0 h 1880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3650" h="1880818">
                <a:moveTo>
                  <a:pt x="0" y="0"/>
                </a:moveTo>
                <a:lnTo>
                  <a:pt x="2813241" y="0"/>
                </a:lnTo>
                <a:lnTo>
                  <a:pt x="3753650" y="940409"/>
                </a:lnTo>
                <a:lnTo>
                  <a:pt x="2813241" y="1880818"/>
                </a:lnTo>
                <a:lnTo>
                  <a:pt x="0" y="1880818"/>
                </a:lnTo>
                <a:lnTo>
                  <a:pt x="940409" y="940409"/>
                </a:lnTo>
                <a:lnTo>
                  <a:pt x="0" y="0"/>
                </a:lnTo>
                <a:close/>
              </a:path>
            </a:pathLst>
          </a:cu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52423" tIns="37338" rIns="977747" bIns="37338"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nhóm</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hoàn</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thành</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phiếu</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học</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tập</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02</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Freeform 7"/>
          <p:cNvSpPr/>
          <p:nvPr/>
        </p:nvSpPr>
        <p:spPr>
          <a:xfrm>
            <a:off x="7597460" y="2488591"/>
            <a:ext cx="3753650" cy="1880818"/>
          </a:xfrm>
          <a:custGeom>
            <a:avLst/>
            <a:gdLst>
              <a:gd name="connsiteX0" fmla="*/ 0 w 3753650"/>
              <a:gd name="connsiteY0" fmla="*/ 0 h 1880818"/>
              <a:gd name="connsiteX1" fmla="*/ 2813241 w 3753650"/>
              <a:gd name="connsiteY1" fmla="*/ 0 h 1880818"/>
              <a:gd name="connsiteX2" fmla="*/ 3753650 w 3753650"/>
              <a:gd name="connsiteY2" fmla="*/ 940409 h 1880818"/>
              <a:gd name="connsiteX3" fmla="*/ 2813241 w 3753650"/>
              <a:gd name="connsiteY3" fmla="*/ 1880818 h 1880818"/>
              <a:gd name="connsiteX4" fmla="*/ 0 w 3753650"/>
              <a:gd name="connsiteY4" fmla="*/ 1880818 h 1880818"/>
              <a:gd name="connsiteX5" fmla="*/ 940409 w 3753650"/>
              <a:gd name="connsiteY5" fmla="*/ 940409 h 1880818"/>
              <a:gd name="connsiteX6" fmla="*/ 0 w 3753650"/>
              <a:gd name="connsiteY6" fmla="*/ 0 h 1880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3650" h="1880818">
                <a:moveTo>
                  <a:pt x="0" y="0"/>
                </a:moveTo>
                <a:lnTo>
                  <a:pt x="2813241" y="0"/>
                </a:lnTo>
                <a:lnTo>
                  <a:pt x="3753650" y="940409"/>
                </a:lnTo>
                <a:lnTo>
                  <a:pt x="2813241" y="1880818"/>
                </a:lnTo>
                <a:lnTo>
                  <a:pt x="0" y="1880818"/>
                </a:lnTo>
                <a:lnTo>
                  <a:pt x="940409" y="940409"/>
                </a:lnTo>
                <a:lnTo>
                  <a:pt x="0" y="0"/>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52423" tIns="37338" rIns="977747" bIns="37338"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Thời</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gian</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hoàn</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thành</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nhiệm</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vụ</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3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phút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2184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26609" y="180536"/>
            <a:ext cx="4750192"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C. LUYỆN </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TẬP VĂN BẢN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2" name="Table 1"/>
          <p:cNvGraphicFramePr>
            <a:graphicFrameLocks noGrp="1"/>
          </p:cNvGraphicFramePr>
          <p:nvPr>
            <p:extLst/>
          </p:nvPr>
        </p:nvGraphicFramePr>
        <p:xfrm>
          <a:off x="570411" y="2292237"/>
          <a:ext cx="11051178" cy="2560320"/>
        </p:xfrm>
        <a:graphic>
          <a:graphicData uri="http://schemas.openxmlformats.org/drawingml/2006/table">
            <a:tbl>
              <a:tblPr firstRow="1" firstCol="1" bandRow="1"/>
              <a:tblGrid>
                <a:gridCol w="2718267">
                  <a:extLst>
                    <a:ext uri="{9D8B030D-6E8A-4147-A177-3AD203B41FA5}">
                      <a16:colId xmlns:a16="http://schemas.microsoft.com/office/drawing/2014/main" val="86792780"/>
                    </a:ext>
                  </a:extLst>
                </a:gridCol>
                <a:gridCol w="4295674">
                  <a:extLst>
                    <a:ext uri="{9D8B030D-6E8A-4147-A177-3AD203B41FA5}">
                      <a16:colId xmlns:a16="http://schemas.microsoft.com/office/drawing/2014/main" val="1154563881"/>
                    </a:ext>
                  </a:extLst>
                </a:gridCol>
                <a:gridCol w="4037237">
                  <a:extLst>
                    <a:ext uri="{9D8B030D-6E8A-4147-A177-3AD203B41FA5}">
                      <a16:colId xmlns:a16="http://schemas.microsoft.com/office/drawing/2014/main" val="1889367871"/>
                    </a:ext>
                  </a:extLst>
                </a:gridCol>
              </a:tblGrid>
              <a:tr h="0">
                <a:tc>
                  <a:txBody>
                    <a:bodyPr/>
                    <a:lstStyle/>
                    <a:p>
                      <a:pPr algn="ctr">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dao</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đáo</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118315813"/>
                  </a:ext>
                </a:extLst>
              </a:tr>
              <a:tr h="0">
                <a:tc>
                  <a:txBody>
                    <a:bodyPr/>
                    <a:lstStyle/>
                    <a:p>
                      <a:pPr algn="ctr">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0892989"/>
                  </a:ext>
                </a:extLst>
              </a:tr>
              <a:tr h="0">
                <a:tc>
                  <a:txBody>
                    <a:bodyPr/>
                    <a:lstStyle/>
                    <a:p>
                      <a:pPr algn="ctr">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7509849"/>
                  </a:ext>
                </a:extLst>
              </a:tr>
              <a:tr h="0">
                <a:tc>
                  <a:txBody>
                    <a:bodyPr/>
                    <a:lstStyle/>
                    <a:p>
                      <a:pPr algn="ctr">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4041184"/>
                  </a:ext>
                </a:extLst>
              </a:tr>
              <a:tr h="0">
                <a:tc>
                  <a:txBody>
                    <a:bodyPr/>
                    <a:lstStyle/>
                    <a:p>
                      <a:pPr algn="ctr">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7930821"/>
                  </a:ext>
                </a:extLst>
              </a:tr>
            </a:tbl>
          </a:graphicData>
        </a:graphic>
      </p:graphicFrame>
      <p:sp>
        <p:nvSpPr>
          <p:cNvPr id="3" name="Rectangle 2"/>
          <p:cNvSpPr/>
          <p:nvPr/>
        </p:nvSpPr>
        <p:spPr>
          <a:xfrm>
            <a:off x="3551072" y="1034032"/>
            <a:ext cx="5089855"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smtClean="0">
                <a:ln w="12700">
                  <a:solidFill>
                    <a:srgbClr val="A5A5A5">
                      <a:lumMod val="50000"/>
                    </a:srgbClr>
                  </a:solidFill>
                  <a:prstDash val="solid"/>
                </a:ln>
                <a:solidFill>
                  <a:srgbClr val="FFFF00"/>
                </a:solidFill>
                <a:effectLst>
                  <a:innerShdw blurRad="177800">
                    <a:srgbClr val="A5A5A5">
                      <a:lumMod val="50000"/>
                    </a:srgbClr>
                  </a:innerShdw>
                </a:effectLst>
                <a:uLnTx/>
                <a:uFillTx/>
                <a:latin typeface="Times New Roman" panose="02020603050405020304" pitchFamily="18" charset="0"/>
                <a:ea typeface="+mn-ea"/>
                <a:cs typeface="Times New Roman" panose="02020603050405020304" pitchFamily="18" charset="0"/>
              </a:rPr>
              <a:t>Phiếu</a:t>
            </a:r>
            <a:r>
              <a:rPr kumimoji="0" lang="en-US" sz="5400" b="1" i="0" u="none" strike="noStrike" kern="1200" cap="none" spc="0" normalizeH="0" baseline="0" noProof="0" dirty="0" smtClean="0">
                <a:ln w="12700">
                  <a:solidFill>
                    <a:srgbClr val="A5A5A5">
                      <a:lumMod val="50000"/>
                    </a:srgbClr>
                  </a:solidFill>
                  <a:prstDash val="solid"/>
                </a:ln>
                <a:solidFill>
                  <a:srgbClr val="FFFF00"/>
                </a:solidFill>
                <a:effectLst>
                  <a:innerShdw blurRad="177800">
                    <a:srgbClr val="A5A5A5">
                      <a:lumMod val="50000"/>
                    </a:srgbClr>
                  </a:inn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smtClean="0">
                <a:ln w="12700">
                  <a:solidFill>
                    <a:srgbClr val="A5A5A5">
                      <a:lumMod val="50000"/>
                    </a:srgbClr>
                  </a:solidFill>
                  <a:prstDash val="solid"/>
                </a:ln>
                <a:solidFill>
                  <a:srgbClr val="FFFF00"/>
                </a:solidFill>
                <a:effectLst>
                  <a:innerShdw blurRad="177800">
                    <a:srgbClr val="A5A5A5">
                      <a:lumMod val="50000"/>
                    </a:srgbClr>
                  </a:innerShdw>
                </a:effectLst>
                <a:uLnTx/>
                <a:uFillTx/>
                <a:latin typeface="Times New Roman" panose="02020603050405020304" pitchFamily="18" charset="0"/>
                <a:ea typeface="+mn-ea"/>
                <a:cs typeface="Times New Roman" panose="02020603050405020304" pitchFamily="18" charset="0"/>
              </a:rPr>
              <a:t>học</a:t>
            </a:r>
            <a:r>
              <a:rPr kumimoji="0" lang="en-US" sz="5400" b="1" i="0" u="none" strike="noStrike" kern="1200" cap="none" spc="0" normalizeH="0" baseline="0" noProof="0" dirty="0" smtClean="0">
                <a:ln w="12700">
                  <a:solidFill>
                    <a:srgbClr val="A5A5A5">
                      <a:lumMod val="50000"/>
                    </a:srgbClr>
                  </a:solidFill>
                  <a:prstDash val="solid"/>
                </a:ln>
                <a:solidFill>
                  <a:srgbClr val="FFFF00"/>
                </a:solidFill>
                <a:effectLst>
                  <a:innerShdw blurRad="177800">
                    <a:srgbClr val="A5A5A5">
                      <a:lumMod val="50000"/>
                    </a:srgbClr>
                  </a:inn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smtClean="0">
                <a:ln w="12700">
                  <a:solidFill>
                    <a:srgbClr val="A5A5A5">
                      <a:lumMod val="50000"/>
                    </a:srgbClr>
                  </a:solidFill>
                  <a:prstDash val="solid"/>
                </a:ln>
                <a:solidFill>
                  <a:srgbClr val="FFFF00"/>
                </a:solidFill>
                <a:effectLst>
                  <a:innerShdw blurRad="177800">
                    <a:srgbClr val="A5A5A5">
                      <a:lumMod val="50000"/>
                    </a:srgbClr>
                  </a:innerShdw>
                </a:effectLst>
                <a:uLnTx/>
                <a:uFillTx/>
                <a:latin typeface="Times New Roman" panose="02020603050405020304" pitchFamily="18" charset="0"/>
                <a:ea typeface="+mn-ea"/>
                <a:cs typeface="Times New Roman" panose="02020603050405020304" pitchFamily="18" charset="0"/>
              </a:rPr>
              <a:t>tập</a:t>
            </a:r>
            <a:r>
              <a:rPr kumimoji="0" lang="en-US" sz="5400" b="1" i="0" u="none" strike="noStrike" kern="1200" cap="none" spc="0" normalizeH="0" baseline="0" noProof="0" dirty="0" smtClean="0">
                <a:ln w="12700">
                  <a:solidFill>
                    <a:srgbClr val="A5A5A5">
                      <a:lumMod val="50000"/>
                    </a:srgbClr>
                  </a:solidFill>
                  <a:prstDash val="solid"/>
                </a:ln>
                <a:solidFill>
                  <a:srgbClr val="FFFF00"/>
                </a:solidFill>
                <a:effectLst>
                  <a:innerShdw blurRad="177800">
                    <a:srgbClr val="A5A5A5">
                      <a:lumMod val="50000"/>
                    </a:srgbClr>
                  </a:innerShdw>
                </a:effectLst>
                <a:uLnTx/>
                <a:uFillTx/>
                <a:latin typeface="Times New Roman" panose="02020603050405020304" pitchFamily="18" charset="0"/>
                <a:ea typeface="+mn-ea"/>
                <a:cs typeface="Times New Roman" panose="02020603050405020304" pitchFamily="18" charset="0"/>
              </a:rPr>
              <a:t> 02</a:t>
            </a:r>
            <a:endParaRPr kumimoji="0" lang="en-US" sz="5400" b="1" i="0" u="none" strike="noStrike" kern="1200" cap="none" spc="0" normalizeH="0" baseline="0" noProof="0" dirty="0">
              <a:ln w="12700">
                <a:solidFill>
                  <a:srgbClr val="A5A5A5">
                    <a:lumMod val="50000"/>
                  </a:srgbClr>
                </a:solidFill>
                <a:prstDash val="solid"/>
              </a:ln>
              <a:solidFill>
                <a:srgbClr val="FFFF00"/>
              </a:solidFill>
              <a:effectLst>
                <a:innerShdw blurRad="177800">
                  <a:srgbClr val="A5A5A5">
                    <a:lumMod val="50000"/>
                  </a:srgbClr>
                </a:inn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221357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26609" y="180536"/>
            <a:ext cx="4567312"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C. LUYỆN </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TẬP VĂN BẢN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4" name="Table 3"/>
          <p:cNvGraphicFramePr>
            <a:graphicFrameLocks noGrp="1"/>
          </p:cNvGraphicFramePr>
          <p:nvPr>
            <p:extLst/>
          </p:nvPr>
        </p:nvGraphicFramePr>
        <p:xfrm>
          <a:off x="620486" y="1143000"/>
          <a:ext cx="10920548" cy="5151120"/>
        </p:xfrm>
        <a:graphic>
          <a:graphicData uri="http://schemas.openxmlformats.org/drawingml/2006/table">
            <a:tbl>
              <a:tblPr firstRow="1" firstCol="1" bandRow="1"/>
              <a:tblGrid>
                <a:gridCol w="1345475">
                  <a:extLst>
                    <a:ext uri="{9D8B030D-6E8A-4147-A177-3AD203B41FA5}">
                      <a16:colId xmlns:a16="http://schemas.microsoft.com/office/drawing/2014/main" val="877147610"/>
                    </a:ext>
                  </a:extLst>
                </a:gridCol>
                <a:gridCol w="4376057">
                  <a:extLst>
                    <a:ext uri="{9D8B030D-6E8A-4147-A177-3AD203B41FA5}">
                      <a16:colId xmlns:a16="http://schemas.microsoft.com/office/drawing/2014/main" val="2921881977"/>
                    </a:ext>
                  </a:extLst>
                </a:gridCol>
                <a:gridCol w="5199016">
                  <a:extLst>
                    <a:ext uri="{9D8B030D-6E8A-4147-A177-3AD203B41FA5}">
                      <a16:colId xmlns:a16="http://schemas.microsoft.com/office/drawing/2014/main" val="2282422750"/>
                    </a:ext>
                  </a:extLst>
                </a:gridCol>
              </a:tblGrid>
              <a:tr h="0">
                <a:tc>
                  <a:txBody>
                    <a:bodyPr/>
                    <a:lstStyle/>
                    <a:p>
                      <a:pPr algn="ctr">
                        <a:spcAft>
                          <a:spcPts val="0"/>
                        </a:spcAft>
                      </a:pPr>
                      <a:r>
                        <a:rPr lang="en-US" sz="2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dao</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spcAft>
                          <a:spcPts val="0"/>
                        </a:spcAft>
                      </a:pPr>
                      <a:r>
                        <a:rPr lang="en-US" sz="2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2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đáo</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spcAft>
                          <a:spcPts val="0"/>
                        </a:spcAft>
                      </a:pPr>
                      <a:r>
                        <a:rPr lang="en-US" sz="26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6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060702614"/>
                  </a:ext>
                </a:extLst>
              </a:tr>
              <a:tr h="0">
                <a:tc>
                  <a:txBody>
                    <a:bodyPr/>
                    <a:lstStyle/>
                    <a:p>
                      <a:pPr>
                        <a:spcAft>
                          <a:spcPts val="0"/>
                        </a:spcAft>
                      </a:pP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spcAft>
                          <a:spcPts val="0"/>
                        </a:spcAft>
                      </a:pP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Phồn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600" baseline="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Long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Phố</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giăng</a:t>
                      </a:r>
                      <a:r>
                        <a:rPr lang="en-US" sz="2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mắc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cửi</a:t>
                      </a:r>
                      <a:r>
                        <a:rPr lang="en-US" sz="2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6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quanh</a:t>
                      </a:r>
                      <a:r>
                        <a:rPr lang="en-US" sz="2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cờ</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spcAft>
                          <a:spcPts val="0"/>
                        </a:spcAft>
                      </a:pP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Thăng</a:t>
                      </a:r>
                      <a:r>
                        <a:rPr lang="en-US" sz="2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Long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đúc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nhộn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xá</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484704764"/>
                  </a:ext>
                </a:extLst>
              </a:tr>
              <a:tr h="0">
                <a:tc>
                  <a:txBody>
                    <a:bodyPr/>
                    <a:lstStyle/>
                    <a:p>
                      <a:pPr>
                        <a:spcAft>
                          <a:spcPts val="0"/>
                        </a:spcAft>
                      </a:pPr>
                      <a:r>
                        <a:rPr lang="en-US" sz="2600" b="1">
                          <a:effectLst/>
                          <a:latin typeface="Times New Roman" panose="02020603050405020304" pitchFamily="18" charset="0"/>
                          <a:ea typeface="Times New Roman" panose="02020603050405020304" pitchFamily="18" charset="0"/>
                          <a:cs typeface="Times New Roman" panose="02020603050405020304" pitchFamily="18" charset="0"/>
                        </a:rPr>
                        <a:t>         2</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spcAft>
                          <a:spcPts val="0"/>
                        </a:spcAft>
                      </a:pP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Bạch</a:t>
                      </a:r>
                      <a:r>
                        <a:rPr lang="en-US" sz="2600" baseline="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Đằng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giặc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a:t>
                      </a:r>
                      <a:r>
                        <a:rPr lang="en-US" sz="2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giặc</a:t>
                      </a:r>
                      <a:r>
                        <a:rPr lang="en-US" sz="26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spcAft>
                          <a:spcPts val="0"/>
                        </a:spcAft>
                      </a:pP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hào</a:t>
                      </a:r>
                      <a:r>
                        <a:rPr lang="en-US" sz="2600" baseline="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extLst>
                  <a:ext uri="{0D108BD9-81ED-4DB2-BD59-A6C34878D82A}">
                    <a16:rowId xmlns:a16="http://schemas.microsoft.com/office/drawing/2014/main" val="3910662501"/>
                  </a:ext>
                </a:extLst>
              </a:tr>
              <a:tr h="0">
                <a:tc>
                  <a:txBody>
                    <a:bodyPr/>
                    <a:lstStyle/>
                    <a:p>
                      <a:pPr>
                        <a:spcAft>
                          <a:spcPts val="0"/>
                        </a:spcAft>
                      </a:pPr>
                      <a:r>
                        <a:rPr lang="en-US" sz="2600" b="1">
                          <a:effectLst/>
                          <a:latin typeface="Times New Roman" panose="02020603050405020304" pitchFamily="18" charset="0"/>
                          <a:ea typeface="Times New Roman" panose="02020603050405020304" pitchFamily="18" charset="0"/>
                          <a:cs typeface="Times New Roman" panose="02020603050405020304" pitchFamily="18" charset="0"/>
                        </a:rPr>
                        <a:t>         3</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spcAft>
                          <a:spcPts val="0"/>
                        </a:spcAft>
                      </a:pPr>
                      <a: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 đầm Thị Nại, có cù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lao Xanh.</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spcAft>
                          <a:spcPts val="0"/>
                        </a:spcAft>
                      </a:pPr>
                      <a:r>
                        <a:rPr lang="vi-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Điệp từ “có”</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liệt</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kê</a:t>
                      </a:r>
                      <a:r>
                        <a:rPr lang="vi-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thể hiện lòng tự hào về những cảnh đẹp quê hương gắn liền với lịch sử.</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extLst>
                  <a:ext uri="{0D108BD9-81ED-4DB2-BD59-A6C34878D82A}">
                    <a16:rowId xmlns:a16="http://schemas.microsoft.com/office/drawing/2014/main" val="377531183"/>
                  </a:ext>
                </a:extLst>
              </a:tr>
              <a:tr h="0">
                <a:tc>
                  <a:txBody>
                    <a:bodyPr/>
                    <a:lstStyle/>
                    <a:p>
                      <a:pPr>
                        <a:spcAft>
                          <a:spcPts val="0"/>
                        </a:spcAft>
                      </a:pP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         4</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spcAft>
                          <a:spcPts val="0"/>
                        </a:spcAft>
                      </a:pP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tôm</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sẵn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sẵn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spcAft>
                          <a:spcPts val="0"/>
                        </a:spcAft>
                      </a:pPr>
                      <a:r>
                        <a:rPr lang="vi-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 ảnh thể hiện sự trù phú, giàu có của thiên nhiên ban tặng người dân Tháp Mười.</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3411189496"/>
                  </a:ext>
                </a:extLst>
              </a:tr>
            </a:tbl>
          </a:graphicData>
        </a:graphic>
      </p:graphicFrame>
    </p:spTree>
    <p:extLst>
      <p:ext uri="{BB962C8B-B14F-4D97-AF65-F5344CB8AC3E}">
        <p14:creationId xmlns:p14="http://schemas.microsoft.com/office/powerpoint/2010/main" val="25871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550538" y="5926667"/>
            <a:ext cx="72327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(3)</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p:cNvSpPr txBox="1"/>
          <p:nvPr/>
        </p:nvSpPr>
        <p:spPr>
          <a:xfrm>
            <a:off x="8766618" y="5971823"/>
            <a:ext cx="72327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(4)</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Down Arrow Callout 8"/>
          <p:cNvSpPr/>
          <p:nvPr/>
        </p:nvSpPr>
        <p:spPr>
          <a:xfrm>
            <a:off x="2266375" y="565452"/>
            <a:ext cx="7659250" cy="1210614"/>
          </a:xfrm>
          <a:prstGeom prst="downArrowCallout">
            <a:avLst/>
          </a:pr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MỘT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SỐ BỨC TRANH</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712633" y="2233750"/>
            <a:ext cx="4590887" cy="3393408"/>
          </a:xfrm>
          <a:prstGeom prst="rect">
            <a:avLst/>
          </a:prstGeom>
          <a:ln w="228600" cap="sq" cmpd="thickThin">
            <a:solidFill>
              <a:srgbClr val="000000"/>
            </a:solidFill>
            <a:prstDash val="solid"/>
            <a:miter lim="800000"/>
          </a:ln>
          <a:effectLst>
            <a:innerShdw blurRad="76200">
              <a:srgbClr val="000000"/>
            </a:innerShdw>
          </a:effectLst>
        </p:spPr>
      </p:pic>
      <p:pic>
        <p:nvPicPr>
          <p:cNvPr id="8" name="Picture 7"/>
          <p:cNvPicPr>
            <a:picLocks noChangeAspect="1"/>
          </p:cNvPicPr>
          <p:nvPr/>
        </p:nvPicPr>
        <p:blipFill>
          <a:blip r:embed="rId3"/>
          <a:stretch>
            <a:fillRect/>
          </a:stretch>
        </p:blipFill>
        <p:spPr>
          <a:xfrm>
            <a:off x="6622128" y="2160123"/>
            <a:ext cx="4647384" cy="3393408"/>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15362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 y="-1"/>
            <a:ext cx="12192000" cy="6858000"/>
          </a:xfrm>
          <a:prstGeom prst="rect">
            <a:avLst/>
          </a:prstGeom>
        </p:spPr>
      </p:pic>
      <p:sp>
        <p:nvSpPr>
          <p:cNvPr id="5" name="Rectangle 4"/>
          <p:cNvSpPr/>
          <p:nvPr/>
        </p:nvSpPr>
        <p:spPr>
          <a:xfrm>
            <a:off x="2686921" y="341701"/>
            <a:ext cx="6918304"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smtClean="0">
                <a:ln w="22225">
                  <a:solidFill>
                    <a:srgbClr val="ED7D31"/>
                  </a:solidFill>
                  <a:prstDash val="solid"/>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ĐỌC HIỂU VĂN BẢN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smtClean="0">
                <a:ln w="22225">
                  <a:solidFill>
                    <a:srgbClr val="ED7D31"/>
                  </a:solidFill>
                  <a:prstDash val="solid"/>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VIỆT NAM QUÊ HƯƠNG 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22225">
                  <a:solidFill>
                    <a:srgbClr val="ED7D31"/>
                  </a:solidFill>
                  <a:prstDash val="solid"/>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w="22225">
                  <a:solidFill>
                    <a:srgbClr val="ED7D31"/>
                  </a:solidFill>
                  <a:prstDash val="solid"/>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Nguyễn</a:t>
            </a:r>
            <a:r>
              <a:rPr kumimoji="0" lang="en-US" sz="4000" b="1" i="0" u="none" strike="noStrike" kern="1200" cap="none" spc="0" normalizeH="0" baseline="0" noProof="0" dirty="0" smtClean="0">
                <a:ln w="22225">
                  <a:solidFill>
                    <a:srgbClr val="ED7D31"/>
                  </a:solidFill>
                  <a:prstDash val="solid"/>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w="22225">
                  <a:solidFill>
                    <a:srgbClr val="ED7D31"/>
                  </a:solidFill>
                  <a:prstDash val="solid"/>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Đình</a:t>
            </a:r>
            <a:r>
              <a:rPr kumimoji="0" lang="en-US" sz="4000" b="1" i="0" u="none" strike="noStrike" kern="1200" cap="none" spc="0" normalizeH="0" baseline="0" noProof="0" dirty="0" smtClean="0">
                <a:ln w="22225">
                  <a:solidFill>
                    <a:srgbClr val="ED7D31"/>
                  </a:solidFill>
                  <a:prstDash val="solid"/>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w="22225">
                  <a:solidFill>
                    <a:srgbClr val="ED7D31"/>
                  </a:solidFill>
                  <a:prstDash val="solid"/>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Thi</a:t>
            </a:r>
            <a:r>
              <a:rPr kumimoji="0" lang="en-US" sz="4000" b="1" i="0" u="none" strike="noStrike" kern="1200" cap="none" spc="0" normalizeH="0" baseline="0" noProof="0" dirty="0" smtClean="0">
                <a:ln w="22225">
                  <a:solidFill>
                    <a:srgbClr val="ED7D31"/>
                  </a:solidFill>
                  <a:prstDash val="solid"/>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a:t>
            </a:r>
            <a:endParaRPr kumimoji="0" lang="en-US" sz="4000" b="1" i="0" u="none" strike="noStrike" kern="1200" cap="none" spc="0" normalizeH="0" baseline="0" noProof="0" dirty="0">
              <a:ln w="22225">
                <a:solidFill>
                  <a:srgbClr val="ED7D31"/>
                </a:solidFill>
                <a:prstDash val="solid"/>
              </a:ln>
              <a:solidFill>
                <a:srgbClr val="4472C4">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3695325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heet nhạc bài: QUÊ HƯƠNG TƯƠI ĐẸP - Hợp âm P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6770" y="414315"/>
            <a:ext cx="5866402" cy="602936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style>
          <a:lnRef idx="1">
            <a:schemeClr val="accent2"/>
          </a:lnRef>
          <a:fillRef idx="3">
            <a:schemeClr val="accent2"/>
          </a:fillRef>
          <a:effectRef idx="2">
            <a:schemeClr val="accent2"/>
          </a:effectRef>
          <a:fontRef idx="minor">
            <a:schemeClr val="lt1"/>
          </a:fontRef>
        </p:style>
      </p:pic>
      <p:sp>
        <p:nvSpPr>
          <p:cNvPr id="5" name="Right Arrow Callout 4"/>
          <p:cNvSpPr/>
          <p:nvPr/>
        </p:nvSpPr>
        <p:spPr>
          <a:xfrm>
            <a:off x="968828" y="1133633"/>
            <a:ext cx="4271554" cy="4310743"/>
          </a:xfrm>
          <a:prstGeom prst="rightArrowCallout">
            <a:avLst/>
          </a:prstGeom>
          <a:solidFill>
            <a:schemeClr val="tx2">
              <a:lumMod val="20000"/>
              <a:lumOff val="80000"/>
            </a:schemeClr>
          </a:solidFill>
          <a:ln w="19050">
            <a:solidFill>
              <a:srgbClr val="FFC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0" indent="-457200" algn="ctr"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hãy</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hát</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hát</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quê</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hát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vừa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tích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Vì</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sao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845914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que 5"/>
          <p:cNvSpPr/>
          <p:nvPr/>
        </p:nvSpPr>
        <p:spPr>
          <a:xfrm>
            <a:off x="218939" y="966220"/>
            <a:ext cx="7111501"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30480" lvl="0" indent="-342900" algn="just" defTabSz="914400" rtl="0" eaLnBrk="1" fontAlgn="auto" latinLnBrk="0" hangingPunct="1">
              <a:lnSpc>
                <a:spcPct val="115000"/>
              </a:lnSpc>
              <a:spcBef>
                <a:spcPts val="0"/>
              </a:spcBef>
              <a:spcAft>
                <a:spcPts val="1200"/>
              </a:spcAft>
              <a:buClrTx/>
              <a:buSzTx/>
              <a:buFont typeface="+mj-lt"/>
              <a:buAutoNum type="arabicPeriod"/>
              <a:tabLst/>
              <a:defRPr/>
            </a:pPr>
            <a:r>
              <a:rPr kumimoji="0" lang="en-US" sz="32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Tìm</a:t>
            </a:r>
            <a:r>
              <a:rPr kumimoji="0" lang="en-US" sz="32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hiểu</a:t>
            </a:r>
            <a:r>
              <a:rPr kumimoji="0" lang="en-US" sz="32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về</a:t>
            </a:r>
            <a:r>
              <a:rPr kumimoji="0" lang="en-US" sz="32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tác</a:t>
            </a:r>
            <a:r>
              <a:rPr kumimoji="0" lang="en-US" sz="32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giả</a:t>
            </a:r>
            <a:r>
              <a:rPr kumimoji="0" lang="en-US" sz="32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Nguyễn</a:t>
            </a:r>
            <a:r>
              <a:rPr kumimoji="0" lang="en-US" sz="32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Đình</a:t>
            </a:r>
            <a:r>
              <a:rPr kumimoji="0" lang="en-US" sz="32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Thi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 name="Group 4"/>
          <p:cNvGrpSpPr/>
          <p:nvPr/>
        </p:nvGrpSpPr>
        <p:grpSpPr>
          <a:xfrm>
            <a:off x="5368834" y="1984193"/>
            <a:ext cx="5969726" cy="3593647"/>
            <a:chOff x="5368834" y="1984193"/>
            <a:chExt cx="5969726" cy="3593647"/>
          </a:xfrm>
        </p:grpSpPr>
        <p:pic>
          <p:nvPicPr>
            <p:cNvPr id="9" name="Picture 8"/>
            <p:cNvPicPr>
              <a:picLocks noChangeAspect="1"/>
            </p:cNvPicPr>
            <p:nvPr/>
          </p:nvPicPr>
          <p:blipFill>
            <a:blip r:embed="rId2"/>
            <a:stretch>
              <a:fillRect/>
            </a:stretch>
          </p:blipFill>
          <p:spPr>
            <a:xfrm>
              <a:off x="5368834" y="1984193"/>
              <a:ext cx="5969726" cy="3593647"/>
            </a:xfrm>
            <a:prstGeom prst="rect">
              <a:avLst/>
            </a:prstGeom>
          </p:spPr>
        </p:pic>
        <p:sp>
          <p:nvSpPr>
            <p:cNvPr id="10" name="Rectangle 9"/>
            <p:cNvSpPr/>
            <p:nvPr/>
          </p:nvSpPr>
          <p:spPr>
            <a:xfrm>
              <a:off x="6671185" y="2720153"/>
              <a:ext cx="3783408" cy="2357568"/>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pt-BR" sz="32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Qua tìm hiểu ở nhà, </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pt-BR" sz="32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nêu những hiểu biết </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pt-BR"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c</a:t>
              </a:r>
              <a:r>
                <a:rPr kumimoji="0" lang="pt-BR" sz="32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ủa em về tác giả</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pt-BR" sz="32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Nguyễn Đình Thi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sp>
        <p:nvSpPr>
          <p:cNvPr id="11" name="Plaque 10"/>
          <p:cNvSpPr/>
          <p:nvPr/>
        </p:nvSpPr>
        <p:spPr>
          <a:xfrm>
            <a:off x="218941" y="230260"/>
            <a:ext cx="4855980"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Tìm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chung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4" name="Group 3"/>
          <p:cNvGrpSpPr/>
          <p:nvPr/>
        </p:nvGrpSpPr>
        <p:grpSpPr>
          <a:xfrm>
            <a:off x="606334" y="1702181"/>
            <a:ext cx="4605746" cy="5038254"/>
            <a:chOff x="606334" y="1702181"/>
            <a:chExt cx="4605746" cy="5038254"/>
          </a:xfrm>
        </p:grpSpPr>
        <p:pic>
          <p:nvPicPr>
            <p:cNvPr id="2" name="Picture 1"/>
            <p:cNvPicPr>
              <a:picLocks noChangeAspect="1"/>
            </p:cNvPicPr>
            <p:nvPr/>
          </p:nvPicPr>
          <p:blipFill>
            <a:blip r:embed="rId3"/>
            <a:stretch>
              <a:fillRect/>
            </a:stretch>
          </p:blipFill>
          <p:spPr>
            <a:xfrm>
              <a:off x="606334" y="1702181"/>
              <a:ext cx="4605746" cy="5038254"/>
            </a:xfrm>
            <a:prstGeom prst="rect">
              <a:avLst/>
            </a:prstGeom>
          </p:spPr>
        </p:pic>
        <p:pic>
          <p:nvPicPr>
            <p:cNvPr id="3" name="Picture 2"/>
            <p:cNvPicPr>
              <a:picLocks noChangeAspect="1"/>
            </p:cNvPicPr>
            <p:nvPr/>
          </p:nvPicPr>
          <p:blipFill>
            <a:blip r:embed="rId4"/>
            <a:stretch>
              <a:fillRect/>
            </a:stretch>
          </p:blipFill>
          <p:spPr>
            <a:xfrm rot="21129779">
              <a:off x="1576843" y="2895652"/>
              <a:ext cx="2738637" cy="2386030"/>
            </a:xfrm>
            <a:prstGeom prst="rect">
              <a:avLst/>
            </a:prstGeom>
          </p:spPr>
        </p:pic>
      </p:grpSp>
    </p:spTree>
    <p:extLst>
      <p:ext uri="{BB962C8B-B14F-4D97-AF65-F5344CB8AC3E}">
        <p14:creationId xmlns:p14="http://schemas.microsoft.com/office/powerpoint/2010/main" val="332376760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que 5"/>
          <p:cNvSpPr/>
          <p:nvPr/>
        </p:nvSpPr>
        <p:spPr>
          <a:xfrm>
            <a:off x="218939" y="966220"/>
            <a:ext cx="7340101"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30480" lvl="0" indent="-342900" algn="just" defTabSz="914400" rtl="0" eaLnBrk="1" fontAlgn="auto" latinLnBrk="0" hangingPunct="1">
              <a:lnSpc>
                <a:spcPct val="115000"/>
              </a:lnSpc>
              <a:spcBef>
                <a:spcPts val="0"/>
              </a:spcBef>
              <a:spcAft>
                <a:spcPts val="1200"/>
              </a:spcAft>
              <a:buClrTx/>
              <a:buSzTx/>
              <a:buFont typeface="+mj-lt"/>
              <a:buAutoNum type="arabicPeriod"/>
              <a:tabLst/>
              <a:defRPr/>
            </a:pPr>
            <a:r>
              <a:rPr kumimoji="0" lang="en-US" sz="32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Tìm</a:t>
            </a:r>
            <a:r>
              <a:rPr kumimoji="0" lang="en-US" sz="32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hiểu</a:t>
            </a:r>
            <a:r>
              <a:rPr kumimoji="0" lang="en-US" sz="32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về</a:t>
            </a:r>
            <a:r>
              <a:rPr kumimoji="0" lang="en-US" sz="32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tác</a:t>
            </a:r>
            <a:r>
              <a:rPr kumimoji="0" lang="en-US" sz="32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giả</a:t>
            </a:r>
            <a:r>
              <a:rPr kumimoji="0" lang="en-US" sz="32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Nguyễn</a:t>
            </a:r>
            <a:r>
              <a:rPr kumimoji="0" lang="en-US" sz="32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Đình</a:t>
            </a:r>
            <a:r>
              <a:rPr kumimoji="0" lang="en-US" sz="32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Thi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Plaque 10"/>
          <p:cNvSpPr/>
          <p:nvPr/>
        </p:nvSpPr>
        <p:spPr>
          <a:xfrm>
            <a:off x="218941" y="230260"/>
            <a:ext cx="4993139"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Tìm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chung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4" name="Group 3"/>
          <p:cNvGrpSpPr/>
          <p:nvPr/>
        </p:nvGrpSpPr>
        <p:grpSpPr>
          <a:xfrm>
            <a:off x="606334" y="1702181"/>
            <a:ext cx="4605746" cy="5038254"/>
            <a:chOff x="606334" y="1702181"/>
            <a:chExt cx="4605746" cy="5038254"/>
          </a:xfrm>
        </p:grpSpPr>
        <p:pic>
          <p:nvPicPr>
            <p:cNvPr id="2" name="Picture 1"/>
            <p:cNvPicPr>
              <a:picLocks noChangeAspect="1"/>
            </p:cNvPicPr>
            <p:nvPr/>
          </p:nvPicPr>
          <p:blipFill>
            <a:blip r:embed="rId2"/>
            <a:stretch>
              <a:fillRect/>
            </a:stretch>
          </p:blipFill>
          <p:spPr>
            <a:xfrm>
              <a:off x="606334" y="1702181"/>
              <a:ext cx="4605746" cy="5038254"/>
            </a:xfrm>
            <a:prstGeom prst="rect">
              <a:avLst/>
            </a:prstGeom>
          </p:spPr>
        </p:pic>
        <p:pic>
          <p:nvPicPr>
            <p:cNvPr id="3" name="Picture 2"/>
            <p:cNvPicPr>
              <a:picLocks noChangeAspect="1"/>
            </p:cNvPicPr>
            <p:nvPr/>
          </p:nvPicPr>
          <p:blipFill>
            <a:blip r:embed="rId3"/>
            <a:stretch>
              <a:fillRect/>
            </a:stretch>
          </p:blipFill>
          <p:spPr>
            <a:xfrm rot="21129779">
              <a:off x="1576843" y="2895652"/>
              <a:ext cx="2738637" cy="2386030"/>
            </a:xfrm>
            <a:prstGeom prst="rect">
              <a:avLst/>
            </a:prstGeom>
          </p:spPr>
        </p:pic>
      </p:grpSp>
      <p:sp>
        <p:nvSpPr>
          <p:cNvPr id="8" name="TextBox 7"/>
          <p:cNvSpPr txBox="1"/>
          <p:nvPr/>
        </p:nvSpPr>
        <p:spPr>
          <a:xfrm>
            <a:off x="4937760" y="2009727"/>
            <a:ext cx="6414868" cy="4401205"/>
          </a:xfrm>
          <a:prstGeom prst="rect">
            <a:avLst/>
          </a:prstGeom>
          <a:noFill/>
          <a:ln w="38100" cmpd="thinThick">
            <a:solidFill>
              <a:schemeClr val="accent2">
                <a:lumMod val="50000"/>
              </a:schemeClr>
            </a:solidFill>
          </a:ln>
          <a:scene3d>
            <a:camera prst="orthographicFront"/>
            <a:lightRig rig="threePt" dir="t"/>
          </a:scene3d>
          <a:sp3d>
            <a:bevelT w="114300" prst="artDeco"/>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Nhà thơ Nguyễn Đình Thi sinh ngày 20-12-1924 tại Thành phố Luông Pra Băng, nước Lào. Ông sống và làm việc chủ yếu ở Thành phố Hà Nội, nước Việt Nam</a:t>
            </a:r>
            <a:r>
              <a:rPr kumimoji="0" lang="en-US" sz="20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a:t>
            </a:r>
            <a:endParaRPr kumimoji="0" lang="en-US" sz="18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Nguyễn Đình Thi được xem là một nghệ sĩ đa tài, ông sáng tác nhạc, làm thơ, viết tiểu thuyết, kịch, tiểu luận phê bình. </a:t>
            </a:r>
            <a:endParaRPr kumimoji="0" lang="en-US" sz="18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Thơ Nguyễn Đình Thi mang một diện mạo mới, độc đáo và hiện đại. Những bài thơ tiêu biểu của ông:</a:t>
            </a:r>
            <a:endParaRPr kumimoji="0" lang="en-US" sz="18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Wingdings" panose="05000000000000000000" pitchFamily="2" charset="2"/>
              <a:buChar char=""/>
              <a:tabLst>
                <a:tab pos="457200" algn="l"/>
              </a:tabLst>
              <a:defRPr/>
            </a:pPr>
            <a:r>
              <a:rPr kumimoji="0" lang="en-US" sz="2000" b="0"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Người</a:t>
            </a:r>
            <a:r>
              <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chiến</a:t>
            </a:r>
            <a:r>
              <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sỹ</a:t>
            </a:r>
            <a:r>
              <a:rPr kumimoji="0" lang="en-US" sz="20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(1958)</a:t>
            </a:r>
            <a:endParaRPr kumimoji="0" lang="en-US" sz="18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Wingdings" panose="05000000000000000000" pitchFamily="2" charset="2"/>
              <a:buChar char=""/>
              <a:tabLst>
                <a:tab pos="457200" algn="l"/>
              </a:tabLst>
              <a:defRPr/>
            </a:pPr>
            <a:r>
              <a:rPr kumimoji="0" lang="en-US" sz="2000" b="0"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Bài</a:t>
            </a:r>
            <a:r>
              <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thơ</a:t>
            </a:r>
            <a:r>
              <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Hắc</a:t>
            </a:r>
            <a:r>
              <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Hải</a:t>
            </a:r>
            <a:r>
              <a:rPr kumimoji="0" lang="en-US" sz="20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(1958)</a:t>
            </a:r>
            <a:endParaRPr kumimoji="0" lang="en-US" sz="18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Wingdings" panose="05000000000000000000" pitchFamily="2" charset="2"/>
              <a:buChar char=""/>
              <a:tabLst>
                <a:tab pos="457200" algn="l"/>
              </a:tabLst>
              <a:defRPr/>
            </a:pPr>
            <a:r>
              <a:rPr kumimoji="0" lang="en-US" sz="2000" b="0"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Dòng</a:t>
            </a:r>
            <a:r>
              <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sông</a:t>
            </a:r>
            <a:r>
              <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trong</a:t>
            </a:r>
            <a:r>
              <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xanh</a:t>
            </a:r>
            <a:r>
              <a:rPr kumimoji="0" lang="en-US" sz="20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(1974)</a:t>
            </a:r>
            <a:endParaRPr kumimoji="0" lang="en-US" sz="18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Wingdings" panose="05000000000000000000" pitchFamily="2" charset="2"/>
              <a:buChar char=""/>
              <a:tabLst>
                <a:tab pos="457200" algn="l"/>
              </a:tabLst>
              <a:defRPr/>
            </a:pPr>
            <a:r>
              <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Tia </a:t>
            </a:r>
            <a:r>
              <a:rPr kumimoji="0" lang="en-US" sz="2000" b="0"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nắng</a:t>
            </a:r>
            <a:r>
              <a:rPr kumimoji="0" lang="en-US" sz="20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(1985)</a:t>
            </a:r>
            <a:endParaRPr kumimoji="0" lang="en-US" sz="18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Wingdings" panose="05000000000000000000" pitchFamily="2" charset="2"/>
              <a:buChar char=""/>
              <a:tabLst>
                <a:tab pos="457200" algn="l"/>
              </a:tabLst>
              <a:defRPr/>
            </a:pPr>
            <a:r>
              <a:rPr kumimoji="0" lang="en-US" sz="2000" b="0"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Đất</a:t>
            </a:r>
            <a:r>
              <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nước</a:t>
            </a:r>
            <a:r>
              <a:rPr kumimoji="0" lang="en-US" sz="20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(1948 - 1955)</a:t>
            </a:r>
            <a:endParaRPr kumimoji="0" lang="en-US" sz="18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Wingdings" panose="05000000000000000000" pitchFamily="2" charset="2"/>
              <a:buChar char=""/>
              <a:tabLst>
                <a:tab pos="457200" algn="l"/>
              </a:tabLst>
              <a:defRPr/>
            </a:pPr>
            <a:r>
              <a:rPr kumimoji="0" lang="en-US" sz="2000" b="0"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Nhớ</a:t>
            </a:r>
            <a:endParaRPr kumimoji="0" lang="en-US" sz="18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Wingdings" panose="05000000000000000000" pitchFamily="2" charset="2"/>
              <a:buChar char=""/>
              <a:tabLst>
                <a:tab pos="457200" algn="l"/>
              </a:tabLst>
              <a:defRPr/>
            </a:pPr>
            <a:r>
              <a:rPr kumimoji="0" lang="en-US" sz="2000" b="0"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Lá</a:t>
            </a:r>
            <a:r>
              <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đỏ</a:t>
            </a:r>
            <a:endParaRPr kumimoji="0" lang="en-US" sz="18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710188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4859" y="3502577"/>
            <a:ext cx="3456224" cy="2470665"/>
          </a:xfrm>
          <a:prstGeom prst="ellipse">
            <a:avLst/>
          </a:prstGeom>
          <a:ln>
            <a:noFill/>
          </a:ln>
          <a:effectLst>
            <a:softEdge rad="112500"/>
          </a:effectLst>
        </p:spPr>
      </p:pic>
      <p:sp>
        <p:nvSpPr>
          <p:cNvPr id="3" name="Right Arrow 2"/>
          <p:cNvSpPr/>
          <p:nvPr/>
        </p:nvSpPr>
        <p:spPr>
          <a:xfrm>
            <a:off x="3757536" y="1590636"/>
            <a:ext cx="2638697" cy="2808515"/>
          </a:xfrm>
          <a:prstGeom prst="rightArrow">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a:t>
            </a:r>
            <a:r>
              <a:rPr kumimoji="0" lang="pt-BR"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pt-BR"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Đọc.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Flowchart: Display 7"/>
          <p:cNvSpPr/>
          <p:nvPr/>
        </p:nvSpPr>
        <p:spPr>
          <a:xfrm>
            <a:off x="6675987" y="2259429"/>
            <a:ext cx="4911634" cy="3174275"/>
          </a:xfrm>
          <a:prstGeom prst="flowChartDisplay">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endPar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36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Giọng</a:t>
            </a: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đọc</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vang</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ngân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tha thiết,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tự</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hào</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30480" lvl="0" indent="0" algn="just" defTabSz="914400" rtl="0" eaLnBrk="1" fontAlgn="auto" latinLnBrk="0" hangingPunct="1">
              <a:lnSpc>
                <a:spcPct val="100000"/>
              </a:lnSpc>
              <a:spcBef>
                <a:spcPts val="0"/>
              </a:spcBef>
              <a:spcAft>
                <a:spcPts val="120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218941" y="230260"/>
            <a:ext cx="4368299"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Tìm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chung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Plaque 9"/>
          <p:cNvSpPr/>
          <p:nvPr/>
        </p:nvSpPr>
        <p:spPr>
          <a:xfrm>
            <a:off x="218940" y="957425"/>
            <a:ext cx="4368301"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l" defTabSz="914400" rtl="0" eaLnBrk="1" fontAlgn="auto" latinLnBrk="0" hangingPunct="1">
              <a:lnSpc>
                <a:spcPct val="100000"/>
              </a:lnSpc>
              <a:spcBef>
                <a:spcPts val="0"/>
              </a:spcBef>
              <a:spcAft>
                <a:spcPts val="120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mn-cs"/>
              </a:rPr>
              <a:t>2. Tác phẩm</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130401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2969" y="4036422"/>
            <a:ext cx="3456224" cy="2470665"/>
          </a:xfrm>
          <a:prstGeom prst="ellipse">
            <a:avLst/>
          </a:prstGeom>
          <a:ln>
            <a:noFill/>
          </a:ln>
          <a:effectLst>
            <a:softEdge rad="112500"/>
          </a:effectLst>
        </p:spPr>
      </p:pic>
      <p:sp>
        <p:nvSpPr>
          <p:cNvPr id="3" name="Right Arrow 2"/>
          <p:cNvSpPr/>
          <p:nvPr/>
        </p:nvSpPr>
        <p:spPr>
          <a:xfrm>
            <a:off x="4048947" y="2048281"/>
            <a:ext cx="2638697" cy="2808515"/>
          </a:xfrm>
          <a:prstGeom prst="rightArrow">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00000"/>
              </a:lnSpc>
              <a:spcBef>
                <a:spcPts val="0"/>
              </a:spcBef>
              <a:spcAft>
                <a:spcPts val="120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 Chú thích: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Flowchart: Display 7"/>
          <p:cNvSpPr/>
          <p:nvPr/>
        </p:nvSpPr>
        <p:spPr>
          <a:xfrm>
            <a:off x="6967396" y="2717074"/>
            <a:ext cx="4911634" cy="3174275"/>
          </a:xfrm>
          <a:prstGeom prst="flowChartDisplay">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Trường</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Sơn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Áo</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nâu.</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SGK trang 64</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218940" y="230260"/>
            <a:ext cx="4353059"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Tìm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chung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Plaque 9"/>
          <p:cNvSpPr/>
          <p:nvPr/>
        </p:nvSpPr>
        <p:spPr>
          <a:xfrm>
            <a:off x="218939" y="957425"/>
            <a:ext cx="4353059"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l" defTabSz="914400" rtl="0" eaLnBrk="1" fontAlgn="auto" latinLnBrk="0" hangingPunct="1">
              <a:lnSpc>
                <a:spcPct val="100000"/>
              </a:lnSpc>
              <a:spcBef>
                <a:spcPts val="0"/>
              </a:spcBef>
              <a:spcAft>
                <a:spcPts val="120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mn-cs"/>
              </a:rPr>
              <a:t>2. Tác phẩm</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48454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5899" y="4036421"/>
            <a:ext cx="3456224" cy="2470665"/>
          </a:xfrm>
          <a:prstGeom prst="ellipse">
            <a:avLst/>
          </a:prstGeom>
          <a:ln>
            <a:noFill/>
          </a:ln>
          <a:effectLst>
            <a:softEdge rad="112500"/>
          </a:effectLst>
        </p:spPr>
      </p:pic>
      <p:sp>
        <p:nvSpPr>
          <p:cNvPr id="3" name="Right Arrow 2"/>
          <p:cNvSpPr/>
          <p:nvPr/>
        </p:nvSpPr>
        <p:spPr>
          <a:xfrm>
            <a:off x="3256466" y="1684590"/>
            <a:ext cx="2638697" cy="2808515"/>
          </a:xfrm>
          <a:prstGeom prst="rightArrow">
            <a:avLst/>
          </a:prstGeom>
          <a:blipFill>
            <a:blip r:embed="rId3"/>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00000"/>
              </a:lnSpc>
              <a:spcBef>
                <a:spcPts val="0"/>
              </a:spcBef>
              <a:spcAft>
                <a:spcPts val="120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 Bố cục: 2 đoạn.</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Flowchart: Display 7"/>
          <p:cNvSpPr/>
          <p:nvPr/>
        </p:nvSpPr>
        <p:spPr>
          <a:xfrm>
            <a:off x="5695404" y="1978762"/>
            <a:ext cx="6008916" cy="4115319"/>
          </a:xfrm>
          <a:prstGeom prst="flowChartDisplay">
            <a:avLst/>
          </a:prstGeom>
          <a:blipFill>
            <a:blip r:embed="rId4"/>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Đoạn 1 (4 câu đầu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Phong cảnh đất nước hữu tình.</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Đoạn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2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đoạn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còn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lại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Hình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ảnh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con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Việt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Nam.</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218941" y="230260"/>
            <a:ext cx="3850140"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Tìm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chung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Plaque 9"/>
          <p:cNvSpPr/>
          <p:nvPr/>
        </p:nvSpPr>
        <p:spPr>
          <a:xfrm>
            <a:off x="218940" y="957425"/>
            <a:ext cx="3850142"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l" defTabSz="914400" rtl="0" eaLnBrk="1" fontAlgn="auto" latinLnBrk="0" hangingPunct="1">
              <a:lnSpc>
                <a:spcPct val="100000"/>
              </a:lnSpc>
              <a:spcBef>
                <a:spcPts val="0"/>
              </a:spcBef>
              <a:spcAft>
                <a:spcPts val="120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mn-cs"/>
              </a:rPr>
              <a:t>2. Tác phẩm</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412886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Display 7"/>
          <p:cNvSpPr/>
          <p:nvPr/>
        </p:nvSpPr>
        <p:spPr>
          <a:xfrm>
            <a:off x="5730241" y="1590636"/>
            <a:ext cx="5967717" cy="4301204"/>
          </a:xfrm>
          <a:prstGeom prst="flowChartDisplay">
            <a:avLst/>
          </a:prstGeom>
          <a:blipFill>
            <a:blip r:embed="rId2"/>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endPar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Nhóm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1,2</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Tìm hiểu hình ảnh đất nước trong 4 câu thơ đầu (Khổ 1). Nhận xét</a:t>
            </a: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Nhóm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3,4</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Tìm hiểu hình ảnh con người Việt Nam trong đoạn thơ còn lại. Nhận xét</a:t>
            </a: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218941" y="230260"/>
            <a:ext cx="5511300"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II. Đọc hiểu chi tiết văn bản.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Plaque 9"/>
          <p:cNvSpPr/>
          <p:nvPr/>
        </p:nvSpPr>
        <p:spPr>
          <a:xfrm>
            <a:off x="218939" y="957425"/>
            <a:ext cx="2524261"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vi-VN"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1. Đoạn 1</a:t>
            </a:r>
            <a:r>
              <a:rPr kumimoji="0" lang="vi-VN"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endParaRPr>
          </a:p>
        </p:txBody>
      </p:sp>
      <p:pic>
        <p:nvPicPr>
          <p:cNvPr id="2" name="Picture 1"/>
          <p:cNvPicPr>
            <a:picLocks noChangeAspect="1"/>
          </p:cNvPicPr>
          <p:nvPr/>
        </p:nvPicPr>
        <p:blipFill>
          <a:blip r:embed="rId3"/>
          <a:stretch>
            <a:fillRect/>
          </a:stretch>
        </p:blipFill>
        <p:spPr>
          <a:xfrm>
            <a:off x="2743200" y="3376593"/>
            <a:ext cx="2956816" cy="2808514"/>
          </a:xfrm>
          <a:prstGeom prst="ellipse">
            <a:avLst/>
          </a:prstGeom>
          <a:ln>
            <a:noFill/>
          </a:ln>
          <a:effectLst>
            <a:softEdge rad="112500"/>
          </a:effectLst>
        </p:spPr>
      </p:pic>
      <p:sp>
        <p:nvSpPr>
          <p:cNvPr id="4" name="Pentagon 3"/>
          <p:cNvSpPr/>
          <p:nvPr/>
        </p:nvSpPr>
        <p:spPr>
          <a:xfrm>
            <a:off x="218938" y="2011680"/>
            <a:ext cx="6943861" cy="1364913"/>
          </a:xfrm>
          <a:prstGeom prst="homePlate">
            <a:avLst/>
          </a:prstGeom>
          <a:blipFill>
            <a:blip r:embed="rId4"/>
            <a:tile tx="0" ty="0" sx="100000" sy="100000" flip="none" algn="tl"/>
          </a:blip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srgbClr val="7030A0"/>
                </a:solidFill>
                <a:effectLst/>
                <a:uLnTx/>
                <a:uFillTx/>
                <a:latin typeface="Times New Roman" panose="02020603050405020304" pitchFamily="18" charset="0"/>
                <a:ea typeface="+mn-ea"/>
                <a:cs typeface="Times New Roman" panose="02020603050405020304" pitchFamily="18" charset="0"/>
              </a:rPr>
              <a:t>Thảo</a:t>
            </a:r>
            <a:r>
              <a:rPr kumimoji="0" lang="en-US" sz="2800" b="0" i="0" u="none" strike="noStrike" kern="1200" cap="none" spc="0" normalizeH="0" baseline="0" noProof="0" dirty="0" smtClean="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srgbClr val="7030A0"/>
                </a:solidFill>
                <a:effectLst/>
                <a:uLnTx/>
                <a:uFillTx/>
                <a:latin typeface="Times New Roman" panose="02020603050405020304" pitchFamily="18" charset="0"/>
                <a:ea typeface="+mn-ea"/>
                <a:cs typeface="Times New Roman" panose="02020603050405020304" pitchFamily="18" charset="0"/>
              </a:rPr>
              <a:t>luận</a:t>
            </a:r>
            <a:r>
              <a:rPr kumimoji="0" lang="en-US" sz="2800" b="0" i="0" u="none" strike="noStrike" kern="1200" cap="none" spc="0" normalizeH="0" baseline="0" noProof="0" dirty="0" smtClean="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srgbClr val="7030A0"/>
                </a:solidFill>
                <a:effectLst/>
                <a:uLnTx/>
                <a:uFillTx/>
                <a:latin typeface="Times New Roman" panose="02020603050405020304" pitchFamily="18" charset="0"/>
                <a:ea typeface="+mn-ea"/>
                <a:cs typeface="Times New Roman" panose="02020603050405020304" pitchFamily="18" charset="0"/>
              </a:rPr>
              <a:t>nhóm</a:t>
            </a:r>
            <a:r>
              <a:rPr kumimoji="0" lang="en-US" sz="2800" b="0" i="0" u="none" strike="noStrike" kern="1200" cap="none" spc="0" normalizeH="0" baseline="0" noProof="0" dirty="0" smtClean="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srgbClr val="7030A0"/>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baseline="0" noProof="0" dirty="0" smtClean="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srgbClr val="7030A0"/>
                </a:solidFill>
                <a:effectLst/>
                <a:uLnTx/>
                <a:uFillTx/>
                <a:latin typeface="Times New Roman" panose="02020603050405020304" pitchFamily="18" charset="0"/>
                <a:ea typeface="+mn-ea"/>
                <a:cs typeface="Times New Roman" panose="02020603050405020304" pitchFamily="18" charset="0"/>
              </a:rPr>
              <a:t>thời</a:t>
            </a:r>
            <a:r>
              <a:rPr kumimoji="0" lang="en-US" sz="2800" b="0" i="0" u="none" strike="noStrike" kern="1200" cap="none" spc="0" normalizeH="0" baseline="0" noProof="0" dirty="0" smtClean="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srgbClr val="7030A0"/>
                </a:solidFill>
                <a:effectLst/>
                <a:uLnTx/>
                <a:uFillTx/>
                <a:latin typeface="Times New Roman" panose="02020603050405020304" pitchFamily="18" charset="0"/>
                <a:ea typeface="+mn-ea"/>
                <a:cs typeface="Times New Roman" panose="02020603050405020304" pitchFamily="18" charset="0"/>
              </a:rPr>
              <a:t>gian</a:t>
            </a:r>
            <a:r>
              <a:rPr kumimoji="0" lang="en-US" sz="2800" b="0" i="0" u="none" strike="noStrike" kern="1200" cap="none" spc="0" normalizeH="0" baseline="0" noProof="0" dirty="0" smtClean="0">
                <a:ln>
                  <a:noFill/>
                </a:ln>
                <a:solidFill>
                  <a:srgbClr val="7030A0"/>
                </a:solidFill>
                <a:effectLst/>
                <a:uLnTx/>
                <a:uFillTx/>
                <a:latin typeface="Times New Roman" panose="02020603050405020304" pitchFamily="18" charset="0"/>
                <a:ea typeface="+mn-ea"/>
                <a:cs typeface="Times New Roman" panose="02020603050405020304" pitchFamily="18" charset="0"/>
              </a:rPr>
              <a:t> 10 </a:t>
            </a:r>
            <a:r>
              <a:rPr kumimoji="0" lang="en-US" sz="2800" b="0" i="0" u="none" strike="noStrike" kern="1200" cap="none" spc="0" normalizeH="0" baseline="0" noProof="0" dirty="0" err="1" smtClean="0">
                <a:ln>
                  <a:noFill/>
                </a:ln>
                <a:solidFill>
                  <a:srgbClr val="7030A0"/>
                </a:solidFill>
                <a:effectLst/>
                <a:uLnTx/>
                <a:uFillTx/>
                <a:latin typeface="Times New Roman" panose="02020603050405020304" pitchFamily="18" charset="0"/>
                <a:ea typeface="+mn-ea"/>
                <a:cs typeface="Times New Roman" panose="02020603050405020304" pitchFamily="18" charset="0"/>
              </a:rPr>
              <a:t>phút</a:t>
            </a:r>
            <a:r>
              <a:rPr kumimoji="0" lang="en-US" sz="2800" b="0" i="0" u="none" strike="noStrike" kern="1200" cap="none" spc="0" normalizeH="0" baseline="0" noProof="0" dirty="0" smtClean="0">
                <a:ln>
                  <a:noFill/>
                </a:ln>
                <a:solidFill>
                  <a:srgbClr val="7030A0"/>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srgbClr val="7030A0"/>
                </a:solidFill>
                <a:effectLst/>
                <a:uLnTx/>
                <a:uFillTx/>
                <a:latin typeface="Times New Roman" panose="02020603050405020304" pitchFamily="18" charset="0"/>
                <a:ea typeface="+mn-ea"/>
                <a:cs typeface="Times New Roman" panose="02020603050405020304" pitchFamily="18" charset="0"/>
              </a:rPr>
              <a:t>hoàn</a:t>
            </a:r>
            <a:r>
              <a:rPr kumimoji="0" lang="en-US" sz="2800" b="0" i="0" u="none" strike="noStrike" kern="1200" cap="none" spc="0" normalizeH="0" baseline="0" noProof="0" dirty="0" smtClean="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srgbClr val="7030A0"/>
                </a:solidFill>
                <a:effectLst/>
                <a:uLnTx/>
                <a:uFillTx/>
                <a:latin typeface="Times New Roman" panose="02020603050405020304" pitchFamily="18" charset="0"/>
                <a:ea typeface="+mn-ea"/>
                <a:cs typeface="Times New Roman" panose="02020603050405020304" pitchFamily="18" charset="0"/>
              </a:rPr>
              <a:t>thành</a:t>
            </a:r>
            <a:r>
              <a:rPr kumimoji="0" lang="en-US" sz="2800" b="0" i="0" u="none" strike="noStrike" kern="1200" cap="none" spc="0" normalizeH="0" baseline="0" noProof="0" dirty="0" smtClean="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srgbClr val="7030A0"/>
                </a:solidFill>
                <a:effectLst/>
                <a:uLnTx/>
                <a:uFillTx/>
                <a:latin typeface="Times New Roman" panose="02020603050405020304" pitchFamily="18" charset="0"/>
                <a:ea typeface="+mn-ea"/>
                <a:cs typeface="Times New Roman" panose="02020603050405020304" pitchFamily="18" charset="0"/>
              </a:rPr>
              <a:t>nhiệm</a:t>
            </a:r>
            <a:r>
              <a:rPr kumimoji="0" lang="en-US" sz="2800" b="0" i="0" u="none" strike="noStrike" kern="1200" cap="none" spc="0" normalizeH="0" baseline="0" noProof="0" dirty="0" smtClean="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srgbClr val="7030A0"/>
                </a:solidFill>
                <a:effectLst/>
                <a:uLnTx/>
                <a:uFillTx/>
                <a:latin typeface="Times New Roman" panose="02020603050405020304" pitchFamily="18" charset="0"/>
                <a:ea typeface="+mn-ea"/>
                <a:cs typeface="Times New Roman" panose="02020603050405020304" pitchFamily="18" charset="0"/>
              </a:rPr>
              <a:t>vụ</a:t>
            </a:r>
            <a:r>
              <a:rPr kumimoji="0" lang="en-US" sz="2800" b="0" i="0" u="none" strike="noStrike" kern="1200" cap="none" spc="0" normalizeH="0" baseline="0" noProof="0" dirty="0" smtClean="0">
                <a:ln>
                  <a:noFill/>
                </a:ln>
                <a:solidFill>
                  <a:srgbClr val="7030A0"/>
                </a:solidFill>
                <a:effectLst/>
                <a:uLnTx/>
                <a:uFillTx/>
                <a:latin typeface="Times New Roman" panose="02020603050405020304" pitchFamily="18" charset="0"/>
                <a:ea typeface="+mn-ea"/>
                <a:cs typeface="Times New Roman" panose="02020603050405020304" pitchFamily="18" charset="0"/>
              </a:rPr>
              <a:t> HT </a:t>
            </a:r>
            <a:r>
              <a:rPr kumimoji="0" lang="en-US" sz="2800" b="0" i="0" u="none" strike="noStrike" kern="1200" cap="none" spc="0" normalizeH="0" baseline="0" noProof="0" dirty="0" err="1" smtClean="0">
                <a:ln>
                  <a:noFill/>
                </a:ln>
                <a:solidFill>
                  <a:srgbClr val="7030A0"/>
                </a:solidFill>
                <a:effectLst/>
                <a:uLnTx/>
                <a:uFillTx/>
                <a:latin typeface="Times New Roman" panose="02020603050405020304" pitchFamily="18" charset="0"/>
                <a:ea typeface="+mn-ea"/>
                <a:cs typeface="Times New Roman" panose="02020603050405020304" pitchFamily="18" charset="0"/>
              </a:rPr>
              <a:t>sau</a:t>
            </a:r>
            <a:r>
              <a:rPr kumimoji="0" lang="en-US" sz="2800" b="0" i="0" u="none" strike="noStrike" kern="1200" cap="none" spc="0" normalizeH="0" baseline="0" noProof="0" dirty="0" smtClean="0">
                <a:ln>
                  <a:noFill/>
                </a:ln>
                <a:solidFill>
                  <a:srgbClr val="7030A0"/>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3540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624840" y="2062427"/>
            <a:ext cx="2810690" cy="3324500"/>
          </a:xfrm>
          <a:prstGeom prst="rightArrow">
            <a:avLst>
              <a:gd name="adj1" fmla="val 50000"/>
              <a:gd name="adj2" fmla="val 37226"/>
            </a:avLst>
          </a:prstGeom>
          <a:solidFill>
            <a:schemeClr val="bg2"/>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Vẻ </a:t>
            </a:r>
            <a:r>
              <a:rPr kumimoji="0" lang="vi-VN"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đẹp thiên nhiên đất nước Việt Nam.</a:t>
            </a:r>
            <a:endPar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8" name="Flowchart: Display 7"/>
              <p:cNvSpPr/>
              <p:nvPr/>
            </p:nvSpPr>
            <p:spPr>
              <a:xfrm>
                <a:off x="3814352" y="1097281"/>
                <a:ext cx="7550333" cy="5254792"/>
              </a:xfrm>
              <a:prstGeom prst="flowChartDisplay">
                <a:avLst/>
              </a:prstGeom>
              <a:blipFill>
                <a:blip r:embed="rId2"/>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Trong bốn dòng đầu, tác giả đã chọn những hình ảnh để tái hiện khung cảnh đất nước VN: </a:t>
                </a:r>
                <a:r>
                  <a:rPr kumimoji="0" lang="vi-VN" sz="28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cánh đồng lúa mênh mông, cánh cò trắng bay lả bay la, đỉnh Trường Sơn bao phủ bởi mây</a:t>
                </a: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600"/>
                  </a:spcAft>
                  <a:buClrTx/>
                  <a:buSzTx/>
                  <a:buFontTx/>
                  <a:buNone/>
                  <a:tabLst/>
                  <a:defRPr/>
                </a:pPr>
                <a14:m>
                  <m:oMath xmlns:m="http://schemas.openxmlformats.org/officeDocument/2006/math">
                    <m:r>
                      <a:rPr kumimoji="0" lang="vi-VN" sz="2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rPr>
                      <m:t>→</m:t>
                    </m:r>
                  </m:oMath>
                </a14:m>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Đây là những hình ảnh tiêu biểu, đặc trưng của đất nước VN. Đất nước đi lên từ nền nông nghiệp, luôn mang một vẻ đẹp bình yên, trù phú, ấm no, đáng tự hào và yêu dấu từ bao đời.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8" name="Flowchart: Display 7"/>
              <p:cNvSpPr>
                <a:spLocks noRot="1" noChangeAspect="1" noMove="1" noResize="1" noEditPoints="1" noAdjustHandles="1" noChangeArrowheads="1" noChangeShapeType="1" noTextEdit="1"/>
              </p:cNvSpPr>
              <p:nvPr/>
            </p:nvSpPr>
            <p:spPr>
              <a:xfrm>
                <a:off x="3814352" y="1097281"/>
                <a:ext cx="7550333" cy="5254792"/>
              </a:xfrm>
              <a:prstGeom prst="flowChartDisplay">
                <a:avLst/>
              </a:prstGeom>
              <a:blipFill>
                <a:blip r:embed="rId3"/>
                <a:stretch>
                  <a:fillRect t="-1034" b="-3103"/>
                </a:stretch>
              </a:blipFill>
            </p:spPr>
            <p:txBody>
              <a:bodyPr/>
              <a:lstStyle/>
              <a:p>
                <a:r>
                  <a:rPr lang="en-US">
                    <a:noFill/>
                  </a:rPr>
                  <a:t> </a:t>
                </a:r>
              </a:p>
            </p:txBody>
          </p:sp>
        </mc:Fallback>
      </mc:AlternateContent>
      <p:sp>
        <p:nvSpPr>
          <p:cNvPr id="9" name="Plaque 8"/>
          <p:cNvSpPr/>
          <p:nvPr/>
        </p:nvSpPr>
        <p:spPr>
          <a:xfrm>
            <a:off x="218941" y="230260"/>
            <a:ext cx="5602740"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3200" b="1" i="0" u="none" strike="noStrike" kern="12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mn-cs"/>
              </a:rPr>
              <a:t>II. </a:t>
            </a: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Đọc hiểu chi tiết văn bản.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Plaque 9"/>
          <p:cNvSpPr/>
          <p:nvPr/>
        </p:nvSpPr>
        <p:spPr>
          <a:xfrm>
            <a:off x="218939" y="957425"/>
            <a:ext cx="2837770"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vi-VN"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1. Đoạn 1</a:t>
            </a:r>
            <a:r>
              <a:rPr kumimoji="0" lang="vi-VN"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26865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659133" y="2062427"/>
            <a:ext cx="2974517" cy="3324500"/>
          </a:xfrm>
          <a:prstGeom prst="rightArrow">
            <a:avLst>
              <a:gd name="adj1" fmla="val 50000"/>
              <a:gd name="adj2" fmla="val 49010"/>
            </a:avLst>
          </a:prstGeom>
          <a:solidFill>
            <a:schemeClr val="bg2"/>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Vẻ </a:t>
            </a:r>
            <a:r>
              <a:rPr kumimoji="0" lang="vi-VN"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đẹp thiên nhiên đất nước Việt Nam.</a:t>
            </a:r>
            <a:endPar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endParaRPr>
          </a:p>
        </p:txBody>
      </p:sp>
      <p:sp>
        <p:nvSpPr>
          <p:cNvPr id="8" name="Flowchart: Display 7"/>
          <p:cNvSpPr/>
          <p:nvPr/>
        </p:nvSpPr>
        <p:spPr>
          <a:xfrm>
            <a:off x="3814352" y="1097281"/>
            <a:ext cx="7550333" cy="5254792"/>
          </a:xfrm>
          <a:prstGeom prst="flowChartDisplay">
            <a:avLst/>
          </a:prstGeom>
          <a:solidFill>
            <a:schemeClr val="accent2">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Những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cách đồng mênh mông, bát ngát; những cánh cò bay lả rập rờn và đỉnh Trường Sơn mây mờ che phủ như đã được thổi hồn vào làm cho những cảnh vật ấy có sức sống. Đó là vẻ đẹp thanh bình, giản dị, mộc mạc của thiên nhiên VN , đồng thời thể hiện tình yêu của tác giả đối với những vẻ đẹp bình dị, dân dã của đất nước.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218941" y="230260"/>
            <a:ext cx="5374140"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3200" b="1" i="0" u="none" strike="noStrike" kern="12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mn-cs"/>
              </a:rPr>
              <a:t>II. Đọc hiểu chi tiết văn bản. </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Plaque 9"/>
          <p:cNvSpPr/>
          <p:nvPr/>
        </p:nvSpPr>
        <p:spPr>
          <a:xfrm>
            <a:off x="218939" y="957425"/>
            <a:ext cx="2837770"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vi-VN"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1. Đoạn 1</a:t>
            </a:r>
            <a:r>
              <a:rPr kumimoji="0" lang="vi-VN"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18774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p:cNvPicPr>
          <p:nvPr/>
        </p:nvPicPr>
        <p:blipFill>
          <a:blip r:embed="rId2"/>
          <a:stretch>
            <a:fillRect/>
          </a:stretch>
        </p:blipFill>
        <p:spPr>
          <a:xfrm>
            <a:off x="0" y="0"/>
            <a:ext cx="12192000" cy="6858000"/>
          </a:xfrm>
          <a:prstGeom prst="rect">
            <a:avLst/>
          </a:prstGeom>
        </p:spPr>
      </p:pic>
      <p:sp>
        <p:nvSpPr>
          <p:cNvPr id="3" name="Rectangle 2"/>
          <p:cNvSpPr/>
          <p:nvPr/>
        </p:nvSpPr>
        <p:spPr>
          <a:xfrm>
            <a:off x="311977" y="282670"/>
            <a:ext cx="11573691" cy="2806987"/>
          </a:xfrm>
          <a:prstGeom prst="rect">
            <a:avLst/>
          </a:prstGeom>
        </p:spPr>
        <p:txBody>
          <a:bodyPr wrap="square">
            <a:spAutoFit/>
          </a:bodyPr>
          <a:lstStyle/>
          <a:p>
            <a:pPr marL="0" marR="0" lvl="0" indent="228600" algn="just" defTabSz="914400" rtl="0" eaLnBrk="1" fontAlgn="auto" latinLnBrk="0" hangingPunct="1">
              <a:lnSpc>
                <a:spcPct val="150000"/>
              </a:lnSpc>
              <a:spcBef>
                <a:spcPts val="0"/>
              </a:spcBef>
              <a:spcAft>
                <a:spcPts val="0"/>
              </a:spcAft>
              <a:buClrTx/>
              <a:buSzTx/>
              <a:buFontTx/>
              <a:buNone/>
              <a:tabLst/>
              <a:defRPr/>
            </a:pP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Quê</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hương</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có</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một</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vị</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trí</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quan</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trọng</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trong</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lòng</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mỗi</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người</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Mỗi</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người</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dân</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Việt</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Nam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đều</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có</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tình</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cảm</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thiêng</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liêng</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gắn</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bó</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với</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quê</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hương</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xứ</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sở</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của</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mình</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Đối</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với</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những</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con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người</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lao</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động</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nhất</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là</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người</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nông</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dân</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họ</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đã</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gắn</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bó</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mật</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thiết</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với</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quê</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hương</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Từ</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lúc</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cất</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tiếng</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khóc</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chào</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đời</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rồi</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tuổi</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thơ</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đẹp</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đẽ</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những</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công</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việc</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lao</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động</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rồi</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cuộc</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sống</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gia</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đình</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cho</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tới</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lúc</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chết</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họ</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đã</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sống</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gắn</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liền</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với</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làng</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quê</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Tình</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cảm</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yêu</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quê</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hương</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đất</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nước</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là</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một</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truyền</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thống</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tốt</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đẹp</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và</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đáng</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quý</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của</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dân</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tộc</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Việt</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Nam.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Đến</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với</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bài</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học</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hôm</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nay,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chúng</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ta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cùng</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thả</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hồn</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theo</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những</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vần</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thơ</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lục</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bát</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viết</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về</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quê</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hương</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để</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cùng</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lắng</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nghe</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và</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suy</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ngẫm</a:t>
            </a:r>
            <a:r>
              <a:rPr kumimoji="0" lang="en-US" sz="20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14685555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644164" y="2062427"/>
            <a:ext cx="2974517" cy="3324500"/>
          </a:xfrm>
          <a:prstGeom prst="rightArrow">
            <a:avLst>
              <a:gd name="adj1" fmla="val 50000"/>
              <a:gd name="adj2" fmla="val 49010"/>
            </a:avLst>
          </a:prstGeom>
          <a:blipFill>
            <a:blip r:embed="rId2"/>
            <a:tile tx="0" ty="0" sx="100000" sy="100000" flip="none" algn="tl"/>
          </a:blipFill>
          <a:ln w="28575">
            <a:solidFill>
              <a:srgbClr val="FFFF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Nghệ thuật: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Flowchart: Display 7"/>
          <p:cNvSpPr/>
          <p:nvPr/>
        </p:nvSpPr>
        <p:spPr>
          <a:xfrm>
            <a:off x="3997503" y="1343958"/>
            <a:ext cx="7550333" cy="4761437"/>
          </a:xfrm>
          <a:prstGeom prst="flowChartDisplay">
            <a:avLst/>
          </a:prstGeom>
          <a:blipFill>
            <a:blip r:embed="rId2"/>
            <a:tile tx="0" ty="0" sx="100000" sy="100000" flip="none" algn="tl"/>
          </a:blipFill>
          <a:ln w="28575">
            <a:solidFill>
              <a:srgbClr val="FFFF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pháp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từ</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hoá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Việt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Nam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nước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BPTT so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sánh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ngang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bằng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Mênh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biển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lúa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đẹp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hơn</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Cách gieo vần của 4 câu thơ đầu: ơi-trời; hơn-rờn-sơn.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Cách ngắt nhịp: câu 1 và câu 3 nhịp 2/2/2, câu 2 và câu 4 nhịp 2/2/2/2</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218941" y="230260"/>
            <a:ext cx="5450340"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3200" b="1" i="0" u="none" strike="noStrike" kern="12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mn-cs"/>
              </a:rPr>
              <a:t>II. Đọc hiểu chi tiết văn bản. </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Plaque 9"/>
          <p:cNvSpPr/>
          <p:nvPr/>
        </p:nvSpPr>
        <p:spPr>
          <a:xfrm>
            <a:off x="218939" y="957425"/>
            <a:ext cx="2554741"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vi-VN"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1. Đoạn 1</a:t>
            </a:r>
            <a:r>
              <a:rPr kumimoji="0" lang="vi-VN"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99797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1000"/>
                                        <p:tgtEl>
                                          <p:spTgt spid="8">
                                            <p:txEl>
                                              <p:pRg st="0" end="0"/>
                                            </p:txEl>
                                          </p:spTgt>
                                        </p:tgtEl>
                                      </p:cBhvr>
                                    </p:animEffect>
                                    <p:anim calcmode="lin" valueType="num">
                                      <p:cBhvr>
                                        <p:cTn id="2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fade">
                                      <p:cBhvr>
                                        <p:cTn id="28" dur="1000"/>
                                        <p:tgtEl>
                                          <p:spTgt spid="8">
                                            <p:txEl>
                                              <p:pRg st="1" end="1"/>
                                            </p:txEl>
                                          </p:spTgt>
                                        </p:tgtEl>
                                      </p:cBhvr>
                                    </p:animEffect>
                                    <p:anim calcmode="lin" valueType="num">
                                      <p:cBhvr>
                                        <p:cTn id="29"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animEffect transition="in" filter="fade">
                                      <p:cBhvr>
                                        <p:cTn id="35" dur="1000"/>
                                        <p:tgtEl>
                                          <p:spTgt spid="8">
                                            <p:txEl>
                                              <p:pRg st="2" end="2"/>
                                            </p:txEl>
                                          </p:spTgt>
                                        </p:tgtEl>
                                      </p:cBhvr>
                                    </p:animEffect>
                                    <p:anim calcmode="lin" valueType="num">
                                      <p:cBhvr>
                                        <p:cTn id="36"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
                                            <p:txEl>
                                              <p:pRg st="3" end="3"/>
                                            </p:txEl>
                                          </p:spTgt>
                                        </p:tgtEl>
                                        <p:attrNameLst>
                                          <p:attrName>style.visibility</p:attrName>
                                        </p:attrNameLst>
                                      </p:cBhvr>
                                      <p:to>
                                        <p:strVal val="visible"/>
                                      </p:to>
                                    </p:set>
                                    <p:animEffect transition="in" filter="fade">
                                      <p:cBhvr>
                                        <p:cTn id="42" dur="1000"/>
                                        <p:tgtEl>
                                          <p:spTgt spid="8">
                                            <p:txEl>
                                              <p:pRg st="3" end="3"/>
                                            </p:txEl>
                                          </p:spTgt>
                                        </p:tgtEl>
                                      </p:cBhvr>
                                    </p:animEffect>
                                    <p:anim calcmode="lin" valueType="num">
                                      <p:cBhvr>
                                        <p:cTn id="43"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644164" y="2062427"/>
            <a:ext cx="2974517" cy="3324500"/>
          </a:xfrm>
          <a:prstGeom prst="rightArrow">
            <a:avLst>
              <a:gd name="adj1" fmla="val 50000"/>
              <a:gd name="adj2" fmla="val 49010"/>
            </a:avLst>
          </a:prstGeom>
          <a:blipFill>
            <a:blip r:embed="rId2"/>
            <a:tile tx="0" ty="0" sx="100000" sy="100000" flip="none" algn="tl"/>
          </a:blipFill>
          <a:ln w="12700">
            <a:solidFill>
              <a:srgbClr val="FFC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Nghệ thuật: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Flowchart: Display 7"/>
          <p:cNvSpPr/>
          <p:nvPr/>
        </p:nvSpPr>
        <p:spPr>
          <a:xfrm>
            <a:off x="3997503" y="1402080"/>
            <a:ext cx="7550333" cy="4645193"/>
          </a:xfrm>
          <a:prstGeom prst="flowChartDisplay">
            <a:avLst/>
          </a:prstGeom>
          <a:blipFill>
            <a:blip r:embed="rId2"/>
            <a:tile tx="0" ty="0" sx="100000" sy="100000" flip="none" algn="tl"/>
          </a:blipFill>
          <a:ln w="12700">
            <a:solidFill>
              <a:srgbClr val="FFC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Tác dụng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Những câu thơ cân xứng, nhịp nhàng. Hình ảnh đất nước trở nên gần gũi, thân quen, làm tăng mức độ của đất trời Việt Nam không đâu sánh bằng. Từ đó toát lên vẻ đẹp của quê hương đất nước. </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218941" y="230260"/>
            <a:ext cx="5343660"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3200" b="1" i="0" u="none" strike="noStrike" kern="12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mn-cs"/>
              </a:rPr>
              <a:t>II. Đọc hiểu chi tiết văn bản. </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Plaque 9"/>
          <p:cNvSpPr/>
          <p:nvPr/>
        </p:nvSpPr>
        <p:spPr>
          <a:xfrm>
            <a:off x="218939" y="957425"/>
            <a:ext cx="2615701"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vi-VN"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1. Đoạn 1</a:t>
            </a:r>
            <a:r>
              <a:rPr kumimoji="0" lang="vi-VN"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48177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879296" y="1910027"/>
            <a:ext cx="2974517" cy="3324500"/>
          </a:xfrm>
          <a:prstGeom prst="rightArrow">
            <a:avLst>
              <a:gd name="adj1" fmla="val 50000"/>
              <a:gd name="adj2" fmla="val 49010"/>
            </a:avLst>
          </a:prstGeom>
          <a:blipFill>
            <a:blip r:embed="rId2"/>
            <a:tile tx="0" ty="0" sx="100000" sy="100000" flip="none" algn="tl"/>
          </a:blipFill>
          <a:ln w="28575">
            <a:solidFill>
              <a:schemeClr val="accent2">
                <a:lumMod val="7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Vẻ đẹp con người Việt Nam.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218941" y="230260"/>
            <a:ext cx="5511300"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II. Đọc hiểu chi tiết văn bản.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Plaque 9"/>
          <p:cNvSpPr/>
          <p:nvPr/>
        </p:nvSpPr>
        <p:spPr>
          <a:xfrm>
            <a:off x="218939" y="957425"/>
            <a:ext cx="2837770"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2</a:t>
            </a:r>
            <a:r>
              <a:rPr kumimoji="0" lang="vi-VN"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Đoạn </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2</a:t>
            </a:r>
            <a:r>
              <a:rPr kumimoji="0" lang="vi-VN"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endParaRPr>
          </a:p>
        </p:txBody>
      </p:sp>
      <p:sp>
        <p:nvSpPr>
          <p:cNvPr id="2" name="Rounded Rectangle 1"/>
          <p:cNvSpPr/>
          <p:nvPr/>
        </p:nvSpPr>
        <p:spPr>
          <a:xfrm>
            <a:off x="4258761" y="1346796"/>
            <a:ext cx="7053943" cy="4757913"/>
          </a:xfrm>
          <a:prstGeom prst="roundRect">
            <a:avLst/>
          </a:prstGeom>
          <a:blipFill>
            <a:blip r:embed="rId2"/>
            <a:tile tx="0" ty="0" sx="100000" sy="100000" flip="none" algn="tl"/>
          </a:blipFill>
          <a:ln w="28575">
            <a:solidFill>
              <a:schemeClr val="accent2">
                <a:lumMod val="7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3048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Những vẻ đẹp của con người Việt Nam:</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3048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Sự vất vả, cần cù trong lao động: </a:t>
            </a:r>
            <a: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vất vả in sâu, áo nâu nhuộm bùn.</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3048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Sự anh hùng, mạnh mẽ, kiên cường trong chiến đấu (</a:t>
            </a:r>
            <a: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chịu nhiều đau thương, chìm trong máu lửa lại vùng đứng lên, đạp quân thù xuống đất đen</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nhưng khi trở về cuộc sống đời thường lại hiền lành, chịu thương chịu khó (</a:t>
            </a:r>
            <a: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súng gươm vứt bỏ lại hiền hơn xưa</a:t>
            </a:r>
            <a:r>
              <a:rPr kumimoji="0" lang="vi-VN" sz="2400" b="0" i="1"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1"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Sự thuỷ chung, khéo léo, chăm chỉ : </a:t>
            </a:r>
            <a: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yêu ai yêu trọn tấm lòng thuỷ chung, tay người như có phép tiên, trên tre lá cũng dệt nghìn bài thơ.</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3048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78260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1000"/>
                                        <p:tgtEl>
                                          <p:spTgt spid="2">
                                            <p:txEl>
                                              <p:pRg st="1" end="1"/>
                                            </p:txEl>
                                          </p:spTgt>
                                        </p:tgtEl>
                                      </p:cBhvr>
                                    </p:animEffect>
                                    <p:anim calcmode="lin" valueType="num">
                                      <p:cBhvr>
                                        <p:cTn id="2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fade">
                                      <p:cBhvr>
                                        <p:cTn id="28" dur="1000"/>
                                        <p:tgtEl>
                                          <p:spTgt spid="2">
                                            <p:txEl>
                                              <p:pRg st="2" end="2"/>
                                            </p:txEl>
                                          </p:spTgt>
                                        </p:tgtEl>
                                      </p:cBhvr>
                                    </p:animEffect>
                                    <p:anim calcmode="lin" valueType="num">
                                      <p:cBhvr>
                                        <p:cTn id="29"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fade">
                                      <p:cBhvr>
                                        <p:cTn id="35" dur="1000"/>
                                        <p:tgtEl>
                                          <p:spTgt spid="2">
                                            <p:txEl>
                                              <p:pRg st="3" end="3"/>
                                            </p:txEl>
                                          </p:spTgt>
                                        </p:tgtEl>
                                      </p:cBhvr>
                                    </p:animEffect>
                                    <p:anim calcmode="lin" valueType="num">
                                      <p:cBhvr>
                                        <p:cTn id="36"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4" end="4"/>
                                            </p:txEl>
                                          </p:spTgt>
                                        </p:tgtEl>
                                        <p:attrNameLst>
                                          <p:attrName>style.visibility</p:attrName>
                                        </p:attrNameLst>
                                      </p:cBhvr>
                                      <p:to>
                                        <p:strVal val="visible"/>
                                      </p:to>
                                    </p:set>
                                    <p:animEffect transition="in" filter="fade">
                                      <p:cBhvr>
                                        <p:cTn id="42" dur="1000"/>
                                        <p:tgtEl>
                                          <p:spTgt spid="2">
                                            <p:txEl>
                                              <p:pRg st="4" end="4"/>
                                            </p:txEl>
                                          </p:spTgt>
                                        </p:tgtEl>
                                      </p:cBhvr>
                                    </p:animEffect>
                                    <p:anim calcmode="lin" valueType="num">
                                      <p:cBhvr>
                                        <p:cTn id="4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18941" y="230260"/>
            <a:ext cx="5572259"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3200" b="1" i="0" u="none" strike="noStrike" kern="12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mn-cs"/>
              </a:rPr>
              <a:t>II. Đọc hiểu chi tiết văn bản. </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Plaque 5"/>
          <p:cNvSpPr/>
          <p:nvPr/>
        </p:nvSpPr>
        <p:spPr>
          <a:xfrm>
            <a:off x="218939" y="957425"/>
            <a:ext cx="7812541"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cảm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giả</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với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quê</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hương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đất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nước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Flowchart: Alternate Process 6"/>
          <p:cNvSpPr/>
          <p:nvPr/>
        </p:nvSpPr>
        <p:spPr>
          <a:xfrm>
            <a:off x="1008018" y="1815737"/>
            <a:ext cx="10175965" cy="4781006"/>
          </a:xfrm>
          <a:prstGeom prst="flowChartAlternateProcess">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Tác giả đã thể hiện sự tự hào về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quê</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hương</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đất nước qua những khung cảnh thiên nhiên và văn hoá, con người như (</a:t>
            </a:r>
            <a:r>
              <a:rPr kumimoji="0" lang="vi-VN" sz="2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mênh mông biển lúa đâu trời đẹp hơn, Quê hương biết mấy thân yêu</a:t>
            </a:r>
            <a:r>
              <a:rPr kumimoji="0" lang="vi-VN" sz="2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sự đồng cảm với những vất vả, hi sinh của người dân (</a:t>
            </a:r>
            <a:r>
              <a:rPr kumimoji="0" lang="vi-VN" sz="2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bao nhiêu đời đã chịu nhiều đau thương,  mặt người vất vả in sâu</a:t>
            </a:r>
            <a:r>
              <a:rPr kumimoji="0" lang="vi-VN" sz="2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Qua đó thể hiện tình  cảm yêu mến, quý trọng với dân tộc.</a:t>
            </a:r>
            <a:r>
              <a:rPr kumimoji="0" lang="vi-VN" sz="2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r>
              <a:rPr kumimoji="0" lang="vi-VN" sz="2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Văn bản đã gợi về một đất nước Việt Nam với rất nhiều cảnh sắc thiên nhiên tươi đẹp, thơ mộng, giàu sức sống và những con người cần cù, chịu khó trong lao động, anh hùng, kiên cường trong chiến đấu và hiền lành, chăm chỉ, thuỷ chung trong cuộc sống đời thường.</a:t>
            </a:r>
            <a:endPar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04120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1000"/>
                                        <p:tgtEl>
                                          <p:spTgt spid="7">
                                            <p:txEl>
                                              <p:pRg st="1" end="1"/>
                                            </p:txEl>
                                          </p:spTgt>
                                        </p:tgtEl>
                                      </p:cBhvr>
                                    </p:animEffect>
                                    <p:anim calcmode="lin" valueType="num">
                                      <p:cBhvr>
                                        <p:cTn id="2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92101" y="156536"/>
            <a:ext cx="3243580" cy="835378"/>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III.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Tổng</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kết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8" name="Picture 7"/>
          <p:cNvPicPr>
            <a:picLocks noChangeAspect="1"/>
          </p:cNvPicPr>
          <p:nvPr/>
        </p:nvPicPr>
        <p:blipFill>
          <a:blip r:embed="rId2"/>
          <a:stretch>
            <a:fillRect/>
          </a:stretch>
        </p:blipFill>
        <p:spPr>
          <a:xfrm>
            <a:off x="2281629" y="1443587"/>
            <a:ext cx="7628741" cy="3970826"/>
          </a:xfrm>
          <a:prstGeom prst="rect">
            <a:avLst/>
          </a:prstGeom>
        </p:spPr>
      </p:pic>
      <p:pic>
        <p:nvPicPr>
          <p:cNvPr id="9" name="Picture 8"/>
          <p:cNvPicPr>
            <a:picLocks noChangeAspect="1"/>
          </p:cNvPicPr>
          <p:nvPr/>
        </p:nvPicPr>
        <p:blipFill>
          <a:blip r:embed="rId3"/>
          <a:stretch>
            <a:fillRect/>
          </a:stretch>
        </p:blipFill>
        <p:spPr>
          <a:xfrm>
            <a:off x="8884920" y="3429000"/>
            <a:ext cx="2168434" cy="1902801"/>
          </a:xfrm>
          <a:prstGeom prst="rect">
            <a:avLst/>
          </a:prstGeom>
        </p:spPr>
      </p:pic>
      <p:sp>
        <p:nvSpPr>
          <p:cNvPr id="2" name="Rectangle 1"/>
          <p:cNvSpPr/>
          <p:nvPr/>
        </p:nvSpPr>
        <p:spPr>
          <a:xfrm>
            <a:off x="3618428" y="2201833"/>
            <a:ext cx="5116910" cy="954107"/>
          </a:xfrm>
          <a:prstGeom prst="rect">
            <a:avLst/>
          </a:prstGeom>
        </p:spPr>
        <p:txBody>
          <a:bodyPr wrap="square">
            <a:spAutoFit/>
          </a:bodyP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Trình bày giá trị nội dung và nghệ thuật </a:t>
            </a: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thể</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thơ</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lục</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bát</a:t>
            </a: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05974404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92101" y="156536"/>
            <a:ext cx="3274060" cy="835378"/>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III.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Tổng</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kết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ounded Rectangle 3"/>
          <p:cNvSpPr/>
          <p:nvPr/>
        </p:nvSpPr>
        <p:spPr>
          <a:xfrm>
            <a:off x="1026936" y="2777065"/>
            <a:ext cx="4864100" cy="3692878"/>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Ca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ngợi</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vẻ</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đẹp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thiên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nhiên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con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người</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Việt</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Nam, qua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đó</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thể</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hiện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tình</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yêu</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niềm</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tự</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hào</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về</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quê</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hương</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đất</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nước</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p>
        </p:txBody>
      </p:sp>
      <p:sp>
        <p:nvSpPr>
          <p:cNvPr id="5" name="Rounded Rectangle 4"/>
          <p:cNvSpPr/>
          <p:nvPr/>
        </p:nvSpPr>
        <p:spPr>
          <a:xfrm>
            <a:off x="6262864" y="2777063"/>
            <a:ext cx="4902200" cy="3692878"/>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0000"/>
              </a:lnSpc>
              <a:spcBef>
                <a:spcPts val="500"/>
              </a:spcBef>
              <a:spcAft>
                <a:spcPts val="120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Thể</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thơ</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lục</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bát</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p>
          <a:p>
            <a:pPr marL="30480" marR="30480" lvl="0" indent="0" algn="just" defTabSz="914400" rtl="0" eaLnBrk="1" fontAlgn="auto" latinLnBrk="0" hangingPunct="1">
              <a:lnSpc>
                <a:spcPct val="100000"/>
              </a:lnSpc>
              <a:spcBef>
                <a:spcPts val="500"/>
              </a:spcBef>
              <a:spcAft>
                <a:spcPts val="120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ảnh</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độc</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đáo</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Biện</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pháp</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tu</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từ</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p>
        </p:txBody>
      </p:sp>
      <p:sp>
        <p:nvSpPr>
          <p:cNvPr id="2" name="Diamond 1"/>
          <p:cNvSpPr/>
          <p:nvPr/>
        </p:nvSpPr>
        <p:spPr>
          <a:xfrm>
            <a:off x="6454422" y="1320044"/>
            <a:ext cx="4538134" cy="1128889"/>
          </a:xfrm>
          <a:prstGeom prst="diamond">
            <a:avLst/>
          </a:prstGeom>
          <a:blipFill>
            <a:blip r:embed="rId3"/>
            <a:tile tx="0" ty="0" sx="100000" sy="100000" flip="none" algn="tl"/>
          </a:blipFill>
          <a:ln w="28575">
            <a:solidFill>
              <a:schemeClr val="accent2">
                <a:lumMod val="60000"/>
                <a:lumOff val="4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2</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Nghệ</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thuật</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Diamond 6"/>
          <p:cNvSpPr/>
          <p:nvPr/>
        </p:nvSpPr>
        <p:spPr>
          <a:xfrm>
            <a:off x="1199444" y="1320044"/>
            <a:ext cx="4538134" cy="1128889"/>
          </a:xfrm>
          <a:prstGeom prst="diamond">
            <a:avLst/>
          </a:prstGeom>
          <a:blipFill>
            <a:blip r:embed="rId3"/>
            <a:tile tx="0" ty="0" sx="100000" sy="100000" flip="none" algn="tl"/>
          </a:blipFill>
          <a:ln w="28575">
            <a:solidFill>
              <a:schemeClr val="accent2">
                <a:lumMod val="60000"/>
                <a:lumOff val="4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Nội</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dung </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549765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45164" y="106569"/>
            <a:ext cx="330167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Calibri" panose="020F0502020204030204"/>
                <a:ea typeface="+mn-ea"/>
                <a:cs typeface="+mn-cs"/>
              </a:rPr>
              <a:t>LUYỆN TẬP</a:t>
            </a:r>
            <a:endParaRPr kumimoji="0" lang="en-US" sz="54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Calibri" panose="020F0502020204030204"/>
              <a:ea typeface="+mn-ea"/>
              <a:cs typeface="+mn-cs"/>
            </a:endParaRPr>
          </a:p>
        </p:txBody>
      </p:sp>
      <p:pic>
        <p:nvPicPr>
          <p:cNvPr id="5" name="Picture 4"/>
          <p:cNvPicPr>
            <a:picLocks noChangeAspect="1"/>
          </p:cNvPicPr>
          <p:nvPr/>
        </p:nvPicPr>
        <p:blipFill>
          <a:blip r:embed="rId2"/>
          <a:stretch>
            <a:fillRect/>
          </a:stretch>
        </p:blipFill>
        <p:spPr>
          <a:xfrm>
            <a:off x="327660" y="4541520"/>
            <a:ext cx="1982771" cy="1902711"/>
          </a:xfrm>
          <a:prstGeom prst="rect">
            <a:avLst/>
          </a:prstGeom>
        </p:spPr>
      </p:pic>
      <p:sp>
        <p:nvSpPr>
          <p:cNvPr id="6" name="Flowchart: Alternate Process 5"/>
          <p:cNvSpPr/>
          <p:nvPr/>
        </p:nvSpPr>
        <p:spPr>
          <a:xfrm>
            <a:off x="2005438" y="1280159"/>
            <a:ext cx="8181124" cy="4767943"/>
          </a:xfrm>
          <a:prstGeom prst="flowChartAlternateProcess">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1500"/>
              </a:spcAft>
              <a:buClrTx/>
              <a:buSzTx/>
              <a:buFontTx/>
              <a:buNone/>
              <a:tabLst/>
              <a:defRPr/>
            </a:pPr>
            <a:r>
              <a:rPr kumimoji="0" lang="vi-VN" sz="3200" b="1"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Câu 1.</a:t>
            </a: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Văn bản “</a:t>
            </a:r>
            <a:r>
              <a:rPr kumimoji="0" lang="en-US" sz="32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Việt</a:t>
            </a:r>
            <a:r>
              <a:rPr kumimoji="0" lang="en-US" sz="32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nam</a:t>
            </a:r>
            <a:r>
              <a:rPr kumimoji="0" lang="en-US" sz="32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quê</a:t>
            </a:r>
            <a:r>
              <a:rPr kumimoji="0" lang="en-US" sz="32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hương</a:t>
            </a:r>
            <a:r>
              <a:rPr kumimoji="0" lang="en-US" sz="32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ta”</a:t>
            </a: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được viết theo thể thơ nào? </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1500"/>
              </a:spcAft>
              <a:buClrTx/>
              <a:buSzTx/>
              <a:buFontTx/>
              <a:buNone/>
              <a:tabLst/>
              <a:defRPr/>
            </a:pPr>
            <a:r>
              <a:rPr kumimoji="0" lang="vi-VN" sz="3200" b="1"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Câu 2. </a:t>
            </a: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Theo em những phẩm chất nào của người dân Việt Nam được tác giả Nguyễn Đình Thi nhắc đến trong bài thơ?  </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1500"/>
              </a:spcAft>
              <a:buClrTx/>
              <a:buSzTx/>
              <a:buFontTx/>
              <a:buNone/>
              <a:tabLst/>
              <a:defRPr/>
            </a:pPr>
            <a:r>
              <a:rPr kumimoji="0" lang="vi-VN" sz="3200" b="1"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Câu 3.</a:t>
            </a: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Trong</a:t>
            </a:r>
            <a:r>
              <a:rPr kumimoji="0" lang="en-US" sz="32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bài</a:t>
            </a:r>
            <a:r>
              <a:rPr kumimoji="0" lang="en-US" sz="32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thơ</a:t>
            </a:r>
            <a:r>
              <a:rPr kumimoji="0" lang="en-US" sz="32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em</a:t>
            </a:r>
            <a:r>
              <a:rPr kumimoji="0" lang="en-US" sz="32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thích</a:t>
            </a:r>
            <a:r>
              <a:rPr kumimoji="0" lang="en-US" sz="32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nhất</a:t>
            </a:r>
            <a:r>
              <a:rPr kumimoji="0" lang="en-US" sz="32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câu</a:t>
            </a:r>
            <a:r>
              <a:rPr kumimoji="0" lang="en-US" sz="32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nào</a:t>
            </a:r>
            <a:r>
              <a:rPr kumimoji="0" lang="en-US" sz="32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thơ</a:t>
            </a:r>
            <a:r>
              <a:rPr kumimoji="0" lang="en-US" sz="32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nào</a:t>
            </a:r>
            <a:r>
              <a:rPr kumimoji="0" lang="en-US" sz="32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Vì</a:t>
            </a:r>
            <a:r>
              <a:rPr kumimoji="0" lang="en-US" sz="32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sao</a:t>
            </a:r>
            <a:r>
              <a:rPr kumimoji="0" lang="en-US" sz="32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9136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1000"/>
                                        <p:tgtEl>
                                          <p:spTgt spid="6">
                                            <p:txEl>
                                              <p:pRg st="1" end="1"/>
                                            </p:txEl>
                                          </p:spTgt>
                                        </p:tgtEl>
                                      </p:cBhvr>
                                    </p:animEffect>
                                    <p:anim calcmode="lin" valueType="num">
                                      <p:cBhvr>
                                        <p:cTn id="2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fade">
                                      <p:cBhvr>
                                        <p:cTn id="28" dur="1000"/>
                                        <p:tgtEl>
                                          <p:spTgt spid="6">
                                            <p:txEl>
                                              <p:pRg st="2" end="2"/>
                                            </p:txEl>
                                          </p:spTgt>
                                        </p:tgtEl>
                                      </p:cBhvr>
                                    </p:animEffect>
                                    <p:anim calcmode="lin" valueType="num">
                                      <p:cBhvr>
                                        <p:cTn id="29"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45164" y="106569"/>
            <a:ext cx="330167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Calibri" panose="020F0502020204030204"/>
                <a:ea typeface="+mn-ea"/>
                <a:cs typeface="+mn-cs"/>
              </a:rPr>
              <a:t>LUYỆN TẬP</a:t>
            </a:r>
            <a:endParaRPr kumimoji="0" lang="en-US" sz="54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Calibri" panose="020F0502020204030204"/>
              <a:ea typeface="+mn-ea"/>
              <a:cs typeface="+mn-cs"/>
            </a:endParaRPr>
          </a:p>
        </p:txBody>
      </p:sp>
      <p:sp>
        <p:nvSpPr>
          <p:cNvPr id="6" name="Flowchart: Alternate Process 5"/>
          <p:cNvSpPr/>
          <p:nvPr/>
        </p:nvSpPr>
        <p:spPr>
          <a:xfrm>
            <a:off x="1040674" y="1029899"/>
            <a:ext cx="10110652" cy="5146767"/>
          </a:xfrm>
          <a:prstGeom prst="flowChartAlternateProcess">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1500"/>
              </a:spcAft>
              <a:buClrTx/>
              <a:buSzTx/>
              <a:buFontTx/>
              <a:buNone/>
              <a:tabLst/>
              <a:defRPr/>
            </a:pPr>
            <a:r>
              <a:rPr kumimoji="0" lang="vi-VN" sz="24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1. Đoạn thơ được viết theo thể thơ lục bát.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1500"/>
              </a:spcAft>
              <a:buClrTx/>
              <a:buSzTx/>
              <a:buFontTx/>
              <a:buNone/>
              <a:tabLst/>
              <a:defRPr/>
            </a:pPr>
            <a:r>
              <a:rPr kumimoji="0" lang="en-US" sz="24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2. </a:t>
            </a:r>
            <a:r>
              <a:rPr kumimoji="0" lang="vi-VN" sz="24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Những phẩm chất đẹp của người Việt Nam được nhắc đến trong đoạn thơ là:</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1500"/>
              </a:spcAft>
              <a:buClrTx/>
              <a:buSzTx/>
              <a:buFontTx/>
              <a:buNone/>
              <a:tabLst/>
              <a:defRPr/>
            </a:pPr>
            <a:r>
              <a:rPr kumimoji="0" lang="vi-VN" sz="24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Cần cù, chịu thương chịu khó  “Mặt người vất vả in sâu /Gái trai cũng một áo nâu nhuộm bùn”</a:t>
            </a:r>
            <a:r>
              <a:rPr kumimoji="0" lang="en-US" sz="24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1500"/>
              </a:spcAft>
              <a:buClrTx/>
              <a:buSzTx/>
              <a:buFontTx/>
              <a:buNone/>
              <a:tabLst/>
              <a:defRPr/>
            </a:pPr>
            <a:r>
              <a:rPr kumimoji="0" lang="vi-VN" sz="24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Anh hùng, dũng cảm “Đất nghèo nuôi những anh hùng /Chìm trong máu lửa lại vùng đứng lên”</a:t>
            </a:r>
            <a:r>
              <a:rPr kumimoji="0" lang="en-US" sz="24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a:t>
            </a:r>
            <a:r>
              <a:rPr kumimoji="0" lang="vi-VN" sz="24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1500"/>
              </a:spcAft>
              <a:buClrTx/>
              <a:buSzTx/>
              <a:buFontTx/>
              <a:buNone/>
              <a:tabLst/>
              <a:defRPr/>
            </a:pPr>
            <a:r>
              <a:rPr kumimoji="0" lang="vi-VN" sz="24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Thủy chung, nghĩa tình “ Mắt đen cô gái long lanh / Yêu ai yêu trọn tấm tình thuỷ chung.”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1500"/>
              </a:spcAft>
              <a:buClrTx/>
              <a:buSzTx/>
              <a:buFontTx/>
              <a:buNone/>
              <a:tabLst/>
              <a:defRPr/>
            </a:pPr>
            <a:r>
              <a:rPr kumimoji="0" lang="en-US" sz="24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3. HS </a:t>
            </a:r>
            <a:r>
              <a:rPr kumimoji="0" lang="en-US" sz="24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trả</a:t>
            </a:r>
            <a:r>
              <a:rPr kumimoji="0" lang="en-US" sz="24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lời</a:t>
            </a:r>
            <a:r>
              <a:rPr kumimoji="0" lang="en-US" sz="24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theo</a:t>
            </a:r>
            <a:r>
              <a:rPr kumimoji="0" lang="en-US" sz="24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cảm</a:t>
            </a:r>
            <a:r>
              <a:rPr kumimoji="0" lang="en-US" sz="24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xúc</a:t>
            </a:r>
            <a:r>
              <a:rPr kumimoji="0" lang="en-US" sz="24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của</a:t>
            </a:r>
            <a:r>
              <a:rPr kumimoji="0" lang="en-US" sz="24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mình</a:t>
            </a:r>
            <a:r>
              <a:rPr kumimoji="0" lang="en-US" sz="24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và</a:t>
            </a:r>
            <a:r>
              <a:rPr kumimoji="0" lang="en-US" sz="24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lí</a:t>
            </a:r>
            <a:r>
              <a:rPr kumimoji="0" lang="en-US" sz="24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giải</a:t>
            </a:r>
            <a:r>
              <a:rPr kumimoji="0" lang="en-US" sz="24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67334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1000"/>
                                        <p:tgtEl>
                                          <p:spTgt spid="6">
                                            <p:txEl>
                                              <p:pRg st="1" end="1"/>
                                            </p:txEl>
                                          </p:spTgt>
                                        </p:tgtEl>
                                      </p:cBhvr>
                                    </p:animEffect>
                                    <p:anim calcmode="lin" valueType="num">
                                      <p:cBhvr>
                                        <p:cTn id="2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fade">
                                      <p:cBhvr>
                                        <p:cTn id="28" dur="1000"/>
                                        <p:tgtEl>
                                          <p:spTgt spid="6">
                                            <p:txEl>
                                              <p:pRg st="2" end="2"/>
                                            </p:txEl>
                                          </p:spTgt>
                                        </p:tgtEl>
                                      </p:cBhvr>
                                    </p:animEffect>
                                    <p:anim calcmode="lin" valueType="num">
                                      <p:cBhvr>
                                        <p:cTn id="29"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fade">
                                      <p:cBhvr>
                                        <p:cTn id="35" dur="1000"/>
                                        <p:tgtEl>
                                          <p:spTgt spid="6">
                                            <p:txEl>
                                              <p:pRg st="3" end="3"/>
                                            </p:txEl>
                                          </p:spTgt>
                                        </p:tgtEl>
                                      </p:cBhvr>
                                    </p:animEffect>
                                    <p:anim calcmode="lin" valueType="num">
                                      <p:cBhvr>
                                        <p:cTn id="36"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fade">
                                      <p:cBhvr>
                                        <p:cTn id="42" dur="1000"/>
                                        <p:tgtEl>
                                          <p:spTgt spid="6">
                                            <p:txEl>
                                              <p:pRg st="4" end="4"/>
                                            </p:txEl>
                                          </p:spTgt>
                                        </p:tgtEl>
                                      </p:cBhvr>
                                    </p:animEffect>
                                    <p:anim calcmode="lin" valueType="num">
                                      <p:cBhvr>
                                        <p:cTn id="43"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
                                            <p:txEl>
                                              <p:pRg st="5" end="5"/>
                                            </p:txEl>
                                          </p:spTgt>
                                        </p:tgtEl>
                                        <p:attrNameLst>
                                          <p:attrName>style.visibility</p:attrName>
                                        </p:attrNameLst>
                                      </p:cBhvr>
                                      <p:to>
                                        <p:strVal val="visible"/>
                                      </p:to>
                                    </p:set>
                                    <p:animEffect transition="in" filter="fade">
                                      <p:cBhvr>
                                        <p:cTn id="49" dur="1000"/>
                                        <p:tgtEl>
                                          <p:spTgt spid="6">
                                            <p:txEl>
                                              <p:pRg st="5" end="5"/>
                                            </p:txEl>
                                          </p:spTgt>
                                        </p:tgtEl>
                                      </p:cBhvr>
                                    </p:animEffect>
                                    <p:anim calcmode="lin" valueType="num">
                                      <p:cBhvr>
                                        <p:cTn id="50"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43173" y="219132"/>
            <a:ext cx="6245044"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 HƯỚNG DẪN TỰ HỌC</a:t>
            </a:r>
            <a:endParaRPr kumimoji="0" lang="en-US" sz="32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6" name="Left Arrow Callout 5"/>
          <p:cNvSpPr/>
          <p:nvPr/>
        </p:nvSpPr>
        <p:spPr>
          <a:xfrm>
            <a:off x="6400800" y="1402080"/>
            <a:ext cx="5408025" cy="4968240"/>
          </a:xfrm>
          <a:prstGeom prst="leftArrowCallout">
            <a:avLst>
              <a:gd name="adj1" fmla="val 23900"/>
              <a:gd name="adj2" fmla="val 30810"/>
              <a:gd name="adj3" fmla="val 28667"/>
              <a:gd name="adj4" fmla="val 64977"/>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Em hãy quan sát bức tranh </a:t>
            </a:r>
            <a:r>
              <a:rPr kumimoji="0" lang="pt-BR"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sử dụng những kiến thức vừa học, tưởng tượng để thiết kế một bức tranh hoặc một sơ dồ tư duy tái hiện lại vẻ đẹp thiên nhiên và con người trong bài thơ.</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5" name="Picture 4"/>
          <p:cNvPicPr>
            <a:picLocks noChangeAspect="1"/>
          </p:cNvPicPr>
          <p:nvPr/>
        </p:nvPicPr>
        <p:blipFill>
          <a:blip r:embed="rId2"/>
          <a:stretch>
            <a:fillRect/>
          </a:stretch>
        </p:blipFill>
        <p:spPr>
          <a:xfrm>
            <a:off x="444137" y="1140974"/>
            <a:ext cx="6764383" cy="5442706"/>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47687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1" y="0"/>
            <a:ext cx="12192000" cy="68580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5529942" y="1169854"/>
            <a:ext cx="6096000" cy="1815882"/>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ĐỌC KẾT NỐI CHỦ ĐIỂM: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S Mincho"/>
                <a:cs typeface="+mn-cs"/>
              </a:rPr>
              <a:t>VỀ BÀI CA DAO </a:t>
            </a:r>
            <a:r>
              <a:rPr kumimoji="0" lang="en-US" sz="2800" b="1" i="1" u="none" strike="noStrike" kern="1200" cap="none" spc="0" normalizeH="0" baseline="0" noProof="0" dirty="0">
                <a:ln>
                  <a:noFill/>
                </a:ln>
                <a:solidFill>
                  <a:srgbClr val="C00000"/>
                </a:solidFill>
                <a:effectLst/>
                <a:uLnTx/>
                <a:uFillTx/>
                <a:latin typeface="Times New Roman" panose="02020603050405020304" pitchFamily="18" charset="0"/>
                <a:ea typeface="MS Mincho"/>
                <a:cs typeface="+mn-cs"/>
              </a:rPr>
              <a:t>ĐỨNG BÊN NI ĐỒNG, NGÓ BÊN TÊ ĐỒNG</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Bùi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Mạnh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Nhị</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8248751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91440" y="882219"/>
            <a:ext cx="6253132"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a:t>
            </a:r>
            <a:r>
              <a:rPr kumimoji="0" lang="pt-BR"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Tìm hiểu chung về thơ lục bát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ight Arrow Callout 5"/>
          <p:cNvSpPr/>
          <p:nvPr/>
        </p:nvSpPr>
        <p:spPr>
          <a:xfrm>
            <a:off x="1396637" y="1996439"/>
            <a:ext cx="5317770" cy="4062875"/>
          </a:xfrm>
          <a:prstGeom prst="rightArrowCallout">
            <a:avLst/>
          </a:prstGeom>
          <a:solidFill>
            <a:schemeClr val="accent2">
              <a:lumMod val="20000"/>
              <a:lumOff val="80000"/>
            </a:schemeClr>
          </a:solidFill>
          <a:ln w="28575"/>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Đọc phần </a:t>
            </a:r>
            <a:r>
              <a:rPr kumimoji="0" lang="de-DE"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Tri thức đọc hiểu</a:t>
            </a:r>
            <a:r>
              <a:rPr kumimoji="0" lang="de-DE"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trong SGK trang 60 và tái hiện lại kiến thức.</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2" name="Picture 1"/>
          <p:cNvPicPr>
            <a:picLocks noChangeAspect="1"/>
          </p:cNvPicPr>
          <p:nvPr/>
        </p:nvPicPr>
        <p:blipFill>
          <a:blip r:embed="rId2"/>
          <a:stretch>
            <a:fillRect/>
          </a:stretch>
        </p:blipFill>
        <p:spPr>
          <a:xfrm>
            <a:off x="6181007" y="1996439"/>
            <a:ext cx="3660767" cy="4531317"/>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7" name="Rectangle 6"/>
          <p:cNvSpPr/>
          <p:nvPr/>
        </p:nvSpPr>
        <p:spPr>
          <a:xfrm>
            <a:off x="3033142" y="174333"/>
            <a:ext cx="6125716"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rPr>
              <a:t>KHÁM PHÁ KIẾN THỨC</a:t>
            </a:r>
            <a:endParaRPr kumimoji="0" lang="en-US" sz="40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745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52649" y="980441"/>
            <a:ext cx="10086703" cy="5303519"/>
          </a:xfrm>
          <a:prstGeom prst="rect">
            <a:avLst/>
          </a:prstGeom>
        </p:spPr>
      </p:pic>
      <p:sp>
        <p:nvSpPr>
          <p:cNvPr id="6" name="Rectangle 5"/>
          <p:cNvSpPr/>
          <p:nvPr/>
        </p:nvSpPr>
        <p:spPr>
          <a:xfrm>
            <a:off x="2504600" y="2755037"/>
            <a:ext cx="7182800" cy="1754326"/>
          </a:xfrm>
          <a:prstGeom prst="rect">
            <a:avLst/>
          </a:prstGeom>
          <a:blipFill>
            <a:blip r:embed="rId3"/>
            <a:tile tx="0" ty="0" sx="100000" sy="100000" flip="none" algn="tl"/>
          </a:blipFill>
          <a:ln w="19050">
            <a:solidFill>
              <a:srgbClr val="C0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rPr>
              <a:t>HOẠT ĐỘNG KHỞI ĐỘNG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22225">
                  <a:solidFill>
                    <a:srgbClr val="ED7D31"/>
                  </a:solidFill>
                  <a:prstDash val="solid"/>
                </a:ln>
                <a:solidFill>
                  <a:srgbClr val="002060"/>
                </a:solidFill>
                <a:effectLst/>
                <a:uLnTx/>
                <a:uFillTx/>
                <a:latin typeface="Times New Roman" panose="02020603050405020304" pitchFamily="18" charset="0"/>
                <a:ea typeface="+mn-ea"/>
                <a:cs typeface="Times New Roman" panose="02020603050405020304" pitchFamily="18" charset="0"/>
              </a:rPr>
              <a:t>NGHE NGÂM MỘT BÀI CA </a:t>
            </a:r>
            <a:r>
              <a:rPr kumimoji="0" lang="en-US" sz="3200" b="1" i="0" u="none" strike="noStrike" kern="1200" cap="none" spc="0" normalizeH="0" baseline="0" noProof="0" dirty="0" smtClean="0">
                <a:ln w="22225">
                  <a:solidFill>
                    <a:srgbClr val="ED7D31"/>
                  </a:solidFill>
                  <a:prstDash val="solid"/>
                </a:ln>
                <a:solidFill>
                  <a:srgbClr val="002060"/>
                </a:solidFill>
                <a:effectLst/>
                <a:uLnTx/>
                <a:uFillTx/>
                <a:latin typeface="Times New Roman" panose="02020603050405020304" pitchFamily="18" charset="0"/>
                <a:ea typeface="+mn-ea"/>
                <a:cs typeface="Times New Roman" panose="02020603050405020304" pitchFamily="18" charset="0"/>
              </a:rPr>
              <a:t>DAO</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smtClean="0">
                <a:ln w="22225">
                  <a:solidFill>
                    <a:srgbClr val="ED7D31"/>
                  </a:solidFill>
                  <a:prstDash val="solid"/>
                </a:ln>
                <a:solidFill>
                  <a:srgbClr val="002060"/>
                </a:solidFill>
                <a:latin typeface="Times New Roman" panose="02020603050405020304" pitchFamily="18" charset="0"/>
                <a:cs typeface="Times New Roman" panose="02020603050405020304" pitchFamily="18" charset="0"/>
              </a:rPr>
              <a:t>( YOUTUBE)</a:t>
            </a:r>
            <a:endParaRPr kumimoji="0" lang="en-US" sz="3200" b="1" i="0" u="none" strike="noStrike" kern="1200" cap="none" spc="0" normalizeH="0" baseline="0" noProof="0" dirty="0">
              <a:ln w="22225">
                <a:solidFill>
                  <a:srgbClr val="ED7D31"/>
                </a:solidFill>
                <a:prstDash val="solid"/>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6664528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p:cNvPicPr>
          <p:nvPr/>
        </p:nvPicPr>
        <p:blipFill>
          <a:blip r:embed="rId2"/>
          <a:stretch>
            <a:fillRect/>
          </a:stretch>
        </p:blipFill>
        <p:spPr>
          <a:xfrm>
            <a:off x="0" y="0"/>
            <a:ext cx="12192000" cy="6858000"/>
          </a:xfrm>
          <a:prstGeom prst="rect">
            <a:avLst/>
          </a:prstGeom>
        </p:spPr>
      </p:pic>
      <p:sp>
        <p:nvSpPr>
          <p:cNvPr id="2" name="Rectangle 1"/>
          <p:cNvSpPr/>
          <p:nvPr/>
        </p:nvSpPr>
        <p:spPr>
          <a:xfrm>
            <a:off x="341811" y="359250"/>
            <a:ext cx="11508377"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Có</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câu</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hát</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nào</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đẹp</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như</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ca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dao</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dân</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ca? Ca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dao</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dân</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ca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đã</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hoà</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nhập</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một</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cách</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hồn</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nhiên</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kỳ</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diệu</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vào</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tâm</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hồn</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tuổi</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thơ</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của</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mỗi</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người</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Ca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dao</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dân</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ca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Việt</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Nam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giàu</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bản</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sắc</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vô</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cùng</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đẹp</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đẽ</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và</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phong</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phú</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Nó</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là</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tiếng</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hát</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tâm</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tình</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nơi</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bến</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cũ</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đò</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xưa</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lưu</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luyến</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trong</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dân</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gian</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ánh</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cuộc</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sống</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và</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ước</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mơ</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của</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nhân</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dân</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ta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từ</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bao</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đời</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nay.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Có</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những</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khúc</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hát</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ru</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ngọt</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ngào</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chứa</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chan</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tình</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nghĩa</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Có</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những</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bài</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hát</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giao</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duyên</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say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đắm</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lòng</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người</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Có</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những</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bài</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ca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nói</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về</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đất</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nước</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quê</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hương</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với</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nương</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dâu</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ruộng</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lúa</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với</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hình</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ảnh</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duyên</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say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đắm</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lòng</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người</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Nhiều</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nhà</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phê</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bình</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gọi</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ca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dao</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là</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điệu</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ví</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dặm</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tâm</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hồn</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48067935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que 5"/>
          <p:cNvSpPr/>
          <p:nvPr/>
        </p:nvSpPr>
        <p:spPr>
          <a:xfrm>
            <a:off x="218939" y="966220"/>
            <a:ext cx="3838786"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30480" lvl="0" indent="-342900" algn="just" defTabSz="914400" rtl="0" eaLnBrk="1" fontAlgn="auto" latinLnBrk="0" hangingPunct="1">
              <a:lnSpc>
                <a:spcPct val="115000"/>
              </a:lnSpc>
              <a:spcBef>
                <a:spcPts val="0"/>
              </a:spcBef>
              <a:spcAft>
                <a:spcPts val="1200"/>
              </a:spcAft>
              <a:buClrTx/>
              <a:buSzTx/>
              <a:buFont typeface="+mj-lt"/>
              <a:buAutoNum type="arabicPeriod"/>
              <a:tabLst/>
              <a:defRPr/>
            </a:pP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giả</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1" name="Plaque 10"/>
          <p:cNvSpPr/>
          <p:nvPr/>
        </p:nvSpPr>
        <p:spPr>
          <a:xfrm>
            <a:off x="218940" y="230260"/>
            <a:ext cx="3838785"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S Mincho"/>
                <a:cs typeface="+mn-cs"/>
              </a:rPr>
              <a:t>I.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S Mincho"/>
                <a:cs typeface="+mn-cs"/>
              </a:rPr>
              <a:t>Tìm</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S Mincho"/>
                <a:cs typeface="+mn-cs"/>
              </a:rPr>
              <a:t>hiểu</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S Mincho"/>
                <a:cs typeface="+mn-cs"/>
              </a:rPr>
              <a:t>chung</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TextBox 2"/>
          <p:cNvSpPr txBox="1"/>
          <p:nvPr/>
        </p:nvSpPr>
        <p:spPr>
          <a:xfrm>
            <a:off x="4937760" y="2009727"/>
            <a:ext cx="6414868" cy="4031873"/>
          </a:xfrm>
          <a:prstGeom prst="rect">
            <a:avLst/>
          </a:prstGeom>
          <a:noFill/>
          <a:ln w="38100" cmpd="thinThick">
            <a:solidFill>
              <a:schemeClr val="accent2">
                <a:lumMod val="50000"/>
              </a:schemeClr>
            </a:solidFill>
          </a:ln>
        </p:spPr>
        <p:txBody>
          <a:bodyPr wrap="square" rtlCol="0">
            <a:spAutoFit/>
          </a:bodyPr>
          <a:lstStyle/>
          <a:p>
            <a:pPr marL="22860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PGS-TSKH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Bùi</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Mạnh</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Nhị</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Vụ</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trưởng</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vụ</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tổ</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chức</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cán</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bộ</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Bộ</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Giáo</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dục</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Đào</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tạo</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Quê</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quán</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Xã</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Thành</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Lợi</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Huyện</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Vụ</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Bản</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Tỉnh</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Nam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Định</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Có</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nhiều</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viết</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nghiên</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cứu</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về</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các</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tác</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giả</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tác</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phẩm</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in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trên</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nhiều</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tạp</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chí</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khoa</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học</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endParaRPr>
          </a:p>
        </p:txBody>
      </p:sp>
      <p:grpSp>
        <p:nvGrpSpPr>
          <p:cNvPr id="4" name="Group 3"/>
          <p:cNvGrpSpPr/>
          <p:nvPr/>
        </p:nvGrpSpPr>
        <p:grpSpPr>
          <a:xfrm>
            <a:off x="606334" y="2009727"/>
            <a:ext cx="4148546" cy="3952875"/>
            <a:chOff x="606334" y="2009727"/>
            <a:chExt cx="4148546" cy="3952875"/>
          </a:xfrm>
        </p:grpSpPr>
        <p:pic>
          <p:nvPicPr>
            <p:cNvPr id="2" name="Picture 1"/>
            <p:cNvPicPr>
              <a:picLocks noChangeAspect="1"/>
            </p:cNvPicPr>
            <p:nvPr/>
          </p:nvPicPr>
          <p:blipFill>
            <a:blip r:embed="rId2"/>
            <a:stretch>
              <a:fillRect/>
            </a:stretch>
          </p:blipFill>
          <p:spPr>
            <a:xfrm>
              <a:off x="606334" y="2009727"/>
              <a:ext cx="4148546" cy="3952875"/>
            </a:xfrm>
            <a:prstGeom prst="rect">
              <a:avLst/>
            </a:prstGeom>
          </p:spPr>
        </p:pic>
        <p:pic>
          <p:nvPicPr>
            <p:cNvPr id="5" name="Picture 4"/>
            <p:cNvPicPr>
              <a:picLocks noChangeAspect="1"/>
            </p:cNvPicPr>
            <p:nvPr/>
          </p:nvPicPr>
          <p:blipFill>
            <a:blip r:embed="rId3"/>
            <a:stretch>
              <a:fillRect/>
            </a:stretch>
          </p:blipFill>
          <p:spPr>
            <a:xfrm rot="21158055">
              <a:off x="1462128" y="2923866"/>
              <a:ext cx="2489209" cy="1819905"/>
            </a:xfrm>
            <a:prstGeom prst="rect">
              <a:avLst/>
            </a:prstGeom>
          </p:spPr>
        </p:pic>
      </p:grpSp>
    </p:spTree>
    <p:extLst>
      <p:ext uri="{BB962C8B-B14F-4D97-AF65-F5344CB8AC3E}">
        <p14:creationId xmlns:p14="http://schemas.microsoft.com/office/powerpoint/2010/main" val="276839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80">
                                          <p:stCondLst>
                                            <p:cond delay="0"/>
                                          </p:stCondLst>
                                        </p:cTn>
                                        <p:tgtEl>
                                          <p:spTgt spid="3"/>
                                        </p:tgtEl>
                                      </p:cBhvr>
                                    </p:animEffect>
                                    <p:anim calcmode="lin" valueType="num">
                                      <p:cBhvr>
                                        <p:cTn id="2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6" dur="26">
                                          <p:stCondLst>
                                            <p:cond delay="650"/>
                                          </p:stCondLst>
                                        </p:cTn>
                                        <p:tgtEl>
                                          <p:spTgt spid="3"/>
                                        </p:tgtEl>
                                      </p:cBhvr>
                                      <p:to x="100000" y="60000"/>
                                    </p:animScale>
                                    <p:animScale>
                                      <p:cBhvr>
                                        <p:cTn id="27" dur="166" decel="50000">
                                          <p:stCondLst>
                                            <p:cond delay="676"/>
                                          </p:stCondLst>
                                        </p:cTn>
                                        <p:tgtEl>
                                          <p:spTgt spid="3"/>
                                        </p:tgtEl>
                                      </p:cBhvr>
                                      <p:to x="100000" y="100000"/>
                                    </p:animScale>
                                    <p:animScale>
                                      <p:cBhvr>
                                        <p:cTn id="28" dur="26">
                                          <p:stCondLst>
                                            <p:cond delay="1312"/>
                                          </p:stCondLst>
                                        </p:cTn>
                                        <p:tgtEl>
                                          <p:spTgt spid="3"/>
                                        </p:tgtEl>
                                      </p:cBhvr>
                                      <p:to x="100000" y="80000"/>
                                    </p:animScale>
                                    <p:animScale>
                                      <p:cBhvr>
                                        <p:cTn id="29" dur="166" decel="50000">
                                          <p:stCondLst>
                                            <p:cond delay="1338"/>
                                          </p:stCondLst>
                                        </p:cTn>
                                        <p:tgtEl>
                                          <p:spTgt spid="3"/>
                                        </p:tgtEl>
                                      </p:cBhvr>
                                      <p:to x="100000" y="100000"/>
                                    </p:animScale>
                                    <p:animScale>
                                      <p:cBhvr>
                                        <p:cTn id="30" dur="26">
                                          <p:stCondLst>
                                            <p:cond delay="1642"/>
                                          </p:stCondLst>
                                        </p:cTn>
                                        <p:tgtEl>
                                          <p:spTgt spid="3"/>
                                        </p:tgtEl>
                                      </p:cBhvr>
                                      <p:to x="100000" y="90000"/>
                                    </p:animScale>
                                    <p:animScale>
                                      <p:cBhvr>
                                        <p:cTn id="31" dur="166" decel="50000">
                                          <p:stCondLst>
                                            <p:cond delay="1668"/>
                                          </p:stCondLst>
                                        </p:cTn>
                                        <p:tgtEl>
                                          <p:spTgt spid="3"/>
                                        </p:tgtEl>
                                      </p:cBhvr>
                                      <p:to x="100000" y="100000"/>
                                    </p:animScale>
                                    <p:animScale>
                                      <p:cBhvr>
                                        <p:cTn id="32" dur="26">
                                          <p:stCondLst>
                                            <p:cond delay="1808"/>
                                          </p:stCondLst>
                                        </p:cTn>
                                        <p:tgtEl>
                                          <p:spTgt spid="3"/>
                                        </p:tgtEl>
                                      </p:cBhvr>
                                      <p:to x="100000" y="95000"/>
                                    </p:animScale>
                                    <p:animScale>
                                      <p:cBhvr>
                                        <p:cTn id="33"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que 5"/>
          <p:cNvSpPr/>
          <p:nvPr/>
        </p:nvSpPr>
        <p:spPr>
          <a:xfrm>
            <a:off x="218939" y="966220"/>
            <a:ext cx="4033021"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30480" lvl="0" indent="-342900" algn="just" defTabSz="914400" rtl="0" eaLnBrk="1" fontAlgn="auto" latinLnBrk="0" hangingPunct="1">
              <a:lnSpc>
                <a:spcPct val="115000"/>
              </a:lnSpc>
              <a:spcBef>
                <a:spcPts val="0"/>
              </a:spcBef>
              <a:spcAft>
                <a:spcPts val="1200"/>
              </a:spcAft>
              <a:buClrTx/>
              <a:buSzTx/>
              <a:buFont typeface="+mj-lt"/>
              <a:buAutoNum type="arabicPeriod"/>
              <a:tabLst/>
              <a:defRPr/>
            </a:pP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giả</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1" name="Plaque 10"/>
          <p:cNvSpPr/>
          <p:nvPr/>
        </p:nvSpPr>
        <p:spPr>
          <a:xfrm>
            <a:off x="218941" y="230260"/>
            <a:ext cx="4033020"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S Mincho"/>
                <a:cs typeface="+mn-cs"/>
              </a:rPr>
              <a:t>I.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S Mincho"/>
                <a:cs typeface="+mn-cs"/>
              </a:rPr>
              <a:t>Tìm</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S Mincho"/>
                <a:cs typeface="+mn-cs"/>
              </a:rPr>
              <a:t>hiểu</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S Mincho"/>
                <a:cs typeface="+mn-cs"/>
              </a:rPr>
              <a:t>chung</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TextBox 2"/>
          <p:cNvSpPr txBox="1"/>
          <p:nvPr/>
        </p:nvSpPr>
        <p:spPr>
          <a:xfrm>
            <a:off x="4754880" y="945857"/>
            <a:ext cx="7145383" cy="5632311"/>
          </a:xfrm>
          <a:prstGeom prst="rect">
            <a:avLst/>
          </a:prstGeom>
          <a:noFill/>
          <a:ln w="38100" cmpd="thinThick">
            <a:solidFill>
              <a:schemeClr val="accent2">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Bùi Mạnh Nhị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(1980), </a:t>
            </a:r>
            <a:r>
              <a:rPr kumimoji="0" lang="vi-VN"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Sen Tháp Mười (Ca dao miền Nam về Chủ tịch Hồ Chí Minh)</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Nxb TP.HCM,100 tr.</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Bùi Mạnh Nhị</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(1980), </a:t>
            </a:r>
            <a:r>
              <a:rPr kumimoji="0" lang="vi-VN"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Phương ngôn Việt Nam</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Luận văn Cao học, bảo vệ tại Trường Đại học Sư phạm Hà Nội.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Bùi Mạnh Nhị</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(1982),Một số đặc điểm nghệ thuật của ca dao - dân ca Nam Bộ</a:t>
            </a:r>
            <a:r>
              <a:rPr kumimoji="0" lang="vi-VN"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in trong Kỷ yếu “</a:t>
            </a:r>
            <a:r>
              <a:rPr kumimoji="0" lang="vi-VN"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Văn hóa văn nghệ truyền thống đồng bằng sông Cửu Long</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Bộ Văn hóa.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4.</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Bùi Mạnh Nhị</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(1982), Nỗi oan hại chồng trong vở chèo Quan Âm Thị Kính, in trong </a:t>
            </a:r>
            <a:r>
              <a:rPr kumimoji="0" lang="vi-VN"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Giảng văn tập 2</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Trường ĐHSP Tp. HCM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5</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Bùi Mạnh Nhị</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Bảo Định Giang, Nguyễn Tấn Phát, Trần Tấn Vĩnh (1984), </a:t>
            </a:r>
            <a:r>
              <a:rPr kumimoji="0" lang="vi-VN"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Ca dao- dân ca Nam Bộ</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Nxb Tp. HCM, 507 tr.</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4" name="Group 3"/>
          <p:cNvGrpSpPr/>
          <p:nvPr/>
        </p:nvGrpSpPr>
        <p:grpSpPr>
          <a:xfrm>
            <a:off x="354874" y="1979247"/>
            <a:ext cx="4148546" cy="3952875"/>
            <a:chOff x="606334" y="2009727"/>
            <a:chExt cx="4148546" cy="3952875"/>
          </a:xfrm>
        </p:grpSpPr>
        <p:pic>
          <p:nvPicPr>
            <p:cNvPr id="2" name="Picture 1"/>
            <p:cNvPicPr>
              <a:picLocks noChangeAspect="1"/>
            </p:cNvPicPr>
            <p:nvPr/>
          </p:nvPicPr>
          <p:blipFill>
            <a:blip r:embed="rId3"/>
            <a:stretch>
              <a:fillRect/>
            </a:stretch>
          </p:blipFill>
          <p:spPr>
            <a:xfrm>
              <a:off x="606334" y="2009727"/>
              <a:ext cx="4148546" cy="3952875"/>
            </a:xfrm>
            <a:prstGeom prst="rect">
              <a:avLst/>
            </a:prstGeom>
          </p:spPr>
        </p:pic>
        <p:pic>
          <p:nvPicPr>
            <p:cNvPr id="5" name="Picture 4"/>
            <p:cNvPicPr>
              <a:picLocks noChangeAspect="1"/>
            </p:cNvPicPr>
            <p:nvPr/>
          </p:nvPicPr>
          <p:blipFill>
            <a:blip r:embed="rId4"/>
            <a:stretch>
              <a:fillRect/>
            </a:stretch>
          </p:blipFill>
          <p:spPr>
            <a:xfrm rot="21158055">
              <a:off x="1462128" y="2923866"/>
              <a:ext cx="2489209" cy="1819905"/>
            </a:xfrm>
            <a:prstGeom prst="rect">
              <a:avLst/>
            </a:prstGeom>
          </p:spPr>
        </p:pic>
      </p:grpSp>
    </p:spTree>
    <p:extLst>
      <p:ext uri="{BB962C8B-B14F-4D97-AF65-F5344CB8AC3E}">
        <p14:creationId xmlns:p14="http://schemas.microsoft.com/office/powerpoint/2010/main" val="269810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80">
                                          <p:stCondLst>
                                            <p:cond delay="0"/>
                                          </p:stCondLst>
                                        </p:cTn>
                                        <p:tgtEl>
                                          <p:spTgt spid="3"/>
                                        </p:tgtEl>
                                      </p:cBhvr>
                                    </p:animEffect>
                                    <p:anim calcmode="lin" valueType="num">
                                      <p:cBhvr>
                                        <p:cTn id="2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6" dur="26">
                                          <p:stCondLst>
                                            <p:cond delay="650"/>
                                          </p:stCondLst>
                                        </p:cTn>
                                        <p:tgtEl>
                                          <p:spTgt spid="3"/>
                                        </p:tgtEl>
                                      </p:cBhvr>
                                      <p:to x="100000" y="60000"/>
                                    </p:animScale>
                                    <p:animScale>
                                      <p:cBhvr>
                                        <p:cTn id="27" dur="166" decel="50000">
                                          <p:stCondLst>
                                            <p:cond delay="676"/>
                                          </p:stCondLst>
                                        </p:cTn>
                                        <p:tgtEl>
                                          <p:spTgt spid="3"/>
                                        </p:tgtEl>
                                      </p:cBhvr>
                                      <p:to x="100000" y="100000"/>
                                    </p:animScale>
                                    <p:animScale>
                                      <p:cBhvr>
                                        <p:cTn id="28" dur="26">
                                          <p:stCondLst>
                                            <p:cond delay="1312"/>
                                          </p:stCondLst>
                                        </p:cTn>
                                        <p:tgtEl>
                                          <p:spTgt spid="3"/>
                                        </p:tgtEl>
                                      </p:cBhvr>
                                      <p:to x="100000" y="80000"/>
                                    </p:animScale>
                                    <p:animScale>
                                      <p:cBhvr>
                                        <p:cTn id="29" dur="166" decel="50000">
                                          <p:stCondLst>
                                            <p:cond delay="1338"/>
                                          </p:stCondLst>
                                        </p:cTn>
                                        <p:tgtEl>
                                          <p:spTgt spid="3"/>
                                        </p:tgtEl>
                                      </p:cBhvr>
                                      <p:to x="100000" y="100000"/>
                                    </p:animScale>
                                    <p:animScale>
                                      <p:cBhvr>
                                        <p:cTn id="30" dur="26">
                                          <p:stCondLst>
                                            <p:cond delay="1642"/>
                                          </p:stCondLst>
                                        </p:cTn>
                                        <p:tgtEl>
                                          <p:spTgt spid="3"/>
                                        </p:tgtEl>
                                      </p:cBhvr>
                                      <p:to x="100000" y="90000"/>
                                    </p:animScale>
                                    <p:animScale>
                                      <p:cBhvr>
                                        <p:cTn id="31" dur="166" decel="50000">
                                          <p:stCondLst>
                                            <p:cond delay="1668"/>
                                          </p:stCondLst>
                                        </p:cTn>
                                        <p:tgtEl>
                                          <p:spTgt spid="3"/>
                                        </p:tgtEl>
                                      </p:cBhvr>
                                      <p:to x="100000" y="100000"/>
                                    </p:animScale>
                                    <p:animScale>
                                      <p:cBhvr>
                                        <p:cTn id="32" dur="26">
                                          <p:stCondLst>
                                            <p:cond delay="1808"/>
                                          </p:stCondLst>
                                        </p:cTn>
                                        <p:tgtEl>
                                          <p:spTgt spid="3"/>
                                        </p:tgtEl>
                                      </p:cBhvr>
                                      <p:to x="100000" y="95000"/>
                                    </p:animScale>
                                    <p:animScale>
                                      <p:cBhvr>
                                        <p:cTn id="33"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que 5"/>
          <p:cNvSpPr/>
          <p:nvPr/>
        </p:nvSpPr>
        <p:spPr>
          <a:xfrm>
            <a:off x="218939" y="966220"/>
            <a:ext cx="3911101"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30480" lvl="0" indent="-342900" algn="just" defTabSz="914400" rtl="0" eaLnBrk="1" fontAlgn="auto" latinLnBrk="0" hangingPunct="1">
              <a:lnSpc>
                <a:spcPct val="115000"/>
              </a:lnSpc>
              <a:spcBef>
                <a:spcPts val="0"/>
              </a:spcBef>
              <a:spcAft>
                <a:spcPts val="1200"/>
              </a:spcAft>
              <a:buClrTx/>
              <a:buSzTx/>
              <a:buFont typeface="+mj-lt"/>
              <a:buAutoNum type="arabicPeriod"/>
              <a:tabLst/>
              <a:defRPr/>
            </a:pP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giả</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1" name="Plaque 10"/>
          <p:cNvSpPr/>
          <p:nvPr/>
        </p:nvSpPr>
        <p:spPr>
          <a:xfrm>
            <a:off x="218941" y="230260"/>
            <a:ext cx="3911100"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S Mincho"/>
                <a:cs typeface="+mn-cs"/>
              </a:rPr>
              <a:t>I.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S Mincho"/>
                <a:cs typeface="+mn-cs"/>
              </a:rPr>
              <a:t>Tìm</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S Mincho"/>
                <a:cs typeface="+mn-cs"/>
              </a:rPr>
              <a:t>hiểu</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S Mincho"/>
                <a:cs typeface="+mn-cs"/>
              </a:rPr>
              <a:t>chung</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TextBox 2"/>
          <p:cNvSpPr txBox="1"/>
          <p:nvPr/>
        </p:nvSpPr>
        <p:spPr>
          <a:xfrm>
            <a:off x="1214846" y="1888408"/>
            <a:ext cx="10202091" cy="4708981"/>
          </a:xfrm>
          <a:prstGeom prst="rect">
            <a:avLst/>
          </a:prstGeom>
          <a:noFill/>
          <a:ln w="38100" cmpd="thinThick">
            <a:solidFill>
              <a:schemeClr val="accent2">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6.</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Bùi Mạnh Nhị</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(1984</a:t>
            </a:r>
            <a:r>
              <a:rPr kumimoji="0" lang="vi-VN" sz="20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Dân ca của miền đất phương Nam Tổ quốc</a:t>
            </a:r>
            <a:r>
              <a:rPr kumimoji="0" lang="vi-VN" sz="20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0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Tạp chí Văn hóa nghệ thuật,</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Số 11.</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7.</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Bùi Mạnh Nhị</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(1984), Suy nghĩ về việc sưu tầm, nghiên cứu văn hóa dân gian ở đồng bằng sông Cửu Long, in trong “</a:t>
            </a:r>
            <a:r>
              <a:rPr kumimoji="0" lang="vi-VN" sz="20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Mấy đặc điểm văn hóa đồng bằng sông Cửu Long</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Bộ Văn hóa.</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8.</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Bùi Mạnh Nhị</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(1984), Đặc điểm ngôn ngữ ca dao - dân ca Nam Bộ, </a:t>
            </a:r>
            <a:r>
              <a:rPr kumimoji="0" lang="vi-VN" sz="20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Tạp chí Ngôn ngữ</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Số 1.</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9.</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Bùi Mạnh Nhị</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(1985), Truyện Trạng Ba Phi - một hiện tượng văn học dân gian độc đáo, </a:t>
            </a:r>
            <a:r>
              <a:rPr kumimoji="0" lang="vi-VN" sz="20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Tạp chí Văn hóa dân gian,</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Số 3.</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10.</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Bùi Mạnh Nhị</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(1985), Tiếp cận văn học dân gian địa phương từ đặc trưng của văn học dân gian, </a:t>
            </a:r>
            <a:r>
              <a:rPr kumimoji="0" lang="vi-VN" sz="20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Tạp chí Văn học,</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Số 3.</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11.</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Bùi Mạnh Nhị</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(1985), Thử phân tích một câu tục ngữ</a:t>
            </a:r>
            <a:r>
              <a:rPr kumimoji="0" lang="vi-VN" sz="20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0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Tập san Giáo dục</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Long An.</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12.</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Bùi Mạnh Nhị</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Trần Vĩnh (1985), </a:t>
            </a:r>
            <a:r>
              <a:rPr kumimoji="0" lang="vi-VN" sz="20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Văn học dân gian, tập 2.</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Trường ĐHSP Tp.HCM.</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13.</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Bùi Mạnh Nhị</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Nguyễn Tấn Phát, Trần Vĩnh (sưu tầm, biên soạn) (1985), </a:t>
            </a:r>
            <a:r>
              <a:rPr kumimoji="0" lang="vi-VN" sz="20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Văn học dân gian Tiền Giang,</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0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tập 1</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Sở Văn hóa - Thông tin Tiền Giang xuất bản, 189 tr.</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14.</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Bùi Mạnh Nhị</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(1986), Bác Hồ trong thơ ca dân gian miền Nam, in trong cuốn “</a:t>
            </a:r>
            <a:r>
              <a:rPr kumimoji="0" lang="vi-VN" sz="20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Bác Hồ với miền Nam, miền Nam với Bác Hồ</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Nxb Tp.HCM.</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2"/>
          <a:stretch>
            <a:fillRect/>
          </a:stretch>
        </p:blipFill>
        <p:spPr>
          <a:xfrm>
            <a:off x="5452784" y="228540"/>
            <a:ext cx="2017951" cy="1475360"/>
          </a:xfrm>
          <a:prstGeom prst="ellipse">
            <a:avLst/>
          </a:prstGeom>
          <a:ln>
            <a:noFill/>
          </a:ln>
          <a:effectLst>
            <a:softEdge rad="112500"/>
          </a:effectLst>
        </p:spPr>
      </p:pic>
    </p:spTree>
    <p:extLst>
      <p:ext uri="{BB962C8B-B14F-4D97-AF65-F5344CB8AC3E}">
        <p14:creationId xmlns:p14="http://schemas.microsoft.com/office/powerpoint/2010/main" val="223000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que 5"/>
          <p:cNvSpPr/>
          <p:nvPr/>
        </p:nvSpPr>
        <p:spPr>
          <a:xfrm>
            <a:off x="218938" y="966220"/>
            <a:ext cx="4637215"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Times New Roman" panose="02020603050405020304" pitchFamily="18" charset="0"/>
                <a:cs typeface="+mn-cs"/>
              </a:rPr>
              <a:t>1. Nội dung bài viết: </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Plaque 10"/>
          <p:cNvSpPr/>
          <p:nvPr/>
        </p:nvSpPr>
        <p:spPr>
          <a:xfrm>
            <a:off x="218940" y="230260"/>
            <a:ext cx="5389380"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II.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Đọc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hiểu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chi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tiết</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bản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2" name="Picture 1"/>
          <p:cNvPicPr>
            <a:picLocks noChangeAspect="1"/>
          </p:cNvPicPr>
          <p:nvPr/>
        </p:nvPicPr>
        <p:blipFill>
          <a:blip r:embed="rId2"/>
          <a:stretch>
            <a:fillRect/>
          </a:stretch>
        </p:blipFill>
        <p:spPr>
          <a:xfrm>
            <a:off x="7814890" y="896144"/>
            <a:ext cx="3200400" cy="2149756"/>
          </a:xfrm>
          <a:prstGeom prst="rect">
            <a:avLst/>
          </a:prstGeom>
        </p:spPr>
      </p:pic>
      <p:sp>
        <p:nvSpPr>
          <p:cNvPr id="4" name="Pentagon 3"/>
          <p:cNvSpPr/>
          <p:nvPr/>
        </p:nvSpPr>
        <p:spPr>
          <a:xfrm>
            <a:off x="1897415" y="1804929"/>
            <a:ext cx="5917475" cy="1240971"/>
          </a:xfrm>
          <a:prstGeom prst="homePlate">
            <a:avLst/>
          </a:prstGeom>
          <a:blipFill>
            <a:blip r:embed="rId3"/>
            <a:tile tx="0" ty="0" sx="100000" sy="100000" flip="none" algn="tl"/>
          </a:blipFill>
          <a:ln w="12700">
            <a:solidFill>
              <a:srgbClr val="FFC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Mỗi</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bàn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thảo</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phiếu</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5" name="Table 4"/>
          <p:cNvGraphicFramePr>
            <a:graphicFrameLocks noGrp="1"/>
          </p:cNvGraphicFramePr>
          <p:nvPr>
            <p:extLst/>
          </p:nvPr>
        </p:nvGraphicFramePr>
        <p:xfrm>
          <a:off x="555784" y="3385620"/>
          <a:ext cx="11080433" cy="2987040"/>
        </p:xfrm>
        <a:graphic>
          <a:graphicData uri="http://schemas.openxmlformats.org/drawingml/2006/table">
            <a:tbl>
              <a:tblPr firstRow="1" firstCol="1" bandRow="1"/>
              <a:tblGrid>
                <a:gridCol w="1167797">
                  <a:extLst>
                    <a:ext uri="{9D8B030D-6E8A-4147-A177-3AD203B41FA5}">
                      <a16:colId xmlns:a16="http://schemas.microsoft.com/office/drawing/2014/main" val="1213179701"/>
                    </a:ext>
                  </a:extLst>
                </a:gridCol>
                <a:gridCol w="9912636">
                  <a:extLst>
                    <a:ext uri="{9D8B030D-6E8A-4147-A177-3AD203B41FA5}">
                      <a16:colId xmlns:a16="http://schemas.microsoft.com/office/drawing/2014/main" val="2323244440"/>
                    </a:ext>
                  </a:extLst>
                </a:gridCol>
              </a:tblGrid>
              <a:tr h="0">
                <a:tc>
                  <a:txBody>
                    <a:bodyPr/>
                    <a:lstStyle/>
                    <a:p>
                      <a:pPr algn="just"/>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Đoạn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just"/>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đáo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Bùi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Nhị</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100547665"/>
                  </a:ext>
                </a:extLst>
              </a:tr>
              <a:tr h="0">
                <a:tc>
                  <a:txBody>
                    <a:bodyPr/>
                    <a:lstStyle/>
                    <a:p>
                      <a:pPr algn="ct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just"/>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sắc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45621156"/>
                  </a:ext>
                </a:extLst>
              </a:tr>
              <a:tr h="0">
                <a:tc>
                  <a:txBody>
                    <a:bodyPr/>
                    <a:lstStyle/>
                    <a:p>
                      <a:pPr algn="ct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9951293"/>
                  </a:ext>
                </a:extLst>
              </a:tr>
              <a:tr h="0">
                <a:tc>
                  <a:txBody>
                    <a:bodyPr/>
                    <a:lstStyle/>
                    <a:p>
                      <a:pPr algn="ct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6467801"/>
                  </a:ext>
                </a:extLst>
              </a:tr>
              <a:tr h="0">
                <a:tc>
                  <a:txBody>
                    <a:bodyPr/>
                    <a:lstStyle/>
                    <a:p>
                      <a:pPr algn="ct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8971540"/>
                  </a:ext>
                </a:extLst>
              </a:tr>
              <a:tr h="0">
                <a:tc>
                  <a:txBody>
                    <a:bodyPr/>
                    <a:lstStyle/>
                    <a:p>
                      <a:pPr algn="ct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0345533"/>
                  </a:ext>
                </a:extLst>
              </a:tr>
            </a:tbl>
          </a:graphicData>
        </a:graphic>
      </p:graphicFrame>
    </p:spTree>
    <p:extLst>
      <p:ext uri="{BB962C8B-B14F-4D97-AF65-F5344CB8AC3E}">
        <p14:creationId xmlns:p14="http://schemas.microsoft.com/office/powerpoint/2010/main" val="1513378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a:xfrm>
            <a:off x="218940" y="230260"/>
            <a:ext cx="5343660"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II.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Đọc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hiểu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chi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tiết</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bản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Plaque 2"/>
          <p:cNvSpPr/>
          <p:nvPr/>
        </p:nvSpPr>
        <p:spPr>
          <a:xfrm>
            <a:off x="218939" y="966220"/>
            <a:ext cx="4597876"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Times New Roman" panose="02020603050405020304" pitchFamily="18" charset="0"/>
                <a:cs typeface="+mn-cs"/>
              </a:rPr>
              <a:t>1. Nội dung bài viết: </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ight Arrow 3"/>
          <p:cNvSpPr/>
          <p:nvPr/>
        </p:nvSpPr>
        <p:spPr>
          <a:xfrm>
            <a:off x="1083129" y="2299062"/>
            <a:ext cx="2899954" cy="3370217"/>
          </a:xfrm>
          <a:prstGeom prst="rightArrow">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Cảm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nhận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vẻ</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đẹp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dao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ounded Rectangle 4"/>
          <p:cNvSpPr/>
          <p:nvPr/>
        </p:nvSpPr>
        <p:spPr>
          <a:xfrm>
            <a:off x="4133306" y="1874518"/>
            <a:ext cx="6975565" cy="4219303"/>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Vẻ</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đẹp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nội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dung.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Theo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ảnh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đặc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sắc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quê</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hương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được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khắc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hoạ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vẻ</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đẹp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đồng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lúa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bao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la,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trù</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phú</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tốt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đầy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sức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nền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thiên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nhiên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vẻ</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đẹp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con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thon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mảnh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duyên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đầy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sức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Hai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ảnh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đồng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cô</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hợp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bức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tranh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đồng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quê</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đầy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sinh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động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05300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fade">
                                      <p:cBhvr>
                                        <p:cTn id="27" dur="1000"/>
                                        <p:tgtEl>
                                          <p:spTgt spid="5">
                                            <p:txEl>
                                              <p:pRg st="0" end="0"/>
                                            </p:txEl>
                                          </p:spTgt>
                                        </p:tgtEl>
                                      </p:cBhvr>
                                    </p:animEffect>
                                    <p:anim calcmode="lin" valueType="num">
                                      <p:cBhvr>
                                        <p:cTn id="2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fade">
                                      <p:cBhvr>
                                        <p:cTn id="34" dur="1000"/>
                                        <p:tgtEl>
                                          <p:spTgt spid="5">
                                            <p:txEl>
                                              <p:pRg st="1" end="1"/>
                                            </p:txEl>
                                          </p:spTgt>
                                        </p:tgtEl>
                                      </p:cBhvr>
                                    </p:animEffect>
                                    <p:anim calcmode="lin" valueType="num">
                                      <p:cBhvr>
                                        <p:cTn id="3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a:xfrm>
            <a:off x="218940" y="230260"/>
            <a:ext cx="5435100"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II.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Đọc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hiểu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chi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tiết</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bản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Plaque 2"/>
          <p:cNvSpPr/>
          <p:nvPr/>
        </p:nvSpPr>
        <p:spPr>
          <a:xfrm>
            <a:off x="218939" y="966220"/>
            <a:ext cx="4676554"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Times New Roman" panose="02020603050405020304" pitchFamily="18" charset="0"/>
                <a:cs typeface="+mn-cs"/>
              </a:rPr>
              <a:t>1. Nội dung bài viết: </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ight Arrow 3"/>
          <p:cNvSpPr/>
          <p:nvPr/>
        </p:nvSpPr>
        <p:spPr>
          <a:xfrm>
            <a:off x="609600" y="2499186"/>
            <a:ext cx="2899954" cy="3370217"/>
          </a:xfrm>
          <a:prstGeom prst="rightArrow">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Cảm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nhận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vẻ</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đẹp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dao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ounded Rectangle 4"/>
          <p:cNvSpPr/>
          <p:nvPr/>
        </p:nvSpPr>
        <p:spPr>
          <a:xfrm>
            <a:off x="3705497" y="1854580"/>
            <a:ext cx="7876902" cy="4659431"/>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Vẻ</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đẹp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Sử</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dụng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pháp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nghệ</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thuật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độc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đáo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Hai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dòng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đầu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được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kéo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12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tiếng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sử</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dụng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pháp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từ</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đối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xứng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điệp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ngữ</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điệp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từ</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ngôn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ngữ</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mang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sắc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địa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dao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ở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hai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dòng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cuối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câu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7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tiếng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câu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dưới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8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tiếng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Lục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biến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thể</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Hai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dòng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cuối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thể</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cô</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nhưng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cũng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thể</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trai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từ</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tạo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nhau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nghĩa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câu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dao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vẻ</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đẹp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e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ấp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cũng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thể</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phận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p:txBody>
      </p:sp>
    </p:spTree>
    <p:extLst>
      <p:ext uri="{BB962C8B-B14F-4D97-AF65-F5344CB8AC3E}">
        <p14:creationId xmlns:p14="http://schemas.microsoft.com/office/powerpoint/2010/main" val="55697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fade">
                                      <p:cBhvr>
                                        <p:cTn id="27" dur="1000"/>
                                        <p:tgtEl>
                                          <p:spTgt spid="5">
                                            <p:txEl>
                                              <p:pRg st="0" end="0"/>
                                            </p:txEl>
                                          </p:spTgt>
                                        </p:tgtEl>
                                      </p:cBhvr>
                                    </p:animEffect>
                                    <p:anim calcmode="lin" valueType="num">
                                      <p:cBhvr>
                                        <p:cTn id="2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fade">
                                      <p:cBhvr>
                                        <p:cTn id="34" dur="1000"/>
                                        <p:tgtEl>
                                          <p:spTgt spid="5">
                                            <p:txEl>
                                              <p:pRg st="1" end="1"/>
                                            </p:txEl>
                                          </p:spTgt>
                                        </p:tgtEl>
                                      </p:cBhvr>
                                    </p:animEffect>
                                    <p:anim calcmode="lin" valueType="num">
                                      <p:cBhvr>
                                        <p:cTn id="3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5">
                                            <p:txEl>
                                              <p:pRg st="2" end="2"/>
                                            </p:txEl>
                                          </p:spTgt>
                                        </p:tgtEl>
                                        <p:attrNameLst>
                                          <p:attrName>style.visibility</p:attrName>
                                        </p:attrNameLst>
                                      </p:cBhvr>
                                      <p:to>
                                        <p:strVal val="visible"/>
                                      </p:to>
                                    </p:set>
                                    <p:animEffect transition="in" filter="fade">
                                      <p:cBhvr>
                                        <p:cTn id="41" dur="1000"/>
                                        <p:tgtEl>
                                          <p:spTgt spid="5">
                                            <p:txEl>
                                              <p:pRg st="2" end="2"/>
                                            </p:txEl>
                                          </p:spTgt>
                                        </p:tgtEl>
                                      </p:cBhvr>
                                    </p:animEffect>
                                    <p:anim calcmode="lin" valueType="num">
                                      <p:cBhvr>
                                        <p:cTn id="4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4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a:xfrm>
            <a:off x="218940" y="230260"/>
            <a:ext cx="5389380"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II.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Đọc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hiểu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chi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tiết</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bản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Plaque 2"/>
          <p:cNvSpPr/>
          <p:nvPr/>
        </p:nvSpPr>
        <p:spPr>
          <a:xfrm>
            <a:off x="218938" y="966220"/>
            <a:ext cx="4637215"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Times New Roman" panose="02020603050405020304" pitchFamily="18" charset="0"/>
                <a:cs typeface="+mn-cs"/>
              </a:rPr>
              <a:t>1. Nội dung bài viết: </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ight Arrow 3"/>
          <p:cNvSpPr/>
          <p:nvPr/>
        </p:nvSpPr>
        <p:spPr>
          <a:xfrm>
            <a:off x="779417" y="2483946"/>
            <a:ext cx="2899954" cy="3370217"/>
          </a:xfrm>
          <a:prstGeom prst="rightArrow">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Cảm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xúc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giả</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ounded Rectangle 4"/>
          <p:cNvSpPr/>
          <p:nvPr/>
        </p:nvSpPr>
        <p:spPr>
          <a:xfrm>
            <a:off x="3862251" y="1839340"/>
            <a:ext cx="7550331" cy="4454434"/>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Sự</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yêu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mến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trọng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với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vẻ</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đẹp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thiên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nhiên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con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quê</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hương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chi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tiết</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tác</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giả</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nói</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về</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cánh</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đồng</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cánh</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đồng</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không</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chỉ</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rộng</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lớn</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mênh</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mông</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mà</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còn</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rất</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đẹp</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trù</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phú</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đầy</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sức</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sống</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đó</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chính</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là</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con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người</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là</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cô</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thôn</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nữ</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thon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thả</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mảnh</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mai</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duyên</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dáng</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và</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đầy</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sức</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sống</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p>
        </p:txBody>
      </p:sp>
      <p:sp>
        <p:nvSpPr>
          <p:cNvPr id="7" name="Cloud Callout 6"/>
          <p:cNvSpPr/>
          <p:nvPr/>
        </p:nvSpPr>
        <p:spPr>
          <a:xfrm>
            <a:off x="2582875" y="2329197"/>
            <a:ext cx="7026251" cy="3196306"/>
          </a:xfrm>
          <a:prstGeom prst="cloudCallou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cảm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xúc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gì</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dao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Nêu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chi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p:txBody>
      </p:sp>
    </p:spTree>
    <p:extLst>
      <p:ext uri="{BB962C8B-B14F-4D97-AF65-F5344CB8AC3E}">
        <p14:creationId xmlns:p14="http://schemas.microsoft.com/office/powerpoint/2010/main" val="308294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a:xfrm>
            <a:off x="218940" y="230260"/>
            <a:ext cx="5803038"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II.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Đọc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hiểu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chi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tiết</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bản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Plaque 2"/>
          <p:cNvSpPr/>
          <p:nvPr/>
        </p:nvSpPr>
        <p:spPr>
          <a:xfrm>
            <a:off x="218938" y="966220"/>
            <a:ext cx="4993141"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Times New Roman" panose="02020603050405020304" pitchFamily="18" charset="0"/>
                <a:ea typeface="Times New Roman" panose="02020603050405020304" pitchFamily="18" charset="0"/>
                <a:cs typeface="+mn-cs"/>
              </a:rPr>
              <a:t>2. Nét độc đáo của bài viết.</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5" name="Rounded Rectangle 4"/>
              <p:cNvSpPr/>
              <p:nvPr/>
            </p:nvSpPr>
            <p:spPr>
              <a:xfrm>
                <a:off x="968188" y="1850097"/>
                <a:ext cx="10300447" cy="4454434"/>
              </a:xfrm>
              <a:prstGeom prst="roundRect">
                <a:avLst/>
              </a:prstGeom>
              <a:solidFill>
                <a:schemeClr val="bg2"/>
              </a:solidFill>
              <a:ln w="12700">
                <a:solidFill>
                  <a:srgbClr val="FFC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Ngôn</a:t>
                </a: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ngữ</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bình</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dị</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không</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cầu</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kì</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chau</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chuốt</a:t>
                </a: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giả</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viết</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ca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dao</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bằng</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cảm</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xúc</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rất</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chân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thật</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nên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dễ</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dàng</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tạo</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sự</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đồng</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điệu</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đọc</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600" b="0" i="0" u="none" strike="noStrike" kern="1200" cap="none" spc="0" normalizeH="0" baseline="0" noProof="0" dirty="0" smtClean="0">
                  <a:ln>
                    <a:noFill/>
                  </a:ln>
                  <a:solidFill>
                    <a:srgbClr val="C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3600" b="0" i="1" u="none" strike="noStrike" kern="1200" cap="none" spc="0" normalizeH="0" baseline="0" noProof="0">
                        <a:ln>
                          <a:noFill/>
                        </a:ln>
                        <a:solidFill>
                          <a:srgbClr val="C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oMath>
                </a14:m>
                <a:r>
                  <a:rPr kumimoji="0" lang="en-US" sz="3600" b="0" i="0" u="none" strike="noStrike" kern="1200" cap="none" spc="0" normalizeH="0" baseline="0" noProof="0" dirty="0" smtClean="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Bài</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viết</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là</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một</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bài</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nghị</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luận</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văn</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học</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chứa</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đựng</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cảm</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xúc</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và</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tình</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yêu</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văn</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học</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dân</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gian</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tình</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yêu</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quê</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hương</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của</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tác</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giả</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Bùi</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Mạnh</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Nhị</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a:t>
                </a:r>
              </a:p>
            </p:txBody>
          </p:sp>
        </mc:Choice>
        <mc:Fallback xmlns="">
          <p:sp>
            <p:nvSpPr>
              <p:cNvPr id="5" name="Rounded Rectangle 4"/>
              <p:cNvSpPr>
                <a:spLocks noRot="1" noChangeAspect="1" noMove="1" noResize="1" noEditPoints="1" noAdjustHandles="1" noChangeArrowheads="1" noChangeShapeType="1" noTextEdit="1"/>
              </p:cNvSpPr>
              <p:nvPr/>
            </p:nvSpPr>
            <p:spPr>
              <a:xfrm>
                <a:off x="968188" y="1850097"/>
                <a:ext cx="10300447" cy="4454434"/>
              </a:xfrm>
              <a:prstGeom prst="roundRect">
                <a:avLst/>
              </a:prstGeom>
              <a:blipFill>
                <a:blip r:embed="rId2"/>
                <a:stretch>
                  <a:fillRect/>
                </a:stretch>
              </a:blipFill>
              <a:ln w="12700">
                <a:solidFill>
                  <a:srgbClr val="FFC000"/>
                </a:solidFill>
              </a:ln>
              <a:effectLst>
                <a:outerShdw blurRad="149987" dist="250190" dir="8460000" algn="ctr">
                  <a:srgbClr val="000000">
                    <a:alpha val="28000"/>
                  </a:srgbClr>
                </a:outerShdw>
              </a:effectLst>
            </p:spPr>
            <p:txBody>
              <a:bodyPr/>
              <a:lstStyle/>
              <a:p>
                <a:r>
                  <a:rPr lang="en-US">
                    <a:noFill/>
                  </a:rPr>
                  <a:t> </a:t>
                </a:r>
              </a:p>
            </p:txBody>
          </p:sp>
        </mc:Fallback>
      </mc:AlternateContent>
      <p:sp>
        <p:nvSpPr>
          <p:cNvPr id="7" name="Cloud Callout 6"/>
          <p:cNvSpPr/>
          <p:nvPr/>
        </p:nvSpPr>
        <p:spPr>
          <a:xfrm>
            <a:off x="2582875" y="1830847"/>
            <a:ext cx="7026251" cy="3196306"/>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Theo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công</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ở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điểm</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nào</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64432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fade">
                                      <p:cBhvr>
                                        <p:cTn id="27" dur="1000"/>
                                        <p:tgtEl>
                                          <p:spTgt spid="5">
                                            <p:txEl>
                                              <p:pRg st="0" end="0"/>
                                            </p:txEl>
                                          </p:spTgt>
                                        </p:tgtEl>
                                      </p:cBhvr>
                                    </p:animEffect>
                                    <p:anim calcmode="lin" valueType="num">
                                      <p:cBhvr>
                                        <p:cTn id="2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fade">
                                      <p:cBhvr>
                                        <p:cTn id="34" dur="1000"/>
                                        <p:tgtEl>
                                          <p:spTgt spid="5">
                                            <p:txEl>
                                              <p:pRg st="1" end="1"/>
                                            </p:txEl>
                                          </p:spTgt>
                                        </p:tgtEl>
                                      </p:cBhvr>
                                    </p:animEffect>
                                    <p:anim calcmode="lin" valueType="num">
                                      <p:cBhvr>
                                        <p:cTn id="3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5">
                                            <p:txEl>
                                              <p:pRg st="2" end="2"/>
                                            </p:txEl>
                                          </p:spTgt>
                                        </p:tgtEl>
                                        <p:attrNameLst>
                                          <p:attrName>style.visibility</p:attrName>
                                        </p:attrNameLst>
                                      </p:cBhvr>
                                      <p:to>
                                        <p:strVal val="visible"/>
                                      </p:to>
                                    </p:set>
                                    <p:animEffect transition="in" filter="fade">
                                      <p:cBhvr>
                                        <p:cTn id="41" dur="1000"/>
                                        <p:tgtEl>
                                          <p:spTgt spid="5">
                                            <p:txEl>
                                              <p:pRg st="2" end="2"/>
                                            </p:txEl>
                                          </p:spTgt>
                                        </p:tgtEl>
                                      </p:cBhvr>
                                    </p:animEffect>
                                    <p:anim calcmode="lin" valueType="num">
                                      <p:cBhvr>
                                        <p:cTn id="4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4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1005840" y="1920241"/>
            <a:ext cx="2521131" cy="3317966"/>
          </a:xfrm>
          <a:prstGeom prst="rightArrow">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 Số tiếng: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Plaque 4"/>
          <p:cNvSpPr/>
          <p:nvPr/>
        </p:nvSpPr>
        <p:spPr>
          <a:xfrm>
            <a:off x="256714" y="467236"/>
            <a:ext cx="6253132"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I. Tìm hiểu chung về thơ lục bát</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ounded Rectangle 5"/>
          <p:cNvSpPr/>
          <p:nvPr/>
        </p:nvSpPr>
        <p:spPr>
          <a:xfrm>
            <a:off x="3749040" y="1776550"/>
            <a:ext cx="7563394" cy="4010296"/>
          </a:xfrm>
          <a:prstGeom prst="roundRect">
            <a:avLst/>
          </a:prstGeom>
          <a:solidFill>
            <a:schemeClr val="bg2"/>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Câu lục: 6 tiếng</a:t>
            </a:r>
            <a:endPar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Câu bát: 8 tiếng</a:t>
            </a:r>
            <a:endPar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717040" algn="l"/>
              </a:tabLst>
              <a:defRPr/>
            </a:pPr>
            <a:r>
              <a:rPr kumimoji="0" lang="pt-BR"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Cách gieo vần: Tiếng thứ 6 của câu lục hiệp vần với tiếng thứ 6 của câu bát, tiếng thứ 8 của câu bát hiệp vần với tiếng thứ 6 của câu lục.	</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97986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fade">
                                      <p:cBhvr>
                                        <p:cTn id="28" dur="1000"/>
                                        <p:tgtEl>
                                          <p:spTgt spid="6">
                                            <p:txEl>
                                              <p:pRg st="1" end="1"/>
                                            </p:txEl>
                                          </p:spTgt>
                                        </p:tgtEl>
                                      </p:cBhvr>
                                    </p:animEffect>
                                    <p:anim calcmode="lin" valueType="num">
                                      <p:cBhvr>
                                        <p:cTn id="2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fade">
                                      <p:cBhvr>
                                        <p:cTn id="35" dur="1000"/>
                                        <p:tgtEl>
                                          <p:spTgt spid="6">
                                            <p:txEl>
                                              <p:pRg st="2" end="2"/>
                                            </p:txEl>
                                          </p:spTgt>
                                        </p:tgtEl>
                                      </p:cBhvr>
                                    </p:animEffect>
                                    <p:anim calcmode="lin" valueType="num">
                                      <p:cBhvr>
                                        <p:cTn id="36"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54649" y="224135"/>
            <a:ext cx="5882701"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rPr>
              <a:t>THỰC HÀNH TIẾNG VIỆT</a:t>
            </a:r>
            <a:endParaRPr kumimoji="0" lang="en-US" sz="36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endParaRPr>
          </a:p>
        </p:txBody>
      </p:sp>
      <p:sp>
        <p:nvSpPr>
          <p:cNvPr id="5" name="Plaque 4"/>
          <p:cNvSpPr/>
          <p:nvPr/>
        </p:nvSpPr>
        <p:spPr>
          <a:xfrm>
            <a:off x="64876" y="870467"/>
            <a:ext cx="9939735" cy="823862"/>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Lựa</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chọn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từ</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ngữ</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phù</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hợp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với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việc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thể</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nghĩa</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Cloud Callout 5"/>
          <p:cNvSpPr/>
          <p:nvPr/>
        </p:nvSpPr>
        <p:spPr>
          <a:xfrm>
            <a:off x="1089212" y="1896036"/>
            <a:ext cx="9668435" cy="4383740"/>
          </a:xfrm>
          <a:prstGeom prst="cloudCallout">
            <a:avLst/>
          </a:prstGeom>
          <a:solidFill>
            <a:schemeClr val="accent3">
              <a:lumMod val="20000"/>
              <a:lumOff val="80000"/>
            </a:schemeClr>
          </a:solidFill>
          <a:ln w="19050">
            <a:solidFill>
              <a:srgbClr val="00206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Em</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hãy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cho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vì</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sao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phải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lựa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chọn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từ</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ngữ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phù</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hợp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với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việc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nghĩa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bản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ví</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dụ</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minh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họa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cho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lựa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chọn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từ</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ngữ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Có</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những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thao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lựa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chọn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từ</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ngữ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phù</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hợp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Khi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lựa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chọn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những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từ</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ngữ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phù</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hợp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ta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phải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chú</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ý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gì</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42949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54649" y="0"/>
            <a:ext cx="5882701"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rPr>
              <a:t>THỰC HÀNH TIẾNG VIỆT</a:t>
            </a:r>
            <a:endParaRPr kumimoji="0" lang="en-US" sz="36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endParaRPr>
          </a:p>
        </p:txBody>
      </p:sp>
      <p:sp>
        <p:nvSpPr>
          <p:cNvPr id="5" name="Plaque 4"/>
          <p:cNvSpPr/>
          <p:nvPr/>
        </p:nvSpPr>
        <p:spPr>
          <a:xfrm>
            <a:off x="125836" y="646331"/>
            <a:ext cx="9939735" cy="762390"/>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Lựa</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chọn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từ</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ngữ</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phù</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hợp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với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việc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thể</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nghĩa</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Plaque 6"/>
          <p:cNvSpPr/>
          <p:nvPr/>
        </p:nvSpPr>
        <p:spPr>
          <a:xfrm>
            <a:off x="125836" y="1460973"/>
            <a:ext cx="10516038" cy="688367"/>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1.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Tác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dụng</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của</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việc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lựa</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chọn</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từ</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ngữ</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phù</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hợp</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với</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việc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thể</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hiện</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nghĩa</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văn</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bản</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8" name="Rounded Rectangle 7"/>
              <p:cNvSpPr/>
              <p:nvPr/>
            </p:nvSpPr>
            <p:spPr>
              <a:xfrm>
                <a:off x="754060" y="2351706"/>
                <a:ext cx="10683880" cy="4254527"/>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Lựa</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chọn</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từ</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ngữ</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phù</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hợp</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với</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việc</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thể</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hiện</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nghĩa</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văn</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bản</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giúp</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diễn</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đạt</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chính</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xác</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hiệu</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quả</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điều</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mà</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người</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người</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viết</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muốn</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thể</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hiện</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VD: </a:t>
                </a:r>
                <a:r>
                  <a:rPr kumimoji="0" lang="en-US" sz="36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So </a:t>
                </a:r>
                <a:r>
                  <a:rPr kumimoji="0" lang="en-US" sz="36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với</a:t>
                </a:r>
                <a:r>
                  <a:rPr kumimoji="0" lang="en-US" sz="36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cánh</a:t>
                </a:r>
                <a:r>
                  <a:rPr kumimoji="0" lang="en-US" sz="36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đồng</a:t>
                </a:r>
                <a:r>
                  <a:rPr kumimoji="0" lang="en-US" sz="36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bao</a:t>
                </a:r>
                <a:r>
                  <a:rPr kumimoji="0" lang="en-US" sz="36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la, </a:t>
                </a:r>
                <a:r>
                  <a:rPr kumimoji="0" lang="en-US" sz="36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bát</a:t>
                </a:r>
                <a:r>
                  <a:rPr kumimoji="0" lang="en-US" sz="36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ngát</a:t>
                </a:r>
                <a:r>
                  <a:rPr kumimoji="0" lang="en-US" sz="36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cô</a:t>
                </a:r>
                <a:r>
                  <a:rPr kumimoji="0" lang="en-US" sz="36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gái</a:t>
                </a:r>
                <a:r>
                  <a:rPr kumimoji="0" lang="en-US" sz="36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quá</a:t>
                </a:r>
                <a:r>
                  <a:rPr kumimoji="0" lang="en-US" sz="36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nhỏ</a:t>
                </a:r>
                <a:r>
                  <a:rPr kumimoji="0" lang="en-US" sz="36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bé</a:t>
                </a:r>
                <a:r>
                  <a:rPr kumimoji="0" lang="en-US" sz="36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mảnh</a:t>
                </a:r>
                <a:r>
                  <a:rPr kumimoji="0" lang="en-US" sz="36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mai</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14:m>
                  <m:oMath xmlns:m="http://schemas.openxmlformats.org/officeDocument/2006/math">
                    <m:r>
                      <a:rPr kumimoji="0" lang="en-US" sz="3600" b="0" i="1" u="none" strike="noStrike" kern="1200" cap="none" spc="0" normalizeH="0" baseline="0" noProof="0">
                        <a:ln>
                          <a:noFill/>
                        </a:ln>
                        <a:solidFill>
                          <a:srgbClr val="0D0D0D"/>
                        </a:solidFill>
                        <a:effectLst/>
                        <a:uLnTx/>
                        <a:uFillTx/>
                        <a:latin typeface="Cambria Math" panose="02040503050406030204" pitchFamily="18" charset="0"/>
                        <a:ea typeface="MS Mincho"/>
                        <a:cs typeface="+mn-cs"/>
                      </a:rPr>
                      <m:t>→</m:t>
                    </m:r>
                  </m:oMath>
                </a14:m>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Từ</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mảnh</a:t>
                </a:r>
                <a:r>
                  <a:rPr kumimoji="0" lang="en-US" sz="36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mai</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sử</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dụng</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rất</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phù</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hợp</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với</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việc</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miêu</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tả</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vẻ</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đẹp</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của</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cô</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gái</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vẻ</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đẹp</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ưa</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nhìn</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8" name="Rounded Rectangle 7"/>
              <p:cNvSpPr>
                <a:spLocks noRot="1" noChangeAspect="1" noMove="1" noResize="1" noEditPoints="1" noAdjustHandles="1" noChangeArrowheads="1" noChangeShapeType="1" noTextEdit="1"/>
              </p:cNvSpPr>
              <p:nvPr/>
            </p:nvSpPr>
            <p:spPr>
              <a:xfrm>
                <a:off x="754060" y="2351706"/>
                <a:ext cx="10683880" cy="4254527"/>
              </a:xfrm>
              <a:prstGeom prst="roundRect">
                <a:avLst/>
              </a:prstGeom>
              <a:blipFill>
                <a:blip r:embed="rId3"/>
                <a:stretch>
                  <a:fillRect/>
                </a:stretch>
              </a:blipFill>
              <a:ln>
                <a:noFill/>
              </a:ln>
              <a:effectLst>
                <a:outerShdw blurRad="107950" dist="12700" dir="5400000" algn="ctr">
                  <a:srgbClr val="000000"/>
                </a:outerShdw>
              </a:effectLst>
            </p:spPr>
            <p:txBody>
              <a:bodyPr/>
              <a:lstStyle/>
              <a:p>
                <a:r>
                  <a:rPr lang="en-US">
                    <a:noFill/>
                  </a:rPr>
                  <a:t> </a:t>
                </a:r>
              </a:p>
            </p:txBody>
          </p:sp>
        </mc:Fallback>
      </mc:AlternateContent>
    </p:spTree>
    <p:extLst>
      <p:ext uri="{BB962C8B-B14F-4D97-AF65-F5344CB8AC3E}">
        <p14:creationId xmlns:p14="http://schemas.microsoft.com/office/powerpoint/2010/main" val="287829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anim calcmode="lin" valueType="num">
                                      <p:cBhvr>
                                        <p:cTn id="22"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fade">
                                      <p:cBhvr>
                                        <p:cTn id="28" dur="1000"/>
                                        <p:tgtEl>
                                          <p:spTgt spid="8">
                                            <p:txEl>
                                              <p:pRg st="2" end="2"/>
                                            </p:txEl>
                                          </p:spTgt>
                                        </p:tgtEl>
                                      </p:cBhvr>
                                    </p:animEffect>
                                    <p:anim calcmode="lin" valueType="num">
                                      <p:cBhvr>
                                        <p:cTn id="29"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54649" y="104367"/>
            <a:ext cx="5882701"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rPr>
              <a:t>THỰC HÀNH TIẾNG VIỆT</a:t>
            </a:r>
            <a:endParaRPr kumimoji="0" lang="en-US" sz="36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endParaRPr>
          </a:p>
        </p:txBody>
      </p:sp>
      <p:sp>
        <p:nvSpPr>
          <p:cNvPr id="5" name="Plaque 4"/>
          <p:cNvSpPr/>
          <p:nvPr/>
        </p:nvSpPr>
        <p:spPr>
          <a:xfrm>
            <a:off x="64877" y="763787"/>
            <a:ext cx="9762762" cy="762390"/>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Lựa</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chọn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từ</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ngữ</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phù</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hợp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với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việc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thể</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nghĩa</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Plaque 6"/>
          <p:cNvSpPr/>
          <p:nvPr/>
        </p:nvSpPr>
        <p:spPr>
          <a:xfrm>
            <a:off x="64876" y="1578429"/>
            <a:ext cx="9762763" cy="688367"/>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2.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Cách</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lựa</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chọn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từ</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ngữ</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thích</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hợp</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khi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hoặc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viết</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Rounded Rectangle 7"/>
          <p:cNvSpPr/>
          <p:nvPr/>
        </p:nvSpPr>
        <p:spPr>
          <a:xfrm>
            <a:off x="754060" y="2504106"/>
            <a:ext cx="10683880" cy="4254527"/>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Xác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định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nội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dung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cần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diễn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đạt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Huy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động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các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từ</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ngữ</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đồng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nghĩa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gần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nghĩa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từ</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đó</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lựa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chọn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những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từ</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ngữ</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có</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khả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năng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diễn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đạt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chính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xác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nhất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nội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dung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muốn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thể</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hiện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Chú</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ý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khả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năng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kết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hợp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hài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hòa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giữa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từ</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ngữ</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được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lựa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chọn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với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những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từ</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ngữ</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đứng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trước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sau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nó</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trong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cùng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một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đoạn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văn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9728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anim calcmode="lin" valueType="num">
                                      <p:cBhvr>
                                        <p:cTn id="22"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fade">
                                      <p:cBhvr>
                                        <p:cTn id="28" dur="1000"/>
                                        <p:tgtEl>
                                          <p:spTgt spid="8">
                                            <p:txEl>
                                              <p:pRg st="2" end="2"/>
                                            </p:txEl>
                                          </p:spTgt>
                                        </p:tgtEl>
                                      </p:cBhvr>
                                    </p:animEffect>
                                    <p:anim calcmode="lin" valueType="num">
                                      <p:cBhvr>
                                        <p:cTn id="29"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64877" y="149834"/>
            <a:ext cx="3867044" cy="762390"/>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II.Thực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hành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Plaque 6"/>
          <p:cNvSpPr/>
          <p:nvPr/>
        </p:nvSpPr>
        <p:spPr>
          <a:xfrm>
            <a:off x="64877" y="968535"/>
            <a:ext cx="5552153" cy="688367"/>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tập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1 – SKG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trang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67</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ight Arrow 1"/>
          <p:cNvSpPr/>
          <p:nvPr/>
        </p:nvSpPr>
        <p:spPr>
          <a:xfrm>
            <a:off x="534379" y="2262149"/>
            <a:ext cx="2521132" cy="3252652"/>
          </a:xfrm>
          <a:prstGeom prst="rightArrow">
            <a:avLst/>
          </a:prstGeom>
          <a:blipFill>
            <a:blip r:embed="rId2"/>
            <a:tile tx="0" ty="0" sx="100000" sy="100000" flip="none" algn="tl"/>
          </a:blipFill>
          <a:ln w="12700">
            <a:solidFill>
              <a:srgbClr val="C0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Đọc</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đoạn</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ca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dao</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sau</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Right Arrow Callout 5"/>
          <p:cNvSpPr/>
          <p:nvPr/>
        </p:nvSpPr>
        <p:spPr>
          <a:xfrm>
            <a:off x="3107763" y="2103410"/>
            <a:ext cx="3696789" cy="3848995"/>
          </a:xfrm>
          <a:prstGeom prst="rightArrowCallout">
            <a:avLst/>
          </a:prstGeom>
          <a:blipFill>
            <a:blip r:embed="rId2"/>
            <a:tile tx="0" ty="0" sx="100000" sy="100000" flip="none" algn="tl"/>
          </a:blipFill>
          <a:ln w="12700">
            <a:solidFill>
              <a:srgbClr val="C0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Phồn</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hoa</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thứ</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nhất</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Long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Thành</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Phố</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giăng</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mắc</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cửi</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đường</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quanh</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bàn</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cờ</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Người</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về</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nhớ</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cảnh</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ngẩn</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ngơ</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Bút</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hoa</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xin</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chép</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thơ</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lưu</a:t>
            </a:r>
            <a:r>
              <a:rPr kumimoji="0" lang="en-US" sz="24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truyền</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Rounded Rectangle 8"/>
          <p:cNvSpPr/>
          <p:nvPr/>
        </p:nvSpPr>
        <p:spPr>
          <a:xfrm>
            <a:off x="6804553" y="968536"/>
            <a:ext cx="4853068" cy="5562894"/>
          </a:xfrm>
          <a:prstGeom prst="roundRect">
            <a:avLst/>
          </a:prstGeom>
          <a:blipFill>
            <a:blip r:embed="rId2"/>
            <a:tile tx="0" ty="0" sx="100000" sy="100000" flip="none" algn="tl"/>
          </a:blipFill>
          <a:ln w="12700">
            <a:solidFill>
              <a:srgbClr val="C0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1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21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trả</a:t>
            </a:r>
            <a:r>
              <a:rPr kumimoji="0" lang="en-US" sz="21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lời</a:t>
            </a:r>
            <a:r>
              <a:rPr kumimoji="0" lang="en-US" sz="21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các</a:t>
            </a:r>
            <a:r>
              <a:rPr kumimoji="0" lang="en-US" sz="21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câu</a:t>
            </a:r>
            <a:r>
              <a:rPr kumimoji="0" lang="en-US" sz="21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hỏi</a:t>
            </a:r>
            <a:r>
              <a:rPr kumimoji="0" lang="en-US" sz="21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1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a.Từ</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phồn</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hoa</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trong</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dòng</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thơ</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thứ</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nhất</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nên</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được</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như</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thế</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nào</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Liệu</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có</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thể</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thay</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từ</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phồn</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hoa</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bằng</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từ</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phồn</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vinh</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được</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hay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không</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Hãy</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lí</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giải</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1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b.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Tìm</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nêu</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hiệu</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quả</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của</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biện</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pháp</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tu</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từ</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được</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sử</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dụng</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trong</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câu</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Phố</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giăng</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mắc</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cửi</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đường</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quanh</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bàn</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cờ</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1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c.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Xác</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định</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chỉ</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ra</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tác</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dụng</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của</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việc</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sử</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dụng</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từ</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láy</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trong</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đoạn</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ca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dao</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trên</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1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d.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Trong</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dòng</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thơ</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cuối</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có</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thể</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sử</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dụng</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cụm</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từ</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bút</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đây</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thay</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cho</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bút</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hoa</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được</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không</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Sự</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lựa</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chọn</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từ</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bút</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hoa</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góp</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phần</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thể</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hiện</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sắc</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thái</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ý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nghĩa</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gì</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của</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ca </a:t>
            </a:r>
            <a:r>
              <a:rPr kumimoji="0" lang="en-US" sz="21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dao</a:t>
            </a:r>
            <a:r>
              <a:rPr kumimoji="0" lang="en-US" sz="21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1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5880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64877" y="149834"/>
            <a:ext cx="3867044" cy="762390"/>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II.Thực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hành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Plaque 6"/>
          <p:cNvSpPr/>
          <p:nvPr/>
        </p:nvSpPr>
        <p:spPr>
          <a:xfrm>
            <a:off x="64877" y="968535"/>
            <a:ext cx="4781443" cy="688367"/>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tập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1 – SKG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trang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67</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ounded Rectangle 2"/>
          <p:cNvSpPr/>
          <p:nvPr/>
        </p:nvSpPr>
        <p:spPr>
          <a:xfrm>
            <a:off x="544285" y="1841862"/>
            <a:ext cx="5721531" cy="4715691"/>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Từ</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phồn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hoa</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được</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là</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cảnh</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sống</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giàu</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có</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xa</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hoa</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còn</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phồn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vinh</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được</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dùng</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để</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miêu</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tả</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đất</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nước</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ở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vào</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giai</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đoạn</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giàu</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có</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thịnh</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vượng</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Vì</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vậy</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câu</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thơ</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này</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chỉ</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cảnh</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buôn</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bán</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tấp</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nập</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giàu</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có</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của</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mảnh</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đất</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kinh</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thành</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xưa</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nên</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dùng</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từ</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phồn</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hoa</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là</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thích</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hợp</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nhất</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Rounded Rectangle 7"/>
          <p:cNvSpPr/>
          <p:nvPr/>
        </p:nvSpPr>
        <p:spPr>
          <a:xfrm>
            <a:off x="6627224" y="1841862"/>
            <a:ext cx="5020490" cy="4715691"/>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b.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Tác</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giả</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sử</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dụng</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biện</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pháp</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tu</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từ</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so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sánh</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2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phố</a:t>
            </a:r>
            <a:r>
              <a:rPr kumimoji="0" lang="en-US" sz="32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 </a:t>
            </a:r>
            <a:r>
              <a:rPr kumimoji="0" lang="en-US" sz="32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mắc</a:t>
            </a:r>
            <a:r>
              <a:rPr kumimoji="0" lang="en-US" sz="32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cửi</a:t>
            </a:r>
            <a:r>
              <a:rPr kumimoji="0" lang="en-US" sz="32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đường</a:t>
            </a:r>
            <a:r>
              <a:rPr kumimoji="0" lang="en-US" sz="32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 </a:t>
            </a:r>
            <a:r>
              <a:rPr kumimoji="0" lang="en-US" sz="32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bàn</a:t>
            </a:r>
            <a:r>
              <a:rPr kumimoji="0" lang="en-US" sz="32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cờ</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=&gt;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Tác</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dụng</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giúp</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người</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đọc</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hình</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dung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được</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tính</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chất</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sầm</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uất</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đông</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vui</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của</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phố</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thị</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22679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64877" y="149834"/>
            <a:ext cx="3668923" cy="762390"/>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II.Thực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hành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Plaque 6"/>
          <p:cNvSpPr/>
          <p:nvPr/>
        </p:nvSpPr>
        <p:spPr>
          <a:xfrm>
            <a:off x="64877" y="968535"/>
            <a:ext cx="4872883" cy="688367"/>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tập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1 – SKG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trang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67</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ounded Rectangle 2"/>
          <p:cNvSpPr/>
          <p:nvPr/>
        </p:nvSpPr>
        <p:spPr>
          <a:xfrm>
            <a:off x="637904" y="2068286"/>
            <a:ext cx="5251268" cy="3814354"/>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endParaRPr kumimoji="0" lang="en-US" sz="3600" b="0"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endPar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600" b="0"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c</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Từ</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láy</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ngẩn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ngơ</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thể</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hiện</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trạng</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thái</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bị</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cuốn</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hút</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đến</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ngỡ</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ngàng</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của</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tác</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giả</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trước</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vẻ</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xa</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hoa</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sầm</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uất</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của</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phố</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phường</a:t>
            </a:r>
            <a:r>
              <a:rPr kumimoji="0" lang="en-US" sz="3600" b="0"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a:t>
            </a: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endPar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Rounded Rectangle 7"/>
          <p:cNvSpPr/>
          <p:nvPr/>
        </p:nvSpPr>
        <p:spPr>
          <a:xfrm>
            <a:off x="6355081" y="1924591"/>
            <a:ext cx="5229495" cy="3958049"/>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endParaRPr kumimoji="0" lang="en-US" sz="3600" b="0"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600" b="0"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d</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Từ</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bút</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hoa</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thể</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hiện</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tài</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năng</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xuất</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sắc</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của</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người</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làm</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nên</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thơ</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sử</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dụng</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từ</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này</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có</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ý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nghĩa</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hay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hơn</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so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với</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từ</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bút</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đây</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6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64270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64877" y="149834"/>
            <a:ext cx="3867044" cy="762390"/>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II.Thực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hành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ight Arrow 1"/>
          <p:cNvSpPr/>
          <p:nvPr/>
        </p:nvSpPr>
        <p:spPr>
          <a:xfrm>
            <a:off x="737833" y="2262149"/>
            <a:ext cx="2521132" cy="3252652"/>
          </a:xfrm>
          <a:prstGeom prst="rightArrow">
            <a:avLst/>
          </a:prstGeom>
          <a:blipFill>
            <a:blip r:embed="rId2"/>
            <a:tile tx="0" ty="0" sx="100000" sy="100000" flip="none" algn="tl"/>
          </a:blipFill>
          <a:ln w="9525">
            <a:solidFill>
              <a:srgbClr val="C0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Đọc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bài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ca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dao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sau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ight Arrow Callout 5"/>
          <p:cNvSpPr/>
          <p:nvPr/>
        </p:nvSpPr>
        <p:spPr>
          <a:xfrm>
            <a:off x="3311217" y="2103410"/>
            <a:ext cx="3696789" cy="3848995"/>
          </a:xfrm>
          <a:prstGeom prst="rightArrowCallout">
            <a:avLst/>
          </a:prstGeom>
          <a:blipFill>
            <a:blip r:embed="rId2"/>
            <a:tile tx="0" ty="0" sx="100000" sy="100000" flip="none" algn="tl"/>
          </a:blipFill>
          <a:ln w="9525">
            <a:solidFill>
              <a:srgbClr val="C0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Ai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ơi</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về</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miệt</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Tháp</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Mười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Cá</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tôm</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sẵn</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bắt</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lúa</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trời</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sẵn</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ăn</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ounded Rectangle 8"/>
          <p:cNvSpPr/>
          <p:nvPr/>
        </p:nvSpPr>
        <p:spPr>
          <a:xfrm>
            <a:off x="7008006" y="1340727"/>
            <a:ext cx="4853068" cy="4983869"/>
          </a:xfrm>
          <a:prstGeom prst="roundRect">
            <a:avLst/>
          </a:prstGeom>
          <a:blipFill>
            <a:blip r:embed="rId2"/>
            <a:tile tx="0" ty="0" sx="100000" sy="100000" flip="none" algn="tl"/>
          </a:blipFill>
          <a:ln w="9525">
            <a:solidFill>
              <a:srgbClr val="C0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endParaRPr kumimoji="0" lang="en-US" sz="2800" b="1" i="0" u="none" strike="noStrike" kern="1200" cap="none" spc="0" normalizeH="0" baseline="0" noProof="0" dirty="0" smtClean="0">
              <a:ln>
                <a:noFill/>
              </a:ln>
              <a:solidFill>
                <a:srgbClr val="C00000"/>
              </a:solidFill>
              <a:effectLst/>
              <a:uLnTx/>
              <a:uFillTx/>
              <a:latin typeface="Times New Roman" panose="02020603050405020304" pitchFamily="18" charset="0"/>
              <a:ea typeface="MS Mincho"/>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smtClean="0">
                <a:ln>
                  <a:noFill/>
                </a:ln>
                <a:solidFill>
                  <a:srgbClr val="C00000"/>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smtClean="0">
                <a:ln>
                  <a:noFill/>
                </a:ln>
                <a:solidFill>
                  <a:srgbClr val="C0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S Mincho"/>
                <a:cs typeface="+mn-cs"/>
              </a:rPr>
              <a:t>trả</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S Mincho"/>
                <a:cs typeface="+mn-cs"/>
              </a:rPr>
              <a:t>lời</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S Mincho"/>
                <a:cs typeface="+mn-cs"/>
              </a:rPr>
              <a:t>các</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S Mincho"/>
                <a:cs typeface="+mn-cs"/>
              </a:rPr>
              <a:t>câu</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S Mincho"/>
                <a:cs typeface="+mn-cs"/>
              </a:rPr>
              <a:t>hỏi</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S Mincho"/>
                <a:cs typeface="+mn-cs"/>
              </a:rPr>
              <a:t>sau</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Từ</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sẵn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trong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câu</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Cá</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tôm</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sẵn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bắt</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lúa</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trời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sẵn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ăn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có</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nghĩa</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là</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gì</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Việc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lựa</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chọn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từ</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sẵn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trong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ca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dao</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này</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có</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phù</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hợp</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với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nội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dung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mà</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tác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giả</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muốn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thể</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hiện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không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Vì</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sao</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b.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Tìm</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nêu</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tác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dụng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của</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biện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pháp</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tu</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từ</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được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sử</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dụng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trong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ca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dao</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trên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Plaque 7"/>
          <p:cNvSpPr/>
          <p:nvPr/>
        </p:nvSpPr>
        <p:spPr>
          <a:xfrm>
            <a:off x="64877" y="968535"/>
            <a:ext cx="5552153" cy="688367"/>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2.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tập</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2 – SGK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trang</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68.</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52262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64877" y="149834"/>
            <a:ext cx="3867044" cy="762390"/>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II.Thực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hành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Plaque 6"/>
          <p:cNvSpPr/>
          <p:nvPr/>
        </p:nvSpPr>
        <p:spPr>
          <a:xfrm>
            <a:off x="64877" y="994661"/>
            <a:ext cx="5406283" cy="688367"/>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2.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tập</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2 – SGK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trang</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68.</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ounded Rectangle 2"/>
          <p:cNvSpPr/>
          <p:nvPr/>
        </p:nvSpPr>
        <p:spPr>
          <a:xfrm>
            <a:off x="653144" y="1970312"/>
            <a:ext cx="5251268" cy="4062550"/>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Từ</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sẵn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được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là</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có</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nhiều</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đến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mức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cần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bao</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nhiêu</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cũng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có</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thể</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có</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ngay</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bấy</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nhiêu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Việc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lựa</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chọn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từ</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sẵn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phù</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hợp</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với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nội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dung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thơ</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để</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nhằm</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thể</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hiện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sự</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trù</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phú</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giàu</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có</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của</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thiên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nhiên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đã</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ban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tặng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cho</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con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người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vùng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đất</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Tháp</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Mười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Rounded Rectangle 7"/>
          <p:cNvSpPr/>
          <p:nvPr/>
        </p:nvSpPr>
        <p:spPr>
          <a:xfrm>
            <a:off x="6370321" y="1970311"/>
            <a:ext cx="5229495" cy="3958049"/>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b.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Tác</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giả</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sử</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dụng</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biện</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pháp</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điệp</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từ</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sẵn</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nhằm</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nhấn</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mạnh</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tính</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chất</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giàu</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có</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của</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thiên</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nhiên</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Tháp</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Mười</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423413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053605" y="1772257"/>
            <a:ext cx="6889899" cy="923330"/>
          </a:xfrm>
          <a:prstGeom prst="rect">
            <a:avLst/>
          </a:prstGeom>
          <a:solidFill>
            <a:schemeClr val="bg2">
              <a:lumMod val="90000"/>
            </a:schemeClr>
          </a:solidFill>
          <a:ln w="12700">
            <a:solidFill>
              <a:srgbClr val="FFFF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smtClean="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Trò</a:t>
            </a:r>
            <a:r>
              <a:rPr kumimoji="0" lang="en-US" sz="5400" b="1" i="0" u="none" strike="noStrike" kern="1200" cap="none" spc="0" normalizeH="0" baseline="0" noProof="0" dirty="0" smtClean="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smtClean="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chơi</a:t>
            </a:r>
            <a:r>
              <a:rPr kumimoji="0" lang="en-US" sz="5400" b="1" i="0" u="none" strike="noStrike" kern="1200" cap="none" spc="0" normalizeH="0" baseline="0" noProof="0" dirty="0" smtClean="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 </a:t>
            </a:r>
            <a:r>
              <a:rPr kumimoji="0" lang="en-US" sz="5400" b="1" i="1" u="none" strike="noStrike" kern="1200" cap="none" spc="0" normalizeH="0" baseline="0" noProof="0" dirty="0" smtClean="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Ai </a:t>
            </a:r>
            <a:r>
              <a:rPr kumimoji="0" lang="en-US" sz="5400" b="1" i="1" u="none" strike="noStrike" kern="1200" cap="none" spc="0" normalizeH="0" baseline="0" noProof="0" dirty="0" err="1" smtClean="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nhanh</a:t>
            </a:r>
            <a:r>
              <a:rPr kumimoji="0" lang="en-US" sz="5400" b="1" i="1" u="none" strike="noStrike" kern="1200" cap="none" spc="0" normalizeH="0" baseline="0" noProof="0" dirty="0" smtClean="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 </a:t>
            </a:r>
            <a:r>
              <a:rPr kumimoji="0" lang="en-US" sz="5400" b="1" i="1" u="none" strike="noStrike" kern="1200" cap="none" spc="0" normalizeH="0" baseline="0" noProof="0" dirty="0" err="1" smtClean="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hơn</a:t>
            </a:r>
            <a:endPar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sp>
        <p:nvSpPr>
          <p:cNvPr id="11" name="Right Arrow Callout 10"/>
          <p:cNvSpPr/>
          <p:nvPr/>
        </p:nvSpPr>
        <p:spPr>
          <a:xfrm>
            <a:off x="660687" y="2962137"/>
            <a:ext cx="3271234" cy="3284113"/>
          </a:xfrm>
          <a:prstGeom prst="rightArrowCallou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080563" y="4041499"/>
            <a:ext cx="1367682" cy="1323439"/>
          </a:xfrm>
          <a:prstGeom prst="rect">
            <a:avLst/>
          </a:prstGeom>
          <a:solidFill>
            <a:schemeClr val="accent2">
              <a:lumMod val="20000"/>
              <a:lumOff val="80000"/>
            </a:schemeClr>
          </a:solid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Luật</a:t>
            </a:r>
            <a:r>
              <a:rPr kumimoji="0" lang="en-US" sz="4000" b="1" i="0" u="none" strike="noStrike" kern="1200" cap="none" spc="0" normalizeH="0" baseline="0" noProof="0" dirty="0" smtClean="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chơi</a:t>
            </a:r>
            <a:endParaRPr kumimoji="0" lang="en-US" sz="4000" b="1" i="0" u="none" strike="noStrike" kern="1200" cap="none" spc="0" normalizeH="0" baseline="0" noProof="0"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endParaRPr>
          </a:p>
        </p:txBody>
      </p:sp>
      <p:sp>
        <p:nvSpPr>
          <p:cNvPr id="13" name="Pentagon 12"/>
          <p:cNvSpPr/>
          <p:nvPr/>
        </p:nvSpPr>
        <p:spPr>
          <a:xfrm>
            <a:off x="4095480" y="3303428"/>
            <a:ext cx="6263365" cy="1111817"/>
          </a:xfrm>
          <a:prstGeom prst="homePlate">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Cá</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nhân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hoạt</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động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hoàn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bảng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nối</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cột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6" name="Pentagon 15"/>
          <p:cNvSpPr/>
          <p:nvPr/>
        </p:nvSpPr>
        <p:spPr>
          <a:xfrm>
            <a:off x="4095481" y="4784316"/>
            <a:ext cx="6485433" cy="1540312"/>
          </a:xfrm>
          <a:prstGeom prst="homePlate">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gian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5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phút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HS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nối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nhanh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nhất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số</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đúng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nhiều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nhất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sẽ</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chiến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thắng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Plaque 9"/>
          <p:cNvSpPr/>
          <p:nvPr/>
        </p:nvSpPr>
        <p:spPr>
          <a:xfrm>
            <a:off x="64877" y="149834"/>
            <a:ext cx="3351478" cy="706070"/>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II.Thực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hành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4" name="Plaque 13"/>
          <p:cNvSpPr/>
          <p:nvPr/>
        </p:nvSpPr>
        <p:spPr>
          <a:xfrm>
            <a:off x="64877" y="895752"/>
            <a:ext cx="4811923" cy="688367"/>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a:ln>
                  <a:noFill/>
                </a:ln>
                <a:solidFill>
                  <a:srgbClr val="0D0D0D"/>
                </a:solidFill>
                <a:effectLst/>
                <a:uLnTx/>
                <a:uFillTx/>
                <a:latin typeface="Times New Roman" panose="02020603050405020304" pitchFamily="18" charset="0"/>
                <a:ea typeface="MS Mincho"/>
                <a:cs typeface="+mn-cs"/>
              </a:rPr>
              <a:t>3. Bài 3 – SGK trang 68.</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87202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ight Arrow Callout 10"/>
          <p:cNvSpPr/>
          <p:nvPr/>
        </p:nvSpPr>
        <p:spPr>
          <a:xfrm>
            <a:off x="843567" y="2361247"/>
            <a:ext cx="3271234" cy="3284113"/>
          </a:xfrm>
          <a:prstGeom prst="rightArrowCallout">
            <a:avLst/>
          </a:prstGeom>
          <a:blipFill>
            <a:blip r:embed="rId2"/>
            <a:tile tx="0" ty="0" sx="100000" sy="100000" flip="none" algn="tl"/>
          </a:blip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Đọc</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đoạn</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văn</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sau</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trả</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lời</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câu</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hỏi</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Plaque 9"/>
          <p:cNvSpPr/>
          <p:nvPr/>
        </p:nvSpPr>
        <p:spPr>
          <a:xfrm>
            <a:off x="64877" y="149834"/>
            <a:ext cx="3867044" cy="706070"/>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II.Thực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hành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4" name="Plaque 13"/>
          <p:cNvSpPr/>
          <p:nvPr/>
        </p:nvSpPr>
        <p:spPr>
          <a:xfrm>
            <a:off x="64877" y="895752"/>
            <a:ext cx="5552153" cy="688367"/>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a:ln>
                  <a:noFill/>
                </a:ln>
                <a:solidFill>
                  <a:srgbClr val="0D0D0D"/>
                </a:solidFill>
                <a:effectLst/>
                <a:uLnTx/>
                <a:uFillTx/>
                <a:latin typeface="Times New Roman" panose="02020603050405020304" pitchFamily="18" charset="0"/>
                <a:ea typeface="MS Mincho"/>
                <a:cs typeface="+mn-cs"/>
              </a:rPr>
              <a:t>4. Bài tập 4  - SGK trang 68</a:t>
            </a:r>
            <a:r>
              <a:rPr kumimoji="0" lang="en-US" sz="2800" b="0" i="0" u="none" strike="noStrike" kern="1200" cap="none" spc="0" normalizeH="0" baseline="0" noProof="0">
                <a:ln>
                  <a:noFill/>
                </a:ln>
                <a:solidFill>
                  <a:srgbClr val="0D0D0D"/>
                </a:solidFill>
                <a:effectLst/>
                <a:uLnTx/>
                <a:uFillTx/>
                <a:latin typeface="Times New Roman" panose="02020603050405020304" pitchFamily="18" charset="0"/>
                <a:ea typeface="MS Mincho"/>
                <a:cs typeface="+mn-cs"/>
              </a:rPr>
              <a:t>: </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ounded Rectangle 1"/>
          <p:cNvSpPr/>
          <p:nvPr/>
        </p:nvSpPr>
        <p:spPr>
          <a:xfrm>
            <a:off x="4258492" y="1919777"/>
            <a:ext cx="7223759" cy="4167052"/>
          </a:xfrm>
          <a:prstGeom prst="roundRect">
            <a:avLst/>
          </a:prstGeom>
          <a:blipFill>
            <a:blip r:embed="rId2"/>
            <a:tile tx="0" ty="0" sx="100000" sy="100000" flip="none" algn="tl"/>
          </a:blip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ca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dao</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chỉ</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với</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bốn</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dòng</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ngắn</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ngủi</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nhưng</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đã</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mở</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ra</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một</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không</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gian</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bao</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la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của</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đồng</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quê</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một</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thế</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giới</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cảm</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xúc</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của</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người</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dân</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quê</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vừa</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thiết</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tha</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sâu</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lắng</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ca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dao</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cũng</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cho</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thấy</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lời</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ăn</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tiếng</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vốn</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dân</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dã</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mộc</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mạc</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của</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mỗi</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miền</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quê</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khi</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đã</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thành</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lời</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ca,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điệu</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hát</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thì</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sẽ</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trở</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nên</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tha</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thiết</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ngọt</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ngào</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như</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thế</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nào</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Có</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cái</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gì</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khiến</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ta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bâng</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khuâng</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xao</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xuyến</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mãi</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trong</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mấy</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chữ</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đơn</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sơ</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này</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Đứng</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bên</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ni</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đồng</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ngó</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bên</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tê</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đồng</a:t>
            </a:r>
            <a:r>
              <a:rPr kumimoji="0" lang="en-US" sz="24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5" name="Cloud Callout 14"/>
          <p:cNvSpPr/>
          <p:nvPr/>
        </p:nvSpPr>
        <p:spPr>
          <a:xfrm>
            <a:off x="2582875" y="1830847"/>
            <a:ext cx="7026251" cy="3196306"/>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0"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Tìm</a:t>
            </a:r>
            <a:r>
              <a:rPr kumimoji="0" lang="en-US" sz="3200" b="0"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từ</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láy</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trong</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đoạn</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văn</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trên</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Những</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từ</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láy</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đó</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có</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tác</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dụng</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gì</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đối</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với</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việc</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thể</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hiện</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nội</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dung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của</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đoạn</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văn</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80315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1"/>
                                        </p:tgtEl>
                                        <p:attrNameLst>
                                          <p:attrName>ppt_w</p:attrName>
                                        </p:attrNameLst>
                                      </p:cBhvr>
                                      <p:tavLst>
                                        <p:tav tm="0">
                                          <p:val>
                                            <p:strVal val="ppt_w"/>
                                          </p:val>
                                        </p:tav>
                                        <p:tav tm="100000">
                                          <p:val>
                                            <p:fltVal val="0"/>
                                          </p:val>
                                        </p:tav>
                                      </p:tavLst>
                                    </p:anim>
                                    <p:anim calcmode="lin" valueType="num">
                                      <p:cBhvr>
                                        <p:cTn id="7" dur="500"/>
                                        <p:tgtEl>
                                          <p:spTgt spid="11"/>
                                        </p:tgtEl>
                                        <p:attrNameLst>
                                          <p:attrName>ppt_h</p:attrName>
                                        </p:attrNameLst>
                                      </p:cBhvr>
                                      <p:tavLst>
                                        <p:tav tm="0">
                                          <p:val>
                                            <p:strVal val="ppt_h"/>
                                          </p:val>
                                        </p:tav>
                                        <p:tav tm="100000">
                                          <p:val>
                                            <p:fltVal val="0"/>
                                          </p:val>
                                        </p:tav>
                                      </p:tavLst>
                                    </p:anim>
                                    <p:animEffect transition="out" filter="fade">
                                      <p:cBhvr>
                                        <p:cTn id="8" dur="500"/>
                                        <p:tgtEl>
                                          <p:spTgt spid="11"/>
                                        </p:tgtEl>
                                      </p:cBhvr>
                                    </p:animEffect>
                                    <p:set>
                                      <p:cBhvr>
                                        <p:cTn id="9" dur="1" fill="hold">
                                          <p:stCondLst>
                                            <p:cond delay="499"/>
                                          </p:stCondLst>
                                        </p:cTn>
                                        <p:tgtEl>
                                          <p:spTgt spid="1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0" nodeType="clickEffect">
                                  <p:stCondLst>
                                    <p:cond delay="0"/>
                                  </p:stCondLst>
                                  <p:childTnLst>
                                    <p:anim calcmode="lin" valueType="num">
                                      <p:cBhvr>
                                        <p:cTn id="13" dur="500"/>
                                        <p:tgtEl>
                                          <p:spTgt spid="2"/>
                                        </p:tgtEl>
                                        <p:attrNameLst>
                                          <p:attrName>ppt_w</p:attrName>
                                        </p:attrNameLst>
                                      </p:cBhvr>
                                      <p:tavLst>
                                        <p:tav tm="0">
                                          <p:val>
                                            <p:strVal val="ppt_w"/>
                                          </p:val>
                                        </p:tav>
                                        <p:tav tm="100000">
                                          <p:val>
                                            <p:fltVal val="0"/>
                                          </p:val>
                                        </p:tav>
                                      </p:tavLst>
                                    </p:anim>
                                    <p:anim calcmode="lin" valueType="num">
                                      <p:cBhvr>
                                        <p:cTn id="14" dur="500"/>
                                        <p:tgtEl>
                                          <p:spTgt spid="2"/>
                                        </p:tgtEl>
                                        <p:attrNameLst>
                                          <p:attrName>ppt_h</p:attrName>
                                        </p:attrNameLst>
                                      </p:cBhvr>
                                      <p:tavLst>
                                        <p:tav tm="0">
                                          <p:val>
                                            <p:strVal val="ppt_h"/>
                                          </p:val>
                                        </p:tav>
                                        <p:tav tm="100000">
                                          <p:val>
                                            <p:fltVal val="0"/>
                                          </p:val>
                                        </p:tav>
                                      </p:tavLst>
                                    </p:anim>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731520" y="2011681"/>
            <a:ext cx="2521131" cy="3317966"/>
          </a:xfrm>
          <a:prstGeom prst="rightArrow">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Thanh điệu</a:t>
            </a:r>
            <a:r>
              <a:rPr kumimoji="0" lang="pt-BR"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Plaque 4"/>
          <p:cNvSpPr/>
          <p:nvPr/>
        </p:nvSpPr>
        <p:spPr>
          <a:xfrm>
            <a:off x="256714" y="467236"/>
            <a:ext cx="6253132"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a:t>
            </a:r>
            <a:r>
              <a:rPr kumimoji="0" lang="pt-BR"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Tìm hiểu chung về thơ lục bát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ounded Rectangle 5"/>
          <p:cNvSpPr/>
          <p:nvPr/>
        </p:nvSpPr>
        <p:spPr>
          <a:xfrm>
            <a:off x="3709852" y="2063933"/>
            <a:ext cx="7563394" cy="3265714"/>
          </a:xfrm>
          <a:prstGeom prst="roundRect">
            <a:avLst/>
          </a:prstGeom>
          <a:solidFill>
            <a:schemeClr val="bg2"/>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Tiếng </a:t>
            </a:r>
            <a:r>
              <a:rPr kumimoji="0" lang="pt-BR"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1,3,5,7 phối thanh tự do. Tiếng 2, 4, 6, 8 theo thứ tự: B-T-B-B.</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119575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64877" y="149834"/>
            <a:ext cx="3287790" cy="706070"/>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II</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Thực</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hành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Plaque 4"/>
          <p:cNvSpPr/>
          <p:nvPr/>
        </p:nvSpPr>
        <p:spPr>
          <a:xfrm>
            <a:off x="64877" y="895752"/>
            <a:ext cx="4720483" cy="688367"/>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a:ln>
                  <a:noFill/>
                </a:ln>
                <a:solidFill>
                  <a:srgbClr val="0D0D0D"/>
                </a:solidFill>
                <a:effectLst/>
                <a:uLnTx/>
                <a:uFillTx/>
                <a:latin typeface="Times New Roman" panose="02020603050405020304" pitchFamily="18" charset="0"/>
                <a:ea typeface="MS Mincho"/>
                <a:cs typeface="+mn-cs"/>
              </a:rPr>
              <a:t>4. Bài tập 4  - SGK trang 68</a:t>
            </a:r>
            <a:r>
              <a:rPr kumimoji="0" lang="en-US" sz="2800" b="0" i="0" u="none" strike="noStrike" kern="1200" cap="none" spc="0" normalizeH="0" baseline="0" noProof="0">
                <a:ln>
                  <a:noFill/>
                </a:ln>
                <a:solidFill>
                  <a:srgbClr val="0D0D0D"/>
                </a:solidFill>
                <a:effectLst/>
                <a:uLnTx/>
                <a:uFillTx/>
                <a:latin typeface="Times New Roman" panose="02020603050405020304" pitchFamily="18" charset="0"/>
                <a:ea typeface="MS Mincho"/>
                <a:cs typeface="+mn-cs"/>
              </a:rPr>
              <a:t>: </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Rounded Rectangle 5"/>
          <p:cNvSpPr/>
          <p:nvPr/>
        </p:nvSpPr>
        <p:spPr>
          <a:xfrm>
            <a:off x="2059577" y="1881050"/>
            <a:ext cx="8072846" cy="3944983"/>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Các</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từ</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láy</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trong</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đoạn</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văn</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trên</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dân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dã</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mộc</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mạc</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tha</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thiết</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thiết</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tha</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bâng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khuâng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ngọt</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ngào</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ngắn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ngủi</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xao</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xuyến</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Các</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từ</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láy</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đó</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góp</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phần</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nhấm</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mạnh</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sự</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chất</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phác</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mộc</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mạc</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thôn</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quê</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của</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ca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dao</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giúp</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người</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đọc</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hình</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dung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rõ</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hơn</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tâm</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trạng</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cảm</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xúc</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của</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tác</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giả</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đối</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với</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ca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dao</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1920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6349</Words>
  <Application>Microsoft Office PowerPoint</Application>
  <PresentationFormat>Widescreen</PresentationFormat>
  <Paragraphs>537</Paragraphs>
  <Slides>90</Slides>
  <Notes>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90</vt:i4>
      </vt:variant>
    </vt:vector>
  </HeadingPairs>
  <TitlesOfParts>
    <vt:vector size="99" baseType="lpstr">
      <vt:lpstr>Arial</vt:lpstr>
      <vt:lpstr>Calibri</vt:lpstr>
      <vt:lpstr>Calibri Light</vt:lpstr>
      <vt:lpstr>Cambria Math</vt:lpstr>
      <vt:lpstr>MS Mincho</vt:lpstr>
      <vt:lpstr>Times New Roman</vt:lpstr>
      <vt:lpstr>Wingdings</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cp:revision>
  <dcterms:created xsi:type="dcterms:W3CDTF">2021-08-26T03:24:36Z</dcterms:created>
  <dcterms:modified xsi:type="dcterms:W3CDTF">2021-08-26T03:34:24Z</dcterms:modified>
</cp:coreProperties>
</file>