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64" r:id="rId2"/>
    <p:sldId id="279" r:id="rId3"/>
    <p:sldId id="256" r:id="rId4"/>
    <p:sldId id="363" r:id="rId5"/>
    <p:sldId id="276" r:id="rId6"/>
    <p:sldId id="298" r:id="rId7"/>
    <p:sldId id="351" r:id="rId8"/>
    <p:sldId id="327" r:id="rId9"/>
    <p:sldId id="356" r:id="rId10"/>
    <p:sldId id="352" r:id="rId11"/>
    <p:sldId id="365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0702A"/>
    <a:srgbClr val="7192A9"/>
    <a:srgbClr val="EF4B66"/>
    <a:srgbClr val="AD4F0F"/>
    <a:srgbClr val="3B87CD"/>
    <a:srgbClr val="D36113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14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6:55:42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8F949ED-56F3-23A1-DE75-3197D1DC2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50587-A3A5-4956-A48E-5650365229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BE29B011-1BEB-6BB6-04FF-09AF0C9216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04" tIns="44052" rIns="88104" bIns="44052" anchor="b"/>
          <a:lstStyle>
            <a:lvl1pPr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81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658C8-6EF8-4724-8297-89FF05220313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428F3D8-6550-7716-FA17-5EE5362B9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2CAA3DEA-FD8A-9599-986A-CC7BED2F3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04" tIns="44052" rIns="88104" bIns="4405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2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7018464-B0F2-7D7D-CB8E-472068A0552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FC0A47-07BB-A405-7207-F402446931CD}"/>
              </a:ext>
            </a:extLst>
          </p:cNvPr>
          <p:cNvSpPr/>
          <p:nvPr/>
        </p:nvSpPr>
        <p:spPr>
          <a:xfrm>
            <a:off x="3733800" y="2971800"/>
            <a:ext cx="18415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WordArt 3">
            <a:extLst>
              <a:ext uri="{FF2B5EF4-FFF2-40B4-BE49-F238E27FC236}">
                <a16:creationId xmlns:a16="http://schemas.microsoft.com/office/drawing/2014/main" id="{65584A06-6FBB-F34F-F5BC-D965991149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365253"/>
            <a:ext cx="8610600" cy="169195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612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0" cap="none" spc="0" normalizeH="0" baseline="0" noProof="0" dirty="0">
                <a:ln w="315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WELCOME TO OUR CLASS !</a:t>
            </a:r>
          </a:p>
        </p:txBody>
      </p:sp>
      <p:sp>
        <p:nvSpPr>
          <p:cNvPr id="5143" name="Rectangle 23">
            <a:extLst>
              <a:ext uri="{FF2B5EF4-FFF2-40B4-BE49-F238E27FC236}">
                <a16:creationId xmlns:a16="http://schemas.microsoft.com/office/drawing/2014/main" id="{565CEE75-EDC1-3922-7EEF-60458D20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4495800" cy="7620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007" name="Text Box 7">
            <a:extLst>
              <a:ext uri="{FF2B5EF4-FFF2-40B4-BE49-F238E27FC236}">
                <a16:creationId xmlns:a16="http://schemas.microsoft.com/office/drawing/2014/main" id="{1A7A220E-9FB7-F64F-786C-875B7437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900" y="4515874"/>
            <a:ext cx="51537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6D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ENGLISH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6D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Teacher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06D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6D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6D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6D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Anh Thu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6D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School - year: 2024 - 2025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06D0"/>
              </a:solidFill>
              <a:effectLst/>
              <a:uLnTx/>
              <a:uFillTx/>
              <a:latin typeface=".VnAristote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78BA6-926D-8EB8-AF7A-E53D23BC1B8B}"/>
              </a:ext>
            </a:extLst>
          </p:cNvPr>
          <p:cNvSpPr txBox="1"/>
          <p:nvPr/>
        </p:nvSpPr>
        <p:spPr>
          <a:xfrm>
            <a:off x="4953000" y="4722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D4BED-60AD-5CA4-36C0-B5000F21425A}"/>
              </a:ext>
            </a:extLst>
          </p:cNvPr>
          <p:cNvSpPr txBox="1"/>
          <p:nvPr/>
        </p:nvSpPr>
        <p:spPr>
          <a:xfrm>
            <a:off x="1169043" y="601882"/>
            <a:ext cx="1068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 HUE SECONDARY SCHOOL </a:t>
            </a:r>
            <a:endParaRPr kumimoji="0" lang="en-AU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1280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57132" y="12742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738" y="1294677"/>
            <a:ext cx="6242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Ask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find out who: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137" y="11827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310947" y="2107998"/>
            <a:ext cx="60458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– can run faster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can jump higher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stays up later at night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gets up earlier in the morning</a:t>
            </a:r>
            <a:endParaRPr lang="vi-VN" sz="3200" dirty="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7961A1F-6ECB-D90A-207B-57B39BA4E793}"/>
              </a:ext>
            </a:extLst>
          </p:cNvPr>
          <p:cNvSpPr txBox="1"/>
          <p:nvPr/>
        </p:nvSpPr>
        <p:spPr>
          <a:xfrm>
            <a:off x="5502407" y="2082853"/>
            <a:ext cx="63153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</a:t>
            </a:r>
            <a:r>
              <a:rPr lang="en-US" sz="3200" b="1" i="1">
                <a:solidFill>
                  <a:srgbClr val="242021"/>
                </a:solidFill>
                <a:effectLst/>
              </a:rPr>
              <a:t>:</a:t>
            </a:r>
            <a:r>
              <a:rPr lang="en-US" sz="3200" b="0" i="0">
                <a:solidFill>
                  <a:srgbClr val="242021"/>
                </a:solidFill>
                <a:effectLst/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H</a:t>
            </a:r>
            <a:r>
              <a:rPr lang="en-US" sz="3200" b="0" i="0">
                <a:solidFill>
                  <a:srgbClr val="242021"/>
                </a:solidFill>
                <a:effectLst/>
              </a:rPr>
              <a:t>ow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fast can you run?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can run 15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kilometres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an hour.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OK, you can run faster than me.</a:t>
            </a:r>
            <a:r>
              <a:rPr lang="en-US" sz="3200" dirty="0"/>
              <a:t> </a:t>
            </a:r>
            <a:br>
              <a:rPr lang="en-US" sz="3200" dirty="0"/>
            </a:br>
            <a:endParaRPr lang="vi-VN" sz="32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F0C69E7-DCBE-BB01-0E70-98579F593DB2}"/>
              </a:ext>
            </a:extLst>
          </p:cNvPr>
          <p:cNvSpPr txBox="1"/>
          <p:nvPr/>
        </p:nvSpPr>
        <p:spPr>
          <a:xfrm>
            <a:off x="3027469" y="5633412"/>
            <a:ext cx="627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EF4B66"/>
                </a:solidFill>
                <a:effectLst/>
              </a:rPr>
              <a:t>Report your results to the class</a:t>
            </a:r>
            <a:r>
              <a:rPr lang="en-US" sz="3600" b="1" i="0">
                <a:solidFill>
                  <a:srgbClr val="EF4B66"/>
                </a:solidFill>
                <a:effectLst/>
              </a:rPr>
              <a:t>.</a:t>
            </a:r>
            <a:r>
              <a:rPr lang="en-US" sz="3600">
                <a:solidFill>
                  <a:srgbClr val="EF4B66"/>
                </a:solidFill>
              </a:rPr>
              <a:t> </a:t>
            </a:r>
            <a:endParaRPr lang="vi-VN" sz="36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a25">
            <a:extLst>
              <a:ext uri="{FF2B5EF4-FFF2-40B4-BE49-F238E27FC236}">
                <a16:creationId xmlns:a16="http://schemas.microsoft.com/office/drawing/2014/main" id="{E5AE60CB-FBDD-58D0-93A4-717156EF61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1148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a25">
            <a:extLst>
              <a:ext uri="{FF2B5EF4-FFF2-40B4-BE49-F238E27FC236}">
                <a16:creationId xmlns:a16="http://schemas.microsoft.com/office/drawing/2014/main" id="{3425B161-D483-AA30-DE56-15C0956D390D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616808"/>
            <a:ext cx="2266950" cy="299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a25">
            <a:extLst>
              <a:ext uri="{FF2B5EF4-FFF2-40B4-BE49-F238E27FC236}">
                <a16:creationId xmlns:a16="http://schemas.microsoft.com/office/drawing/2014/main" id="{97396584-251B-4F60-8972-8B46315A3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516" y="2597800"/>
            <a:ext cx="67611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buombay">
            <a:hlinkClick r:id="" action="ppaction://noaction"/>
            <a:extLst>
              <a:ext uri="{FF2B5EF4-FFF2-40B4-BE49-F238E27FC236}">
                <a16:creationId xmlns:a16="http://schemas.microsoft.com/office/drawing/2014/main" id="{4380648E-18AF-B2F1-8750-64653C5A40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659" y="4594343"/>
            <a:ext cx="38100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WordArt 8">
            <a:extLst>
              <a:ext uri="{FF2B5EF4-FFF2-40B4-BE49-F238E27FC236}">
                <a16:creationId xmlns:a16="http://schemas.microsoft.com/office/drawing/2014/main" id="{5535E0BF-CA0B-70C5-1C92-693431AA1D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1947" y="1861598"/>
            <a:ext cx="617024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VNI-Heather"/>
                <a:ea typeface="+mn-ea"/>
                <a:cs typeface="+mn-cs"/>
              </a:rPr>
              <a:t>THANKS FOR YOUR LISTENING!</a:t>
            </a:r>
          </a:p>
        </p:txBody>
      </p:sp>
      <p:pic>
        <p:nvPicPr>
          <p:cNvPr id="28681" name="Picture 9" descr="a25">
            <a:extLst>
              <a:ext uri="{FF2B5EF4-FFF2-40B4-BE49-F238E27FC236}">
                <a16:creationId xmlns:a16="http://schemas.microsoft.com/office/drawing/2014/main" id="{B4317DF5-ADCC-0C25-3AB4-A289FC25D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26" y="3737093"/>
            <a:ext cx="2266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a25">
            <a:extLst>
              <a:ext uri="{FF2B5EF4-FFF2-40B4-BE49-F238E27FC236}">
                <a16:creationId xmlns:a16="http://schemas.microsoft.com/office/drawing/2014/main" id="{94F34FF6-F92F-D710-B602-E2EA62CCF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64" y="4530725"/>
            <a:ext cx="2266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a25">
            <a:extLst>
              <a:ext uri="{FF2B5EF4-FFF2-40B4-BE49-F238E27FC236}">
                <a16:creationId xmlns:a16="http://schemas.microsoft.com/office/drawing/2014/main" id="{B2713745-4780-3CAE-F15F-F8F6675A2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75" y="4862887"/>
            <a:ext cx="2266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a25">
            <a:extLst>
              <a:ext uri="{FF2B5EF4-FFF2-40B4-BE49-F238E27FC236}">
                <a16:creationId xmlns:a16="http://schemas.microsoft.com/office/drawing/2014/main" id="{A92DBABA-9375-AD1B-1F84-39A4CF590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94" y="4519108"/>
            <a:ext cx="2266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a25">
            <a:extLst>
              <a:ext uri="{FF2B5EF4-FFF2-40B4-BE49-F238E27FC236}">
                <a16:creationId xmlns:a16="http://schemas.microsoft.com/office/drawing/2014/main" id="{FF51AD92-DD9A-38E7-E4B9-5FFE0AEFB5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4563565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a25">
            <a:extLst>
              <a:ext uri="{FF2B5EF4-FFF2-40B4-BE49-F238E27FC236}">
                <a16:creationId xmlns:a16="http://schemas.microsoft.com/office/drawing/2014/main" id="{76516E9C-C619-7A30-FDC9-533E980B45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42" y="4594343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a25">
            <a:extLst>
              <a:ext uri="{FF2B5EF4-FFF2-40B4-BE49-F238E27FC236}">
                <a16:creationId xmlns:a16="http://schemas.microsoft.com/office/drawing/2014/main" id="{953CA70B-4874-49BB-03FB-D8C74AFC5D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36" y="4688801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a25">
            <a:extLst>
              <a:ext uri="{FF2B5EF4-FFF2-40B4-BE49-F238E27FC236}">
                <a16:creationId xmlns:a16="http://schemas.microsoft.com/office/drawing/2014/main" id="{2A225DCA-2566-E6F0-74AA-5F00A3786F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62" y="4594343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a25">
            <a:extLst>
              <a:ext uri="{FF2B5EF4-FFF2-40B4-BE49-F238E27FC236}">
                <a16:creationId xmlns:a16="http://schemas.microsoft.com/office/drawing/2014/main" id="{42B8B4FC-91EE-292E-FAD5-FD1D8D001E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37" y="5179189"/>
            <a:ext cx="1617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8C5B30-1562-53DE-AEB1-61F90949E0B5}"/>
              </a:ext>
            </a:extLst>
          </p:cNvPr>
          <p:cNvSpPr txBox="1"/>
          <p:nvPr/>
        </p:nvSpPr>
        <p:spPr>
          <a:xfrm>
            <a:off x="414252" y="1180240"/>
            <a:ext cx="1135643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– For most adverbs (often with two or more syllables),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more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slowly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slowly</a:t>
            </a:r>
          </a:p>
          <a:p>
            <a:r>
              <a:rPr lang="en-US" sz="2600" dirty="0"/>
              <a:t>carefully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carefully</a:t>
            </a:r>
          </a:p>
          <a:p>
            <a:r>
              <a:rPr lang="en-US" sz="2600" b="1" dirty="0"/>
              <a:t>– For adverbs that have the same forms as adjectives like fast, hard, soon, etc.,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-er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fast → fast</a:t>
            </a:r>
            <a:r>
              <a:rPr lang="en-US" sz="26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600" dirty="0"/>
              <a:t>hard → hard</a:t>
            </a:r>
            <a:r>
              <a:rPr lang="en-US" sz="26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600" b="1" dirty="0"/>
              <a:t>– Some irregular adverbs:</a:t>
            </a:r>
          </a:p>
          <a:p>
            <a:r>
              <a:rPr lang="en-US" sz="2600" dirty="0"/>
              <a:t>well → better</a:t>
            </a:r>
          </a:p>
          <a:p>
            <a:r>
              <a:rPr lang="en-US" sz="2600" dirty="0"/>
              <a:t>badly → worse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22950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93C49B1C-EE2D-0E09-EDB1-42C88D46274D}"/>
              </a:ext>
            </a:extLst>
          </p:cNvPr>
          <p:cNvSpPr/>
          <p:nvPr/>
        </p:nvSpPr>
        <p:spPr>
          <a:xfrm>
            <a:off x="176035" y="3140050"/>
            <a:ext cx="4188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MAKING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COMPARISON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41" y="1031555"/>
            <a:ext cx="4488134" cy="2982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3"/>
          <a:stretch/>
        </p:blipFill>
        <p:spPr>
          <a:xfrm>
            <a:off x="7961873" y="3743204"/>
            <a:ext cx="4008609" cy="30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058466" y="1726624"/>
            <a:ext cx="483966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9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81954" y="1839293"/>
            <a:ext cx="4990496" cy="41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Period 11        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8C5B30-1562-53DE-AEB1-61F90949E0B5}"/>
              </a:ext>
            </a:extLst>
          </p:cNvPr>
          <p:cNvSpPr txBox="1"/>
          <p:nvPr/>
        </p:nvSpPr>
        <p:spPr>
          <a:xfrm>
            <a:off x="414252" y="940210"/>
            <a:ext cx="11596417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*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Comparative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adverbs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Comparative forms of short adverbs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S1 + V + short adv – er + than +  S2 + auxiliary V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(trợ động từ)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/ O /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Ex: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up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Lan / her / she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Comparative forms of long adverbs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S1 + V +  more + long adv + than +  S2 + auxiliary V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(trợ động từ)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/ O /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Ex: I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carefully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 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Some irregular adverbs:</a:t>
            </a:r>
          </a:p>
          <a:p>
            <a:r>
              <a:rPr lang="en-US" sz="2600" dirty="0"/>
              <a:t>       well → better      badly → worse</a:t>
            </a:r>
            <a:r>
              <a:rPr lang="vi-VN" sz="2600" dirty="0"/>
              <a:t>      </a:t>
            </a:r>
            <a:r>
              <a:rPr lang="en-US" sz="2600" dirty="0"/>
              <a:t>little -&gt; less     </a:t>
            </a:r>
            <a:r>
              <a:rPr lang="en-US" sz="2600"/>
              <a:t>much -&gt; </a:t>
            </a:r>
            <a:r>
              <a:rPr lang="en-US" sz="2600" dirty="0"/>
              <a:t>more</a:t>
            </a:r>
            <a:r>
              <a:rPr lang="vi-VN" sz="2600" dirty="0"/>
              <a:t>     </a:t>
            </a:r>
            <a:endParaRPr lang="en-US" sz="2600" dirty="0"/>
          </a:p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Adverbs have the same forms as adjectives : </a:t>
            </a:r>
            <a:r>
              <a:rPr lang="en-US" sz="2600" dirty="0"/>
              <a:t>fast , late, hard, soon, long, high,….</a:t>
            </a:r>
          </a:p>
          <a:p>
            <a:r>
              <a:rPr lang="en-US" sz="2600" dirty="0"/>
              <a:t>                                     fast  -&gt; faster</a:t>
            </a:r>
            <a:endParaRPr lang="vi-VN" sz="2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77C527-513F-DF2A-E722-6B97B67E6F9E}"/>
              </a:ext>
            </a:extLst>
          </p:cNvPr>
          <p:cNvCxnSpPr>
            <a:cxnSpLocks/>
          </p:cNvCxnSpPr>
          <p:nvPr/>
        </p:nvCxnSpPr>
        <p:spPr>
          <a:xfrm>
            <a:off x="6000750" y="2012550"/>
            <a:ext cx="0" cy="5943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5C143D6-F4A7-2DC9-2269-C81CD5D92BCF}"/>
                  </a:ext>
                </a:extLst>
              </p14:cNvPr>
              <p14:cNvContentPartPr/>
              <p14:nvPr/>
            </p14:nvContentPartPr>
            <p14:xfrm>
              <a:off x="6308910" y="3622950"/>
              <a:ext cx="252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C143D6-F4A7-2DC9-2269-C81CD5D92B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0270" y="3613950"/>
                <a:ext cx="2016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91D84E-2B56-A517-590D-B07BFE396926}"/>
              </a:ext>
            </a:extLst>
          </p:cNvPr>
          <p:cNvCxnSpPr/>
          <p:nvPr/>
        </p:nvCxnSpPr>
        <p:spPr>
          <a:xfrm>
            <a:off x="4491266" y="2858370"/>
            <a:ext cx="0" cy="64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53812D-6688-400D-2067-EF93BF4C2B6C}"/>
              </a:ext>
            </a:extLst>
          </p:cNvPr>
          <p:cNvCxnSpPr/>
          <p:nvPr/>
        </p:nvCxnSpPr>
        <p:spPr>
          <a:xfrm>
            <a:off x="6496050" y="4130040"/>
            <a:ext cx="0" cy="64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10" y="1757034"/>
            <a:ext cx="6065650" cy="501165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7065" y="1221314"/>
            <a:ext cx="86437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comparative forms of the adverbs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table 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604" y="11986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31476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70835" y="10859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BFCB2745-A983-8284-89C4-06AF3D3A6644}"/>
              </a:ext>
            </a:extLst>
          </p:cNvPr>
          <p:cNvSpPr/>
          <p:nvPr/>
        </p:nvSpPr>
        <p:spPr>
          <a:xfrm>
            <a:off x="5936243" y="2880576"/>
            <a:ext cx="1271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higher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A9909FFA-A2A5-AFCD-D526-3B4CFB11D03B}"/>
              </a:ext>
            </a:extLst>
          </p:cNvPr>
          <p:cNvSpPr/>
          <p:nvPr/>
        </p:nvSpPr>
        <p:spPr>
          <a:xfrm>
            <a:off x="6002848" y="3403796"/>
            <a:ext cx="97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later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CF4E1C0-6CEF-AEAB-7D3E-20962C3758D2}"/>
              </a:ext>
            </a:extLst>
          </p:cNvPr>
          <p:cNvSpPr/>
          <p:nvPr/>
        </p:nvSpPr>
        <p:spPr>
          <a:xfrm>
            <a:off x="5379905" y="3940986"/>
            <a:ext cx="2384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quickly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AE8803FA-39CE-1A50-28DB-1F0B12CB6BB4}"/>
              </a:ext>
            </a:extLst>
          </p:cNvPr>
          <p:cNvSpPr/>
          <p:nvPr/>
        </p:nvSpPr>
        <p:spPr>
          <a:xfrm>
            <a:off x="5191910" y="4530820"/>
            <a:ext cx="295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frequently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29B193B6-2EB5-C693-5CE4-58E960C8AF3C}"/>
              </a:ext>
            </a:extLst>
          </p:cNvPr>
          <p:cNvSpPr/>
          <p:nvPr/>
        </p:nvSpPr>
        <p:spPr>
          <a:xfrm>
            <a:off x="5914602" y="5059261"/>
            <a:ext cx="129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earlier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A65424E6-8AFE-6107-9033-2F745B64AA35}"/>
              </a:ext>
            </a:extLst>
          </p:cNvPr>
          <p:cNvSpPr/>
          <p:nvPr/>
        </p:nvSpPr>
        <p:spPr>
          <a:xfrm>
            <a:off x="5994577" y="5616771"/>
            <a:ext cx="108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BCC64F3A-EFFA-6DE8-DB4A-8399B507FA12}"/>
              </a:ext>
            </a:extLst>
          </p:cNvPr>
          <p:cNvSpPr/>
          <p:nvPr/>
        </p:nvSpPr>
        <p:spPr>
          <a:xfrm>
            <a:off x="6052394" y="6175584"/>
            <a:ext cx="819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68906" y="11551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241" y="1172499"/>
            <a:ext cx="102228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comparative forms of the adverbs in brackets.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626" y="10389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FA7772-FB14-B6AE-D0FC-8ECC5AC58B0F}"/>
              </a:ext>
            </a:extLst>
          </p:cNvPr>
          <p:cNvSpPr txBox="1"/>
          <p:nvPr/>
        </p:nvSpPr>
        <p:spPr>
          <a:xfrm>
            <a:off x="139755" y="2006591"/>
            <a:ext cx="1196616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E0702A"/>
                </a:solidFill>
              </a:rPr>
              <a:t>1.</a:t>
            </a:r>
            <a:r>
              <a:rPr lang="en-US" sz="3200"/>
              <a:t> Mai </a:t>
            </a:r>
            <a:r>
              <a:rPr lang="en-US" sz="3200" dirty="0"/>
              <a:t>dances (beautifully</a:t>
            </a:r>
            <a:r>
              <a:rPr lang="en-US" sz="3200"/>
              <a:t>) _______________ </a:t>
            </a:r>
            <a:r>
              <a:rPr lang="en-US" sz="3200" dirty="0"/>
              <a:t>than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/>
              <a:t>does.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Please write (clearly</a:t>
            </a:r>
            <a:r>
              <a:rPr lang="en-US" sz="3200"/>
              <a:t>) _____________. </a:t>
            </a:r>
            <a:r>
              <a:rPr lang="en-US" sz="3200" dirty="0"/>
              <a:t>I can’t read </a:t>
            </a:r>
            <a:r>
              <a:rPr lang="en-US" sz="3200"/>
              <a:t>it.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Life in the city seems to move (fast</a:t>
            </a:r>
            <a:r>
              <a:rPr lang="en-US" sz="3200"/>
              <a:t>) _____ than </a:t>
            </a:r>
            <a:r>
              <a:rPr lang="en-US" sz="3200" dirty="0"/>
              <a:t>that in the </a:t>
            </a:r>
            <a:r>
              <a:rPr lang="en-US" sz="3200"/>
              <a:t>countryside.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If you want to get better marks, you must work much (hard</a:t>
            </a:r>
            <a:r>
              <a:rPr lang="en-US" sz="3200"/>
              <a:t>) ______.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Today it’s raining (heavily</a:t>
            </a:r>
            <a:r>
              <a:rPr lang="en-US" sz="3200"/>
              <a:t>) ____________ </a:t>
            </a:r>
            <a:r>
              <a:rPr lang="en-US" sz="3200" dirty="0"/>
              <a:t>than it was yesterday.</a:t>
            </a:r>
            <a:endParaRPr lang="vi-VN" sz="3200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A1C49A7-CF3F-C223-26D1-27A6850DD658}"/>
              </a:ext>
            </a:extLst>
          </p:cNvPr>
          <p:cNvSpPr/>
          <p:nvPr/>
        </p:nvSpPr>
        <p:spPr>
          <a:xfrm>
            <a:off x="4458570" y="2006591"/>
            <a:ext cx="3654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beautifully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94357A15-0D50-1638-5DE8-4295D172E0AA}"/>
              </a:ext>
            </a:extLst>
          </p:cNvPr>
          <p:cNvSpPr/>
          <p:nvPr/>
        </p:nvSpPr>
        <p:spPr>
          <a:xfrm>
            <a:off x="3958840" y="2670263"/>
            <a:ext cx="2814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clearly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2783B55-7F1B-AE86-73BB-BA185632249C}"/>
              </a:ext>
            </a:extLst>
          </p:cNvPr>
          <p:cNvSpPr/>
          <p:nvPr/>
        </p:nvSpPr>
        <p:spPr>
          <a:xfrm>
            <a:off x="6426576" y="3311518"/>
            <a:ext cx="1361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faster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9F064FDD-BC12-3F83-C05A-CD3059E1FDFF}"/>
              </a:ext>
            </a:extLst>
          </p:cNvPr>
          <p:cNvSpPr/>
          <p:nvPr/>
        </p:nvSpPr>
        <p:spPr>
          <a:xfrm>
            <a:off x="10398824" y="4422032"/>
            <a:ext cx="15502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harder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2BDEA295-5557-B092-86EF-1839D6CCD264}"/>
              </a:ext>
            </a:extLst>
          </p:cNvPr>
          <p:cNvSpPr/>
          <p:nvPr/>
        </p:nvSpPr>
        <p:spPr>
          <a:xfrm>
            <a:off x="4717080" y="5048484"/>
            <a:ext cx="2811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heavily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476" y="1119003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331" y="9960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13360" y="2326670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After his accident last month, he is driving _____________ now.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run ______ than a buffalo.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loud. Can you speak a bit 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slept ____________ than ever before.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The farmers started harvesting their crops ______ than expected. 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701461" y="2357795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333223" y="3045428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701527" y="3754593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568629" y="4483622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630543" y="5723452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103760" y="1585953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103760" y="1645653"/>
            <a:ext cx="104179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17805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200306" y="1896217"/>
            <a:ext cx="119056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The red car can run 200 km/h while </a:t>
            </a:r>
            <a:r>
              <a:rPr lang="en-US" sz="3200"/>
              <a:t>the black </a:t>
            </a:r>
            <a:r>
              <a:rPr lang="en-US" sz="3200" dirty="0"/>
              <a:t>car can run 160 km/h.</a:t>
            </a:r>
          </a:p>
          <a:p>
            <a:pPr>
              <a:lnSpc>
                <a:spcPct val="200000"/>
              </a:lnSpc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/>
              <a:t>The </a:t>
            </a:r>
            <a:r>
              <a:rPr lang="en-US" sz="3200" dirty="0"/>
              <a:t>red car can </a:t>
            </a:r>
            <a:r>
              <a:rPr lang="en-US" sz="3200"/>
              <a:t>run _______________________. </a:t>
            </a:r>
            <a:r>
              <a:rPr lang="en-US" sz="3200" dirty="0"/>
              <a:t>(fast)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Nick can jump 1.5 m high while Tom can jump only 1.3 m.</a:t>
            </a:r>
          </a:p>
          <a:p>
            <a:pPr>
              <a:lnSpc>
                <a:spcPct val="200000"/>
              </a:lnSpc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/>
              <a:t>Nick </a:t>
            </a:r>
            <a:r>
              <a:rPr lang="en-US" sz="3200" dirty="0"/>
              <a:t>can </a:t>
            </a:r>
            <a:r>
              <a:rPr lang="en-US" sz="3200"/>
              <a:t>jump ___________________. </a:t>
            </a:r>
            <a:r>
              <a:rPr lang="en-US" sz="3200" dirty="0"/>
              <a:t>(high)</a:t>
            </a:r>
            <a:endParaRPr lang="vi-VN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4077970" y="3199449"/>
            <a:ext cx="46199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faster than the black car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3163870" y="5126062"/>
            <a:ext cx="4028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higher than Tom (can)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129308" y="1422512"/>
            <a:ext cx="1197661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3. Mai and hoa both did well on the exam. Hoa got 80% of the answers correct and Mai got 90%.</a:t>
            </a:r>
            <a:endParaRPr lang="en-US" sz="3200" dirty="0"/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/>
              <a:t>Mai did ___________________________. (well)</a:t>
            </a:r>
          </a:p>
          <a:p>
            <a:endParaRPr lang="en-US" sz="1500" dirty="0"/>
          </a:p>
          <a:p>
            <a:r>
              <a:rPr lang="en-US" sz="3200"/>
              <a:t>4. My dad expected the workers to arrive at 7 a.m., but they arrived at 6:30 a.m.</a:t>
            </a:r>
            <a:endParaRPr lang="en-US" sz="3200" dirty="0"/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/>
              <a:t>The workers arrived __________________________. (early)</a:t>
            </a:r>
          </a:p>
          <a:p>
            <a:endParaRPr lang="en-US" sz="1500"/>
          </a:p>
          <a:p>
            <a:r>
              <a:rPr lang="en-US" sz="3200"/>
              <a:t>5. The buses run every 15 minutes. The trains run every 30 minutes.</a:t>
            </a:r>
          </a:p>
          <a:p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/>
              <a:t>The buses run ____________________________. (frequently)</a:t>
            </a:r>
            <a:endParaRPr lang="vi-VN" sz="32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2185831" y="2392033"/>
            <a:ext cx="5083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better on the exam than Hoa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4009373" y="4107874"/>
            <a:ext cx="5076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earlier than my dad expected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3092172" y="5275767"/>
            <a:ext cx="5489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frequently than the trains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4087</TotalTime>
  <Words>790</Words>
  <Application>Microsoft Office PowerPoint</Application>
  <PresentationFormat>Widescreen</PresentationFormat>
  <Paragraphs>130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.VnAristote</vt:lpstr>
      <vt:lpstr>Arial</vt:lpstr>
      <vt:lpstr>Calibri</vt:lpstr>
      <vt:lpstr>Calibri Light</vt:lpstr>
      <vt:lpstr>Myriad Pro</vt:lpstr>
      <vt:lpstr>Times New Roman</vt:lpstr>
      <vt:lpstr>VNI-Heather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Phú Đặng Thế</cp:lastModifiedBy>
  <cp:revision>245</cp:revision>
  <dcterms:created xsi:type="dcterms:W3CDTF">2020-12-09T02:04:09Z</dcterms:created>
  <dcterms:modified xsi:type="dcterms:W3CDTF">2024-09-30T03:26:57Z</dcterms:modified>
</cp:coreProperties>
</file>