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20"/>
  </p:notesMasterIdLst>
  <p:sldIdLst>
    <p:sldId id="364" r:id="rId4"/>
    <p:sldId id="257" r:id="rId5"/>
    <p:sldId id="310" r:id="rId6"/>
    <p:sldId id="311" r:id="rId7"/>
    <p:sldId id="312" r:id="rId8"/>
    <p:sldId id="313" r:id="rId9"/>
    <p:sldId id="256" r:id="rId10"/>
    <p:sldId id="363" r:id="rId11"/>
    <p:sldId id="276" r:id="rId12"/>
    <p:sldId id="298" r:id="rId13"/>
    <p:sldId id="351" r:id="rId14"/>
    <p:sldId id="315" r:id="rId15"/>
    <p:sldId id="316" r:id="rId16"/>
    <p:sldId id="327" r:id="rId17"/>
    <p:sldId id="352" r:id="rId18"/>
    <p:sldId id="3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37"/>
    <a:srgbClr val="EF4B66"/>
    <a:srgbClr val="7192A9"/>
    <a:srgbClr val="F26547"/>
    <a:srgbClr val="FBD2D2"/>
    <a:srgbClr val="AD4F0F"/>
    <a:srgbClr val="3B87CD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1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8F949ED-56F3-23A1-DE75-3197D1DC24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50587-A3A5-4956-A48E-5650365229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BE29B011-1BEB-6BB6-04FF-09AF0C9216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4" tIns="44052" rIns="88104" bIns="44052" anchor="b"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658C8-6EF8-4724-8297-89FF05220313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9428F3D8-6550-7716-FA17-5EE5362B91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2CAA3DEA-FD8A-9599-986A-CC7BED2F3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4" tIns="44052" rIns="88104" bIns="44052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-2147483648" y="-2147483648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91386-4F04-4B59-8F8A-6C202FB24A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6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06ACD-A2ED-42E0-9FB2-7BD4B388E9EB}" type="slidenum">
              <a:rPr lang="en-US" altLang="en-US"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6382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1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6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56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1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1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5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1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2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49167" y="1308400"/>
            <a:ext cx="4241200" cy="424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" name="Google Shape;10;p2"/>
          <p:cNvCxnSpPr/>
          <p:nvPr/>
        </p:nvCxnSpPr>
        <p:spPr>
          <a:xfrm>
            <a:off x="10820400" y="-152400"/>
            <a:ext cx="0" cy="7010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10465000" y="720000"/>
            <a:ext cx="533200" cy="375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975903" y="864333"/>
            <a:ext cx="543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8219067" y="3120633"/>
            <a:ext cx="3188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75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1231900" y="-152400"/>
            <a:ext cx="0" cy="7010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1054100" y="2514600"/>
            <a:ext cx="533200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820300" y="2798200"/>
            <a:ext cx="25072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41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10820400" y="-152400"/>
            <a:ext cx="0" cy="70104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10465000" y="1102700"/>
            <a:ext cx="533200" cy="26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7254391" y="642467"/>
            <a:ext cx="4106800" cy="14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6982157" y="2111533"/>
            <a:ext cx="4379200" cy="1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1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95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751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4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1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1231900" y="-152400"/>
            <a:ext cx="0" cy="7010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4842451" y="1350633"/>
            <a:ext cx="25072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4842451" y="3140113"/>
            <a:ext cx="25072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4594800" y="1000617"/>
            <a:ext cx="300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4594800" y="2790091"/>
            <a:ext cx="300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4842451" y="4933696"/>
            <a:ext cx="25072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4594800" y="4583665"/>
            <a:ext cx="300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2133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1054100" y="2514600"/>
            <a:ext cx="533200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820300" y="2798200"/>
            <a:ext cx="27084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82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4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018464-B0F2-7D7D-CB8E-472068A0552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FC0A47-07BB-A405-7207-F402446931CD}"/>
              </a:ext>
            </a:extLst>
          </p:cNvPr>
          <p:cNvSpPr/>
          <p:nvPr/>
        </p:nvSpPr>
        <p:spPr>
          <a:xfrm>
            <a:off x="3733800" y="2971800"/>
            <a:ext cx="18415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WordArt 3">
            <a:extLst>
              <a:ext uri="{FF2B5EF4-FFF2-40B4-BE49-F238E27FC236}">
                <a16:creationId xmlns:a16="http://schemas.microsoft.com/office/drawing/2014/main" id="{65584A06-6FBB-F34F-F5BC-D965991149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365253"/>
            <a:ext cx="8610600" cy="1691952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4612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0" cap="none" spc="0" normalizeH="0" baseline="0" noProof="0" dirty="0">
                <a:ln w="315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CLASS !</a:t>
            </a: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565CEE75-EDC1-3922-7EEF-60458D209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486400"/>
            <a:ext cx="4495800" cy="762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7" name="Text Box 7">
            <a:extLst>
              <a:ext uri="{FF2B5EF4-FFF2-40B4-BE49-F238E27FC236}">
                <a16:creationId xmlns:a16="http://schemas.microsoft.com/office/drawing/2014/main" id="{1A7A220E-9FB7-F64F-786C-875B74375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900" y="4515874"/>
            <a:ext cx="515374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ENGLISH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Teacher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Anh Thu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School - year: 2024 - 2025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E06D0"/>
              </a:solidFill>
              <a:effectLst/>
              <a:uLnTx/>
              <a:uFillTx/>
              <a:latin typeface=".VnAristot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78BA6-926D-8EB8-AF7A-E53D23BC1B8B}"/>
              </a:ext>
            </a:extLst>
          </p:cNvPr>
          <p:cNvSpPr txBox="1"/>
          <p:nvPr/>
        </p:nvSpPr>
        <p:spPr>
          <a:xfrm>
            <a:off x="4953000" y="4722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D4BED-60AD-5CA4-36C0-B5000F21425A}"/>
              </a:ext>
            </a:extLst>
          </p:cNvPr>
          <p:cNvSpPr txBox="1"/>
          <p:nvPr/>
        </p:nvSpPr>
        <p:spPr>
          <a:xfrm>
            <a:off x="1169043" y="601882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NGUYEN HUE SECONDARY SCHOOL </a:t>
            </a:r>
            <a:endParaRPr kumimoji="0" lang="en-AU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1280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1671" y="11311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7" y="1161904"/>
            <a:ext cx="77982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following adjectives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definitions.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275" y="10149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5320"/>
              </p:ext>
            </p:extLst>
          </p:nvPr>
        </p:nvGraphicFramePr>
        <p:xfrm>
          <a:off x="6015810" y="1698633"/>
          <a:ext cx="6090109" cy="47673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010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>
                          <a:effectLst/>
                        </a:rPr>
                        <a:t> pretty, especially in a way that looks old-fashioned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>
                          <a:effectLst/>
                        </a:rPr>
                        <a:t> having something near or around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>
                          <a:effectLst/>
                        </a:rPr>
                        <a:t> extremely large in area, size, amount, etc.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>
                          <a:effectLst/>
                        </a:rPr>
                        <a:t> pleased to welcome guests; generous and friendly to visitors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800">
                          <a:effectLst/>
                        </a:rPr>
                        <a:t> having received good or thorough training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063" t="59310" r="7562" b="23693"/>
          <a:stretch/>
        </p:blipFill>
        <p:spPr>
          <a:xfrm>
            <a:off x="103213" y="2963752"/>
            <a:ext cx="2624556" cy="5783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313" t="8598" r="5322" b="72678"/>
          <a:stretch/>
        </p:blipFill>
        <p:spPr>
          <a:xfrm>
            <a:off x="104120" y="2116916"/>
            <a:ext cx="2602468" cy="618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2086" t="71307" r="2967" b="3070"/>
          <a:stretch/>
        </p:blipFill>
        <p:spPr>
          <a:xfrm>
            <a:off x="103214" y="4616134"/>
            <a:ext cx="2603291" cy="66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90" t="9682" r="6470" b="66998"/>
          <a:stretch/>
        </p:blipFill>
        <p:spPr>
          <a:xfrm>
            <a:off x="103214" y="3766832"/>
            <a:ext cx="2621688" cy="628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2" y="5506474"/>
            <a:ext cx="2617158" cy="582091"/>
          </a:xfrm>
          <a:prstGeom prst="rect">
            <a:avLst/>
          </a:prstGeom>
        </p:spPr>
      </p:pic>
      <p:pic>
        <p:nvPicPr>
          <p:cNvPr id="2" name="Picture 28" descr="Tay viÕt ">
            <a:extLst>
              <a:ext uri="{FF2B5EF4-FFF2-40B4-BE49-F238E27FC236}">
                <a16:creationId xmlns:a16="http://schemas.microsoft.com/office/drawing/2014/main" id="{DCF755EC-DE23-6308-DFB1-58478AFC8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6" y="1264106"/>
            <a:ext cx="609600" cy="4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5795 0.22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6393 0.25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6406 0.27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6472 -0.276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5873 -0.524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9459" y="13974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747" y="1395940"/>
            <a:ext cx="687351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from 2.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29" y="12880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336133" y="2210594"/>
            <a:ext cx="117697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15637"/>
                </a:solidFill>
              </a:rPr>
              <a:t>1.</a:t>
            </a:r>
            <a:r>
              <a:rPr lang="en-US" sz="3200"/>
              <a:t> The </a:t>
            </a:r>
            <a:r>
              <a:rPr lang="en-US" sz="3200" dirty="0"/>
              <a:t>local people are kind </a:t>
            </a:r>
            <a:r>
              <a:rPr lang="en-US" sz="3200"/>
              <a:t>and __________ </a:t>
            </a:r>
            <a:r>
              <a:rPr lang="en-US" sz="3200" dirty="0"/>
              <a:t>to </a:t>
            </a:r>
            <a:r>
              <a:rPr lang="en-US" sz="3200"/>
              <a:t>visitors.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Our factory needs a lot </a:t>
            </a:r>
            <a:r>
              <a:rPr lang="en-US" sz="3200"/>
              <a:t>of ____________ workers.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While travelling up the mountain, people always stop and take </a:t>
            </a:r>
            <a:r>
              <a:rPr lang="en-US" sz="3200"/>
              <a:t>photos of the ___________ scenery.</a:t>
            </a:r>
          </a:p>
          <a:p>
            <a:endParaRPr lang="en-US" sz="1000"/>
          </a:p>
          <a:p>
            <a:r>
              <a:rPr lang="en-US" sz="3200" b="1">
                <a:solidFill>
                  <a:srgbClr val="F15637"/>
                </a:solidFill>
              </a:rPr>
              <a:t>4</a:t>
            </a:r>
            <a:r>
              <a:rPr lang="en-US" sz="3200" b="1" dirty="0">
                <a:solidFill>
                  <a:srgbClr val="F15637"/>
                </a:solidFill>
              </a:rPr>
              <a:t>.</a:t>
            </a:r>
            <a:r>
              <a:rPr lang="en-US" sz="3200" dirty="0"/>
              <a:t> The Sahara is </a:t>
            </a:r>
            <a:r>
              <a:rPr lang="en-US" sz="3200"/>
              <a:t>a ______ </a:t>
            </a:r>
            <a:r>
              <a:rPr lang="en-US" sz="3200" dirty="0"/>
              <a:t>desert that covers parts of eleven countries in Northern </a:t>
            </a:r>
            <a:r>
              <a:rPr lang="en-US" sz="3200"/>
              <a:t>Africa.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The lake </a:t>
            </a:r>
            <a:r>
              <a:rPr lang="en-US" sz="3200"/>
              <a:t>is _____________ </a:t>
            </a:r>
            <a:r>
              <a:rPr lang="en-US" sz="3200" dirty="0"/>
              <a:t>by a lot of trees.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F98E21-F493-9AD9-D2EF-174EF0B523FD}"/>
              </a:ext>
            </a:extLst>
          </p:cNvPr>
          <p:cNvSpPr txBox="1"/>
          <p:nvPr/>
        </p:nvSpPr>
        <p:spPr>
          <a:xfrm>
            <a:off x="5789653" y="2229573"/>
            <a:ext cx="2305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hospitable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0029B3-452C-7FFF-3912-FBBD8292F1E2}"/>
              </a:ext>
            </a:extLst>
          </p:cNvPr>
          <p:cNvSpPr txBox="1"/>
          <p:nvPr/>
        </p:nvSpPr>
        <p:spPr>
          <a:xfrm>
            <a:off x="5245873" y="2888239"/>
            <a:ext cx="249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well-trained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DD1CB4-6EDF-4306-5EDE-D597531B6D27}"/>
              </a:ext>
            </a:extLst>
          </p:cNvPr>
          <p:cNvSpPr txBox="1"/>
          <p:nvPr/>
        </p:nvSpPr>
        <p:spPr>
          <a:xfrm>
            <a:off x="2767667" y="3995698"/>
            <a:ext cx="247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picturesque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730033-D60B-B199-BA84-0680ABAA2A09}"/>
              </a:ext>
            </a:extLst>
          </p:cNvPr>
          <p:cNvSpPr txBox="1"/>
          <p:nvPr/>
        </p:nvSpPr>
        <p:spPr>
          <a:xfrm>
            <a:off x="3461039" y="4657436"/>
            <a:ext cx="1266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vast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96883E-3DB8-87E8-F5E4-29AF33D5238D}"/>
              </a:ext>
            </a:extLst>
          </p:cNvPr>
          <p:cNvSpPr txBox="1"/>
          <p:nvPr/>
        </p:nvSpPr>
        <p:spPr>
          <a:xfrm>
            <a:off x="2824378" y="5749758"/>
            <a:ext cx="242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surrounded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8" descr="Tay viÕt ">
            <a:extLst>
              <a:ext uri="{FF2B5EF4-FFF2-40B4-BE49-F238E27FC236}">
                <a16:creationId xmlns:a16="http://schemas.microsoft.com/office/drawing/2014/main" id="{60F623B6-87A6-8780-E04D-B6CDDD5CC7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6" y="1264106"/>
            <a:ext cx="609600" cy="4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546" y="4986958"/>
            <a:ext cx="4535251" cy="3742086"/>
          </a:xfrm>
          <a:custGeom>
            <a:avLst/>
            <a:gdLst/>
            <a:ahLst/>
            <a:cxnLst/>
            <a:rect l="l" t="t" r="r" b="b"/>
            <a:pathLst>
              <a:path w="6802876" h="5613129">
                <a:moveTo>
                  <a:pt x="0" y="0"/>
                </a:moveTo>
                <a:lnTo>
                  <a:pt x="6802876" y="0"/>
                </a:lnTo>
                <a:lnTo>
                  <a:pt x="6802876" y="5613128"/>
                </a:lnTo>
                <a:lnTo>
                  <a:pt x="0" y="56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4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1651000"/>
            <a:ext cx="10820400" cy="4505221"/>
          </a:xfrm>
          <a:custGeom>
            <a:avLst/>
            <a:gdLst/>
            <a:ahLst/>
            <a:cxnLst/>
            <a:rect l="l" t="t" r="r" b="b"/>
            <a:pathLst>
              <a:path w="16230600" h="6757832">
                <a:moveTo>
                  <a:pt x="0" y="0"/>
                </a:moveTo>
                <a:lnTo>
                  <a:pt x="16230600" y="0"/>
                </a:lnTo>
                <a:lnTo>
                  <a:pt x="16230600" y="6757832"/>
                </a:lnTo>
                <a:lnTo>
                  <a:pt x="0" y="675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3660" y="3747857"/>
            <a:ext cx="8990082" cy="1009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333"/>
              </a:lnSpc>
              <a:defRPr/>
            </a:pPr>
            <a:r>
              <a:rPr lang="vi-VN" sz="8000" dirty="0">
                <a:solidFill>
                  <a:srgbClr val="000000"/>
                </a:solidFill>
                <a:latin typeface="Modern Love" panose="04090805081005020601" pitchFamily="82" charset="0"/>
              </a:rPr>
              <a:t>II.</a:t>
            </a:r>
            <a:r>
              <a:rPr lang="en-US" sz="8000" dirty="0">
                <a:solidFill>
                  <a:srgbClr val="000000"/>
                </a:solidFill>
                <a:latin typeface="Modern Love" panose="04090805081005020601" pitchFamily="82" charset="0"/>
              </a:rPr>
              <a:t>PRONUNCIATION</a:t>
            </a:r>
          </a:p>
        </p:txBody>
      </p:sp>
      <p:sp>
        <p:nvSpPr>
          <p:cNvPr id="5" name="Freeform 5"/>
          <p:cNvSpPr/>
          <p:nvPr/>
        </p:nvSpPr>
        <p:spPr>
          <a:xfrm rot="1266927">
            <a:off x="10122330" y="5104254"/>
            <a:ext cx="1328621" cy="1435641"/>
          </a:xfrm>
          <a:custGeom>
            <a:avLst/>
            <a:gdLst/>
            <a:ahLst/>
            <a:cxnLst/>
            <a:rect l="l" t="t" r="r" b="b"/>
            <a:pathLst>
              <a:path w="1992931" h="2153462">
                <a:moveTo>
                  <a:pt x="0" y="0"/>
                </a:moveTo>
                <a:lnTo>
                  <a:pt x="1992931" y="0"/>
                </a:lnTo>
                <a:lnTo>
                  <a:pt x="1992931" y="2153461"/>
                </a:lnTo>
                <a:lnTo>
                  <a:pt x="0" y="2153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-146397"/>
            <a:ext cx="1253995" cy="1664393"/>
          </a:xfrm>
          <a:custGeom>
            <a:avLst/>
            <a:gdLst/>
            <a:ahLst/>
            <a:cxnLst/>
            <a:rect l="l" t="t" r="r" b="b"/>
            <a:pathLst>
              <a:path w="1880992" h="2496589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62920" y="-1505870"/>
            <a:ext cx="2404041" cy="2743200"/>
          </a:xfrm>
          <a:custGeom>
            <a:avLst/>
            <a:gdLst/>
            <a:ahLst/>
            <a:cxnLst/>
            <a:rect l="l" t="t" r="r" b="b"/>
            <a:pathLst>
              <a:path w="3606061" h="4114800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52424" y="4589126"/>
            <a:ext cx="1498697" cy="221058"/>
          </a:xfrm>
          <a:custGeom>
            <a:avLst/>
            <a:gdLst/>
            <a:ahLst/>
            <a:cxnLst/>
            <a:rect l="l" t="t" r="r" b="b"/>
            <a:pathLst>
              <a:path w="2248046" h="331587">
                <a:moveTo>
                  <a:pt x="0" y="0"/>
                </a:moveTo>
                <a:lnTo>
                  <a:pt x="2248047" y="0"/>
                </a:lnTo>
                <a:lnTo>
                  <a:pt x="2248047" y="331587"/>
                </a:lnTo>
                <a:lnTo>
                  <a:pt x="0" y="331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A532E-DFF2-5D89-11F1-8A467E7FA74D}"/>
              </a:ext>
            </a:extLst>
          </p:cNvPr>
          <p:cNvSpPr txBox="1"/>
          <p:nvPr/>
        </p:nvSpPr>
        <p:spPr>
          <a:xfrm>
            <a:off x="4216401" y="4897565"/>
            <a:ext cx="10228299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5867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</a:t>
            </a:r>
            <a:r>
              <a:rPr lang="en-US" sz="5867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and</a:t>
            </a:r>
            <a:r>
              <a:rPr lang="en-US" sz="5867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/ɪ/ </a:t>
            </a:r>
            <a:endParaRPr lang="en-US" sz="5867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857073" cy="6858000"/>
          </a:xfrm>
          <a:prstGeom prst="rect">
            <a:avLst/>
          </a:prstGeom>
          <a:solidFill>
            <a:srgbClr val="AFCD53"/>
          </a:solidFill>
        </p:spPr>
      </p:sp>
      <p:sp>
        <p:nvSpPr>
          <p:cNvPr id="4" name="Freeform 4"/>
          <p:cNvSpPr/>
          <p:nvPr/>
        </p:nvSpPr>
        <p:spPr>
          <a:xfrm rot="3233542">
            <a:off x="-688515" y="5825950"/>
            <a:ext cx="2098973" cy="620131"/>
          </a:xfrm>
          <a:custGeom>
            <a:avLst/>
            <a:gdLst/>
            <a:ahLst/>
            <a:cxnLst/>
            <a:rect l="l" t="t" r="r" b="b"/>
            <a:pathLst>
              <a:path w="3148460" h="930197">
                <a:moveTo>
                  <a:pt x="0" y="0"/>
                </a:moveTo>
                <a:lnTo>
                  <a:pt x="3148459" y="0"/>
                </a:lnTo>
                <a:lnTo>
                  <a:pt x="3148459" y="930197"/>
                </a:lnTo>
                <a:lnTo>
                  <a:pt x="0" y="93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8747" y="5805902"/>
            <a:ext cx="1219619" cy="1026698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01505" y="636028"/>
            <a:ext cx="823931" cy="775046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HƯỚNG DẪN PHÁT ÂM LỚP 8 - Unit 2- Life in the countryside - -ə- and -ɪ-">
            <a:hlinkClick r:id="" action="ppaction://media"/>
            <a:extLst>
              <a:ext uri="{FF2B5EF4-FFF2-40B4-BE49-F238E27FC236}">
                <a16:creationId xmlns:a16="http://schemas.microsoft.com/office/drawing/2014/main" id="{3156A528-565B-4F34-EA88-5554084C0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5587" y="691650"/>
            <a:ext cx="10502013" cy="5907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B29DA9-2359-59C3-AD15-29F9E83D990E}"/>
              </a:ext>
            </a:extLst>
          </p:cNvPr>
          <p:cNvSpPr txBox="1"/>
          <p:nvPr/>
        </p:nvSpPr>
        <p:spPr>
          <a:xfrm>
            <a:off x="374630" y="137652"/>
            <a:ext cx="115524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Watch a video and pay attention to the sounds </a:t>
            </a:r>
            <a:r>
              <a:rPr lang="en-US" sz="32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and /ɪ/. </a:t>
            </a:r>
            <a:endParaRPr lang="en-US" sz="3200" b="1" dirty="0"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8136" y="1320761"/>
            <a:ext cx="90829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/ə/ and /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ɪ/.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87067" y="207665"/>
            <a:ext cx="52464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798" y="2016347"/>
            <a:ext cx="7468529" cy="4445145"/>
          </a:xfrm>
          <a:prstGeom prst="rect">
            <a:avLst/>
          </a:prstGeom>
        </p:spPr>
      </p:pic>
      <p:pic>
        <p:nvPicPr>
          <p:cNvPr id="8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860" y="1320761"/>
            <a:ext cx="495809" cy="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71022" y="13190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3416" y="1196257"/>
            <a:ext cx="94203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the bold words with /ə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/, and circle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bold words with /ɪ/.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178" y="121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65334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74E32B-C6A6-18B2-F3B5-372E8543F4B0}"/>
              </a:ext>
            </a:extLst>
          </p:cNvPr>
          <p:cNvSpPr txBox="1"/>
          <p:nvPr/>
        </p:nvSpPr>
        <p:spPr>
          <a:xfrm>
            <a:off x="738316" y="2053902"/>
            <a:ext cx="8184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1. </a:t>
            </a:r>
            <a:r>
              <a:rPr lang="en-US" sz="2800" dirty="0"/>
              <a:t>There is a lot of </a:t>
            </a:r>
            <a:r>
              <a:rPr lang="en-US" sz="2800" b="1" dirty="0"/>
              <a:t>water in </a:t>
            </a:r>
            <a:r>
              <a:rPr lang="en-US" sz="2800" dirty="0"/>
              <a:t>the bottle.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2. </a:t>
            </a:r>
            <a:r>
              <a:rPr lang="en-US" sz="2800" dirty="0"/>
              <a:t>The </a:t>
            </a:r>
            <a:r>
              <a:rPr lang="en-US" sz="2800" b="1" dirty="0"/>
              <a:t>farmers</a:t>
            </a:r>
            <a:r>
              <a:rPr lang="en-US" sz="2800" dirty="0"/>
              <a:t> here are </a:t>
            </a:r>
            <a:r>
              <a:rPr lang="en-US" sz="2800" b="1" dirty="0"/>
              <a:t>hard-working</a:t>
            </a:r>
            <a:r>
              <a:rPr lang="en-US" sz="28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3.</a:t>
            </a:r>
            <a:r>
              <a:rPr lang="en-US" sz="2800" dirty="0"/>
              <a:t> They are </a:t>
            </a:r>
            <a:r>
              <a:rPr lang="en-US" sz="2800" b="1" dirty="0"/>
              <a:t>picking </a:t>
            </a:r>
            <a:r>
              <a:rPr lang="en-US" sz="2800" dirty="0"/>
              <a:t>fruits in the </a:t>
            </a:r>
            <a:r>
              <a:rPr lang="en-US" sz="2800" b="1" dirty="0"/>
              <a:t>orchard</a:t>
            </a:r>
            <a:r>
              <a:rPr lang="en-US" sz="28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4.</a:t>
            </a:r>
            <a:r>
              <a:rPr lang="en-US" sz="2800" dirty="0"/>
              <a:t> People in my </a:t>
            </a:r>
            <a:r>
              <a:rPr lang="en-US" sz="2800" b="1" dirty="0"/>
              <a:t>village</a:t>
            </a:r>
            <a:r>
              <a:rPr lang="en-US" sz="2800" dirty="0"/>
              <a:t> usually </a:t>
            </a:r>
            <a:r>
              <a:rPr lang="en-US" sz="2800" b="1" dirty="0"/>
              <a:t>gather</a:t>
            </a:r>
            <a:r>
              <a:rPr lang="en-US" sz="2800" dirty="0"/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5.</a:t>
            </a:r>
            <a:r>
              <a:rPr lang="en-US" sz="2800" dirty="0"/>
              <a:t> Please buy some </a:t>
            </a:r>
            <a:r>
              <a:rPr lang="en-US" sz="2800" b="1" dirty="0"/>
              <a:t>milk</a:t>
            </a:r>
            <a:r>
              <a:rPr lang="en-US" sz="2800" dirty="0"/>
              <a:t> and </a:t>
            </a:r>
            <a:r>
              <a:rPr lang="en-US" sz="2800" b="1" dirty="0"/>
              <a:t>pasta</a:t>
            </a:r>
            <a:r>
              <a:rPr lang="en-US" sz="2800" dirty="0"/>
              <a:t> at the supermarket.</a:t>
            </a:r>
            <a:endParaRPr lang="vi-VN" sz="2800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7B42A3C-0605-EFD8-5C83-693C8B9D544E}"/>
              </a:ext>
            </a:extLst>
          </p:cNvPr>
          <p:cNvCxnSpPr/>
          <p:nvPr/>
        </p:nvCxnSpPr>
        <p:spPr>
          <a:xfrm>
            <a:off x="3510589" y="2797821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FECFDACB-19CE-06DC-3089-0603444EB22F}"/>
              </a:ext>
            </a:extLst>
          </p:cNvPr>
          <p:cNvSpPr/>
          <p:nvPr/>
        </p:nvSpPr>
        <p:spPr>
          <a:xfrm>
            <a:off x="4353449" y="2398686"/>
            <a:ext cx="425188" cy="456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C52FA50-D3D7-42C2-09C2-C474886EFE30}"/>
              </a:ext>
            </a:extLst>
          </p:cNvPr>
          <p:cNvCxnSpPr/>
          <p:nvPr/>
        </p:nvCxnSpPr>
        <p:spPr>
          <a:xfrm>
            <a:off x="1804918" y="3635854"/>
            <a:ext cx="11097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A9F7223-2B2B-A83A-D50C-DC6BB09ADDDB}"/>
              </a:ext>
            </a:extLst>
          </p:cNvPr>
          <p:cNvSpPr/>
          <p:nvPr/>
        </p:nvSpPr>
        <p:spPr>
          <a:xfrm>
            <a:off x="4210050" y="3199755"/>
            <a:ext cx="2253538" cy="561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AF2C6F6-80C2-6404-DEEC-69C3B2A7DD84}"/>
              </a:ext>
            </a:extLst>
          </p:cNvPr>
          <p:cNvCxnSpPr/>
          <p:nvPr/>
        </p:nvCxnSpPr>
        <p:spPr>
          <a:xfrm>
            <a:off x="5401276" y="4499565"/>
            <a:ext cx="11265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E11F099D-4C11-AFBA-3AE7-59BA0B0149F9}"/>
              </a:ext>
            </a:extLst>
          </p:cNvPr>
          <p:cNvSpPr/>
          <p:nvPr/>
        </p:nvSpPr>
        <p:spPr>
          <a:xfrm>
            <a:off x="2418808" y="4108497"/>
            <a:ext cx="1208096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BD09A00E-3FC8-B40B-D030-E40B7724135B}"/>
              </a:ext>
            </a:extLst>
          </p:cNvPr>
          <p:cNvCxnSpPr/>
          <p:nvPr/>
        </p:nvCxnSpPr>
        <p:spPr>
          <a:xfrm>
            <a:off x="5235621" y="5389247"/>
            <a:ext cx="9429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9B47A59D-15FB-A57E-2B99-FE60C4DB0AF0}"/>
              </a:ext>
            </a:extLst>
          </p:cNvPr>
          <p:cNvSpPr/>
          <p:nvPr/>
        </p:nvSpPr>
        <p:spPr>
          <a:xfrm>
            <a:off x="3060111" y="4948081"/>
            <a:ext cx="1055742" cy="5026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924ABB13-9634-E714-6FC3-FAB0F79FE713}"/>
              </a:ext>
            </a:extLst>
          </p:cNvPr>
          <p:cNvCxnSpPr/>
          <p:nvPr/>
        </p:nvCxnSpPr>
        <p:spPr>
          <a:xfrm>
            <a:off x="4999832" y="6234354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2B62F3D-3FFE-1C5D-5379-9A0B17B4677D}"/>
              </a:ext>
            </a:extLst>
          </p:cNvPr>
          <p:cNvSpPr/>
          <p:nvPr/>
        </p:nvSpPr>
        <p:spPr>
          <a:xfrm>
            <a:off x="3608130" y="5816050"/>
            <a:ext cx="764369" cy="4807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6211" y="1216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9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a25">
            <a:extLst>
              <a:ext uri="{FF2B5EF4-FFF2-40B4-BE49-F238E27FC236}">
                <a16:creationId xmlns:a16="http://schemas.microsoft.com/office/drawing/2014/main" id="{E5AE60CB-FBDD-58D0-93A4-717156EF6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114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a25">
            <a:extLst>
              <a:ext uri="{FF2B5EF4-FFF2-40B4-BE49-F238E27FC236}">
                <a16:creationId xmlns:a16="http://schemas.microsoft.com/office/drawing/2014/main" id="{3425B161-D483-AA30-DE56-15C0956D390D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616808"/>
            <a:ext cx="2266950" cy="299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a25">
            <a:extLst>
              <a:ext uri="{FF2B5EF4-FFF2-40B4-BE49-F238E27FC236}">
                <a16:creationId xmlns:a16="http://schemas.microsoft.com/office/drawing/2014/main" id="{97396584-251B-4F60-8972-8B46315A3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516" y="2597800"/>
            <a:ext cx="67611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buombay">
            <a:hlinkClick r:id="" action="ppaction://noaction"/>
            <a:extLst>
              <a:ext uri="{FF2B5EF4-FFF2-40B4-BE49-F238E27FC236}">
                <a16:creationId xmlns:a16="http://schemas.microsoft.com/office/drawing/2014/main" id="{4380648E-18AF-B2F1-8750-64653C5A4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659" y="4594343"/>
            <a:ext cx="3810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WordArt 8">
            <a:extLst>
              <a:ext uri="{FF2B5EF4-FFF2-40B4-BE49-F238E27FC236}">
                <a16:creationId xmlns:a16="http://schemas.microsoft.com/office/drawing/2014/main" id="{5535E0BF-CA0B-70C5-1C92-693431AA1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1947" y="1861598"/>
            <a:ext cx="617024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Heather"/>
                <a:ea typeface="+mn-ea"/>
                <a:cs typeface="+mn-cs"/>
              </a:rPr>
              <a:t>THANKS FOR YOUR LISTENING!</a:t>
            </a:r>
          </a:p>
        </p:txBody>
      </p:sp>
      <p:pic>
        <p:nvPicPr>
          <p:cNvPr id="28681" name="Picture 9" descr="a25">
            <a:extLst>
              <a:ext uri="{FF2B5EF4-FFF2-40B4-BE49-F238E27FC236}">
                <a16:creationId xmlns:a16="http://schemas.microsoft.com/office/drawing/2014/main" id="{B4317DF5-ADCC-0C25-3AB4-A289FC25D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26" y="3737093"/>
            <a:ext cx="2266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a25">
            <a:extLst>
              <a:ext uri="{FF2B5EF4-FFF2-40B4-BE49-F238E27FC236}">
                <a16:creationId xmlns:a16="http://schemas.microsoft.com/office/drawing/2014/main" id="{94F34FF6-F92F-D710-B602-E2EA62CCF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64" y="4530725"/>
            <a:ext cx="2266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a25">
            <a:extLst>
              <a:ext uri="{FF2B5EF4-FFF2-40B4-BE49-F238E27FC236}">
                <a16:creationId xmlns:a16="http://schemas.microsoft.com/office/drawing/2014/main" id="{B2713745-4780-3CAE-F15F-F8F6675A2B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575" y="4862887"/>
            <a:ext cx="2266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a25">
            <a:extLst>
              <a:ext uri="{FF2B5EF4-FFF2-40B4-BE49-F238E27FC236}">
                <a16:creationId xmlns:a16="http://schemas.microsoft.com/office/drawing/2014/main" id="{A92DBABA-9375-AD1B-1F84-39A4CF590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94" y="4519108"/>
            <a:ext cx="2266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 descr="a25">
            <a:extLst>
              <a:ext uri="{FF2B5EF4-FFF2-40B4-BE49-F238E27FC236}">
                <a16:creationId xmlns:a16="http://schemas.microsoft.com/office/drawing/2014/main" id="{FF51AD92-DD9A-38E7-E4B9-5FFE0AEFB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68" y="4563565"/>
            <a:ext cx="1617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 descr="a25">
            <a:extLst>
              <a:ext uri="{FF2B5EF4-FFF2-40B4-BE49-F238E27FC236}">
                <a16:creationId xmlns:a16="http://schemas.microsoft.com/office/drawing/2014/main" id="{76516E9C-C619-7A30-FDC9-533E980B4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42" y="4594343"/>
            <a:ext cx="1617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 descr="a25">
            <a:extLst>
              <a:ext uri="{FF2B5EF4-FFF2-40B4-BE49-F238E27FC236}">
                <a16:creationId xmlns:a16="http://schemas.microsoft.com/office/drawing/2014/main" id="{953CA70B-4874-49BB-03FB-D8C74AFC5D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36" y="4688801"/>
            <a:ext cx="1617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 descr="a25">
            <a:extLst>
              <a:ext uri="{FF2B5EF4-FFF2-40B4-BE49-F238E27FC236}">
                <a16:creationId xmlns:a16="http://schemas.microsoft.com/office/drawing/2014/main" id="{2A225DCA-2566-E6F0-74AA-5F00A3786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62" y="4594343"/>
            <a:ext cx="1617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7" descr="a25">
            <a:extLst>
              <a:ext uri="{FF2B5EF4-FFF2-40B4-BE49-F238E27FC236}">
                <a16:creationId xmlns:a16="http://schemas.microsoft.com/office/drawing/2014/main" id="{42B8B4FC-91EE-292E-FAD5-FD1D8D001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37" y="5179189"/>
            <a:ext cx="16176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8808661">
            <a:off x="-1730245" y="-1340653"/>
            <a:ext cx="5293132" cy="3268509"/>
          </a:xfrm>
          <a:custGeom>
            <a:avLst/>
            <a:gdLst/>
            <a:ahLst/>
            <a:cxnLst/>
            <a:rect l="l" t="t" r="r" b="b"/>
            <a:pathLst>
              <a:path w="7939698" h="4902764">
                <a:moveTo>
                  <a:pt x="0" y="0"/>
                </a:moveTo>
                <a:lnTo>
                  <a:pt x="7939698" y="0"/>
                </a:lnTo>
                <a:lnTo>
                  <a:pt x="7939698" y="4902764"/>
                </a:lnTo>
                <a:lnTo>
                  <a:pt x="0" y="490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25748" y="2159000"/>
            <a:ext cx="573650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>
                <a:solidFill>
                  <a:srgbClr val="C00000"/>
                </a:solidFill>
                <a:latin typeface="Modern Love" panose="04090805081005020601" pitchFamily="82" charset="0"/>
              </a:rPr>
              <a:t>HIDDEN PICTURES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37008" y="621829"/>
            <a:ext cx="8738693" cy="5486400"/>
          </a:xfrm>
          <a:custGeom>
            <a:avLst/>
            <a:gdLst/>
            <a:ahLst/>
            <a:cxnLst/>
            <a:rect l="l" t="t" r="r" b="b"/>
            <a:pathLst>
              <a:path w="6782353" h="8229600">
                <a:moveTo>
                  <a:pt x="0" y="0"/>
                </a:moveTo>
                <a:lnTo>
                  <a:pt x="6782353" y="0"/>
                </a:lnTo>
                <a:lnTo>
                  <a:pt x="6782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133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7609682" y="4956835"/>
            <a:ext cx="5793486" cy="2296327"/>
          </a:xfrm>
          <a:custGeom>
            <a:avLst/>
            <a:gdLst/>
            <a:ahLst/>
            <a:cxnLst/>
            <a:rect l="l" t="t" r="r" b="b"/>
            <a:pathLst>
              <a:path w="8690229" h="3444491">
                <a:moveTo>
                  <a:pt x="0" y="0"/>
                </a:moveTo>
                <a:lnTo>
                  <a:pt x="8690230" y="0"/>
                </a:lnTo>
                <a:lnTo>
                  <a:pt x="8690230" y="3444491"/>
                </a:lnTo>
                <a:lnTo>
                  <a:pt x="0" y="3444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3838" y="5182740"/>
            <a:ext cx="1492713" cy="1112749"/>
          </a:xfrm>
          <a:custGeom>
            <a:avLst/>
            <a:gdLst/>
            <a:ahLst/>
            <a:cxnLst/>
            <a:rect l="l" t="t" r="r" b="b"/>
            <a:pathLst>
              <a:path w="2239069" h="1669124">
                <a:moveTo>
                  <a:pt x="0" y="0"/>
                </a:moveTo>
                <a:lnTo>
                  <a:pt x="2239069" y="0"/>
                </a:lnTo>
                <a:lnTo>
                  <a:pt x="2239069" y="1669124"/>
                </a:lnTo>
                <a:lnTo>
                  <a:pt x="0" y="1669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98971" y="5798041"/>
            <a:ext cx="3624145" cy="763241"/>
            <a:chOff x="-1385" y="0"/>
            <a:chExt cx="4101161" cy="863699"/>
          </a:xfrm>
        </p:grpSpPr>
        <p:sp>
          <p:nvSpPr>
            <p:cNvPr id="13" name="Freeform 13"/>
            <p:cNvSpPr/>
            <p:nvPr/>
          </p:nvSpPr>
          <p:spPr>
            <a:xfrm>
              <a:off x="91371" y="0"/>
              <a:ext cx="4008405" cy="740999"/>
            </a:xfrm>
            <a:custGeom>
              <a:avLst/>
              <a:gdLst/>
              <a:ahLst/>
              <a:cxnLst/>
              <a:rect l="l" t="t" r="r" b="b"/>
              <a:pathLst>
                <a:path w="4008405" h="740999">
                  <a:moveTo>
                    <a:pt x="43713" y="0"/>
                  </a:moveTo>
                  <a:lnTo>
                    <a:pt x="3964692" y="0"/>
                  </a:lnTo>
                  <a:cubicBezTo>
                    <a:pt x="3988834" y="0"/>
                    <a:pt x="4008405" y="19571"/>
                    <a:pt x="4008405" y="43713"/>
                  </a:cubicBezTo>
                  <a:lnTo>
                    <a:pt x="4008405" y="697287"/>
                  </a:lnTo>
                  <a:cubicBezTo>
                    <a:pt x="4008405" y="721429"/>
                    <a:pt x="3988834" y="740999"/>
                    <a:pt x="3964692" y="740999"/>
                  </a:cubicBezTo>
                  <a:lnTo>
                    <a:pt x="43713" y="740999"/>
                  </a:lnTo>
                  <a:cubicBezTo>
                    <a:pt x="19571" y="740999"/>
                    <a:pt x="0" y="721429"/>
                    <a:pt x="0" y="697287"/>
                  </a:cubicBezTo>
                  <a:lnTo>
                    <a:pt x="0" y="43713"/>
                  </a:lnTo>
                  <a:cubicBezTo>
                    <a:pt x="0" y="19571"/>
                    <a:pt x="19571" y="0"/>
                    <a:pt x="43713" y="0"/>
                  </a:cubicBezTo>
                  <a:close/>
                </a:path>
              </a:pathLst>
            </a:custGeom>
            <a:solidFill>
              <a:srgbClr val="FFD558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-1385" y="22324"/>
              <a:ext cx="812800" cy="841375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algn="ctr" defTabSz="609630">
                <a:lnSpc>
                  <a:spcPts val="1493"/>
                </a:lnSpc>
              </a:pPr>
              <a:endParaRPr lang="en-US" sz="1067" dirty="0">
                <a:solidFill>
                  <a:srgbClr val="000000"/>
                </a:solidFill>
                <a:latin typeface="Nunito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853484" y="621830"/>
            <a:ext cx="1661753" cy="709241"/>
          </a:xfrm>
          <a:custGeom>
            <a:avLst/>
            <a:gdLst/>
            <a:ahLst/>
            <a:cxnLst/>
            <a:rect l="l" t="t" r="r" b="b"/>
            <a:pathLst>
              <a:path w="2492630" h="1063862">
                <a:moveTo>
                  <a:pt x="0" y="0"/>
                </a:moveTo>
                <a:lnTo>
                  <a:pt x="2492630" y="0"/>
                </a:lnTo>
                <a:lnTo>
                  <a:pt x="2492630" y="1063863"/>
                </a:lnTo>
                <a:lnTo>
                  <a:pt x="0" y="1063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289039" y="4098889"/>
            <a:ext cx="1315091" cy="1319891"/>
          </a:xfrm>
          <a:custGeom>
            <a:avLst/>
            <a:gdLst/>
            <a:ahLst/>
            <a:cxnLst/>
            <a:rect l="l" t="t" r="r" b="b"/>
            <a:pathLst>
              <a:path w="1972637" h="1979837">
                <a:moveTo>
                  <a:pt x="0" y="0"/>
                </a:moveTo>
                <a:lnTo>
                  <a:pt x="1972637" y="0"/>
                </a:lnTo>
                <a:lnTo>
                  <a:pt x="1972637" y="1979836"/>
                </a:lnTo>
                <a:lnTo>
                  <a:pt x="0" y="1979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198F32D-1499-5679-07BD-D2A15F653004}"/>
              </a:ext>
            </a:extLst>
          </p:cNvPr>
          <p:cNvSpPr txBox="1"/>
          <p:nvPr/>
        </p:nvSpPr>
        <p:spPr>
          <a:xfrm>
            <a:off x="2684361" y="2247970"/>
            <a:ext cx="816841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9600" dirty="0">
                <a:solidFill>
                  <a:srgbClr val="00B050"/>
                </a:solidFill>
                <a:latin typeface="Jumble" panose="02000503000000020004" pitchFamily="2" charset="0"/>
              </a:rPr>
              <a:t>LET’S</a:t>
            </a:r>
            <a:r>
              <a:rPr lang="en-US" sz="9600" dirty="0">
                <a:solidFill>
                  <a:srgbClr val="000000"/>
                </a:solidFill>
                <a:latin typeface="Jumble" panose="02000503000000020004" pitchFamily="2" charset="0"/>
              </a:rPr>
              <a:t> </a:t>
            </a:r>
            <a:r>
              <a:rPr lang="en-US" sz="9600" dirty="0">
                <a:solidFill>
                  <a:srgbClr val="00B050"/>
                </a:solidFill>
                <a:latin typeface="Jumble" panose="02000503000000020004" pitchFamily="2" charset="0"/>
              </a:rPr>
              <a:t>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llsofIndia Farmer Ploughing Field - Photographic Print - 9 x 12 inches -  Unframed (ML33) : Amazon.in: Home &amp; Kitchen">
            <a:extLst>
              <a:ext uri="{FF2B5EF4-FFF2-40B4-BE49-F238E27FC236}">
                <a16:creationId xmlns:a16="http://schemas.microsoft.com/office/drawing/2014/main" id="{44E67117-A6C8-8EED-6015-67B51D1E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95" y="539783"/>
            <a:ext cx="8153400" cy="58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5810" y="12698"/>
            <a:ext cx="3001520" cy="17399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449" y="22225"/>
            <a:ext cx="299746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7597" y="22227"/>
            <a:ext cx="29720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9675" y="38100"/>
            <a:ext cx="320274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55120" y="1752600"/>
            <a:ext cx="30015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054" y="1724024"/>
            <a:ext cx="299746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9514" y="1744661"/>
            <a:ext cx="29720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3333" y="1730375"/>
            <a:ext cx="320274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3123" y="3425825"/>
            <a:ext cx="30015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97449" y="3425824"/>
            <a:ext cx="299746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7597" y="3425825"/>
            <a:ext cx="297202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6977" y="3441699"/>
            <a:ext cx="320274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467" y="5118101"/>
            <a:ext cx="300152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1105" y="5118100"/>
            <a:ext cx="2997460" cy="17272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1253" y="5118101"/>
            <a:ext cx="2972020" cy="17272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3333" y="5133974"/>
            <a:ext cx="3202740" cy="17272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6667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ploughing fields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601216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Real Facts About The Fishing Industry - Veganfirst">
            <a:extLst>
              <a:ext uri="{FF2B5EF4-FFF2-40B4-BE49-F238E27FC236}">
                <a16:creationId xmlns:a16="http://schemas.microsoft.com/office/drawing/2014/main" id="{71C51DC9-0BD7-9C5C-F00C-B98EF6CF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55" y="506788"/>
            <a:ext cx="8666629" cy="57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416" y="22225"/>
            <a:ext cx="300152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449" y="22225"/>
            <a:ext cx="299746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7597" y="22227"/>
            <a:ext cx="29720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9675" y="38100"/>
            <a:ext cx="320274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54939" y="1719264"/>
            <a:ext cx="30015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054" y="1724024"/>
            <a:ext cx="299746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9514" y="1744661"/>
            <a:ext cx="29720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3333" y="1730375"/>
            <a:ext cx="320274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3123" y="3425825"/>
            <a:ext cx="30015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97449" y="3425824"/>
            <a:ext cx="299746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7597" y="3425825"/>
            <a:ext cx="297202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6977" y="3441699"/>
            <a:ext cx="320274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467" y="5118101"/>
            <a:ext cx="300152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1105" y="5118100"/>
            <a:ext cx="2997460" cy="17272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1253" y="5118101"/>
            <a:ext cx="2972020" cy="17272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3333" y="5133974"/>
            <a:ext cx="3202740" cy="17272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6667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catching fish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601216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8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ritsar:Workers load a sack containing rice grain into a truck. #Gallery">
            <a:extLst>
              <a:ext uri="{FF2B5EF4-FFF2-40B4-BE49-F238E27FC236}">
                <a16:creationId xmlns:a16="http://schemas.microsoft.com/office/drawing/2014/main" id="{C14884CF-B620-18B0-4553-01ED53EA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0" y="844550"/>
            <a:ext cx="8232581" cy="54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416" y="22225"/>
            <a:ext cx="300152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449" y="22225"/>
            <a:ext cx="299746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7597" y="22227"/>
            <a:ext cx="29720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9675" y="38100"/>
            <a:ext cx="320274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320" y="1698625"/>
            <a:ext cx="3001520" cy="1730375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054" y="1724024"/>
            <a:ext cx="299746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9514" y="1744661"/>
            <a:ext cx="29720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3333" y="1730375"/>
            <a:ext cx="320274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3123" y="3425825"/>
            <a:ext cx="30015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97449" y="3425824"/>
            <a:ext cx="299746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7597" y="3425825"/>
            <a:ext cx="297202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6977" y="3441699"/>
            <a:ext cx="320274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467" y="5118101"/>
            <a:ext cx="300152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1105" y="5118100"/>
            <a:ext cx="2997460" cy="17272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1253" y="5118101"/>
            <a:ext cx="2972020" cy="17272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3333" y="5133974"/>
            <a:ext cx="3202740" cy="17272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6667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loading rice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601216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Stock Photo of Farmer Herding Cattle | Download Free Images and Free  Illustrations">
            <a:extLst>
              <a:ext uri="{FF2B5EF4-FFF2-40B4-BE49-F238E27FC236}">
                <a16:creationId xmlns:a16="http://schemas.microsoft.com/office/drawing/2014/main" id="{99649723-58F7-0819-CAAB-5E98DB4E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91" y="617580"/>
            <a:ext cx="9001125" cy="588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416" y="22225"/>
            <a:ext cx="300152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449" y="22225"/>
            <a:ext cx="299746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7597" y="22227"/>
            <a:ext cx="29720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9675" y="38100"/>
            <a:ext cx="320274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320" y="1706583"/>
            <a:ext cx="3001520" cy="169384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054" y="1724024"/>
            <a:ext cx="2997460" cy="16764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9514" y="1744661"/>
            <a:ext cx="297202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3333" y="1730375"/>
            <a:ext cx="320274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3123" y="3425825"/>
            <a:ext cx="3001520" cy="16764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97449" y="3425824"/>
            <a:ext cx="2997460" cy="16764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7597" y="3425825"/>
            <a:ext cx="2972020" cy="16764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6977" y="3441699"/>
            <a:ext cx="3202740" cy="16764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467" y="5118101"/>
            <a:ext cx="300152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1105" y="5118100"/>
            <a:ext cx="2997460" cy="17272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1253" y="5118101"/>
            <a:ext cx="2972020" cy="17272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3333" y="5133974"/>
            <a:ext cx="3202740" cy="17272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6667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herding cows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601216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2545003" y="2419967"/>
            <a:ext cx="7382599" cy="432584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58516" y="1726624"/>
            <a:ext cx="5708344" cy="820555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1558228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9234" y="1839293"/>
            <a:ext cx="4807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</a:rPr>
              <a:t>P</a:t>
            </a:r>
            <a:r>
              <a:rPr lang="en-US" sz="2000" b="1" dirty="0" err="1">
                <a:solidFill>
                  <a:schemeClr val="bg1"/>
                </a:solidFill>
              </a:rPr>
              <a:t>eriod</a:t>
            </a:r>
            <a:r>
              <a:rPr lang="en-US" sz="2000" b="1" dirty="0">
                <a:solidFill>
                  <a:schemeClr val="bg1"/>
                </a:solidFill>
              </a:rPr>
              <a:t> 10    </a:t>
            </a:r>
            <a:r>
              <a:rPr lang="vi-VN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2193925" y="209391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.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905000" y="26670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58" name="Text Box 30"/>
          <p:cNvSpPr txBox="1">
            <a:spLocks noChangeArrowheads="1"/>
          </p:cNvSpPr>
          <p:nvPr/>
        </p:nvSpPr>
        <p:spPr bwMode="auto">
          <a:xfrm>
            <a:off x="720532" y="965199"/>
            <a:ext cx="8712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>
                <a:solidFill>
                  <a:srgbClr val="1E06D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Period 10                 LESSON 2: A CLOSER LOOK 1</a:t>
            </a:r>
            <a:r>
              <a:rPr lang="vi-VN" altLang="en-US" sz="2800" b="1" dirty="0">
                <a:solidFill>
                  <a:srgbClr val="1E06D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1E06D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686802" y="-46548"/>
            <a:ext cx="5399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Wednesday</a:t>
            </a:r>
            <a:r>
              <a:rPr lang="en-US" altLang="en-US" sz="28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2800" b="1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September 25</a:t>
            </a:r>
            <a:r>
              <a:rPr lang="en-US" altLang="en-US" sz="2800" b="1" baseline="3000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en-US" sz="28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</a:t>
            </a:r>
            <a:r>
              <a:rPr lang="en-US" altLang="en-US" sz="28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23560" name="TextBox 2"/>
          <p:cNvSpPr txBox="1">
            <a:spLocks noChangeArrowheads="1"/>
          </p:cNvSpPr>
          <p:nvPr/>
        </p:nvSpPr>
        <p:spPr bwMode="auto">
          <a:xfrm>
            <a:off x="2009775" y="4764089"/>
            <a:ext cx="46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800">
                <a:solidFill>
                  <a:srgbClr val="FFFF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61" name="WordArt 5"/>
          <p:cNvSpPr>
            <a:spLocks noChangeArrowheads="1" noChangeShapeType="1" noTextEdit="1"/>
          </p:cNvSpPr>
          <p:nvPr/>
        </p:nvSpPr>
        <p:spPr bwMode="auto">
          <a:xfrm>
            <a:off x="2741340" y="459803"/>
            <a:ext cx="6336704" cy="399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	UNIT 2 : LIFE IN THE COUNTRYSIDE 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1283528"/>
            <a:ext cx="4060841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Vocabulary: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cattle (n)</a:t>
            </a:r>
            <a:endParaRPr lang="en-US" altLang="en-US" sz="30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poultry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crop (n)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vast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hospitable (adj)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well-trained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picturesque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(adj)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alt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cottage</a:t>
            </a: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(n)</a:t>
            </a:r>
            <a:endParaRPr lang="vi-VN" alt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 fruit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orchard (n)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be busy doing s.th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nvy</a:t>
            </a:r>
            <a:endParaRPr lang="en-US" alt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2E0B8-EDD4-80F6-D6C8-AA8B8B1FC898}"/>
              </a:ext>
            </a:extLst>
          </p:cNvPr>
          <p:cNvSpPr txBox="1"/>
          <p:nvPr/>
        </p:nvSpPr>
        <p:spPr>
          <a:xfrm>
            <a:off x="3314700" y="1745383"/>
            <a:ext cx="7200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súc 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cầm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vụ, mùa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rộng lớn, mênh mông, bao la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mến khách, hiếu khách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lành nghề, có tay nghề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đẹp, hấp dẫn, đẹp như tranh vẽ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 tranh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hái trái cây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vườn cây ăn quả</a:t>
            </a: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bận làm cái gì đó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8" descr="Tay viÕt ">
            <a:extLst>
              <a:ext uri="{FF2B5EF4-FFF2-40B4-BE49-F238E27FC236}">
                <a16:creationId xmlns:a16="http://schemas.microsoft.com/office/drawing/2014/main" id="{213D1C4A-B277-527C-938E-4404A72B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6" y="1264106"/>
            <a:ext cx="609600" cy="4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9AC3E38D-C502-4854-7B62-569B210FB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69" y="3429000"/>
            <a:ext cx="3246969" cy="3292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56446-DDA8-973C-FD68-61880BEDA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0" r="2767"/>
          <a:stretch/>
        </p:blipFill>
        <p:spPr>
          <a:xfrm>
            <a:off x="8796311" y="3512535"/>
            <a:ext cx="3005083" cy="3125316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id="{BE5D5D1B-DBD1-AEEF-E0F1-1B33B0B84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8585539" y="3234357"/>
            <a:ext cx="3246970" cy="3403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Hình ảnh 4">
            <a:extLst>
              <a:ext uri="{FF2B5EF4-FFF2-40B4-BE49-F238E27FC236}">
                <a16:creationId xmlns:a16="http://schemas.microsoft.com/office/drawing/2014/main" id="{8DB07632-1A1A-C2D0-E96C-4CAC68E716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8744045" y="3241469"/>
            <a:ext cx="3246970" cy="3495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5CD267-FCE4-AF22-1992-853774496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4213" y="3234357"/>
            <a:ext cx="3246970" cy="3509764"/>
          </a:xfrm>
          <a:prstGeom prst="rect">
            <a:avLst/>
          </a:prstGeom>
        </p:spPr>
      </p:pic>
      <p:pic>
        <p:nvPicPr>
          <p:cNvPr id="13" name="Hình ảnh 1">
            <a:extLst>
              <a:ext uri="{FF2B5EF4-FFF2-40B4-BE49-F238E27FC236}">
                <a16:creationId xmlns:a16="http://schemas.microsoft.com/office/drawing/2014/main" id="{B94DA2A1-82BD-F69D-51C5-1902E3F666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45" y="3227244"/>
            <a:ext cx="3219355" cy="35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1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812" y="1265960"/>
            <a:ext cx="72944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7653" y="1243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48508" y="11569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277935" y="1993686"/>
            <a:ext cx="11827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1.</a:t>
            </a:r>
            <a:r>
              <a:rPr lang="en-US" sz="3200" dirty="0"/>
              <a:t> We helped the farmers herd </a:t>
            </a:r>
            <a:r>
              <a:rPr lang="en-US" sz="3200" dirty="0">
                <a:solidFill>
                  <a:srgbClr val="F15637"/>
                </a:solidFill>
              </a:rPr>
              <a:t>cattle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poultry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They are helping their parents pick </a:t>
            </a:r>
            <a:r>
              <a:rPr lang="en-US" sz="3200" dirty="0">
                <a:solidFill>
                  <a:srgbClr val="F15637"/>
                </a:solidFill>
              </a:rPr>
              <a:t>plants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fruit</a:t>
            </a:r>
            <a:r>
              <a:rPr lang="en-US" sz="3200" dirty="0"/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At harvest time farmers are busy cutting and collecting </a:t>
            </a:r>
            <a:r>
              <a:rPr lang="en-US" sz="3200" dirty="0">
                <a:solidFill>
                  <a:srgbClr val="F15637"/>
                </a:solidFill>
              </a:rPr>
              <a:t>food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crops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4.</a:t>
            </a:r>
            <a:r>
              <a:rPr lang="en-US" sz="3200" dirty="0"/>
              <a:t> The driver </a:t>
            </a:r>
            <a:r>
              <a:rPr lang="en-US" sz="3200" dirty="0">
                <a:solidFill>
                  <a:srgbClr val="F15637"/>
                </a:solidFill>
              </a:rPr>
              <a:t>loaded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unloaded</a:t>
            </a:r>
            <a:r>
              <a:rPr lang="en-US" sz="3200" dirty="0"/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People here live by </a:t>
            </a:r>
            <a:r>
              <a:rPr lang="en-US" sz="3200" dirty="0">
                <a:solidFill>
                  <a:srgbClr val="F15637"/>
                </a:solidFill>
              </a:rPr>
              <a:t>catching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holding</a:t>
            </a:r>
            <a:r>
              <a:rPr lang="en-US" sz="3200" dirty="0"/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and ponds.</a:t>
            </a:r>
            <a:endParaRPr lang="vi-VN" sz="32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06225CA-B0C5-5A34-CBFB-57C241BD1D47}"/>
              </a:ext>
            </a:extLst>
          </p:cNvPr>
          <p:cNvSpPr/>
          <p:nvPr/>
        </p:nvSpPr>
        <p:spPr>
          <a:xfrm>
            <a:off x="5459594" y="2210910"/>
            <a:ext cx="1029129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65CDE84-D3FB-9150-3F85-69B6ECADD2A2}"/>
              </a:ext>
            </a:extLst>
          </p:cNvPr>
          <p:cNvSpPr/>
          <p:nvPr/>
        </p:nvSpPr>
        <p:spPr>
          <a:xfrm>
            <a:off x="7853453" y="2930741"/>
            <a:ext cx="850932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BBDDAF5C-A8B3-8B56-4471-D7E12B028983}"/>
              </a:ext>
            </a:extLst>
          </p:cNvPr>
          <p:cNvSpPr/>
          <p:nvPr/>
        </p:nvSpPr>
        <p:spPr>
          <a:xfrm>
            <a:off x="10956494" y="3705071"/>
            <a:ext cx="911191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A469129-2544-CA9D-3544-1138475B0C63}"/>
              </a:ext>
            </a:extLst>
          </p:cNvPr>
          <p:cNvSpPr/>
          <p:nvPr/>
        </p:nvSpPr>
        <p:spPr>
          <a:xfrm>
            <a:off x="3958039" y="4352193"/>
            <a:ext cx="1686623" cy="58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0863D969-F37F-2467-BC22-4ABCC54824B4}"/>
              </a:ext>
            </a:extLst>
          </p:cNvPr>
          <p:cNvSpPr/>
          <p:nvPr/>
        </p:nvSpPr>
        <p:spPr>
          <a:xfrm>
            <a:off x="3931663" y="5120479"/>
            <a:ext cx="1501555" cy="59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8" descr="Tay viÕt ">
            <a:extLst>
              <a:ext uri="{FF2B5EF4-FFF2-40B4-BE49-F238E27FC236}">
                <a16:creationId xmlns:a16="http://schemas.microsoft.com/office/drawing/2014/main" id="{E31CBD73-23DE-BD29-8D81-0DE4DF2725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6" y="1264106"/>
            <a:ext cx="609600" cy="4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7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4508</TotalTime>
  <Words>594</Words>
  <Application>Microsoft Office PowerPoint</Application>
  <PresentationFormat>Widescreen</PresentationFormat>
  <Paragraphs>113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SimSun</vt:lpstr>
      <vt:lpstr>.VnAristote</vt:lpstr>
      <vt:lpstr>Arial</vt:lpstr>
      <vt:lpstr>Arial Black</vt:lpstr>
      <vt:lpstr>Arvo</vt:lpstr>
      <vt:lpstr>Calibri</vt:lpstr>
      <vt:lpstr>Calibri Light</vt:lpstr>
      <vt:lpstr>Jumble</vt:lpstr>
      <vt:lpstr>Modern Love</vt:lpstr>
      <vt:lpstr>Myriad Pro</vt:lpstr>
      <vt:lpstr>Nunito</vt:lpstr>
      <vt:lpstr>Nunito Light</vt:lpstr>
      <vt:lpstr>Times New Roman</vt:lpstr>
      <vt:lpstr>VNI-Heather</vt:lpstr>
      <vt:lpstr>Office Theme</vt:lpstr>
      <vt:lpstr>1_Office Theme</vt:lpstr>
      <vt:lpstr>P.E. Center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Phú Đặng Thế</cp:lastModifiedBy>
  <cp:revision>252</cp:revision>
  <dcterms:created xsi:type="dcterms:W3CDTF">2020-12-09T02:04:09Z</dcterms:created>
  <dcterms:modified xsi:type="dcterms:W3CDTF">2024-09-30T03:04:32Z</dcterms:modified>
</cp:coreProperties>
</file>