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6"/>
  </p:notesMasterIdLst>
  <p:sldIdLst>
    <p:sldId id="357" r:id="rId3"/>
    <p:sldId id="379" r:id="rId4"/>
    <p:sldId id="256" r:id="rId5"/>
    <p:sldId id="363" r:id="rId6"/>
    <p:sldId id="261" r:id="rId7"/>
    <p:sldId id="276" r:id="rId8"/>
    <p:sldId id="380" r:id="rId9"/>
    <p:sldId id="298" r:id="rId10"/>
    <p:sldId id="356" r:id="rId11"/>
    <p:sldId id="327" r:id="rId12"/>
    <p:sldId id="352" r:id="rId13"/>
    <p:sldId id="267" r:id="rId14"/>
    <p:sldId id="3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00"/>
    <a:srgbClr val="0000FF"/>
    <a:srgbClr val="F26649"/>
    <a:srgbClr val="7192A9"/>
    <a:srgbClr val="EF4B66"/>
    <a:srgbClr val="FBCDCD"/>
    <a:srgbClr val="AD4F0F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14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8F949ED-56F3-23A1-DE75-3197D1DC2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F50587-A3A5-4956-A48E-5650365229F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BE29B011-1BEB-6BB6-04FF-09AF0C9216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04" tIns="44052" rIns="88104" bIns="44052" anchor="b"/>
          <a:lstStyle>
            <a:lvl1pPr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87658C8-6EF8-4724-8297-89FF05220313}" type="slidenum">
              <a:rPr lang="en-US" altLang="en-US" sz="1100"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100">
              <a:cs typeface="Arial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428F3D8-6550-7716-FA17-5EE5362B9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2CAA3DEA-FD8A-9599-986A-CC7BED2F3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04" tIns="44052" rIns="88104" bIns="4405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791386-4F04-4B59-8F8A-6C202FB24A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6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9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06ACD-A2ED-42E0-9FB2-7BD4B388E9EB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4609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85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1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6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2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0.svg"/><Relationship Id="rId7" Type="http://schemas.microsoft.com/office/2007/relationships/hdphoto" Target="../media/hdphoto3.wdp"/><Relationship Id="rId12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33.png"/><Relationship Id="rId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sv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sv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0.svg"/><Relationship Id="rId5" Type="http://schemas.openxmlformats.org/officeDocument/2006/relationships/image" Target="../media/image15.svg"/><Relationship Id="rId15" Type="http://schemas.openxmlformats.org/officeDocument/2006/relationships/image" Target="../media/image24.gif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5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7018464-B0F2-7D7D-CB8E-472068A0552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FC0A47-07BB-A405-7207-F402446931CD}"/>
              </a:ext>
            </a:extLst>
          </p:cNvPr>
          <p:cNvSpPr/>
          <p:nvPr/>
        </p:nvSpPr>
        <p:spPr>
          <a:xfrm>
            <a:off x="3733800" y="2971800"/>
            <a:ext cx="18415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WordArt 3">
            <a:extLst>
              <a:ext uri="{FF2B5EF4-FFF2-40B4-BE49-F238E27FC236}">
                <a16:creationId xmlns:a16="http://schemas.microsoft.com/office/drawing/2014/main" id="{65584A06-6FBB-F34F-F5BC-D965991149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365253"/>
            <a:ext cx="8610600" cy="169195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6123"/>
              </a:avLst>
            </a:prstTxWarp>
          </a:bodyPr>
          <a:lstStyle/>
          <a:p>
            <a:pPr algn="ctr"/>
            <a:r>
              <a:rPr lang="en-AU" sz="5400" b="1" kern="10" dirty="0">
                <a:ln w="315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 !</a:t>
            </a:r>
          </a:p>
        </p:txBody>
      </p:sp>
      <p:sp>
        <p:nvSpPr>
          <p:cNvPr id="5143" name="Rectangle 23">
            <a:extLst>
              <a:ext uri="{FF2B5EF4-FFF2-40B4-BE49-F238E27FC236}">
                <a16:creationId xmlns:a16="http://schemas.microsoft.com/office/drawing/2014/main" id="{565CEE75-EDC1-3922-7EEF-60458D20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4495800" cy="7620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8007" name="Text Box 7">
            <a:extLst>
              <a:ext uri="{FF2B5EF4-FFF2-40B4-BE49-F238E27FC236}">
                <a16:creationId xmlns:a16="http://schemas.microsoft.com/office/drawing/2014/main" id="{1A7A220E-9FB7-F64F-786C-875B7437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900" y="4515874"/>
            <a:ext cx="51537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1E06D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ENGLISH 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1E06D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Teacher</a:t>
            </a:r>
            <a:r>
              <a:rPr lang="en-US" altLang="en-US" sz="3200" dirty="0">
                <a:solidFill>
                  <a:srgbClr val="1E06D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3200" b="1" dirty="0">
                <a:solidFill>
                  <a:srgbClr val="1E06D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Tran </a:t>
            </a:r>
            <a:r>
              <a:rPr lang="en-US" altLang="en-US" sz="3200" b="1" dirty="0" err="1">
                <a:solidFill>
                  <a:srgbClr val="1E06D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altLang="en-US" sz="3200" b="1" dirty="0">
                <a:solidFill>
                  <a:srgbClr val="1E06D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Anh Thu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1E06D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School - year: 2024 - 2025</a:t>
            </a:r>
            <a:endParaRPr lang="en-US" altLang="en-US" sz="4000" b="1" dirty="0">
              <a:solidFill>
                <a:srgbClr val="1E06D0"/>
              </a:solidFill>
              <a:latin typeface=".VnAristote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78BA6-926D-8EB8-AF7A-E53D23BC1B8B}"/>
              </a:ext>
            </a:extLst>
          </p:cNvPr>
          <p:cNvSpPr txBox="1"/>
          <p:nvPr/>
        </p:nvSpPr>
        <p:spPr>
          <a:xfrm>
            <a:off x="4953000" y="4722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D4BED-60AD-5CA4-36C0-B5000F21425A}"/>
              </a:ext>
            </a:extLst>
          </p:cNvPr>
          <p:cNvSpPr txBox="1"/>
          <p:nvPr/>
        </p:nvSpPr>
        <p:spPr>
          <a:xfrm>
            <a:off x="1169043" y="601882"/>
            <a:ext cx="1068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NGUYEN HUE SECONDARY SCHOOL </a:t>
            </a:r>
            <a:endParaRPr lang="en-A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1280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219" y="112032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8613" y="11203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398" y="10176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15051" y="2185573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___________ 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__________________ 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__________ 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_______________.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1114004" y="1580327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396721" y="1591162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655289" y="1610725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938007" y="1592814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45760" y="1591162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2" name="Picture 28" descr="Tay viÕt ">
            <a:extLst>
              <a:ext uri="{FF2B5EF4-FFF2-40B4-BE49-F238E27FC236}">
                <a16:creationId xmlns:a16="http://schemas.microsoft.com/office/drawing/2014/main" id="{FEF9AA93-1C9F-1B3E-8BF6-21B46D48CD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644" y="1044184"/>
            <a:ext cx="609600" cy="48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736 L -0.21992 0.1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7.40741E-7 L -0.1539 0.1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4831 0.38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49375 0.4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39518 0.56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5764" y="116295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1183425"/>
            <a:ext cx="10814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activities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people living in the countryside often do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54" y="10603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A3A7BD3-7279-856C-743D-E02A15823F32}"/>
              </a:ext>
            </a:extLst>
          </p:cNvPr>
          <p:cNvSpPr/>
          <p:nvPr/>
        </p:nvSpPr>
        <p:spPr>
          <a:xfrm>
            <a:off x="116878" y="1762145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1. unloading rice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7D59C92-9444-09DA-5937-A18DF03E68A2}"/>
              </a:ext>
            </a:extLst>
          </p:cNvPr>
          <p:cNvSpPr/>
          <p:nvPr/>
        </p:nvSpPr>
        <p:spPr>
          <a:xfrm>
            <a:off x="4504883" y="1741675"/>
            <a:ext cx="299559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2. ploughing fields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60BF277-D50F-252C-91EE-615E7A553E3F}"/>
              </a:ext>
            </a:extLst>
          </p:cNvPr>
          <p:cNvSpPr/>
          <p:nvPr/>
        </p:nvSpPr>
        <p:spPr>
          <a:xfrm>
            <a:off x="8892888" y="1689403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3. milking cows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793053-2174-F55F-E122-BC5736C1BB61}"/>
              </a:ext>
            </a:extLst>
          </p:cNvPr>
          <p:cNvSpPr/>
          <p:nvPr/>
        </p:nvSpPr>
        <p:spPr>
          <a:xfrm>
            <a:off x="116878" y="2174909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4. feeding pigs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ADF222E-67A0-CAF9-5942-4889D3FE3C3B}"/>
              </a:ext>
            </a:extLst>
          </p:cNvPr>
          <p:cNvSpPr/>
          <p:nvPr/>
        </p:nvSpPr>
        <p:spPr>
          <a:xfrm>
            <a:off x="4504882" y="2162974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5. catching fish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846" r="2595"/>
          <a:stretch/>
        </p:blipFill>
        <p:spPr>
          <a:xfrm>
            <a:off x="235764" y="2844246"/>
            <a:ext cx="2707738" cy="1496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19" y="2844246"/>
            <a:ext cx="3114892" cy="1572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350" y="2743958"/>
            <a:ext cx="2835091" cy="16969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22" y="4774862"/>
            <a:ext cx="2622948" cy="1657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474" y="4837455"/>
            <a:ext cx="2749382" cy="1585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350" y="4774862"/>
            <a:ext cx="2768038" cy="1730865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1EE922B-124B-B297-5007-6770C4B647C0}"/>
              </a:ext>
            </a:extLst>
          </p:cNvPr>
          <p:cNvSpPr/>
          <p:nvPr/>
        </p:nvSpPr>
        <p:spPr>
          <a:xfrm>
            <a:off x="8892888" y="2089924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6. drying rice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4" name="Picture 28" descr="Tay viÕt ">
            <a:extLst>
              <a:ext uri="{FF2B5EF4-FFF2-40B4-BE49-F238E27FC236}">
                <a16:creationId xmlns:a16="http://schemas.microsoft.com/office/drawing/2014/main" id="{5519E498-DFD7-88C5-AADA-155E35F07F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862" y="1217806"/>
            <a:ext cx="609600" cy="48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7.40741E-7 L 0.00026 0.6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5534 0.3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0092 L -0.01705 0.6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5 0.00556 L 0.36667 0.60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0847 0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4 0.01158 L -0.01419 0.3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-734497" y="-1145062"/>
            <a:ext cx="3209001" cy="3661723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61908" y="4699000"/>
            <a:ext cx="3156402" cy="27432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362" name="Picture 2" descr="Boy And A Girl Talking To Each Other Stock Illustration - Download Image  Now - Child, Discussion, Talking - iStock">
            <a:extLst>
              <a:ext uri="{FF2B5EF4-FFF2-40B4-BE49-F238E27FC236}">
                <a16:creationId xmlns:a16="http://schemas.microsoft.com/office/drawing/2014/main" id="{80D7FAC2-DEC5-CEDD-1AC2-1FB67BD23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237" y1="47570" x2="70843" y2="65217"/>
                        <a14:foregroundMark x1="70843" y1="65217" x2="70843" y2="70844"/>
                        <a14:foregroundMark x1="56948" y1="18159" x2="64237" y2="26087"/>
                        <a14:foregroundMark x1="32574" y1="18159" x2="42141" y2="23018"/>
                        <a14:foregroundMark x1="30296" y1="51151" x2="31207" y2="47570"/>
                        <a14:foregroundMark x1="33485" y1="78005" x2="36219" y2="82353"/>
                        <a14:foregroundMark x1="36219" y1="84143" x2="37358" y2="87212"/>
                        <a14:foregroundMark x1="35080" y1="82609" x2="33485" y2="78772"/>
                        <a14:foregroundMark x1="69021" y1="49361" x2="72893" y2="50639"/>
                        <a14:foregroundMark x1="59909" y1="57289" x2="59909" y2="57289"/>
                        <a14:foregroundMark x1="59226" y1="58568" x2="59226" y2="58568"/>
                        <a14:foregroundMark x1="59909" y1="57801" x2="59909" y2="57801"/>
                        <a14:foregroundMark x1="59681" y1="57801" x2="59226" y2="57289"/>
                        <a14:foregroundMark x1="59226" y1="57801" x2="58770" y2="57801"/>
                        <a14:foregroundMark x1="42369" y1="64706" x2="44419" y2="62148"/>
                        <a14:foregroundMark x1="29841" y1="81330" x2="31207" y2="81074"/>
                        <a14:foregroundMark x1="33030" y1="81330" x2="34169" y2="86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73"/>
          <a:stretch/>
        </p:blipFill>
        <p:spPr bwMode="auto">
          <a:xfrm>
            <a:off x="-131224" y="3583425"/>
            <a:ext cx="5942667" cy="35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416960-9D0A-F5F6-CCBB-931DE0461B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846" r="2595"/>
          <a:stretch/>
        </p:blipFill>
        <p:spPr>
          <a:xfrm>
            <a:off x="5502303" y="337464"/>
            <a:ext cx="3323156" cy="20135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45EB93-5710-86C4-14EF-7ED424F69A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5590" y="330200"/>
            <a:ext cx="3326410" cy="20036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73B393-DBD5-1898-DBB7-4BA55F515F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7040" y="2357551"/>
            <a:ext cx="3268419" cy="2003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3E3130-B37B-B349-93EE-537ED440E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0662" y="2404343"/>
            <a:ext cx="3275843" cy="19568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35C0CD-06BC-08D1-4F23-B675248681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2810" y="4331644"/>
            <a:ext cx="3246390" cy="20344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AB5BCA-38D8-D4B2-70F5-29F29F58B5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8084" y="4331644"/>
            <a:ext cx="3268421" cy="2043756"/>
          </a:xfrm>
          <a:prstGeom prst="rect">
            <a:avLst/>
          </a:prstGeom>
        </p:spPr>
      </p:pic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C29CC2F0-AFD3-21E0-3F78-61C23CC7C965}"/>
              </a:ext>
            </a:extLst>
          </p:cNvPr>
          <p:cNvSpPr/>
          <p:nvPr/>
        </p:nvSpPr>
        <p:spPr>
          <a:xfrm>
            <a:off x="-77303" y="947457"/>
            <a:ext cx="2438799" cy="2128103"/>
          </a:xfrm>
          <a:prstGeom prst="wedgeEllipseCallout">
            <a:avLst>
              <a:gd name="adj1" fmla="val 33105"/>
              <a:gd name="adj2" fmla="val 787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400" dirty="0">
                <a:solidFill>
                  <a:srgbClr val="002060"/>
                </a:solidFill>
                <a:latin typeface="Montserrat" panose="02000505000000020004" pitchFamily="2" charset="0"/>
              </a:rPr>
              <a:t>What are they doing in picture </a:t>
            </a:r>
            <a:r>
              <a:rPr lang="en-US" sz="2400" dirty="0">
                <a:solidFill>
                  <a:srgbClr val="00B0F0"/>
                </a:solidFill>
                <a:latin typeface="Montserrat" panose="02000505000000020004" pitchFamily="2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Montserrat" panose="02000505000000020004" pitchFamily="2" charset="0"/>
              </a:rPr>
              <a:t>?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7F1E4442-394B-3F59-7E3F-23BAB3240D4A}"/>
              </a:ext>
            </a:extLst>
          </p:cNvPr>
          <p:cNvSpPr/>
          <p:nvPr/>
        </p:nvSpPr>
        <p:spPr>
          <a:xfrm>
            <a:off x="2812648" y="881180"/>
            <a:ext cx="2626699" cy="2128103"/>
          </a:xfrm>
          <a:prstGeom prst="wedgeEllipseCallout">
            <a:avLst>
              <a:gd name="adj1" fmla="val -23136"/>
              <a:gd name="adj2" fmla="val 8230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400" dirty="0">
                <a:solidFill>
                  <a:srgbClr val="002060"/>
                </a:solidFill>
                <a:latin typeface="Montserrat" panose="02000505000000020004" pitchFamily="2" charset="0"/>
              </a:rPr>
              <a:t>They are </a:t>
            </a:r>
            <a:r>
              <a:rPr lang="en-US" sz="2400" dirty="0">
                <a:solidFill>
                  <a:srgbClr val="00B0F0"/>
                </a:solidFill>
                <a:latin typeface="Montserrat" panose="02000505000000020004" pitchFamily="2" charset="0"/>
              </a:rPr>
              <a:t>ploughing fields.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45F37-83F1-C52F-0269-05895DC6FA92}"/>
              </a:ext>
            </a:extLst>
          </p:cNvPr>
          <p:cNvSpPr txBox="1"/>
          <p:nvPr/>
        </p:nvSpPr>
        <p:spPr>
          <a:xfrm>
            <a:off x="171539" y="59481"/>
            <a:ext cx="5252239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933" dirty="0">
                <a:solidFill>
                  <a:srgbClr val="C00000"/>
                </a:solidFill>
                <a:latin typeface="Amasis MT Pro Black" panose="02040A04050005020304" pitchFamily="18" charset="0"/>
              </a:rPr>
              <a:t>5. Ask and answer about the pictures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a25">
            <a:extLst>
              <a:ext uri="{FF2B5EF4-FFF2-40B4-BE49-F238E27FC236}">
                <a16:creationId xmlns:a16="http://schemas.microsoft.com/office/drawing/2014/main" id="{E5AE60CB-FBDD-58D0-93A4-717156EF61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1148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a25">
            <a:extLst>
              <a:ext uri="{FF2B5EF4-FFF2-40B4-BE49-F238E27FC236}">
                <a16:creationId xmlns:a16="http://schemas.microsoft.com/office/drawing/2014/main" id="{3425B161-D483-AA30-DE56-15C0956D390D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616808"/>
            <a:ext cx="2266950" cy="299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a25">
            <a:extLst>
              <a:ext uri="{FF2B5EF4-FFF2-40B4-BE49-F238E27FC236}">
                <a16:creationId xmlns:a16="http://schemas.microsoft.com/office/drawing/2014/main" id="{97396584-251B-4F60-8972-8B46315A3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516" y="2597800"/>
            <a:ext cx="67611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buombay">
            <a:hlinkClick r:id="" action="ppaction://noaction"/>
            <a:extLst>
              <a:ext uri="{FF2B5EF4-FFF2-40B4-BE49-F238E27FC236}">
                <a16:creationId xmlns:a16="http://schemas.microsoft.com/office/drawing/2014/main" id="{4380648E-18AF-B2F1-8750-64653C5A40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659" y="4594343"/>
            <a:ext cx="38100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WordArt 8">
            <a:extLst>
              <a:ext uri="{FF2B5EF4-FFF2-40B4-BE49-F238E27FC236}">
                <a16:creationId xmlns:a16="http://schemas.microsoft.com/office/drawing/2014/main" id="{5535E0BF-CA0B-70C5-1C92-693431AA1D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1947" y="1861598"/>
            <a:ext cx="617024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Heather"/>
              </a:rPr>
              <a:t>THANKS FOR YOUR LISTENING!</a:t>
            </a:r>
          </a:p>
        </p:txBody>
      </p:sp>
      <p:pic>
        <p:nvPicPr>
          <p:cNvPr id="28681" name="Picture 9" descr="a25">
            <a:extLst>
              <a:ext uri="{FF2B5EF4-FFF2-40B4-BE49-F238E27FC236}">
                <a16:creationId xmlns:a16="http://schemas.microsoft.com/office/drawing/2014/main" id="{B4317DF5-ADCC-0C25-3AB4-A289FC25D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26" y="3737093"/>
            <a:ext cx="2266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a25">
            <a:extLst>
              <a:ext uri="{FF2B5EF4-FFF2-40B4-BE49-F238E27FC236}">
                <a16:creationId xmlns:a16="http://schemas.microsoft.com/office/drawing/2014/main" id="{94F34FF6-F92F-D710-B602-E2EA62CCF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64" y="4530725"/>
            <a:ext cx="2266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a25">
            <a:extLst>
              <a:ext uri="{FF2B5EF4-FFF2-40B4-BE49-F238E27FC236}">
                <a16:creationId xmlns:a16="http://schemas.microsoft.com/office/drawing/2014/main" id="{B2713745-4780-3CAE-F15F-F8F6675A2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75" y="4862887"/>
            <a:ext cx="2266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a25">
            <a:extLst>
              <a:ext uri="{FF2B5EF4-FFF2-40B4-BE49-F238E27FC236}">
                <a16:creationId xmlns:a16="http://schemas.microsoft.com/office/drawing/2014/main" id="{A92DBABA-9375-AD1B-1F84-39A4CF590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94" y="4519108"/>
            <a:ext cx="2266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a25">
            <a:extLst>
              <a:ext uri="{FF2B5EF4-FFF2-40B4-BE49-F238E27FC236}">
                <a16:creationId xmlns:a16="http://schemas.microsoft.com/office/drawing/2014/main" id="{FF51AD92-DD9A-38E7-E4B9-5FFE0AEFB5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4563565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a25">
            <a:extLst>
              <a:ext uri="{FF2B5EF4-FFF2-40B4-BE49-F238E27FC236}">
                <a16:creationId xmlns:a16="http://schemas.microsoft.com/office/drawing/2014/main" id="{76516E9C-C619-7A30-FDC9-533E980B45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42" y="4594343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a25">
            <a:extLst>
              <a:ext uri="{FF2B5EF4-FFF2-40B4-BE49-F238E27FC236}">
                <a16:creationId xmlns:a16="http://schemas.microsoft.com/office/drawing/2014/main" id="{953CA70B-4874-49BB-03FB-D8C74AFC5D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36" y="4688801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a25">
            <a:extLst>
              <a:ext uri="{FF2B5EF4-FFF2-40B4-BE49-F238E27FC236}">
                <a16:creationId xmlns:a16="http://schemas.microsoft.com/office/drawing/2014/main" id="{2A225DCA-2566-E6F0-74AA-5F00A3786F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62" y="4594343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a25">
            <a:extLst>
              <a:ext uri="{FF2B5EF4-FFF2-40B4-BE49-F238E27FC236}">
                <a16:creationId xmlns:a16="http://schemas.microsoft.com/office/drawing/2014/main" id="{42B8B4FC-91EE-292E-FAD5-FD1D8D001E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37" y="5179189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1F3DB9-62EB-6972-1A6D-8111AA216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89" y="240031"/>
            <a:ext cx="5299431" cy="329183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D1995EB-5FDD-B989-81A2-61778A9E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3777777"/>
            <a:ext cx="5288280" cy="28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80C109B-BE81-ACFD-83C5-61D15D9F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0" y="240031"/>
            <a:ext cx="5486400" cy="31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BCDBB-C669-C89B-C014-773450410698}"/>
              </a:ext>
            </a:extLst>
          </p:cNvPr>
          <p:cNvSpPr txBox="1"/>
          <p:nvPr/>
        </p:nvSpPr>
        <p:spPr>
          <a:xfrm>
            <a:off x="7255258" y="4094016"/>
            <a:ext cx="4661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F4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21114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5626" y="1726624"/>
            <a:ext cx="501111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01" y="1558228"/>
            <a:ext cx="964452" cy="9164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250534" y="1839293"/>
            <a:ext cx="505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PERIOD 9         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2177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58203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601910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26649"/>
                </a:solidFill>
              </a:rPr>
              <a:t>Last summer holiday</a:t>
            </a:r>
            <a:endParaRPr lang="en-US" sz="3200" b="1" dirty="0">
              <a:solidFill>
                <a:srgbClr val="F26649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2BAC378-638E-F802-2130-A10A6DD8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89" y="3181946"/>
            <a:ext cx="4031888" cy="3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193925" y="20939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.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905000" y="26670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558" name="Text Box 30"/>
          <p:cNvSpPr txBox="1">
            <a:spLocks noChangeArrowheads="1"/>
          </p:cNvSpPr>
          <p:nvPr/>
        </p:nvSpPr>
        <p:spPr bwMode="auto">
          <a:xfrm>
            <a:off x="720532" y="965199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b="1" dirty="0">
                <a:solidFill>
                  <a:srgbClr val="1E06D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Period 9                 LESSON 1: GETTING STARTED</a:t>
            </a:r>
            <a:r>
              <a:rPr lang="vi-VN" altLang="en-US" sz="2800" b="1" dirty="0">
                <a:solidFill>
                  <a:srgbClr val="1E06D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1E06D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5686802" y="-46548"/>
            <a:ext cx="5309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b="1" dirty="0">
                <a:solidFill>
                  <a:srgbClr val="0A0A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Wednesday, September 25</a:t>
            </a:r>
            <a:r>
              <a:rPr lang="en-US" altLang="en-US" sz="2800" b="1" baseline="30000" dirty="0">
                <a:solidFill>
                  <a:srgbClr val="0A0A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en-US" sz="2800" b="1" dirty="0">
                <a:solidFill>
                  <a:srgbClr val="0A0A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0A0A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2024</a:t>
            </a:r>
            <a:endParaRPr lang="en-US" altLang="en-US" sz="2800" b="1" dirty="0">
              <a:solidFill>
                <a:srgbClr val="0A0A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60" name="TextBox 2"/>
          <p:cNvSpPr txBox="1">
            <a:spLocks noChangeArrowheads="1"/>
          </p:cNvSpPr>
          <p:nvPr/>
        </p:nvSpPr>
        <p:spPr bwMode="auto">
          <a:xfrm>
            <a:off x="2009775" y="4764089"/>
            <a:ext cx="46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80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1" name="WordArt 5"/>
          <p:cNvSpPr>
            <a:spLocks noChangeArrowheads="1" noChangeShapeType="1" noTextEdit="1"/>
          </p:cNvSpPr>
          <p:nvPr/>
        </p:nvSpPr>
        <p:spPr bwMode="auto">
          <a:xfrm>
            <a:off x="2741340" y="459803"/>
            <a:ext cx="6336704" cy="399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	UNIT </a:t>
            </a:r>
            <a:r>
              <a:rPr lang="vi-VN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: LIFE IN THE COUNTRYSIDE 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1283528"/>
            <a:ext cx="4060841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 Vocabulary: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harvest (n, v)</a:t>
            </a:r>
            <a:endParaRPr lang="en-US" altLang="en-US" sz="30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</a:t>
            </a:r>
            <a:r>
              <a:rPr lang="en-US" altLang="en-US" sz="3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ombine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harvester</a:t>
            </a: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3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herd</a:t>
            </a: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cows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paddy field</a:t>
            </a: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(n)</a:t>
            </a:r>
            <a:endParaRPr lang="en-US" altLang="en-US" sz="3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bamboo dancing (n)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dragon - snake</a:t>
            </a: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(n)</a:t>
            </a:r>
            <a:endParaRPr lang="en-US" altLang="en-US" sz="3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load(v)</a:t>
            </a: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altLang="en-US" sz="3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unload</a:t>
            </a: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seem + adj / to-inf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envy </a:t>
            </a: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altLang="en-US" sz="3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s.o</a:t>
            </a:r>
            <a:r>
              <a:rPr lang="vi-VN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altLang="en-US" sz="3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tan (</a:t>
            </a:r>
            <a:r>
              <a:rPr lang="vi-VN" altLang="en-US" sz="3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v,n</a:t>
            </a: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nvy</a:t>
            </a:r>
            <a:endParaRPr lang="en-US" altLang="en-US" sz="20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2E0B8-EDD4-80F6-D6C8-AA8B8B1FC898}"/>
              </a:ext>
            </a:extLst>
          </p:cNvPr>
          <p:cNvSpPr txBox="1"/>
          <p:nvPr/>
        </p:nvSpPr>
        <p:spPr>
          <a:xfrm>
            <a:off x="4171950" y="1745383"/>
            <a:ext cx="72009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vụ gặt, vụ thu hoạch /gặt hái, thu hoạch </a:t>
            </a:r>
          </a:p>
          <a:p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gặt đập liên hợp</a:t>
            </a:r>
          </a:p>
          <a:p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chăn bò</a:t>
            </a:r>
          </a:p>
          <a:p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cánh đồng lúa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múa sạp</a:t>
            </a:r>
          </a:p>
          <a:p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rồng rắn lên mây</a:t>
            </a:r>
          </a:p>
          <a:p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chất, chở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dỡ hàng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dường như</a:t>
            </a:r>
            <a:endParaRPr lang="en-A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ghen tị (với ai đó)</a:t>
            </a:r>
            <a:endParaRPr lang="en-A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rám nắng/ làn da rám nắng</a:t>
            </a:r>
            <a:endParaRPr lang="en-A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8" descr="Tay viÕt ">
            <a:extLst>
              <a:ext uri="{FF2B5EF4-FFF2-40B4-BE49-F238E27FC236}">
                <a16:creationId xmlns:a16="http://schemas.microsoft.com/office/drawing/2014/main" id="{213D1C4A-B277-527C-938E-4404A72B4E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796" y="1264106"/>
            <a:ext cx="609600" cy="48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7">
            <a:extLst>
              <a:ext uri="{FF2B5EF4-FFF2-40B4-BE49-F238E27FC236}">
                <a16:creationId xmlns:a16="http://schemas.microsoft.com/office/drawing/2014/main" id="{8D021035-A3FF-D287-3B56-F82B25033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56" y="3716436"/>
            <a:ext cx="4322444" cy="2778140"/>
          </a:xfrm>
          <a:prstGeom prst="rect">
            <a:avLst/>
          </a:prstGeom>
        </p:spPr>
      </p:pic>
      <p:pic>
        <p:nvPicPr>
          <p:cNvPr id="4" name="Hình ảnh 4">
            <a:extLst>
              <a:ext uri="{FF2B5EF4-FFF2-40B4-BE49-F238E27FC236}">
                <a16:creationId xmlns:a16="http://schemas.microsoft.com/office/drawing/2014/main" id="{90E38927-20C5-DB7F-F903-A5E531BAA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0" y="3391798"/>
            <a:ext cx="4493539" cy="322881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DFEDDA-83A2-4328-F133-A603B1B2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80" y="3429000"/>
            <a:ext cx="4425314" cy="302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F37D5C3C-5CD7-7EED-3FB1-EBC9AE15B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3716436"/>
            <a:ext cx="4322444" cy="277814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B994C22-DAD3-F824-96AC-D1E495E5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63610"/>
            <a:ext cx="4333519" cy="273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BBE1358-D5A4-6378-AAF0-991CD603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763610"/>
            <a:ext cx="4317480" cy="26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31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194801" y="52336"/>
            <a:ext cx="2810859" cy="2028929"/>
          </a:xfrm>
          <a:custGeom>
            <a:avLst/>
            <a:gdLst/>
            <a:ahLst/>
            <a:cxnLst/>
            <a:rect l="l" t="t" r="r" b="b"/>
            <a:pathLst>
              <a:path w="4216289" h="3043394">
                <a:moveTo>
                  <a:pt x="0" y="0"/>
                </a:moveTo>
                <a:lnTo>
                  <a:pt x="4216289" y="0"/>
                </a:lnTo>
                <a:lnTo>
                  <a:pt x="4216289" y="3043394"/>
                </a:lnTo>
                <a:lnTo>
                  <a:pt x="0" y="3043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53225" y="4460211"/>
            <a:ext cx="1615994" cy="27432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boy and a girl talking to each other Illustration Stock | Adobe Stock">
            <a:extLst>
              <a:ext uri="{FF2B5EF4-FFF2-40B4-BE49-F238E27FC236}">
                <a16:creationId xmlns:a16="http://schemas.microsoft.com/office/drawing/2014/main" id="{5A126252-DD32-11B6-F58B-8216BBFC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61" b="92420" l="10000" r="90000">
                        <a14:foregroundMark x1="12900" y1="22326" x2="14700" y2="15888"/>
                        <a14:foregroundMark x1="14700" y1="15888" x2="19800" y2="10177"/>
                        <a14:foregroundMark x1="19800" y1="10177" x2="26300" y2="11111"/>
                        <a14:foregroundMark x1="26300" y1="11111" x2="29400" y2="13292"/>
                        <a14:foregroundMark x1="23700" y1="43510" x2="24800" y2="59813"/>
                        <a14:foregroundMark x1="24800" y1="59813" x2="21600" y2="72482"/>
                        <a14:foregroundMark x1="21600" y1="72482" x2="21600" y2="72586"/>
                        <a14:foregroundMark x1="18100" y1="81828" x2="20700" y2="89408"/>
                        <a14:foregroundMark x1="20700" y1="89408" x2="21400" y2="90031"/>
                        <a14:foregroundMark x1="29700" y1="82243" x2="27600" y2="85670"/>
                        <a14:foregroundMark x1="20700" y1="80685" x2="19200" y2="84008"/>
                        <a14:foregroundMark x1="18100" y1="81308" x2="17500" y2="85566"/>
                        <a14:foregroundMark x1="27600" y1="81205" x2="27600" y2="86501"/>
                        <a14:foregroundMark x1="27600" y1="86501" x2="30000" y2="82555"/>
                        <a14:foregroundMark x1="31000" y1="31776" x2="32200" y2="31672"/>
                        <a14:foregroundMark x1="30000" y1="31153" x2="35100" y2="32503"/>
                        <a14:foregroundMark x1="35100" y1="32503" x2="35100" y2="31776"/>
                        <a14:foregroundMark x1="67500" y1="29803" x2="73400" y2="32606"/>
                        <a14:foregroundMark x1="73400" y1="32606" x2="73000" y2="32399"/>
                        <a14:foregroundMark x1="71100" y1="32918" x2="68400" y2="31360"/>
                        <a14:foregroundMark x1="29500" y1="31776" x2="33000" y2="33853"/>
                        <a14:foregroundMark x1="61300" y1="89616" x2="66800" y2="90343"/>
                        <a14:foregroundMark x1="66800" y1="90343" x2="67800" y2="90031"/>
                        <a14:foregroundMark x1="81300" y1="88474" x2="80100" y2="92420"/>
                        <a14:foregroundMark x1="23100" y1="8723" x2="23100" y2="7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041400"/>
            <a:ext cx="6350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7F2BF1-22D9-0BB9-2AF6-32B5CD6A329D}"/>
              </a:ext>
            </a:extLst>
          </p:cNvPr>
          <p:cNvSpPr/>
          <p:nvPr/>
        </p:nvSpPr>
        <p:spPr>
          <a:xfrm>
            <a:off x="6146800" y="435639"/>
            <a:ext cx="1168400" cy="55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>
                <a:solidFill>
                  <a:srgbClr val="C00000"/>
                </a:solidFill>
                <a:latin typeface="Montserrat" panose="02000505000000020004" pitchFamily="2" charset="0"/>
              </a:rPr>
              <a:t>Nick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D7EBE7-FC00-D4D6-6083-542FA81D7AE3}"/>
              </a:ext>
            </a:extLst>
          </p:cNvPr>
          <p:cNvSpPr/>
          <p:nvPr/>
        </p:nvSpPr>
        <p:spPr>
          <a:xfrm>
            <a:off x="10859484" y="2360665"/>
            <a:ext cx="1168400" cy="55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>
                <a:solidFill>
                  <a:srgbClr val="C00000"/>
                </a:solidFill>
                <a:latin typeface="Montserrat" panose="02000505000000020004" pitchFamily="2" charset="0"/>
              </a:rPr>
              <a:t>Mai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A8383-6A3E-55A7-9CAA-E63F312C63D8}"/>
              </a:ext>
            </a:extLst>
          </p:cNvPr>
          <p:cNvSpPr txBox="1"/>
          <p:nvPr/>
        </p:nvSpPr>
        <p:spPr>
          <a:xfrm>
            <a:off x="831850" y="2042768"/>
            <a:ext cx="4581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b="1" dirty="0">
                <a:solidFill>
                  <a:srgbClr val="00B050"/>
                </a:solidFill>
                <a:latin typeface="Montserrat" panose="02000505000000020004" pitchFamily="2" charset="0"/>
              </a:rPr>
              <a:t>Who</a:t>
            </a:r>
            <a:r>
              <a:rPr lang="en-US" sz="3600" dirty="0">
                <a:solidFill>
                  <a:prstClr val="black"/>
                </a:solidFill>
                <a:latin typeface="Montserrat" panose="02000505000000020004" pitchFamily="2" charset="0"/>
              </a:rPr>
              <a:t> has just come back from a very enjoyable summer holiday?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B518E5E2-4B76-DEA2-2B06-42F060F7925C}"/>
              </a:ext>
            </a:extLst>
          </p:cNvPr>
          <p:cNvSpPr/>
          <p:nvPr/>
        </p:nvSpPr>
        <p:spPr>
          <a:xfrm>
            <a:off x="-909285" y="-1449044"/>
            <a:ext cx="6825488" cy="3661723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47805-083D-82BB-9800-E35396B46AC8}"/>
              </a:ext>
            </a:extLst>
          </p:cNvPr>
          <p:cNvSpPr txBox="1"/>
          <p:nvPr/>
        </p:nvSpPr>
        <p:spPr>
          <a:xfrm>
            <a:off x="72615" y="859383"/>
            <a:ext cx="6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>
                <a:solidFill>
                  <a:srgbClr val="C00000"/>
                </a:solidFill>
                <a:latin typeface="Amasis MT Pro Black" panose="02040A04050005020304" pitchFamily="18" charset="0"/>
              </a:rPr>
              <a:t>LAST SUMMER HOLIDAY</a:t>
            </a:r>
          </a:p>
        </p:txBody>
      </p:sp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B682ED85-B031-F8AE-E577-411AEC9FD5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8252" y="1903795"/>
            <a:ext cx="854077" cy="854077"/>
          </a:xfrm>
          <a:prstGeom prst="rect">
            <a:avLst/>
          </a:prstGeom>
        </p:spPr>
      </p:pic>
      <p:pic>
        <p:nvPicPr>
          <p:cNvPr id="12" name="008">
            <a:hlinkClick r:id="" action="ppaction://media"/>
            <a:extLst>
              <a:ext uri="{FF2B5EF4-FFF2-40B4-BE49-F238E27FC236}">
                <a16:creationId xmlns:a16="http://schemas.microsoft.com/office/drawing/2014/main" id="{847F6647-08CE-8914-43B3-38EDDCBBD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521" y="4538073"/>
            <a:ext cx="816895" cy="816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B0AC11-6EEC-58C1-E978-95D24C81622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634269" y="2081265"/>
            <a:ext cx="1720908" cy="1041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49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75557" y="11545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9836" y="1157310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74038" y="1635201"/>
            <a:ext cx="11736631" cy="5053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I stayed at my uncle’s house in a small village in Bac </a:t>
            </a:r>
            <a:r>
              <a:rPr lang="en-US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Yes, they were. They took me to the paddy fields to fly kites</a:t>
            </a:r>
            <a:r>
              <a:rPr lang="en-US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And 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</a:t>
            </a:r>
            <a:r>
              <a:rPr lang="en-US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healthier life.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427196" y="10514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78590" y="1100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0007377" y="4643759"/>
            <a:ext cx="2799184" cy="27432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93200" y="-635000"/>
            <a:ext cx="3390472" cy="2743200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E2AD66-A91F-DBD8-365C-D22546014C26}"/>
              </a:ext>
            </a:extLst>
          </p:cNvPr>
          <p:cNvSpPr txBox="1"/>
          <p:nvPr/>
        </p:nvSpPr>
        <p:spPr>
          <a:xfrm>
            <a:off x="95250" y="636615"/>
            <a:ext cx="12096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2. Read the conversation again and choose the correct answer to each question.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10D75-B022-81D9-CA08-7778F95BAE45}"/>
              </a:ext>
            </a:extLst>
          </p:cNvPr>
          <p:cNvSpPr txBox="1"/>
          <p:nvPr/>
        </p:nvSpPr>
        <p:spPr>
          <a:xfrm>
            <a:off x="111125" y="1725593"/>
            <a:ext cx="12479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400" b="1" dirty="0">
                <a:solidFill>
                  <a:srgbClr val="F7941E"/>
                </a:solidFill>
                <a:latin typeface="Montserrat" panose="02000505000000020004" pitchFamily="2" charset="0"/>
              </a:rPr>
              <a:t>1.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How does Mai feel about her summer holiday? </a:t>
            </a:r>
          </a:p>
          <a:p>
            <a:pPr defTabSz="609630"/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	</a:t>
            </a:r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A.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She likes it. 		</a:t>
            </a:r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She doesn’t like it. 	</a:t>
            </a:r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She thought it was fine.</a:t>
            </a:r>
          </a:p>
          <a:p>
            <a:pPr defTabSz="609630"/>
            <a:endParaRPr lang="en-US" sz="24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defTabSz="609630"/>
            <a:r>
              <a:rPr lang="en-US" sz="2400" b="1" dirty="0">
                <a:solidFill>
                  <a:srgbClr val="F7941E"/>
                </a:solidFill>
                <a:latin typeface="Montserrat" panose="02000505000000020004" pitchFamily="2" charset="0"/>
              </a:rPr>
              <a:t>2.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Where did she stay during her summer holiday?</a:t>
            </a:r>
          </a:p>
          <a:p>
            <a:pPr defTabSz="609630"/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	</a:t>
            </a:r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A.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At her friend’s house.	</a:t>
            </a:r>
          </a:p>
          <a:p>
            <a:pPr defTabSz="609630"/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	B.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At her uncle’s house.	</a:t>
            </a:r>
          </a:p>
          <a:p>
            <a:pPr defTabSz="609630"/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	C.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At her grandparents’ house.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C80646-5C06-3989-7905-0BFE786AEA81}"/>
              </a:ext>
            </a:extLst>
          </p:cNvPr>
          <p:cNvSpPr txBox="1"/>
          <p:nvPr/>
        </p:nvSpPr>
        <p:spPr>
          <a:xfrm>
            <a:off x="101600" y="4653346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400" b="1" dirty="0">
                <a:solidFill>
                  <a:srgbClr val="F7941E"/>
                </a:solidFill>
                <a:latin typeface="Montserrat" panose="02000505000000020004" pitchFamily="2" charset="0"/>
              </a:rPr>
              <a:t>3.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During harvest time, people harvest rice by ______. </a:t>
            </a:r>
          </a:p>
          <a:p>
            <a:pPr defTabSz="609630"/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	</a:t>
            </a:r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A.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themselves		</a:t>
            </a:r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using a truck 		</a:t>
            </a:r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using a combine harvester</a:t>
            </a:r>
          </a:p>
          <a:p>
            <a:pPr defTabSz="609630"/>
            <a:endParaRPr lang="en-US" sz="24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defTabSz="609630"/>
            <a:r>
              <a:rPr lang="en-US" sz="2400" b="1" dirty="0">
                <a:solidFill>
                  <a:srgbClr val="F7941E"/>
                </a:solidFill>
                <a:latin typeface="Montserrat" panose="02000505000000020004" pitchFamily="2" charset="0"/>
              </a:rPr>
              <a:t>4.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Mai thinks people in the countryside lead ______.	</a:t>
            </a:r>
          </a:p>
          <a:p>
            <a:pPr defTabSz="609630"/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	A.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a healthy life		</a:t>
            </a:r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an exciting life		</a:t>
            </a:r>
            <a:r>
              <a:rPr lang="en-US" sz="2400" b="1" dirty="0">
                <a:solidFill>
                  <a:srgbClr val="00B0F0"/>
                </a:solidFill>
                <a:latin typeface="Montserrat" panose="02000505000000020004" pitchFamily="2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an interesting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1DE219-8873-E21A-15F9-BD8E32BF3A81}"/>
              </a:ext>
            </a:extLst>
          </p:cNvPr>
          <p:cNvSpPr txBox="1"/>
          <p:nvPr/>
        </p:nvSpPr>
        <p:spPr>
          <a:xfrm>
            <a:off x="162980" y="9546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II. </a:t>
            </a:r>
            <a:r>
              <a:rPr lang="en-US" sz="3600" b="1" dirty="0">
                <a:solidFill>
                  <a:srgbClr val="0000FF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0062" y="124203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3797" y="1256427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7" y="11282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59024" y="2479741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40166" y="5370274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1116527" y="1887679"/>
            <a:ext cx="867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</a:t>
            </a:r>
            <a:r>
              <a:rPr lang="en-US" sz="3200" dirty="0"/>
              <a:t> How does Mai feel about her summer holiday?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She likes it.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She doesn’t like it.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She thought it was fine.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/>
              <a:t> Where did she stay during her summer holiday?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At her friend’s house.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At her uncle’s house.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At her grandparents’ house.</a:t>
            </a:r>
          </a:p>
        </p:txBody>
      </p:sp>
      <p:pic>
        <p:nvPicPr>
          <p:cNvPr id="3" name="Picture 28" descr="Tay viÕt ">
            <a:extLst>
              <a:ext uri="{FF2B5EF4-FFF2-40B4-BE49-F238E27FC236}">
                <a16:creationId xmlns:a16="http://schemas.microsoft.com/office/drawing/2014/main" id="{18A5BFB2-87FB-6F5D-002B-45978C165E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1" y="1264106"/>
            <a:ext cx="609600" cy="48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60761" y="1981056"/>
            <a:ext cx="10216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3.</a:t>
            </a:r>
            <a:r>
              <a:rPr lang="en-US" sz="3200" dirty="0"/>
              <a:t> During harvest time, people harvest rice by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themselves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using a truck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using a combine harvester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/>
              <a:t> Mai thinks people in the countryside lead ______.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A.</a:t>
            </a:r>
            <a:r>
              <a:rPr lang="en-US" sz="3200" dirty="0"/>
              <a:t> a healthy life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B.</a:t>
            </a:r>
            <a:r>
              <a:rPr lang="en-US" sz="3200" dirty="0"/>
              <a:t> an exciting life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an interesting life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0062" y="124203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3797" y="1256427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7" y="11282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71460" y="3523811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88218" y="4992205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8" descr="Tay viÕt ">
            <a:extLst>
              <a:ext uri="{FF2B5EF4-FFF2-40B4-BE49-F238E27FC236}">
                <a16:creationId xmlns:a16="http://schemas.microsoft.com/office/drawing/2014/main" id="{2DC5B083-A9D1-61DD-5A90-F601C131F4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748" y="1264106"/>
            <a:ext cx="609600" cy="48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3984</TotalTime>
  <Words>930</Words>
  <Application>Microsoft Office PowerPoint</Application>
  <PresentationFormat>Widescreen</PresentationFormat>
  <Paragraphs>132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SimSun</vt:lpstr>
      <vt:lpstr>.VnAristote</vt:lpstr>
      <vt:lpstr>Amasis MT Pro Black</vt:lpstr>
      <vt:lpstr>Arial</vt:lpstr>
      <vt:lpstr>Arial Black</vt:lpstr>
      <vt:lpstr>Calibri</vt:lpstr>
      <vt:lpstr>Calibri Light</vt:lpstr>
      <vt:lpstr>Comic Sans MS</vt:lpstr>
      <vt:lpstr>Montserrat</vt:lpstr>
      <vt:lpstr>Myriad Pro</vt:lpstr>
      <vt:lpstr>Times New Roman</vt:lpstr>
      <vt:lpstr>VNI-Heather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Phú Đặng Thế</cp:lastModifiedBy>
  <cp:revision>264</cp:revision>
  <dcterms:created xsi:type="dcterms:W3CDTF">2020-12-09T02:04:09Z</dcterms:created>
  <dcterms:modified xsi:type="dcterms:W3CDTF">2024-09-30T02:02:55Z</dcterms:modified>
</cp:coreProperties>
</file>