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 id="2147483763" r:id="rId2"/>
    <p:sldMasterId id="2147483765" r:id="rId3"/>
  </p:sldMasterIdLst>
  <p:notesMasterIdLst>
    <p:notesMasterId r:id="rId28"/>
  </p:notesMasterIdLst>
  <p:handoutMasterIdLst>
    <p:handoutMasterId r:id="rId29"/>
  </p:handoutMasterIdLst>
  <p:sldIdLst>
    <p:sldId id="322" r:id="rId4"/>
    <p:sldId id="300" r:id="rId5"/>
    <p:sldId id="324" r:id="rId6"/>
    <p:sldId id="291" r:id="rId7"/>
    <p:sldId id="329" r:id="rId8"/>
    <p:sldId id="327" r:id="rId9"/>
    <p:sldId id="330" r:id="rId10"/>
    <p:sldId id="332" r:id="rId11"/>
    <p:sldId id="328" r:id="rId12"/>
    <p:sldId id="325" r:id="rId13"/>
    <p:sldId id="326" r:id="rId14"/>
    <p:sldId id="333" r:id="rId15"/>
    <p:sldId id="314" r:id="rId16"/>
    <p:sldId id="334" r:id="rId17"/>
    <p:sldId id="342" r:id="rId18"/>
    <p:sldId id="335" r:id="rId19"/>
    <p:sldId id="336" r:id="rId20"/>
    <p:sldId id="337" r:id="rId21"/>
    <p:sldId id="338" r:id="rId22"/>
    <p:sldId id="315" r:id="rId23"/>
    <p:sldId id="339" r:id="rId24"/>
    <p:sldId id="340" r:id="rId25"/>
    <p:sldId id="341" r:id="rId26"/>
    <p:sldId id="323" r:id="rId27"/>
  </p:sldIdLst>
  <p:sldSz cx="12192000" cy="6858000"/>
  <p:notesSz cx="6858000" cy="9144000"/>
  <p:embeddedFontLst>
    <p:embeddedFont>
      <p:font typeface="Calibri Light" panose="020F0302020204030204" pitchFamily="34" charset="0"/>
      <p:regular r:id="rId30"/>
      <p:italic r:id="rId31"/>
    </p:embeddedFon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Times" panose="02020603050405020304" pitchFamily="18" charset="0"/>
      <p:regular r:id="rId40"/>
      <p:bold r:id="rId41"/>
      <p:italic r:id="rId42"/>
      <p:boldItalic r:id="rId43"/>
    </p:embeddedFont>
  </p:embeddedFont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34524"/>
    <a:srgbClr val="FF3399"/>
    <a:srgbClr val="3333FF"/>
    <a:srgbClr val="336699"/>
    <a:srgbClr val="CB1D1D"/>
    <a:srgbClr val="66FF33"/>
    <a:srgbClr val="FFFF00"/>
    <a:srgbClr val="99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87530" autoAdjust="0"/>
  </p:normalViewPr>
  <p:slideViewPr>
    <p:cSldViewPr>
      <p:cViewPr varScale="1">
        <p:scale>
          <a:sx n="73" d="100"/>
          <a:sy n="73" d="100"/>
        </p:scale>
        <p:origin x="654"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GV. Hoàng Thị Thanh Tâm</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E34B-7623-42FA-9C79-B41065DCDB01}" type="datetimeFigureOut">
              <a:rPr lang="en-US" smtClean="0"/>
              <a:t>11/09/2024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THPT Thăng Long</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7CCA1C-0319-4E81-BFC4-E613052D9461}" type="slidenum">
              <a:rPr lang="en-US" smtClean="0"/>
              <a:t>‹#›</a:t>
            </a:fld>
            <a:endParaRPr lang="en-US"/>
          </a:p>
        </p:txBody>
      </p:sp>
    </p:spTree>
    <p:extLst>
      <p:ext uri="{BB962C8B-B14F-4D97-AF65-F5344CB8AC3E}">
        <p14:creationId xmlns:p14="http://schemas.microsoft.com/office/powerpoint/2010/main" val="5340238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BCB627-503B-46DF-80C6-5FE0DCA039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r>
              <a:rPr lang="en-US" smtClean="0"/>
              <a:t>GV. Hoàng Thị Thanh Tâm</a:t>
            </a:r>
            <a:endParaRPr lang="en-US"/>
          </a:p>
        </p:txBody>
      </p:sp>
      <p:sp>
        <p:nvSpPr>
          <p:cNvPr id="3" name="Date Placeholder 2">
            <a:extLst>
              <a:ext uri="{FF2B5EF4-FFF2-40B4-BE49-F238E27FC236}">
                <a16:creationId xmlns:a16="http://schemas.microsoft.com/office/drawing/2014/main" id="{6CD93FB5-B631-422B-90BA-B2C113E1A98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C8FA5DC-94BA-47B1-B8FB-72E51D6F3D18}" type="datetimeFigureOut">
              <a:rPr lang="en-US"/>
              <a:pPr>
                <a:defRPr/>
              </a:pPr>
              <a:t>11/09/2024</a:t>
            </a:fld>
            <a:endParaRPr lang="en-US"/>
          </a:p>
        </p:txBody>
      </p:sp>
      <p:sp>
        <p:nvSpPr>
          <p:cNvPr id="4" name="Slide Image Placeholder 3">
            <a:extLst>
              <a:ext uri="{FF2B5EF4-FFF2-40B4-BE49-F238E27FC236}">
                <a16:creationId xmlns:a16="http://schemas.microsoft.com/office/drawing/2014/main" id="{F3A88186-8089-4C44-9F6B-A02432854F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37DC880-1F3F-4F42-B340-8F968E9742A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D7B2561-E71B-455B-9A21-41BBA35B403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smtClean="0"/>
              <a:t>THPT Thăng Long</a:t>
            </a:r>
            <a:endParaRPr lang="en-US"/>
          </a:p>
        </p:txBody>
      </p:sp>
      <p:sp>
        <p:nvSpPr>
          <p:cNvPr id="7" name="Slide Number Placeholder 6">
            <a:extLst>
              <a:ext uri="{FF2B5EF4-FFF2-40B4-BE49-F238E27FC236}">
                <a16:creationId xmlns:a16="http://schemas.microsoft.com/office/drawing/2014/main" id="{CC48F40C-1556-4DB9-B65F-F70A587C359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687E3C1-2888-4332-99EE-A79A750DD03C}" type="slidenum">
              <a:rPr lang="en-US"/>
              <a:pPr>
                <a:defRPr/>
              </a:pPr>
              <a:t>‹#›</a:t>
            </a:fld>
            <a:endParaRPr 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3CF9A65-9E9F-4EE3-9F34-51C0014EF02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0DD8D29-05FC-4A76-83C4-81755CA84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215A9164-3432-4C9A-8420-6C54DE29A2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3AF8451-2BB1-4FEF-A053-547A9E1ECF88}"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2411399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192377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184547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smtClean="0"/>
              <a:t>THPT Thăng Long</a:t>
            </a:r>
            <a:endParaRPr lang="en-US"/>
          </a:p>
        </p:txBody>
      </p:sp>
      <p:sp>
        <p:nvSpPr>
          <p:cNvPr id="3" name="Header Placeholder 2"/>
          <p:cNvSpPr>
            <a:spLocks noGrp="1"/>
          </p:cNvSpPr>
          <p:nvPr>
            <p:ph type="hdr" sz="quarter" idx="11"/>
          </p:nvPr>
        </p:nvSpPr>
        <p:spPr/>
        <p:txBody>
          <a:bodyPr/>
          <a:lstStyle/>
          <a:p>
            <a:pPr>
              <a:defRPr/>
            </a:pPr>
            <a:r>
              <a:rPr lang="en-US" smtClean="0"/>
              <a:t>GV. Hoàng Thị Thanh Tâm</a:t>
            </a:r>
            <a:endParaRPr lang="en-US"/>
          </a:p>
        </p:txBody>
      </p:sp>
    </p:spTree>
    <p:extLst>
      <p:ext uri="{BB962C8B-B14F-4D97-AF65-F5344CB8AC3E}">
        <p14:creationId xmlns:p14="http://schemas.microsoft.com/office/powerpoint/2010/main" val="345780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F24A4CA-D8D0-4ED5-A3D1-9443C4615E34}" type="datetime1">
              <a:rPr lang="en-US" smtClean="0"/>
              <a:t>11/09/2024</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92C7EDED-FD01-4882-8C38-0F67FADC41ED}" type="slidenum">
              <a:rPr lang="en-US" altLang="en-US" smtClean="0"/>
              <a:pPr>
                <a:defRPr/>
              </a:pPr>
              <a:t>‹#›</a:t>
            </a:fld>
            <a:endParaRPr lang="en-US" altLang="en-US"/>
          </a:p>
        </p:txBody>
      </p:sp>
    </p:spTree>
    <p:extLst>
      <p:ext uri="{BB962C8B-B14F-4D97-AF65-F5344CB8AC3E}">
        <p14:creationId xmlns:p14="http://schemas.microsoft.com/office/powerpoint/2010/main" val="33591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7511BA9-B933-4840-A159-C26588A53B99}" type="datetime1">
              <a:rPr lang="en-US" smtClean="0"/>
              <a:t>11/09/2024</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9E433DC0-3A98-4A9B-8D83-368B9ECCA308}" type="slidenum">
              <a:rPr lang="en-US" altLang="en-US" smtClean="0"/>
              <a:pPr>
                <a:defRPr/>
              </a:pPr>
              <a:t>‹#›</a:t>
            </a:fld>
            <a:endParaRPr lang="en-US" altLang="en-US"/>
          </a:p>
        </p:txBody>
      </p:sp>
    </p:spTree>
    <p:extLst>
      <p:ext uri="{BB962C8B-B14F-4D97-AF65-F5344CB8AC3E}">
        <p14:creationId xmlns:p14="http://schemas.microsoft.com/office/powerpoint/2010/main" val="55859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2C6DB32-81C1-455D-9B73-B5F6D997573C}" type="datetime1">
              <a:rPr lang="en-US" smtClean="0"/>
              <a:t>11/09/2024</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49E3B154-E44A-4AAC-841E-6F2E9F8FF46E}" type="slidenum">
              <a:rPr lang="en-US" altLang="en-US" smtClean="0"/>
              <a:pPr>
                <a:defRPr/>
              </a:pPr>
              <a:t>‹#›</a:t>
            </a:fld>
            <a:endParaRPr lang="en-US" altLang="en-US"/>
          </a:p>
        </p:txBody>
      </p:sp>
    </p:spTree>
    <p:extLst>
      <p:ext uri="{BB962C8B-B14F-4D97-AF65-F5344CB8AC3E}">
        <p14:creationId xmlns:p14="http://schemas.microsoft.com/office/powerpoint/2010/main" val="137263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A83521-DC8A-46A7-ACFB-D207D78171E4}"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11/09/2024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159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7BF309-0E8E-4442-B3FC-ECD082D442C9}"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11/09/2024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5406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F78DED8-1573-4A23-B0D9-91A0E721BD60}" type="datetime1">
              <a:rPr lang="en-US" smtClean="0"/>
              <a:t>11/09/2024</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a:t>
            </a:fld>
            <a:endParaRPr lang="en-US" altLang="en-US"/>
          </a:p>
        </p:txBody>
      </p:sp>
    </p:spTree>
    <p:extLst>
      <p:ext uri="{BB962C8B-B14F-4D97-AF65-F5344CB8AC3E}">
        <p14:creationId xmlns:p14="http://schemas.microsoft.com/office/powerpoint/2010/main" val="1814457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57D8501-D1F9-4450-8F9F-3AB4514849AC}" type="datetime1">
              <a:rPr lang="en-US" smtClean="0"/>
              <a:t>11/09/2024</a:t>
            </a:fld>
            <a:endParaRPr lang="en-US"/>
          </a:p>
        </p:txBody>
      </p:sp>
      <p:sp>
        <p:nvSpPr>
          <p:cNvPr id="5" name="Footer Placeholder 4"/>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12"/>
          </p:nvPr>
        </p:nvSpPr>
        <p:spPr/>
        <p:txBody>
          <a:bodyPr/>
          <a:lstStyle/>
          <a:p>
            <a:pPr>
              <a:defRPr/>
            </a:pPr>
            <a:fld id="{BF751A0B-64C7-4288-AC02-A19431908BA2}" type="slidenum">
              <a:rPr lang="en-US" altLang="en-US" smtClean="0"/>
              <a:pPr>
                <a:defRPr/>
              </a:pPr>
              <a:t>‹#›</a:t>
            </a:fld>
            <a:endParaRPr lang="en-US" altLang="en-US"/>
          </a:p>
        </p:txBody>
      </p:sp>
    </p:spTree>
    <p:extLst>
      <p:ext uri="{BB962C8B-B14F-4D97-AF65-F5344CB8AC3E}">
        <p14:creationId xmlns:p14="http://schemas.microsoft.com/office/powerpoint/2010/main" val="94134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D5811C1-3A7F-4A04-9B3F-8E43551C6BE6}" type="datetime1">
              <a:rPr lang="en-US" smtClean="0"/>
              <a:t>11/09/2024</a:t>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F4C1E971-6CE3-46C0-870F-A9D946B7A0C7}" type="slidenum">
              <a:rPr lang="en-US" altLang="en-US" smtClean="0"/>
              <a:pPr>
                <a:defRPr/>
              </a:pPr>
              <a:t>‹#›</a:t>
            </a:fld>
            <a:endParaRPr lang="en-US" altLang="en-US"/>
          </a:p>
        </p:txBody>
      </p:sp>
    </p:spTree>
    <p:extLst>
      <p:ext uri="{BB962C8B-B14F-4D97-AF65-F5344CB8AC3E}">
        <p14:creationId xmlns:p14="http://schemas.microsoft.com/office/powerpoint/2010/main" val="154044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B992BFB-2E31-470A-B818-5AA7D7EAB28F}" type="datetime1">
              <a:rPr lang="en-US" smtClean="0"/>
              <a:t>11/09/2024</a:t>
            </a:fld>
            <a:endParaRPr lang="en-US"/>
          </a:p>
        </p:txBody>
      </p:sp>
      <p:sp>
        <p:nvSpPr>
          <p:cNvPr id="8" name="Footer Placeholder 7"/>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9" name="Slide Number Placeholder 8"/>
          <p:cNvSpPr>
            <a:spLocks noGrp="1"/>
          </p:cNvSpPr>
          <p:nvPr>
            <p:ph type="sldNum" sz="quarter" idx="12"/>
          </p:nvPr>
        </p:nvSpPr>
        <p:spPr/>
        <p:txBody>
          <a:bodyPr/>
          <a:lstStyle/>
          <a:p>
            <a:pPr>
              <a:defRPr/>
            </a:pPr>
            <a:fld id="{C4A3AB8E-B74D-4A17-82B8-D1B7B86B1DD8}" type="slidenum">
              <a:rPr lang="en-US" altLang="en-US" smtClean="0"/>
              <a:pPr>
                <a:defRPr/>
              </a:pPr>
              <a:t>‹#›</a:t>
            </a:fld>
            <a:endParaRPr lang="en-US" altLang="en-US"/>
          </a:p>
        </p:txBody>
      </p:sp>
    </p:spTree>
    <p:extLst>
      <p:ext uri="{BB962C8B-B14F-4D97-AF65-F5344CB8AC3E}">
        <p14:creationId xmlns:p14="http://schemas.microsoft.com/office/powerpoint/2010/main" val="231133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7FD9D9F-DC96-4F8D-9A83-9A35E045D402}" type="datetime1">
              <a:rPr lang="en-US" smtClean="0"/>
              <a:t>11/09/2024</a:t>
            </a:fld>
            <a:endParaRPr lang="en-US"/>
          </a:p>
        </p:txBody>
      </p:sp>
      <p:sp>
        <p:nvSpPr>
          <p:cNvPr id="4" name="Footer Placeholder 3"/>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5" name="Slide Number Placeholder 4"/>
          <p:cNvSpPr>
            <a:spLocks noGrp="1"/>
          </p:cNvSpPr>
          <p:nvPr>
            <p:ph type="sldNum" sz="quarter" idx="12"/>
          </p:nvPr>
        </p:nvSpPr>
        <p:spPr/>
        <p:txBody>
          <a:bodyPr/>
          <a:lstStyle/>
          <a:p>
            <a:pPr>
              <a:defRPr/>
            </a:pPr>
            <a:fld id="{ABC0D636-FEDC-4D24-8336-AF2C009BB4D6}" type="slidenum">
              <a:rPr lang="en-US" altLang="en-US" smtClean="0"/>
              <a:pPr>
                <a:defRPr/>
              </a:pPr>
              <a:t>‹#›</a:t>
            </a:fld>
            <a:endParaRPr lang="en-US" altLang="en-US"/>
          </a:p>
        </p:txBody>
      </p:sp>
    </p:spTree>
    <p:extLst>
      <p:ext uri="{BB962C8B-B14F-4D97-AF65-F5344CB8AC3E}">
        <p14:creationId xmlns:p14="http://schemas.microsoft.com/office/powerpoint/2010/main" val="85275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AD049E6-1BB5-49E1-9BAE-B0FE63212598}" type="datetime1">
              <a:rPr lang="en-US" smtClean="0"/>
              <a:t>11/09/2024</a:t>
            </a:fld>
            <a:endParaRPr lang="en-US"/>
          </a:p>
        </p:txBody>
      </p:sp>
      <p:sp>
        <p:nvSpPr>
          <p:cNvPr id="3" name="Footer Placeholder 2"/>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4" name="Slide Number Placeholder 3"/>
          <p:cNvSpPr>
            <a:spLocks noGrp="1"/>
          </p:cNvSpPr>
          <p:nvPr>
            <p:ph type="sldNum" sz="quarter" idx="12"/>
          </p:nvPr>
        </p:nvSpPr>
        <p:spPr/>
        <p:txBody>
          <a:bodyPr/>
          <a:lstStyle/>
          <a:p>
            <a:pPr>
              <a:defRPr/>
            </a:pPr>
            <a:fld id="{02179D92-DE0A-40E4-9B4E-7BAC5182810D}" type="slidenum">
              <a:rPr lang="en-US" altLang="en-US" smtClean="0"/>
              <a:pPr>
                <a:defRPr/>
              </a:pPr>
              <a:t>‹#›</a:t>
            </a:fld>
            <a:endParaRPr lang="en-US" altLang="en-US"/>
          </a:p>
        </p:txBody>
      </p:sp>
    </p:spTree>
    <p:extLst>
      <p:ext uri="{BB962C8B-B14F-4D97-AF65-F5344CB8AC3E}">
        <p14:creationId xmlns:p14="http://schemas.microsoft.com/office/powerpoint/2010/main" val="144707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33C23C2-E691-40D0-8DFA-38C567FBF816}" type="datetime1">
              <a:rPr lang="en-US" smtClean="0"/>
              <a:t>11/09/2024</a:t>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E3A57DDB-95A3-4F62-A911-0FEF4A1921E8}" type="slidenum">
              <a:rPr lang="en-US" altLang="en-US" smtClean="0"/>
              <a:pPr>
                <a:defRPr/>
              </a:pPr>
              <a:t>‹#›</a:t>
            </a:fld>
            <a:endParaRPr lang="en-US" altLang="en-US"/>
          </a:p>
        </p:txBody>
      </p:sp>
    </p:spTree>
    <p:extLst>
      <p:ext uri="{BB962C8B-B14F-4D97-AF65-F5344CB8AC3E}">
        <p14:creationId xmlns:p14="http://schemas.microsoft.com/office/powerpoint/2010/main" val="428743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7D0E127-34ED-4451-BF86-0F563BDC67AB}" type="datetime1">
              <a:rPr lang="en-US" smtClean="0"/>
              <a:t>11/09/2024</a:t>
            </a:fld>
            <a:endParaRPr lang="en-US"/>
          </a:p>
        </p:txBody>
      </p:sp>
      <p:sp>
        <p:nvSpPr>
          <p:cNvPr id="6" name="Footer Placeholder 5"/>
          <p:cNvSpPr>
            <a:spLocks noGrp="1"/>
          </p:cNvSpPr>
          <p:nvPr>
            <p:ph type="ftr" sz="quarter" idx="11"/>
          </p:nvPr>
        </p:nvSpPr>
        <p:spPr/>
        <p:txBody>
          <a:bodyPr/>
          <a:lstStyle/>
          <a:p>
            <a:pPr>
              <a:defRPr/>
            </a:pPr>
            <a:r>
              <a:rPr lang="en-US" smtClean="0"/>
              <a:t>GV. Hoàng Thị Thanh Tâm - THPT Thăng Long - Hà Nội</a:t>
            </a:r>
            <a:endParaRPr lang="en-US"/>
          </a:p>
        </p:txBody>
      </p:sp>
      <p:sp>
        <p:nvSpPr>
          <p:cNvPr id="7" name="Slide Number Placeholder 6"/>
          <p:cNvSpPr>
            <a:spLocks noGrp="1"/>
          </p:cNvSpPr>
          <p:nvPr>
            <p:ph type="sldNum" sz="quarter" idx="12"/>
          </p:nvPr>
        </p:nvSpPr>
        <p:spPr/>
        <p:txBody>
          <a:bodyPr/>
          <a:lstStyle/>
          <a:p>
            <a:pPr>
              <a:defRPr/>
            </a:pPr>
            <a:fld id="{FADB07A8-8E0E-4AA6-830F-BFC02A0D895A}" type="slidenum">
              <a:rPr lang="en-US" altLang="en-US" smtClean="0"/>
              <a:pPr>
                <a:defRPr/>
              </a:pPr>
              <a:t>‹#›</a:t>
            </a:fld>
            <a:endParaRPr lang="en-US" altLang="en-US"/>
          </a:p>
        </p:txBody>
      </p:sp>
    </p:spTree>
    <p:extLst>
      <p:ext uri="{BB962C8B-B14F-4D97-AF65-F5344CB8AC3E}">
        <p14:creationId xmlns:p14="http://schemas.microsoft.com/office/powerpoint/2010/main" val="377275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7798A57-4DFF-4D31-9188-6CCB68B5D64D}" type="datetime1">
              <a:rPr lang="en-US" smtClean="0"/>
              <a:t>11/09/2024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GV. Hoàng Thị Thanh Tâm - THPT Thăng Long - Hà Nội</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7813A8D-5737-4D96-B5AB-087DBBC6C616}" type="slidenum">
              <a:rPr lang="en-US" altLang="en-US" smtClean="0"/>
              <a:pPr>
                <a:defRPr/>
              </a:pPr>
              <a:t>‹#›</a:t>
            </a:fld>
            <a:endParaRPr lang="en-US" altLang="en-US"/>
          </a:p>
        </p:txBody>
      </p:sp>
    </p:spTree>
    <p:extLst>
      <p:ext uri="{BB962C8B-B14F-4D97-AF65-F5344CB8AC3E}">
        <p14:creationId xmlns:p14="http://schemas.microsoft.com/office/powerpoint/2010/main" val="5892617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13227EA-64C0-4ED0-BB7B-BAC30E39F4C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11/09/2024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03681379"/>
      </p:ext>
    </p:extLst>
  </p:cSld>
  <p:clrMap bg1="dk1" tx1="lt1" bg2="dk2" tx2="lt2" accent1="accent1" accent2="accent2" accent3="accent3" accent4="accent4" accent5="accent5" accent6="accent6" hlink="hlink" folHlink="folHlink"/>
  <p:sldLayoutIdLst>
    <p:sldLayoutId id="2147483764"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186B173-8B13-4679-891F-F0FDCF00D31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11/09/2024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901318"/>
      </p:ext>
    </p:extLst>
  </p:cSld>
  <p:clrMap bg1="dk1" tx1="lt1" bg2="dk2" tx2="lt2" accent1="accent1" accent2="accent2" accent3="accent3" accent4="accent4" accent5="accent5" accent6="accent6" hlink="hlink" folHlink="folHlink"/>
  <p:sldLayoutIdLst>
    <p:sldLayoutId id="2147483766"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3.png"/><Relationship Id="rId5" Type="http://schemas.openxmlformats.org/officeDocument/2006/relationships/image" Target="../media/image25.png"/><Relationship Id="rId10" Type="http://schemas.microsoft.com/office/2007/relationships/hdphoto" Target="../media/hdphoto5.wdp"/><Relationship Id="rId4" Type="http://schemas.openxmlformats.org/officeDocument/2006/relationships/image" Target="../media/image24.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0496C6C-A85F-426B-9ED1-3444166CE4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228601" y="821265"/>
            <a:ext cx="7145008" cy="5222117"/>
          </a:xfrm>
        </p:spPr>
        <p:txBody>
          <a:bodyPr anchor="ctr">
            <a:normAutofit/>
          </a:bodyPr>
          <a:lstStyle/>
          <a:p>
            <a:pPr algn="ctr">
              <a:lnSpc>
                <a:spcPct val="100000"/>
              </a:lnSpc>
              <a:spcBef>
                <a:spcPts val="600"/>
              </a:spcBef>
              <a:spcAft>
                <a:spcPts val="1200"/>
              </a:spcAft>
              <a:defRPr/>
            </a:pPr>
            <a:r>
              <a:rPr lang="en-US" sz="4000" b="1">
                <a:ln w="0">
                  <a:solidFill>
                    <a:srgbClr val="FF3399"/>
                  </a:solidFill>
                </a:ln>
                <a:solidFill>
                  <a:srgbClr val="CB1D1D"/>
                </a:solidFill>
                <a:latin typeface="Times" panose="02020603050405020304" pitchFamily="18" charset="0"/>
                <a:cs typeface="Times" panose="02020603050405020304" pitchFamily="18" charset="0"/>
              </a:rPr>
              <a:t>CHỦ ĐỀ </a:t>
            </a:r>
            <a:r>
              <a:rPr lang="en-US" sz="4000" b="1" smtClean="0">
                <a:ln w="0">
                  <a:solidFill>
                    <a:srgbClr val="FF3399"/>
                  </a:solidFill>
                </a:ln>
                <a:solidFill>
                  <a:srgbClr val="CB1D1D"/>
                </a:solidFill>
                <a:latin typeface="Times" panose="02020603050405020304" pitchFamily="18" charset="0"/>
                <a:cs typeface="Times" panose="02020603050405020304" pitchFamily="18" charset="0"/>
              </a:rPr>
              <a:t>1</a:t>
            </a:r>
            <a:r>
              <a:rPr lang="en-US" sz="4000" b="1">
                <a:ln w="0">
                  <a:solidFill>
                    <a:srgbClr val="FF3399"/>
                  </a:solidFill>
                </a:ln>
                <a:solidFill>
                  <a:srgbClr val="CB1D1D"/>
                </a:solidFill>
                <a:latin typeface="Times" panose="02020603050405020304" pitchFamily="18" charset="0"/>
                <a:cs typeface="Times" panose="02020603050405020304" pitchFamily="18" charset="0"/>
              </a:rPr>
              <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FF3399"/>
                  </a:solidFill>
                </a:ln>
                <a:solidFill>
                  <a:srgbClr val="CB1D1D"/>
                </a:solidFill>
                <a:latin typeface="Times" panose="02020603050405020304" pitchFamily="18" charset="0"/>
                <a:cs typeface="Times" panose="02020603050405020304" pitchFamily="18" charset="0"/>
              </a:rPr>
              <a:t>MÁY TÍNH VÀ </a:t>
            </a:r>
            <a:r>
              <a:rPr lang="en-US" sz="4000" b="1" smtClean="0">
                <a:ln w="0">
                  <a:solidFill>
                    <a:srgbClr val="FF3399"/>
                  </a:solidFill>
                </a:ln>
                <a:solidFill>
                  <a:srgbClr val="CB1D1D"/>
                </a:solidFill>
                <a:latin typeface="Times" panose="02020603050405020304" pitchFamily="18" charset="0"/>
                <a:cs typeface="Times" panose="02020603050405020304" pitchFamily="18" charset="0"/>
              </a:rPr>
              <a:t>CỘNG ĐỒNG</a:t>
            </a:r>
            <a:r>
              <a:rPr lang="en-US" sz="4000" b="1">
                <a:ln w="0">
                  <a:solidFill>
                    <a:srgbClr val="FF3399"/>
                  </a:solidFill>
                </a:ln>
                <a:solidFill>
                  <a:srgbClr val="CB1D1D"/>
                </a:solidFill>
                <a:latin typeface="Times" panose="02020603050405020304" pitchFamily="18" charset="0"/>
                <a:cs typeface="Times" panose="02020603050405020304" pitchFamily="18" charset="0"/>
              </a:rPr>
              <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0070C0"/>
                  </a:solidFill>
                </a:ln>
                <a:solidFill>
                  <a:srgbClr val="134524"/>
                </a:solidFill>
                <a:latin typeface="Times" panose="02020603050405020304" pitchFamily="18" charset="0"/>
                <a:cs typeface="Times" panose="02020603050405020304" pitchFamily="18" charset="0"/>
              </a:rPr>
              <a:t>Bài </a:t>
            </a:r>
            <a:r>
              <a:rPr lang="en-US" sz="4000" b="1" smtClean="0">
                <a:ln w="0">
                  <a:solidFill>
                    <a:srgbClr val="0070C0"/>
                  </a:solidFill>
                </a:ln>
                <a:solidFill>
                  <a:srgbClr val="134524"/>
                </a:solidFill>
                <a:latin typeface="Times" panose="02020603050405020304" pitchFamily="18" charset="0"/>
                <a:cs typeface="Times" panose="02020603050405020304" pitchFamily="18" charset="0"/>
              </a:rPr>
              <a:t>1</a:t>
            </a:r>
            <a:r>
              <a:rPr lang="en-US" sz="4000" b="1">
                <a:ln w="0">
                  <a:solidFill>
                    <a:srgbClr val="0070C0"/>
                  </a:solidFill>
                </a:ln>
                <a:solidFill>
                  <a:srgbClr val="134524"/>
                </a:solidFill>
                <a:latin typeface="Times" panose="02020603050405020304" pitchFamily="18" charset="0"/>
                <a:cs typeface="Times" panose="02020603050405020304" pitchFamily="18" charset="0"/>
              </a:rPr>
              <a:t/>
            </a:r>
            <a:br>
              <a:rPr lang="en-US" sz="4000" b="1">
                <a:ln w="0">
                  <a:solidFill>
                    <a:srgbClr val="0070C0"/>
                  </a:solidFill>
                </a:ln>
                <a:solidFill>
                  <a:srgbClr val="134524"/>
                </a:solidFill>
                <a:latin typeface="Times" panose="02020603050405020304" pitchFamily="18" charset="0"/>
                <a:cs typeface="Times" panose="02020603050405020304" pitchFamily="18" charset="0"/>
              </a:rPr>
            </a:br>
            <a:r>
              <a:rPr lang="en-US" sz="4000" b="1" smtClean="0">
                <a:ln w="0">
                  <a:solidFill>
                    <a:srgbClr val="0070C0"/>
                  </a:solidFill>
                </a:ln>
                <a:solidFill>
                  <a:srgbClr val="134524"/>
                </a:solidFill>
                <a:latin typeface="Times" panose="02020603050405020304" pitchFamily="18" charset="0"/>
                <a:cs typeface="Times" panose="02020603050405020304" pitchFamily="18" charset="0"/>
              </a:rPr>
              <a:t>THIẾT BỊ VÀO RA</a:t>
            </a:r>
            <a:endParaRPr lang="en-US" sz="4000" b="1" dirty="0">
              <a:ln w="0">
                <a:solidFill>
                  <a:srgbClr val="0070C0"/>
                </a:solidFill>
              </a:ln>
              <a:solidFill>
                <a:srgbClr val="134524"/>
              </a:solidFill>
              <a:latin typeface="Times" panose="02020603050405020304" pitchFamily="18" charset="0"/>
              <a:cs typeface="Times" panose="02020603050405020304" pitchFamily="18" charset="0"/>
            </a:endParaRPr>
          </a:p>
        </p:txBody>
      </p:sp>
      <p:cxnSp>
        <p:nvCxnSpPr>
          <p:cNvPr id="19" name="Straight Connector 18">
            <a:extLst>
              <a:ext uri="{FF2B5EF4-FFF2-40B4-BE49-F238E27FC236}">
                <a16:creationId xmlns:a16="http://schemas.microsoft.com/office/drawing/2014/main" id="{AD0EF22F-5D3C-4240-8C32-1B20803E5A8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912EF34-0253-41FD-9940-D8FBB7DE74B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7545075" y="2187578"/>
            <a:ext cx="6857999" cy="2482850"/>
          </a:xfrm>
          <a:prstGeom prst="rect">
            <a:avLst/>
          </a:prstGeom>
        </p:spPr>
      </p:pic>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9685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a:solidFill>
                  <a:srgbClr val="FF3399"/>
                </a:solidFill>
                <a:latin typeface="Times New Roman" panose="02020603050405020304" pitchFamily="18" charset="0"/>
                <a:cs typeface="Times New Roman" panose="02020603050405020304" pitchFamily="18" charset="0"/>
              </a:rPr>
              <a:t>Ghi nhớ</a:t>
            </a:r>
            <a:r>
              <a:rPr lang="en-US" sz="4000" b="1" smtClean="0">
                <a:solidFill>
                  <a:srgbClr val="FF3399"/>
                </a:solidFill>
                <a:latin typeface="Times New Roman" panose="02020603050405020304" pitchFamily="18" charset="0"/>
                <a:cs typeface="Times New Roman" panose="02020603050405020304" pitchFamily="18" charset="0"/>
              </a:rPr>
              <a:t>:</a:t>
            </a:r>
            <a:endParaRPr lang="en-US" sz="4000">
              <a:solidFill>
                <a:srgbClr val="FF3399"/>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10</a:t>
            </a:fld>
            <a:endParaRPr lang="en-US" altLang="en-US"/>
          </a:p>
        </p:txBody>
      </p:sp>
      <p:sp>
        <p:nvSpPr>
          <p:cNvPr id="6" name="Rounded Rectangle 5"/>
          <p:cNvSpPr/>
          <p:nvPr/>
        </p:nvSpPr>
        <p:spPr>
          <a:xfrm>
            <a:off x="838200" y="2133600"/>
            <a:ext cx="10363200" cy="3183850"/>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gn="just">
              <a:lnSpc>
                <a:spcPct val="115000"/>
              </a:lnSpc>
              <a:spcBef>
                <a:spcPts val="600"/>
              </a:spcBef>
              <a:spcAft>
                <a:spcPts val="600"/>
              </a:spcAft>
            </a:pP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Thiết</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bị</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vào</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được</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dùng</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để</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nhập</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smtClean="0">
                <a:solidFill>
                  <a:srgbClr val="000000"/>
                </a:solidFill>
                <a:latin typeface="Times New Roman" panose="02020603050405020304" pitchFamily="18" charset="0"/>
                <a:ea typeface="Times New Roman" panose="02020603050405020304" pitchFamily="18" charset="0"/>
              </a:rPr>
              <a:t>thông</a:t>
            </a:r>
            <a:r>
              <a:rPr lang="en-US" sz="2800" b="0" dirty="0" smtClean="0">
                <a:solidFill>
                  <a:srgbClr val="000000"/>
                </a:solidFill>
                <a:latin typeface="Times New Roman" panose="02020603050405020304" pitchFamily="18" charset="0"/>
                <a:ea typeface="Times New Roman" panose="02020603050405020304" pitchFamily="18" charset="0"/>
              </a:rPr>
              <a:t> tin </a:t>
            </a:r>
            <a:r>
              <a:rPr lang="en-US" sz="2800" b="0" dirty="0" err="1" smtClean="0">
                <a:solidFill>
                  <a:srgbClr val="000000"/>
                </a:solidFill>
                <a:latin typeface="Times New Roman" panose="02020603050405020304" pitchFamily="18" charset="0"/>
                <a:ea typeface="Times New Roman" panose="02020603050405020304" pitchFamily="18" charset="0"/>
              </a:rPr>
              <a:t>vào</a:t>
            </a:r>
            <a:r>
              <a:rPr lang="en-US" sz="2800" b="0" dirty="0" smtClean="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máy</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tính</a:t>
            </a:r>
            <a:r>
              <a:rPr lang="en-US" sz="2800" b="0" dirty="0">
                <a:solidFill>
                  <a:srgbClr val="000000"/>
                </a:solidFill>
                <a:latin typeface="Times New Roman" panose="02020603050405020304" pitchFamily="18" charset="0"/>
                <a:ea typeface="Times New Roman" panose="02020603050405020304" pitchFamily="18" charset="0"/>
              </a:rPr>
              <a:t>.</a:t>
            </a:r>
            <a:endParaRPr lang="en-US" sz="2800" b="0" dirty="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Thiết</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bị</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ra</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smtClean="0">
                <a:solidFill>
                  <a:srgbClr val="000000"/>
                </a:solidFill>
                <a:latin typeface="Times New Roman" panose="02020603050405020304" pitchFamily="18" charset="0"/>
                <a:ea typeface="Times New Roman" panose="02020603050405020304" pitchFamily="18" charset="0"/>
              </a:rPr>
              <a:t>xuất</a:t>
            </a:r>
            <a:r>
              <a:rPr lang="en-US" sz="2800" b="0" dirty="0" smtClean="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thông</a:t>
            </a:r>
            <a:r>
              <a:rPr lang="en-US" sz="2800" b="0" dirty="0">
                <a:solidFill>
                  <a:srgbClr val="000000"/>
                </a:solidFill>
                <a:latin typeface="Times New Roman" panose="02020603050405020304" pitchFamily="18" charset="0"/>
                <a:ea typeface="Times New Roman" panose="02020603050405020304" pitchFamily="18" charset="0"/>
              </a:rPr>
              <a:t> tin </a:t>
            </a:r>
            <a:r>
              <a:rPr lang="en-US" sz="2800" b="0" dirty="0" err="1">
                <a:solidFill>
                  <a:srgbClr val="000000"/>
                </a:solidFill>
                <a:latin typeface="Times New Roman" panose="02020603050405020304" pitchFamily="18" charset="0"/>
                <a:ea typeface="Times New Roman" panose="02020603050405020304" pitchFamily="18" charset="0"/>
              </a:rPr>
              <a:t>từ</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máy</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tính</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ra</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để</a:t>
            </a:r>
            <a:r>
              <a:rPr lang="en-US" sz="2800" b="0" dirty="0">
                <a:solidFill>
                  <a:srgbClr val="000000"/>
                </a:solidFill>
                <a:latin typeface="Times New Roman" panose="02020603050405020304" pitchFamily="18" charset="0"/>
                <a:ea typeface="Times New Roman" panose="02020603050405020304" pitchFamily="18" charset="0"/>
              </a:rPr>
              <a:t> con </a:t>
            </a:r>
            <a:r>
              <a:rPr lang="en-US" sz="2800" b="0" dirty="0" err="1">
                <a:solidFill>
                  <a:srgbClr val="000000"/>
                </a:solidFill>
                <a:latin typeface="Times New Roman" panose="02020603050405020304" pitchFamily="18" charset="0"/>
                <a:ea typeface="Times New Roman" panose="02020603050405020304" pitchFamily="18" charset="0"/>
              </a:rPr>
              <a:t>người</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nhận</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biết</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được</a:t>
            </a:r>
            <a:endParaRPr lang="en-US" sz="2800" b="0" dirty="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Các</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thiết</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bị</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vào</a:t>
            </a:r>
            <a:r>
              <a:rPr lang="en-US" sz="2800" b="0" dirty="0">
                <a:solidFill>
                  <a:srgbClr val="000000"/>
                </a:solidFill>
                <a:latin typeface="Times New Roman" panose="02020603050405020304" pitchFamily="18" charset="0"/>
                <a:ea typeface="Times New Roman" panose="02020603050405020304" pitchFamily="18" charset="0"/>
              </a:rPr>
              <a:t> – </a:t>
            </a:r>
            <a:r>
              <a:rPr lang="en-US" sz="2800" b="0" dirty="0" err="1">
                <a:solidFill>
                  <a:srgbClr val="000000"/>
                </a:solidFill>
                <a:latin typeface="Times New Roman" panose="02020603050405020304" pitchFamily="18" charset="0"/>
                <a:ea typeface="Times New Roman" panose="02020603050405020304" pitchFamily="18" charset="0"/>
              </a:rPr>
              <a:t>ra</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có</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nhiều</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loại</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có</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những</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công</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dụng</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và</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hình</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dạng</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khác</a:t>
            </a:r>
            <a:r>
              <a:rPr lang="en-US" sz="2800" b="0" dirty="0">
                <a:solidFill>
                  <a:srgbClr val="000000"/>
                </a:solidFill>
                <a:latin typeface="Times New Roman" panose="02020603050405020304" pitchFamily="18" charset="0"/>
                <a:ea typeface="Times New Roman" panose="02020603050405020304" pitchFamily="18" charset="0"/>
              </a:rPr>
              <a:t> </a:t>
            </a:r>
            <a:r>
              <a:rPr lang="en-US" sz="2800" b="0" dirty="0" err="1">
                <a:solidFill>
                  <a:srgbClr val="000000"/>
                </a:solidFill>
                <a:latin typeface="Times New Roman" panose="02020603050405020304" pitchFamily="18" charset="0"/>
                <a:ea typeface="Times New Roman" panose="02020603050405020304" pitchFamily="18" charset="0"/>
              </a:rPr>
              <a:t>nhau</a:t>
            </a:r>
            <a:endParaRPr lang="en-US" sz="2800" b="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6635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11</a:t>
            </a:fld>
            <a:endParaRPr lang="en-US" altLang="en-US"/>
          </a:p>
        </p:txBody>
      </p:sp>
      <p:sp>
        <p:nvSpPr>
          <p:cNvPr id="6" name="Rectangle 5"/>
          <p:cNvSpPr/>
          <p:nvPr/>
        </p:nvSpPr>
        <p:spPr>
          <a:xfrm>
            <a:off x="1447800" y="1905000"/>
            <a:ext cx="8915400" cy="368100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Câu 1. Em hãy cho biết máy ảnh nhập dữ liệu dạng nào vào máy tính?</a:t>
            </a:r>
          </a:p>
          <a:p>
            <a:pPr algn="just">
              <a:lnSpc>
                <a:spcPct val="115000"/>
              </a:lnSpc>
              <a:spcBef>
                <a:spcPts val="600"/>
              </a:spcBef>
              <a:spcAft>
                <a:spcPts val="600"/>
              </a:spcAft>
            </a:pPr>
            <a:r>
              <a:rPr lang="en-US" sz="2800" b="0" smtClean="0">
                <a:solidFill>
                  <a:srgbClr val="000000"/>
                </a:solidFill>
                <a:latin typeface="Times New Roman" panose="02020603050405020304" pitchFamily="18" charset="0"/>
                <a:ea typeface="Times New Roman" panose="02020603050405020304" pitchFamily="18" charset="0"/>
              </a:rPr>
              <a:t>A. Con </a:t>
            </a:r>
            <a:r>
              <a:rPr lang="en-US" sz="2800" b="0">
                <a:solidFill>
                  <a:srgbClr val="000000"/>
                </a:solidFill>
                <a:latin typeface="Times New Roman" panose="02020603050405020304" pitchFamily="18" charset="0"/>
                <a:ea typeface="Times New Roman" panose="02020603050405020304" pitchFamily="18" charset="0"/>
              </a:rPr>
              <a:t>số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B. Văn bản</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C. Hình ảnh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D. Âm thanh</a:t>
            </a:r>
          </a:p>
        </p:txBody>
      </p:sp>
      <p:sp>
        <p:nvSpPr>
          <p:cNvPr id="7" name="Rectangle 6"/>
          <p:cNvSpPr/>
          <p:nvPr/>
        </p:nvSpPr>
        <p:spPr>
          <a:xfrm>
            <a:off x="4572000" y="508180"/>
            <a:ext cx="2337499"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8222" l="1000" r="98222"/>
                    </a14:imgEffect>
                  </a14:imgLayer>
                </a14:imgProps>
              </a:ext>
            </a:extLst>
          </a:blip>
          <a:stretch>
            <a:fillRect/>
          </a:stretch>
        </p:blipFill>
        <p:spPr>
          <a:xfrm>
            <a:off x="990600" y="4038600"/>
            <a:ext cx="681251" cy="681251"/>
          </a:xfrm>
          <a:prstGeom prst="rect">
            <a:avLst/>
          </a:prstGeom>
        </p:spPr>
      </p:pic>
    </p:spTree>
    <p:extLst>
      <p:ext uri="{BB962C8B-B14F-4D97-AF65-F5344CB8AC3E}">
        <p14:creationId xmlns:p14="http://schemas.microsoft.com/office/powerpoint/2010/main" val="37811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12</a:t>
            </a:fld>
            <a:endParaRPr lang="en-US" altLang="en-US"/>
          </a:p>
        </p:txBody>
      </p:sp>
      <p:sp>
        <p:nvSpPr>
          <p:cNvPr id="6" name="Rectangle 5"/>
          <p:cNvSpPr/>
          <p:nvPr/>
        </p:nvSpPr>
        <p:spPr>
          <a:xfrm>
            <a:off x="1515440" y="1905000"/>
            <a:ext cx="9067800" cy="368100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smtClean="0">
                <a:solidFill>
                  <a:srgbClr val="000000"/>
                </a:solidFill>
                <a:latin typeface="Times New Roman" panose="02020603050405020304" pitchFamily="18" charset="0"/>
                <a:ea typeface="Times New Roman" panose="02020603050405020304" pitchFamily="18" charset="0"/>
              </a:rPr>
              <a:t>Câu </a:t>
            </a:r>
            <a:r>
              <a:rPr lang="en-US" sz="2800">
                <a:solidFill>
                  <a:srgbClr val="000000"/>
                </a:solidFill>
                <a:latin typeface="Times New Roman" panose="02020603050405020304" pitchFamily="18" charset="0"/>
                <a:ea typeface="Times New Roman" panose="02020603050405020304" pitchFamily="18" charset="0"/>
              </a:rPr>
              <a:t>2. Thiết bị nào chuyển âm thanh từ máy tính ra bên ngoài?</a:t>
            </a:r>
          </a:p>
          <a:p>
            <a:pPr marL="514350" indent="-514350" algn="just">
              <a:lnSpc>
                <a:spcPct val="115000"/>
              </a:lnSpc>
              <a:spcBef>
                <a:spcPts val="600"/>
              </a:spcBef>
              <a:spcAft>
                <a:spcPts val="600"/>
              </a:spcAft>
              <a:buAutoNum type="alphaUcPeriod"/>
            </a:pPr>
            <a:r>
              <a:rPr lang="en-US" sz="2800" b="0" smtClean="0">
                <a:solidFill>
                  <a:srgbClr val="000000"/>
                </a:solidFill>
                <a:latin typeface="Times New Roman" panose="02020603050405020304" pitchFamily="18" charset="0"/>
                <a:ea typeface="Times New Roman" panose="02020603050405020304" pitchFamily="18" charset="0"/>
              </a:rPr>
              <a:t>Máy </a:t>
            </a:r>
            <a:r>
              <a:rPr lang="en-US" sz="2800" b="0">
                <a:solidFill>
                  <a:srgbClr val="000000"/>
                </a:solidFill>
                <a:latin typeface="Times New Roman" panose="02020603050405020304" pitchFamily="18" charset="0"/>
                <a:ea typeface="Times New Roman" panose="02020603050405020304" pitchFamily="18" charset="0"/>
              </a:rPr>
              <a:t>ảnh        </a:t>
            </a:r>
            <a:endParaRPr lang="en-US" sz="2800" b="0" smtClean="0">
              <a:solidFill>
                <a:srgbClr val="000000"/>
              </a:solidFill>
              <a:latin typeface="Times New Roman" panose="02020603050405020304" pitchFamily="18" charset="0"/>
              <a:ea typeface="Times New Roman" panose="02020603050405020304" pitchFamily="18" charset="0"/>
            </a:endParaRPr>
          </a:p>
          <a:p>
            <a:pPr marL="514350" indent="-514350" algn="just">
              <a:lnSpc>
                <a:spcPct val="115000"/>
              </a:lnSpc>
              <a:spcBef>
                <a:spcPts val="600"/>
              </a:spcBef>
              <a:spcAft>
                <a:spcPts val="600"/>
              </a:spcAft>
              <a:buAutoNum type="alphaUcPeriod"/>
            </a:pPr>
            <a:r>
              <a:rPr lang="en-US" sz="2800" b="0" smtClean="0">
                <a:solidFill>
                  <a:srgbClr val="000000"/>
                </a:solidFill>
                <a:latin typeface="Times New Roman" panose="02020603050405020304" pitchFamily="18" charset="0"/>
                <a:ea typeface="Times New Roman" panose="02020603050405020304" pitchFamily="18" charset="0"/>
              </a:rPr>
              <a:t>Micro</a:t>
            </a:r>
            <a:endParaRPr lang="en-US" sz="2800" b="0">
              <a:solidFill>
                <a:srgbClr val="000000"/>
              </a:solidFill>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C. </a:t>
            </a:r>
            <a:r>
              <a:rPr lang="en-US" sz="2800" b="0" smtClean="0">
                <a:solidFill>
                  <a:srgbClr val="000000"/>
                </a:solidFill>
                <a:latin typeface="Times New Roman" panose="02020603050405020304" pitchFamily="18" charset="0"/>
                <a:ea typeface="Times New Roman" panose="02020603050405020304" pitchFamily="18" charset="0"/>
              </a:rPr>
              <a:t> Màn </a:t>
            </a:r>
            <a:r>
              <a:rPr lang="en-US" sz="2800" b="0">
                <a:solidFill>
                  <a:srgbClr val="000000"/>
                </a:solidFill>
                <a:latin typeface="Times New Roman" panose="02020603050405020304" pitchFamily="18" charset="0"/>
                <a:ea typeface="Times New Roman" panose="02020603050405020304" pitchFamily="18" charset="0"/>
              </a:rPr>
              <a:t>hình       </a:t>
            </a:r>
            <a:endParaRPr lang="en-US" sz="2800" b="0" smtClean="0">
              <a:solidFill>
                <a:srgbClr val="000000"/>
              </a:solidFill>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b="0" smtClean="0">
                <a:solidFill>
                  <a:srgbClr val="000000"/>
                </a:solidFill>
                <a:latin typeface="Times New Roman" panose="02020603050405020304" pitchFamily="18" charset="0"/>
                <a:ea typeface="Times New Roman" panose="02020603050405020304" pitchFamily="18" charset="0"/>
              </a:rPr>
              <a:t>D</a:t>
            </a:r>
            <a:r>
              <a:rPr lang="en-US" sz="2800" b="0">
                <a:solidFill>
                  <a:srgbClr val="000000"/>
                </a:solidFill>
                <a:latin typeface="Times New Roman" panose="02020603050405020304" pitchFamily="18" charset="0"/>
                <a:ea typeface="Times New Roman" panose="02020603050405020304" pitchFamily="18" charset="0"/>
              </a:rPr>
              <a:t>. </a:t>
            </a:r>
            <a:r>
              <a:rPr lang="en-US" sz="2800" b="0" smtClean="0">
                <a:solidFill>
                  <a:srgbClr val="000000"/>
                </a:solidFill>
                <a:latin typeface="Times New Roman" panose="02020603050405020304" pitchFamily="18" charset="0"/>
                <a:ea typeface="Times New Roman" panose="02020603050405020304" pitchFamily="18" charset="0"/>
              </a:rPr>
              <a:t> Loa</a:t>
            </a:r>
            <a:endParaRPr lang="en-US" sz="2800" b="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4572000" y="508180"/>
            <a:ext cx="2337499"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222" l="1000" r="98222"/>
                    </a14:imgEffect>
                  </a14:imgLayer>
                </a14:imgProps>
              </a:ext>
            </a:extLst>
          </a:blip>
          <a:stretch>
            <a:fillRect/>
          </a:stretch>
        </p:blipFill>
        <p:spPr>
          <a:xfrm>
            <a:off x="838200" y="4724400"/>
            <a:ext cx="681251" cy="681251"/>
          </a:xfrm>
          <a:prstGeom prst="rect">
            <a:avLst/>
          </a:prstGeom>
        </p:spPr>
      </p:pic>
    </p:spTree>
    <p:extLst>
      <p:ext uri="{BB962C8B-B14F-4D97-AF65-F5344CB8AC3E}">
        <p14:creationId xmlns:p14="http://schemas.microsoft.com/office/powerpoint/2010/main" val="34650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81FEFE36-C34E-4B9C-B9B8-AEEA15D58761}"/>
              </a:ext>
            </a:extLst>
          </p:cNvPr>
          <p:cNvSpPr/>
          <p:nvPr/>
        </p:nvSpPr>
        <p:spPr>
          <a:xfrm>
            <a:off x="3123063" y="152400"/>
            <a:ext cx="5715000" cy="778933"/>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3200" smtClean="0">
                <a:solidFill>
                  <a:srgbClr val="C00000"/>
                </a:solidFill>
                <a:latin typeface="Times New Roman" panose="02020603050405020304" pitchFamily="18" charset="0"/>
                <a:cs typeface="Times New Roman" panose="02020603050405020304" pitchFamily="18" charset="0"/>
              </a:rPr>
              <a:t>HOẠT ĐỘNG 3</a:t>
            </a:r>
            <a:endParaRPr lang="en-US" sz="3200">
              <a:solidFill>
                <a:srgbClr val="C00000"/>
              </a:solidFill>
              <a:latin typeface="Times New Roman" panose="02020603050405020304" pitchFamily="18" charset="0"/>
              <a:cs typeface="Times New Roman" panose="02020603050405020304" pitchFamily="18" charset="0"/>
            </a:endParaRPr>
          </a:p>
        </p:txBody>
      </p:sp>
      <p:pic>
        <p:nvPicPr>
          <p:cNvPr id="5"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0"/>
            <a:ext cx="1219200" cy="10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202" y="1162208"/>
            <a:ext cx="5504597" cy="5272277"/>
          </a:xfrm>
          <a:prstGeom prst="rect">
            <a:avLst/>
          </a:prstGeom>
        </p:spPr>
        <p:txBody>
          <a:bodyPr wrap="square">
            <a:spAutoFit/>
          </a:bodyPr>
          <a:lstStyle/>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Một máy tính để bàn có các cổng kết nối như Hình 1.5</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1. Em hãy lắp các thiết bị sau vào đúng cổng của nó bằng cách </a:t>
            </a:r>
            <a:r>
              <a:rPr lang="en-US" sz="2600" b="0" i="1">
                <a:solidFill>
                  <a:srgbClr val="0070C0"/>
                </a:solidFill>
                <a:latin typeface="Times New Roman" panose="02020603050405020304" pitchFamily="18" charset="0"/>
                <a:ea typeface="Times New Roman" panose="02020603050405020304" pitchFamily="18" charset="0"/>
              </a:rPr>
              <a:t>ghép mỗi chữ cái với số tương ứng</a:t>
            </a:r>
            <a:r>
              <a:rPr lang="en-US" sz="2600" b="0">
                <a:latin typeface="Times New Roman" panose="02020603050405020304" pitchFamily="18" charset="0"/>
                <a:ea typeface="Times New Roman" panose="02020603050405020304" pitchFamily="18" charset="0"/>
              </a:rPr>
              <a:t>:</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a) Bàn </a:t>
            </a:r>
            <a:r>
              <a:rPr lang="en-US" sz="2600" b="0" smtClean="0">
                <a:latin typeface="Times New Roman" panose="02020603050405020304" pitchFamily="18" charset="0"/>
                <a:ea typeface="Times New Roman" panose="02020603050405020304" pitchFamily="18" charset="0"/>
              </a:rPr>
              <a:t>phím     b) </a:t>
            </a:r>
            <a:r>
              <a:rPr lang="en-US" sz="2600" b="0">
                <a:latin typeface="Times New Roman" panose="02020603050405020304" pitchFamily="18" charset="0"/>
                <a:ea typeface="Times New Roman" panose="02020603050405020304" pitchFamily="18" charset="0"/>
              </a:rPr>
              <a:t>Dây </a:t>
            </a:r>
            <a:r>
              <a:rPr lang="en-US" sz="2600" b="0" smtClean="0">
                <a:latin typeface="Times New Roman" panose="02020603050405020304" pitchFamily="18" charset="0"/>
                <a:ea typeface="Times New Roman" panose="02020603050405020304" pitchFamily="18" charset="0"/>
              </a:rPr>
              <a:t>mạng    c</a:t>
            </a:r>
            <a:r>
              <a:rPr lang="en-US" sz="2600" b="0">
                <a:latin typeface="Times New Roman" panose="02020603050405020304" pitchFamily="18" charset="0"/>
                <a:ea typeface="Times New Roman" panose="02020603050405020304" pitchFamily="18" charset="0"/>
              </a:rPr>
              <a:t>) Chuột</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d) Màn </a:t>
            </a:r>
            <a:r>
              <a:rPr lang="en-US" sz="2600" b="0" smtClean="0">
                <a:latin typeface="Times New Roman" panose="02020603050405020304" pitchFamily="18" charset="0"/>
                <a:ea typeface="Times New Roman" panose="02020603050405020304" pitchFamily="18" charset="0"/>
              </a:rPr>
              <a:t>hình     e</a:t>
            </a:r>
            <a:r>
              <a:rPr lang="en-US" sz="2600" b="0">
                <a:latin typeface="Times New Roman" panose="02020603050405020304" pitchFamily="18" charset="0"/>
                <a:ea typeface="Times New Roman" panose="02020603050405020304" pitchFamily="18" charset="0"/>
              </a:rPr>
              <a:t>) Tai nghe</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2. Việc cấp nguồn điện cho máy tính cần được thực hiện trước hay sau các kết nối trên? Tại sao?</a:t>
            </a:r>
            <a:endParaRPr lang="en-US" sz="2600" b="0">
              <a:effectLst/>
              <a:latin typeface="Times New Roman" panose="02020603050405020304" pitchFamily="18" charset="0"/>
              <a:ea typeface="Times New Roman" panose="02020603050405020304" pitchFamily="18" charset="0"/>
            </a:endParaRPr>
          </a:p>
        </p:txBody>
      </p:sp>
      <p:sp>
        <p:nvSpPr>
          <p:cNvPr id="9" name="Cloud 8">
            <a:extLst>
              <a:ext uri="{FF2B5EF4-FFF2-40B4-BE49-F238E27FC236}">
                <a16:creationId xmlns:a16="http://schemas.microsoft.com/office/drawing/2014/main" id="{81FEFE36-C34E-4B9C-B9B8-AEEA15D58761}"/>
              </a:ext>
            </a:extLst>
          </p:cNvPr>
          <p:cNvSpPr/>
          <p:nvPr/>
        </p:nvSpPr>
        <p:spPr>
          <a:xfrm>
            <a:off x="7239000" y="5090615"/>
            <a:ext cx="4419600" cy="1556895"/>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2800" smtClean="0">
                <a:solidFill>
                  <a:srgbClr val="C00000"/>
                </a:solidFill>
                <a:latin typeface="Times New Roman" panose="02020603050405020304" pitchFamily="18" charset="0"/>
                <a:cs typeface="Times New Roman" panose="02020603050405020304" pitchFamily="18" charset="0"/>
              </a:rPr>
              <a:t>ĐA 1</a:t>
            </a:r>
          </a:p>
          <a:p>
            <a:pPr algn="ctr"/>
            <a:r>
              <a:rPr lang="en-US" sz="2800" smtClean="0">
                <a:solidFill>
                  <a:srgbClr val="C00000"/>
                </a:solidFill>
                <a:latin typeface="Times New Roman" panose="02020603050405020304" pitchFamily="18" charset="0"/>
                <a:cs typeface="Times New Roman" panose="02020603050405020304" pitchFamily="18" charset="0"/>
              </a:rPr>
              <a:t>a,c-7; b-6; d-3; e-4; f-8</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0" name="Picture 9"/>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25801" t="26599" r="24648" b="24896"/>
          <a:stretch/>
        </p:blipFill>
        <p:spPr bwMode="auto">
          <a:xfrm>
            <a:off x="6096000" y="1295400"/>
            <a:ext cx="6096000" cy="3505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2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381000"/>
            <a:ext cx="5404301"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2. AN TOÀN THIẾT BỊ</a:t>
            </a:r>
          </a:p>
        </p:txBody>
      </p:sp>
      <p:sp>
        <p:nvSpPr>
          <p:cNvPr id="7" name="Rectangle 6"/>
          <p:cNvSpPr/>
          <p:nvPr/>
        </p:nvSpPr>
        <p:spPr>
          <a:xfrm>
            <a:off x="794201" y="1371600"/>
            <a:ext cx="10591800" cy="2684068"/>
          </a:xfrm>
          <a:prstGeom prst="rect">
            <a:avLst/>
          </a:prstGeom>
        </p:spPr>
        <p:txBody>
          <a:bodyPr wrap="square">
            <a:spAutoFit/>
          </a:bodyPr>
          <a:lstStyle/>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 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 Khi sử dụng máy tính, em cần tuân theo những quy tắc an toàn để không gây ra lỗi.</a:t>
            </a:r>
          </a:p>
        </p:txBody>
      </p:sp>
      <p:sp>
        <p:nvSpPr>
          <p:cNvPr id="8" name="Cloud 7">
            <a:extLst>
              <a:ext uri="{FF2B5EF4-FFF2-40B4-BE49-F238E27FC236}">
                <a16:creationId xmlns:a16="http://schemas.microsoft.com/office/drawing/2014/main" id="{81FEFE36-C34E-4B9C-B9B8-AEEA15D58761}"/>
              </a:ext>
            </a:extLst>
          </p:cNvPr>
          <p:cNvSpPr/>
          <p:nvPr/>
        </p:nvSpPr>
        <p:spPr>
          <a:xfrm>
            <a:off x="2356301" y="4267200"/>
            <a:ext cx="7467600" cy="2149427"/>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2800" smtClean="0">
                <a:solidFill>
                  <a:srgbClr val="C00000"/>
                </a:solidFill>
                <a:latin typeface="Times New Roman" panose="02020603050405020304" pitchFamily="18" charset="0"/>
                <a:cs typeface="Times New Roman" panose="02020603050405020304" pitchFamily="18" charset="0"/>
              </a:rPr>
              <a:t>Em hãy cho biết những việc sau đây </a:t>
            </a:r>
            <a:r>
              <a:rPr lang="en-US" sz="2800" smtClean="0">
                <a:solidFill>
                  <a:srgbClr val="0070C0"/>
                </a:solidFill>
                <a:latin typeface="Times New Roman" panose="02020603050405020304" pitchFamily="18" charset="0"/>
                <a:cs typeface="Times New Roman" panose="02020603050405020304" pitchFamily="18" charset="0"/>
              </a:rPr>
              <a:t>NÊN</a:t>
            </a:r>
            <a:r>
              <a:rPr lang="en-US" sz="2800" smtClean="0">
                <a:solidFill>
                  <a:srgbClr val="C00000"/>
                </a:solidFill>
                <a:latin typeface="Times New Roman" panose="02020603050405020304" pitchFamily="18" charset="0"/>
                <a:cs typeface="Times New Roman" panose="02020603050405020304" pitchFamily="18" charset="0"/>
              </a:rPr>
              <a:t> hay </a:t>
            </a:r>
            <a:r>
              <a:rPr lang="en-US" sz="2800">
                <a:solidFill>
                  <a:srgbClr val="0070C0"/>
                </a:solidFill>
                <a:latin typeface="Times New Roman" panose="02020603050405020304" pitchFamily="18" charset="0"/>
                <a:cs typeface="Times New Roman" panose="02020603050405020304" pitchFamily="18" charset="0"/>
              </a:rPr>
              <a:t>KHÔNG NÊN </a:t>
            </a:r>
            <a:r>
              <a:rPr lang="en-US" sz="2800" smtClean="0">
                <a:solidFill>
                  <a:srgbClr val="C00000"/>
                </a:solidFill>
                <a:latin typeface="Times New Roman" panose="02020603050405020304" pitchFamily="18" charset="0"/>
                <a:cs typeface="Times New Roman" panose="02020603050405020304" pitchFamily="18" charset="0"/>
              </a:rPr>
              <a:t>làm khi sử dụng máy tính?</a:t>
            </a:r>
            <a:endParaRPr 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40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776914" y="2882933"/>
            <a:ext cx="3021556" cy="1757912"/>
          </a:xfrm>
          <a:prstGeom prst="rect">
            <a:avLst/>
          </a:prstGeom>
        </p:spPr>
      </p:pic>
      <p:pic>
        <p:nvPicPr>
          <p:cNvPr id="6" name="Picture 5"/>
          <p:cNvPicPr>
            <a:picLocks noChangeAspect="1"/>
          </p:cNvPicPr>
          <p:nvPr/>
        </p:nvPicPr>
        <p:blipFill>
          <a:blip r:embed="rId3"/>
          <a:stretch>
            <a:fillRect/>
          </a:stretch>
        </p:blipFill>
        <p:spPr>
          <a:xfrm>
            <a:off x="9039368" y="4353757"/>
            <a:ext cx="2400300" cy="1371600"/>
          </a:xfrm>
          <a:prstGeom prst="rect">
            <a:avLst/>
          </a:prstGeom>
        </p:spPr>
      </p:pic>
      <p:sp>
        <p:nvSpPr>
          <p:cNvPr id="7" name="TextBox 6"/>
          <p:cNvSpPr txBox="1"/>
          <p:nvPr/>
        </p:nvSpPr>
        <p:spPr>
          <a:xfrm>
            <a:off x="8525018" y="6275564"/>
            <a:ext cx="3429000"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4. Tắt máy tính bất chợt</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006687" y="425439"/>
            <a:ext cx="4206415"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2. Ăn uống khi dùng máy tính</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9229583" y="1170908"/>
            <a:ext cx="1981200" cy="2109904"/>
          </a:xfrm>
          <a:prstGeom prst="rect">
            <a:avLst/>
          </a:prstGeom>
        </p:spPr>
      </p:pic>
      <p:pic>
        <p:nvPicPr>
          <p:cNvPr id="10" name="Picture 9"/>
          <p:cNvPicPr>
            <a:picLocks noChangeAspect="1"/>
          </p:cNvPicPr>
          <p:nvPr/>
        </p:nvPicPr>
        <p:blipFill>
          <a:blip r:embed="rId5"/>
          <a:stretch>
            <a:fillRect/>
          </a:stretch>
        </p:blipFill>
        <p:spPr>
          <a:xfrm>
            <a:off x="734136" y="1392671"/>
            <a:ext cx="2755080" cy="1666379"/>
          </a:xfrm>
          <a:prstGeom prst="rect">
            <a:avLst/>
          </a:prstGeom>
        </p:spPr>
      </p:pic>
      <p:sp>
        <p:nvSpPr>
          <p:cNvPr id="11" name="TextBox 10"/>
          <p:cNvSpPr txBox="1"/>
          <p:nvPr/>
        </p:nvSpPr>
        <p:spPr>
          <a:xfrm>
            <a:off x="0" y="452735"/>
            <a:ext cx="5029200"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1. Thường xuyên vệ sinh máy tính </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734136" y="3898621"/>
            <a:ext cx="2755079" cy="1900175"/>
          </a:xfrm>
          <a:prstGeom prst="rect">
            <a:avLst/>
          </a:prstGeom>
        </p:spPr>
      </p:pic>
      <p:sp>
        <p:nvSpPr>
          <p:cNvPr id="13" name="TextBox 12"/>
          <p:cNvSpPr txBox="1"/>
          <p:nvPr/>
        </p:nvSpPr>
        <p:spPr>
          <a:xfrm>
            <a:off x="706129" y="6167735"/>
            <a:ext cx="3413646" cy="461665"/>
          </a:xfrm>
          <a:prstGeom prst="rect">
            <a:avLst/>
          </a:prstGeom>
          <a:noFill/>
        </p:spPr>
        <p:txBody>
          <a:bodyPr wrap="square" rtlCol="0">
            <a:spAutoFit/>
          </a:bodyPr>
          <a:lstStyle/>
          <a:p>
            <a:pPr algn="just"/>
            <a:r>
              <a:rPr lang="en-US" sz="2400" smtClean="0">
                <a:solidFill>
                  <a:srgbClr val="002060"/>
                </a:solidFill>
                <a:latin typeface="Times New Roman" panose="02020603050405020304" pitchFamily="18" charset="0"/>
                <a:cs typeface="Times New Roman" panose="02020603050405020304" pitchFamily="18" charset="0"/>
              </a:rPr>
              <a:t>3. Kê máy tính lên gối</a:t>
            </a:r>
            <a:endParaRPr lang="en-US" sz="240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567410" y="5039557"/>
            <a:ext cx="3465393" cy="461665"/>
          </a:xfrm>
          <a:prstGeom prst="rect">
            <a:avLst/>
          </a:prstGeom>
          <a:noFill/>
        </p:spPr>
        <p:txBody>
          <a:bodyPr wrap="square" rtlCol="0">
            <a:spAutoFit/>
          </a:bodyPr>
          <a:lstStyle/>
          <a:p>
            <a:pPr algn="ctr"/>
            <a:r>
              <a:rPr lang="en-US" sz="2400" smtClean="0">
                <a:solidFill>
                  <a:srgbClr val="002060"/>
                </a:solidFill>
                <a:latin typeface="Times New Roman" panose="02020603050405020304" pitchFamily="18" charset="0"/>
                <a:cs typeface="Times New Roman" panose="02020603050405020304" pitchFamily="18" charset="0"/>
              </a:rPr>
              <a:t>5. Vừa sạc vừa sử dụng</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0" b="98222" l="1000" r="98222"/>
                    </a14:imgEffect>
                  </a14:imgLayer>
                </a14:imgProps>
              </a:ext>
            </a:extLst>
          </a:blip>
          <a:stretch>
            <a:fillRect/>
          </a:stretch>
        </p:blipFill>
        <p:spPr>
          <a:xfrm>
            <a:off x="1855953" y="618333"/>
            <a:ext cx="681251" cy="681251"/>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885328" y="4210370"/>
            <a:ext cx="804728" cy="845029"/>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43586" y="914400"/>
            <a:ext cx="804728" cy="845029"/>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941786" y="5574566"/>
            <a:ext cx="804728" cy="845029"/>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709311" y="5430535"/>
            <a:ext cx="804728" cy="845029"/>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7674" y1="77608" x2="47674" y2="77608"/>
                      </a14:backgroundRemoval>
                    </a14:imgEffect>
                  </a14:imgLayer>
                </a14:imgProps>
              </a:ext>
            </a:extLst>
          </a:blip>
          <a:srcRect l="28604" t="12170" r="26744" b="9944"/>
          <a:stretch/>
        </p:blipFill>
        <p:spPr>
          <a:xfrm>
            <a:off x="5903525" y="1121680"/>
            <a:ext cx="838200" cy="1012463"/>
          </a:xfrm>
          <a:prstGeom prst="rect">
            <a:avLst/>
          </a:prstGeom>
        </p:spPr>
      </p:pic>
    </p:spTree>
    <p:extLst>
      <p:ext uri="{BB962C8B-B14F-4D97-AF65-F5344CB8AC3E}">
        <p14:creationId xmlns:p14="http://schemas.microsoft.com/office/powerpoint/2010/main" val="277865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52400"/>
            <a:ext cx="11353799" cy="587853"/>
          </a:xfrm>
          <a:prstGeom prst="rect">
            <a:avLst/>
          </a:prstGeom>
        </p:spPr>
        <p:txBody>
          <a:bodyPr wrap="square">
            <a:spAutoFit/>
          </a:bodyPr>
          <a:lstStyle/>
          <a:p>
            <a:pPr marL="0" marR="0" algn="just">
              <a:lnSpc>
                <a:spcPct val="115000"/>
              </a:lnSpc>
              <a:spcBef>
                <a:spcPts val="600"/>
              </a:spcBef>
              <a:spcAft>
                <a:spcPts val="600"/>
              </a:spcAft>
            </a:pPr>
            <a:r>
              <a:rPr lang="en-US" sz="2800">
                <a:solidFill>
                  <a:srgbClr val="0070C0"/>
                </a:solidFill>
                <a:latin typeface="Times New Roman" panose="02020603050405020304" pitchFamily="18" charset="0"/>
                <a:ea typeface="Times New Roman" panose="02020603050405020304" pitchFamily="18" charset="0"/>
              </a:rPr>
              <a:t>- </a:t>
            </a:r>
            <a:r>
              <a:rPr lang="en-US" sz="2800" smtClean="0">
                <a:solidFill>
                  <a:srgbClr val="0070C0"/>
                </a:solidFill>
                <a:latin typeface="Times New Roman" panose="02020603050405020304" pitchFamily="18" charset="0"/>
                <a:ea typeface="Times New Roman" panose="02020603050405020304" pitchFamily="18" charset="0"/>
              </a:rPr>
              <a:t>Một </a:t>
            </a:r>
            <a:r>
              <a:rPr lang="en-US" sz="2800">
                <a:solidFill>
                  <a:srgbClr val="0070C0"/>
                </a:solidFill>
                <a:latin typeface="Times New Roman" panose="02020603050405020304" pitchFamily="18" charset="0"/>
                <a:ea typeface="Times New Roman" panose="02020603050405020304" pitchFamily="18" charset="0"/>
              </a:rPr>
              <a:t>số việc nên làm và không nên làm khi sử dụng máy tính </a:t>
            </a:r>
          </a:p>
        </p:txBody>
      </p:sp>
      <p:graphicFrame>
        <p:nvGraphicFramePr>
          <p:cNvPr id="5" name="Table 4"/>
          <p:cNvGraphicFramePr>
            <a:graphicFrameLocks noGrp="1"/>
          </p:cNvGraphicFramePr>
          <p:nvPr>
            <p:extLst>
              <p:ext uri="{D42A27DB-BD31-4B8C-83A1-F6EECF244321}">
                <p14:modId xmlns:p14="http://schemas.microsoft.com/office/powerpoint/2010/main" val="899220122"/>
              </p:ext>
            </p:extLst>
          </p:nvPr>
        </p:nvGraphicFramePr>
        <p:xfrm>
          <a:off x="520890" y="1219200"/>
          <a:ext cx="11277600" cy="4866374"/>
        </p:xfrm>
        <a:graphic>
          <a:graphicData uri="http://schemas.openxmlformats.org/drawingml/2006/table">
            <a:tbl>
              <a:tblPr firstRow="1" firstCol="1" bandRow="1">
                <a:tableStyleId>{5940675A-B579-460E-94D1-54222C63F5DA}</a:tableStyleId>
              </a:tblPr>
              <a:tblGrid>
                <a:gridCol w="5637587">
                  <a:extLst>
                    <a:ext uri="{9D8B030D-6E8A-4147-A177-3AD203B41FA5}">
                      <a16:colId xmlns:a16="http://schemas.microsoft.com/office/drawing/2014/main" val="1200841447"/>
                    </a:ext>
                  </a:extLst>
                </a:gridCol>
                <a:gridCol w="5640013">
                  <a:extLst>
                    <a:ext uri="{9D8B030D-6E8A-4147-A177-3AD203B41FA5}">
                      <a16:colId xmlns:a16="http://schemas.microsoft.com/office/drawing/2014/main" val="330514642"/>
                    </a:ext>
                  </a:extLst>
                </a:gridCol>
              </a:tblGrid>
              <a:tr h="441267">
                <a:tc>
                  <a:txBody>
                    <a:bodyPr/>
                    <a:lstStyle/>
                    <a:p>
                      <a:pPr marL="0" marR="0" algn="ctr">
                        <a:lnSpc>
                          <a:spcPct val="115000"/>
                        </a:lnSpc>
                        <a:spcBef>
                          <a:spcPts val="600"/>
                        </a:spcBef>
                        <a:spcAft>
                          <a:spcPts val="600"/>
                        </a:spcAft>
                      </a:pPr>
                      <a:r>
                        <a:rPr lang="en-US" sz="2400" b="1">
                          <a:solidFill>
                            <a:srgbClr val="C00000"/>
                          </a:solidFill>
                          <a:effectLst/>
                          <a:latin typeface="Times New Roman" panose="02020603050405020304" pitchFamily="18" charset="0"/>
                          <a:cs typeface="Times New Roman" panose="02020603050405020304" pitchFamily="18" charset="0"/>
                        </a:rPr>
                        <a:t>Nên làm</a:t>
                      </a:r>
                      <a:endPar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lnSpc>
                          <a:spcPct val="115000"/>
                        </a:lnSpc>
                        <a:spcBef>
                          <a:spcPts val="600"/>
                        </a:spcBef>
                        <a:spcAft>
                          <a:spcPts val="600"/>
                        </a:spcAft>
                      </a:pPr>
                      <a:r>
                        <a:rPr lang="en-US" sz="2400" b="1">
                          <a:solidFill>
                            <a:srgbClr val="C00000"/>
                          </a:solidFill>
                          <a:effectLst/>
                          <a:latin typeface="Times New Roman" panose="02020603050405020304" pitchFamily="18" charset="0"/>
                          <a:cs typeface="Times New Roman" panose="02020603050405020304" pitchFamily="18" charset="0"/>
                        </a:rPr>
                        <a:t>Không nên làm</a:t>
                      </a:r>
                      <a:endPar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902890820"/>
                  </a:ext>
                </a:extLst>
              </a:tr>
              <a:tr h="625533">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Đọc kĩ hướng dẫn trước khi sử dụng thiết bị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Thao tác tùy tiện, không theo hướng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338084332"/>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Giữ bàn tay khô, sạch khi sử dụng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Để đồ uống gần chuột, bàn phím, thẻ nhớ,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083872376"/>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Gõ phím dứt khoát nhưng nhẹ nhàng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Tác động lên màn hình bằng các vật sắc nhọn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396482410"/>
                  </a:ext>
                </a:extLst>
              </a:tr>
              <a:tr h="52022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Sử dụng chức năng Shutdown để tắt máy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Tắt máy tính bằng cách ngắt điện đột ngột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783216382"/>
                  </a:ext>
                </a:extLst>
              </a:tr>
              <a:tr h="516384">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Rút điện trước khi lau dọn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Chạm vào phần kim loại của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898057275"/>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Đóng mọi tài liệu và ứng dụng trước khi tắt máy.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Nối máy tính với máy in khi một trong hai máy đang bật nguồn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17249867"/>
                  </a:ext>
                </a:extLst>
              </a:tr>
            </a:tbl>
          </a:graphicData>
        </a:graphic>
      </p:graphicFrame>
    </p:spTree>
    <p:extLst>
      <p:ext uri="{BB962C8B-B14F-4D97-AF65-F5344CB8AC3E}">
        <p14:creationId xmlns:p14="http://schemas.microsoft.com/office/powerpoint/2010/main" val="4111415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4400" y="533400"/>
            <a:ext cx="1923925" cy="707886"/>
          </a:xfrm>
          <a:prstGeom prst="rect">
            <a:avLst/>
          </a:prstGeom>
        </p:spPr>
        <p:txBody>
          <a:bodyPr wrap="none">
            <a:spAutoFit/>
          </a:bodyPr>
          <a:lstStyle/>
          <a:p>
            <a:r>
              <a:rPr lang="en-US" sz="4000">
                <a:solidFill>
                  <a:srgbClr val="FF3399"/>
                </a:solidFill>
                <a:latin typeface="Times New Roman" panose="02020603050405020304" pitchFamily="18" charset="0"/>
                <a:ea typeface="+mj-ea"/>
                <a:cs typeface="Times New Roman" panose="02020603050405020304" pitchFamily="18" charset="0"/>
              </a:rPr>
              <a:t>Ghi</a:t>
            </a:r>
            <a:r>
              <a:rPr lang="en-US">
                <a:latin typeface="Times New Roman" panose="02020603050405020304" pitchFamily="18" charset="0"/>
                <a:ea typeface="Times New Roman" panose="02020603050405020304" pitchFamily="18" charset="0"/>
              </a:rPr>
              <a:t> </a:t>
            </a:r>
            <a:r>
              <a:rPr lang="en-US" sz="4000">
                <a:solidFill>
                  <a:srgbClr val="FF3399"/>
                </a:solidFill>
                <a:latin typeface="Times New Roman" panose="02020603050405020304" pitchFamily="18" charset="0"/>
                <a:ea typeface="+mj-ea"/>
                <a:cs typeface="Times New Roman" panose="02020603050405020304" pitchFamily="18" charset="0"/>
              </a:rPr>
              <a:t>nhớ</a:t>
            </a:r>
          </a:p>
        </p:txBody>
      </p:sp>
      <p:sp>
        <p:nvSpPr>
          <p:cNvPr id="5" name="Rounded Rectangle 4"/>
          <p:cNvSpPr/>
          <p:nvPr/>
        </p:nvSpPr>
        <p:spPr>
          <a:xfrm>
            <a:off x="1066800" y="2057400"/>
            <a:ext cx="10058400" cy="2690098"/>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lgn="just">
              <a:spcBef>
                <a:spcPts val="1200"/>
              </a:spcBef>
              <a:spcAft>
                <a:spcPts val="1200"/>
              </a:spcAft>
              <a:buBlip>
                <a:blip r:embed="rId2"/>
              </a:buBlip>
            </a:pPr>
            <a:r>
              <a:rPr lang="en-US" sz="2800" b="0" smtClean="0">
                <a:latin typeface="Times New Roman" panose="02020603050405020304" pitchFamily="18" charset="0"/>
                <a:ea typeface="Times New Roman" panose="02020603050405020304" pitchFamily="18" charset="0"/>
              </a:rPr>
              <a:t>Đọc </a:t>
            </a:r>
            <a:r>
              <a:rPr lang="en-US" sz="2800" b="0">
                <a:latin typeface="Times New Roman" panose="02020603050405020304" pitchFamily="18" charset="0"/>
                <a:ea typeface="Times New Roman" panose="02020603050405020304" pitchFamily="18" charset="0"/>
              </a:rPr>
              <a:t>kĩ hướng dẫn của nhà sản xuất trước khi sử dụng thiết bị</a:t>
            </a:r>
          </a:p>
          <a:p>
            <a:pPr marL="457200" indent="-457200" algn="just">
              <a:spcBef>
                <a:spcPts val="1200"/>
              </a:spcBef>
              <a:spcAft>
                <a:spcPts val="1200"/>
              </a:spcAft>
              <a:buBlip>
                <a:blip r:embed="rId2"/>
              </a:buBlip>
            </a:pPr>
            <a:r>
              <a:rPr lang="en-US" sz="2800" b="0" smtClean="0">
                <a:latin typeface="Times New Roman" panose="02020603050405020304" pitchFamily="18" charset="0"/>
                <a:ea typeface="Times New Roman" panose="02020603050405020304" pitchFamily="18" charset="0"/>
              </a:rPr>
              <a:t>Kết </a:t>
            </a:r>
            <a:r>
              <a:rPr lang="en-US" sz="2800" b="0">
                <a:latin typeface="Times New Roman" panose="02020603050405020304" pitchFamily="18" charset="0"/>
                <a:ea typeface="Times New Roman" panose="02020603050405020304" pitchFamily="18" charset="0"/>
              </a:rPr>
              <a:t>nối các thiết bị đúng cách</a:t>
            </a:r>
          </a:p>
          <a:p>
            <a:pPr marL="457200" indent="-457200" algn="just">
              <a:spcBef>
                <a:spcPts val="1200"/>
              </a:spcBef>
              <a:spcAft>
                <a:spcPts val="1200"/>
              </a:spcAft>
              <a:buBlip>
                <a:blip r:embed="rId2"/>
              </a:buBlip>
            </a:pPr>
            <a:r>
              <a:rPr lang="en-US" sz="2800" b="0" smtClean="0">
                <a:latin typeface="Times New Roman" panose="02020603050405020304" pitchFamily="18" charset="0"/>
                <a:ea typeface="Times New Roman" panose="02020603050405020304" pitchFamily="18" charset="0"/>
              </a:rPr>
              <a:t>Giữ </a:t>
            </a:r>
            <a:r>
              <a:rPr lang="en-US" sz="2800" b="0">
                <a:latin typeface="Times New Roman" panose="02020603050405020304" pitchFamily="18" charset="0"/>
                <a:ea typeface="Times New Roman" panose="02020603050405020304" pitchFamily="18" charset="0"/>
              </a:rPr>
              <a:t>gìn nơi làm việc với máy tính gọn gàng, ngăn nắp, vệ sinh, khô ráo.</a:t>
            </a:r>
          </a:p>
        </p:txBody>
      </p:sp>
    </p:spTree>
    <p:extLst>
      <p:ext uri="{BB962C8B-B14F-4D97-AF65-F5344CB8AC3E}">
        <p14:creationId xmlns:p14="http://schemas.microsoft.com/office/powerpoint/2010/main" val="825677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2179D92-DE0A-40E4-9B4E-7BAC5182810D}" type="slidenum">
              <a:rPr lang="en-US" altLang="en-US" smtClean="0"/>
              <a:pPr>
                <a:defRPr/>
              </a:pPr>
              <a:t>18</a:t>
            </a:fld>
            <a:endParaRPr lang="en-US" altLang="en-US"/>
          </a:p>
        </p:txBody>
      </p:sp>
      <p:sp>
        <p:nvSpPr>
          <p:cNvPr id="4" name="Rectangle 3"/>
          <p:cNvSpPr/>
          <p:nvPr/>
        </p:nvSpPr>
        <p:spPr>
          <a:xfrm>
            <a:off x="4360691" y="457200"/>
            <a:ext cx="2337499" cy="743473"/>
          </a:xfrm>
          <a:prstGeom prst="rect">
            <a:avLst/>
          </a:prstGeom>
        </p:spPr>
        <p:txBody>
          <a:bodyPr wrap="none">
            <a:spAutoFit/>
          </a:bodyPr>
          <a:lstStyle/>
          <a:p>
            <a:pPr marL="0" marR="0" algn="just">
              <a:lnSpc>
                <a:spcPct val="115000"/>
              </a:lnSpc>
              <a:spcBef>
                <a:spcPts val="600"/>
              </a:spcBef>
              <a:spcAft>
                <a:spcPts val="600"/>
              </a:spcAft>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sp>
        <p:nvSpPr>
          <p:cNvPr id="5" name="Rectangle 4"/>
          <p:cNvSpPr/>
          <p:nvPr/>
        </p:nvSpPr>
        <p:spPr>
          <a:xfrm>
            <a:off x="1905000" y="1752600"/>
            <a:ext cx="9448800" cy="3185487"/>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1. Thao tác nào sau đây tắt máy tính một cách an toàn?</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Sử dụng nút lệnh Restart của windows</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Sử dụng nút lệnh Shut down của windows</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Nhấn giữ công tắc nguồn vài giây</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Rút dây nguồn khỏi ổ </a:t>
            </a:r>
            <a:r>
              <a:rPr lang="en-US" sz="2800" b="0" smtClean="0">
                <a:latin typeface="Times New Roman" panose="02020603050405020304" pitchFamily="18" charset="0"/>
                <a:ea typeface="Times New Roman" panose="02020603050405020304" pitchFamily="18" charset="0"/>
              </a:rPr>
              <a:t>cắm</a:t>
            </a:r>
            <a:endParaRPr lang="en-US" sz="2800" b="0">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8222" l="1000" r="98222"/>
                    </a14:imgEffect>
                  </a14:imgLayer>
                </a14:imgProps>
              </a:ext>
            </a:extLst>
          </a:blip>
          <a:stretch>
            <a:fillRect/>
          </a:stretch>
        </p:blipFill>
        <p:spPr>
          <a:xfrm>
            <a:off x="1564374" y="2807932"/>
            <a:ext cx="681251" cy="681251"/>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spTree>
    <p:extLst>
      <p:ext uri="{BB962C8B-B14F-4D97-AF65-F5344CB8AC3E}">
        <p14:creationId xmlns:p14="http://schemas.microsoft.com/office/powerpoint/2010/main" val="951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2179D92-DE0A-40E4-9B4E-7BAC5182810D}" type="slidenum">
              <a:rPr lang="en-US" altLang="en-US" smtClean="0"/>
              <a:pPr>
                <a:defRPr/>
              </a:pPr>
              <a:t>19</a:t>
            </a:fld>
            <a:endParaRPr lang="en-US" altLang="en-US"/>
          </a:p>
        </p:txBody>
      </p:sp>
      <p:sp>
        <p:nvSpPr>
          <p:cNvPr id="5" name="Rectangle 4"/>
          <p:cNvSpPr/>
          <p:nvPr/>
        </p:nvSpPr>
        <p:spPr>
          <a:xfrm>
            <a:off x="1295400" y="702633"/>
            <a:ext cx="10058400" cy="548099"/>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2</a:t>
            </a:r>
            <a:r>
              <a:rPr lang="en-US" sz="2800">
                <a:latin typeface="Times New Roman" panose="02020603050405020304" pitchFamily="18" charset="0"/>
                <a:ea typeface="Times New Roman" panose="02020603050405020304" pitchFamily="18" charset="0"/>
              </a:rPr>
              <a:t>. Tại sao không nên vừa ăn vừa sử dụng máy tính?</a:t>
            </a:r>
          </a:p>
        </p:txBody>
      </p:sp>
      <p:sp>
        <p:nvSpPr>
          <p:cNvPr id="6" name="Rectangle 5"/>
          <p:cNvSpPr/>
          <p:nvPr/>
        </p:nvSpPr>
        <p:spPr>
          <a:xfrm>
            <a:off x="1295400" y="1987659"/>
            <a:ext cx="9067800" cy="1815882"/>
          </a:xfrm>
          <a:prstGeom prst="rect">
            <a:avLst/>
          </a:prstGeom>
        </p:spPr>
        <p:txBody>
          <a:bodyPr wrap="square">
            <a:spAutoFit/>
          </a:bodyPr>
          <a:lstStyle/>
          <a:p>
            <a:pPr algn="just"/>
            <a:r>
              <a:rPr lang="en-US" sz="2800" b="0">
                <a:latin typeface="Times New Roman" panose="02020603050405020304" pitchFamily="18" charset="0"/>
                <a:ea typeface="Times New Roman" panose="02020603050405020304" pitchFamily="18" charset="0"/>
              </a:rPr>
              <a:t>Không nên vừa ăn vừa sử dụng máy tính vì các vụn thức ăn hoặc đồ uống có thể không cẩn thận rơi vào máy tính làm hỏng các thiết bị trong máy tính hoặc gây cháy, chập điện ảnh hưởng tới tính mạng.</a:t>
            </a:r>
          </a:p>
        </p:txBody>
      </p:sp>
    </p:spTree>
    <p:extLst>
      <p:ext uri="{BB962C8B-B14F-4D97-AF65-F5344CB8AC3E}">
        <p14:creationId xmlns:p14="http://schemas.microsoft.com/office/powerpoint/2010/main" val="35642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621"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Callout 16">
            <a:extLst>
              <a:ext uri="{FF2B5EF4-FFF2-40B4-BE49-F238E27FC236}">
                <a16:creationId xmlns:a16="http://schemas.microsoft.com/office/drawing/2014/main" id="{81FEFE36-C34E-4B9C-B9B8-AEEA15D58761}"/>
              </a:ext>
            </a:extLst>
          </p:cNvPr>
          <p:cNvSpPr/>
          <p:nvPr/>
        </p:nvSpPr>
        <p:spPr>
          <a:xfrm>
            <a:off x="838200" y="1600200"/>
            <a:ext cx="11049000" cy="3232149"/>
          </a:xfrm>
          <a:prstGeom prst="cloudCallout">
            <a:avLst>
              <a:gd name="adj1" fmla="val 34661"/>
              <a:gd name="adj2" fmla="val 59540"/>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just"/>
            <a:r>
              <a:rPr lang="en-US" sz="2800" b="0">
                <a:latin typeface="Times New Roman" panose="020206030504050203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 trong đó thiết bị vào – ra đóng vai trò quan trọng, giúp máy tính trao đổi dữ liệu với thế giới bên ngoài.</a:t>
            </a:r>
          </a:p>
        </p:txBody>
      </p:sp>
      <p:pic>
        <p:nvPicPr>
          <p:cNvPr id="13" name="Content Placeholder 7">
            <a:extLst>
              <a:ext uri="{FF2B5EF4-FFF2-40B4-BE49-F238E27FC236}">
                <a16:creationId xmlns:a16="http://schemas.microsoft.com/office/drawing/2014/main" id="{E1FE57D9-2BFD-43CC-B154-7EA17E56A89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4503" y="-102733"/>
            <a:ext cx="4774603" cy="1396825"/>
          </a:xfr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barn(inVertical)">
                                      <p:cBhvr>
                                        <p:cTn id="10"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4128"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20</a:t>
            </a:fld>
            <a:endParaRPr lang="en-US" altLang="en-US"/>
          </a:p>
        </p:txBody>
      </p:sp>
      <p:sp>
        <p:nvSpPr>
          <p:cNvPr id="5" name="Rectangle 4"/>
          <p:cNvSpPr/>
          <p:nvPr/>
        </p:nvSpPr>
        <p:spPr>
          <a:xfrm>
            <a:off x="914400" y="2207178"/>
            <a:ext cx="10668000" cy="2382191"/>
          </a:xfrm>
          <a:prstGeom prst="rect">
            <a:avLst/>
          </a:prstGeom>
        </p:spPr>
        <p:txBody>
          <a:bodyPr wrap="square">
            <a:spAutoFit/>
          </a:bodyPr>
          <a:lstStyle/>
          <a:p>
            <a:pPr marL="0" marR="0">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Bài 1</a:t>
            </a:r>
            <a:r>
              <a:rPr lang="en-US" sz="2800" b="0">
                <a:latin typeface="Times New Roman" panose="02020603050405020304" pitchFamily="18" charset="0"/>
                <a:ea typeface="Times New Roman" panose="02020603050405020304" pitchFamily="18" charset="0"/>
              </a:rPr>
              <a:t>. Một bộ tai nghe có gắn micro sử dụng cho máy tính là loại thiết bị gì?</a:t>
            </a:r>
          </a:p>
          <a:p>
            <a:pPr marL="0" marR="0">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Thiết bị vào			</a:t>
            </a:r>
            <a:r>
              <a:rPr lang="en-US" sz="2800" b="0" smtClean="0">
                <a:latin typeface="Times New Roman" panose="02020603050405020304" pitchFamily="18" charset="0"/>
                <a:ea typeface="Times New Roman" panose="02020603050405020304" pitchFamily="18" charset="0"/>
              </a:rPr>
              <a:t>	B</a:t>
            </a:r>
            <a:r>
              <a:rPr lang="en-US" sz="2800" b="0">
                <a:latin typeface="Times New Roman" panose="02020603050405020304" pitchFamily="18" charset="0"/>
                <a:ea typeface="Times New Roman" panose="02020603050405020304" pitchFamily="18" charset="0"/>
              </a:rPr>
              <a:t>. Thiết bị ra</a:t>
            </a:r>
          </a:p>
          <a:p>
            <a:pPr marL="0" marR="0">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Thiết bị vừa vào vừa ra		C. Không phải thiết bị vào - ra</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8222" l="1000" r="98222"/>
                    </a14:imgEffect>
                  </a14:imgLayer>
                </a14:imgProps>
              </a:ext>
            </a:extLst>
          </a:blip>
          <a:stretch>
            <a:fillRect/>
          </a:stretch>
        </p:blipFill>
        <p:spPr>
          <a:xfrm>
            <a:off x="233149" y="3772512"/>
            <a:ext cx="681251" cy="681251"/>
          </a:xfrm>
          <a:prstGeom prst="rect">
            <a:avLst/>
          </a:prstGeom>
        </p:spPr>
      </p:pic>
      <p:pic>
        <p:nvPicPr>
          <p:cNvPr id="9" name="Content Placeholder 6">
            <a:extLst>
              <a:ext uri="{FF2B5EF4-FFF2-40B4-BE49-F238E27FC236}">
                <a16:creationId xmlns:a16="http://schemas.microsoft.com/office/drawing/2014/main" id="{49AA611B-924B-4BF3-BE92-1021BFE16D6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33800" y="156542"/>
            <a:ext cx="4800000" cy="1765079"/>
          </a:xfrm>
        </p:spPr>
      </p:pic>
    </p:spTree>
    <p:extLst>
      <p:ext uri="{BB962C8B-B14F-4D97-AF65-F5344CB8AC3E}">
        <p14:creationId xmlns:p14="http://schemas.microsoft.com/office/powerpoint/2010/main" val="33077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406"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90600" y="1921621"/>
            <a:ext cx="10667999" cy="4176528"/>
          </a:xfrm>
          <a:prstGeom prst="rect">
            <a:avLst/>
          </a:prstGeom>
        </p:spPr>
        <p:txBody>
          <a:bodyPr wrap="square">
            <a:spAutoFit/>
          </a:bodyPr>
          <a:lstStyle/>
          <a:p>
            <a:pPr marL="0" marR="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Bài 2. </a:t>
            </a:r>
            <a:r>
              <a:rPr lang="en-US" sz="2800" b="0">
                <a:latin typeface="Times New Roman" panose="02020603050405020304" pitchFamily="18" charset="0"/>
                <a:ea typeface="Times New Roman" panose="02020603050405020304" pitchFamily="18" charset="0"/>
              </a:rPr>
              <a:t>Máy tính của em đang làm việc với một tệp trên thẻ nhớ. Em hãy sắp xếp lại thứ tự các thao tác sau để tắt máy tính an toàn, không làm mất dữ liệu.</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Chọn nút lệnh Shutdown để tắt máy tính </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Đóng tệp đang mở trên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Chọn “Safe To Remove Hardware” để ngắt kết nối với thẻ nhớ. </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Lưu lại nội dung của tệp</a:t>
            </a:r>
          </a:p>
        </p:txBody>
      </p:sp>
      <p:pic>
        <p:nvPicPr>
          <p:cNvPr id="6" name="Content Placeholder 6">
            <a:extLst>
              <a:ext uri="{FF2B5EF4-FFF2-40B4-BE49-F238E27FC236}">
                <a16:creationId xmlns:a16="http://schemas.microsoft.com/office/drawing/2014/main" id="{49AA611B-924B-4BF3-BE92-1021BFE16D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156542"/>
            <a:ext cx="4800000" cy="1765079"/>
          </a:xfrm>
        </p:spPr>
      </p:pic>
    </p:spTree>
    <p:extLst>
      <p:ext uri="{BB962C8B-B14F-4D97-AF65-F5344CB8AC3E}">
        <p14:creationId xmlns:p14="http://schemas.microsoft.com/office/powerpoint/2010/main" val="35427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0600" y="1143000"/>
            <a:ext cx="10744200" cy="4330416"/>
          </a:xfrm>
          <a:prstGeom prst="rect">
            <a:avLst/>
          </a:prstGeom>
        </p:spPr>
        <p:txBody>
          <a:bodyPr wrap="square">
            <a:spAutoFit/>
          </a:bodyPr>
          <a:lstStyle/>
          <a:p>
            <a:pPr marL="0" marR="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Lời giải</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Thứ tự các thao tác sau để tắt máy tính an toàn, không làm mất dữ liệu là: d - b - c - a</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Lưu lại nội dung của tệp.</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Đóng tệp đang mở trên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Chọn "Safe To Remove Hardware" để ngắt kết nối với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Chọn nút lệnh Shut down để tắt máy tính.</a:t>
            </a:r>
          </a:p>
        </p:txBody>
      </p:sp>
    </p:spTree>
    <p:extLst>
      <p:ext uri="{BB962C8B-B14F-4D97-AF65-F5344CB8AC3E}">
        <p14:creationId xmlns:p14="http://schemas.microsoft.com/office/powerpoint/2010/main" val="1771279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23</a:t>
            </a:fld>
            <a:endParaRPr lang="en-US" altLang="en-US"/>
          </a:p>
        </p:txBody>
      </p:sp>
      <p:sp>
        <p:nvSpPr>
          <p:cNvPr id="5" name="Rectangle 4"/>
          <p:cNvSpPr/>
          <p:nvPr/>
        </p:nvSpPr>
        <p:spPr>
          <a:xfrm>
            <a:off x="990600" y="1921621"/>
            <a:ext cx="10667999"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1. </a:t>
            </a:r>
            <a:r>
              <a:rPr lang="en-US" sz="2800" b="0">
                <a:latin typeface="Times New Roman" panose="02020603050405020304" pitchFamily="18" charset="0"/>
                <a:ea typeface="Times New Roman" panose="02020603050405020304" pitchFamily="18" charset="0"/>
              </a:rPr>
              <a:t>Trên màn hình theo dõi, em thấy một người đứng trước camera an ninh. Người đó có biết em đang theo dõi không? Tại sao?</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2. </a:t>
            </a:r>
            <a:r>
              <a:rPr lang="en-US" sz="2800" b="0">
                <a:latin typeface="Times New Roman" panose="02020603050405020304" pitchFamily="18" charset="0"/>
                <a:ea typeface="Times New Roman" panose="02020603050405020304" pitchFamily="18" charset="0"/>
              </a:rPr>
              <a:t>Máy in của em in ra những kí hiệu không mong muốn và em biết lỗi này là do virus gây ra. Em cần phải diệt virus ở máy in hay máy tính? Tại sao?</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3. </a:t>
            </a:r>
            <a:r>
              <a:rPr lang="en-US" sz="2800" b="0">
                <a:latin typeface="Times New Roman" panose="02020603050405020304" pitchFamily="18" charset="0"/>
                <a:ea typeface="Times New Roman" panose="02020603050405020304" pitchFamily="18" charset="0"/>
              </a:rPr>
              <a:t>Hãy đề xuất một số quy tắc để giúp các bạn sử dụng phòng máy tính an toàn và hiệu quả.</a:t>
            </a:r>
          </a:p>
        </p:txBody>
      </p:sp>
      <p:pic>
        <p:nvPicPr>
          <p:cNvPr id="8" name="Content Placeholder 5">
            <a:extLst>
              <a:ext uri="{FF2B5EF4-FFF2-40B4-BE49-F238E27FC236}">
                <a16:creationId xmlns:a16="http://schemas.microsoft.com/office/drawing/2014/main" id="{78F87049-0AD0-4BED-BBF7-647C1D8D83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36394"/>
            <a:ext cx="4177778" cy="1815873"/>
          </a:xfrm>
        </p:spPr>
      </p:pic>
    </p:spTree>
    <p:extLst>
      <p:ext uri="{BB962C8B-B14F-4D97-AF65-F5344CB8AC3E}">
        <p14:creationId xmlns:p14="http://schemas.microsoft.com/office/powerpoint/2010/main" val="33396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840177A7-740C-43C7-8F2D-BD7067F12C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3886200" y="2691835"/>
            <a:ext cx="7434070" cy="1474330"/>
          </a:xfrm>
        </p:spPr>
        <p:txBody>
          <a:bodyPr>
            <a:normAutofit/>
          </a:bodyPr>
          <a:lstStyle/>
          <a:p>
            <a:pPr algn="ctr"/>
            <a:r>
              <a:rPr lang="en-US" smtClean="0"/>
              <a:t>THANH YOU</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EB0F6-45BC-4FA3-A49C-4E326B4506EA}"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11/09/2024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1637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45" y="381000"/>
            <a:ext cx="10515600" cy="852488"/>
          </a:xfrm>
        </p:spPr>
        <p:txBody>
          <a:bodyPr>
            <a:normAutofit/>
          </a:bodyPr>
          <a:lstStyle/>
          <a:p>
            <a:pPr algn="ctr"/>
            <a:r>
              <a:rPr lang="en-US" sz="4000" b="1" smtClean="0">
                <a:solidFill>
                  <a:srgbClr val="0070C0"/>
                </a:solidFill>
                <a:latin typeface="Times New Roman" panose="02020603050405020304" pitchFamily="18" charset="0"/>
                <a:cs typeface="Times New Roman" panose="02020603050405020304" pitchFamily="18" charset="0"/>
              </a:rPr>
              <a:t>HOẠT ĐỘNG 1</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00200" y="1690688"/>
            <a:ext cx="9753600" cy="2347912"/>
          </a:xfrm>
        </p:spPr>
        <p:txBody>
          <a:bodyPr/>
          <a:lstStyle/>
          <a:p>
            <a:pPr marL="0" indent="0">
              <a:buNone/>
            </a:pPr>
            <a:r>
              <a:rPr lang="en-US" b="1">
                <a:latin typeface="Times New Roman" panose="02020603050405020304" pitchFamily="18" charset="0"/>
                <a:cs typeface="Times New Roman" panose="02020603050405020304" pitchFamily="18" charset="0"/>
              </a:rPr>
              <a:t>Em hãy quan sát Hình 1.1 và trả lời các câu hỏi sau:</a:t>
            </a:r>
          </a:p>
          <a:p>
            <a:pPr marL="0" indent="0">
              <a:buNone/>
            </a:pPr>
            <a:r>
              <a:rPr lang="en-US">
                <a:latin typeface="Times New Roman" panose="02020603050405020304" pitchFamily="18" charset="0"/>
                <a:cs typeface="Times New Roman" panose="02020603050405020304" pitchFamily="18" charset="0"/>
              </a:rPr>
              <a:t>1. Các thiết bị trong hình làm việc với dạng thông tin nào?</a:t>
            </a:r>
          </a:p>
          <a:p>
            <a:pPr marL="0" indent="0">
              <a:buNone/>
            </a:pPr>
            <a:r>
              <a:rPr lang="en-US">
                <a:latin typeface="Times New Roman" panose="02020603050405020304" pitchFamily="18" charset="0"/>
                <a:cs typeface="Times New Roman" panose="02020603050405020304" pitchFamily="18" charset="0"/>
              </a:rPr>
              <a:t>2. Thiết bị nào tiếp nhận thông tin và chuyển vào máy tính?</a:t>
            </a:r>
          </a:p>
          <a:p>
            <a:pPr marL="0" indent="0">
              <a:buNone/>
            </a:pPr>
            <a:r>
              <a:rPr lang="en-US">
                <a:latin typeface="Times New Roman" panose="02020603050405020304" pitchFamily="18" charset="0"/>
                <a:cs typeface="Times New Roman" panose="02020603050405020304" pitchFamily="18" charset="0"/>
              </a:rPr>
              <a:t>3. Thiết bị nào nhận thông tin từ máy tính đưa ra bên ngoài?</a:t>
            </a:r>
          </a:p>
          <a:p>
            <a:pPr marL="0" indent="0">
              <a:buNone/>
            </a:pPr>
            <a:endParaRPr lang="en-US">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3</a:t>
            </a:fld>
            <a:endParaRPr lang="en-US" altLang="en-US"/>
          </a:p>
        </p:txBody>
      </p:sp>
      <p:pic>
        <p:nvPicPr>
          <p:cNvPr id="6" name="Picture 5"/>
          <p:cNvPicPr>
            <a:picLocks noChangeAspect="1"/>
          </p:cNvPicPr>
          <p:nvPr/>
        </p:nvPicPr>
        <p:blipFill>
          <a:blip r:embed="rId2"/>
          <a:stretch>
            <a:fillRect/>
          </a:stretch>
        </p:blipFill>
        <p:spPr>
          <a:xfrm>
            <a:off x="4419600" y="3939074"/>
            <a:ext cx="3276600" cy="2730502"/>
          </a:xfrm>
          <a:prstGeom prst="rect">
            <a:avLst/>
          </a:prstGeom>
        </p:spPr>
      </p:pic>
    </p:spTree>
    <p:extLst>
      <p:ext uri="{BB962C8B-B14F-4D97-AF65-F5344CB8AC3E}">
        <p14:creationId xmlns:p14="http://schemas.microsoft.com/office/powerpoint/2010/main" val="3000614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88" y="5543551"/>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600882" y="148846"/>
            <a:ext cx="8726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vi-VN" altLang="en-US" sz="3600">
                <a:solidFill>
                  <a:srgbClr val="0070C0"/>
                </a:solidFill>
                <a:latin typeface="Times New Roman" panose="02020603050405020304" pitchFamily="18" charset="0"/>
                <a:cs typeface="Times New Roman" panose="02020603050405020304" pitchFamily="18" charset="0"/>
              </a:rPr>
              <a:t>1. </a:t>
            </a:r>
            <a:r>
              <a:rPr lang="en-US" altLang="en-US" sz="3600" smtClean="0">
                <a:solidFill>
                  <a:srgbClr val="0070C0"/>
                </a:solidFill>
                <a:latin typeface="Times New Roman" panose="02020603050405020304" pitchFamily="18" charset="0"/>
                <a:cs typeface="Times New Roman" panose="02020603050405020304" pitchFamily="18" charset="0"/>
              </a:rPr>
              <a:t>Thiết bị vào - ra</a:t>
            </a:r>
            <a:endParaRPr lang="en-US" altLang="en-US" sz="3600">
              <a:solidFill>
                <a:srgbClr val="0070C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fld id="{0A12C2D8-3314-414D-9E69-4D9958434DA2}" type="datetime1">
              <a:rPr lang="en-US" smtClean="0"/>
              <a:t>11/09/2024</a:t>
            </a:fld>
            <a:endParaRPr lang="en-US"/>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pPr>
                <a:defRPr/>
              </a:pPr>
              <a:t>4</a:t>
            </a:fld>
            <a:endParaRPr lang="en-US" altLang="en-US"/>
          </a:p>
        </p:txBody>
      </p:sp>
      <p:sp>
        <p:nvSpPr>
          <p:cNvPr id="3" name="Rectangle 2"/>
          <p:cNvSpPr/>
          <p:nvPr/>
        </p:nvSpPr>
        <p:spPr>
          <a:xfrm>
            <a:off x="1066800" y="1004981"/>
            <a:ext cx="10287000" cy="2228302"/>
          </a:xfrm>
          <a:prstGeom prst="rect">
            <a:avLst/>
          </a:prstGeom>
        </p:spPr>
        <p:txBody>
          <a:bodyPr wrap="square">
            <a:spAutoFit/>
          </a:bodyPr>
          <a:lstStyle/>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vào được dùng để đưa thông tin vào máy tính như bàn phím, chuột, micro, …</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ra được dùng để đưa dữ liệu từ máy tính ra bên ngoài như màn hình, máy in, loa, </a:t>
            </a:r>
            <a:r>
              <a:rPr lang="en-US" sz="2800" b="0" smtClean="0">
                <a:solidFill>
                  <a:srgbClr val="000000"/>
                </a:solidFill>
                <a:latin typeface="Times New Roman" panose="02020603050405020304" pitchFamily="18" charset="0"/>
                <a:ea typeface="Times New Roman" panose="02020603050405020304" pitchFamily="18" charset="0"/>
              </a:rPr>
              <a:t>…</a:t>
            </a:r>
            <a:endParaRPr lang="en-US" sz="2800" b="0">
              <a:latin typeface="Times New Roman" panose="02020603050405020304" pitchFamily="18" charset="0"/>
              <a:ea typeface="Times New Roman" panose="02020603050405020304" pitchFamily="18" charset="0"/>
            </a:endParaRPr>
          </a:p>
        </p:txBody>
      </p:sp>
      <p:pic>
        <p:nvPicPr>
          <p:cNvPr id="16" name="Picture 15"/>
          <p:cNvPicPr/>
          <p:nvPr/>
        </p:nvPicPr>
        <p:blipFill rotWithShape="1">
          <a:blip r:embed="rId5"/>
          <a:srcRect l="58279" t="28441" r="4157" b="41722"/>
          <a:stretch/>
        </p:blipFill>
        <p:spPr bwMode="auto">
          <a:xfrm>
            <a:off x="3352800" y="3918245"/>
            <a:ext cx="5486400" cy="2467414"/>
          </a:xfrm>
          <a:prstGeom prst="rect">
            <a:avLst/>
          </a:prstGeom>
          <a:ln>
            <a:noFill/>
          </a:ln>
          <a:extLst>
            <a:ext uri="{53640926-AAD7-44D8-BBD7-CCE9431645EC}">
              <a14:shadowObscured xmlns:a14="http://schemas.microsoft.com/office/drawing/2010/main"/>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18"/>
            <a:ext cx="10515600" cy="700088"/>
          </a:xfrm>
        </p:spPr>
        <p:txBody>
          <a:bodyPr>
            <a:normAutofit/>
          </a:bodyPr>
          <a:lstStyle/>
          <a:p>
            <a:pPr algn="ctr"/>
            <a:r>
              <a:rPr lang="en-US" sz="4000" b="1" smtClean="0">
                <a:solidFill>
                  <a:srgbClr val="0070C0"/>
                </a:solidFill>
                <a:latin typeface="Times New Roman" panose="02020603050405020304" pitchFamily="18" charset="0"/>
                <a:cs typeface="Times New Roman" panose="02020603050405020304" pitchFamily="18" charset="0"/>
              </a:rPr>
              <a:t>HOẠT ĐỘNG 2</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45915" y="4283121"/>
            <a:ext cx="4875948" cy="2228441"/>
          </a:xfrm>
          <a:prstGeom prst="roundRect">
            <a:avLst/>
          </a:prstGeom>
          <a:ln/>
        </p:spPr>
        <p:style>
          <a:lnRef idx="1">
            <a:schemeClr val="accent2"/>
          </a:lnRef>
          <a:fillRef idx="2">
            <a:schemeClr val="accent2"/>
          </a:fillRef>
          <a:effectRef idx="1">
            <a:schemeClr val="accent2"/>
          </a:effectRef>
          <a:fontRef idx="minor">
            <a:schemeClr val="dk1"/>
          </a:fontRef>
        </p:style>
        <p:txBody>
          <a:bodyPr>
            <a:noAutofit/>
          </a:bodyPr>
          <a:lstStyle/>
          <a:p>
            <a:pPr marL="0" indent="0" algn="just">
              <a:lnSpc>
                <a:spcPct val="120000"/>
              </a:lnSpc>
              <a:spcBef>
                <a:spcPts val="600"/>
              </a:spcBef>
              <a:spcAft>
                <a:spcPts val="600"/>
              </a:spcAft>
              <a:buNone/>
            </a:pPr>
            <a:r>
              <a:rPr lang="en-US" b="1" smtClean="0">
                <a:solidFill>
                  <a:schemeClr val="tx1"/>
                </a:solidFill>
                <a:latin typeface="Times New Roman" panose="02020603050405020304" pitchFamily="18" charset="0"/>
                <a:cs typeface="Times New Roman" panose="02020603050405020304" pitchFamily="18" charset="0"/>
              </a:rPr>
              <a:t>Nhóm 4</a:t>
            </a:r>
            <a:r>
              <a:rPr lang="en-US" b="1">
                <a:solidFill>
                  <a:schemeClr val="tx1"/>
                </a:solidFill>
                <a:latin typeface="Times New Roman" panose="02020603050405020304" pitchFamily="18" charset="0"/>
                <a:cs typeface="Times New Roman" panose="02020603050405020304" pitchFamily="18" charset="0"/>
              </a:rPr>
              <a:t>.</a:t>
            </a:r>
            <a:r>
              <a:rPr lang="en-US">
                <a:solidFill>
                  <a:schemeClr val="tx1"/>
                </a:solidFill>
                <a:latin typeface="Times New Roman" panose="02020603050405020304" pitchFamily="18" charset="0"/>
                <a:cs typeface="Times New Roman" panose="02020603050405020304" pitchFamily="18" charset="0"/>
              </a:rPr>
              <a:t> Màn hình cảm ứng (Hình 1.3.b) là thiết bị vào, thiết bị ra hay có cả hai chức năng vào và ra?</a:t>
            </a: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5</a:t>
            </a:fld>
            <a:endParaRPr lang="en-US" altLang="en-US"/>
          </a:p>
        </p:txBody>
      </p:sp>
      <p:sp>
        <p:nvSpPr>
          <p:cNvPr id="4" name="TextBox 3"/>
          <p:cNvSpPr txBox="1"/>
          <p:nvPr/>
        </p:nvSpPr>
        <p:spPr>
          <a:xfrm>
            <a:off x="838200" y="893698"/>
            <a:ext cx="10744200" cy="954107"/>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Thảo luận nhóm: </a:t>
            </a:r>
            <a:r>
              <a:rPr lang="en-US" sz="2800" b="0" smtClean="0">
                <a:latin typeface="Times New Roman" panose="02020603050405020304" pitchFamily="18" charset="0"/>
                <a:cs typeface="Times New Roman" panose="02020603050405020304" pitchFamily="18" charset="0"/>
              </a:rPr>
              <a:t>Chia lớp thành 4 nhóm, mỗi nhóm trả lời một câu hỏi sau:</a:t>
            </a:r>
            <a:endParaRPr lang="en-US" sz="2800" b="0">
              <a:latin typeface="Times New Roman" panose="02020603050405020304" pitchFamily="18" charset="0"/>
              <a:cs typeface="Times New Roman" panose="02020603050405020304" pitchFamily="18" charset="0"/>
            </a:endParaRPr>
          </a:p>
        </p:txBody>
      </p:sp>
      <p:sp>
        <p:nvSpPr>
          <p:cNvPr id="7" name="Rounded Rectangle 6"/>
          <p:cNvSpPr/>
          <p:nvPr/>
        </p:nvSpPr>
        <p:spPr>
          <a:xfrm>
            <a:off x="838200" y="1980498"/>
            <a:ext cx="5435221" cy="2390442"/>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indent="0" algn="just">
              <a:lnSpc>
                <a:spcPct val="120000"/>
              </a:lnSpc>
              <a:spcBef>
                <a:spcPts val="600"/>
              </a:spcBef>
              <a:spcAft>
                <a:spcPts val="600"/>
              </a:spcAft>
              <a:buNone/>
            </a:pPr>
            <a:r>
              <a:rPr lang="en-US" sz="2800">
                <a:latin typeface="Times New Roman" panose="02020603050405020304" pitchFamily="18" charset="0"/>
                <a:cs typeface="Times New Roman" panose="02020603050405020304" pitchFamily="18" charset="0"/>
              </a:rPr>
              <a:t>Nhóm 1. </a:t>
            </a:r>
            <a:r>
              <a:rPr lang="en-US" sz="2800" b="0">
                <a:latin typeface="Times New Roman" panose="02020603050405020304" pitchFamily="18" charset="0"/>
                <a:cs typeface="Times New Roman" panose="02020603050405020304" pitchFamily="18" charset="0"/>
              </a:rPr>
              <a:t>Mỗi thiết bị vào – ra trong Hình 1.2 làm việc với dạng thông tin nào? Thiết bị nào có cả hai chức năng vào và ra?</a:t>
            </a:r>
          </a:p>
        </p:txBody>
      </p:sp>
      <p:sp>
        <p:nvSpPr>
          <p:cNvPr id="8" name="Rounded Rectangle 7"/>
          <p:cNvSpPr/>
          <p:nvPr/>
        </p:nvSpPr>
        <p:spPr>
          <a:xfrm>
            <a:off x="852985" y="4720542"/>
            <a:ext cx="5443182" cy="1818370"/>
          </a:xfrm>
          <a:prstGeom prst="round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indent="0" algn="just">
              <a:lnSpc>
                <a:spcPct val="120000"/>
              </a:lnSpc>
              <a:spcBef>
                <a:spcPts val="600"/>
              </a:spcBef>
              <a:spcAft>
                <a:spcPts val="600"/>
              </a:spcAft>
              <a:buNone/>
            </a:pPr>
            <a:r>
              <a:rPr lang="en-US" sz="2800">
                <a:solidFill>
                  <a:schemeClr val="bg1"/>
                </a:solidFill>
                <a:latin typeface="Times New Roman" panose="02020603050405020304" pitchFamily="18" charset="0"/>
                <a:cs typeface="Times New Roman" panose="02020603050405020304" pitchFamily="18" charset="0"/>
              </a:rPr>
              <a:t>Nhóm 2. </a:t>
            </a:r>
            <a:r>
              <a:rPr lang="en-US" sz="2800" b="0">
                <a:latin typeface="Times New Roman" panose="02020603050405020304" pitchFamily="18" charset="0"/>
                <a:cs typeface="Times New Roman" panose="02020603050405020304" pitchFamily="18" charset="0"/>
              </a:rPr>
              <a:t>Máy chiếu là thiết bị vào hay thiết bị ra? Máy chiếu làm việc với dạng thông tin nào?</a:t>
            </a:r>
          </a:p>
        </p:txBody>
      </p:sp>
      <p:sp>
        <p:nvSpPr>
          <p:cNvPr id="9" name="Rounded Rectangle 8"/>
          <p:cNvSpPr/>
          <p:nvPr/>
        </p:nvSpPr>
        <p:spPr>
          <a:xfrm>
            <a:off x="6845915" y="1980498"/>
            <a:ext cx="5004179" cy="1818370"/>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indent="0" algn="just">
              <a:lnSpc>
                <a:spcPct val="120000"/>
              </a:lnSpc>
              <a:spcBef>
                <a:spcPts val="600"/>
              </a:spcBef>
              <a:spcAft>
                <a:spcPts val="600"/>
              </a:spcAft>
              <a:buNone/>
            </a:pPr>
            <a:r>
              <a:rPr lang="en-US" sz="2800">
                <a:latin typeface="Times New Roman" panose="02020603050405020304" pitchFamily="18" charset="0"/>
                <a:cs typeface="Times New Roman" panose="02020603050405020304" pitchFamily="18" charset="0"/>
              </a:rPr>
              <a:t>Nhóm 3. </a:t>
            </a:r>
            <a:r>
              <a:rPr lang="en-US" sz="2800" b="0">
                <a:latin typeface="Times New Roman" panose="02020603050405020304" pitchFamily="18" charset="0"/>
                <a:cs typeface="Times New Roman" panose="02020603050405020304" pitchFamily="18" charset="0"/>
              </a:rPr>
              <a:t>Bộ điều khiển game (Hình 1.3.a) là thiết bị vào hay thiết bị ra?</a:t>
            </a:r>
          </a:p>
        </p:txBody>
      </p:sp>
    </p:spTree>
    <p:extLst>
      <p:ext uri="{BB962C8B-B14F-4D97-AF65-F5344CB8AC3E}">
        <p14:creationId xmlns:p14="http://schemas.microsoft.com/office/powerpoint/2010/main" val="1142759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71" y="5990737"/>
            <a:ext cx="836612" cy="86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381" y="474872"/>
            <a:ext cx="10656627" cy="1578894"/>
          </a:xfrm>
          <a:prstGeom prst="rect">
            <a:avLst/>
          </a:prstGeom>
        </p:spPr>
        <p:txBody>
          <a:bodyPr wrap="square">
            <a:spAutoFit/>
          </a:bodyPr>
          <a:lstStyle/>
          <a:p>
            <a:pPr marL="0" marR="0" algn="just">
              <a:lnSpc>
                <a:spcPct val="115000"/>
              </a:lnSpc>
              <a:spcBef>
                <a:spcPts val="600"/>
              </a:spcBef>
              <a:spcAft>
                <a:spcPts val="600"/>
              </a:spcAft>
            </a:pPr>
            <a:r>
              <a:rPr lang="en-US" sz="2800" b="0" smtClean="0">
                <a:solidFill>
                  <a:srgbClr val="000000"/>
                </a:solidFill>
                <a:latin typeface="Times New Roman" panose="02020603050405020304" pitchFamily="18" charset="0"/>
                <a:ea typeface="Times New Roman" panose="02020603050405020304" pitchFamily="18" charset="0"/>
              </a:rPr>
              <a:t>- </a:t>
            </a:r>
            <a:r>
              <a:rPr lang="en-US" sz="2800" b="0">
                <a:solidFill>
                  <a:srgbClr val="000000"/>
                </a:solidFill>
                <a:latin typeface="Times New Roman" panose="02020603050405020304" pitchFamily="18" charset="0"/>
                <a:ea typeface="Times New Roman" panose="02020603050405020304" pitchFamily="18" charset="0"/>
              </a:rPr>
              <a:t>Thực tế, thiết bị vào – ra được thiết kế rất đa dạng đáp ứng được những nhu cầu khác nhau của người sử dụng: máy chiếu, bộ điều khiển game, màn hình cảm ứng, tấm cảm ứng (touchpad</a:t>
            </a:r>
            <a:r>
              <a:rPr lang="en-US" sz="2800" b="0" smtClean="0">
                <a:solidFill>
                  <a:srgbClr val="000000"/>
                </a:solidFill>
                <a:latin typeface="Times New Roman" panose="02020603050405020304" pitchFamily="18" charset="0"/>
                <a:ea typeface="Times New Roman" panose="02020603050405020304" pitchFamily="18" charset="0"/>
              </a:rPr>
              <a:t>)</a:t>
            </a:r>
            <a:endParaRPr lang="en-US" sz="2800" b="0">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1580983" y="2617210"/>
            <a:ext cx="9003421" cy="2810082"/>
            <a:chOff x="1752600" y="3293497"/>
            <a:chExt cx="9003421" cy="2810082"/>
          </a:xfrm>
        </p:grpSpPr>
        <p:pic>
          <p:nvPicPr>
            <p:cNvPr id="6" name="Picture 5"/>
            <p:cNvPicPr>
              <a:picLocks noChangeAspect="1"/>
            </p:cNvPicPr>
            <p:nvPr/>
          </p:nvPicPr>
          <p:blipFill>
            <a:blip r:embed="rId5"/>
            <a:stretch>
              <a:fillRect/>
            </a:stretch>
          </p:blipFill>
          <p:spPr>
            <a:xfrm>
              <a:off x="1752600" y="3293497"/>
              <a:ext cx="2438400" cy="1691657"/>
            </a:xfrm>
            <a:prstGeom prst="rect">
              <a:avLst/>
            </a:prstGeom>
          </p:spPr>
        </p:pic>
        <p:pic>
          <p:nvPicPr>
            <p:cNvPr id="9" name="Picture 8"/>
            <p:cNvPicPr>
              <a:picLocks noChangeAspect="1"/>
            </p:cNvPicPr>
            <p:nvPr/>
          </p:nvPicPr>
          <p:blipFill>
            <a:blip r:embed="rId6"/>
            <a:stretch>
              <a:fillRect/>
            </a:stretch>
          </p:blipFill>
          <p:spPr>
            <a:xfrm>
              <a:off x="4937454" y="3293498"/>
              <a:ext cx="2286000" cy="1672046"/>
            </a:xfrm>
            <a:prstGeom prst="rect">
              <a:avLst/>
            </a:prstGeom>
          </p:spPr>
        </p:pic>
        <p:pic>
          <p:nvPicPr>
            <p:cNvPr id="10" name="Picture 9"/>
            <p:cNvPicPr>
              <a:picLocks noChangeAspect="1"/>
            </p:cNvPicPr>
            <p:nvPr/>
          </p:nvPicPr>
          <p:blipFill>
            <a:blip r:embed="rId7"/>
            <a:stretch>
              <a:fillRect/>
            </a:stretch>
          </p:blipFill>
          <p:spPr>
            <a:xfrm>
              <a:off x="8260471" y="3314260"/>
              <a:ext cx="2495550" cy="1663700"/>
            </a:xfrm>
            <a:prstGeom prst="rect">
              <a:avLst/>
            </a:prstGeom>
          </p:spPr>
        </p:pic>
        <p:sp>
          <p:nvSpPr>
            <p:cNvPr id="15" name="TextBox 14"/>
            <p:cNvSpPr txBox="1"/>
            <p:nvPr/>
          </p:nvSpPr>
          <p:spPr>
            <a:xfrm>
              <a:off x="1752600" y="5022821"/>
              <a:ext cx="2751255" cy="400110"/>
            </a:xfrm>
            <a:prstGeom prst="rect">
              <a:avLst/>
            </a:prstGeom>
            <a:noFill/>
          </p:spPr>
          <p:txBody>
            <a:bodyPr wrap="square" rtlCol="0">
              <a:spAutoFit/>
            </a:bodyPr>
            <a:lstStyle/>
            <a:p>
              <a:r>
                <a:rPr lang="en-US" sz="2000" i="1" smtClean="0">
                  <a:solidFill>
                    <a:srgbClr val="0070C0"/>
                  </a:solidFill>
                  <a:latin typeface="Times New Roman" panose="02020603050405020304" pitchFamily="18" charset="0"/>
                  <a:cs typeface="Times New Roman" panose="02020603050405020304" pitchFamily="18" charset="0"/>
                </a:rPr>
                <a:t>a) Bộ điều khiển game</a:t>
              </a:r>
              <a:endParaRPr lang="en-US" sz="2000" i="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714682" y="5022821"/>
              <a:ext cx="2593314" cy="400110"/>
            </a:xfrm>
            <a:prstGeom prst="rect">
              <a:avLst/>
            </a:prstGeom>
            <a:noFill/>
          </p:spPr>
          <p:txBody>
            <a:bodyPr wrap="square" rtlCol="0">
              <a:spAutoFit/>
            </a:bodyPr>
            <a:lstStyle/>
            <a:p>
              <a:r>
                <a:rPr lang="en-US" sz="2000" i="1" smtClean="0">
                  <a:solidFill>
                    <a:srgbClr val="0070C0"/>
                  </a:solidFill>
                  <a:latin typeface="Times New Roman" panose="02020603050405020304" pitchFamily="18" charset="0"/>
                  <a:cs typeface="Times New Roman" panose="02020603050405020304" pitchFamily="18" charset="0"/>
                </a:rPr>
                <a:t>b) Màn hình cảm ứng</a:t>
              </a:r>
              <a:endParaRPr lang="en-US" sz="2000" i="1">
                <a:solidFill>
                  <a:srgbClr val="0070C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477343" y="5051241"/>
              <a:ext cx="2278678" cy="400110"/>
            </a:xfrm>
            <a:prstGeom prst="rect">
              <a:avLst/>
            </a:prstGeom>
            <a:noFill/>
          </p:spPr>
          <p:txBody>
            <a:bodyPr wrap="square" rtlCol="0">
              <a:spAutoFit/>
            </a:bodyPr>
            <a:lstStyle/>
            <a:p>
              <a:r>
                <a:rPr lang="en-US" sz="2000" i="1" smtClean="0">
                  <a:solidFill>
                    <a:srgbClr val="0070C0"/>
                  </a:solidFill>
                  <a:latin typeface="Times New Roman" panose="02020603050405020304" pitchFamily="18" charset="0"/>
                  <a:cs typeface="Times New Roman" panose="02020603050405020304" pitchFamily="18" charset="0"/>
                </a:rPr>
                <a:t>c) Tấm cảm ứng</a:t>
              </a:r>
              <a:endParaRPr lang="en-US" sz="2000" i="1">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971800" y="5703469"/>
              <a:ext cx="6436058" cy="400110"/>
            </a:xfrm>
            <a:prstGeom prst="rect">
              <a:avLst/>
            </a:prstGeom>
            <a:noFill/>
          </p:spPr>
          <p:txBody>
            <a:bodyPr wrap="square" rtlCol="0">
              <a:spAutoFit/>
            </a:bodyPr>
            <a:lstStyle/>
            <a:p>
              <a:pPr algn="ctr"/>
              <a:r>
                <a:rPr lang="en-US" sz="2000" i="1" smtClean="0">
                  <a:solidFill>
                    <a:srgbClr val="0070C0"/>
                  </a:solidFill>
                  <a:latin typeface="Times New Roman" panose="02020603050405020304" pitchFamily="18" charset="0"/>
                  <a:cs typeface="Times New Roman" panose="02020603050405020304" pitchFamily="18" charset="0"/>
                </a:rPr>
                <a:t>Hình 1.3. Sự đa dạng của thiết bị vào - ra</a:t>
              </a:r>
              <a:endParaRPr lang="en-US" sz="2000" i="1">
                <a:solidFill>
                  <a:srgbClr val="0070C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92334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398518" y="1451598"/>
            <a:ext cx="4123518" cy="584775"/>
          </a:xfrm>
          <a:prstGeom prst="rect">
            <a:avLst/>
          </a:prstGeom>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smtClean="0">
                <a:solidFill>
                  <a:schemeClr val="bg1"/>
                </a:solidFill>
                <a:latin typeface="Times New Roman" panose="02020603050405020304" pitchFamily="18" charset="0"/>
                <a:cs typeface="Times New Roman" panose="02020603050405020304" pitchFamily="18" charset="0"/>
              </a:rPr>
              <a:t>Nhóm thiết bị vào</a:t>
            </a:r>
            <a:endParaRPr lang="en-US" altLang="en-US" sz="320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5191466" y="4331272"/>
            <a:ext cx="1841494" cy="1291348"/>
          </a:xfrm>
          <a:prstGeom prst="rect">
            <a:avLst/>
          </a:prstGeom>
        </p:spPr>
      </p:pic>
      <p:pic>
        <p:nvPicPr>
          <p:cNvPr id="6" name="Picture 5"/>
          <p:cNvPicPr>
            <a:picLocks noChangeAspect="1"/>
          </p:cNvPicPr>
          <p:nvPr/>
        </p:nvPicPr>
        <p:blipFill>
          <a:blip r:embed="rId5"/>
          <a:stretch>
            <a:fillRect/>
          </a:stretch>
        </p:blipFill>
        <p:spPr>
          <a:xfrm>
            <a:off x="5167605" y="2935507"/>
            <a:ext cx="1889216" cy="1310657"/>
          </a:xfrm>
          <a:prstGeom prst="rect">
            <a:avLst/>
          </a:prstGeom>
        </p:spPr>
      </p:pic>
      <p:pic>
        <p:nvPicPr>
          <p:cNvPr id="9" name="Picture 8"/>
          <p:cNvPicPr>
            <a:picLocks noChangeAspect="1"/>
          </p:cNvPicPr>
          <p:nvPr/>
        </p:nvPicPr>
        <p:blipFill>
          <a:blip r:embed="rId6"/>
          <a:stretch>
            <a:fillRect/>
          </a:stretch>
        </p:blipFill>
        <p:spPr>
          <a:xfrm>
            <a:off x="5347847" y="1548841"/>
            <a:ext cx="1528733" cy="1118159"/>
          </a:xfrm>
          <a:prstGeom prst="rect">
            <a:avLst/>
          </a:prstGeom>
        </p:spPr>
      </p:pic>
      <p:pic>
        <p:nvPicPr>
          <p:cNvPr id="10" name="Picture 9"/>
          <p:cNvPicPr>
            <a:picLocks noChangeAspect="1"/>
          </p:cNvPicPr>
          <p:nvPr/>
        </p:nvPicPr>
        <p:blipFill>
          <a:blip r:embed="rId7"/>
          <a:stretch>
            <a:fillRect/>
          </a:stretch>
        </p:blipFill>
        <p:spPr>
          <a:xfrm>
            <a:off x="5338638" y="5704316"/>
            <a:ext cx="1547150" cy="1031434"/>
          </a:xfrm>
          <a:prstGeom prst="rect">
            <a:avLst/>
          </a:prstGeom>
        </p:spPr>
      </p:pic>
      <p:sp>
        <p:nvSpPr>
          <p:cNvPr id="19"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7931101" y="1392083"/>
            <a:ext cx="4123518" cy="584775"/>
          </a:xfrm>
          <a:prstGeom prst="rect">
            <a:avLst/>
          </a:prstGeom>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smtClean="0">
                <a:solidFill>
                  <a:schemeClr val="bg1"/>
                </a:solidFill>
                <a:latin typeface="Times New Roman" panose="02020603050405020304" pitchFamily="18" charset="0"/>
                <a:cs typeface="Times New Roman" panose="02020603050405020304" pitchFamily="18" charset="0"/>
              </a:rPr>
              <a:t>Nhóm Thiết bị ra</a:t>
            </a:r>
            <a:endParaRPr lang="en-US" altLang="en-US" sz="3200">
              <a:solidFill>
                <a:schemeClr val="bg1"/>
              </a:solidFill>
              <a:latin typeface="Times New Roman" panose="02020603050405020304" pitchFamily="18" charset="0"/>
              <a:cs typeface="Times New Roman" panose="02020603050405020304" pitchFamily="18" charset="0"/>
            </a:endParaRPr>
          </a:p>
        </p:txBody>
      </p:sp>
      <p:sp>
        <p:nvSpPr>
          <p:cNvPr id="21"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1447800" y="326248"/>
            <a:ext cx="10378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smtClean="0">
                <a:solidFill>
                  <a:srgbClr val="FF3399"/>
                </a:solidFill>
                <a:latin typeface="Times New Roman" panose="02020603050405020304" pitchFamily="18" charset="0"/>
                <a:cs typeface="Times New Roman" panose="02020603050405020304" pitchFamily="18" charset="0"/>
              </a:rPr>
              <a:t>Em hãy chọn các thiết bị dưới đây và đưa vào đúng nhóm</a:t>
            </a:r>
            <a:endParaRPr lang="en-US" altLang="en-US" sz="3200">
              <a:solidFill>
                <a:srgbClr val="FF3399"/>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a:stretch>
            <a:fillRect/>
          </a:stretch>
        </p:blipFill>
        <p:spPr>
          <a:xfrm>
            <a:off x="5357055" y="1524000"/>
            <a:ext cx="1528733" cy="1118159"/>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7674" y1="77608" x2="47674" y2="77608"/>
                      </a14:backgroundRemoval>
                    </a14:imgEffect>
                  </a14:imgLayer>
                </a14:imgProps>
              </a:ext>
            </a:extLst>
          </a:blip>
          <a:srcRect l="28604" t="12170" r="26744" b="9944"/>
          <a:stretch/>
        </p:blipFill>
        <p:spPr>
          <a:xfrm>
            <a:off x="609600" y="107281"/>
            <a:ext cx="838200" cy="1012463"/>
          </a:xfrm>
          <a:prstGeom prst="rect">
            <a:avLst/>
          </a:prstGeom>
        </p:spPr>
      </p:pic>
    </p:spTree>
    <p:custDataLst>
      <p:tags r:id="rId1"/>
    </p:custDataLst>
    <p:extLst>
      <p:ext uri="{BB962C8B-B14F-4D97-AF65-F5344CB8AC3E}">
        <p14:creationId xmlns:p14="http://schemas.microsoft.com/office/powerpoint/2010/main" val="2560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6 L 0.32917 0.12084 " pathEditMode="relative" rAng="0" ptsTypes="AA">
                                      <p:cBhvr>
                                        <p:cTn id="6" dur="2000" fill="hold"/>
                                        <p:tgtEl>
                                          <p:spTgt spid="22"/>
                                        </p:tgtEl>
                                        <p:attrNameLst>
                                          <p:attrName>ppt_x</p:attrName>
                                          <p:attrName>ppt_y</p:attrName>
                                        </p:attrNameLst>
                                      </p:cBhvr>
                                      <p:rCtr x="16458" y="604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2.59259E-6 L -0.3138 0.12014 " pathEditMode="relative" rAng="0" ptsTypes="AA">
                                      <p:cBhvr>
                                        <p:cTn id="10" dur="2000" fill="hold"/>
                                        <p:tgtEl>
                                          <p:spTgt spid="9"/>
                                        </p:tgtEl>
                                        <p:attrNameLst>
                                          <p:attrName>ppt_x</p:attrName>
                                          <p:attrName>ppt_y</p:attrName>
                                        </p:attrNameLst>
                                      </p:cBhvr>
                                      <p:rCtr x="-15690" y="599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6 -1.11111E-6 L -0.30755 0.10787 " pathEditMode="relative" rAng="0" ptsTypes="AA">
                                      <p:cBhvr>
                                        <p:cTn id="14" dur="2000" fill="hold"/>
                                        <p:tgtEl>
                                          <p:spTgt spid="6"/>
                                        </p:tgtEl>
                                        <p:attrNameLst>
                                          <p:attrName>ppt_x</p:attrName>
                                          <p:attrName>ppt_y</p:attrName>
                                        </p:attrNameLst>
                                      </p:cBhvr>
                                      <p:rCtr x="-15378" y="53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13 -0.01458 L 0.32995 -0.0368 " pathEditMode="relative" rAng="0" ptsTypes="AA">
                                      <p:cBhvr>
                                        <p:cTn id="18" dur="2000" fill="hold"/>
                                        <p:tgtEl>
                                          <p:spTgt spid="5"/>
                                        </p:tgtEl>
                                        <p:attrNameLst>
                                          <p:attrName>ppt_x</p:attrName>
                                          <p:attrName>ppt_y</p:attrName>
                                        </p:attrNameLst>
                                      </p:cBhvr>
                                      <p:rCtr x="16563" y="-111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0797E-17 -1.11111E-6 L -0.3013 -0.00694 " pathEditMode="relative" rAng="0" ptsTypes="AA">
                                      <p:cBhvr>
                                        <p:cTn id="22" dur="2000" fill="hold"/>
                                        <p:tgtEl>
                                          <p:spTgt spid="10"/>
                                        </p:tgtEl>
                                        <p:attrNameLst>
                                          <p:attrName>ppt_x</p:attrName>
                                          <p:attrName>ppt_y</p:attrName>
                                        </p:attrNameLst>
                                      </p:cBhvr>
                                      <p:rCtr x="-1500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233190" y="1686580"/>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Chuột có dây</a:t>
            </a:r>
            <a:endParaRPr lang="en-US" altLang="en-US" sz="2800">
              <a:solidFill>
                <a:srgbClr val="134524"/>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9139267" y="5468879"/>
            <a:ext cx="1528733" cy="1118159"/>
          </a:xfrm>
          <a:prstGeom prst="rect">
            <a:avLst/>
          </a:prstGeom>
        </p:spPr>
      </p:pic>
      <p:pic>
        <p:nvPicPr>
          <p:cNvPr id="10" name="Picture 9"/>
          <p:cNvPicPr>
            <a:picLocks noChangeAspect="1"/>
          </p:cNvPicPr>
          <p:nvPr/>
        </p:nvPicPr>
        <p:blipFill>
          <a:blip r:embed="rId5"/>
          <a:stretch>
            <a:fillRect/>
          </a:stretch>
        </p:blipFill>
        <p:spPr>
          <a:xfrm>
            <a:off x="1127996" y="5720579"/>
            <a:ext cx="1547150" cy="1031434"/>
          </a:xfrm>
          <a:prstGeom prst="rect">
            <a:avLst/>
          </a:prstGeom>
        </p:spPr>
      </p:pic>
      <p:sp>
        <p:nvSpPr>
          <p:cNvPr id="21"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1447800" y="326248"/>
            <a:ext cx="10378219" cy="954107"/>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FF0066"/>
                </a:solidFill>
                <a:latin typeface="Times New Roman" panose="02020603050405020304" pitchFamily="18" charset="0"/>
                <a:cs typeface="Times New Roman" panose="02020603050405020304" pitchFamily="18" charset="0"/>
              </a:rPr>
              <a:t>Em có biết thiết bị vào có thiết kế phong phú nhất hiện nay là thiết bị nào không? Hãy cho biết tên thiết bị đó?</a:t>
            </a:r>
            <a:endParaRPr lang="en-US" altLang="en-US" sz="2800">
              <a:solidFill>
                <a:srgbClr val="FF0066"/>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7674" y1="77608" x2="47674" y2="77608"/>
                      </a14:backgroundRemoval>
                    </a14:imgEffect>
                  </a14:imgLayer>
                </a14:imgProps>
              </a:ext>
            </a:extLst>
          </a:blip>
          <a:srcRect l="28604" t="12170" r="26744" b="9944"/>
          <a:stretch/>
        </p:blipFill>
        <p:spPr>
          <a:xfrm>
            <a:off x="310130" y="326248"/>
            <a:ext cx="838200" cy="1012463"/>
          </a:xfrm>
          <a:prstGeom prst="rect">
            <a:avLst/>
          </a:prstGeom>
        </p:spPr>
      </p:pic>
      <p:pic>
        <p:nvPicPr>
          <p:cNvPr id="2" name="Picture 1"/>
          <p:cNvPicPr>
            <a:picLocks noChangeAspect="1"/>
          </p:cNvPicPr>
          <p:nvPr/>
        </p:nvPicPr>
        <p:blipFill>
          <a:blip r:embed="rId8"/>
          <a:stretch>
            <a:fillRect/>
          </a:stretch>
        </p:blipFill>
        <p:spPr>
          <a:xfrm>
            <a:off x="729230" y="2362200"/>
            <a:ext cx="1437140" cy="1324285"/>
          </a:xfrm>
          <a:prstGeom prst="rect">
            <a:avLst/>
          </a:prstGeom>
        </p:spPr>
      </p:pic>
      <p:pic>
        <p:nvPicPr>
          <p:cNvPr id="3" name="Picture 2"/>
          <p:cNvPicPr>
            <a:picLocks noChangeAspect="1"/>
          </p:cNvPicPr>
          <p:nvPr/>
        </p:nvPicPr>
        <p:blipFill>
          <a:blip r:embed="rId9"/>
          <a:stretch>
            <a:fillRect/>
          </a:stretch>
        </p:blipFill>
        <p:spPr>
          <a:xfrm>
            <a:off x="4894319" y="2111122"/>
            <a:ext cx="1828800" cy="1165478"/>
          </a:xfrm>
          <a:prstGeom prst="rect">
            <a:avLst/>
          </a:prstGeom>
        </p:spPr>
      </p:pic>
      <p:pic>
        <p:nvPicPr>
          <p:cNvPr id="4" name="Picture 3"/>
          <p:cNvPicPr>
            <a:picLocks noChangeAspect="1"/>
          </p:cNvPicPr>
          <p:nvPr/>
        </p:nvPicPr>
        <p:blipFill>
          <a:blip r:embed="rId10"/>
          <a:stretch>
            <a:fillRect/>
          </a:stretch>
        </p:blipFill>
        <p:spPr>
          <a:xfrm>
            <a:off x="9446462" y="2438400"/>
            <a:ext cx="1574314" cy="1410277"/>
          </a:xfrm>
          <a:prstGeom prst="rect">
            <a:avLst/>
          </a:prstGeom>
        </p:spPr>
      </p:pic>
      <p:sp>
        <p:nvSpPr>
          <p:cNvPr id="14"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4208518" y="1502035"/>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Chuột không dây</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1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8642178" y="1686580"/>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Chuột quang</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16"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310130" y="4879571"/>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Tấm cảm ứng</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17"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8324410" y="4617961"/>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smtClean="0">
                <a:solidFill>
                  <a:srgbClr val="134524"/>
                </a:solidFill>
                <a:latin typeface="Times New Roman" panose="02020603050405020304" pitchFamily="18" charset="0"/>
                <a:cs typeface="Times New Roman" panose="02020603050405020304" pitchFamily="18" charset="0"/>
              </a:rPr>
              <a:t>Màn hình cảm ứng</a:t>
            </a:r>
            <a:endParaRPr lang="en-US" altLang="en-US" sz="2800">
              <a:solidFill>
                <a:srgbClr val="134524"/>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418431" y="4157308"/>
            <a:ext cx="2980559" cy="983873"/>
          </a:xfrm>
          <a:prstGeom prst="cloud">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CHUỘT</a:t>
            </a:r>
            <a:endParaRPr lang="en-US" sz="3600">
              <a:solidFill>
                <a:srgbClr val="0070C0"/>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H="1" flipV="1">
            <a:off x="2675147" y="3276600"/>
            <a:ext cx="1896853" cy="106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H="1" flipV="1">
            <a:off x="5908710" y="3402886"/>
            <a:ext cx="1" cy="81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95343" y="3276600"/>
            <a:ext cx="2151119" cy="106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382653" y="5141181"/>
            <a:ext cx="2380347" cy="452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352800" y="5141181"/>
            <a:ext cx="2162065" cy="754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552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barn(inVertical)">
                                      <p:cBhvr>
                                        <p:cTn id="12" dur="500"/>
                                        <p:tgtEl>
                                          <p:spTgt spid="1946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4" grpId="0"/>
      <p:bldP spid="15" grpId="0"/>
      <p:bldP spid="16" grpId="0"/>
      <p:bldP spid="17"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88" y="5543551"/>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0A12C2D8-3314-414D-9E69-4D9958434DA2}" type="datetime1">
              <a:rPr lang="en-US" smtClean="0"/>
              <a:t>11/09/2024</a:t>
            </a:fld>
            <a:endParaRPr lang="en-US"/>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pPr>
                <a:defRPr/>
              </a:pPr>
              <a:t>9</a:t>
            </a:fld>
            <a:endParaRPr lang="en-US" altLang="en-US"/>
          </a:p>
        </p:txBody>
      </p:sp>
      <p:sp>
        <p:nvSpPr>
          <p:cNvPr id="3" name="Rectangle 2"/>
          <p:cNvSpPr/>
          <p:nvPr/>
        </p:nvSpPr>
        <p:spPr>
          <a:xfrm>
            <a:off x="926674" y="609600"/>
            <a:ext cx="10210800" cy="1732782"/>
          </a:xfrm>
          <a:prstGeom prst="rect">
            <a:avLst/>
          </a:prstGeom>
        </p:spPr>
        <p:txBody>
          <a:bodyPr wrap="square">
            <a:spAutoFit/>
          </a:bodyPr>
          <a:lstStyle/>
          <a:p>
            <a:pPr marL="457200" marR="0" indent="-457200" algn="just">
              <a:lnSpc>
                <a:spcPct val="115000"/>
              </a:lnSpc>
              <a:spcBef>
                <a:spcPts val="600"/>
              </a:spcBef>
              <a:spcAft>
                <a:spcPts val="600"/>
              </a:spcAft>
              <a:buBlip>
                <a:blip r:embed="rId5"/>
              </a:buBlip>
            </a:pPr>
            <a:r>
              <a:rPr lang="en-US" sz="2800" b="0" smtClean="0">
                <a:solidFill>
                  <a:srgbClr val="000000"/>
                </a:solidFill>
                <a:latin typeface="Times New Roman" panose="02020603050405020304" pitchFamily="18" charset="0"/>
                <a:ea typeface="Times New Roman" panose="02020603050405020304" pitchFamily="18" charset="0"/>
              </a:rPr>
              <a:t>Một </a:t>
            </a:r>
            <a:r>
              <a:rPr lang="en-US" sz="2800" b="0">
                <a:solidFill>
                  <a:srgbClr val="000000"/>
                </a:solidFill>
                <a:latin typeface="Times New Roman" panose="02020603050405020304" pitchFamily="18" charset="0"/>
                <a:ea typeface="Times New Roman" panose="02020603050405020304" pitchFamily="18" charset="0"/>
              </a:rPr>
              <a:t>số thiết bị vào – ra còn </a:t>
            </a:r>
            <a:r>
              <a:rPr lang="en-US" sz="2800" b="0">
                <a:solidFill>
                  <a:srgbClr val="FF3399"/>
                </a:solidFill>
                <a:latin typeface="Times New Roman" panose="02020603050405020304" pitchFamily="18" charset="0"/>
                <a:ea typeface="Times New Roman" panose="02020603050405020304" pitchFamily="18" charset="0"/>
              </a:rPr>
              <a:t>thực hiện cả chức năng lưu trữ, xử lí dữ liệu</a:t>
            </a:r>
            <a:r>
              <a:rPr lang="en-US" sz="2800" b="0">
                <a:solidFill>
                  <a:srgbClr val="000000"/>
                </a:solidFill>
                <a:latin typeface="Times New Roman" panose="02020603050405020304" pitchFamily="18" charset="0"/>
                <a:ea typeface="Times New Roman" panose="02020603050405020304" pitchFamily="18" charset="0"/>
              </a:rPr>
              <a:t>. </a:t>
            </a:r>
            <a:endParaRPr lang="en-US" sz="2800" b="0" smtClean="0">
              <a:solidFill>
                <a:srgbClr val="000000"/>
              </a:solidFill>
              <a:latin typeface="Times New Roman" panose="02020603050405020304" pitchFamily="18" charset="0"/>
              <a:ea typeface="Times New Roman" panose="02020603050405020304" pitchFamily="18" charset="0"/>
            </a:endParaRPr>
          </a:p>
          <a:p>
            <a:pPr marL="457200" marR="0" indent="-457200" algn="just">
              <a:lnSpc>
                <a:spcPct val="115000"/>
              </a:lnSpc>
              <a:spcBef>
                <a:spcPts val="600"/>
              </a:spcBef>
              <a:spcAft>
                <a:spcPts val="600"/>
              </a:spcAft>
              <a:buBlip>
                <a:blip r:embed="rId5"/>
              </a:buBlip>
            </a:pPr>
            <a:r>
              <a:rPr lang="en-US" sz="2800" b="0" smtClean="0">
                <a:solidFill>
                  <a:srgbClr val="000000"/>
                </a:solidFill>
                <a:latin typeface="Times New Roman" panose="02020603050405020304" pitchFamily="18" charset="0"/>
                <a:ea typeface="Times New Roman" panose="02020603050405020304" pitchFamily="18" charset="0"/>
              </a:rPr>
              <a:t>Ví dụ: </a:t>
            </a:r>
            <a:r>
              <a:rPr lang="en-US" sz="2800" b="0">
                <a:solidFill>
                  <a:srgbClr val="000000"/>
                </a:solidFill>
                <a:latin typeface="Times New Roman" panose="02020603050405020304" pitchFamily="18" charset="0"/>
                <a:ea typeface="Times New Roman" panose="02020603050405020304" pitchFamily="18" charset="0"/>
              </a:rPr>
              <a:t>loa thông minh, máy ảnh hay máy ghi hình kĩ thuật số</a:t>
            </a:r>
            <a:endParaRPr lang="en-US" sz="2800" b="0">
              <a:effectLst/>
              <a:latin typeface="Times New Roman" panose="02020603050405020304" pitchFamily="18" charset="0"/>
              <a:ea typeface="Times New Roman" panose="02020603050405020304" pitchFamily="18" charset="0"/>
            </a:endParaRPr>
          </a:p>
        </p:txBody>
      </p:sp>
      <p:pic>
        <p:nvPicPr>
          <p:cNvPr id="8" name="Picture 7"/>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5243" t="26757" r="2386" b="43886"/>
          <a:stretch/>
        </p:blipFill>
        <p:spPr bwMode="auto">
          <a:xfrm>
            <a:off x="2743200" y="3177927"/>
            <a:ext cx="7020897" cy="2461296"/>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3878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3.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4.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5.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6.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3216</TotalTime>
  <Words>1494</Words>
  <Application>Microsoft Office PowerPoint</Application>
  <PresentationFormat>Widescreen</PresentationFormat>
  <Paragraphs>145</Paragraphs>
  <Slides>24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Times New Roman</vt:lpstr>
      <vt:lpstr>Calibri Light</vt:lpstr>
      <vt:lpstr>Calibri</vt:lpstr>
      <vt:lpstr>Century Gothic</vt:lpstr>
      <vt:lpstr>Times</vt:lpstr>
      <vt:lpstr>Arial</vt:lpstr>
      <vt:lpstr>Office Theme</vt:lpstr>
      <vt:lpstr>Vapor Trail</vt:lpstr>
      <vt:lpstr>1_Vapor Trail</vt:lpstr>
      <vt:lpstr>CHỦ ĐỀ 1 MÁY TÍNH VÀ CỘNG ĐỒNG Bài 1 THIẾT BỊ VÀO RA</vt:lpstr>
      <vt:lpstr>PowerPoint Presentation</vt:lpstr>
      <vt:lpstr>HOẠT ĐỘNG 1</vt:lpstr>
      <vt:lpstr>PowerPoint Presentation</vt:lpstr>
      <vt:lpstr>HOẠT ĐỘNG 2</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THANH YOU</vt:lpstr>
    </vt:vector>
  </TitlesOfParts>
  <Company>PDP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Bµi 2 : Th«ng tin vµ c¸ch biÓu biÔn th«ng tin</dc:title>
  <dc:creator>Soncan</dc:creator>
  <cp:lastModifiedBy>Administrator</cp:lastModifiedBy>
  <cp:revision>171</cp:revision>
  <dcterms:created xsi:type="dcterms:W3CDTF">2006-04-02T00:04:42Z</dcterms:created>
  <dcterms:modified xsi:type="dcterms:W3CDTF">2024-09-11T02:18:41Z</dcterms:modified>
</cp:coreProperties>
</file>