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90" r:id="rId2"/>
    <p:sldId id="275" r:id="rId3"/>
    <p:sldId id="277" r:id="rId4"/>
    <p:sldId id="257" r:id="rId5"/>
    <p:sldId id="259" r:id="rId6"/>
    <p:sldId id="281" r:id="rId7"/>
    <p:sldId id="283" r:id="rId8"/>
    <p:sldId id="282" r:id="rId9"/>
    <p:sldId id="284" r:id="rId10"/>
    <p:sldId id="279" r:id="rId11"/>
    <p:sldId id="262" r:id="rId12"/>
    <p:sldId id="272" r:id="rId13"/>
    <p:sldId id="273" r:id="rId14"/>
    <p:sldId id="271" r:id="rId15"/>
    <p:sldId id="264" r:id="rId16"/>
    <p:sldId id="287" r:id="rId17"/>
    <p:sldId id="288" r:id="rId18"/>
    <p:sldId id="28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BE23C7-7BC6-41AF-B62A-A28C6CF18AEC}" type="datetimeFigureOut">
              <a:rPr lang="en-US" smtClean="0"/>
              <a:t>1/10/2022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0D74A-985C-4E7B-AA64-F0CFC9AAEAC4}" type="slidenum">
              <a:rPr lang="en-US" smtClean="0"/>
              <a:t>‹#›</a:t>
            </a:fld>
            <a:endParaRPr lang="en-US"/>
          </a:p>
        </p:txBody>
      </p:sp>
    </p:spTree>
    <p:extLst>
      <p:ext uri="{BB962C8B-B14F-4D97-AF65-F5344CB8AC3E}">
        <p14:creationId xmlns:p14="http://schemas.microsoft.com/office/powerpoint/2010/main" val="1038064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vi-VN"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Để xem bài giảng, vui lòng ấn biểu tượng [PLAY].</a:t>
            </a:r>
            <a:endParaRPr lang="en-US" sz="18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vi-VN"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Để chuyển slide, vui lòng ấn nút [TẾP THEO].</a:t>
            </a:r>
            <a:endParaRPr lang="en-US" sz="18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vi-VN"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Để tải file nguồn bài giảng,</a:t>
            </a:r>
            <a:r>
              <a:rPr lang="en-US"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file trình chiếu powerPoint</a:t>
            </a:r>
            <a:r>
              <a:rPr lang="vi-VN"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quý thầy cô chọn vào mục [Tài nguyên</a:t>
            </a:r>
            <a:r>
              <a:rPr lang="en-US"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Tệp/Tải xuống</a:t>
            </a:r>
            <a:r>
              <a:rPr lang="vi-VN"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C10D74A-985C-4E7B-AA64-F0CFC9AAEAC4}" type="slidenum">
              <a:rPr lang="en-US" smtClean="0"/>
              <a:t>1</a:t>
            </a:fld>
            <a:endParaRPr lang="en-US"/>
          </a:p>
        </p:txBody>
      </p:sp>
    </p:spTree>
    <p:extLst>
      <p:ext uri="{BB962C8B-B14F-4D97-AF65-F5344CB8AC3E}">
        <p14:creationId xmlns:p14="http://schemas.microsoft.com/office/powerpoint/2010/main" val="2240828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vi-VN"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Để xem bài giảng, vui lòng ấn biểu tượng [PLAY].</a:t>
            </a:r>
            <a:endParaRPr lang="en-US" sz="18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vi-VN"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Để chuyển slide, vui lòng ấn nút [TẾP THEO].</a:t>
            </a:r>
            <a:endParaRPr lang="en-US" sz="18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vi-VN"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Để tải file nguồn bài giảng,</a:t>
            </a:r>
            <a:r>
              <a:rPr lang="en-US"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file trình chiếu powerPoint</a:t>
            </a:r>
            <a:r>
              <a:rPr lang="vi-VN"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quý thầy cô chọn vào mục [Tài nguyên</a:t>
            </a:r>
            <a:r>
              <a:rPr lang="en-US"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Tệp/Tải xuống</a:t>
            </a:r>
            <a:r>
              <a:rPr lang="vi-VN"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C10D74A-985C-4E7B-AA64-F0CFC9AAEAC4}" type="slidenum">
              <a:rPr lang="en-US" smtClean="0"/>
              <a:t>14</a:t>
            </a:fld>
            <a:endParaRPr lang="en-US"/>
          </a:p>
        </p:txBody>
      </p:sp>
    </p:spTree>
    <p:extLst>
      <p:ext uri="{BB962C8B-B14F-4D97-AF65-F5344CB8AC3E}">
        <p14:creationId xmlns:p14="http://schemas.microsoft.com/office/powerpoint/2010/main" val="901112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82204235-5D4A-43EE-9324-085107C9BBD1}" type="datetimeFigureOut">
              <a:rPr lang="en-US" smtClean="0"/>
              <a:t>1/10/2022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7F07C96-5BC4-4829-8377-BEB89D16B9F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82204235-5D4A-43EE-9324-085107C9BBD1}"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2204235-5D4A-43EE-9324-085107C9BBD1}" type="datetimeFigureOut">
              <a:rPr lang="en-US" smtClean="0"/>
              <a:t>1/10/2022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2204235-5D4A-43EE-9324-085107C9BBD1}"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82204235-5D4A-43EE-9324-085107C9BBD1}" type="datetimeFigureOut">
              <a:rPr lang="en-US" smtClean="0"/>
              <a:t>1/10/2022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2204235-5D4A-43EE-9324-085107C9BBD1}" type="datetimeFigureOut">
              <a:rPr lang="en-US" smtClean="0"/>
              <a:t>1/10/2022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4235-5D4A-43EE-9324-085107C9BBD1}" type="datetimeFigureOut">
              <a:rPr lang="en-US" smtClean="0"/>
              <a:t>1/10/2022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1/10/2022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4800" y="274638"/>
            <a:ext cx="8610600" cy="868362"/>
          </a:xfrm>
          <a:prstGeom prst="rect">
            <a:avLst/>
          </a:prstGeom>
        </p:spPr>
        <p:txBody>
          <a:bodyPr bIns="91440" anchor="b" anchorCtr="0">
            <a:normAutofit/>
          </a:bodyPr>
          <a:lstStyle/>
          <a:p>
            <a:r>
              <a:rPr kumimoji="0" lang="en-US" dirty="0"/>
              <a:t>Click to edit Master title style</a:t>
            </a:r>
          </a:p>
        </p:txBody>
      </p:sp>
      <p:sp>
        <p:nvSpPr>
          <p:cNvPr id="13" name="Text Placeholder 12"/>
          <p:cNvSpPr>
            <a:spLocks noGrp="1"/>
          </p:cNvSpPr>
          <p:nvPr>
            <p:ph type="body" idx="1"/>
          </p:nvPr>
        </p:nvSpPr>
        <p:spPr>
          <a:xfrm>
            <a:off x="304800" y="1295400"/>
            <a:ext cx="8610600" cy="4724400"/>
          </a:xfrm>
          <a:prstGeom prst="rect">
            <a:avLst/>
          </a:prstGeom>
        </p:spPr>
        <p:txBody>
          <a:bodyPr>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2204235-5D4A-43EE-9324-085107C9BBD1}" type="datetimeFigureOut">
              <a:rPr lang="en-US" smtClean="0"/>
              <a:t>1/10/2022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07C96-5BC4-4829-8377-BEB89D16B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a:solidFill>
            <a:srgbClr val="FF0000"/>
          </a:solidFill>
          <a:latin typeface="Times New Roman" pitchFamily="18" charset="0"/>
          <a:ea typeface="+mj-ea"/>
          <a:cs typeface="Times New Roman" pitchFamily="18"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rgbClr val="002060"/>
          </a:solidFill>
          <a:latin typeface="Times New Roman" pitchFamily="18" charset="0"/>
          <a:ea typeface="+mn-ea"/>
          <a:cs typeface="Times New Roman" pitchFamily="18" charset="0"/>
        </a:defRPr>
      </a:lvl1pPr>
      <a:lvl2pPr marL="548640" indent="-228600" algn="l" rtl="0" eaLnBrk="1" latinLnBrk="0" hangingPunct="1">
        <a:spcBef>
          <a:spcPts val="370"/>
        </a:spcBef>
        <a:buClr>
          <a:schemeClr val="accent2"/>
        </a:buClr>
        <a:buSzPct val="85000"/>
        <a:buFont typeface="Wingdings 2"/>
        <a:buChar char=""/>
        <a:defRPr kumimoji="0" sz="3200" kern="1200">
          <a:solidFill>
            <a:srgbClr val="002060"/>
          </a:solidFill>
          <a:latin typeface="Times New Roman" pitchFamily="18" charset="0"/>
          <a:ea typeface="+mn-ea"/>
          <a:cs typeface="Times New Roman" pitchFamily="18" charset="0"/>
        </a:defRPr>
      </a:lvl2pPr>
      <a:lvl3pPr marL="822960" indent="-228600" algn="l" rtl="0" eaLnBrk="1" latinLnBrk="0" hangingPunct="1">
        <a:spcBef>
          <a:spcPts val="370"/>
        </a:spcBef>
        <a:buClr>
          <a:schemeClr val="accent1">
            <a:tint val="60000"/>
          </a:schemeClr>
        </a:buClr>
        <a:buSzPct val="85000"/>
        <a:buFont typeface="Wingdings 2"/>
        <a:buChar char=""/>
        <a:defRPr kumimoji="0" sz="3200" kern="1200">
          <a:solidFill>
            <a:srgbClr val="002060"/>
          </a:solidFill>
          <a:latin typeface="Times New Roman" pitchFamily="18" charset="0"/>
          <a:ea typeface="+mn-ea"/>
          <a:cs typeface="Times New Roman" pitchFamily="18" charset="0"/>
        </a:defRPr>
      </a:lvl3pPr>
      <a:lvl4pPr marL="1097280" indent="-228600" algn="l" rtl="0" eaLnBrk="1" latinLnBrk="0" hangingPunct="1">
        <a:spcBef>
          <a:spcPts val="370"/>
        </a:spcBef>
        <a:buClr>
          <a:schemeClr val="accent3"/>
        </a:buClr>
        <a:buSzPct val="80000"/>
        <a:buFont typeface="Wingdings 2"/>
        <a:buChar char=""/>
        <a:defRPr kumimoji="0" sz="3200" kern="1200">
          <a:solidFill>
            <a:srgbClr val="002060"/>
          </a:solidFill>
          <a:latin typeface="Times New Roman" pitchFamily="18" charset="0"/>
          <a:ea typeface="+mn-ea"/>
          <a:cs typeface="Times New Roman" pitchFamily="18" charset="0"/>
        </a:defRPr>
      </a:lvl4pPr>
      <a:lvl5pPr marL="1371600" indent="-228600" algn="l" rtl="0" eaLnBrk="1" latinLnBrk="0" hangingPunct="1">
        <a:spcBef>
          <a:spcPts val="370"/>
        </a:spcBef>
        <a:buClr>
          <a:schemeClr val="accent3"/>
        </a:buClr>
        <a:buFontTx/>
        <a:buChar char="o"/>
        <a:defRPr kumimoji="0" sz="3200" kern="1200">
          <a:solidFill>
            <a:srgbClr val="002060"/>
          </a:solidFill>
          <a:latin typeface="Times New Roman" pitchFamily="18" charset="0"/>
          <a:ea typeface="+mn-ea"/>
          <a:cs typeface="Times New Roman" pitchFamily="18"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86147D-DC7E-48F7-A006-B63E5BC8FE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50" y="5587825"/>
            <a:ext cx="562053" cy="523948"/>
          </a:xfrm>
          <a:prstGeom prst="rect">
            <a:avLst/>
          </a:prstGeom>
        </p:spPr>
      </p:pic>
      <p:sp>
        <p:nvSpPr>
          <p:cNvPr id="3" name="Rectangle 2"/>
          <p:cNvSpPr/>
          <p:nvPr/>
        </p:nvSpPr>
        <p:spPr>
          <a:xfrm>
            <a:off x="505691" y="685800"/>
            <a:ext cx="83820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hình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sau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và</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đọc</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nội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dung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sgk</a:t>
            </a:r>
            <a:r>
              <a:rPr lang="fr-FR"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562053" y="5503495"/>
            <a:ext cx="8375073" cy="954107"/>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it-IT" sz="2800" dirty="0">
                <a:latin typeface="Times New Roman" panose="02020603050405020304" pitchFamily="18" charset="0"/>
                <a:cs typeface="Times New Roman" panose="02020603050405020304" pitchFamily="18" charset="0"/>
              </a:rPr>
              <a:t>Yêu cầu học sinh phân tích hoạt động của một cầu thủ thực hiện quả đá phạt như thế 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791481" y="658090"/>
            <a:ext cx="7819119"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4"/>
          <a:stretch>
            <a:fillRect/>
          </a:stretch>
        </p:blipFill>
        <p:spPr>
          <a:xfrm>
            <a:off x="685800" y="1301199"/>
            <a:ext cx="7639050" cy="3362325"/>
          </a:xfrm>
          <a:prstGeom prst="rect">
            <a:avLst/>
          </a:prstGeom>
        </p:spPr>
      </p:pic>
    </p:spTree>
    <p:extLst>
      <p:ext uri="{BB962C8B-B14F-4D97-AF65-F5344CB8AC3E}">
        <p14:creationId xmlns:p14="http://schemas.microsoft.com/office/powerpoint/2010/main" val="39710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381000" y="1676400"/>
            <a:ext cx="83820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a:solidFill>
                  <a:srgbClr val="002060"/>
                </a:solidFill>
                <a:latin typeface="Times New Roman" pitchFamily="18" charset="0"/>
                <a:cs typeface="Times New Roman" pitchFamily="18" charset="0"/>
              </a:rPr>
              <a:t>Thu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Lưu</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Xử</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lý</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thông</a:t>
            </a:r>
            <a:r>
              <a:rPr lang="en-US" sz="3200" dirty="0" smtClean="0">
                <a:solidFill>
                  <a:srgbClr val="002060"/>
                </a:solidFill>
                <a:latin typeface="Times New Roman" pitchFamily="18" charset="0"/>
                <a:cs typeface="Times New Roman" pitchFamily="18" charset="0"/>
              </a:rPr>
              <a:t> </a:t>
            </a:r>
            <a:r>
              <a:rPr lang="en-US" sz="3200" dirty="0">
                <a:solidFill>
                  <a:srgbClr val="002060"/>
                </a:solidFill>
                <a:latin typeface="Times New Roman" pitchFamily="18" charset="0"/>
                <a:cs typeface="Times New Roman" pitchFamily="18" charset="0"/>
              </a:rPr>
              <a:t>tin.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Truyền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p:txBody>
      </p:sp>
      <p:sp>
        <p:nvSpPr>
          <p:cNvPr id="5"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6"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60442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2" end="2"/>
                                            </p:txEl>
                                          </p:spTgt>
                                        </p:tgtEl>
                                        <p:attrNameLst>
                                          <p:attrName>style.visibility</p:attrName>
                                        </p:attrNameLst>
                                      </p:cBhvr>
                                      <p:to>
                                        <p:strVal val="visible"/>
                                      </p:to>
                                    </p:set>
                                    <p:anim calcmode="lin" valueType="num">
                                      <p:cBhvr additive="base">
                                        <p:cTn id="18"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3" end="3"/>
                                            </p:txEl>
                                          </p:spTgt>
                                        </p:tgtEl>
                                        <p:attrNameLst>
                                          <p:attrName>style.visibility</p:attrName>
                                        </p:attrNameLst>
                                      </p:cBhvr>
                                      <p:to>
                                        <p:strVal val="visible"/>
                                      </p:to>
                                    </p:set>
                                    <p:anim calcmode="lin" valueType="num">
                                      <p:cBhvr additive="base">
                                        <p:cTn id="23"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03779">
                                            <p:txEl>
                                              <p:pRg st="4" end="4"/>
                                            </p:txEl>
                                          </p:spTgt>
                                        </p:tgtEl>
                                        <p:attrNameLst>
                                          <p:attrName>style.visibility</p:attrName>
                                        </p:attrNameLst>
                                      </p:cBhvr>
                                      <p:to>
                                        <p:strVal val="visible"/>
                                      </p:to>
                                    </p:set>
                                    <p:anim calcmode="lin" valueType="num">
                                      <p:cBhvr additive="base">
                                        <p:cTn id="28"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7" t="-931" r="-1"/>
          <a:stretch/>
        </p:blipFill>
        <p:spPr bwMode="auto">
          <a:xfrm>
            <a:off x="312056" y="1752600"/>
            <a:ext cx="861500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1250927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Máy</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tính</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cụ</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quả</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để</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nhận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xử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lưu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trữ</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và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truyền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0007"/>
                <a:gd name="adj2" fmla="val 45049"/>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a:solidFill>
                    <a:srgbClr val="002060"/>
                  </a:solidFill>
                  <a:latin typeface="Times New Roman" pitchFamily="18" charset="0"/>
                  <a:cs typeface="Times New Roman" pitchFamily="18" charset="0"/>
                </a:rPr>
                <a:t>Nêu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ví</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việc</a:t>
              </a:r>
              <a:r>
                <a:rPr lang="en-US" sz="2600" dirty="0">
                  <a:solidFill>
                    <a:srgbClr val="002060"/>
                  </a:solidFill>
                  <a:latin typeface="Times New Roman" pitchFamily="18" charset="0"/>
                  <a:cs typeface="Times New Roman" pitchFamily="18" charset="0"/>
                </a:rPr>
                <a:t/>
              </a:r>
              <a:br>
                <a:rPr lang="en-US" sz="2600" dirty="0">
                  <a:solidFill>
                    <a:srgbClr val="002060"/>
                  </a:solidFill>
                  <a:latin typeface="Times New Roman" pitchFamily="18" charset="0"/>
                  <a:cs typeface="Times New Roman" pitchFamily="18" charset="0"/>
                </a:rPr>
              </a:b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br>
                <a:rPr lang="en-US" sz="2600" b="1" dirty="0">
                  <a:solidFill>
                    <a:srgbClr val="002060"/>
                  </a:solidFill>
                  <a:latin typeface="Times New Roman" pitchFamily="18" charset="0"/>
                  <a:cs typeface="Times New Roman" pitchFamily="18" charset="0"/>
                </a:rPr>
              </a:br>
              <a:r>
                <a:rPr lang="en-US" sz="2600" b="1" dirty="0" err="1">
                  <a:solidFill>
                    <a:srgbClr val="002060"/>
                  </a:solidFill>
                  <a:latin typeface="Times New Roman" pitchFamily="18" charset="0"/>
                  <a:cs typeface="Times New Roman" pitchFamily="18" charset="0"/>
                </a:rPr>
                <a:t>truyền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thông</a:t>
              </a:r>
              <a:r>
                <a:rPr lang="en-US" sz="2600" b="1" dirty="0">
                  <a:solidFill>
                    <a:srgbClr val="002060"/>
                  </a:solidFill>
                  <a:latin typeface="Times New Roman" pitchFamily="18" charset="0"/>
                  <a:cs typeface="Times New Roman" pitchFamily="18" charset="0"/>
                </a:rPr>
                <a:t> 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206210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Ví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dụ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về</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việc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 </a:t>
            </a:r>
            <a:r>
              <a:rPr lang="en-US" sz="3200" b="1" dirty="0">
                <a:solidFill>
                  <a:srgbClr val="002060"/>
                </a:solidFill>
                <a:latin typeface="Times New Roman" pitchFamily="18" charset="0"/>
                <a:cs typeface="Times New Roman" pitchFamily="18" charset="0"/>
              </a:rPr>
              <a:t>Thu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r>
              <a:rPr lang="en-US" sz="3200" dirty="0">
                <a:solidFill>
                  <a:srgbClr val="002060"/>
                </a:solidFill>
                <a:latin typeface="Times New Roman" pitchFamily="18" charset="0"/>
                <a:cs typeface="Times New Roman" pitchFamily="18" charset="0"/>
              </a:rPr>
              <a:t>:</a:t>
            </a:r>
          </a:p>
        </p:txBody>
      </p:sp>
      <p:sp>
        <p:nvSpPr>
          <p:cNvPr id="10" name="Text Box 3"/>
          <p:cNvSpPr txBox="1">
            <a:spLocks noChangeArrowheads="1"/>
          </p:cNvSpPr>
          <p:nvPr/>
        </p:nvSpPr>
        <p:spPr bwMode="auto">
          <a:xfrm>
            <a:off x="762000" y="4343400"/>
            <a:ext cx="4648200" cy="206210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1770063" algn="just"/>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nhận</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thông</a:t>
            </a:r>
            <a:r>
              <a:rPr lang="en-US" sz="3200" dirty="0" smtClean="0">
                <a:solidFill>
                  <a:srgbClr val="002060"/>
                </a:solidFill>
                <a:latin typeface="Times New Roman" pitchFamily="18" charset="0"/>
                <a:cs typeface="Times New Roman" pitchFamily="18" charset="0"/>
              </a:rPr>
              <a:t> </a:t>
            </a:r>
            <a:r>
              <a:rPr lang="en-US" sz="3200" dirty="0">
                <a:solidFill>
                  <a:srgbClr val="002060"/>
                </a:solidFill>
                <a:latin typeface="Times New Roman" pitchFamily="18" charset="0"/>
                <a:cs typeface="Times New Roman" pitchFamily="18" charset="0"/>
              </a:rPr>
              <a:t>tin </a:t>
            </a:r>
            <a:r>
              <a:rPr lang="en-US" sz="3200" dirty="0" err="1">
                <a:solidFill>
                  <a:srgbClr val="002060"/>
                </a:solidFill>
                <a:latin typeface="Times New Roman" pitchFamily="18" charset="0"/>
                <a:cs typeface="Times New Roman" pitchFamily="18" charset="0"/>
              </a:rPr>
              <a:t>đa</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dạng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văn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bản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hình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ảnh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âm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phim</a:t>
            </a:r>
            <a:r>
              <a:rPr lang="en-US" sz="3200" dirty="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35498839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additive="base">
                                        <p:cTn id="7" dur="500" fill="hold"/>
                                        <p:tgtEl>
                                          <p:spTgt spid="203779"/>
                                        </p:tgtEl>
                                        <p:attrNameLst>
                                          <p:attrName>ppt_x</p:attrName>
                                        </p:attrNameLst>
                                      </p:cBhvr>
                                      <p:tavLst>
                                        <p:tav tm="0">
                                          <p:val>
                                            <p:strVal val="#ppt_x"/>
                                          </p:val>
                                        </p:tav>
                                        <p:tav tm="100000">
                                          <p:val>
                                            <p:strVal val="#ppt_x"/>
                                          </p:val>
                                        </p:tav>
                                      </p:tavLst>
                                    </p:anim>
                                    <p:anim calcmode="lin" valueType="num">
                                      <p:cBhvr additive="base">
                                        <p:cTn id="8" dur="500" fill="hold"/>
                                        <p:tgtEl>
                                          <p:spTgt spid="2037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50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par>
                          <p:cTn id="13" fill="hold">
                            <p:stCondLst>
                              <p:cond delay="1500"/>
                            </p:stCondLst>
                            <p:childTnLst>
                              <p:par>
                                <p:cTn id="14" presetID="2" presetClass="entr" presetSubtype="4" fill="hold" grpId="0" nodeType="afterEffect">
                                  <p:stCondLst>
                                    <p:cond delay="1000"/>
                                  </p:stCondLst>
                                  <p:childTnLst>
                                    <p:set>
                                      <p:cBhvr>
                                        <p:cTn id="15" dur="1" fill="hold">
                                          <p:stCondLst>
                                            <p:cond delay="0"/>
                                          </p:stCondLst>
                                        </p:cTn>
                                        <p:tgtEl>
                                          <p:spTgt spid="13">
                                            <p:txEl>
                                              <p:pRg st="0" end="0"/>
                                            </p:txEl>
                                          </p:spTgt>
                                        </p:tgtEl>
                                        <p:attrNameLst>
                                          <p:attrName>style.visibility</p:attrName>
                                        </p:attrNameLst>
                                      </p:cBhvr>
                                      <p:to>
                                        <p:strVal val="visible"/>
                                      </p:to>
                                    </p:set>
                                    <p:anim calcmode="lin" valueType="num">
                                      <p:cBhvr additive="base">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
                                            <p:txEl>
                                              <p:pRg st="1" end="1"/>
                                            </p:txEl>
                                          </p:spTgt>
                                        </p:tgtEl>
                                        <p:attrNameLst>
                                          <p:attrName>style.visibility</p:attrName>
                                        </p:attrNameLst>
                                      </p:cBhvr>
                                      <p:to>
                                        <p:strVal val="visible"/>
                                      </p:to>
                                    </p:set>
                                    <p:anim calcmode="lin" valueType="num">
                                      <p:cBhvr additive="base">
                                        <p:cTn id="22"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 calcmode="lin" valueType="num">
                                      <p:cBhvr additive="base">
                                        <p:cTn id="28"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13" grpId="0" uiExpand="1" build="p"/>
      <p:bldP spid="1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33975"/>
                <a:gd name="adj2" fmla="val 36064"/>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a:solidFill>
                    <a:srgbClr val="002060"/>
                  </a:solidFill>
                  <a:latin typeface="Times New Roman" pitchFamily="18" charset="0"/>
                  <a:cs typeface="Times New Roman" pitchFamily="18" charset="0"/>
                </a:rPr>
                <a:t>Nêu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ví</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việc</a:t>
              </a:r>
              <a:r>
                <a:rPr lang="en-US" sz="2600" dirty="0">
                  <a:solidFill>
                    <a:srgbClr val="002060"/>
                  </a:solidFill>
                  <a:latin typeface="Times New Roman" pitchFamily="18" charset="0"/>
                  <a:cs typeface="Times New Roman" pitchFamily="18" charset="0"/>
                </a:rPr>
                <a:t/>
              </a:r>
              <a:br>
                <a:rPr lang="en-US" sz="2600" dirty="0">
                  <a:solidFill>
                    <a:srgbClr val="002060"/>
                  </a:solidFill>
                  <a:latin typeface="Times New Roman" pitchFamily="18" charset="0"/>
                  <a:cs typeface="Times New Roman" pitchFamily="18" charset="0"/>
                </a:rPr>
              </a:b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br>
                <a:rPr lang="en-US" sz="2600" b="1" dirty="0">
                  <a:solidFill>
                    <a:srgbClr val="002060"/>
                  </a:solidFill>
                  <a:latin typeface="Times New Roman" pitchFamily="18" charset="0"/>
                  <a:cs typeface="Times New Roman" pitchFamily="18" charset="0"/>
                </a:rPr>
              </a:br>
              <a:r>
                <a:rPr lang="en-US" sz="2600" b="1" dirty="0" err="1">
                  <a:solidFill>
                    <a:srgbClr val="002060"/>
                  </a:solidFill>
                  <a:latin typeface="Times New Roman" pitchFamily="18" charset="0"/>
                  <a:cs typeface="Times New Roman" pitchFamily="18" charset="0"/>
                </a:rPr>
                <a:t>truyền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thông</a:t>
              </a:r>
              <a:r>
                <a:rPr lang="en-US" sz="2600" b="1" dirty="0">
                  <a:solidFill>
                    <a:srgbClr val="002060"/>
                  </a:solidFill>
                  <a:latin typeface="Times New Roman" pitchFamily="18" charset="0"/>
                  <a:cs typeface="Times New Roman" pitchFamily="18" charset="0"/>
                </a:rPr>
                <a:t> 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Ví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dụ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về</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việc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a:solidFill>
                  <a:srgbClr val="002060"/>
                </a:solidFill>
                <a:latin typeface="Times New Roman" pitchFamily="18" charset="0"/>
                <a:cs typeface="Times New Roman" pitchFamily="18" charset="0"/>
                <a:sym typeface="Wingdings" pitchFamily="2" charset="2"/>
              </a:rPr>
              <a:t>	 </a:t>
            </a:r>
            <a:r>
              <a:rPr lang="en-US" sz="3200" b="1" dirty="0" err="1">
                <a:solidFill>
                  <a:srgbClr val="002060"/>
                </a:solidFill>
                <a:latin typeface="Times New Roman" pitchFamily="18" charset="0"/>
                <a:cs typeface="Times New Roman" pitchFamily="18" charset="0"/>
                <a:sym typeface="Wingdings" pitchFamily="2" charset="2"/>
              </a:rPr>
              <a:t>Xử</a:t>
            </a:r>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sym typeface="Wingdings" pitchFamily="2" charset="2"/>
              </a:rPr>
              <a:t>lí</a:t>
            </a:r>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sym typeface="Wingdings" pitchFamily="2" charset="2"/>
              </a:rPr>
              <a:t>th</a:t>
            </a:r>
            <a:r>
              <a:rPr lang="en-US" sz="3200" b="1" dirty="0" err="1">
                <a:solidFill>
                  <a:srgbClr val="002060"/>
                </a:solidFill>
                <a:latin typeface="Times New Roman" pitchFamily="18" charset="0"/>
                <a:cs typeface="Times New Roman" pitchFamily="18" charset="0"/>
              </a:rPr>
              <a:t>ông</a:t>
            </a:r>
            <a:r>
              <a:rPr lang="en-US" sz="3200" b="1" dirty="0">
                <a:solidFill>
                  <a:srgbClr val="002060"/>
                </a:solidFill>
                <a:latin typeface="Times New Roman" pitchFamily="18" charset="0"/>
                <a:cs typeface="Times New Roman" pitchFamily="18" charset="0"/>
              </a:rPr>
              <a:t> tin</a:t>
            </a:r>
            <a:r>
              <a:rPr lang="en-US" sz="3200" dirty="0">
                <a:solidFill>
                  <a:srgbClr val="002060"/>
                </a:solidFill>
                <a:latin typeface="Times New Roman" pitchFamily="18" charset="0"/>
                <a:cs typeface="Times New Roman" pitchFamily="18" charset="0"/>
              </a:rPr>
              <a:t>:</a:t>
            </a:r>
          </a:p>
        </p:txBody>
      </p:sp>
      <p:sp>
        <p:nvSpPr>
          <p:cNvPr id="10" name="Text Box 3"/>
          <p:cNvSpPr txBox="1">
            <a:spLocks noChangeArrowheads="1"/>
          </p:cNvSpPr>
          <p:nvPr/>
        </p:nvSpPr>
        <p:spPr bwMode="auto">
          <a:xfrm>
            <a:off x="914401" y="3902226"/>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endParaRPr lang="en-US" sz="3200" dirty="0">
              <a:solidFill>
                <a:srgbClr val="002060"/>
              </a:solidFill>
              <a:latin typeface="Times New Roman" pitchFamily="18" charset="0"/>
              <a:cs typeface="Times New Roman" pitchFamily="18" charset="0"/>
            </a:endParaRPr>
          </a:p>
          <a:p>
            <a:pPr algn="just"/>
            <a:r>
              <a:rPr lang="en-US" sz="3200" dirty="0" err="1">
                <a:solidFill>
                  <a:srgbClr val="002060"/>
                </a:solidFill>
                <a:latin typeface="Times New Roman" pitchFamily="18" charset="0"/>
                <a:cs typeface="Times New Roman" pitchFamily="18" charset="0"/>
              </a:rPr>
              <a:t>thực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bỉ</a:t>
            </a:r>
            <a:r>
              <a:rPr lang="en-US" sz="3200" dirty="0">
                <a:solidFill>
                  <a:srgbClr val="002060"/>
                </a:solidFill>
                <a:latin typeface="Times New Roman" pitchFamily="18" charset="0"/>
                <a:cs typeface="Times New Roman" pitchFamily="18" charset="0"/>
              </a:rPr>
              <a:t>.</a:t>
            </a: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19608622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 calcmode="lin" valueType="num">
                                      <p:cBhvr additive="base">
                                        <p:cTn id="1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1700"/>
                <a:gd name="adj2" fmla="val 4055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a:solidFill>
                    <a:srgbClr val="002060"/>
                  </a:solidFill>
                  <a:latin typeface="Times New Roman" pitchFamily="18" charset="0"/>
                  <a:cs typeface="Times New Roman" pitchFamily="18" charset="0"/>
                </a:rPr>
                <a:t>Nêu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ví</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việc</a:t>
              </a:r>
              <a:r>
                <a:rPr lang="en-US" sz="2600" dirty="0">
                  <a:solidFill>
                    <a:srgbClr val="002060"/>
                  </a:solidFill>
                  <a:latin typeface="Times New Roman" pitchFamily="18" charset="0"/>
                  <a:cs typeface="Times New Roman" pitchFamily="18" charset="0"/>
                </a:rPr>
                <a:t/>
              </a:r>
              <a:br>
                <a:rPr lang="en-US" sz="2600" dirty="0">
                  <a:solidFill>
                    <a:srgbClr val="002060"/>
                  </a:solidFill>
                  <a:latin typeface="Times New Roman" pitchFamily="18" charset="0"/>
                  <a:cs typeface="Times New Roman" pitchFamily="18" charset="0"/>
                </a:rPr>
              </a:b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br>
                <a:rPr lang="en-US" sz="2600" b="1" dirty="0">
                  <a:solidFill>
                    <a:srgbClr val="002060"/>
                  </a:solidFill>
                  <a:latin typeface="Times New Roman" pitchFamily="18" charset="0"/>
                  <a:cs typeface="Times New Roman" pitchFamily="18" charset="0"/>
                </a:rPr>
              </a:br>
              <a:r>
                <a:rPr lang="en-US" sz="2600" b="1" dirty="0" err="1">
                  <a:solidFill>
                    <a:srgbClr val="002060"/>
                  </a:solidFill>
                  <a:latin typeface="Times New Roman" pitchFamily="18" charset="0"/>
                  <a:cs typeface="Times New Roman" pitchFamily="18" charset="0"/>
                </a:rPr>
                <a:t>truyền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thông</a:t>
              </a:r>
              <a:r>
                <a:rPr lang="en-US" sz="2600" b="1" dirty="0">
                  <a:solidFill>
                    <a:srgbClr val="002060"/>
                  </a:solidFill>
                  <a:latin typeface="Times New Roman" pitchFamily="18" charset="0"/>
                  <a:cs typeface="Times New Roman" pitchFamily="18" charset="0"/>
                </a:rPr>
                <a:t> 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Ví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dụ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về</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việc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a:solidFill>
                  <a:srgbClr val="002060"/>
                </a:solidFill>
                <a:latin typeface="Times New Roman" pitchFamily="18" charset="0"/>
                <a:cs typeface="Times New Roman" pitchFamily="18" charset="0"/>
                <a:sym typeface="Wingdings" pitchFamily="2" charset="2"/>
              </a:rPr>
              <a:t>	 </a:t>
            </a:r>
            <a:r>
              <a:rPr lang="en-US" sz="3200" b="1" dirty="0" err="1">
                <a:solidFill>
                  <a:srgbClr val="002060"/>
                </a:solidFill>
                <a:latin typeface="Times New Roman" pitchFamily="18" charset="0"/>
                <a:cs typeface="Times New Roman" pitchFamily="18" charset="0"/>
                <a:sym typeface="Wingdings" pitchFamily="2" charset="2"/>
              </a:rPr>
              <a:t>Lưu</a:t>
            </a:r>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sym typeface="Wingdings" pitchFamily="2" charset="2"/>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r>
              <a:rPr lang="en-US" sz="3200" dirty="0">
                <a:solidFill>
                  <a:srgbClr val="002060"/>
                </a:solidFill>
                <a:latin typeface="Times New Roman" pitchFamily="18" charset="0"/>
                <a:cs typeface="Times New Roman" pitchFamily="18" charset="0"/>
              </a:rPr>
              <a:t>:</a:t>
            </a:r>
            <a:endParaRPr lang="en-US" sz="66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38862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3657600" algn="just"/>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r>
            <a:br>
              <a:rPr lang="en-US" sz="3200" dirty="0">
                <a:solidFill>
                  <a:srgbClr val="002060"/>
                </a:solidFill>
                <a:latin typeface="Times New Roman" pitchFamily="18" charset="0"/>
                <a:cs typeface="Times New Roman" pitchFamily="18" charset="0"/>
              </a:rPr>
            </a:b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có</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thể</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lưu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trữ</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lượng</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thông</a:t>
            </a:r>
            <a:r>
              <a:rPr lang="en-US" sz="3200" dirty="0" smtClean="0">
                <a:solidFill>
                  <a:srgbClr val="002060"/>
                </a:solidFill>
                <a:latin typeface="Times New Roman" pitchFamily="18" charset="0"/>
                <a:cs typeface="Times New Roman" pitchFamily="18" charset="0"/>
              </a:rPr>
              <a:t> tin </a:t>
            </a:r>
            <a:r>
              <a:rPr lang="en-US" sz="3200" dirty="0" err="1" smtClean="0">
                <a:solidFill>
                  <a:srgbClr val="002060"/>
                </a:solidFill>
                <a:latin typeface="Times New Roman" pitchFamily="18" charset="0"/>
                <a:cs typeface="Times New Roman" pitchFamily="18" charset="0"/>
              </a:rPr>
              <a:t>rất</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lớn</a:t>
            </a:r>
            <a:endParaRPr lang="en-US" sz="3200" dirty="0">
              <a:solidFill>
                <a:srgbClr val="002060"/>
              </a:solidFill>
              <a:latin typeface="Times New Roman" pitchFamily="18" charset="0"/>
              <a:cs typeface="Times New Roman" pitchFamily="18" charset="0"/>
            </a:endParaRP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2108751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 2: XỬ LÍ THÔNG TIN </a:t>
            </a:r>
          </a:p>
        </p:txBody>
      </p: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pic>
        <p:nvPicPr>
          <p:cNvPr id="204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238" t="246" r="-7087" b="-8146"/>
          <a:stretch/>
        </p:blipFill>
        <p:spPr bwMode="auto">
          <a:xfrm>
            <a:off x="1447800" y="2057400"/>
            <a:ext cx="6701369" cy="361768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838200" y="5937647"/>
            <a:ext cx="7172156" cy="615553"/>
          </a:xfrm>
          <a:prstGeom prst="rect">
            <a:avLst/>
          </a:prstGeom>
        </p:spPr>
        <p:txBody>
          <a:bodyPr wrap="none">
            <a:spAutoFit/>
          </a:bodyPr>
          <a:lstStyle/>
          <a:p>
            <a:r>
              <a:rPr lang="en-US" sz="3400" b="1" i="1" dirty="0" err="1">
                <a:solidFill>
                  <a:srgbClr val="002060"/>
                </a:solidFill>
                <a:latin typeface="Times New Roman" pitchFamily="18" charset="0"/>
                <a:cs typeface="Times New Roman" pitchFamily="18" charset="0"/>
              </a:rPr>
              <a:t>Các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bước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xử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lí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thông</a:t>
            </a:r>
            <a:r>
              <a:rPr lang="en-US" sz="3400" b="1" i="1" dirty="0">
                <a:solidFill>
                  <a:srgbClr val="002060"/>
                </a:solidFill>
                <a:latin typeface="Times New Roman" pitchFamily="18" charset="0"/>
                <a:cs typeface="Times New Roman" pitchFamily="18" charset="0"/>
              </a:rPr>
              <a:t> tin </a:t>
            </a:r>
            <a:r>
              <a:rPr lang="en-US" sz="3400" b="1" i="1" dirty="0" err="1">
                <a:solidFill>
                  <a:srgbClr val="002060"/>
                </a:solidFill>
                <a:latin typeface="Times New Roman" pitchFamily="18" charset="0"/>
                <a:cs typeface="Times New Roman" pitchFamily="18" charset="0"/>
              </a:rPr>
              <a:t>của</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máy</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tính</a:t>
            </a:r>
            <a:endParaRPr lang="en-US" sz="34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268433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803728" y="152400"/>
            <a:ext cx="7502072"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TẬP</a:t>
            </a:r>
          </a:p>
        </p:txBody>
      </p:sp>
      <p:sp>
        <p:nvSpPr>
          <p:cNvPr id="14" name="Rectangle 13"/>
          <p:cNvSpPr/>
          <p:nvPr/>
        </p:nvSpPr>
        <p:spPr>
          <a:xfrm>
            <a:off x="304800" y="1044003"/>
            <a:ext cx="86106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1</a:t>
            </a:r>
            <a:r>
              <a:rPr lang="en-US" sz="3200" dirty="0">
                <a:solidFill>
                  <a:srgbClr val="002060"/>
                </a:solidFill>
                <a:latin typeface="Times New Roman" pitchFamily="18" charset="0"/>
                <a:ea typeface="Times New Roman" pitchFamily="18" charset="0"/>
                <a:cs typeface="Times New Roman" pitchFamily="18" charset="0"/>
              </a:rPr>
              <a:t>.</a:t>
            </a:r>
            <a:r>
              <a:rPr lang="en-US" sz="3200" b="1" dirty="0">
                <a:solidFill>
                  <a:srgbClr val="002060"/>
                </a:solidFill>
                <a:latin typeface="Times New Roman" pitchFamily="18" charset="0"/>
                <a:ea typeface="Times New Roman" pitchFamily="18" charset="0"/>
                <a:cs typeface="Times New Roman" pitchFamily="18" charset="0"/>
              </a:rPr>
              <a:t>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bước</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nào</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Bộ</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có</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không</a:t>
            </a:r>
            <a:r>
              <a:rPr lang="en-US" sz="3200" dirty="0">
                <a:solidFill>
                  <a:srgbClr val="002060"/>
                </a:solidFill>
                <a:latin typeface="Times New Roman" pitchFamily="18" charset="0"/>
                <a:ea typeface="Times New Roman" pitchFamily="18" charset="0"/>
                <a:cs typeface="Times New Roman" pitchFamily="18" charset="0"/>
              </a:rPr>
              <a:t>?</a:t>
            </a:r>
          </a:p>
        </p:txBody>
      </p:sp>
      <p:sp>
        <p:nvSpPr>
          <p:cNvPr id="45057" name="Rectangle 45056"/>
          <p:cNvSpPr/>
          <p:nvPr/>
        </p:nvSpPr>
        <p:spPr>
          <a:xfrm>
            <a:off x="304800" y="3287433"/>
            <a:ext cx="84582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Trả</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err="1">
                <a:solidFill>
                  <a:srgbClr val="002060"/>
                </a:solidFill>
                <a:latin typeface="Times New Roman" pitchFamily="18" charset="0"/>
                <a:ea typeface="Times New Roman" pitchFamily="18" charset="0"/>
                <a:cs typeface="Times New Roman" pitchFamily="18" charset="0"/>
              </a:rPr>
              <a:t>lời</a:t>
            </a:r>
            <a:r>
              <a:rPr lang="en-US" sz="3200" b="1" dirty="0">
                <a:solidFill>
                  <a:srgbClr val="002060"/>
                </a:solidFill>
                <a:latin typeface="Times New Roman" pitchFamily="18" charset="0"/>
                <a:ea typeface="Times New Roman" pitchFamily="18" charset="0"/>
                <a:cs typeface="Times New Roman" pitchFamily="18" charset="0"/>
              </a:rPr>
              <a:t>: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hoạt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động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lưu</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trữ</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Bộ</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ngoài</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a:t>
            </a:r>
          </a:p>
        </p:txBody>
      </p:sp>
    </p:spTree>
    <p:extLst>
      <p:ext uri="{BB962C8B-B14F-4D97-AF65-F5344CB8AC3E}">
        <p14:creationId xmlns:p14="http://schemas.microsoft.com/office/powerpoint/2010/main" val="164334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371600" y="152400"/>
            <a:ext cx="64770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TẬP</a:t>
            </a:r>
          </a:p>
        </p:txBody>
      </p:sp>
      <p:sp>
        <p:nvSpPr>
          <p:cNvPr id="14" name="Rectangle 13"/>
          <p:cNvSpPr/>
          <p:nvPr/>
        </p:nvSpPr>
        <p:spPr>
          <a:xfrm>
            <a:off x="304800" y="1044003"/>
            <a:ext cx="8610600" cy="1077218"/>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2</a:t>
            </a:r>
            <a:r>
              <a:rPr lang="en-US" sz="3200"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Phân</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loại</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những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công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việc</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theo</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hoạt</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động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xử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thông</a:t>
            </a:r>
            <a:r>
              <a:rPr lang="en-US" sz="3200" b="1" dirty="0">
                <a:solidFill>
                  <a:srgbClr val="002060"/>
                </a:solidFill>
                <a:latin typeface="Times New Roman" pitchFamily="18" charset="0"/>
                <a:ea typeface="Times New Roman" pitchFamily="18" charset="0"/>
                <a:cs typeface="Times New Roman" pitchFamily="18" charset="0"/>
              </a:rPr>
              <a:t> tin.</a:t>
            </a:r>
          </a:p>
        </p:txBody>
      </p:sp>
      <p:sp>
        <p:nvSpPr>
          <p:cNvPr id="15" name="Rectangle 14"/>
          <p:cNvSpPr/>
          <p:nvPr/>
        </p:nvSpPr>
        <p:spPr>
          <a:xfrm>
            <a:off x="275771" y="2197417"/>
            <a:ext cx="4601029"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chiếc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tàu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biển</a:t>
            </a:r>
            <a:r>
              <a:rPr lang="en-US" sz="2800" dirty="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Ghi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tham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xuôi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a:t>
            </a:r>
            <a:r>
              <a:rPr lang="en-US" sz="2800" dirty="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Thuyết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chủ</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đề</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sp>
        <p:nvSpPr>
          <p:cNvPr id="19" name="Rectangle 18"/>
          <p:cNvSpPr/>
          <p:nvPr/>
        </p:nvSpPr>
        <p:spPr>
          <a:xfrm>
            <a:off x="6324600" y="2197417"/>
            <a:ext cx="2438401" cy="4001095"/>
          </a:xfrm>
          <a:prstGeom prst="rect">
            <a:avLst/>
          </a:prstGeom>
        </p:spPr>
        <p:txBody>
          <a:bodyPr wrap="square">
            <a:spAutoFit/>
          </a:bodyPr>
          <a:lstStyle/>
          <a:p>
            <a:pPr marL="514350" indent="-514350">
              <a:spcBef>
                <a:spcPts val="1200"/>
              </a:spcBef>
              <a:buFont typeface="+mj-lt"/>
              <a:buAutoNum type="arabicPeriod"/>
            </a:pPr>
            <a:r>
              <a:rPr lang="en-US" sz="2800" dirty="0">
                <a:solidFill>
                  <a:srgbClr val="002060"/>
                </a:solidFill>
                <a:latin typeface="Times New Roman" pitchFamily="18" charset="0"/>
                <a:cs typeface="Times New Roman" pitchFamily="18" charset="0"/>
              </a:rPr>
              <a:t>Thu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Truyền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Lưu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trữ</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lý</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vi-VN" sz="2800" i="1" dirty="0">
              <a:solidFill>
                <a:srgbClr val="002060"/>
              </a:solidFill>
              <a:latin typeface="Times New Roman" pitchFamily="18" charset="0"/>
              <a:ea typeface="Times New Roman" panose="02020603050405020304" pitchFamily="18" charset="0"/>
              <a:cs typeface="Times New Roman" pitchFamily="18" charset="0"/>
            </a:endParaRPr>
          </a:p>
        </p:txBody>
      </p:sp>
      <p:cxnSp>
        <p:nvCxnSpPr>
          <p:cNvPr id="4" name="Straight Connector 3"/>
          <p:cNvCxnSpPr/>
          <p:nvPr/>
        </p:nvCxnSpPr>
        <p:spPr>
          <a:xfrm>
            <a:off x="4876800" y="2590800"/>
            <a:ext cx="1440543"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69543" y="35052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869543" y="45720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898571" y="3505200"/>
            <a:ext cx="144780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42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600200" y="152400"/>
            <a:ext cx="63246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VẬN DỤNG </a:t>
            </a:r>
          </a:p>
        </p:txBody>
      </p:sp>
      <p:sp>
        <p:nvSpPr>
          <p:cNvPr id="14" name="Rectangle 13"/>
          <p:cNvSpPr/>
          <p:nvPr/>
        </p:nvSpPr>
        <p:spPr>
          <a:xfrm>
            <a:off x="152400" y="914400"/>
            <a:ext cx="8839200" cy="1384995"/>
          </a:xfrm>
          <a:prstGeom prst="rect">
            <a:avLst/>
          </a:prstGeom>
        </p:spPr>
        <p:txBody>
          <a:bodyPr wrap="square">
            <a:spAutoFit/>
          </a:bodyPr>
          <a:lstStyle/>
          <a:p>
            <a:r>
              <a:rPr lang="en-US" sz="2800" b="1" dirty="0" err="1">
                <a:solidFill>
                  <a:srgbClr val="002060"/>
                </a:solidFill>
                <a:latin typeface="Times New Roman" pitchFamily="18" charset="0"/>
                <a:ea typeface="Times New Roman" pitchFamily="18" charset="0"/>
                <a:cs typeface="Times New Roman" pitchFamily="18" charset="0"/>
              </a:rPr>
              <a:t>Giả</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sử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được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chơi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xa</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nhà</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hãy</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phân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tích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các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bước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thông</a:t>
            </a:r>
            <a:r>
              <a:rPr lang="en-US" sz="2800" b="1" dirty="0">
                <a:solidFill>
                  <a:srgbClr val="002060"/>
                </a:solidFill>
                <a:latin typeface="Times New Roman" pitchFamily="18" charset="0"/>
                <a:ea typeface="Times New Roman" pitchFamily="18" charset="0"/>
                <a:cs typeface="Times New Roman" pitchFamily="18" charset="0"/>
              </a:rPr>
              <a:t> tin </a:t>
            </a:r>
            <a:r>
              <a:rPr lang="en-US" sz="2800" b="1" dirty="0" err="1">
                <a:solidFill>
                  <a:srgbClr val="002060"/>
                </a:solidFill>
                <a:latin typeface="Times New Roman" pitchFamily="18" charset="0"/>
                <a:ea typeface="Times New Roman" pitchFamily="18" charset="0"/>
                <a:cs typeface="Times New Roman" pitchFamily="18" charset="0"/>
              </a:rPr>
              <a:t>liên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quan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việc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kế</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hoạch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cho</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chuyến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a:t>
            </a:r>
          </a:p>
        </p:txBody>
      </p:sp>
      <p:sp>
        <p:nvSpPr>
          <p:cNvPr id="2" name="Rectangle 1"/>
          <p:cNvSpPr/>
          <p:nvPr/>
        </p:nvSpPr>
        <p:spPr>
          <a:xfrm>
            <a:off x="228600" y="2209800"/>
            <a:ext cx="8534400" cy="3808735"/>
          </a:xfrm>
          <a:prstGeom prst="rect">
            <a:avLst/>
          </a:prstGeom>
        </p:spPr>
        <p:txBody>
          <a:bodyPr wrap="square">
            <a:spAutoFit/>
          </a:bodyPr>
          <a:lstStyle/>
          <a:p>
            <a:pPr>
              <a:spcBef>
                <a:spcPts val="200"/>
              </a:spcBef>
            </a:pP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en-US" sz="2800" u="sng" dirty="0">
              <a:solidFill>
                <a:srgbClr val="002060"/>
              </a:solidFill>
              <a:latin typeface="Times New Roman" pitchFamily="18" charset="0"/>
              <a:cs typeface="Times New Roman" pitchFamily="18" charset="0"/>
            </a:endParaRPr>
          </a:p>
          <a:p>
            <a:pPr marL="514350" indent="-514350">
              <a:spcBef>
                <a:spcPts val="200"/>
              </a:spcBef>
              <a:buAutoNum type="arabicParenBoth"/>
            </a:pPr>
            <a:r>
              <a:rPr lang="en-US" sz="2800" b="1" dirty="0">
                <a:solidFill>
                  <a:srgbClr val="002060"/>
                </a:solidFill>
                <a:latin typeface="Times New Roman" pitchFamily="18" charset="0"/>
                <a:cs typeface="Times New Roman" pitchFamily="18" charset="0"/>
              </a:rPr>
              <a:t>Thu </a:t>
            </a:r>
            <a:r>
              <a:rPr lang="en-US" sz="2800" b="1" dirty="0" err="1">
                <a:solidFill>
                  <a:srgbClr val="002060"/>
                </a:solidFill>
                <a:latin typeface="Times New Roman" pitchFamily="18" charset="0"/>
                <a:cs typeface="Times New Roman" pitchFamily="18" charset="0"/>
              </a:rPr>
              <a:t>nhận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p>
          <a:p>
            <a:pPr>
              <a:spcBef>
                <a:spcPts val="200"/>
              </a:spcBef>
            </a:pPr>
            <a:endParaRPr lang="en-US" sz="2800" u="sng"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(2) </a:t>
            </a:r>
            <a:r>
              <a:rPr lang="en-US" sz="2800" b="1" dirty="0" err="1">
                <a:solidFill>
                  <a:srgbClr val="002060"/>
                </a:solidFill>
                <a:latin typeface="Times New Roman" pitchFamily="18" charset="0"/>
                <a:cs typeface="Times New Roman" pitchFamily="18" charset="0"/>
              </a:rPr>
              <a:t>Lưu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trữ</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p>
          <a:p>
            <a:pPr>
              <a:spcBef>
                <a:spcPts val="200"/>
              </a:spcBef>
            </a:pPr>
            <a:endParaRPr lang="en-US" sz="2800"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(3) </a:t>
            </a:r>
            <a:r>
              <a:rPr lang="en-US" sz="2800" b="1" dirty="0" err="1">
                <a:solidFill>
                  <a:srgbClr val="002060"/>
                </a:solidFill>
                <a:latin typeface="Times New Roman" pitchFamily="18" charset="0"/>
                <a:cs typeface="Times New Roman" pitchFamily="18" charset="0"/>
              </a:rPr>
              <a:t>Xử</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p>
          <a:p>
            <a:pPr>
              <a:spcBef>
                <a:spcPts val="200"/>
              </a:spcBef>
            </a:pPr>
            <a:endParaRPr lang="en-US" sz="2800"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(4) </a:t>
            </a:r>
            <a:r>
              <a:rPr lang="en-US" sz="2800" b="1" dirty="0" err="1">
                <a:solidFill>
                  <a:srgbClr val="002060"/>
                </a:solidFill>
                <a:latin typeface="Times New Roman" pitchFamily="18" charset="0"/>
                <a:cs typeface="Times New Roman" pitchFamily="18" charset="0"/>
              </a:rPr>
              <a:t>Truyền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endParaRPr lang="en-US" sz="2800" b="1" u="sng" dirty="0">
              <a:solidFill>
                <a:srgbClr val="002060"/>
              </a:solidFill>
              <a:latin typeface="Times New Roman" pitchFamily="18" charset="0"/>
              <a:cs typeface="Times New Roman" pitchFamily="18" charset="0"/>
            </a:endParaRPr>
          </a:p>
        </p:txBody>
      </p:sp>
      <p:sp>
        <p:nvSpPr>
          <p:cNvPr id="11" name="Rectangle 10"/>
          <p:cNvSpPr/>
          <p:nvPr/>
        </p:nvSpPr>
        <p:spPr>
          <a:xfrm>
            <a:off x="304800" y="2674465"/>
            <a:ext cx="8534400" cy="954107"/>
          </a:xfrm>
          <a:prstGeom prst="rect">
            <a:avLst/>
          </a:prstGeom>
        </p:spPr>
        <p:txBody>
          <a:bodyPr wrap="square">
            <a:spAutoFit/>
          </a:bodyPr>
          <a:lstStyle/>
          <a:p>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đâu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2" name="Rectangle 11"/>
          <p:cNvSpPr/>
          <p:nvPr/>
        </p:nvSpPr>
        <p:spPr>
          <a:xfrm>
            <a:off x="228600" y="3548742"/>
            <a:ext cx="8839200" cy="954107"/>
          </a:xfrm>
          <a:prstGeom prst="rect">
            <a:avLst/>
          </a:prstGeom>
        </p:spPr>
        <p:txBody>
          <a:bodyPr wrap="square">
            <a:spAutoFit/>
          </a:bodyPr>
          <a:lstStyle/>
          <a:p>
            <a:r>
              <a:rPr lang="en-US" sz="2800" b="1" dirty="0">
                <a:solidFill>
                  <a:srgbClr val="002060"/>
                </a:solidFill>
                <a:latin typeface="Times New Roman" pitchFamily="18" charset="0"/>
                <a:cs typeface="Times New Roman" pitchFamily="18" charset="0"/>
              </a:rPr>
              <a:t>                                  </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Ghi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chuẩn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chuyến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giấy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sổ</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3" name="Rectangle 12"/>
          <p:cNvSpPr/>
          <p:nvPr/>
        </p:nvSpPr>
        <p:spPr>
          <a:xfrm>
            <a:off x="228600" y="4448628"/>
            <a:ext cx="8839200" cy="954107"/>
          </a:xfrm>
          <a:prstGeom prst="rect">
            <a:avLst/>
          </a:prstGeom>
        </p:spPr>
        <p:txBody>
          <a:bodyPr wrap="square">
            <a:spAutoFit/>
          </a:bodyPr>
          <a:lstStyle/>
          <a:p>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phức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hóa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6" name="Rectangle 15"/>
          <p:cNvSpPr/>
          <p:nvPr/>
        </p:nvSpPr>
        <p:spPr>
          <a:xfrm>
            <a:off x="228600" y="5392056"/>
            <a:ext cx="8763000" cy="1384995"/>
          </a:xfrm>
          <a:prstGeom prst="rect">
            <a:avLst/>
          </a:prstGeom>
        </p:spPr>
        <p:txBody>
          <a:bodyPr wrap="square">
            <a:spAutoFit/>
          </a:bodyPr>
          <a:lstStyle/>
          <a:p>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Trao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đổi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cô</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giáo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củng</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Chia </a:t>
            </a:r>
            <a:r>
              <a:rPr lang="en-US" sz="2800" dirty="0" err="1">
                <a:solidFill>
                  <a:srgbClr val="002060"/>
                </a:solidFill>
                <a:latin typeface="Times New Roman" pitchFamily="18" charset="0"/>
                <a:cs typeface="Times New Roman" pitchFamily="18" charset="0"/>
              </a:rPr>
              <a:t>sẻ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903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107721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Một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số</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hoạt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động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của</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cầu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thủ</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khi</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thực</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đá</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phạt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p>
        </p:txBody>
      </p:sp>
      <p:grpSp>
        <p:nvGrpSpPr>
          <p:cNvPr id="13" name="Group 12"/>
          <p:cNvGrpSpPr/>
          <p:nvPr/>
        </p:nvGrpSpPr>
        <p:grpSpPr>
          <a:xfrm>
            <a:off x="309449" y="2523041"/>
            <a:ext cx="4406106" cy="2810963"/>
            <a:chOff x="4082385" y="2962946"/>
            <a:chExt cx="4651587" cy="1627521"/>
          </a:xfrm>
        </p:grpSpPr>
        <p:sp>
          <p:nvSpPr>
            <p:cNvPr id="14" name="Cloud Callout 13"/>
            <p:cNvSpPr/>
            <p:nvPr/>
          </p:nvSpPr>
          <p:spPr>
            <a:xfrm>
              <a:off x="4082385" y="2962946"/>
              <a:ext cx="4651587" cy="1627521"/>
            </a:xfrm>
            <a:prstGeom prst="wedgeRoundRectCallou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082385" y="3007065"/>
              <a:ext cx="4651587" cy="1362806"/>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bóng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phải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thực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hiện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hoạt</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động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thực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hiện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quả</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phạt</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đền</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a:solidFill>
                  <a:schemeClr val="accent1"/>
                </a:solidFill>
                <a:latin typeface="Times New Roman" pitchFamily="18" charset="0"/>
                <a:cs typeface="Times New Roman" pitchFamily="18" charset="0"/>
                <a:sym typeface="Wingdings" pitchFamily="2" charset="2"/>
              </a:rPr>
              <a:t>Video: </a:t>
            </a:r>
            <a:r>
              <a:rPr lang="en-US" sz="2800" b="1" dirty="0" err="1">
                <a:solidFill>
                  <a:schemeClr val="accent1"/>
                </a:solidFill>
                <a:latin typeface="Times New Roman" pitchFamily="18" charset="0"/>
                <a:cs typeface="Times New Roman" pitchFamily="18" charset="0"/>
                <a:sym typeface="Wingdings" pitchFamily="2" charset="2"/>
              </a:rPr>
              <a:t>Một</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cầu</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thủ</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bóng</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đá</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thực</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hiện</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quả</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phạt</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đền</a:t>
            </a:r>
            <a:endParaRPr lang="en-US" sz="2800" b="1" dirty="0">
              <a:solidFill>
                <a:schemeClr val="accent1"/>
              </a:solidFill>
              <a:latin typeface="Times New Roman" pitchFamily="18" charset="0"/>
              <a:cs typeface="Times New Roman" pitchFamily="18" charset="0"/>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5123543" y="2523038"/>
            <a:ext cx="3461657" cy="3276600"/>
          </a:xfrm>
          <a:prstGeom prst="rect">
            <a:avLst/>
          </a:prstGeom>
          <a:noFill/>
          <a:ln>
            <a:noFill/>
          </a:ln>
        </p:spPr>
      </p:pic>
    </p:spTree>
    <p:extLst>
      <p:ext uri="{BB962C8B-B14F-4D97-AF65-F5344CB8AC3E}">
        <p14:creationId xmlns:p14="http://schemas.microsoft.com/office/powerpoint/2010/main" val="3271488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403187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số</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cầu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khi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thực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đền</a:t>
            </a:r>
            <a:r>
              <a:rPr lang="en-US" sz="3200" b="1" dirty="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a:solidFill>
                  <a:srgbClr val="002060"/>
                </a:solidFill>
                <a:latin typeface="Times New Roman" pitchFamily="18" charset="0"/>
                <a:cs typeface="Times New Roman" pitchFamily="18" charset="0"/>
              </a:rPr>
              <a:t>Mắt liên tục xác định vị trí của thủ môn.</a:t>
            </a:r>
          </a:p>
          <a:p>
            <a:pPr marL="457200" indent="-457200">
              <a:buFont typeface="Wingdings" pitchFamily="2" charset="2"/>
              <a:buChar char="§"/>
            </a:pPr>
            <a:r>
              <a:rPr lang="nl-NL" sz="3200" dirty="0">
                <a:solidFill>
                  <a:srgbClr val="002060"/>
                </a:solidFill>
                <a:latin typeface="Times New Roman" pitchFamily="18" charset="0"/>
                <a:cs typeface="Times New Roman" pitchFamily="18" charset="0"/>
              </a:rPr>
              <a:t>Đánh giá xem góc nào của cầu môn là sơ hở nhất.</a:t>
            </a:r>
          </a:p>
          <a:p>
            <a:pPr marL="457200" indent="-457200">
              <a:buFont typeface="Wingdings" pitchFamily="2" charset="2"/>
              <a:buChar char="§"/>
            </a:pPr>
            <a:r>
              <a:rPr lang="nl-NL" sz="3200" dirty="0">
                <a:solidFill>
                  <a:srgbClr val="002060"/>
                </a:solidFill>
                <a:latin typeface="Times New Roman" pitchFamily="18" charset="0"/>
                <a:cs typeface="Times New Roman" pitchFamily="18" charset="0"/>
              </a:rPr>
              <a:t>Sải bước, lấy đà và sút má trong chân trái vào cầu môn.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Vào</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cầu</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môn</a:t>
            </a:r>
            <a:r>
              <a:rPr lang="en-US" sz="3200" dirty="0">
                <a:solidFill>
                  <a:srgbClr val="002060"/>
                </a:solidFill>
                <a:latin typeface="Times New Roman" pitchFamily="18" charset="0"/>
                <a:cs typeface="Times New Roman" pitchFamily="18" charset="0"/>
              </a:rPr>
              <a:t>.</a:t>
            </a:r>
          </a:p>
        </p:txBody>
      </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a:solidFill>
                  <a:srgbClr val="002060"/>
                </a:solidFill>
                <a:latin typeface="Times New Roman" pitchFamily="18" charset="0"/>
                <a:cs typeface="Times New Roman" pitchFamily="18" charset="0"/>
                <a:sym typeface="Wingdings" pitchFamily="2" charset="2"/>
              </a:rPr>
              <a:t>Video: </a:t>
            </a:r>
            <a:r>
              <a:rPr lang="en-US" sz="2800" b="1" dirty="0" err="1">
                <a:solidFill>
                  <a:srgbClr val="002060"/>
                </a:solidFill>
                <a:latin typeface="Times New Roman" pitchFamily="18" charset="0"/>
                <a:cs typeface="Times New Roman" pitchFamily="18" charset="0"/>
                <a:sym typeface="Wingdings" pitchFamily="2" charset="2"/>
              </a:rPr>
              <a:t>Một</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cầu</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thủ</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bóng</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đá</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thực</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hiện</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quả</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phạt</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đền</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31747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2" end="2"/>
                                            </p:txEl>
                                          </p:spTgt>
                                        </p:tgtEl>
                                        <p:attrNameLst>
                                          <p:attrName>style.visibility</p:attrName>
                                        </p:attrNameLst>
                                      </p:cBhvr>
                                      <p:to>
                                        <p:strVal val="visible"/>
                                      </p:to>
                                    </p:set>
                                    <p:anim calcmode="lin" valueType="num">
                                      <p:cBhvr additive="base">
                                        <p:cTn id="12"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 calcmode="lin" valueType="num">
                                      <p:cBhvr additive="base">
                                        <p:cTn id="17"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3779">
                                            <p:txEl>
                                              <p:pRg st="4" end="4"/>
                                            </p:txEl>
                                          </p:spTgt>
                                        </p:tgtEl>
                                        <p:attrNameLst>
                                          <p:attrName>style.visibility</p:attrName>
                                        </p:attrNameLst>
                                      </p:cBhvr>
                                      <p:to>
                                        <p:strVal val="visible"/>
                                      </p:to>
                                    </p:set>
                                    <p:anim calcmode="lin" valueType="num">
                                      <p:cBhvr additive="base">
                                        <p:cTn id="22"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838200" y="2514600"/>
            <a:ext cx="7543800" cy="1905000"/>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XỬ LÍ THÔNG TIN </a:t>
            </a:r>
          </a:p>
        </p:txBody>
      </p:sp>
      <p:sp>
        <p:nvSpPr>
          <p:cNvPr id="69635" name="WordArt 3"/>
          <p:cNvSpPr>
            <a:spLocks noChangeArrowheads="1" noChangeShapeType="1" noTextEdit="1"/>
          </p:cNvSpPr>
          <p:nvPr/>
        </p:nvSpPr>
        <p:spPr bwMode="auto">
          <a:xfrm>
            <a:off x="381000" y="1295400"/>
            <a:ext cx="2590800" cy="628650"/>
          </a:xfrm>
          <a:prstGeom prst="rect">
            <a:avLst/>
          </a:prstGeom>
        </p:spPr>
        <p:txBody>
          <a:bodyPr wrap="none" fromWordArt="1">
            <a:prstTxWarp prst="textPlain">
              <a:avLst>
                <a:gd name="adj" fmla="val 50000"/>
              </a:avLst>
            </a:prstTxWarp>
          </a:bodyPr>
          <a:lstStyle/>
          <a:p>
            <a:pPr algn="ctr"/>
            <a:r>
              <a:rPr lang="en-US" sz="3600" b="1" kern="10" dirty="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rPr>
              <a:t>BÀI 2:</a:t>
            </a:r>
          </a:p>
        </p:txBody>
      </p:sp>
      <p:sp>
        <p:nvSpPr>
          <p:cNvPr id="69636" name="Line 4"/>
          <p:cNvSpPr>
            <a:spLocks noChangeShapeType="1"/>
          </p:cNvSpPr>
          <p:nvPr/>
        </p:nvSpPr>
        <p:spPr bwMode="auto">
          <a:xfrm>
            <a:off x="381000" y="1981200"/>
            <a:ext cx="2590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97695840"/>
      </p:ext>
    </p:extLst>
  </p:cSld>
  <p:clrMapOvr>
    <a:masterClrMapping/>
  </p:clrMapOvr>
  <p:transition spd="med">
    <p:diamon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grpSp>
        <p:nvGrpSpPr>
          <p:cNvPr id="9" name="Group 8"/>
          <p:cNvGrpSpPr/>
          <p:nvPr/>
        </p:nvGrpSpPr>
        <p:grpSpPr>
          <a:xfrm>
            <a:off x="2819400" y="3256277"/>
            <a:ext cx="4392613"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1</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p>
            <a:p>
              <a:pPr algn="ct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nhận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từ</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giác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quan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381000"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lgn="just"/>
            <a:r>
              <a:rPr lang="nl-NL" sz="3200" dirty="0">
                <a:solidFill>
                  <a:srgbClr val="002060"/>
                </a:solidFill>
                <a:latin typeface="Times New Roman" pitchFamily="18" charset="0"/>
                <a:cs typeface="Times New Roman" pitchFamily="18" charset="0"/>
              </a:rPr>
              <a:t>Mắt theo dõi thủ môn đối phương, vị trí quá bóng và khoảng cách giữa các đối phương đó.</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79646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lgn="just"/>
            <a:r>
              <a:rPr lang="nl-NL" sz="3200" dirty="0">
                <a:solidFill>
                  <a:srgbClr val="002060"/>
                </a:solidFill>
                <a:latin typeface="Times New Roman" pitchFamily="18" charset="0"/>
                <a:cs typeface="Times New Roman" pitchFamily="18" charset="0"/>
              </a:rPr>
              <a:t>Thông tin về vị trí và động tác của thủ môn đối phương, vị trí quả bóng và khoảng cách giữa các đối phương đó.</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256277"/>
            <a:ext cx="4392613"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2</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nhớ</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sử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phạt</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684894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lgn="just"/>
            <a:r>
              <a:rPr lang="nl-NL" sz="3200" dirty="0">
                <a:solidFill>
                  <a:srgbClr val="002060"/>
                </a:solidFill>
                <a:latin typeface="Times New Roman" pitchFamily="18" charset="0"/>
                <a:cs typeface="Times New Roman" pitchFamily="18" charset="0"/>
              </a:rPr>
              <a:t>Bộ não dùng kinh nghiệm để xử lí thông tin về vị trí của thủ môn thành điểm sơ hở khi bảo vệ khung thành, từ đó chuyển thành thông tin điều khiển đôi chân của cầu thủ.</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3</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br>
                <a:rPr lang="en-US" sz="3200" dirty="0">
                  <a:solidFill>
                    <a:schemeClr val="tx1"/>
                  </a:solidFill>
                  <a:latin typeface="Times New Roman" pitchFamily="18" charset="0"/>
                  <a:cs typeface="Times New Roman" pitchFamily="18" charset="0"/>
                </a:rPr>
              </a:br>
              <a:r>
                <a:rPr lang="en-US" sz="3200" dirty="0" err="1">
                  <a:solidFill>
                    <a:schemeClr val="tx1"/>
                  </a:solidFill>
                  <a:latin typeface="Times New Roman" pitchFamily="18" charset="0"/>
                  <a:cs typeface="Times New Roman" pitchFamily="18" charset="0"/>
                </a:rPr>
                <a:t>biến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đổi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nhận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2091746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lgn="just"/>
            <a:r>
              <a:rPr lang="nl-NL" sz="3200" dirty="0">
                <a:solidFill>
                  <a:srgbClr val="002060"/>
                </a:solidFill>
                <a:latin typeface="Times New Roman" pitchFamily="18" charset="0"/>
                <a:cs typeface="Times New Roman" pitchFamily="18" charset="0"/>
              </a:rPr>
              <a:t>Bộ não chuyển thông tin điều khiển đến hệ thống cơ bắp, thành những thao tác vận động toàn thân, đặc biệt là sự di chuyển của đôi chân, thực hiện cú sút phạt với hiệu quả cao nhất.</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4</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chuyển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điều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thao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a:t>
              </a: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1421070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209800" y="2285999"/>
            <a:ext cx="464820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5</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trình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xử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gồm</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bước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3739593668"/>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735</TotalTime>
  <Words>1139</Words>
  <Application>Microsoft Office PowerPoint</Application>
  <PresentationFormat>On-screen Show (4:3)</PresentationFormat>
  <Paragraphs>106</Paragraphs>
  <Slides>18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Calibri</vt:lpstr>
      <vt:lpstr>Franklin Gothic Book</vt:lpstr>
      <vt:lpstr>Perpetua</vt:lpstr>
      <vt:lpstr>Times New Roman</vt:lpstr>
      <vt:lpstr>Wingdings</vt:lpstr>
      <vt:lpstr>Wingdings 2</vt: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118</cp:revision>
  <dcterms:created xsi:type="dcterms:W3CDTF">2021-07-05T09:11:44Z</dcterms:created>
  <dcterms:modified xsi:type="dcterms:W3CDTF">2022-10-01T02:25:05Z</dcterms:modified>
</cp:coreProperties>
</file>