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311" r:id="rId5"/>
    <p:sldId id="312" r:id="rId6"/>
    <p:sldId id="313" r:id="rId7"/>
    <p:sldId id="314" r:id="rId8"/>
    <p:sldId id="315" r:id="rId9"/>
    <p:sldId id="316" r:id="rId10"/>
    <p:sldId id="260" r:id="rId11"/>
    <p:sldId id="317" r:id="rId12"/>
    <p:sldId id="262" r:id="rId13"/>
    <p:sldId id="263" r:id="rId14"/>
    <p:sldId id="318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1BE20-5487-4DDD-A027-A55843F58E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489CAB02-18B8-4E8D-98E3-CF24B3B7671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41" autoAdjust="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0747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6385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007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358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1290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d5260bdd8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d5260bdd8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684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683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576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96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415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880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75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4095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14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600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  <a:effectLst>
            <a:outerShdw blurRad="214313" dist="142875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10" name="Google Shape;10;p2"/>
          <p:cNvSpPr/>
          <p:nvPr/>
        </p:nvSpPr>
        <p:spPr>
          <a:xfrm>
            <a:off x="431600" y="772800"/>
            <a:ext cx="8280900" cy="3739800"/>
          </a:xfrm>
          <a:prstGeom prst="roundRect">
            <a:avLst>
              <a:gd name="adj" fmla="val 8354"/>
            </a:avLst>
          </a:prstGeom>
          <a:solidFill>
            <a:srgbClr val="FFFFFF">
              <a:alpha val="9000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282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243175" y="1332600"/>
            <a:ext cx="5187600" cy="20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Char char="-"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Char char="-"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Char char="-"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Char char="-"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Char char="-"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Char char="-"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Char char="-"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Char char="-"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Char char="-"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43175" y="3379800"/>
            <a:ext cx="5187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  <a:effectLst>
            <a:outerShdw blurRad="214313" dist="142875" dir="5400000" algn="bl" rotWithShape="0">
              <a:srgbClr val="000000">
                <a:alpha val="12000"/>
              </a:srgbClr>
            </a:outerShdw>
          </a:effectLst>
        </p:spPr>
      </p:pic>
      <p:sp>
        <p:nvSpPr>
          <p:cNvPr id="196" name="Google Shape;196;p32"/>
          <p:cNvSpPr/>
          <p:nvPr/>
        </p:nvSpPr>
        <p:spPr>
          <a:xfrm>
            <a:off x="272850" y="177150"/>
            <a:ext cx="8598300" cy="4789200"/>
          </a:xfrm>
          <a:prstGeom prst="roundRect">
            <a:avLst>
              <a:gd name="adj" fmla="val 5976"/>
            </a:avLst>
          </a:prstGeom>
          <a:solidFill>
            <a:srgbClr val="FFFFFF">
              <a:alpha val="9000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282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  <a:effectLst>
            <a:outerShdw blurRad="214313" dist="142875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20" name="Google Shape;20;p4"/>
          <p:cNvSpPr/>
          <p:nvPr/>
        </p:nvSpPr>
        <p:spPr>
          <a:xfrm>
            <a:off x="429775" y="287250"/>
            <a:ext cx="8284500" cy="4569000"/>
          </a:xfrm>
          <a:prstGeom prst="roundRect">
            <a:avLst>
              <a:gd name="adj" fmla="val 6886"/>
            </a:avLst>
          </a:prstGeom>
          <a:solidFill>
            <a:srgbClr val="FFFFFF">
              <a:alpha val="9000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282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  <a:effectLst>
            <a:outerShdw blurRad="185738" dist="114300" dir="54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33" name="Google Shape;33;p6"/>
          <p:cNvSpPr/>
          <p:nvPr/>
        </p:nvSpPr>
        <p:spPr>
          <a:xfrm>
            <a:off x="429775" y="287250"/>
            <a:ext cx="8284500" cy="4569000"/>
          </a:xfrm>
          <a:prstGeom prst="roundRect">
            <a:avLst>
              <a:gd name="adj" fmla="val 6886"/>
            </a:avLst>
          </a:prstGeom>
          <a:solidFill>
            <a:srgbClr val="FFFFFF">
              <a:alpha val="9000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282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  <a:effectLst>
            <a:outerShdw blurRad="214313" dist="142875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37" name="Google Shape;37;p7"/>
          <p:cNvSpPr/>
          <p:nvPr/>
        </p:nvSpPr>
        <p:spPr>
          <a:xfrm>
            <a:off x="429775" y="287250"/>
            <a:ext cx="8284500" cy="4569000"/>
          </a:xfrm>
          <a:prstGeom prst="roundRect">
            <a:avLst>
              <a:gd name="adj" fmla="val 6886"/>
            </a:avLst>
          </a:prstGeom>
          <a:solidFill>
            <a:srgbClr val="FFFFFF">
              <a:alpha val="9000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282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398575" y="936388"/>
            <a:ext cx="36489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4398575" y="2063613"/>
            <a:ext cx="3648900" cy="2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  <a:effectLst>
            <a:outerShdw blurRad="185738" dist="114300" dir="54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46" name="Google Shape;46;p9"/>
          <p:cNvSpPr/>
          <p:nvPr/>
        </p:nvSpPr>
        <p:spPr>
          <a:xfrm>
            <a:off x="713225" y="780000"/>
            <a:ext cx="7717500" cy="3583500"/>
          </a:xfrm>
          <a:prstGeom prst="roundRect">
            <a:avLst>
              <a:gd name="adj" fmla="val 11676"/>
            </a:avLst>
          </a:prstGeom>
          <a:solidFill>
            <a:srgbClr val="FFFFFF">
              <a:alpha val="9000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282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1430950" y="1480350"/>
            <a:ext cx="3381600" cy="11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1430950" y="2665648"/>
            <a:ext cx="3381600" cy="9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  <a:effectLst>
            <a:outerShdw blurRad="214313" dist="142875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60" name="Google Shape;60;p13"/>
          <p:cNvSpPr/>
          <p:nvPr/>
        </p:nvSpPr>
        <p:spPr>
          <a:xfrm>
            <a:off x="429775" y="287250"/>
            <a:ext cx="8284500" cy="4569000"/>
          </a:xfrm>
          <a:prstGeom prst="roundRect">
            <a:avLst>
              <a:gd name="adj" fmla="val 6886"/>
            </a:avLst>
          </a:prstGeom>
          <a:solidFill>
            <a:srgbClr val="FFFFFF">
              <a:alpha val="9000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282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720000" y="22028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2"/>
          </p:nvPr>
        </p:nvSpPr>
        <p:spPr>
          <a:xfrm>
            <a:off x="3419271" y="22028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3"/>
          </p:nvPr>
        </p:nvSpPr>
        <p:spPr>
          <a:xfrm>
            <a:off x="720000" y="38310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4"/>
          </p:nvPr>
        </p:nvSpPr>
        <p:spPr>
          <a:xfrm>
            <a:off x="3419271" y="38310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5"/>
          </p:nvPr>
        </p:nvSpPr>
        <p:spPr>
          <a:xfrm>
            <a:off x="6118549" y="22028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6"/>
          </p:nvPr>
        </p:nvSpPr>
        <p:spPr>
          <a:xfrm>
            <a:off x="6118549" y="38310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2495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28771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9" hasCustomPrompt="1"/>
          </p:nvPr>
        </p:nvSpPr>
        <p:spPr>
          <a:xfrm>
            <a:off x="3419271" y="12495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13" hasCustomPrompt="1"/>
          </p:nvPr>
        </p:nvSpPr>
        <p:spPr>
          <a:xfrm>
            <a:off x="3419271" y="28771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8549" y="12495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5" hasCustomPrompt="1"/>
          </p:nvPr>
        </p:nvSpPr>
        <p:spPr>
          <a:xfrm>
            <a:off x="6118549" y="28771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6"/>
          </p:nvPr>
        </p:nvSpPr>
        <p:spPr>
          <a:xfrm>
            <a:off x="720000" y="1718612"/>
            <a:ext cx="23055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7"/>
          </p:nvPr>
        </p:nvSpPr>
        <p:spPr>
          <a:xfrm>
            <a:off x="3419271" y="1718612"/>
            <a:ext cx="23055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8"/>
          </p:nvPr>
        </p:nvSpPr>
        <p:spPr>
          <a:xfrm>
            <a:off x="6118549" y="1718612"/>
            <a:ext cx="23055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9"/>
          </p:nvPr>
        </p:nvSpPr>
        <p:spPr>
          <a:xfrm>
            <a:off x="720000" y="3346275"/>
            <a:ext cx="23055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20"/>
          </p:nvPr>
        </p:nvSpPr>
        <p:spPr>
          <a:xfrm>
            <a:off x="3419271" y="3346275"/>
            <a:ext cx="23055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21"/>
          </p:nvPr>
        </p:nvSpPr>
        <p:spPr>
          <a:xfrm>
            <a:off x="6118549" y="3346275"/>
            <a:ext cx="23055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  <a:effectLst>
            <a:outerShdw blurRad="214313" dist="152400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134" name="Google Shape;134;p25"/>
          <p:cNvSpPr/>
          <p:nvPr/>
        </p:nvSpPr>
        <p:spPr>
          <a:xfrm>
            <a:off x="429775" y="287250"/>
            <a:ext cx="8284500" cy="4569000"/>
          </a:xfrm>
          <a:prstGeom prst="roundRect">
            <a:avLst>
              <a:gd name="adj" fmla="val 6886"/>
            </a:avLst>
          </a:prstGeom>
          <a:solidFill>
            <a:srgbClr val="FFFFFF">
              <a:alpha val="9000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282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ubTitle" idx="1"/>
          </p:nvPr>
        </p:nvSpPr>
        <p:spPr>
          <a:xfrm>
            <a:off x="4832078" y="1915125"/>
            <a:ext cx="3254100" cy="194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subTitle" idx="2"/>
          </p:nvPr>
        </p:nvSpPr>
        <p:spPr>
          <a:xfrm>
            <a:off x="1057900" y="1915125"/>
            <a:ext cx="3254100" cy="194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"/>
            <a:ext cx="9143998" cy="5145606"/>
          </a:xfrm>
          <a:prstGeom prst="rect">
            <a:avLst/>
          </a:prstGeom>
          <a:noFill/>
          <a:ln>
            <a:noFill/>
          </a:ln>
          <a:effectLst>
            <a:outerShdw blurRad="214313" dist="142875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193" name="Google Shape;193;p31"/>
          <p:cNvSpPr/>
          <p:nvPr/>
        </p:nvSpPr>
        <p:spPr>
          <a:xfrm>
            <a:off x="272850" y="177150"/>
            <a:ext cx="8598300" cy="4789200"/>
          </a:xfrm>
          <a:prstGeom prst="roundRect">
            <a:avLst>
              <a:gd name="adj" fmla="val 5976"/>
            </a:avLst>
          </a:prstGeom>
          <a:solidFill>
            <a:srgbClr val="FFFFFF">
              <a:alpha val="9000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282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priola"/>
              <a:buNone/>
              <a:defRPr sz="30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priola"/>
              <a:buNone/>
              <a:defRPr sz="35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priola"/>
              <a:buNone/>
              <a:defRPr sz="35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priola"/>
              <a:buNone/>
              <a:defRPr sz="35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priola"/>
              <a:buNone/>
              <a:defRPr sz="35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priola"/>
              <a:buNone/>
              <a:defRPr sz="35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priola"/>
              <a:buNone/>
              <a:defRPr sz="35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priola"/>
              <a:buNone/>
              <a:defRPr sz="35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priola"/>
              <a:buNone/>
              <a:defRPr sz="35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●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○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■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●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○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■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●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○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■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6" r:id="rId5"/>
    <p:sldLayoutId id="2147483659" r:id="rId6"/>
    <p:sldLayoutId id="2147483660" r:id="rId7"/>
    <p:sldLayoutId id="2147483672" r:id="rId8"/>
    <p:sldLayoutId id="2147483678" r:id="rId9"/>
    <p:sldLayoutId id="214748367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/>
          <p:nvPr/>
        </p:nvSpPr>
        <p:spPr>
          <a:xfrm>
            <a:off x="6702475" y="539500"/>
            <a:ext cx="1728300" cy="385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dk1"/>
                </a:solidFill>
                <a:latin typeface="Segoe UI Black" panose="020B0A02040204020203" charset="0"/>
                <a:ea typeface="Capriola"/>
                <a:cs typeface="Segoe UI Black" panose="020B0A02040204020203" charset="0"/>
                <a:sym typeface="Capriola"/>
              </a:rPr>
              <a:t>8A2</a:t>
            </a:r>
            <a:endParaRPr lang="en-US" sz="1800" b="1" dirty="0">
              <a:solidFill>
                <a:schemeClr val="dk1"/>
              </a:solidFill>
              <a:latin typeface="Segoe UI Black" panose="020B0A02040204020203" charset="0"/>
              <a:ea typeface="Capriola"/>
              <a:cs typeface="Segoe UI Black" panose="020B0A02040204020203" charset="0"/>
              <a:sym typeface="Capriola"/>
            </a:endParaRPr>
          </a:p>
        </p:txBody>
      </p:sp>
      <p:grpSp>
        <p:nvGrpSpPr>
          <p:cNvPr id="210" name="Google Shape;210;p36"/>
          <p:cNvGrpSpPr/>
          <p:nvPr/>
        </p:nvGrpSpPr>
        <p:grpSpPr>
          <a:xfrm>
            <a:off x="713225" y="993188"/>
            <a:ext cx="2352324" cy="3087625"/>
            <a:chOff x="713225" y="1090150"/>
            <a:chExt cx="2352324" cy="3087625"/>
          </a:xfrm>
        </p:grpSpPr>
        <p:pic>
          <p:nvPicPr>
            <p:cNvPr id="211" name="Google Shape;211;p36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13225" y="1090150"/>
              <a:ext cx="1675075" cy="1675075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42875" dir="5400000" algn="bl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12" name="Google Shape;212;p36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1190363" y="1794700"/>
              <a:ext cx="1461400" cy="1461400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42875" dir="5400000" algn="bl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13" name="Google Shape;213;p36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1516599" y="2628800"/>
              <a:ext cx="1548950" cy="1548975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42875" dir="5400000" algn="bl" rotWithShape="0">
                <a:srgbClr val="000000">
                  <a:alpha val="20000"/>
                </a:srgbClr>
              </a:outerShdw>
            </a:effectLst>
          </p:spPr>
        </p:pic>
      </p:grpSp>
      <p:sp>
        <p:nvSpPr>
          <p:cNvPr id="2" name="Rounded Rectangle 1"/>
          <p:cNvSpPr/>
          <p:nvPr/>
        </p:nvSpPr>
        <p:spPr>
          <a:xfrm>
            <a:off x="3204210" y="1243965"/>
            <a:ext cx="5162550" cy="142430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TRUYỀN THÔNG VỀ BIỆN PHÁP ĐỀ </a:t>
            </a:r>
            <a:r>
              <a:rPr lang="en-US" sz="2000" b="1" dirty="0" smtClean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2000" b="1" dirty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 TAI VÀ GIẢM NHẸ RỦI RO KHI GẶP THIÊN TAI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04210" y="2715895"/>
            <a:ext cx="2557145" cy="1365250"/>
          </a:xfrm>
          <a:prstGeom prst="round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809615" y="2715895"/>
            <a:ext cx="2557145" cy="1365250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80837" y="801384"/>
            <a:ext cx="3791164" cy="355485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67693" y="801384"/>
            <a:ext cx="3695472" cy="3554858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91727" y="416588"/>
            <a:ext cx="7554830" cy="74210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6708" y="464475"/>
            <a:ext cx="768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TRUYỀN THÔNG VỀ BIỆN PHÁP ĐỀ THIÊN TAI VÀ GIẢM NHẸ RỦI RO KHI GẶP THIÊN TAI</a:t>
            </a:r>
            <a:endParaRPr lang="en-US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9750" y="350358"/>
            <a:ext cx="8058785" cy="4453890"/>
          </a:xfrm>
          <a:prstGeom prst="roundRect">
            <a:avLst>
              <a:gd name="adj" fmla="val 9324"/>
            </a:avLst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52852189809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17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42"/>
          <p:cNvGrpSpPr/>
          <p:nvPr/>
        </p:nvGrpSpPr>
        <p:grpSpPr>
          <a:xfrm>
            <a:off x="6598425" y="-617642"/>
            <a:ext cx="3200706" cy="3222339"/>
            <a:chOff x="938250" y="996850"/>
            <a:chExt cx="3029250" cy="3049725"/>
          </a:xfrm>
        </p:grpSpPr>
        <p:pic>
          <p:nvPicPr>
            <p:cNvPr id="284" name="Google Shape;284;p42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594188" y="1641850"/>
              <a:ext cx="1619250" cy="1619250"/>
            </a:xfrm>
            <a:prstGeom prst="rect">
              <a:avLst/>
            </a:prstGeom>
            <a:noFill/>
            <a:ln>
              <a:noFill/>
            </a:ln>
            <a:effectLst>
              <a:outerShdw blurRad="214313" dist="152400" dir="5400000" algn="bl" rotWithShape="0">
                <a:srgbClr val="000000">
                  <a:alpha val="11000"/>
                </a:srgbClr>
              </a:outerShdw>
            </a:effectLst>
          </p:spPr>
        </p:pic>
        <p:pic>
          <p:nvPicPr>
            <p:cNvPr id="285" name="Google Shape;285;p4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38250" y="996850"/>
              <a:ext cx="1619250" cy="1619250"/>
            </a:xfrm>
            <a:prstGeom prst="rect">
              <a:avLst/>
            </a:prstGeom>
            <a:noFill/>
            <a:ln>
              <a:noFill/>
            </a:ln>
            <a:effectLst>
              <a:outerShdw blurRad="214313" dist="152400" dir="5400000" algn="bl" rotWithShape="0">
                <a:srgbClr val="000000">
                  <a:alpha val="11000"/>
                </a:srgbClr>
              </a:outerShdw>
            </a:effectLst>
          </p:spPr>
        </p:pic>
        <p:pic>
          <p:nvPicPr>
            <p:cNvPr id="286" name="Google Shape;286;p42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2348250" y="2427325"/>
              <a:ext cx="1619250" cy="1619250"/>
            </a:xfrm>
            <a:prstGeom prst="rect">
              <a:avLst/>
            </a:prstGeom>
            <a:noFill/>
            <a:ln>
              <a:noFill/>
            </a:ln>
            <a:effectLst>
              <a:outerShdw blurRad="214313" dist="152400" dir="5400000" algn="bl" rotWithShape="0">
                <a:srgbClr val="000000">
                  <a:alpha val="11000"/>
                </a:srgbClr>
              </a:outerShdw>
            </a:effec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3611" y="688369"/>
            <a:ext cx="7181636" cy="3893904"/>
          </a:xfrm>
        </p:spPr>
        <p:txBody>
          <a:bodyPr/>
          <a:lstStyle/>
          <a:p>
            <a:r>
              <a:rPr lang="en-US" dirty="0" err="1" smtClean="0"/>
              <a:t>Kênh</a:t>
            </a:r>
            <a:r>
              <a:rPr lang="en-US" dirty="0" smtClean="0"/>
              <a:t> </a:t>
            </a:r>
            <a:r>
              <a:rPr lang="en-US" dirty="0" err="1" smtClean="0"/>
              <a:t>truyền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: </a:t>
            </a:r>
            <a:r>
              <a:rPr lang="en-US" b="0" dirty="0" err="1" smtClean="0"/>
              <a:t>Trực</a:t>
            </a:r>
            <a:r>
              <a:rPr lang="en-US" b="0" dirty="0" smtClean="0"/>
              <a:t> </a:t>
            </a:r>
            <a:r>
              <a:rPr lang="en-US" b="0" dirty="0" err="1" smtClean="0"/>
              <a:t>tiếp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truyền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: </a:t>
            </a:r>
            <a:r>
              <a:rPr lang="en-US" b="0" dirty="0" err="1" smtClean="0"/>
              <a:t>Thuyết</a:t>
            </a:r>
            <a:r>
              <a:rPr lang="en-US" b="0" dirty="0" smtClean="0"/>
              <a:t> </a:t>
            </a:r>
            <a:r>
              <a:rPr lang="en-US" b="0" dirty="0" err="1" smtClean="0"/>
              <a:t>trình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nhiệm</a:t>
            </a:r>
            <a:r>
              <a:rPr lang="en-US" dirty="0" smtClean="0"/>
              <a:t> </a:t>
            </a:r>
            <a:r>
              <a:rPr lang="en-US" dirty="0" err="1" smtClean="0"/>
              <a:t>vụ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0" dirty="0" smtClean="0"/>
              <a:t>- </a:t>
            </a:r>
            <a:r>
              <a:rPr lang="en-US" b="0" dirty="0" err="1" smtClean="0"/>
              <a:t>Liên</a:t>
            </a:r>
            <a:r>
              <a:rPr lang="en-US" b="0" dirty="0" smtClean="0"/>
              <a:t> </a:t>
            </a:r>
            <a:r>
              <a:rPr lang="en-US" b="0" dirty="0" err="1" smtClean="0"/>
              <a:t>hệ</a:t>
            </a:r>
            <a:r>
              <a:rPr lang="en-US" b="0" dirty="0" smtClean="0"/>
              <a:t> </a:t>
            </a:r>
            <a:r>
              <a:rPr lang="en-US" b="0" dirty="0" err="1" smtClean="0"/>
              <a:t>và</a:t>
            </a:r>
            <a:r>
              <a:rPr lang="en-US" b="0" dirty="0" smtClean="0"/>
              <a:t> </a:t>
            </a:r>
            <a:r>
              <a:rPr lang="en-US" b="0" dirty="0" err="1" smtClean="0"/>
              <a:t>lên</a:t>
            </a:r>
            <a:r>
              <a:rPr lang="en-US" b="0" dirty="0" smtClean="0"/>
              <a:t> </a:t>
            </a:r>
            <a:r>
              <a:rPr lang="en-US" b="0" dirty="0" err="1" smtClean="0"/>
              <a:t>kế</a:t>
            </a:r>
            <a:r>
              <a:rPr lang="en-US" b="0" dirty="0" smtClean="0"/>
              <a:t> </a:t>
            </a:r>
            <a:r>
              <a:rPr lang="en-US" b="0" dirty="0" err="1" smtClean="0"/>
              <a:t>hoạch</a:t>
            </a:r>
            <a:r>
              <a:rPr lang="en-US" b="0" dirty="0" smtClean="0"/>
              <a:t> </a:t>
            </a:r>
            <a:r>
              <a:rPr lang="en-US" b="0" dirty="0" err="1" smtClean="0"/>
              <a:t>phối</a:t>
            </a:r>
            <a:r>
              <a:rPr lang="en-US" b="0" dirty="0" smtClean="0"/>
              <a:t> </a:t>
            </a:r>
            <a:r>
              <a:rPr lang="en-US" b="0" dirty="0" err="1" smtClean="0"/>
              <a:t>hợp</a:t>
            </a:r>
            <a:r>
              <a:rPr lang="en-US" b="0" dirty="0" smtClean="0"/>
              <a:t> </a:t>
            </a:r>
            <a:r>
              <a:rPr lang="en-US" b="0" dirty="0" err="1" smtClean="0"/>
              <a:t>với</a:t>
            </a:r>
            <a:r>
              <a:rPr lang="en-US" b="0" dirty="0" smtClean="0"/>
              <a:t> </a:t>
            </a:r>
            <a:r>
              <a:rPr lang="en-US" b="0" dirty="0" err="1" smtClean="0"/>
              <a:t>chính</a:t>
            </a:r>
            <a:r>
              <a:rPr lang="en-US" b="0" dirty="0" smtClean="0"/>
              <a:t> </a:t>
            </a:r>
            <a:r>
              <a:rPr lang="en-US" b="0" dirty="0" err="1" smtClean="0"/>
              <a:t>quyền</a:t>
            </a:r>
            <a:r>
              <a:rPr lang="en-US" b="0" dirty="0" smtClean="0"/>
              <a:t> </a:t>
            </a:r>
            <a:r>
              <a:rPr lang="en-US" b="0" dirty="0" err="1" smtClean="0"/>
              <a:t>địa</a:t>
            </a:r>
            <a:r>
              <a:rPr lang="en-US" b="0" dirty="0" smtClean="0"/>
              <a:t> </a:t>
            </a:r>
            <a:r>
              <a:rPr lang="en-US" b="0" dirty="0" err="1" smtClean="0"/>
              <a:t>phương</a:t>
            </a:r>
            <a:r>
              <a:rPr lang="en-US" b="0" dirty="0" smtClean="0"/>
              <a:t>: </a:t>
            </a:r>
            <a:r>
              <a:rPr lang="en-US" b="0" dirty="0" err="1" smtClean="0"/>
              <a:t>Trưởng</a:t>
            </a:r>
            <a:r>
              <a:rPr lang="en-US" b="0" dirty="0" smtClean="0"/>
              <a:t> </a:t>
            </a:r>
            <a:r>
              <a:rPr lang="en-US" b="0" dirty="0" err="1" smtClean="0"/>
              <a:t>nhóm</a:t>
            </a:r>
            <a:r>
              <a:rPr lang="en-US" b="0" dirty="0" smtClean="0"/>
              <a:t>.</a:t>
            </a:r>
            <a:br>
              <a:rPr lang="en-US" b="0" dirty="0" smtClean="0"/>
            </a:br>
            <a:r>
              <a:rPr lang="en-US" b="0" dirty="0" smtClean="0"/>
              <a:t>- </a:t>
            </a:r>
            <a:r>
              <a:rPr lang="en-US" b="0" dirty="0" err="1" smtClean="0"/>
              <a:t>Chuẩn</a:t>
            </a:r>
            <a:r>
              <a:rPr lang="en-US" b="0" dirty="0" smtClean="0"/>
              <a:t> </a:t>
            </a:r>
            <a:r>
              <a:rPr lang="en-US" b="0" dirty="0" err="1" smtClean="0"/>
              <a:t>bị</a:t>
            </a:r>
            <a:r>
              <a:rPr lang="en-US" b="0" dirty="0" smtClean="0"/>
              <a:t> </a:t>
            </a:r>
            <a:r>
              <a:rPr lang="en-US" b="0" dirty="0" err="1" smtClean="0"/>
              <a:t>thuyết</a:t>
            </a:r>
            <a:r>
              <a:rPr lang="en-US" b="0" dirty="0" smtClean="0"/>
              <a:t> </a:t>
            </a:r>
            <a:r>
              <a:rPr lang="en-US" b="0" dirty="0" err="1" smtClean="0"/>
              <a:t>trình</a:t>
            </a:r>
            <a:r>
              <a:rPr lang="en-US" b="0" dirty="0" smtClean="0"/>
              <a:t>: </a:t>
            </a:r>
            <a:r>
              <a:rPr lang="en-US" b="0" dirty="0" err="1" smtClean="0"/>
              <a:t>Trưởng</a:t>
            </a:r>
            <a:r>
              <a:rPr lang="en-US" b="0" dirty="0" smtClean="0"/>
              <a:t> </a:t>
            </a:r>
            <a:r>
              <a:rPr lang="en-US" b="0" dirty="0" err="1" smtClean="0"/>
              <a:t>nhóm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- </a:t>
            </a:r>
            <a:r>
              <a:rPr lang="en-US" b="0" dirty="0" err="1" smtClean="0"/>
              <a:t>Thuyết</a:t>
            </a:r>
            <a:r>
              <a:rPr lang="en-US" b="0" dirty="0" smtClean="0"/>
              <a:t> </a:t>
            </a:r>
            <a:r>
              <a:rPr lang="en-US" b="0" dirty="0" err="1" smtClean="0"/>
              <a:t>trình</a:t>
            </a:r>
            <a:r>
              <a:rPr lang="en-US" b="0" dirty="0" smtClean="0"/>
              <a:t>: </a:t>
            </a:r>
            <a:r>
              <a:rPr lang="en-US" b="0" dirty="0" err="1" smtClean="0"/>
              <a:t>Cả</a:t>
            </a:r>
            <a:r>
              <a:rPr lang="en-US" b="0" dirty="0" smtClean="0"/>
              <a:t> </a:t>
            </a:r>
            <a:r>
              <a:rPr lang="en-US" b="0" dirty="0" err="1" smtClean="0"/>
              <a:t>nhóm</a:t>
            </a:r>
            <a:r>
              <a:rPr lang="en-US" b="0" dirty="0" smtClean="0"/>
              <a:t>, </a:t>
            </a:r>
            <a:r>
              <a:rPr lang="en-US" b="0" dirty="0" err="1" smtClean="0"/>
              <a:t>Mỗi</a:t>
            </a:r>
            <a:r>
              <a:rPr lang="en-US" b="0" dirty="0" smtClean="0"/>
              <a:t> </a:t>
            </a:r>
            <a:r>
              <a:rPr lang="en-US" b="0" dirty="0" err="1" smtClean="0"/>
              <a:t>người</a:t>
            </a:r>
            <a:r>
              <a:rPr lang="en-US" b="0" dirty="0" smtClean="0"/>
              <a:t> </a:t>
            </a:r>
            <a:r>
              <a:rPr lang="en-US" b="0" dirty="0" err="1" smtClean="0"/>
              <a:t>trình</a:t>
            </a:r>
            <a:r>
              <a:rPr lang="en-US" b="0" dirty="0" smtClean="0"/>
              <a:t> </a:t>
            </a:r>
            <a:r>
              <a:rPr lang="en-US" b="0" dirty="0" err="1" smtClean="0"/>
              <a:t>bày</a:t>
            </a:r>
            <a:r>
              <a:rPr lang="en-US" b="0" dirty="0" smtClean="0"/>
              <a:t> </a:t>
            </a:r>
            <a:r>
              <a:rPr lang="en-US" b="0" dirty="0" err="1" smtClean="0"/>
              <a:t>một</a:t>
            </a:r>
            <a:r>
              <a:rPr lang="en-US" b="0" dirty="0" smtClean="0"/>
              <a:t>, </a:t>
            </a:r>
            <a:r>
              <a:rPr lang="en-US" b="0" dirty="0" err="1" smtClean="0"/>
              <a:t>nối</a:t>
            </a:r>
            <a:r>
              <a:rPr lang="en-US" b="0" dirty="0" smtClean="0"/>
              <a:t> </a:t>
            </a:r>
            <a:r>
              <a:rPr lang="en-US" b="0" dirty="0" err="1" smtClean="0"/>
              <a:t>tiếp</a:t>
            </a:r>
            <a:r>
              <a:rPr lang="en-US" b="0" dirty="0" smtClean="0"/>
              <a:t> </a:t>
            </a:r>
            <a:r>
              <a:rPr lang="en-US" b="0" dirty="0" err="1" smtClean="0"/>
              <a:t>nhau</a:t>
            </a:r>
            <a:r>
              <a:rPr lang="en-US" b="0" dirty="0" smtClean="0"/>
              <a:t>.</a:t>
            </a:r>
            <a:endParaRPr lang="en-US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3"/>
          <p:cNvSpPr txBox="1">
            <a:spLocks noGrp="1"/>
          </p:cNvSpPr>
          <p:nvPr>
            <p:ph type="title"/>
          </p:nvPr>
        </p:nvSpPr>
        <p:spPr>
          <a:xfrm>
            <a:off x="720000" y="445024"/>
            <a:ext cx="7704000" cy="38495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661310"/>
              </p:ext>
            </p:extLst>
          </p:nvPr>
        </p:nvGraphicFramePr>
        <p:xfrm>
          <a:off x="0" y="10810"/>
          <a:ext cx="9144000" cy="513268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5204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96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95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86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56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0734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Thời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gian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Nội</a:t>
                      </a:r>
                      <a:r>
                        <a:rPr lang="en-US" baseline="0" dirty="0" smtClean="0"/>
                        <a:t> dung </a:t>
                      </a:r>
                      <a:r>
                        <a:rPr lang="en-US" baseline="0" dirty="0" err="1" smtClean="0"/>
                        <a:t>hoạt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pháp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thực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hiện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Người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phụ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trách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Ghi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chú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763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Trước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khi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tổ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một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tuần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người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dẫn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tham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Gửi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thư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tham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dự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buổi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truyền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đến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từng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gia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người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dân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763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Từ</a:t>
                      </a:r>
                      <a:r>
                        <a:rPr lang="en-US" baseline="0" dirty="0" smtClean="0"/>
                        <a:t> 7h00 </a:t>
                      </a:r>
                      <a:r>
                        <a:rPr lang="en-US" baseline="0" dirty="0" err="1" smtClean="0"/>
                        <a:t>đến</a:t>
                      </a:r>
                      <a:r>
                        <a:rPr lang="en-US" baseline="0" dirty="0" smtClean="0"/>
                        <a:t> 7h30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Tập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trung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tại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Hội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trường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Nhà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hoá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 </a:t>
                      </a:r>
                      <a:r>
                        <a:rPr lang="en-US" dirty="0" err="1" smtClean="0"/>
                        <a:t>Sử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dụng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loa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phát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thanh</a:t>
                      </a:r>
                      <a:r>
                        <a:rPr lang="en-US" baseline="0" dirty="0" smtClean="0"/>
                        <a:t>.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- </a:t>
                      </a:r>
                      <a:r>
                        <a:rPr lang="en-US" baseline="0" dirty="0" err="1" smtClean="0"/>
                        <a:t>Ổn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định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tổ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chức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thông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báo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chương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trình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763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Từ</a:t>
                      </a:r>
                      <a:r>
                        <a:rPr lang="en-US" baseline="0" dirty="0" smtClean="0"/>
                        <a:t> 7h30 </a:t>
                      </a:r>
                      <a:r>
                        <a:rPr lang="en-US" baseline="0" dirty="0" err="1" smtClean="0"/>
                        <a:t>đến</a:t>
                      </a:r>
                      <a:r>
                        <a:rPr lang="en-US" baseline="0" dirty="0" smtClean="0"/>
                        <a:t> 8h00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Khởi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động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 </a:t>
                      </a:r>
                      <a:r>
                        <a:rPr lang="en-US" dirty="0" err="1" smtClean="0"/>
                        <a:t>Tiết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mục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nghệ</a:t>
                      </a:r>
                      <a:r>
                        <a:rPr lang="en-US" baseline="0" dirty="0" smtClean="0"/>
                        <a:t/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- </a:t>
                      </a:r>
                      <a:r>
                        <a:rPr lang="en-US" baseline="0" dirty="0" err="1" smtClean="0"/>
                        <a:t>Mời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đại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nhà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trường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phát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biểu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khai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mạc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248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Từ</a:t>
                      </a:r>
                      <a:r>
                        <a:rPr lang="en-US" baseline="0" dirty="0" smtClean="0"/>
                        <a:t> 8h00 </a:t>
                      </a:r>
                      <a:r>
                        <a:rPr lang="en-US" baseline="0" dirty="0" err="1" smtClean="0"/>
                        <a:t>đến</a:t>
                      </a:r>
                      <a:r>
                        <a:rPr lang="en-US" baseline="0" dirty="0" smtClean="0"/>
                        <a:t> 8h30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Báo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cáo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lũ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lụt</a:t>
                      </a:r>
                      <a:r>
                        <a:rPr lang="en-US" baseline="0" dirty="0" smtClean="0"/>
                        <a:t> ở </a:t>
                      </a:r>
                      <a:r>
                        <a:rPr lang="en-US" baseline="0" dirty="0" err="1" smtClean="0"/>
                        <a:t>địa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phương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Đại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học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sinh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báo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cáo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248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Từ</a:t>
                      </a:r>
                      <a:r>
                        <a:rPr lang="en-US" baseline="0" dirty="0" smtClean="0"/>
                        <a:t> 8h30 </a:t>
                      </a:r>
                      <a:r>
                        <a:rPr lang="en-US" baseline="0" dirty="0" err="1" smtClean="0"/>
                        <a:t>đến</a:t>
                      </a:r>
                      <a:r>
                        <a:rPr lang="en-US" baseline="0" dirty="0" smtClean="0"/>
                        <a:t> 9h15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Tiểu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phẩm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Đóng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vai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diễn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tiểu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phẩm</a:t>
                      </a:r>
                      <a:r>
                        <a:rPr lang="en-US" baseline="0" dirty="0" smtClean="0"/>
                        <a:t/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“</a:t>
                      </a:r>
                      <a:r>
                        <a:rPr lang="en-US" baseline="0" dirty="0" err="1" smtClean="0"/>
                        <a:t>Làm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gì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khi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có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lũ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lụt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xảy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ra</a:t>
                      </a:r>
                      <a:r>
                        <a:rPr lang="en-US" baseline="0" dirty="0" smtClean="0"/>
                        <a:t>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248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Từ</a:t>
                      </a:r>
                      <a:r>
                        <a:rPr lang="en-US" baseline="0" dirty="0" smtClean="0"/>
                        <a:t> 9h15 </a:t>
                      </a:r>
                      <a:r>
                        <a:rPr lang="en-US" baseline="0" dirty="0" err="1" smtClean="0"/>
                        <a:t>đến</a:t>
                      </a:r>
                      <a:r>
                        <a:rPr lang="en-US" baseline="0" dirty="0" smtClean="0"/>
                        <a:t> 9h45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Trao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đổi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người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dân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đặt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câu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hỏi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và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trả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lời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248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Từ</a:t>
                      </a:r>
                      <a:r>
                        <a:rPr lang="en-US" baseline="0" dirty="0" smtClean="0"/>
                        <a:t> 9h45 </a:t>
                      </a:r>
                      <a:r>
                        <a:rPr lang="en-US" baseline="0" dirty="0" err="1" smtClean="0"/>
                        <a:t>đến</a:t>
                      </a:r>
                      <a:r>
                        <a:rPr lang="en-US" baseline="0" dirty="0" smtClean="0"/>
                        <a:t> 9h50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Đăng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kí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thực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việc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phòng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chống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lũ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lụt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Người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dân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trả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phiếu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kháo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sát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248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Từ</a:t>
                      </a:r>
                      <a:r>
                        <a:rPr lang="en-US" baseline="0" dirty="0" smtClean="0"/>
                        <a:t> 9h50 </a:t>
                      </a:r>
                      <a:r>
                        <a:rPr lang="en-US" baseline="0" dirty="0" err="1" smtClean="0"/>
                        <a:t>đến</a:t>
                      </a:r>
                      <a:r>
                        <a:rPr lang="en-US" baseline="0" dirty="0" smtClean="0"/>
                        <a:t> 10h00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Bế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mạc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Tuyên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bố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bế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mạc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/>
          <p:nvPr/>
        </p:nvSpPr>
        <p:spPr>
          <a:xfrm>
            <a:off x="6702475" y="539500"/>
            <a:ext cx="1728300" cy="385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dk1"/>
                </a:solidFill>
                <a:latin typeface="Segoe UI Black" panose="020B0A02040204020203" charset="0"/>
                <a:ea typeface="Capriola"/>
                <a:cs typeface="Segoe UI Black" panose="020B0A02040204020203" charset="0"/>
                <a:sym typeface="Capriola"/>
              </a:rPr>
              <a:t>8A2</a:t>
            </a:r>
            <a:endParaRPr lang="en-US" sz="1800" b="1" dirty="0">
              <a:solidFill>
                <a:schemeClr val="dk1"/>
              </a:solidFill>
              <a:latin typeface="Segoe UI Black" panose="020B0A02040204020203" charset="0"/>
              <a:ea typeface="Capriola"/>
              <a:cs typeface="Segoe UI Black" panose="020B0A02040204020203" charset="0"/>
              <a:sym typeface="Capriola"/>
            </a:endParaRPr>
          </a:p>
        </p:txBody>
      </p:sp>
      <p:grpSp>
        <p:nvGrpSpPr>
          <p:cNvPr id="210" name="Google Shape;210;p36"/>
          <p:cNvGrpSpPr/>
          <p:nvPr/>
        </p:nvGrpSpPr>
        <p:grpSpPr>
          <a:xfrm>
            <a:off x="713225" y="993188"/>
            <a:ext cx="2352324" cy="3087625"/>
            <a:chOff x="713225" y="1090150"/>
            <a:chExt cx="2352324" cy="3087625"/>
          </a:xfrm>
        </p:grpSpPr>
        <p:pic>
          <p:nvPicPr>
            <p:cNvPr id="211" name="Google Shape;211;p36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13225" y="1090150"/>
              <a:ext cx="1675075" cy="1675075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42875" dir="5400000" algn="bl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12" name="Google Shape;212;p36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1190363" y="1794700"/>
              <a:ext cx="1461400" cy="1461400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42875" dir="5400000" algn="bl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13" name="Google Shape;213;p36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1516599" y="2628800"/>
              <a:ext cx="1548950" cy="1548975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42875" dir="5400000" algn="bl" rotWithShape="0">
                <a:srgbClr val="000000">
                  <a:alpha val="20000"/>
                </a:srgbClr>
              </a:outerShdw>
            </a:effectLst>
          </p:spPr>
        </p:pic>
      </p:grpSp>
      <p:sp>
        <p:nvSpPr>
          <p:cNvPr id="2" name="Rounded Rectangle 1"/>
          <p:cNvSpPr/>
          <p:nvPr/>
        </p:nvSpPr>
        <p:spPr>
          <a:xfrm>
            <a:off x="3204210" y="1624084"/>
            <a:ext cx="5162550" cy="9077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VÀ CÁC BẠN HỌC SINH ĐÃ LẮNG NGHE !</a:t>
            </a:r>
            <a:endParaRPr lang="en-US" sz="2000" b="1" dirty="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204210" y="2715895"/>
            <a:ext cx="2557145" cy="136525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809615" y="2715895"/>
            <a:ext cx="2557145" cy="1365250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33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 txBox="1">
            <a:spLocks noGrp="1"/>
          </p:cNvSpPr>
          <p:nvPr>
            <p:ph type="title"/>
          </p:nvPr>
        </p:nvSpPr>
        <p:spPr>
          <a:xfrm>
            <a:off x="720000" y="771415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0" name="Google Shape;220;p37"/>
          <p:cNvGraphicFramePr/>
          <p:nvPr/>
        </p:nvGraphicFramePr>
        <p:xfrm>
          <a:off x="720000" y="1635768"/>
          <a:ext cx="7704000" cy="2240180"/>
        </p:xfrm>
        <a:graphic>
          <a:graphicData uri="http://schemas.openxmlformats.org/drawingml/2006/table">
            <a:tbl>
              <a:tblPr>
                <a:noFill/>
                <a:tableStyleId>{46F1BE20-5487-4DDD-A027-A55843F58EA1}</a:tableStyleId>
              </a:tblPr>
              <a:tblGrid>
                <a:gridCol w="2382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21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GB" sz="1000" b="1" u="sng">
                          <a:solidFill>
                            <a:schemeClr val="dk1"/>
                          </a:solidFill>
                          <a:latin typeface="Delius"/>
                          <a:ea typeface="Delius"/>
                          <a:cs typeface="Delius"/>
                          <a:sym typeface="Delius"/>
                        </a:rPr>
                        <a:t>Trưởng nhóm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GB" sz="1000">
                          <a:solidFill>
                            <a:schemeClr val="dk1"/>
                          </a:solidFill>
                          <a:latin typeface="Delius"/>
                          <a:ea typeface="Delius"/>
                          <a:cs typeface="Delius"/>
                          <a:sym typeface="Delius"/>
                        </a:rPr>
                        <a:t>Nhã Phương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GB" sz="1000" b="1" u="sng">
                          <a:solidFill>
                            <a:schemeClr val="dk1"/>
                          </a:solidFill>
                          <a:latin typeface="Delius"/>
                          <a:ea typeface="Delius"/>
                          <a:cs typeface="Delius"/>
                          <a:sym typeface="Delius"/>
                        </a:rPr>
                        <a:t>Phó nhóm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Delius"/>
                          <a:ea typeface="Delius"/>
                          <a:cs typeface="Delius"/>
                          <a:sym typeface="Delius"/>
                        </a:rPr>
                        <a:t>Kiến Phan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dk1"/>
                          </a:solidFill>
                          <a:latin typeface="Delius"/>
                          <a:ea typeface="Delius"/>
                          <a:cs typeface="Delius"/>
                          <a:sym typeface="Delius"/>
                        </a:rPr>
                        <a:t>Thành viên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Delius"/>
                          <a:ea typeface="Delius"/>
                          <a:cs typeface="Delius"/>
                          <a:sym typeface="Delius"/>
                        </a:rPr>
                        <a:t>Minh Tây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dk1"/>
                          </a:solidFill>
                          <a:latin typeface="Delius"/>
                          <a:ea typeface="Delius"/>
                          <a:cs typeface="Delius"/>
                          <a:sym typeface="Delius"/>
                        </a:rPr>
                        <a:t>Thành viên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Delius"/>
                          <a:ea typeface="Delius"/>
                          <a:cs typeface="Delius"/>
                          <a:sym typeface="Delius"/>
                        </a:rPr>
                        <a:t>Quỳnh Mai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dk1"/>
                          </a:solidFill>
                          <a:latin typeface="Delius"/>
                          <a:ea typeface="Delius"/>
                          <a:cs typeface="Delius"/>
                          <a:sym typeface="Delius"/>
                        </a:rPr>
                        <a:t>Thành viêm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GB" sz="1000">
                          <a:solidFill>
                            <a:schemeClr val="dk1"/>
                          </a:solidFill>
                          <a:latin typeface="Delius"/>
                          <a:ea typeface="Delius"/>
                          <a:cs typeface="Delius"/>
                          <a:sym typeface="Delius"/>
                        </a:rPr>
                        <a:t>Phương Hảo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050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dk1"/>
                          </a:solidFill>
                          <a:latin typeface="Delius"/>
                          <a:ea typeface="Delius"/>
                          <a:cs typeface="Delius"/>
                          <a:sym typeface="Delius"/>
                        </a:rPr>
                        <a:t>Nhóm</a:t>
                      </a:r>
                      <a:r>
                        <a:rPr lang="en-US" sz="1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dk1"/>
                          </a:solidFill>
                          <a:latin typeface="Delius"/>
                          <a:ea typeface="Delius"/>
                          <a:cs typeface="Delius"/>
                          <a:sym typeface="Delius"/>
                        </a:rPr>
                        <a:t> 1, 2</a:t>
                      </a:r>
                    </a:p>
                  </a:txBody>
                  <a:tcPr marL="91425" marR="91425" marT="91425" marB="91425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91425" marB="91425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Half Frame 2"/>
          <p:cNvSpPr/>
          <p:nvPr/>
        </p:nvSpPr>
        <p:spPr>
          <a:xfrm>
            <a:off x="828040" y="790575"/>
            <a:ext cx="288290" cy="629920"/>
          </a:xfrm>
          <a:prstGeom prst="halfFrame">
            <a:avLst/>
          </a:prstGeom>
          <a:solidFill>
            <a:schemeClr val="bg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Half Frame 6"/>
          <p:cNvSpPr/>
          <p:nvPr/>
        </p:nvSpPr>
        <p:spPr>
          <a:xfrm rot="10800000">
            <a:off x="8028305" y="790575"/>
            <a:ext cx="288290" cy="629920"/>
          </a:xfrm>
          <a:prstGeom prst="halfFrame">
            <a:avLst/>
          </a:prstGeom>
          <a:solidFill>
            <a:schemeClr val="bg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8499475" y="3748405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9750" y="350358"/>
            <a:ext cx="8058785" cy="4453890"/>
          </a:xfrm>
          <a:prstGeom prst="roundRect">
            <a:avLst>
              <a:gd name="adj" fmla="val 9324"/>
            </a:avLst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TRUYỀN THÔNG VỀ BIỆN PHÁP ĐỀ PHÒNG THIÊN TAI VÀ GIẢM NHẸ RỦI RO KHI GẶP THIÊN TAI.</a:t>
            </a:r>
          </a:p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ai.</a:t>
            </a:r>
          </a:p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9750" y="350358"/>
            <a:ext cx="8058785" cy="4453890"/>
          </a:xfrm>
          <a:prstGeom prst="roundRect">
            <a:avLst>
              <a:gd name="adj" fmla="val 9324"/>
            </a:avLst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TRUYỀN THÔNG VỀ BIỆN PHÁP ĐỀ PHÒNG THIÊN TAI VÀ GIẢM NHẸ RỦI RO KHI GẶP THIÊN TAI.</a:t>
            </a:r>
          </a:p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4909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91727" y="505299"/>
            <a:ext cx="7554830" cy="74210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656708" y="2414011"/>
            <a:ext cx="1863208" cy="914400"/>
          </a:xfrm>
          <a:prstGeom prst="rightArrow">
            <a:avLst/>
          </a:prstGeom>
          <a:noFill/>
          <a:ln w="28575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708" y="571009"/>
            <a:ext cx="768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TRUYỀN THÔNG VỀ BIỆN PHÁP ĐỀ THIÊN TAI VÀ GIẢM NHẸ RỦI RO KHI GẶP THIÊN TAI</a:t>
            </a:r>
            <a:endParaRPr lang="en-US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36875" y="1402346"/>
            <a:ext cx="5879803" cy="2937731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39750" y="350358"/>
            <a:ext cx="8058785" cy="4453890"/>
          </a:xfrm>
          <a:prstGeom prst="roundRect">
            <a:avLst>
              <a:gd name="adj" fmla="val 9324"/>
            </a:avLst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6875" y="1629436"/>
            <a:ext cx="58798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(BĐKH)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Việt Nam, trong khoảng 50 năm qua, nhiệt độ trung bình năm đã tăng khoảng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0,5-0,7°C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mực nước biển đã dâng khoảng 20 cm.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2,3°C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 cm 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1980-1999.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835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5" grpId="0"/>
      <p:bldP spid="8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62248"/>
              </p:ext>
            </p:extLst>
          </p:nvPr>
        </p:nvGraphicFramePr>
        <p:xfrm>
          <a:off x="550023" y="369870"/>
          <a:ext cx="8058784" cy="4424923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288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29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86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33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86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627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23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239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1905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268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90595" algn="l"/>
                        </a:tabLs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so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1980-1999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0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2040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498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2050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2060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1587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22100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 indent="139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43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 so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1980-1999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3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2090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0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0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074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 so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1980-1999</a:t>
                      </a:r>
                      <a:b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3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0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0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0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349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26244"/>
              </p:ext>
            </p:extLst>
          </p:nvPr>
        </p:nvGraphicFramePr>
        <p:xfrm>
          <a:off x="518844" y="682390"/>
          <a:ext cx="8065216" cy="276246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9510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22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2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285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221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277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814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8145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6841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299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Cao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0,7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1,2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1,7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2,1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2,5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3,0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3,6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42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Mực nước biển dâng (mm) so với thời kỳ 1980-1999</a:t>
                      </a:r>
                      <a:br>
                        <a:rPr lang="en-US" sz="1400">
                          <a:effectLst/>
                        </a:rPr>
                      </a:br>
                      <a:r>
                        <a:rPr lang="en-US" sz="1400">
                          <a:effectLst/>
                        </a:rPr>
                        <a:t>của vùng Nam Trung Bộ theo các kịch bản phát thảo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2020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2030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2040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2050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2060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2070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2080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2090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2100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9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Thấp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23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35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57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9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Trung bình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23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37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46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54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64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9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Cao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33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57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71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86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72611" y="3444852"/>
            <a:ext cx="8157682" cy="1409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1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2009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7-9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(28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5/2005),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053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91727" y="505299"/>
            <a:ext cx="7554830" cy="74210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39750" y="350358"/>
            <a:ext cx="8058785" cy="4453890"/>
          </a:xfrm>
          <a:prstGeom prst="roundRect">
            <a:avLst>
              <a:gd name="adj" fmla="val 9324"/>
            </a:avLst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708" y="571009"/>
            <a:ext cx="768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TRUYỀN THÔNG VỀ BIỆN PHÁP ĐỀ THIÊN TAI VÀ GIẢM NHẸ RỦI RO KHI GẶP THIÊN TAI</a:t>
            </a:r>
            <a:endParaRPr lang="en-US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1727" y="1313115"/>
            <a:ext cx="7554830" cy="34129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7717" y="1262724"/>
            <a:ext cx="78068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i="1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i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úng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lở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lấn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lấn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mặn.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trú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BĐKH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rạn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san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BĐKH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- … 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250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91727" y="505299"/>
            <a:ext cx="7554830" cy="74210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39750" y="350358"/>
            <a:ext cx="8058785" cy="4453890"/>
          </a:xfrm>
          <a:prstGeom prst="roundRect">
            <a:avLst>
              <a:gd name="adj" fmla="val 9324"/>
            </a:avLst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708" y="571009"/>
            <a:ext cx="768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TRUYỀN THÔNG VỀ BIỆN PHÁP ĐỀ THIÊN TAI VÀ GIẢM NHẸ RỦI RO KHI GẶP THIÊN TAI</a:t>
            </a:r>
            <a:endParaRPr lang="en-US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1727" y="1313115"/>
            <a:ext cx="7554830" cy="176913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bg2"/>
                </a:solidFill>
              </a:rPr>
              <a:t>II. </a:t>
            </a:r>
            <a:r>
              <a:rPr lang="en-US" b="1" dirty="0" err="1" smtClean="0">
                <a:solidFill>
                  <a:schemeClr val="bg2"/>
                </a:solidFill>
              </a:rPr>
              <a:t>Biện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pháp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đề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phòng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thiên</a:t>
            </a:r>
            <a:r>
              <a:rPr lang="en-US" b="1" dirty="0" smtClean="0">
                <a:solidFill>
                  <a:schemeClr val="bg2"/>
                </a:solidFill>
              </a:rPr>
              <a:t> tai: </a:t>
            </a:r>
          </a:p>
          <a:p>
            <a:r>
              <a:rPr lang="en-US" b="1" i="1" dirty="0" smtClean="0">
                <a:solidFill>
                  <a:schemeClr val="tx1"/>
                </a:solidFill>
              </a:rPr>
              <a:t>2.1. </a:t>
            </a:r>
            <a:r>
              <a:rPr lang="en-US" b="1" i="1" dirty="0" err="1" smtClean="0">
                <a:solidFill>
                  <a:schemeClr val="tx1"/>
                </a:solidFill>
              </a:rPr>
              <a:t>Đảm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bảo</a:t>
            </a:r>
            <a:r>
              <a:rPr lang="en-US" b="1" i="1" dirty="0" smtClean="0">
                <a:solidFill>
                  <a:schemeClr val="tx1"/>
                </a:solidFill>
              </a:rPr>
              <a:t> an </a:t>
            </a:r>
            <a:r>
              <a:rPr lang="en-US" b="1" i="1" dirty="0" err="1" smtClean="0">
                <a:solidFill>
                  <a:schemeClr val="tx1"/>
                </a:solidFill>
              </a:rPr>
              <a:t>toàn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tuyệt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đối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cho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các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hồ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chứa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nước</a:t>
            </a:r>
            <a:endParaRPr lang="en-US" b="1" i="1" dirty="0" smtClean="0">
              <a:solidFill>
                <a:schemeClr val="tx1"/>
              </a:solidFill>
            </a:endParaRPr>
          </a:p>
          <a:p>
            <a:r>
              <a:rPr lang="en-US" b="1" i="1" dirty="0" smtClean="0">
                <a:solidFill>
                  <a:schemeClr val="tx1"/>
                </a:solidFill>
              </a:rPr>
              <a:t>2.2. </a:t>
            </a:r>
            <a:r>
              <a:rPr lang="en-US" b="1" i="1" dirty="0" err="1" smtClean="0">
                <a:solidFill>
                  <a:schemeClr val="tx1"/>
                </a:solidFill>
              </a:rPr>
              <a:t>Đẩy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mạnh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công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tác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tu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bổ</a:t>
            </a:r>
            <a:r>
              <a:rPr lang="en-US" b="1" i="1" dirty="0" smtClean="0">
                <a:solidFill>
                  <a:schemeClr val="tx1"/>
                </a:solidFill>
              </a:rPr>
              <a:t>, </a:t>
            </a:r>
            <a:r>
              <a:rPr lang="en-US" b="1" i="1" dirty="0" err="1" smtClean="0">
                <a:solidFill>
                  <a:schemeClr val="tx1"/>
                </a:solidFill>
              </a:rPr>
              <a:t>sửa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chữa</a:t>
            </a:r>
            <a:r>
              <a:rPr lang="en-US" b="1" i="1" dirty="0" smtClean="0">
                <a:solidFill>
                  <a:schemeClr val="tx1"/>
                </a:solidFill>
              </a:rPr>
              <a:t>, </a:t>
            </a:r>
            <a:r>
              <a:rPr lang="en-US" b="1" i="1" dirty="0" err="1" smtClean="0">
                <a:solidFill>
                  <a:schemeClr val="tx1"/>
                </a:solidFill>
              </a:rPr>
              <a:t>nâng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cấp</a:t>
            </a:r>
            <a:r>
              <a:rPr lang="en-US" b="1" i="1" dirty="0" smtClean="0">
                <a:solidFill>
                  <a:schemeClr val="tx1"/>
                </a:solidFill>
              </a:rPr>
              <a:t>, </a:t>
            </a:r>
            <a:r>
              <a:rPr lang="en-US" b="1" i="1" dirty="0" err="1" smtClean="0">
                <a:solidFill>
                  <a:schemeClr val="tx1"/>
                </a:solidFill>
              </a:rPr>
              <a:t>kể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cả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các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biện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pháp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gia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cố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tạm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để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hạn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chế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thiệt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hại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về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đê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điều</a:t>
            </a:r>
            <a:endParaRPr lang="en-US" b="1" i="1" dirty="0" smtClean="0">
              <a:solidFill>
                <a:schemeClr val="tx1"/>
              </a:solidFill>
            </a:endParaRPr>
          </a:p>
          <a:p>
            <a:r>
              <a:rPr lang="en-US" b="1" i="1" dirty="0" smtClean="0">
                <a:solidFill>
                  <a:schemeClr val="tx1"/>
                </a:solidFill>
              </a:rPr>
              <a:t>2.3. </a:t>
            </a:r>
            <a:r>
              <a:rPr lang="en-US" b="1" i="1" dirty="0" err="1" smtClean="0">
                <a:solidFill>
                  <a:schemeClr val="tx1"/>
                </a:solidFill>
              </a:rPr>
              <a:t>Đảm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bảo</a:t>
            </a:r>
            <a:r>
              <a:rPr lang="en-US" b="1" i="1" dirty="0" smtClean="0">
                <a:solidFill>
                  <a:schemeClr val="tx1"/>
                </a:solidFill>
              </a:rPr>
              <a:t> an </a:t>
            </a:r>
            <a:r>
              <a:rPr lang="en-US" b="1" i="1" dirty="0" err="1" smtClean="0">
                <a:solidFill>
                  <a:schemeClr val="tx1"/>
                </a:solidFill>
              </a:rPr>
              <a:t>toàn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dân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cư</a:t>
            </a:r>
            <a:endParaRPr lang="en-US" b="1" i="1" dirty="0" smtClean="0">
              <a:solidFill>
                <a:schemeClr val="tx1"/>
              </a:solidFill>
            </a:endParaRPr>
          </a:p>
          <a:p>
            <a:r>
              <a:rPr lang="en-US" b="1" i="1" dirty="0" smtClean="0">
                <a:solidFill>
                  <a:schemeClr val="tx1"/>
                </a:solidFill>
              </a:rPr>
              <a:t>2.4. </a:t>
            </a:r>
            <a:r>
              <a:rPr lang="en-US" b="1" i="1" dirty="0" err="1" smtClean="0">
                <a:solidFill>
                  <a:schemeClr val="tx1"/>
                </a:solidFill>
              </a:rPr>
              <a:t>Đảm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bảo</a:t>
            </a:r>
            <a:r>
              <a:rPr lang="en-US" b="1" i="1" dirty="0" smtClean="0">
                <a:solidFill>
                  <a:schemeClr val="tx1"/>
                </a:solidFill>
              </a:rPr>
              <a:t> an </a:t>
            </a:r>
            <a:r>
              <a:rPr lang="en-US" b="1" i="1" dirty="0" err="1" smtClean="0">
                <a:solidFill>
                  <a:schemeClr val="tx1"/>
                </a:solidFill>
              </a:rPr>
              <a:t>toàn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cho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ngư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dân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và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tàu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thuyền</a:t>
            </a:r>
            <a:endParaRPr lang="en-US" b="1" i="1" dirty="0" smtClean="0">
              <a:solidFill>
                <a:schemeClr val="tx1"/>
              </a:solidFill>
            </a:endParaRPr>
          </a:p>
          <a:p>
            <a:r>
              <a:rPr lang="en-US" b="1" i="1" dirty="0" smtClean="0">
                <a:solidFill>
                  <a:schemeClr val="tx1"/>
                </a:solidFill>
              </a:rPr>
              <a:t>2.5. </a:t>
            </a:r>
            <a:r>
              <a:rPr lang="en-US" b="1" i="1" dirty="0" err="1" smtClean="0">
                <a:solidFill>
                  <a:schemeClr val="tx1"/>
                </a:solidFill>
              </a:rPr>
              <a:t>Nâng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cao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năng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lực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tìm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kiếm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cứu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nạn</a:t>
            </a:r>
            <a:endParaRPr lang="en-US" b="1" i="1" dirty="0" smtClean="0">
              <a:solidFill>
                <a:schemeClr val="tx1"/>
              </a:solidFill>
            </a:endParaRPr>
          </a:p>
          <a:p>
            <a:r>
              <a:rPr lang="en-US" b="1" i="1" dirty="0" smtClean="0">
                <a:solidFill>
                  <a:schemeClr val="tx1"/>
                </a:solidFill>
              </a:rPr>
              <a:t>2.6. </a:t>
            </a:r>
            <a:r>
              <a:rPr lang="en-US" b="1" i="1" dirty="0" err="1" smtClean="0">
                <a:solidFill>
                  <a:schemeClr val="tx1"/>
                </a:solidFill>
              </a:rPr>
              <a:t>Bảo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vệ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phát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triển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rừng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đầu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nguồn</a:t>
            </a:r>
            <a:endParaRPr lang="en-US" b="1" i="1" dirty="0" smtClean="0">
              <a:solidFill>
                <a:schemeClr val="tx1"/>
              </a:solidFill>
            </a:endParaRPr>
          </a:p>
          <a:p>
            <a:endParaRPr lang="en-US" b="1" i="1" dirty="0" smtClean="0">
              <a:solidFill>
                <a:schemeClr val="tx1"/>
              </a:solidFill>
            </a:endParaRPr>
          </a:p>
          <a:p>
            <a:endParaRPr lang="en-US" b="1" i="1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56708" y="3147000"/>
            <a:ext cx="3852870" cy="159249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23371" y="3147000"/>
            <a:ext cx="3861371" cy="159249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41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 animBg="1"/>
      <p:bldP spid="2" grpId="0" animBg="1"/>
      <p:bldP spid="12" grpId="0" animBg="1"/>
    </p:bldLst>
  </p:timing>
</p:sld>
</file>

<file path=ppt/theme/theme1.xml><?xml version="1.0" encoding="utf-8"?>
<a:theme xmlns:a="http://schemas.openxmlformats.org/drawingml/2006/main" name="Climate and Weather Patterns - Earth Science - 12th Grade by Slidesgo">
  <a:themeElements>
    <a:clrScheme name="Simple Light">
      <a:dk1>
        <a:srgbClr val="333333"/>
      </a:dk1>
      <a:lt1>
        <a:srgbClr val="5E9BD1"/>
      </a:lt1>
      <a:dk2>
        <a:srgbClr val="FFFFFF"/>
      </a:dk2>
      <a:lt2>
        <a:srgbClr val="205686"/>
      </a:lt2>
      <a:accent1>
        <a:srgbClr val="34A563"/>
      </a:accent1>
      <a:accent2>
        <a:srgbClr val="EBE06C"/>
      </a:accent2>
      <a:accent3>
        <a:srgbClr val="E1721C"/>
      </a:accent3>
      <a:accent4>
        <a:srgbClr val="E90D33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997</Words>
  <Application>Microsoft Office PowerPoint</Application>
  <PresentationFormat>On-screen Show (16:9)</PresentationFormat>
  <Paragraphs>236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Arimo</vt:lpstr>
      <vt:lpstr>Calibri</vt:lpstr>
      <vt:lpstr>Capriola</vt:lpstr>
      <vt:lpstr>Delius</vt:lpstr>
      <vt:lpstr>DM Sans</vt:lpstr>
      <vt:lpstr>Nunito Light</vt:lpstr>
      <vt:lpstr>Segoe UI Black</vt:lpstr>
      <vt:lpstr>Symbol</vt:lpstr>
      <vt:lpstr>Times New Roman</vt:lpstr>
      <vt:lpstr>Climate and Weather Patterns - Earth Science - 12th Grade by Slidesgo</vt:lpstr>
      <vt:lpstr>PowerPoint Presentation</vt:lpstr>
      <vt:lpstr>Nhóm chúng em gồm các thành viên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Kênh truyền thông: Trực tiếp Hình thức truyền thông: Thuyết trình Phân công nhiệm vụ: - Liên hệ và lên kế hoạch phối hợp với chính quyền địa phương: Trưởng nhóm. - Chuẩn bị thuyết trình: Trưởng nhóm - Thuyết trình: Cả nhóm, Mỗi người trình bày một, nối tiếp nhau.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32</cp:revision>
  <dcterms:created xsi:type="dcterms:W3CDTF">2024-03-24T15:55:00Z</dcterms:created>
  <dcterms:modified xsi:type="dcterms:W3CDTF">2024-03-26T12:51:46Z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3E6860B4A547475D96BEA1286C7609C6_12</vt:lpwstr>
  </property>
  <property fmtid="{D5CDD505-2E9C-101B-9397-08002B2CF9AE}" pid="3" name="KSOProductBuildVer">
    <vt:lpwstr>1033-12.2.0.13518</vt:lpwstr>
  </property>
</Properties>
</file>