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12" r:id="rId2"/>
    <p:sldId id="317" r:id="rId3"/>
    <p:sldId id="402" r:id="rId4"/>
    <p:sldId id="500" r:id="rId5"/>
    <p:sldId id="528" r:id="rId6"/>
    <p:sldId id="490" r:id="rId7"/>
    <p:sldId id="529" r:id="rId8"/>
    <p:sldId id="530" r:id="rId9"/>
    <p:sldId id="514" r:id="rId10"/>
    <p:sldId id="521" r:id="rId11"/>
    <p:sldId id="520" r:id="rId12"/>
    <p:sldId id="523" r:id="rId13"/>
    <p:sldId id="524" r:id="rId14"/>
    <p:sldId id="525" r:id="rId15"/>
    <p:sldId id="526" r:id="rId16"/>
    <p:sldId id="527" r:id="rId17"/>
    <p:sldId id="311" r:id="rId18"/>
  </p:sldIdLst>
  <p:sldSz cx="9144000" cy="6858000" type="screen4x3"/>
  <p:notesSz cx="6858000" cy="9144000"/>
  <p:embeddedFontLst>
    <p:embeddedFont>
      <p:font typeface="VNI-Times" pitchFamily="2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.VnTimeH" panose="020B7200000000000000" pitchFamily="34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VNI-Auchon" pitchFamily="2" charset="0"/>
      <p:bold r:id="rId41"/>
    </p:embeddedFont>
    <p:embeddedFont>
      <p:font typeface=".VnTime" panose="020B7200000000000000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FF0000"/>
    <a:srgbClr val="FFFFFF"/>
    <a:srgbClr val="000066"/>
    <a:srgbClr val="CC3300"/>
    <a:srgbClr val="FFFF00"/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109"/>
  </p:normalViewPr>
  <p:slideViewPr>
    <p:cSldViewPr showGuides="1">
      <p:cViewPr varScale="1">
        <p:scale>
          <a:sx n="69" d="100"/>
          <a:sy n="69" d="100"/>
        </p:scale>
        <p:origin x="1440" y="72"/>
      </p:cViewPr>
      <p:guideLst>
        <p:guide orient="horz" pos="21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D24CCD-7EA7-41C3-A8F0-D528966F9E7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26/3/2024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r>
              <a:rPr sz="1200"/>
              <a:t>SV: </a:t>
            </a:r>
            <a:r>
              <a:rPr sz="1200" err="1"/>
              <a:t>Nguyễn</a:t>
            </a:r>
            <a:r>
              <a:rPr sz="1200"/>
              <a:t> </a:t>
            </a:r>
            <a:r>
              <a:rPr sz="1200" err="1"/>
              <a:t>Mạnh</a:t>
            </a:r>
            <a:r>
              <a:rPr sz="1200"/>
              <a:t> </a:t>
            </a:r>
            <a:r>
              <a:rPr sz="1200" err="1"/>
              <a:t>Hùng</a:t>
            </a:r>
            <a:endParaRPr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57361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9E20FF-9BF2-4074-9FB7-B0CE5BFEAD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26/3/2024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r>
              <a:rPr sz="1200" dirty="0"/>
              <a:t>SV: Nguyễn Mạnh Hùng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6367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296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r>
              <a:t>SV: </a:t>
            </a:r>
            <a:r>
              <a:rPr sz="1400" err="1">
                <a:latin typeface="Arial" panose="020B0604020202020204" pitchFamily="34" charset="0"/>
              </a:rPr>
              <a:t>Nguyễn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Mạnh</a:t>
            </a:r>
            <a:r>
              <a:rPr sz="1400">
                <a:latin typeface="Arial" panose="020B0604020202020204" pitchFamily="34" charset="0"/>
              </a:rPr>
              <a:t> </a:t>
            </a:r>
            <a:r>
              <a:rPr sz="1400" err="1">
                <a:latin typeface="Arial" panose="020B0604020202020204" pitchFamily="34" charset="0"/>
              </a:rPr>
              <a:t>Hùng</a:t>
            </a:r>
            <a:endParaRPr sz="140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../Users/NHUNGDOAN/Desktop/GI&#193;O%20&#193;N%20SINH%208/B&#224;i%2047/KTBC.ppt" TargetMode="Externa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YouTube%20-%20Tet%20den%20roi.flv.flv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2" Type="http://schemas.openxmlformats.org/officeDocument/2006/relationships/audio" Target="ppt/slides/ppt/slides/ppt/slides/ppt/slides/ppt/slides/ppt/slides/ppt/slides/ppt/slides/ppt/slides/ppt/slides/ppt/slides/ppt/slides/ppt/slides/ppt/slides/ppt/slides/ppt/slides/ppt/slides/ppt/slides/ppt/slides/tuoi_than_tien.mid" TargetMode="External"/><Relationship Id="rId1" Type="http://schemas.microsoft.com/office/2007/relationships/media" Target="ppt/slides/ppt/slides/ppt/slides/ppt/slides/ppt/slides/ppt/slides/ppt/slides/ppt/slides/ppt/slides/ppt/slides/ppt/slides/ppt/slides/ppt/slides/ppt/slides/ppt/slides/ppt/slides/ppt/slides/ppt/slides/ppt/slides/tuoi_than_tien.mid" TargetMode="External"/><Relationship Id="rId6" Type="http://schemas.openxmlformats.org/officeDocument/2006/relationships/image" Target="../media/image16.GIF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ppt/slides/ppt/slides/ppt/slides/ppt/slides/ppt/slides/ppt/slides/ppt/slides/ppt/slides/ppt/slides/ppt/slides/ppt/slides/ppt/slides/ppt/slides/ppt/slides/clipboard/slides/ppt/slides/ppt/slides/ppt/slides/clipboard/slides/ppt/slides/ppt/slides/ppt/slides/ppt/slides/Love%20story.mp3" TargetMode="External"/><Relationship Id="rId7" Type="http://schemas.openxmlformats.org/officeDocument/2006/relationships/image" Target="../media/image9.GIF"/><Relationship Id="rId2" Type="http://schemas.openxmlformats.org/officeDocument/2006/relationships/audio" Target="file:///D:\BICH%20CAN\chuyen%20mon\HDNGLL%208%20-%20HD3(t1+2)\Dang%20cho%20ta%20mua%20xuan%20-%20Tam%20Ca%20Ao%20Trang.mp3" TargetMode="External"/><Relationship Id="rId1" Type="http://schemas.microsoft.com/office/2007/relationships/media" Target="file:///D:\BICH%20CAN\chuyen%20mon\HDNGLL%208%20-%20HD3(t1+2)\Dang%20cho%20ta%20mua%20xuan%20-%20Tam%20Ca%20Ao%20Trang.mp3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audio" Target="ppt/slides/ppt/slides/ppt/slides/ppt/slides/ppt/slides/ppt/slides/ppt/slides/ppt/slides/ppt/slides/ppt/slides/ppt/slides/ppt/slides/ppt/slides/ppt/slides/clipboard/slides/ppt/slides/ppt/slides/ppt/slides/clipboard/slides/ppt/slides/ppt/slides/ppt/slides/ppt/slides/Love%20story.mp3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1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144000" cy="6858000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FFCC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3" name="Picture 3" descr="peace_dove_olive_branch_hg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1944688" cy="87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peace_dove_olive_branch_hg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57200"/>
            <a:ext cx="1944688" cy="874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5">
            <a:hlinkClick r:id="rId4" action="ppaction://hlinkpres?slideindex=1&amp;slidetitle="/>
          </p:cNvPr>
          <p:cNvSpPr>
            <a:spLocks noTextEdit="1"/>
          </p:cNvSpPr>
          <p:nvPr/>
        </p:nvSpPr>
        <p:spPr>
          <a:xfrm>
            <a:off x="990600" y="1676400"/>
            <a:ext cx="70866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9"/>
              </a:avLst>
            </a:prstTxWarp>
            <a:normAutofit/>
          </a:bodyPr>
          <a:lstStyle/>
          <a:p>
            <a:pPr algn="ctr"/>
            <a:r>
              <a:rPr lang="en-US" sz="12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>
                    <a:alphaModFix amt="99001"/>
                  </a:blip>
                </a:blipFill>
                <a:effectLst>
                  <a:outerShdw dist="35921" dir="2699999" algn="ctr" rotWithShape="0">
                    <a:srgbClr val="11111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HỘI THI </a:t>
            </a:r>
          </a:p>
          <a:p>
            <a:pPr algn="ctr"/>
            <a:r>
              <a:rPr lang="en-US" sz="12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>
                    <a:alphaModFix amt="99001"/>
                  </a:blip>
                </a:blipFill>
                <a:effectLst>
                  <a:outerShdw dist="35921" dir="2699999" algn="ctr" rotWithShape="0">
                    <a:srgbClr val="11111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 CHỦ NHIỆM GIỎI TRUNG HỌC CƠ SỞ </a:t>
            </a:r>
          </a:p>
          <a:p>
            <a:pPr algn="ctr"/>
            <a:r>
              <a:rPr lang="en-US" sz="12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>
                    <a:alphaModFix amt="99001"/>
                  </a:blip>
                </a:blipFill>
                <a:effectLst>
                  <a:outerShdw dist="35921" dir="2699999" algn="ctr" rotWithShape="0">
                    <a:srgbClr val="11111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NĂM HỌC </a:t>
            </a:r>
            <a:r>
              <a:rPr lang="en-US" sz="1200" b="1" dirty="0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>
                    <a:alphaModFix amt="99001"/>
                  </a:blip>
                </a:blipFill>
                <a:effectLst>
                  <a:outerShdw dist="35921" dir="2699999" algn="ctr" rotWithShape="0">
                    <a:srgbClr val="11111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2023- 2024</a:t>
            </a:r>
            <a:endParaRPr lang="en-US" sz="1200" b="1" dirty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5">
                  <a:alphaModFix amt="99001"/>
                </a:blip>
              </a:blipFill>
              <a:effectLst>
                <a:outerShdw dist="35921" dir="2699999" algn="ctr" rotWithShape="0">
                  <a:srgbClr val="11111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200" b="1" dirty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5">
                  <a:alphaModFix amt="99001"/>
                </a:blip>
              </a:blipFill>
              <a:effectLst>
                <a:outerShdw dist="35921" dir="2699999" algn="ctr" rotWithShape="0">
                  <a:srgbClr val="11111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6" name="Picture 7" descr="btrflycorner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716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8" descr="btrflycorner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0"/>
            <a:ext cx="20574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9" descr="ANIFLOW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138" y="5788025"/>
            <a:ext cx="1185862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0" descr="ANIFLOW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88025"/>
            <a:ext cx="1185863" cy="106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2171700" y="4800600"/>
            <a:ext cx="52197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THỊ MINH NGUYỆT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pic>
        <p:nvPicPr>
          <p:cNvPr id="5131" name="Picture 19" descr="Animat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762750"/>
            <a:ext cx="9144000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0" descr="Animat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-34290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22" descr="Animat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5689600" y="3357563"/>
            <a:ext cx="6791325" cy="119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9" descr="Animat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5" name="Title 1"/>
          <p:cNvSpPr txBox="1"/>
          <p:nvPr/>
        </p:nvSpPr>
        <p:spPr>
          <a:xfrm>
            <a:off x="457200" y="0"/>
            <a:ext cx="7772400" cy="76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>
              <a:lnSpc>
                <a:spcPct val="95000"/>
              </a:lnSpc>
            </a:pPr>
            <a:r>
              <a:rPr lang="nl-NL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nl-NL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QUY NHƠN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HUỆ</a:t>
            </a:r>
            <a:r>
              <a:rPr lang="en-US" altLang="en-US" sz="1200" dirty="0">
                <a:solidFill>
                  <a:srgbClr val="0000FF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200" dirty="0">
                <a:solidFill>
                  <a:srgbClr val="0000FF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</a:br>
            <a:endParaRPr lang="en-US" altLang="en-US" sz="1200" dirty="0">
              <a:solidFill>
                <a:srgbClr val="0000FF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5453" y="-152400"/>
            <a:ext cx="9143888" cy="1026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vi-VN" sz="2400" dirty="0"/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02825" y="930073"/>
            <a:ext cx="8857915" cy="102703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-45698" y="908928"/>
            <a:ext cx="575267" cy="800606"/>
            <a:chOff x="2078" y="1020"/>
            <a:chExt cx="1749" cy="293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020"/>
              <a:ext cx="1573" cy="293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020"/>
              <a:ext cx="1573" cy="29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020"/>
              <a:ext cx="1096" cy="293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020"/>
              <a:ext cx="1096" cy="2935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8000" y="1027416"/>
            <a:ext cx="41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04800" y="149315"/>
            <a:ext cx="9454141" cy="492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VỚI THIÊN NHIÊN VÀ MÔI TRƯỜNG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221996"/>
            <a:ext cx="7772400" cy="2209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" y="4724400"/>
            <a:ext cx="7772400" cy="1676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93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5453" y="-152400"/>
            <a:ext cx="9143888" cy="1026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vi-VN" sz="2400" dirty="0"/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02825" y="930073"/>
            <a:ext cx="8857915" cy="102703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-45698" y="908928"/>
            <a:ext cx="575267" cy="800606"/>
            <a:chOff x="2078" y="1020"/>
            <a:chExt cx="1749" cy="293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020"/>
              <a:ext cx="1573" cy="293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020"/>
              <a:ext cx="1573" cy="29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020"/>
              <a:ext cx="1096" cy="293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020"/>
              <a:ext cx="1096" cy="2935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8000" y="1027416"/>
            <a:ext cx="41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04800" y="149315"/>
            <a:ext cx="9454141" cy="492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VỚI THIÊN NHIÊN VÀ MÔI TRƯỜNG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90" y="2974329"/>
            <a:ext cx="3770509" cy="35394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490" y="1976318"/>
            <a:ext cx="3389510" cy="9006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55002"/>
              </p:ext>
            </p:extLst>
          </p:nvPr>
        </p:nvGraphicFramePr>
        <p:xfrm>
          <a:off x="3962400" y="2325110"/>
          <a:ext cx="4541825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1825"/>
              </a:tblGrid>
              <a:tr h="4525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 HOẠCH TRUYỀN THÔNG VỀ BIỆN PHÁP ĐỀ PHÒNG THIÊN TAI VÀ GIẢM NHẸ RỦI RO KHI GẶP THIÊN TẠI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01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5453" y="-152400"/>
            <a:ext cx="9143888" cy="1026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vi-VN" sz="2400" dirty="0"/>
          </a:p>
        </p:txBody>
      </p:sp>
      <p:sp>
        <p:nvSpPr>
          <p:cNvPr id="17" name="Rectangle 16"/>
          <p:cNvSpPr/>
          <p:nvPr/>
        </p:nvSpPr>
        <p:spPr>
          <a:xfrm>
            <a:off x="-304800" y="149315"/>
            <a:ext cx="9454141" cy="492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VỚI THIÊN NHIÊN VÀ MÔI TRƯỜNG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5453" y="846582"/>
            <a:ext cx="4414147" cy="189661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56637"/>
              </p:ext>
            </p:extLst>
          </p:nvPr>
        </p:nvGraphicFramePr>
        <p:xfrm>
          <a:off x="346365" y="2743200"/>
          <a:ext cx="8762999" cy="398383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762999"/>
              </a:tblGrid>
              <a:tr h="3983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TRUYỀN THÔNG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:……………………………………….....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:………………….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63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5453" y="-152400"/>
            <a:ext cx="9143888" cy="1026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vi-VN" sz="2400" dirty="0"/>
          </a:p>
        </p:txBody>
      </p:sp>
      <p:sp>
        <p:nvSpPr>
          <p:cNvPr id="17" name="Rectangle 16"/>
          <p:cNvSpPr/>
          <p:nvPr/>
        </p:nvSpPr>
        <p:spPr>
          <a:xfrm>
            <a:off x="-304800" y="149315"/>
            <a:ext cx="9454141" cy="492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VỚI THIÊN NHIÊN VÀ MÔI TRƯỜNG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839654"/>
            <a:ext cx="2362200" cy="1751145"/>
          </a:xfrm>
          <a:prstGeom prst="cloudCallout">
            <a:avLst>
              <a:gd name="adj1" fmla="val 48172"/>
              <a:gd name="adj2" fmla="val 6598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CHỦ ĐỀ 7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s://image.plo.vn/Uploaded/2024/zgtrui/2023_10_11/quy-nhon-ngap-lut-1-9206-9365.jpg.web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525145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image.plo.vn/Uploaded/2024/znajoa/2023_10_11/3-3490-9657.jpg.web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525145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258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5453" y="-152400"/>
            <a:ext cx="9143888" cy="1026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vi-VN" sz="2400" dirty="0"/>
          </a:p>
        </p:txBody>
      </p:sp>
      <p:sp>
        <p:nvSpPr>
          <p:cNvPr id="17" name="Rectangle 16"/>
          <p:cNvSpPr/>
          <p:nvPr/>
        </p:nvSpPr>
        <p:spPr>
          <a:xfrm>
            <a:off x="-304800" y="149315"/>
            <a:ext cx="9454141" cy="492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VỚI THIÊN NHIÊN VÀ MÔI TRƯỜNG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3" y="874291"/>
            <a:ext cx="9143888" cy="558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7theo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58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75491"/>
              </p:ext>
            </p:extLst>
          </p:nvPr>
        </p:nvGraphicFramePr>
        <p:xfrm>
          <a:off x="76200" y="-34636"/>
          <a:ext cx="9144001" cy="678942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980345"/>
                <a:gridCol w="1081828"/>
                <a:gridCol w="1081828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cầu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cần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đạt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Đánh giá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Đạt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đạt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1.Thiết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2.Lập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3.Sưu tầm được ít nhất 2 tài liệu về thiên tai và thiệt hại do thiên tai gầy ra cho địa phương trong khoảng 3 đến 5 năm gần đây.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4.Viết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5.Xây dựng và thực hiện được kế hoạch tổ chức 1 hoạt động để truyền thông cho người dân địa phương về những biện pháp để phòng thiên tai và giảm nhẹ rủi ro khi gặp thiên tai.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26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5453" y="-152400"/>
            <a:ext cx="9143888" cy="1026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vi-VN" sz="2400" dirty="0"/>
          </a:p>
        </p:txBody>
      </p:sp>
      <p:sp>
        <p:nvSpPr>
          <p:cNvPr id="17" name="Rectangle 16"/>
          <p:cNvSpPr/>
          <p:nvPr/>
        </p:nvSpPr>
        <p:spPr>
          <a:xfrm>
            <a:off x="-304800" y="149315"/>
            <a:ext cx="9454141" cy="492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VỚI THIÊN NHIÊN VÀ MÔI TRƯỜNG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048000" y="943860"/>
            <a:ext cx="2667000" cy="27899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 GIÁ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914400" y="3838005"/>
            <a:ext cx="6934200" cy="106680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914400" y="5396061"/>
            <a:ext cx="7010400" cy="106680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9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/>
          </a:p>
        </p:txBody>
      </p:sp>
      <p:pic>
        <p:nvPicPr>
          <p:cNvPr id="29699" name="Picture 3" descr="felicitsh71-1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144000" cy="6934200"/>
          </a:xfrm>
        </p:spPr>
      </p:pic>
      <p:grpSp>
        <p:nvGrpSpPr>
          <p:cNvPr id="2" name="Group 4"/>
          <p:cNvGrpSpPr/>
          <p:nvPr/>
        </p:nvGrpSpPr>
        <p:grpSpPr>
          <a:xfrm>
            <a:off x="1143000" y="3200400"/>
            <a:ext cx="2455863" cy="2493963"/>
            <a:chOff x="926" y="2592"/>
            <a:chExt cx="1291" cy="1396"/>
          </a:xfrm>
        </p:grpSpPr>
        <p:grpSp>
          <p:nvGrpSpPr>
            <p:cNvPr id="29730" name="Group 5"/>
            <p:cNvGrpSpPr/>
            <p:nvPr/>
          </p:nvGrpSpPr>
          <p:grpSpPr>
            <a:xfrm>
              <a:off x="926" y="2592"/>
              <a:ext cx="1291" cy="1396"/>
              <a:chOff x="710" y="2544"/>
              <a:chExt cx="1673" cy="1652"/>
            </a:xfrm>
          </p:grpSpPr>
          <p:grpSp>
            <p:nvGrpSpPr>
              <p:cNvPr id="29732" name="Group 6"/>
              <p:cNvGrpSpPr/>
              <p:nvPr/>
            </p:nvGrpSpPr>
            <p:grpSpPr>
              <a:xfrm>
                <a:off x="710" y="2544"/>
                <a:ext cx="1673" cy="1652"/>
                <a:chOff x="614" y="2496"/>
                <a:chExt cx="1673" cy="1652"/>
              </a:xfrm>
            </p:grpSpPr>
            <p:sp>
              <p:nvSpPr>
                <p:cNvPr id="29734" name="AutoShape 7"/>
                <p:cNvSpPr/>
                <p:nvPr/>
              </p:nvSpPr>
              <p:spPr>
                <a:xfrm>
                  <a:off x="1056" y="2496"/>
                  <a:ext cx="1008" cy="672"/>
                </a:xfrm>
                <a:custGeom>
                  <a:avLst/>
                  <a:gdLst>
                    <a:gd name="txL" fmla="*/ 5036 w 21600"/>
                    <a:gd name="txT" fmla="*/ 2282 h 21600"/>
                    <a:gd name="txR" fmla="*/ 16564 w 21600"/>
                    <a:gd name="txB" fmla="*/ 13693 h 21600"/>
                  </a:gdLst>
                  <a:ahLst/>
                  <a:cxnLst>
                    <a:cxn ang="17694720">
                      <a:pos x="24" y="2"/>
                    </a:cxn>
                    <a:cxn ang="11796480">
                      <a:pos x="6" y="10"/>
                    </a:cxn>
                    <a:cxn ang="5898240">
                      <a:pos x="24" y="21"/>
                    </a:cxn>
                    <a:cxn ang="0">
                      <a:pos x="41" y="1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>
                    <a:alpha val="100000"/>
                  </a:srgbClr>
                </a:solidFill>
                <a:ln w="9525" cap="flat" cmpd="sng">
                  <a:solidFill>
                    <a:srgbClr val="FF99FF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9735" name="Picture 8" descr="happymom8b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4" y="2780"/>
                  <a:ext cx="1673" cy="1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29733" name="AutoShape 9"/>
              <p:cNvSpPr/>
              <p:nvPr/>
            </p:nvSpPr>
            <p:spPr>
              <a:xfrm rot="-554298">
                <a:off x="1152" y="3024"/>
                <a:ext cx="576" cy="432"/>
              </a:xfrm>
              <a:custGeom>
                <a:avLst/>
                <a:gdLst>
                  <a:gd name="txL" fmla="*/ 5025 w 21600"/>
                  <a:gd name="txT" fmla="*/ 2300 h 21600"/>
                  <a:gd name="txR" fmla="*/ 16575 w 21600"/>
                  <a:gd name="txB" fmla="*/ 13700 h 21600"/>
                </a:gdLst>
                <a:ahLst/>
                <a:cxnLst>
                  <a:cxn ang="17694720">
                    <a:pos x="8" y="1"/>
                  </a:cxn>
                  <a:cxn ang="11796480">
                    <a:pos x="2" y="4"/>
                  </a:cxn>
                  <a:cxn ang="5898240">
                    <a:pos x="8" y="9"/>
                  </a:cxn>
                  <a:cxn ang="0">
                    <a:pos x="13" y="4"/>
                  </a:cxn>
                </a:cxnLst>
                <a:rect l="txL" t="txT" r="txR" b="tx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1" name="Text Box 10"/>
            <p:cNvSpPr txBox="1"/>
            <p:nvPr/>
          </p:nvSpPr>
          <p:spPr>
            <a:xfrm>
              <a:off x="1200" y="2640"/>
              <a:ext cx="816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0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endParaRPr sz="2000" b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9701" name="Text Box 11"/>
          <p:cNvSpPr txBox="1"/>
          <p:nvPr/>
        </p:nvSpPr>
        <p:spPr>
          <a:xfrm>
            <a:off x="6629400" y="31242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3124200" y="3048000"/>
            <a:ext cx="2362200" cy="2571750"/>
            <a:chOff x="3516" y="1008"/>
            <a:chExt cx="1291" cy="1401"/>
          </a:xfrm>
        </p:grpSpPr>
        <p:grpSp>
          <p:nvGrpSpPr>
            <p:cNvPr id="29724" name="Group 13"/>
            <p:cNvGrpSpPr/>
            <p:nvPr/>
          </p:nvGrpSpPr>
          <p:grpSpPr>
            <a:xfrm>
              <a:off x="3516" y="1008"/>
              <a:ext cx="1291" cy="1401"/>
              <a:chOff x="2202" y="2496"/>
              <a:chExt cx="1291" cy="1547"/>
            </a:xfrm>
          </p:grpSpPr>
          <p:grpSp>
            <p:nvGrpSpPr>
              <p:cNvPr id="29726" name="Group 14"/>
              <p:cNvGrpSpPr/>
              <p:nvPr/>
            </p:nvGrpSpPr>
            <p:grpSpPr>
              <a:xfrm>
                <a:off x="2202" y="2496"/>
                <a:ext cx="1291" cy="1547"/>
                <a:chOff x="2202" y="2400"/>
                <a:chExt cx="1291" cy="1547"/>
              </a:xfrm>
            </p:grpSpPr>
            <p:sp>
              <p:nvSpPr>
                <p:cNvPr id="29728" name="AutoShape 15"/>
                <p:cNvSpPr/>
                <p:nvPr/>
              </p:nvSpPr>
              <p:spPr>
                <a:xfrm>
                  <a:off x="2496" y="2400"/>
                  <a:ext cx="816" cy="672"/>
                </a:xfrm>
                <a:custGeom>
                  <a:avLst/>
                  <a:gdLst>
                    <a:gd name="txL" fmla="*/ 5029 w 21600"/>
                    <a:gd name="txT" fmla="*/ 2282 h 21600"/>
                    <a:gd name="txR" fmla="*/ 16544 w 21600"/>
                    <a:gd name="txB" fmla="*/ 13693 h 21600"/>
                  </a:gdLst>
                  <a:ahLst/>
                  <a:cxnLst>
                    <a:cxn ang="17694720">
                      <a:pos x="15" y="2"/>
                    </a:cxn>
                    <a:cxn ang="11796480">
                      <a:pos x="4" y="10"/>
                    </a:cxn>
                    <a:cxn ang="5898240">
                      <a:pos x="15" y="21"/>
                    </a:cxn>
                    <a:cxn ang="0">
                      <a:pos x="27" y="1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>
                    <a:alpha val="100000"/>
                  </a:srgbClr>
                </a:solidFill>
                <a:ln w="9525" cap="flat" cmpd="sng">
                  <a:solidFill>
                    <a:srgbClr val="FF99FF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9729" name="Picture 16" descr="happymom8b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2" y="2678"/>
                  <a:ext cx="1291" cy="12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29727" name="Text Box 17"/>
              <p:cNvSpPr txBox="1"/>
              <p:nvPr/>
            </p:nvSpPr>
            <p:spPr>
              <a:xfrm>
                <a:off x="2592" y="2496"/>
                <a:ext cx="863" cy="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8" action="ppaction://hlinkfile"/>
                  </a:rPr>
                  <a:t>NGOAN</a:t>
                </a:r>
                <a:endParaRPr sz="2000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9725" name="AutoShape 18"/>
            <p:cNvSpPr/>
            <p:nvPr/>
          </p:nvSpPr>
          <p:spPr>
            <a:xfrm rot="-482766">
              <a:off x="3840" y="1440"/>
              <a:ext cx="480" cy="384"/>
            </a:xfrm>
            <a:custGeom>
              <a:avLst/>
              <a:gdLst>
                <a:gd name="txL" fmla="*/ 5040 w 21600"/>
                <a:gd name="txT" fmla="*/ 2250 h 21600"/>
                <a:gd name="txR" fmla="*/ 16560 w 21600"/>
                <a:gd name="txB" fmla="*/ 13669 h 21600"/>
              </a:gdLst>
              <a:ahLst/>
              <a:cxnLst>
                <a:cxn ang="17694720">
                  <a:pos x="5" y="1"/>
                </a:cxn>
                <a:cxn ang="11796480">
                  <a:pos x="1" y="3"/>
                </a:cxn>
                <a:cxn ang="5898240">
                  <a:pos x="5" y="7"/>
                </a:cxn>
                <a:cxn ang="0">
                  <a:pos x="9" y="3"/>
                </a:cxn>
              </a:cxnLst>
              <a:rect l="txL" t="txT" r="txR" b="tx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5410200" y="3132138"/>
            <a:ext cx="2895600" cy="2811462"/>
            <a:chOff x="3285" y="2160"/>
            <a:chExt cx="2000" cy="2298"/>
          </a:xfrm>
        </p:grpSpPr>
        <p:grpSp>
          <p:nvGrpSpPr>
            <p:cNvPr id="29716" name="Group 20"/>
            <p:cNvGrpSpPr/>
            <p:nvPr/>
          </p:nvGrpSpPr>
          <p:grpSpPr>
            <a:xfrm>
              <a:off x="3285" y="2160"/>
              <a:ext cx="2000" cy="2298"/>
              <a:chOff x="4149" y="2304"/>
              <a:chExt cx="2000" cy="2298"/>
            </a:xfrm>
          </p:grpSpPr>
          <p:sp>
            <p:nvSpPr>
              <p:cNvPr id="29718" name="Text Box 21"/>
              <p:cNvSpPr txBox="1"/>
              <p:nvPr/>
            </p:nvSpPr>
            <p:spPr>
              <a:xfrm>
                <a:off x="4752" y="2399"/>
                <a:ext cx="721" cy="5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>
                    <a:solidFill>
                      <a:schemeClr val="bg1"/>
                    </a:solidFill>
                    <a:latin typeface="VNI-Auchon" pitchFamily="2" charset="0"/>
                    <a:cs typeface="Times New Roman" panose="02020603050405020304" pitchFamily="18" charset="0"/>
                  </a:rPr>
                  <a:t>HOÏC GIOÛI</a:t>
                </a:r>
                <a:endParaRPr>
                  <a:solidFill>
                    <a:schemeClr val="bg1"/>
                  </a:solidFill>
                  <a:latin typeface="VNI-Auchon" pitchFamily="2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29719" name="Group 22"/>
              <p:cNvGrpSpPr/>
              <p:nvPr/>
            </p:nvGrpSpPr>
            <p:grpSpPr>
              <a:xfrm>
                <a:off x="4149" y="2304"/>
                <a:ext cx="2000" cy="2298"/>
                <a:chOff x="3429" y="1728"/>
                <a:chExt cx="2000" cy="2298"/>
              </a:xfrm>
            </p:grpSpPr>
            <p:grpSp>
              <p:nvGrpSpPr>
                <p:cNvPr id="29720" name="Group 23"/>
                <p:cNvGrpSpPr/>
                <p:nvPr/>
              </p:nvGrpSpPr>
              <p:grpSpPr>
                <a:xfrm>
                  <a:off x="3429" y="1728"/>
                  <a:ext cx="2000" cy="2298"/>
                  <a:chOff x="3621" y="1824"/>
                  <a:chExt cx="2000" cy="2298"/>
                </a:xfrm>
              </p:grpSpPr>
              <p:sp>
                <p:nvSpPr>
                  <p:cNvPr id="29722" name="AutoShape 24"/>
                  <p:cNvSpPr/>
                  <p:nvPr/>
                </p:nvSpPr>
                <p:spPr>
                  <a:xfrm>
                    <a:off x="4128" y="1824"/>
                    <a:ext cx="1056" cy="816"/>
                  </a:xfrm>
                  <a:custGeom>
                    <a:avLst/>
                    <a:gdLst>
                      <a:gd name="txL" fmla="*/ 5032 w 21600"/>
                      <a:gd name="txT" fmla="*/ 2276 h 21600"/>
                      <a:gd name="txR" fmla="*/ 16548 w 21600"/>
                      <a:gd name="txB" fmla="*/ 13685 h 21600"/>
                    </a:gdLst>
                    <a:ahLst/>
                    <a:cxnLst>
                      <a:cxn ang="17694720">
                        <a:pos x="26" y="3"/>
                      </a:cxn>
                      <a:cxn ang="11796480">
                        <a:pos x="7" y="15"/>
                      </a:cxn>
                      <a:cxn ang="5898240">
                        <a:pos x="26" y="31"/>
                      </a:cxn>
                      <a:cxn ang="0">
                        <a:pos x="45" y="15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>
                      <a:alpha val="100000"/>
                    </a:srgbClr>
                  </a:solidFill>
                  <a:ln w="9525" cap="flat" cmpd="sng">
                    <a:solidFill>
                      <a:srgbClr val="FF99FF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9723" name="Picture 25" descr="happymom8b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621" y="2157"/>
                    <a:ext cx="2000" cy="19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sp>
              <p:nvSpPr>
                <p:cNvPr id="29721" name="AutoShape 26"/>
                <p:cNvSpPr/>
                <p:nvPr/>
              </p:nvSpPr>
              <p:spPr>
                <a:xfrm rot="-482766">
                  <a:off x="3840" y="2352"/>
                  <a:ext cx="799" cy="624"/>
                </a:xfrm>
                <a:custGeom>
                  <a:avLst/>
                  <a:gdLst>
                    <a:gd name="txL" fmla="*/ 5028 w 21600"/>
                    <a:gd name="txT" fmla="*/ 2285 h 21600"/>
                    <a:gd name="txR" fmla="*/ 16545 w 21600"/>
                    <a:gd name="txB" fmla="*/ 13673 h 21600"/>
                  </a:gdLst>
                  <a:ahLst/>
                  <a:cxnLst>
                    <a:cxn ang="17694720">
                      <a:pos x="15" y="2"/>
                    </a:cxn>
                    <a:cxn ang="11796480">
                      <a:pos x="4" y="9"/>
                    </a:cxn>
                    <a:cxn ang="5898240">
                      <a:pos x="15" y="18"/>
                    </a:cxn>
                    <a:cxn ang="0">
                      <a:pos x="26" y="9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17" name="Text Box 27"/>
            <p:cNvSpPr txBox="1"/>
            <p:nvPr/>
          </p:nvSpPr>
          <p:spPr>
            <a:xfrm>
              <a:off x="3743" y="2255"/>
              <a:ext cx="1201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0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GIỎI</a:t>
              </a:r>
              <a:endParaRPr sz="2000" b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9704" name="WordArt 28"/>
          <p:cNvSpPr>
            <a:spLocks noTextEdit="1"/>
          </p:cNvSpPr>
          <p:nvPr/>
        </p:nvSpPr>
        <p:spPr>
          <a:xfrm>
            <a:off x="609600" y="2209800"/>
            <a:ext cx="35814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2700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panose="020B7200000000000000" pitchFamily="34" charset="0"/>
                <a:ea typeface=".VnTimeH" panose="020B7200000000000000" pitchFamily="34" charset="0"/>
              </a:rPr>
              <a:t>chóc c¸c em </a:t>
            </a:r>
          </a:p>
        </p:txBody>
      </p:sp>
      <p:pic>
        <p:nvPicPr>
          <p:cNvPr id="29705" name="Picture 29" descr="JULY40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2286000"/>
            <a:ext cx="1023938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30" descr="JULY40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600200"/>
            <a:ext cx="1023938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Picture 31" descr="JULY40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2438400"/>
            <a:ext cx="1014413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8" name="Oval 32"/>
          <p:cNvSpPr/>
          <p:nvPr/>
        </p:nvSpPr>
        <p:spPr>
          <a:xfrm>
            <a:off x="1676400" y="5562600"/>
            <a:ext cx="7620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>
              <a:latin typeface=".VnTime" panose="020B7200000000000000" pitchFamily="34" charset="0"/>
            </a:endParaRPr>
          </a:p>
        </p:txBody>
      </p:sp>
      <p:sp>
        <p:nvSpPr>
          <p:cNvPr id="29709" name="Oval 33"/>
          <p:cNvSpPr/>
          <p:nvPr/>
        </p:nvSpPr>
        <p:spPr>
          <a:xfrm>
            <a:off x="3352800" y="5486400"/>
            <a:ext cx="7620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>
              <a:latin typeface=".VnTime" panose="020B7200000000000000" pitchFamily="34" charset="0"/>
            </a:endParaRPr>
          </a:p>
        </p:txBody>
      </p:sp>
      <p:sp>
        <p:nvSpPr>
          <p:cNvPr id="29710" name="Oval 34"/>
          <p:cNvSpPr/>
          <p:nvPr/>
        </p:nvSpPr>
        <p:spPr>
          <a:xfrm>
            <a:off x="5486400" y="5638800"/>
            <a:ext cx="7620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>
              <a:latin typeface=".VnTime" panose="020B7200000000000000" pitchFamily="34" charset="0"/>
            </a:endParaRPr>
          </a:p>
        </p:txBody>
      </p:sp>
      <p:sp>
        <p:nvSpPr>
          <p:cNvPr id="29711" name="WordArt 35"/>
          <p:cNvSpPr>
            <a:spLocks noTextEdit="1"/>
          </p:cNvSpPr>
          <p:nvPr/>
        </p:nvSpPr>
        <p:spPr>
          <a:xfrm>
            <a:off x="1752600" y="0"/>
            <a:ext cx="5715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THẦY-CÔ LUÔN </a:t>
            </a:r>
          </a:p>
          <a:p>
            <a:pPr algn="ctr" eaLnBrk="0" hangingPunct="0"/>
            <a:r>
              <a:rPr lang="en-US" sz="360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VUI-KHỎE- HẠNH PHÚC -THÀNH ĐẠT</a:t>
            </a:r>
          </a:p>
        </p:txBody>
      </p:sp>
      <p:pic>
        <p:nvPicPr>
          <p:cNvPr id="67620" name="tuoi_than_tien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" y="63309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Slide Number Placeholder 38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sz="1400">
                <a:latin typeface="Arial" panose="020B0604020202020204" pitchFamily="34" charset="0"/>
              </a:rPr>
              <a:t>17</a:t>
            </a:fld>
            <a:endParaRPr 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7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0" y="-1104265"/>
            <a:ext cx="10896600" cy="8913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3"/>
          <p:cNvSpPr>
            <a:spLocks noTextEdit="1"/>
          </p:cNvSpPr>
          <p:nvPr/>
        </p:nvSpPr>
        <p:spPr>
          <a:xfrm>
            <a:off x="457200" y="3048000"/>
            <a:ext cx="20574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2500" lnSpcReduction="20000"/>
          </a:bodyPr>
          <a:lstStyle/>
          <a:p>
            <a:pPr algn="ctr" eaLnBrk="0" hangingPunct="0"/>
            <a:endParaRPr lang="en-US" sz="3600">
              <a:ln w="9525" cap="sq" cmpd="sng">
                <a:solidFill>
                  <a:srgbClr val="339966"/>
                </a:solidFill>
                <a:prstDash val="solid"/>
                <a:headEnd type="none" w="sm" len="sm"/>
                <a:tailEnd type="none" w="sm" len="sm"/>
              </a:ln>
              <a:solidFill>
                <a:srgbClr val="000000"/>
              </a:solidFill>
              <a:latin typeface="VNI-Garam" pitchFamily="34" charset="0"/>
              <a:ea typeface="VNI-Garam" pitchFamily="34" charset="0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2590801" y="6019800"/>
            <a:ext cx="578231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6"/>
          <p:cNvSpPr>
            <a:spLocks noTextEdit="1"/>
          </p:cNvSpPr>
          <p:nvPr/>
        </p:nvSpPr>
        <p:spPr>
          <a:xfrm>
            <a:off x="629920" y="1447800"/>
            <a:ext cx="7743190" cy="119824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sq" cmpd="sng">
                  <a:solidFill>
                    <a:srgbClr val="B2B2B2"/>
                  </a:solidFill>
                  <a:prstDash val="solid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Courier New" panose="02070309020205020404" pitchFamily="49" charset="0"/>
                <a:ea typeface="Courier New" panose="02070309020205020404" pitchFamily="49" charset="0"/>
              </a:rPr>
              <a:t>CHÀO MỪNG QUÝ THẦY CÔ </a:t>
            </a:r>
          </a:p>
          <a:p>
            <a:pPr algn="ctr" eaLnBrk="0" hangingPunct="0"/>
            <a:r>
              <a:rPr lang="en-US" sz="3600" b="1">
                <a:ln w="12700" cap="sq" cmpd="sng">
                  <a:solidFill>
                    <a:srgbClr val="B2B2B2"/>
                  </a:solidFill>
                  <a:prstDash val="solid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Courier New" panose="02070309020205020404" pitchFamily="49" charset="0"/>
                <a:ea typeface="Courier New" panose="02070309020205020404" pitchFamily="49" charset="0"/>
              </a:rPr>
              <a:t>VỀ DỰ GIỜ THĂM LỚP</a:t>
            </a:r>
          </a:p>
        </p:txBody>
      </p:sp>
      <p:sp>
        <p:nvSpPr>
          <p:cNvPr id="3079" name="WordArt 7"/>
          <p:cNvSpPr>
            <a:spLocks noTextEdit="1"/>
          </p:cNvSpPr>
          <p:nvPr/>
        </p:nvSpPr>
        <p:spPr>
          <a:xfrm>
            <a:off x="381000" y="3200400"/>
            <a:ext cx="86868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 i="1" dirty="0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3600" b="1" i="1" dirty="0" smtClean="0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NGHIỆM, HƯỚNG NGHIỆP- </a:t>
            </a:r>
            <a:r>
              <a:rPr lang="en-US" sz="3600" b="1" i="1" dirty="0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SINH HOẠT LỚP</a:t>
            </a:r>
          </a:p>
          <a:p>
            <a:pPr algn="ctr" eaLnBrk="0" hangingPunct="0"/>
            <a:r>
              <a:rPr lang="en-US" sz="3600" b="1" i="1" dirty="0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i="1" dirty="0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en-US" sz="3200" b="1" i="1" dirty="0" smtClean="0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ĐỀ: “ EM VỚI THIÊN NHIÊN VÀ MÔI TRƯỜNG”</a:t>
            </a:r>
            <a:endParaRPr lang="en-US" sz="3200" b="1" i="1" dirty="0">
              <a:ln w="9525" cap="sq" cmpd="sng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14999">
                    <a:srgbClr val="66008F">
                      <a:alpha val="100000"/>
                    </a:srgbClr>
                  </a:gs>
                  <a:gs pos="32500">
                    <a:srgbClr val="BA0066">
                      <a:alpha val="100000"/>
                    </a:srgbClr>
                  </a:gs>
                  <a:gs pos="45000">
                    <a:srgbClr val="FF0000">
                      <a:alpha val="100000"/>
                    </a:srgbClr>
                  </a:gs>
                  <a:gs pos="50000">
                    <a:srgbClr val="FF8200">
                      <a:alpha val="100000"/>
                    </a:srgbClr>
                  </a:gs>
                  <a:gs pos="55000">
                    <a:srgbClr val="FF0000">
                      <a:alpha val="100000"/>
                    </a:srgbClr>
                  </a:gs>
                  <a:gs pos="67500">
                    <a:srgbClr val="BA0066">
                      <a:alpha val="100000"/>
                    </a:srgbClr>
                  </a:gs>
                  <a:gs pos="85001">
                    <a:srgbClr val="66008F">
                      <a:alpha val="100000"/>
                    </a:srgbClr>
                  </a:gs>
                  <a:gs pos="100000">
                    <a:srgbClr val="000082">
                      <a:alpha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0" name="Picture 8" descr="bflyWH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0806">
            <a:off x="7355840" y="2724785"/>
            <a:ext cx="922338" cy="53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Dang cho ta mua xuan - Tam Ca Ao Tra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92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WordArt 11"/>
          <p:cNvSpPr>
            <a:spLocks noTextEdit="1"/>
          </p:cNvSpPr>
          <p:nvPr/>
        </p:nvSpPr>
        <p:spPr>
          <a:xfrm>
            <a:off x="2590800" y="533400"/>
            <a:ext cx="411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7500" lnSpcReduction="10000"/>
          </a:bodyPr>
          <a:lstStyle/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VNI-Auchon" pitchFamily="2" charset="0"/>
                <a:cs typeface="Times New Roman" panose="02020603050405020304" pitchFamily="18" charset="0"/>
              </a:rPr>
              <a:t>TRƯỜNG THCS NGUYỄN HUỆ</a:t>
            </a:r>
          </a:p>
        </p:txBody>
      </p:sp>
      <p:pic>
        <p:nvPicPr>
          <p:cNvPr id="5132" name="Love story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534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3537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0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Picture 19" descr="Anim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2750"/>
            <a:ext cx="9144000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20" descr="Anim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4290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2" descr="Anim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5689600" y="3357563"/>
            <a:ext cx="6791325" cy="119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9" descr="Anim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ounded Rectangle 15"/>
          <p:cNvSpPr/>
          <p:nvPr/>
        </p:nvSpPr>
        <p:spPr>
          <a:xfrm>
            <a:off x="2071255" y="1861027"/>
            <a:ext cx="48641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I: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12375" y="2873305"/>
            <a:ext cx="48641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II:HÌNH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KIẾN THỨC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16979" y="3945384"/>
            <a:ext cx="4876800" cy="123888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NỘI DUNG </a:t>
            </a:r>
            <a:r>
              <a:rPr lang="en-US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I: </a:t>
            </a:r>
          </a:p>
          <a:p>
            <a:pPr lvl="0" algn="l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- SƠ KẾT TUẦN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VÀ TỔNG KẾT XẾP LOẠI </a:t>
            </a:r>
            <a:r>
              <a:rPr lang="en-US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RÈN LUYỆN </a:t>
            </a:r>
            <a:r>
              <a:rPr lang="en-US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THÁNG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- ĐỀ RA KẾ HOẠCH CHO TUẦN MỚI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22170" y="5334000"/>
            <a:ext cx="4876800" cy="1295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SINH HOẠT THEO CHỦ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VỚI THIÊN NHIÊN VÀ MÔI TRƯỜNG”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38200" y="304800"/>
            <a:ext cx="8305799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“EM VỚI THIÊN NHIÊN VÀ MÔI TRƯỜNG”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000" b="1" dirty="0"/>
          </a:p>
        </p:txBody>
      </p:sp>
      <p:pic>
        <p:nvPicPr>
          <p:cNvPr id="1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3182" y="-476"/>
            <a:ext cx="216344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55" y="4508342"/>
            <a:ext cx="2232025" cy="23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5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6200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 II: 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THÀNH KIẾN 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 DUNG 1: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28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 SƠ KẾT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VÀ TỔNG KẾT XẾP LOẠI </a:t>
            </a:r>
            <a:r>
              <a:rPr lang="en-US" sz="28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RÈN LUYỆN </a:t>
            </a:r>
            <a:r>
              <a:rPr lang="en-US" sz="28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THÁNG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51" y="-21906"/>
            <a:ext cx="216344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20" y="4574367"/>
            <a:ext cx="2232025" cy="23044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00545" y="-304800"/>
            <a:ext cx="8229600" cy="11430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SƠ KẾT TUẦN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VÀ TỔNG KẾT XẾP LOẠI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RÈN LUYỆN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THÁNG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738823"/>
            <a:ext cx="31242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TỔ1: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0" indent="0" algn="l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</a:p>
          <a:p>
            <a:pPr marL="0" indent="0" algn="l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08" y="-21907"/>
            <a:ext cx="216344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20" y="4574367"/>
            <a:ext cx="2232025" cy="23044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9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00545" y="-304800"/>
            <a:ext cx="8229600" cy="11430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SƠ KẾT TUẦN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VÀ TỔNG KẾT XẾP LOẠI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RÈN LUYỆN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THÁNG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738823"/>
            <a:ext cx="31242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 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</a:p>
          <a:p>
            <a:pPr marL="0" indent="0" algn="l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08" y="-21907"/>
            <a:ext cx="216344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20" y="4574367"/>
            <a:ext cx="2232025" cy="23044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22778"/>
              </p:ext>
            </p:extLst>
          </p:nvPr>
        </p:nvGraphicFramePr>
        <p:xfrm>
          <a:off x="990600" y="1307977"/>
          <a:ext cx="7679295" cy="5496742"/>
        </p:xfrm>
        <a:graphic>
          <a:graphicData uri="http://schemas.openxmlformats.org/drawingml/2006/table">
            <a:tbl>
              <a:tblPr firstRow="1" firstCol="1" bandRow="1"/>
              <a:tblGrid>
                <a:gridCol w="229181"/>
                <a:gridCol w="1506514"/>
                <a:gridCol w="457200"/>
                <a:gridCol w="533400"/>
                <a:gridCol w="533400"/>
                <a:gridCol w="533400"/>
                <a:gridCol w="520355"/>
                <a:gridCol w="563789"/>
                <a:gridCol w="681768"/>
                <a:gridCol w="824888"/>
                <a:gridCol w="685800"/>
                <a:gridCol w="609600"/>
              </a:tblGrid>
              <a:tr h="3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TUẦN 25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TUẦN 26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TUẦN 27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TUẦN 28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TỔNG KẾT  T 03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5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XL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XL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XL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XL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XL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Đỗ Phương Hảo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Trương Thanh Sang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Thiện Nhân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Diệp Nguyễn Khánh Ngân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Trần Mạnh Tuấn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Trương Trần Bảo Ngân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 Bảo Hân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Quốc Bảo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Trần Khánh Ngân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 Uyên Nghi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 Đình Quốc 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THI ĐUA  XẾP LOẠI CỦA TỔ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897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</a:t>
                      </a: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TỐT  :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</a:t>
                      </a: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KHÁ  :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</a:t>
                      </a: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: 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vi-VN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TUYÊN DƯƠNG: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28: </a:t>
                      </a: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T03:</a:t>
                      </a: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………………………………………………………………………………….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 NHỞ :  ……………………………………………………………………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HƯỚNG TUẦN TỚI: ……………………………………………..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</a:t>
                      </a:r>
                      <a:endParaRPr lang="en-US" sz="10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10" marR="53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00545" y="-304800"/>
            <a:ext cx="8229600" cy="11430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SƠ KẾT TUẦN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VÀ TỔNG KẾT XẾP LOẠI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RÈN LUYỆN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THÁNG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738823"/>
            <a:ext cx="31242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 3: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</a:p>
          <a:p>
            <a:pPr marL="0" indent="0" algn="l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08" y="-21907"/>
            <a:ext cx="216344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20" y="4574367"/>
            <a:ext cx="2232025" cy="23044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00545" y="-304800"/>
            <a:ext cx="8229600" cy="11430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SƠ KẾT TUẦN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VÀ TỔNG KẾT XẾP LOẠI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RÈN LUYỆN </a:t>
            </a:r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  <a:sym typeface="+mn-ea"/>
              </a:rPr>
              <a:t>THÁNG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738823"/>
            <a:ext cx="31242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 4: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</a:p>
          <a:p>
            <a:pPr marL="0" indent="0" algn="l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08" y="-21907"/>
            <a:ext cx="216344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20" y="4574367"/>
            <a:ext cx="2232025" cy="23044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8579"/>
              </p:ext>
            </p:extLst>
          </p:nvPr>
        </p:nvGraphicFramePr>
        <p:xfrm>
          <a:off x="459352" y="1295402"/>
          <a:ext cx="8225296" cy="5333995"/>
        </p:xfrm>
        <a:graphic>
          <a:graphicData uri="http://schemas.openxmlformats.org/drawingml/2006/table">
            <a:tbl>
              <a:tblPr firstRow="1" firstCol="1" bandRow="1"/>
              <a:tblGrid>
                <a:gridCol w="316206"/>
                <a:gridCol w="1573169"/>
                <a:gridCol w="518960"/>
                <a:gridCol w="505481"/>
                <a:gridCol w="700933"/>
                <a:gridCol w="556029"/>
                <a:gridCol w="717221"/>
                <a:gridCol w="606577"/>
                <a:gridCol w="733509"/>
                <a:gridCol w="606577"/>
                <a:gridCol w="733509"/>
                <a:gridCol w="657125"/>
              </a:tblGrid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TUẦN 25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TUẦN 26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TUẦN 27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TUẦN 28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TỔNG KẾT  T 03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71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XL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XL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XL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XL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XL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Vương Kiến Phan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Bùi Phương Trinh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Trần Lê Thanh Ngân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Ngọc Bảo Nhi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Ngọc An Nhiên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 Duy Khang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Trần Phương Anh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Lục Phạm Bích Phấn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Tiến Thành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Gia Huy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Anh Nhật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78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THI ĐUA  XẾP LOẠI CỦA TỔ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98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</a:t>
                      </a: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TỐT  : …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 bạn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</a:t>
                      </a: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KHÁ  : …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 bạn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</a:t>
                      </a: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:  …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……….bạn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TUYÊN DƯƠNG: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28: </a:t>
                      </a:r>
                      <a:r>
                        <a:rPr lang="vi-VN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</a:t>
                      </a:r>
                      <a:endParaRPr lang="en-US" sz="11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T03:</a:t>
                      </a:r>
                      <a:r>
                        <a:rPr lang="vi-VN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………………………………………………………………………………….</a:t>
                      </a:r>
                      <a:endParaRPr lang="en-US" sz="11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 NHỞ :  ……………………………………………………………………</a:t>
                      </a:r>
                      <a:endParaRPr lang="en-US" sz="11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HƯỚNG TUẦN TỚI: ……………………………………………..</a:t>
                      </a:r>
                      <a:endParaRPr lang="en-US" sz="11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</a:t>
                      </a:r>
                      <a:endParaRPr lang="en-US" sz="11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8" marR="60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84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320"/>
            <a:ext cx="7620000" cy="7159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 II: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THÀNH KIẾN THỨC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502229"/>
            <a:ext cx="9130145" cy="588818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 DUNG 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TRIỂN KHAI HOẠT ĐỘNG TUẦN 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29 </a:t>
            </a:r>
          </a:p>
          <a:p>
            <a:pPr lvl="0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Chấp hành nghiêm túc nội quy trường lớp, v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9659" y="-21906"/>
            <a:ext cx="216344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1517</Words>
  <Application>Microsoft Office PowerPoint</Application>
  <PresentationFormat>On-screen Show (4:3)</PresentationFormat>
  <Paragraphs>457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VNI-Times</vt:lpstr>
      <vt:lpstr>Cambria</vt:lpstr>
      <vt:lpstr>Courier New</vt:lpstr>
      <vt:lpstr>.VnTimeH</vt:lpstr>
      <vt:lpstr>Constantia</vt:lpstr>
      <vt:lpstr>Calibri</vt:lpstr>
      <vt:lpstr>Arial</vt:lpstr>
      <vt:lpstr>VNI-Auchon</vt:lpstr>
      <vt:lpstr>.VnTime</vt:lpstr>
      <vt:lpstr>Times New Roman</vt:lpstr>
      <vt:lpstr>VNI-Garam</vt:lpstr>
      <vt:lpstr>Default Design</vt:lpstr>
      <vt:lpstr>PowerPoint Presentation</vt:lpstr>
      <vt:lpstr>PowerPoint Presentation</vt:lpstr>
      <vt:lpstr>PowerPoint Presentation</vt:lpstr>
      <vt:lpstr>  HOẠT ĐỘNG II: HÌNH THÀNH KIẾN THỨC </vt:lpstr>
      <vt:lpstr>   - SƠ KẾT TUẦN 28  VÀ TỔNG KẾT XẾP LOẠI RÈN LUYỆN THÁNG 03 </vt:lpstr>
      <vt:lpstr>   - SƠ KẾT TUẦN 28  VÀ TỔNG KẾT XẾP LOẠI RÈN LUYỆN THÁNG 03 </vt:lpstr>
      <vt:lpstr>   - SƠ KẾT TUẦN 28  VÀ TỔNG KẾT XẾP LOẠI RÈN LUYỆN THÁNG 03 </vt:lpstr>
      <vt:lpstr>   - SƠ KẾT TUẦN 28  VÀ TỔNG KẾT XẾP LOẠI RÈN LUYỆN THÁNG 03 </vt:lpstr>
      <vt:lpstr> HOẠT ĐỘNG II: HÌNH THÀNH KIẾN THỨC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139</cp:revision>
  <dcterms:created xsi:type="dcterms:W3CDTF">2011-02-15T09:13:00Z</dcterms:created>
  <dcterms:modified xsi:type="dcterms:W3CDTF">2024-03-26T13:57:17Z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F8E5EF347A354E18A0D449A315324C2B</vt:lpwstr>
  </property>
  <property fmtid="{D5CDD505-2E9C-101B-9397-08002B2CF9AE}" pid="3" name="KSOProductBuildVer">
    <vt:lpwstr>1033-11.2.0.10426</vt:lpwstr>
  </property>
</Properties>
</file>