
<file path=[Content_Types].xml><?xml version="1.0" encoding="utf-8"?>
<Types xmlns="http://schemas.openxmlformats.org/package/2006/content-types">
  <Default Extension="png" ContentType="image/png"/>
  <Default Extension="wma" ContentType="audio/x-ms-wma"/>
  <Default Extension="jpeg" ContentType="image/jpeg"/>
  <Default Extension="rels" ContentType="application/vnd.openxmlformats-package.relationships+xml"/>
  <Default Extension="xml" ContentType="application/xml"/>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0"/>
  </p:notesMasterIdLst>
  <p:sldIdLst>
    <p:sldId id="257" r:id="rId2"/>
    <p:sldId id="258" r:id="rId3"/>
    <p:sldId id="259" r:id="rId4"/>
    <p:sldId id="260" r:id="rId5"/>
    <p:sldId id="261" r:id="rId6"/>
    <p:sldId id="262" r:id="rId7"/>
    <p:sldId id="263" r:id="rId8"/>
    <p:sldId id="283" r:id="rId9"/>
    <p:sldId id="264" r:id="rId10"/>
    <p:sldId id="265" r:id="rId11"/>
    <p:sldId id="266" r:id="rId12"/>
    <p:sldId id="267" r:id="rId13"/>
    <p:sldId id="268" r:id="rId14"/>
    <p:sldId id="269" r:id="rId15"/>
    <p:sldId id="271" r:id="rId16"/>
    <p:sldId id="284" r:id="rId17"/>
    <p:sldId id="272" r:id="rId18"/>
    <p:sldId id="288" r:id="rId19"/>
    <p:sldId id="285" r:id="rId20"/>
    <p:sldId id="274" r:id="rId21"/>
    <p:sldId id="286" r:id="rId22"/>
    <p:sldId id="275" r:id="rId23"/>
    <p:sldId id="277" r:id="rId24"/>
    <p:sldId id="278" r:id="rId25"/>
    <p:sldId id="279" r:id="rId26"/>
    <p:sldId id="280" r:id="rId27"/>
    <p:sldId id="281" r:id="rId28"/>
    <p:sldId id="282" r:id="rId2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16" d="100"/>
          <a:sy n="116" d="100"/>
        </p:scale>
        <p:origin x="-390"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87D9922-49F1-4688-8E76-DA7BA43FFFED}" type="datetimeFigureOut">
              <a:rPr lang="en-US" smtClean="0"/>
              <a:t>4/10/2024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79C8D1-A4A0-4589-B007-33EA51B0B170}" type="slidenum">
              <a:rPr lang="en-US" smtClean="0"/>
              <a:t>‹#›</a:t>
            </a:fld>
            <a:endParaRPr lang="en-US"/>
          </a:p>
        </p:txBody>
      </p:sp>
    </p:spTree>
    <p:extLst>
      <p:ext uri="{BB962C8B-B14F-4D97-AF65-F5344CB8AC3E}">
        <p14:creationId xmlns:p14="http://schemas.microsoft.com/office/powerpoint/2010/main" val="272439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29260217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smtClean="0"/>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4/10/2024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4/10/2024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ma"/><Relationship Id="rId1" Type="http://schemas.microsoft.com/office/2007/relationships/media" Target="../media/media1.wm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1.wma"/><Relationship Id="rId7" Type="http://schemas.openxmlformats.org/officeDocument/2006/relationships/image" Target="../media/image13.jpeg"/><Relationship Id="rId2" Type="http://schemas.microsoft.com/office/2007/relationships/media" Target="../media/media11.wma"/><Relationship Id="rId1" Type="http://schemas.openxmlformats.org/officeDocument/2006/relationships/tags" Target="../tags/tag6.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audio" Target="../media/media12.wma"/><Relationship Id="rId2" Type="http://schemas.microsoft.com/office/2007/relationships/media" Target="../media/media12.wma"/><Relationship Id="rId1" Type="http://schemas.openxmlformats.org/officeDocument/2006/relationships/tags" Target="../tags/tag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audio" Target="../media/media13.wma"/><Relationship Id="rId2" Type="http://schemas.microsoft.com/office/2007/relationships/media" Target="../media/media13.wma"/><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ma"/><Relationship Id="rId1" Type="http://schemas.microsoft.com/office/2007/relationships/media" Target="../media/media14.wm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5.wma"/><Relationship Id="rId7" Type="http://schemas.openxmlformats.org/officeDocument/2006/relationships/image" Target="../media/image17.jpeg"/><Relationship Id="rId2" Type="http://schemas.microsoft.com/office/2007/relationships/media" Target="../media/media15.wma"/><Relationship Id="rId1" Type="http://schemas.openxmlformats.org/officeDocument/2006/relationships/tags" Target="../tags/tag9.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audio" Target="../media/media16.wma"/><Relationship Id="rId2" Type="http://schemas.microsoft.com/office/2007/relationships/media" Target="../media/media16.wma"/><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audio" Target="../media/media17.wma"/><Relationship Id="rId2" Type="http://schemas.microsoft.com/office/2007/relationships/media" Target="../media/media17.wma"/><Relationship Id="rId1" Type="http://schemas.openxmlformats.org/officeDocument/2006/relationships/tags" Target="../tags/tag11.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8.wma"/><Relationship Id="rId2" Type="http://schemas.microsoft.com/office/2007/relationships/media" Target="../media/media18.wma"/><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18.jpe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ma"/><Relationship Id="rId1" Type="http://schemas.microsoft.com/office/2007/relationships/media" Target="../media/media19.wma"/><Relationship Id="rId5" Type="http://schemas.openxmlformats.org/officeDocument/2006/relationships/image" Target="../media/image2.png"/><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audio" Target="../media/media20.wma"/><Relationship Id="rId2" Type="http://schemas.microsoft.com/office/2007/relationships/media" Target="../media/media20.wma"/><Relationship Id="rId1" Type="http://schemas.openxmlformats.org/officeDocument/2006/relationships/tags" Target="../tags/tag13.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media" Target="../media/media3.wma"/><Relationship Id="rId7" Type="http://schemas.openxmlformats.org/officeDocument/2006/relationships/image" Target="../media/image2.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png"/><Relationship Id="rId5" Type="http://schemas.openxmlformats.org/officeDocument/2006/relationships/slideLayout" Target="../slideLayouts/slideLayout4.xml"/><Relationship Id="rId4" Type="http://schemas.openxmlformats.org/officeDocument/2006/relationships/audio" Target="../media/media3.wma"/></Relationships>
</file>

<file path=ppt/slides/_rels/slide20.xml.rels><?xml version="1.0" encoding="UTF-8" standalone="yes"?>
<Relationships xmlns="http://schemas.openxmlformats.org/package/2006/relationships"><Relationship Id="rId3" Type="http://schemas.openxmlformats.org/officeDocument/2006/relationships/audio" Target="../media/media21.wma"/><Relationship Id="rId7" Type="http://schemas.openxmlformats.org/officeDocument/2006/relationships/image" Target="../media/image2.png"/><Relationship Id="rId2" Type="http://schemas.microsoft.com/office/2007/relationships/media" Target="../media/media21.wma"/><Relationship Id="rId1" Type="http://schemas.openxmlformats.org/officeDocument/2006/relationships/tags" Target="../tags/tag14.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ma"/><Relationship Id="rId1" Type="http://schemas.microsoft.com/office/2007/relationships/media" Target="../media/media22.wma"/><Relationship Id="rId5" Type="http://schemas.openxmlformats.org/officeDocument/2006/relationships/image" Target="../media/image2.png"/><Relationship Id="rId4" Type="http://schemas.openxmlformats.org/officeDocument/2006/relationships/image" Target="../media/image22.jpeg"/></Relationships>
</file>

<file path=ppt/slides/_rels/slide22.xml.rels><?xml version="1.0" encoding="UTF-8" standalone="yes"?>
<Relationships xmlns="http://schemas.openxmlformats.org/package/2006/relationships"><Relationship Id="rId3" Type="http://schemas.openxmlformats.org/officeDocument/2006/relationships/audio" Target="../media/media23.wma"/><Relationship Id="rId7" Type="http://schemas.openxmlformats.org/officeDocument/2006/relationships/image" Target="../media/image2.png"/><Relationship Id="rId2" Type="http://schemas.microsoft.com/office/2007/relationships/media" Target="../media/media23.wma"/><Relationship Id="rId1" Type="http://schemas.openxmlformats.org/officeDocument/2006/relationships/tags" Target="../tags/tag15.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audio" Target="../media/media24.wma"/><Relationship Id="rId7" Type="http://schemas.openxmlformats.org/officeDocument/2006/relationships/image" Target="../media/image2.png"/><Relationship Id="rId2" Type="http://schemas.microsoft.com/office/2007/relationships/media" Target="../media/media24.wma"/><Relationship Id="rId1" Type="http://schemas.openxmlformats.org/officeDocument/2006/relationships/tags" Target="../tags/tag16.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audio" Target="../media/media25.wma"/><Relationship Id="rId2" Type="http://schemas.microsoft.com/office/2007/relationships/media" Target="../media/media25.wma"/><Relationship Id="rId1" Type="http://schemas.openxmlformats.org/officeDocument/2006/relationships/tags" Target="../tags/tag1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audio" Target="../media/media26.wma"/><Relationship Id="rId2" Type="http://schemas.microsoft.com/office/2007/relationships/media" Target="../media/media26.wma"/><Relationship Id="rId1" Type="http://schemas.openxmlformats.org/officeDocument/2006/relationships/tags" Target="../tags/tag1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27.wma"/><Relationship Id="rId7" Type="http://schemas.openxmlformats.org/officeDocument/2006/relationships/image" Target="../media/image29.jpeg"/><Relationship Id="rId2" Type="http://schemas.microsoft.com/office/2007/relationships/media" Target="../media/media27.wma"/><Relationship Id="rId1" Type="http://schemas.openxmlformats.org/officeDocument/2006/relationships/tags" Target="../tags/tag1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ma"/><Relationship Id="rId1" Type="http://schemas.microsoft.com/office/2007/relationships/media" Target="../media/media28.wma"/><Relationship Id="rId5" Type="http://schemas.openxmlformats.org/officeDocument/2006/relationships/image" Target="../media/image2.png"/><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ma"/><Relationship Id="rId1" Type="http://schemas.microsoft.com/office/2007/relationships/media" Target="../media/media29.wma"/><Relationship Id="rId5" Type="http://schemas.openxmlformats.org/officeDocument/2006/relationships/image" Target="../media/image2.png"/><Relationship Id="rId4" Type="http://schemas.openxmlformats.org/officeDocument/2006/relationships/image" Target="../media/image31.jpeg"/></Relationships>
</file>

<file path=ppt/slides/_rels/slide3.xml.rels><?xml version="1.0" encoding="UTF-8" standalone="yes"?>
<Relationships xmlns="http://schemas.openxmlformats.org/package/2006/relationships"><Relationship Id="rId3" Type="http://schemas.openxmlformats.org/officeDocument/2006/relationships/audio" Target="../media/media4.wma"/><Relationship Id="rId7" Type="http://schemas.openxmlformats.org/officeDocument/2006/relationships/image" Target="../media/image2.png"/><Relationship Id="rId2" Type="http://schemas.microsoft.com/office/2007/relationships/media" Target="../media/media4.wma"/><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2.png"/><Relationship Id="rId2" Type="http://schemas.openxmlformats.org/officeDocument/2006/relationships/audio" Target="../media/media5.wma"/><Relationship Id="rId1" Type="http://schemas.microsoft.com/office/2007/relationships/media" Target="../media/media5.wma"/><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wma"/><Relationship Id="rId1" Type="http://schemas.microsoft.com/office/2007/relationships/media" Target="../media/media6.wma"/><Relationship Id="rId5" Type="http://schemas.openxmlformats.org/officeDocument/2006/relationships/image" Target="../media/image2.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audio" Target="../media/media7.wma"/><Relationship Id="rId7" Type="http://schemas.openxmlformats.org/officeDocument/2006/relationships/image" Target="../media/image2.png"/><Relationship Id="rId2" Type="http://schemas.microsoft.com/office/2007/relationships/media" Target="../media/media7.wma"/><Relationship Id="rId1" Type="http://schemas.openxmlformats.org/officeDocument/2006/relationships/tags" Target="../tags/tag2.xml"/><Relationship Id="rId6" Type="http://schemas.openxmlformats.org/officeDocument/2006/relationships/image" Target="../media/image9.png"/><Relationship Id="rId5" Type="http://schemas.openxmlformats.org/officeDocument/2006/relationships/image" Target="../media/image4.jpeg"/><Relationship Id="rId4"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audio" Target="../media/media8.wma"/><Relationship Id="rId2" Type="http://schemas.microsoft.com/office/2007/relationships/media" Target="../media/media8.wma"/><Relationship Id="rId1" Type="http://schemas.openxmlformats.org/officeDocument/2006/relationships/tags" Target="../tags/tag3.xml"/><Relationship Id="rId6" Type="http://schemas.openxmlformats.org/officeDocument/2006/relationships/image" Target="../media/image2.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9.wma"/><Relationship Id="rId2" Type="http://schemas.microsoft.com/office/2007/relationships/media" Target="../media/media9.wma"/><Relationship Id="rId1" Type="http://schemas.openxmlformats.org/officeDocument/2006/relationships/tags" Target="../tags/tag4.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10.wma"/><Relationship Id="rId7" Type="http://schemas.openxmlformats.org/officeDocument/2006/relationships/image" Target="../media/image13.jpeg"/><Relationship Id="rId2" Type="http://schemas.microsoft.com/office/2007/relationships/media" Target="../media/media10.wma"/><Relationship Id="rId1" Type="http://schemas.openxmlformats.org/officeDocument/2006/relationships/tags" Target="../tags/tag5.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TextBox 5"/>
          <p:cNvSpPr txBox="1"/>
          <p:nvPr/>
        </p:nvSpPr>
        <p:spPr>
          <a:xfrm>
            <a:off x="3523128" y="829700"/>
            <a:ext cx="6901032" cy="1753235"/>
          </a:xfrm>
          <a:prstGeom prst="rect">
            <a:avLst/>
          </a:prstGeom>
          <a:noFill/>
        </p:spPr>
        <p:txBody>
          <a:bodyPr wrap="square" rtlCol="0">
            <a:spAutoFit/>
          </a:bodyPr>
          <a:lstStyle/>
          <a:p>
            <a:r>
              <a:rPr lang="en-US" sz="5400" b="1" dirty="0" err="1">
                <a:latin typeface="Times New Roman" panose="02020603050405020304" pitchFamily="18" charset="0"/>
                <a:cs typeface="Times New Roman" panose="02020603050405020304" pitchFamily="18" charset="0"/>
              </a:rPr>
              <a:t>Môn</a:t>
            </a:r>
            <a:r>
              <a:rPr lang="en-US" sz="5400" b="1" dirty="0">
                <a:latin typeface="Times New Roman" panose="02020603050405020304" pitchFamily="18" charset="0"/>
                <a:cs typeface="Times New Roman" panose="02020603050405020304" pitchFamily="18" charset="0"/>
              </a:rPr>
              <a:t>: </a:t>
            </a:r>
            <a:r>
              <a:rPr lang="en-US" sz="5400" b="1" dirty="0" err="1">
                <a:latin typeface="Times New Roman" panose="02020603050405020304" pitchFamily="18" charset="0"/>
                <a:cs typeface="Times New Roman" panose="02020603050405020304" pitchFamily="18" charset="0"/>
              </a:rPr>
              <a:t>Công</a:t>
            </a:r>
            <a:r>
              <a:rPr lang="en-US" sz="5400" b="1" dirty="0">
                <a:latin typeface="Times New Roman" panose="02020603050405020304" pitchFamily="18" charset="0"/>
                <a:cs typeface="Times New Roman" panose="02020603050405020304" pitchFamily="18" charset="0"/>
              </a:rPr>
              <a:t> </a:t>
            </a:r>
            <a:r>
              <a:rPr lang="en-US" sz="5400" b="1" dirty="0" err="1" smtClean="0">
                <a:latin typeface="Times New Roman" panose="02020603050405020304" pitchFamily="18" charset="0"/>
                <a:cs typeface="Times New Roman" panose="02020603050405020304" pitchFamily="18" charset="0"/>
              </a:rPr>
              <a:t>Nghệ</a:t>
            </a:r>
            <a:r>
              <a:rPr lang="en-US" sz="5400" b="1" dirty="0" smtClean="0">
                <a:latin typeface="Times New Roman" panose="02020603050405020304" pitchFamily="18" charset="0"/>
                <a:cs typeface="Times New Roman" panose="02020603050405020304" pitchFamily="18" charset="0"/>
              </a:rPr>
              <a:t> 6 </a:t>
            </a:r>
          </a:p>
          <a:p>
            <a:endParaRPr lang="en-GB" sz="54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331292" y="3199272"/>
            <a:ext cx="7936148" cy="2123658"/>
          </a:xfrm>
          <a:prstGeom prst="rect">
            <a:avLst/>
          </a:prstGeom>
          <a:noFill/>
        </p:spPr>
        <p:txBody>
          <a:bodyPr wrap="square" rtlCol="0">
            <a:spAutoFit/>
          </a:bodyPr>
          <a:lstStyle/>
          <a:p>
            <a:r>
              <a:rPr lang="en-US" sz="4400" b="1" dirty="0" err="1">
                <a:latin typeface="Script MT Bold" panose="03040602040607080904" pitchFamily="66" charset="0"/>
                <a:cs typeface="Times New Roman" panose="02020603050405020304" pitchFamily="18" charset="0"/>
              </a:rPr>
              <a:t>Giáo</a:t>
            </a:r>
            <a:r>
              <a:rPr lang="en-US" sz="4400" b="1" dirty="0">
                <a:latin typeface="Script MT Bold" panose="03040602040607080904" pitchFamily="66" charset="0"/>
                <a:cs typeface="Times New Roman" panose="02020603050405020304" pitchFamily="18" charset="0"/>
              </a:rPr>
              <a:t> </a:t>
            </a:r>
            <a:r>
              <a:rPr lang="en-US" sz="4400" b="1" dirty="0" err="1">
                <a:latin typeface="Script MT Bold" panose="03040602040607080904" pitchFamily="66" charset="0"/>
                <a:cs typeface="Times New Roman" panose="02020603050405020304" pitchFamily="18" charset="0"/>
              </a:rPr>
              <a:t>viên</a:t>
            </a:r>
            <a:r>
              <a:rPr lang="en-US" sz="4400" b="1" dirty="0">
                <a:latin typeface="Script MT Bold" panose="03040602040607080904" pitchFamily="66" charset="0"/>
                <a:cs typeface="Times New Roman" panose="02020603050405020304" pitchFamily="18" charset="0"/>
              </a:rPr>
              <a:t>: </a:t>
            </a:r>
            <a:r>
              <a:rPr lang="en-US" sz="4400" b="1" dirty="0" err="1" smtClean="0">
                <a:latin typeface="Script MT Bold" panose="03040602040607080904" pitchFamily="66" charset="0"/>
                <a:cs typeface="Times New Roman" panose="02020603050405020304" pitchFamily="18" charset="0"/>
              </a:rPr>
              <a:t>Hồ</a:t>
            </a:r>
            <a:r>
              <a:rPr lang="en-US" sz="4400" b="1" dirty="0" smtClean="0">
                <a:latin typeface="Script MT Bold" panose="03040602040607080904" pitchFamily="66" charset="0"/>
                <a:cs typeface="Times New Roman" panose="02020603050405020304" pitchFamily="18" charset="0"/>
              </a:rPr>
              <a:t> </a:t>
            </a:r>
            <a:r>
              <a:rPr lang="en-US" sz="4400" b="1" dirty="0" err="1" smtClean="0">
                <a:latin typeface="Script MT Bold" panose="03040602040607080904" pitchFamily="66" charset="0"/>
                <a:cs typeface="Times New Roman" panose="02020603050405020304" pitchFamily="18" charset="0"/>
              </a:rPr>
              <a:t>Thị</a:t>
            </a:r>
            <a:r>
              <a:rPr lang="en-US" sz="4400" b="1" dirty="0" smtClean="0">
                <a:latin typeface="Script MT Bold" panose="03040602040607080904" pitchFamily="66" charset="0"/>
                <a:cs typeface="Times New Roman" panose="02020603050405020304" pitchFamily="18" charset="0"/>
              </a:rPr>
              <a:t> Minh </a:t>
            </a:r>
            <a:r>
              <a:rPr lang="en-US" sz="4400" b="1" dirty="0" err="1" smtClean="0">
                <a:latin typeface="Script MT Bold" panose="03040602040607080904" pitchFamily="66" charset="0"/>
                <a:cs typeface="Times New Roman" panose="02020603050405020304" pitchFamily="18" charset="0"/>
              </a:rPr>
              <a:t>Nguyệt</a:t>
            </a:r>
            <a:endParaRPr lang="en-US" sz="4400" b="1" dirty="0" smtClean="0">
              <a:latin typeface="Script MT Bold" panose="03040602040607080904" pitchFamily="66" charset="0"/>
              <a:cs typeface="Times New Roman" panose="02020603050405020304" pitchFamily="18" charset="0"/>
            </a:endParaRPr>
          </a:p>
          <a:p>
            <a:r>
              <a:rPr lang="en-US" sz="4400" b="1" dirty="0" err="1" smtClean="0">
                <a:latin typeface="Script MT Bold" panose="03040602040607080904" pitchFamily="66" charset="0"/>
                <a:cs typeface="Times New Roman" panose="02020603050405020304" pitchFamily="18" charset="0"/>
              </a:rPr>
              <a:t>Trường</a:t>
            </a:r>
            <a:r>
              <a:rPr lang="en-US" sz="4400" b="1" dirty="0" smtClean="0">
                <a:latin typeface="Script MT Bold" panose="03040602040607080904" pitchFamily="66" charset="0"/>
                <a:cs typeface="Times New Roman" panose="02020603050405020304" pitchFamily="18" charset="0"/>
              </a:rPr>
              <a:t>: </a:t>
            </a:r>
            <a:r>
              <a:rPr lang="en-US" sz="4400" b="1" dirty="0" smtClean="0">
                <a:latin typeface="Script MT Bold" panose="03040602040607080904" pitchFamily="66" charset="0"/>
                <a:cs typeface="Times New Roman" panose="02020603050405020304" pitchFamily="18" charset="0"/>
              </a:rPr>
              <a:t>THCS </a:t>
            </a:r>
            <a:r>
              <a:rPr lang="en-US" sz="4400" b="1" dirty="0" err="1" smtClean="0">
                <a:latin typeface="Script MT Bold" panose="03040602040607080904" pitchFamily="66" charset="0"/>
                <a:cs typeface="Times New Roman" panose="02020603050405020304" pitchFamily="18" charset="0"/>
              </a:rPr>
              <a:t>Nguyễn</a:t>
            </a:r>
            <a:r>
              <a:rPr lang="en-US" sz="4400" b="1" dirty="0" smtClean="0">
                <a:latin typeface="Script MT Bold" panose="03040602040607080904" pitchFamily="66" charset="0"/>
                <a:cs typeface="Times New Roman" panose="02020603050405020304" pitchFamily="18" charset="0"/>
              </a:rPr>
              <a:t> </a:t>
            </a:r>
            <a:r>
              <a:rPr lang="en-US" sz="4400" b="1" dirty="0" err="1" smtClean="0">
                <a:latin typeface="Script MT Bold" panose="03040602040607080904" pitchFamily="66" charset="0"/>
                <a:cs typeface="Times New Roman" panose="02020603050405020304" pitchFamily="18" charset="0"/>
              </a:rPr>
              <a:t>Huệ</a:t>
            </a:r>
            <a:endParaRPr lang="en-US" sz="4400" b="1" dirty="0" smtClean="0">
              <a:latin typeface="Script MT Bold" panose="03040602040607080904" pitchFamily="66" charset="0"/>
              <a:cs typeface="Times New Roman" panose="02020603050405020304" pitchFamily="18" charset="0"/>
            </a:endParaRPr>
          </a:p>
          <a:p>
            <a:r>
              <a:rPr lang="en-US" sz="4400" b="1" dirty="0" smtClean="0">
                <a:latin typeface="Script MT Bold" panose="03040602040607080904" pitchFamily="66" charset="0"/>
                <a:cs typeface="Times New Roman" panose="02020603050405020304" pitchFamily="18" charset="0"/>
              </a:rPr>
              <a:t>NH</a:t>
            </a:r>
            <a:r>
              <a:rPr lang="en-US" sz="4400" b="1" dirty="0" smtClean="0">
                <a:latin typeface="Script MT Bold" panose="03040602040607080904" pitchFamily="66" charset="0"/>
                <a:cs typeface="Times New Roman" panose="02020603050405020304" pitchFamily="18" charset="0"/>
              </a:rPr>
              <a:t>: 2023 - 2024</a:t>
            </a:r>
            <a:endParaRPr lang="en-GB" sz="4400" b="1" dirty="0">
              <a:latin typeface="Script MT Bold" panose="03040602040607080904" pitchFamily="66" charset="0"/>
              <a:cs typeface="Times New Roman" panose="02020603050405020304" pitchFamily="18" charset="0"/>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888791699"/>
      </p:ext>
    </p:extLst>
  </p:cSld>
  <p:clrMapOvr>
    <a:masterClrMapping/>
  </p:clrMapOvr>
  <mc:AlternateContent xmlns:mc="http://schemas.openxmlformats.org/markup-compatibility/2006" xmlns:p14="http://schemas.microsoft.com/office/powerpoint/2010/main">
    <mc:Choice Requires="p14">
      <p:transition spd="slow" p14:dur="3400" advTm="8420">
        <p14:reveal/>
      </p:transition>
    </mc:Choice>
    <mc:Fallback xmlns="">
      <p:transition spd="slow" advTm="842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82600" y="511810"/>
            <a:ext cx="10650220" cy="4083685"/>
            <a:chOff x="512871" y="1297577"/>
            <a:chExt cx="10790855" cy="489461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281" y="1308930"/>
              <a:ext cx="3662445" cy="48832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1" y="1297577"/>
              <a:ext cx="3179564" cy="47947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003" y="1308931"/>
              <a:ext cx="3255507" cy="4883260"/>
            </a:xfrm>
            <a:prstGeom prst="rect">
              <a:avLst/>
            </a:prstGeom>
          </p:spPr>
        </p:pic>
      </p:grpSp>
      <p:sp>
        <p:nvSpPr>
          <p:cNvPr id="10" name="TextBox 9"/>
          <p:cNvSpPr txBox="1"/>
          <p:nvPr/>
        </p:nvSpPr>
        <p:spPr>
          <a:xfrm>
            <a:off x="863056" y="4882529"/>
            <a:ext cx="237744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1. Trang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làm</a:t>
            </a:r>
            <a:endParaRPr lang="en-US"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4054065" y="4924153"/>
            <a:ext cx="3115700"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2. Trang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thể</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thao</a:t>
            </a:r>
            <a:endParaRPr lang="en-US" dirty="0">
              <a:latin typeface="Times New Roman" panose="02020603050405020304" pitchFamily="18" charset="0"/>
              <a:cs typeface="Times New Roman" panose="02020603050405020304" pitchFamily="18" charset="0"/>
            </a:endParaRPr>
          </a:p>
        </p:txBody>
      </p:sp>
      <p:sp>
        <p:nvSpPr>
          <p:cNvPr id="12" name="TextBox 11"/>
          <p:cNvSpPr txBox="1"/>
          <p:nvPr/>
        </p:nvSpPr>
        <p:spPr>
          <a:xfrm>
            <a:off x="7983492" y="4924153"/>
            <a:ext cx="3317966" cy="369332"/>
          </a:xfrm>
          <a:prstGeom prst="rect">
            <a:avLst/>
          </a:prstGeom>
          <a:noFill/>
        </p:spPr>
        <p:txBody>
          <a:bodyPr wrap="square" rtlCol="0">
            <a:spAutoFit/>
          </a:bodyPr>
          <a:lstStyle/>
          <a:p>
            <a:r>
              <a:rPr lang="en-US" dirty="0" smtClean="0">
                <a:latin typeface="Times New Roman" panose="02020603050405020304" pitchFamily="18" charset="0"/>
                <a:cs typeface="Times New Roman" panose="02020603050405020304" pitchFamily="18" charset="0"/>
              </a:rPr>
              <a:t>3. Trang </a:t>
            </a:r>
            <a:r>
              <a:rPr lang="en-US" dirty="0" err="1" smtClean="0">
                <a:latin typeface="Times New Roman" panose="02020603050405020304" pitchFamily="18" charset="0"/>
                <a:cs typeface="Times New Roman" panose="02020603050405020304" pitchFamily="18" charset="0"/>
              </a:rPr>
              <a:t>phục</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đi</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dự</a:t>
            </a:r>
            <a:r>
              <a:rPr lang="en-US"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tiệc</a:t>
            </a:r>
            <a:endParaRPr lang="en-US"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1195705" y="5622290"/>
            <a:ext cx="9001760" cy="645160"/>
          </a:xfrm>
          <a:prstGeom prst="rect">
            <a:avLst/>
          </a:prstGeom>
          <a:noFill/>
        </p:spPr>
        <p:txBody>
          <a:bodyPr wrap="square" rtlCol="0">
            <a:spAutoFit/>
          </a:bodyPr>
          <a:lstStyle/>
          <a:p>
            <a:r>
              <a:rPr lang="vi-VN" altLang="en-US" sz="3600" dirty="0">
                <a:latin typeface="Times New Roman" panose="02020603050405020304" pitchFamily="18" charset="0"/>
                <a:cs typeface="Times New Roman" panose="02020603050405020304" pitchFamily="18" charset="0"/>
              </a:rPr>
              <a:t>Phong cách thời trang là gì?</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03596679"/>
      </p:ext>
    </p:extLst>
  </p:cSld>
  <p:clrMapOvr>
    <a:masterClrMapping/>
  </p:clrMapOvr>
  <p:transition spd="slow" advTm="9102">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wipe(down)">
                                      <p:cBhvr>
                                        <p:cTn id="16" dur="500"/>
                                        <p:tgtEl>
                                          <p:spTgt spid="10"/>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1000"/>
                                        <p:tgtEl>
                                          <p:spTgt spid="2"/>
                                        </p:tgtEl>
                                      </p:cBhvr>
                                    </p:animEffect>
                                    <p:anim calcmode="lin" valueType="num">
                                      <p:cBhvr>
                                        <p:cTn id="28" dur="1000" fill="hold"/>
                                        <p:tgtEl>
                                          <p:spTgt spid="2"/>
                                        </p:tgtEl>
                                        <p:attrNameLst>
                                          <p:attrName>ppt_x</p:attrName>
                                        </p:attrNameLst>
                                      </p:cBhvr>
                                      <p:tavLst>
                                        <p:tav tm="0">
                                          <p:val>
                                            <p:strVal val="#ppt_x"/>
                                          </p:val>
                                        </p:tav>
                                        <p:tav tm="100000">
                                          <p:val>
                                            <p:strVal val="#ppt_x"/>
                                          </p:val>
                                        </p:tav>
                                      </p:tavLst>
                                    </p:anim>
                                    <p:anim calcmode="lin" valueType="num">
                                      <p:cBhvr>
                                        <p:cTn id="2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0" fill="hold" display="0">
                  <p:stCondLst>
                    <p:cond delay="indefinite"/>
                  </p:stCondLst>
                  <p:endCondLst>
                    <p:cond evt="onStopAudio" delay="0">
                      <p:tgtEl>
                        <p:sldTgt/>
                      </p:tgtEl>
                    </p:cond>
                  </p:endCondLst>
                </p:cTn>
                <p:tgtEl>
                  <p:spTgt spid="6"/>
                </p:tgtEl>
              </p:cMediaNode>
            </p:audio>
          </p:childTnLst>
        </p:cTn>
      </p:par>
    </p:tnLst>
    <p:bldLst>
      <p:bldP spid="10" grpId="0"/>
      <p:bldP spid="11" grpId="0"/>
      <p:bldP spid="12"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87794" cy="6858000"/>
          </a:xfrm>
          <a:prstGeom prst="rect">
            <a:avLst/>
          </a:prstGeom>
        </p:spPr>
      </p:pic>
      <p:sp>
        <p:nvSpPr>
          <p:cNvPr id="4" name="TextBox 3"/>
          <p:cNvSpPr txBox="1"/>
          <p:nvPr/>
        </p:nvSpPr>
        <p:spPr>
          <a:xfrm>
            <a:off x="648970" y="2379980"/>
            <a:ext cx="10766425" cy="138499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vi-VN" alt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ăn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thẩm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vẻ</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riêng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8970" y="528955"/>
            <a:ext cx="9222740" cy="1568450"/>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r>
              <a:rPr lang="vi-VN" altLang="en-US" sz="32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630680487"/>
      </p:ext>
    </p:extLst>
  </p:cSld>
  <p:clrMapOvr>
    <a:masterClrMapping/>
  </p:clrMapOvr>
  <p:transition spd="slow" advTm="30873">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6605" y="1119505"/>
            <a:ext cx="8772525" cy="460375"/>
          </a:xfrm>
          <a:prstGeom prst="rect">
            <a:avLst/>
          </a:prstGeom>
          <a:noFill/>
        </p:spPr>
        <p:txBody>
          <a:bodyPr wrap="square" rtlCol="0">
            <a:spAutoFit/>
          </a:bodyPr>
          <a:lstStyle/>
          <a:p>
            <a:r>
              <a:rPr lang="en-US" sz="2400" b="1" dirty="0" smtClean="0">
                <a:solidFill>
                  <a:srgbClr val="0E08F6"/>
                </a:solidFill>
                <a:latin typeface="Times New Roman" panose="02020603050405020304" pitchFamily="18" charset="0"/>
                <a:cs typeface="Times New Roman" panose="02020603050405020304" pitchFamily="18" charset="0"/>
              </a:rPr>
              <a:t>2. </a:t>
            </a:r>
            <a:r>
              <a:rPr lang="en-US" sz="2400" b="1" dirty="0" err="1" smtClean="0">
                <a:solidFill>
                  <a:srgbClr val="0E08F6"/>
                </a:solidFill>
                <a:latin typeface="Times New Roman" panose="02020603050405020304" pitchFamily="18" charset="0"/>
                <a:cs typeface="Times New Roman" panose="02020603050405020304" pitchFamily="18" charset="0"/>
              </a:rPr>
              <a:t>Thời</a:t>
            </a:r>
            <a:r>
              <a:rPr lang="en-US" sz="2400" b="1" dirty="0" smtClean="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trang</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thể</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hiện</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tính</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cách</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của</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người</a:t>
            </a:r>
            <a:r>
              <a:rPr lang="en-US" sz="2400" b="1" dirty="0">
                <a:solidFill>
                  <a:srgbClr val="0E08F6"/>
                </a:solidFill>
                <a:latin typeface="Times New Roman" panose="02020603050405020304" pitchFamily="18" charset="0"/>
                <a:cs typeface="Times New Roman" panose="02020603050405020304" pitchFamily="18" charset="0"/>
              </a:rPr>
              <a:t> </a:t>
            </a:r>
            <a:r>
              <a:rPr lang="en-US" sz="2400" b="1" dirty="0" err="1">
                <a:solidFill>
                  <a:srgbClr val="0E08F6"/>
                </a:solidFill>
                <a:latin typeface="Times New Roman" panose="02020603050405020304" pitchFamily="18" charset="0"/>
                <a:cs typeface="Times New Roman" panose="02020603050405020304" pitchFamily="18" charset="0"/>
              </a:rPr>
              <a:t>mặc</a:t>
            </a:r>
            <a:r>
              <a:rPr lang="en-US" sz="2400" b="1" dirty="0">
                <a:solidFill>
                  <a:srgbClr val="0E08F6"/>
                </a:solidFill>
                <a:latin typeface="Times New Roman" panose="02020603050405020304" pitchFamily="18" charset="0"/>
                <a:cs typeface="Times New Roman" panose="02020603050405020304" pitchFamily="18" charset="0"/>
              </a:rPr>
              <a:t> </a:t>
            </a:r>
          </a:p>
        </p:txBody>
      </p:sp>
      <p:sp>
        <p:nvSpPr>
          <p:cNvPr id="8" name="TextBox 7"/>
          <p:cNvSpPr txBox="1"/>
          <p:nvPr/>
        </p:nvSpPr>
        <p:spPr>
          <a:xfrm>
            <a:off x="453027" y="5418455"/>
            <a:ext cx="11033760" cy="1322070"/>
          </a:xfrm>
          <a:prstGeom prst="rect">
            <a:avLst/>
          </a:prstGeom>
          <a:noFill/>
        </p:spPr>
        <p:txBody>
          <a:bodyPr wrap="square" rtlCol="0">
            <a:spAutoFit/>
          </a:bodyPr>
          <a:lstStyle/>
          <a:p>
            <a:r>
              <a:rPr lang="en-US" sz="2000" dirty="0" smtClean="0">
                <a:latin typeface="Times New Roman" panose="02020603050405020304" pitchFamily="18" charset="0"/>
                <a:cs typeface="Times New Roman" panose="02020603050405020304" pitchFamily="18" charset="0"/>
              </a:rPr>
              <a:t>1</a:t>
            </a:r>
            <a:r>
              <a:rPr lang="en-US" sz="2000" dirty="0">
                <a:latin typeface="Times New Roman" panose="02020603050405020304" pitchFamily="18" charset="0"/>
                <a:cs typeface="Times New Roman" panose="02020603050405020304" pitchFamily="18" charset="0"/>
              </a:rPr>
              <a:t>. Trang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ở </a:t>
            </a:r>
            <a:r>
              <a:rPr lang="en-US" sz="2000" dirty="0" err="1" smtClean="0">
                <a:latin typeface="Times New Roman" panose="02020603050405020304" pitchFamily="18" charset="0"/>
                <a:cs typeface="Times New Roman" panose="02020603050405020304" pitchFamily="18" charset="0"/>
              </a:rPr>
              <a:t>các</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a</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kì</a:t>
            </a:r>
            <a:r>
              <a:rPr lang="en-US" sz="2000" dirty="0">
                <a:latin typeface="Times New Roman" panose="02020603050405020304" pitchFamily="18" charset="0"/>
                <a:cs typeface="Times New Roman" panose="02020603050405020304" pitchFamily="18" charset="0"/>
              </a:rPr>
              <a:t> hay </a:t>
            </a:r>
            <a:r>
              <a:rPr lang="en-US" sz="2000" dirty="0" err="1">
                <a:latin typeface="Times New Roman" panose="02020603050405020304" pitchFamily="18" charset="0"/>
                <a:cs typeface="Times New Roman" panose="02020603050405020304" pitchFamily="18" charset="0"/>
              </a:rPr>
              <a:t>giản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dị</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a:t>
            </a:r>
          </a:p>
          <a:p>
            <a:r>
              <a:rPr lang="en-US" sz="2000" dirty="0">
                <a:latin typeface="Times New Roman" panose="02020603050405020304" pitchFamily="18" charset="0"/>
                <a:cs typeface="Times New Roman" panose="02020603050405020304" pitchFamily="18" charset="0"/>
              </a:rPr>
              <a:t>2. Trang </a:t>
            </a:r>
            <a:r>
              <a:rPr lang="en-US" sz="2000" dirty="0" err="1">
                <a:latin typeface="Times New Roman" panose="02020603050405020304" pitchFamily="18" charset="0"/>
                <a:cs typeface="Times New Roman" panose="02020603050405020304" pitchFamily="18" charset="0"/>
              </a:rPr>
              <a:t>phục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hình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thể</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hiện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nghiêm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chỉnh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lịch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sự</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 </a:t>
            </a:r>
          </a:p>
          <a:p>
            <a:r>
              <a:rPr lang="en-US" sz="2000" dirty="0">
                <a:latin typeface="Times New Roman" panose="02020603050405020304" pitchFamily="18" charset="0"/>
                <a:cs typeface="Times New Roman" panose="02020603050405020304" pitchFamily="18" charset="0"/>
              </a:rPr>
              <a:t>3. </a:t>
            </a:r>
            <a:r>
              <a:rPr lang="en-US" sz="2000" dirty="0" err="1">
                <a:latin typeface="Times New Roman" panose="02020603050405020304" pitchFamily="18" charset="0"/>
                <a:cs typeface="Times New Roman" panose="02020603050405020304" pitchFamily="18" charset="0"/>
              </a:rPr>
              <a:t>Cùng</a:t>
            </a:r>
            <a:r>
              <a:rPr lang="en-US" sz="2000" dirty="0">
                <a:latin typeface="Times New Roman" panose="02020603050405020304" pitchFamily="18" charset="0"/>
                <a:cs typeface="Times New Roman" panose="02020603050405020304" pitchFamily="18" charset="0"/>
              </a:rPr>
              <a:t> 1 </a:t>
            </a:r>
            <a:r>
              <a:rPr lang="en-US" sz="2000" dirty="0" err="1">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áo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a:t>
            </a:r>
            <a:r>
              <a:rPr lang="en-US" sz="2000" dirty="0">
                <a:latin typeface="Times New Roman" panose="02020603050405020304" pitchFamily="18" charset="0"/>
                <a:cs typeface="Times New Roman" panose="02020603050405020304" pitchFamily="18" charset="0"/>
              </a:rPr>
              <a:t> mi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quần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tây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trong</a:t>
            </a:r>
            <a:r>
              <a:rPr lang="en-US" sz="2000" dirty="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hình</a:t>
            </a:r>
            <a:r>
              <a:rPr lang="en-US" sz="2000" dirty="0" smtClean="0">
                <a:latin typeface="Times New Roman" panose="02020603050405020304" pitchFamily="18" charset="0"/>
                <a:cs typeface="Times New Roman" panose="02020603050405020304" pitchFamily="18" charset="0"/>
              </a:rPr>
              <a:t> </a:t>
            </a:r>
            <a:r>
              <a:rPr lang="vi-VN" sz="2000" dirty="0" smtClean="0">
                <a:latin typeface="Times New Roman" panose="02020603050405020304" pitchFamily="18" charset="0"/>
                <a:cs typeface="Times New Roman" panose="02020603050405020304" pitchFamily="18" charset="0"/>
              </a:rPr>
              <a:t>a</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b</a:t>
            </a:r>
            <a:r>
              <a:rPr lang="en-US" sz="2000" dirty="0" smtClean="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c</a:t>
            </a:r>
            <a:r>
              <a:rPr lang="en-US" sz="2000" dirty="0" smtClean="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kiểu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nào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giúp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người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trẻ</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trung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năng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a:t>
            </a:r>
          </a:p>
        </p:txBody>
      </p:sp>
      <p:pic>
        <p:nvPicPr>
          <p:cNvPr id="2" name="Content Placeholder 1"/>
          <p:cNvPicPr>
            <a:picLocks noGrp="1" noChangeAspect="1"/>
          </p:cNvPicPr>
          <p:nvPr>
            <p:ph idx="1"/>
          </p:nvPr>
        </p:nvPicPr>
        <p:blipFill>
          <a:blip r:embed="rId5"/>
          <a:stretch>
            <a:fillRect/>
          </a:stretch>
        </p:blipFill>
        <p:spPr>
          <a:xfrm>
            <a:off x="1649730" y="1761490"/>
            <a:ext cx="8891905" cy="3335020"/>
          </a:xfrm>
          <a:prstGeom prst="rect">
            <a:avLst/>
          </a:prstGeom>
        </p:spPr>
      </p:pic>
      <p:sp>
        <p:nvSpPr>
          <p:cNvPr id="13" name="Text Box 12"/>
          <p:cNvSpPr txBox="1"/>
          <p:nvPr/>
        </p:nvSpPr>
        <p:spPr>
          <a:xfrm>
            <a:off x="776605" y="179705"/>
            <a:ext cx="9222740" cy="95313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l"/>
            <a:r>
              <a:rPr lang="vi-VN" altLang="en-US" sz="24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3" name="Audio 2">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01274617"/>
      </p:ext>
    </p:extLst>
  </p:cSld>
  <p:clrMapOvr>
    <a:masterClrMapping/>
  </p:clrMapOvr>
  <mc:AlternateContent xmlns:mc="http://schemas.openxmlformats.org/markup-compatibility/2006" xmlns:p14="http://schemas.microsoft.com/office/powerpoint/2010/main">
    <mc:Choice Requires="p14">
      <p:transition spd="slow" p14:dur="3400" advTm="48243">
        <p14:reveal/>
      </p:transition>
    </mc:Choice>
    <mc:Fallback xmlns="">
      <p:transition spd="slow" advTm="482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heckerboard(across)">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2" fill="hold" display="0">
                  <p:stCondLst>
                    <p:cond delay="indefinite"/>
                  </p:stCondLst>
                  <p:endCondLst>
                    <p:cond evt="onStopAudio" delay="0">
                      <p:tgtEl>
                        <p:sldTgt/>
                      </p:tgtEl>
                    </p:cond>
                  </p:endCondLst>
                </p:cTn>
                <p:tgtEl>
                  <p:spTgt spid="3"/>
                </p:tgtEl>
              </p:cMediaNode>
            </p:audio>
          </p:childTnLst>
        </p:cTn>
      </p:par>
    </p:tnLst>
    <p:bldLst>
      <p:bldP spid="4" grpId="0"/>
      <p:bldP spid="4" grpId="1"/>
      <p:bldP spid="8" grpId="0"/>
      <p:bldP spid="8"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211755"/>
            <a:ext cx="10515600" cy="1325563"/>
          </a:xfrm>
        </p:spPr>
        <p:txBody>
          <a:bodyPr/>
          <a:lstStyle/>
          <a:p>
            <a:pPr algn="ctr"/>
            <a:r>
              <a:rPr lang="vi-VN" altLang="en-US" sz="2400" b="1" dirty="0">
                <a:solidFill>
                  <a:srgbClr val="FF0000"/>
                </a:solidFill>
              </a:rPr>
              <a:t>Phiếu học tập số 2</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24614062"/>
              </p:ext>
            </p:extLst>
          </p:nvPr>
        </p:nvGraphicFramePr>
        <p:xfrm>
          <a:off x="524510" y="983615"/>
          <a:ext cx="11250930" cy="5697220"/>
        </p:xfrm>
        <a:graphic>
          <a:graphicData uri="http://schemas.openxmlformats.org/drawingml/2006/table">
            <a:tbl>
              <a:tblPr bandCol="1">
                <a:tableStyleId>{93296810-A885-4BE3-A3E7-6D5BEEA58F35}</a:tableStyleId>
              </a:tblPr>
              <a:tblGrid>
                <a:gridCol w="5625465">
                  <a:extLst>
                    <a:ext uri="{9D8B030D-6E8A-4147-A177-3AD203B41FA5}">
                      <a16:colId xmlns:a16="http://schemas.microsoft.com/office/drawing/2014/main" xmlns="" val="20000"/>
                    </a:ext>
                  </a:extLst>
                </a:gridCol>
                <a:gridCol w="5625465">
                  <a:extLst>
                    <a:ext uri="{9D8B030D-6E8A-4147-A177-3AD203B41FA5}">
                      <a16:colId xmlns:a16="http://schemas.microsoft.com/office/drawing/2014/main" xmlns="" val="20001"/>
                    </a:ext>
                  </a:extLst>
                </a:gridCol>
              </a:tblGrid>
              <a:tr h="553085">
                <a:tc>
                  <a:txBody>
                    <a:bodyPr/>
                    <a:lstStyle/>
                    <a:p>
                      <a:pPr algn="ctr">
                        <a:buNone/>
                      </a:pPr>
                      <a:r>
                        <a:rPr lang="vi-VN" altLang="en-US" sz="2400" b="1" dirty="0">
                          <a:latin typeface="Times New Roman" panose="02020603050405020304" pitchFamily="18" charset="0"/>
                          <a:cs typeface="Times New Roman" panose="02020603050405020304" pitchFamily="18" charset="0"/>
                        </a:rPr>
                        <a:t>Câu hỏi</a:t>
                      </a:r>
                    </a:p>
                  </a:txBody>
                  <a:tcPr/>
                </a:tc>
                <a:tc>
                  <a:txBody>
                    <a:bodyPr/>
                    <a:lstStyle/>
                    <a:p>
                      <a:pPr algn="ctr">
                        <a:buNone/>
                      </a:pPr>
                      <a:r>
                        <a:rPr lang="vi-VN" altLang="en-US" sz="2400" b="1">
                          <a:latin typeface="Times New Roman" panose="02020603050405020304" pitchFamily="18" charset="0"/>
                          <a:cs typeface="Times New Roman" panose="02020603050405020304" pitchFamily="18" charset="0"/>
                        </a:rPr>
                        <a:t>Trả lời</a:t>
                      </a:r>
                    </a:p>
                  </a:txBody>
                  <a:tcPr/>
                </a:tc>
                <a:extLst>
                  <a:ext uri="{0D108BD9-81ED-4DB2-BD59-A6C34878D82A}">
                    <a16:rowId xmlns:a16="http://schemas.microsoft.com/office/drawing/2014/main" xmlns="" val="10000"/>
                  </a:ext>
                </a:extLst>
              </a:tr>
              <a:tr h="1795145">
                <a:tc>
                  <a:txBody>
                    <a:bodyPr/>
                    <a:lstStyle/>
                    <a:p>
                      <a:pPr>
                        <a:buNone/>
                      </a:pPr>
                      <a:r>
                        <a:rPr lang="vi-VN" altLang="en-US" sz="2400" b="1" dirty="0">
                          <a:latin typeface="Times New Roman" panose="02020603050405020304" pitchFamily="18" charset="0"/>
                          <a:cs typeface="Times New Roman" panose="02020603050405020304" pitchFamily="18" charset="0"/>
                        </a:rPr>
                        <a:t>Câu 1</a:t>
                      </a:r>
                      <a:r>
                        <a:rPr lang="vi-VN" altLang="en-US" sz="2400" dirty="0">
                          <a:latin typeface="Times New Roman" panose="02020603050405020304" pitchFamily="18" charset="0"/>
                          <a:cs typeface="Times New Roman" panose="02020603050405020304" pitchFamily="18" charset="0"/>
                        </a:rPr>
                        <a:t>: </a:t>
                      </a:r>
                      <a:r>
                        <a:rPr lang="en-US" sz="2400" dirty="0">
                          <a:latin typeface="Times New Roman" panose="02020603050405020304" pitchFamily="18" charset="0"/>
                          <a:cs typeface="Times New Roman" panose="02020603050405020304" pitchFamily="18" charset="0"/>
                          <a:sym typeface="+mn-ea"/>
                        </a:rPr>
                        <a:t>Trang </a:t>
                      </a:r>
                      <a:r>
                        <a:rPr lang="en-US" sz="2400" dirty="0" err="1">
                          <a:latin typeface="Times New Roman" panose="02020603050405020304" pitchFamily="18" charset="0"/>
                          <a:cs typeface="Times New Roman" panose="02020603050405020304" pitchFamily="18" charset="0"/>
                          <a:sym typeface="+mn-ea"/>
                        </a:rPr>
                        <a:t>phục</a:t>
                      </a:r>
                      <a:r>
                        <a:rPr lang="en-US" sz="2400" dirty="0">
                          <a:latin typeface="Times New Roman" panose="02020603050405020304" pitchFamily="18" charset="0"/>
                          <a:cs typeface="Times New Roman" panose="02020603050405020304" pitchFamily="18" charset="0"/>
                          <a:sym typeface="+mn-ea"/>
                        </a:rPr>
                        <a:t> </a:t>
                      </a:r>
                      <a:r>
                        <a:rPr lang="en-US" sz="2400" dirty="0" smtClean="0">
                          <a:latin typeface="Times New Roman" panose="02020603050405020304" pitchFamily="18" charset="0"/>
                          <a:cs typeface="Times New Roman" panose="02020603050405020304" pitchFamily="18" charset="0"/>
                          <a:sym typeface="+mn-ea"/>
                        </a:rPr>
                        <a:t>ở </a:t>
                      </a:r>
                      <a:r>
                        <a:rPr lang="en-US" sz="2400" dirty="0" err="1" smtClean="0">
                          <a:latin typeface="Times New Roman" panose="02020603050405020304" pitchFamily="18" charset="0"/>
                          <a:cs typeface="Times New Roman" panose="02020603050405020304" pitchFamily="18" charset="0"/>
                          <a:sym typeface="+mn-ea"/>
                        </a:rPr>
                        <a:t>các</a:t>
                      </a:r>
                      <a:r>
                        <a:rPr lang="en-US" sz="2400" dirty="0" smtClean="0">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sym typeface="+mn-ea"/>
                        </a:rPr>
                        <a:t>hình</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a</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b</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c</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cầu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 hay </a:t>
                      </a:r>
                      <a:r>
                        <a:rPr lang="en-US" sz="2400" dirty="0" err="1">
                          <a:latin typeface="Times New Roman" panose="02020603050405020304" pitchFamily="18" charset="0"/>
                          <a:cs typeface="Times New Roman" panose="02020603050405020304" pitchFamily="18" charset="0"/>
                          <a:sym typeface="+mn-ea"/>
                        </a:rPr>
                        <a:t>giản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dị</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sao</a:t>
                      </a:r>
                      <a:r>
                        <a:rPr lang="en-US" sz="2400" dirty="0">
                          <a:latin typeface="Times New Roman" panose="02020603050405020304" pitchFamily="18" charset="0"/>
                          <a:cs typeface="Times New Roman" panose="02020603050405020304" pitchFamily="18" charset="0"/>
                          <a:sym typeface="+mn-ea"/>
                        </a:rPr>
                        <a:t>?</a:t>
                      </a:r>
                      <a:endParaRPr lang="vi-VN" alt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vi-VN" altLang="en-US" sz="2400" dirty="0">
                          <a:latin typeface="Times New Roman" panose="02020603050405020304" pitchFamily="18" charset="0"/>
                          <a:cs typeface="Times New Roman" panose="02020603050405020304" pitchFamily="18" charset="0"/>
                        </a:rPr>
                        <a:t>8</a:t>
                      </a:r>
                      <a:r>
                        <a:rPr lang="en-US" sz="2400" dirty="0" smtClean="0">
                          <a:latin typeface="Times New Roman" panose="02020603050405020304" pitchFamily="18" charset="0"/>
                          <a:cs typeface="Times New Roman" panose="02020603050405020304" pitchFamily="18" charset="0"/>
                        </a:rPr>
                        <a:t>.4a</a:t>
                      </a:r>
                      <a:r>
                        <a:rPr lang="vi-VN" sz="2400" dirty="0" smtClean="0">
                          <a:latin typeface="Times New Roman" panose="02020603050405020304" pitchFamily="18" charset="0"/>
                          <a:cs typeface="Times New Roman" panose="02020603050405020304" pitchFamily="18" charset="0"/>
                        </a:rPr>
                        <a:t>:</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giúp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trắng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1"/>
                  </a:ext>
                </a:extLst>
              </a:tr>
              <a:tr h="1794510">
                <a:tc>
                  <a:txBody>
                    <a:bodyPr/>
                    <a:lstStyle/>
                    <a:p>
                      <a:pPr>
                        <a:buNone/>
                      </a:pPr>
                      <a:r>
                        <a:rPr lang="vi-VN" altLang="en-US" sz="2400" b="1" dirty="0">
                          <a:latin typeface="Times New Roman" panose="02020603050405020304" pitchFamily="18" charset="0"/>
                          <a:cs typeface="Times New Roman" panose="02020603050405020304" pitchFamily="18" charset="0"/>
                          <a:sym typeface="+mn-ea"/>
                        </a:rPr>
                        <a:t>Câu 2: </a:t>
                      </a:r>
                      <a:r>
                        <a:rPr lang="en-US" sz="2400" dirty="0">
                          <a:latin typeface="Times New Roman" panose="02020603050405020304" pitchFamily="18" charset="0"/>
                          <a:cs typeface="Times New Roman" panose="02020603050405020304" pitchFamily="18" charset="0"/>
                          <a:sym typeface="+mn-ea"/>
                        </a:rPr>
                        <a:t>Trang </a:t>
                      </a:r>
                      <a:r>
                        <a:rPr lang="en-US" sz="2400" dirty="0" err="1">
                          <a:latin typeface="Times New Roman" panose="02020603050405020304" pitchFamily="18" charset="0"/>
                          <a:cs typeface="Times New Roman" panose="02020603050405020304" pitchFamily="18" charset="0"/>
                          <a:sym typeface="+mn-ea"/>
                        </a:rPr>
                        <a:t>phục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b</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thể</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hiện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nghiêm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chỉnh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lịch</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sự</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không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sao</a:t>
                      </a:r>
                      <a:r>
                        <a:rPr lang="en-US" sz="2400" dirty="0">
                          <a:latin typeface="Times New Roman" panose="02020603050405020304" pitchFamily="18" charset="0"/>
                          <a:cs typeface="Times New Roman" panose="02020603050405020304" pitchFamily="18" charset="0"/>
                          <a:sym typeface="+mn-ea"/>
                        </a:rPr>
                        <a:t>? </a:t>
                      </a:r>
                      <a:endParaRPr lang="en-US" sz="2400" dirty="0">
                        <a:latin typeface="Times New Roman" panose="02020603050405020304" pitchFamily="18" charset="0"/>
                        <a:cs typeface="Times New Roman" panose="02020603050405020304" pitchFamily="18" charset="0"/>
                      </a:endParaRPr>
                    </a:p>
                    <a:p>
                      <a:pPr>
                        <a:buNone/>
                      </a:pPr>
                      <a:endParaRPr 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Hình 8.4b: quần rộng thùng thình, không thể hiện sự gọn gàng nhưng kiểu quần tây, áo sơ mi cho thấy sự nghiêm chỉnh, lịch sự.</a:t>
                      </a:r>
                    </a:p>
                  </a:txBody>
                  <a:tcPr/>
                </a:tc>
                <a:extLst>
                  <a:ext uri="{0D108BD9-81ED-4DB2-BD59-A6C34878D82A}">
                    <a16:rowId xmlns:a16="http://schemas.microsoft.com/office/drawing/2014/main" xmlns="" val="10002"/>
                  </a:ext>
                </a:extLst>
              </a:tr>
              <a:tr h="1256030">
                <a:tc>
                  <a:txBody>
                    <a:bodyPr/>
                    <a:lstStyle/>
                    <a:p>
                      <a:pPr>
                        <a:buNone/>
                      </a:pPr>
                      <a:r>
                        <a:rPr lang="vi-VN" altLang="en-US" sz="2400" b="1" dirty="0">
                          <a:latin typeface="Times New Roman" panose="02020603050405020304" pitchFamily="18" charset="0"/>
                          <a:cs typeface="Times New Roman" panose="02020603050405020304" pitchFamily="18" charset="0"/>
                        </a:rPr>
                        <a:t>Câu 3</a:t>
                      </a:r>
                      <a:r>
                        <a:rPr lang="vi-VN" altLang="en-US" sz="2400" dirty="0">
                          <a:latin typeface="Times New Roman" panose="02020603050405020304" pitchFamily="18" charset="0"/>
                          <a:cs typeface="Times New Roman" panose="02020603050405020304" pitchFamily="18" charset="0"/>
                        </a:rPr>
                        <a: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Cùng</a:t>
                      </a:r>
                      <a:r>
                        <a:rPr lang="en-US" sz="2400" dirty="0">
                          <a:latin typeface="Times New Roman" panose="02020603050405020304" pitchFamily="18" charset="0"/>
                          <a:cs typeface="Times New Roman" panose="02020603050405020304" pitchFamily="18" charset="0"/>
                          <a:sym typeface="+mn-ea"/>
                        </a:rPr>
                        <a:t> 1 </a:t>
                      </a:r>
                      <a:r>
                        <a:rPr lang="en-US" sz="2400" dirty="0" err="1">
                          <a:latin typeface="Times New Roman" panose="02020603050405020304" pitchFamily="18" charset="0"/>
                          <a:cs typeface="Times New Roman" panose="02020603050405020304" pitchFamily="18" charset="0"/>
                          <a:sym typeface="+mn-ea"/>
                        </a:rPr>
                        <a:t>loại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sơ</a:t>
                      </a:r>
                      <a:r>
                        <a:rPr lang="en-US" sz="2400" dirty="0">
                          <a:latin typeface="Times New Roman" panose="02020603050405020304" pitchFamily="18" charset="0"/>
                          <a:cs typeface="Times New Roman" panose="02020603050405020304" pitchFamily="18" charset="0"/>
                          <a:sym typeface="+mn-ea"/>
                        </a:rPr>
                        <a:t> mi </a:t>
                      </a:r>
                      <a:r>
                        <a:rPr lang="en-US" sz="2400" dirty="0" err="1">
                          <a:latin typeface="Times New Roman" panose="02020603050405020304" pitchFamily="18" charset="0"/>
                          <a:cs typeface="Times New Roman" panose="02020603050405020304" pitchFamily="18" charset="0"/>
                          <a:sym typeface="+mn-ea"/>
                        </a:rPr>
                        <a:t>và</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quần</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tây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trong</a:t>
                      </a:r>
                      <a:r>
                        <a:rPr lang="en-US" sz="2400" dirty="0">
                          <a:latin typeface="Times New Roman" panose="02020603050405020304" pitchFamily="18" charset="0"/>
                          <a:cs typeface="Times New Roman" panose="02020603050405020304" pitchFamily="18" charset="0"/>
                          <a:sym typeface="+mn-ea"/>
                        </a:rPr>
                        <a:t> </a:t>
                      </a:r>
                      <a:r>
                        <a:rPr lang="en-US" sz="2400" dirty="0" err="1" smtClean="0">
                          <a:latin typeface="Times New Roman" panose="02020603050405020304" pitchFamily="18" charset="0"/>
                          <a:cs typeface="Times New Roman" panose="02020603050405020304" pitchFamily="18" charset="0"/>
                          <a:sym typeface="+mn-ea"/>
                        </a:rPr>
                        <a:t>hình</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a</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b</a:t>
                      </a:r>
                      <a:r>
                        <a:rPr lang="en-US" sz="2400" dirty="0" smtClean="0">
                          <a:latin typeface="Times New Roman" panose="02020603050405020304" pitchFamily="18" charset="0"/>
                          <a:cs typeface="Times New Roman" panose="02020603050405020304" pitchFamily="18" charset="0"/>
                          <a:sym typeface="+mn-ea"/>
                        </a:rPr>
                        <a:t>, </a:t>
                      </a:r>
                      <a:r>
                        <a:rPr lang="vi-VN" sz="2400" dirty="0" smtClean="0">
                          <a:latin typeface="Times New Roman" panose="02020603050405020304" pitchFamily="18" charset="0"/>
                          <a:cs typeface="Times New Roman" panose="02020603050405020304" pitchFamily="18" charset="0"/>
                          <a:sym typeface="+mn-ea"/>
                        </a:rPr>
                        <a:t>c</a:t>
                      </a:r>
                      <a:r>
                        <a:rPr lang="en-US" sz="2400" dirty="0" smtClean="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theo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em</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kiểu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giúp</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người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mặc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có</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vẻ</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trẻ</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trung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năng</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động</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vi-VN" altLang="en-US" sz="2400" dirty="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Hình 8.4a và 8.4c: giúp ngư</a:t>
                      </a:r>
                      <a:r>
                        <a:rPr lang="vi-VN" altLang="en-US" sz="2400">
                          <a:latin typeface="Times New Roman" panose="02020603050405020304" pitchFamily="18" charset="0"/>
                          <a:cs typeface="Times New Roman" panose="02020603050405020304" pitchFamily="18" charset="0"/>
                        </a:rPr>
                        <a:t>ờ</a:t>
                      </a:r>
                      <a:r>
                        <a:rPr lang="en-US" sz="2400">
                          <a:latin typeface="Times New Roman" panose="02020603050405020304" pitchFamily="18" charset="0"/>
                          <a:cs typeface="Times New Roman" panose="02020603050405020304" pitchFamily="18" charset="0"/>
                        </a:rPr>
                        <a:t>i mặc có vẻ trẻ trung, năng động.</a:t>
                      </a:r>
                    </a:p>
                  </a:txBody>
                  <a:tcPr/>
                </a:tc>
                <a:extLst>
                  <a:ext uri="{0D108BD9-81ED-4DB2-BD59-A6C34878D82A}">
                    <a16:rowId xmlns:a16="http://schemas.microsoft.com/office/drawing/2014/main" xmlns="" val="10003"/>
                  </a:ext>
                </a:extLst>
              </a:tr>
            </a:tbl>
          </a:graphicData>
        </a:graphic>
      </p:graphicFrame>
      <p:sp>
        <p:nvSpPr>
          <p:cNvPr id="5" name="Oval 4"/>
          <p:cNvSpPr/>
          <p:nvPr/>
        </p:nvSpPr>
        <p:spPr>
          <a:xfrm>
            <a:off x="831850" y="206375"/>
            <a:ext cx="1621155" cy="7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5"/>
          <p:cNvSpPr txBox="1"/>
          <p:nvPr/>
        </p:nvSpPr>
        <p:spPr>
          <a:xfrm>
            <a:off x="1080135" y="389890"/>
            <a:ext cx="1696085" cy="368300"/>
          </a:xfrm>
          <a:prstGeom prst="rect">
            <a:avLst/>
          </a:prstGeom>
          <a:noFill/>
        </p:spPr>
        <p:txBody>
          <a:bodyPr wrap="square" rtlCol="0">
            <a:spAutoFit/>
          </a:bodyPr>
          <a:lstStyle/>
          <a:p>
            <a:r>
              <a:rPr lang="vi-VN" altLang="en-US">
                <a:latin typeface="Times New Roman" panose="02020603050405020304" pitchFamily="18" charset="0"/>
                <a:cs typeface="Times New Roman" panose="02020603050405020304" pitchFamily="18" charset="0"/>
              </a:rPr>
              <a:t>Thảo luận</a:t>
            </a: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48334962"/>
      </p:ext>
    </p:extLst>
  </p:cSld>
  <p:clrMapOvr>
    <a:masterClrMapping/>
  </p:clrMapOvr>
  <mc:AlternateContent xmlns:mc="http://schemas.openxmlformats.org/markup-compatibility/2006" xmlns:p14="http://schemas.microsoft.com/office/powerpoint/2010/main">
    <mc:Choice Requires="p14">
      <p:transition spd="slow" p14:dur="2000" advTm="57944"/>
    </mc:Choice>
    <mc:Fallback xmlns="">
      <p:transition spd="slow" advTm="579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844731" y="505097"/>
            <a:ext cx="9048206" cy="1515292"/>
            <a:chOff x="844731" y="505097"/>
            <a:chExt cx="9048206" cy="1515292"/>
          </a:xfrm>
        </p:grpSpPr>
        <p:sp>
          <p:nvSpPr>
            <p:cNvPr id="8" name="Cloud Callout 7"/>
            <p:cNvSpPr/>
            <p:nvPr/>
          </p:nvSpPr>
          <p:spPr>
            <a:xfrm>
              <a:off x="844731" y="505097"/>
              <a:ext cx="9048206" cy="1515292"/>
            </a:xfrm>
            <a:prstGeom prst="cloudCallout">
              <a:avLst/>
            </a:prstGeom>
            <a:solidFill>
              <a:srgbClr val="FFFF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 name="TextBox 3"/>
            <p:cNvSpPr txBox="1"/>
            <p:nvPr/>
          </p:nvSpPr>
          <p:spPr>
            <a:xfrm>
              <a:off x="2033636" y="847244"/>
              <a:ext cx="7768044"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nhận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xét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p>
            <a:p>
              <a:r>
                <a:rPr lang="en-US" sz="2400" dirty="0" smtClean="0">
                  <a:latin typeface="Times New Roman" panose="02020603050405020304" pitchFamily="18" charset="0"/>
                  <a:cs typeface="Times New Roman" panose="02020603050405020304" pitchFamily="18" charset="0"/>
                </a:rPr>
                <a:t>Qua </a:t>
              </a:r>
              <a:r>
                <a:rPr lang="en-US" sz="2400" dirty="0" err="1" smtClean="0">
                  <a:latin typeface="Times New Roman" panose="02020603050405020304" pitchFamily="18" charset="0"/>
                  <a:cs typeface="Times New Roman" panose="02020603050405020304" pitchFamily="18" charset="0"/>
                </a:rPr>
                <a:t>đó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rút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bài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học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gì</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a:t>
              </a:r>
            </a:p>
          </p:txBody>
        </p:sp>
      </p:grpSp>
      <p:grpSp>
        <p:nvGrpSpPr>
          <p:cNvPr id="9" name="Group 8"/>
          <p:cNvGrpSpPr/>
          <p:nvPr/>
        </p:nvGrpSpPr>
        <p:grpSpPr>
          <a:xfrm>
            <a:off x="419735" y="2359025"/>
            <a:ext cx="11545570" cy="4136390"/>
            <a:chOff x="94486" y="2207759"/>
            <a:chExt cx="11784007" cy="4136571"/>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486" y="2619375"/>
              <a:ext cx="4699766" cy="312828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94367" y="2207759"/>
              <a:ext cx="3161211" cy="3951514"/>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9681" y="2207759"/>
              <a:ext cx="3348812" cy="4136571"/>
            </a:xfrm>
            <a:prstGeom prst="rect">
              <a:avLst/>
            </a:prstGeom>
          </p:spPr>
        </p:pic>
      </p:grpSp>
      <p:pic>
        <p:nvPicPr>
          <p:cNvPr id="14" name="Audio 1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77638857"/>
      </p:ext>
    </p:extLst>
  </p:cSld>
  <p:clrMapOvr>
    <a:masterClrMapping/>
  </p:clrMapOvr>
  <p:transition spd="slow" advTm="38828">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animEffect transition="in" filter="fad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1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2. </a:t>
            </a:r>
            <a:r>
              <a:rPr lang="en-US" sz="2800" b="1" dirty="0" err="1" smtClean="0">
                <a:solidFill>
                  <a:srgbClr val="0E08F6"/>
                </a:solidFill>
                <a:latin typeface="Times New Roman" panose="02020603050405020304" pitchFamily="18" charset="0"/>
                <a:cs typeface="Times New Roman" panose="02020603050405020304" pitchFamily="18" charset="0"/>
              </a:rPr>
              <a:t>Thời</a:t>
            </a:r>
            <a:r>
              <a:rPr lang="en-US" sz="2800" b="1"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7" name="TextBox 6"/>
          <p:cNvSpPr txBox="1"/>
          <p:nvPr/>
        </p:nvSpPr>
        <p:spPr>
          <a:xfrm>
            <a:off x="993140" y="3596640"/>
            <a:ext cx="9899650" cy="181483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a:t>
            </a:r>
            <a:r>
              <a:rPr lang="vi-VN" altLang="en-US" sz="2800" dirty="0" err="1">
                <a:solidFill>
                  <a:schemeClr val="tx1"/>
                </a:solidFill>
                <a:latin typeface="Times New Roman" panose="02020603050405020304" pitchFamily="18" charset="0"/>
                <a:cs typeface="Times New Roman" panose="02020603050405020304" pitchFamily="18" charset="0"/>
              </a:rPr>
              <a:t>ờ</a:t>
            </a:r>
            <a:r>
              <a:rPr lang="en-US" sz="2800" dirty="0" err="1">
                <a:solidFill>
                  <a:schemeClr val="tx1"/>
                </a:solidFill>
                <a:latin typeface="Times New Roman" panose="02020603050405020304" pitchFamily="18" charset="0"/>
                <a:cs typeface="Times New Roman" panose="02020603050405020304" pitchFamily="18" charset="0"/>
              </a:rPr>
              <a:t>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Do </a:t>
            </a: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mỗi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lựa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chọn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a:t>
            </a:r>
            <a:r>
              <a:rPr lang="vi-VN" altLang="en-US" sz="2800" dirty="0" err="1">
                <a:solidFill>
                  <a:schemeClr val="tx1"/>
                </a:solidFill>
                <a:latin typeface="Times New Roman" panose="02020603050405020304" pitchFamily="18" charset="0"/>
                <a:cs typeface="Times New Roman" panose="02020603050405020304" pitchFamily="18" charset="0"/>
              </a:rPr>
              <a:t>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phù</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hợp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bản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khéo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léo</a:t>
            </a:r>
            <a:r>
              <a:rPr lang="en-US" sz="2800" dirty="0">
                <a:solidFill>
                  <a:schemeClr val="tx1"/>
                </a:solidFill>
                <a:latin typeface="Times New Roman" panose="02020603050405020304" pitchFamily="18" charset="0"/>
                <a:cs typeface="Times New Roman" panose="02020603050405020304" pitchFamily="18" charset="0"/>
              </a:rPr>
              <a:t>.</a:t>
            </a:r>
          </a:p>
          <a:p>
            <a:endParaRPr lang="en-US" sz="2800" dirty="0">
              <a:solidFill>
                <a:schemeClr val="tx1"/>
              </a:solidFill>
              <a:latin typeface="Times New Roman" panose="02020603050405020304" pitchFamily="18" charset="0"/>
              <a:cs typeface="Times New Roman" panose="02020603050405020304" pitchFamily="18" charset="0"/>
            </a:endParaRPr>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93130004"/>
      </p:ext>
    </p:extLst>
  </p:cSld>
  <p:clrMapOvr>
    <a:masterClrMapping/>
  </p:clrMapOvr>
  <mc:AlternateContent xmlns:mc="http://schemas.openxmlformats.org/markup-compatibility/2006" xmlns:p14="http://schemas.microsoft.com/office/powerpoint/2010/main">
    <mc:Choice Requires="p14">
      <p:transition spd="slow" p14:dur="3400" advTm="18770">
        <p14:reveal/>
      </p:transition>
    </mc:Choice>
    <mc:Fallback xmlns="">
      <p:transition spd="slow" advTm="1877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linds(horizontal)">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0"/>
                </p:tgtEl>
              </p:cMediaNode>
            </p:audio>
          </p:childTnLst>
        </p:cTn>
      </p:par>
    </p:tnLst>
    <p:bldLst>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2. </a:t>
            </a:r>
            <a:r>
              <a:rPr lang="en-US" sz="2800" b="1" dirty="0" err="1" smtClean="0">
                <a:solidFill>
                  <a:srgbClr val="0E08F6"/>
                </a:solidFill>
                <a:latin typeface="Times New Roman" panose="02020603050405020304" pitchFamily="18" charset="0"/>
                <a:cs typeface="Times New Roman" panose="02020603050405020304" pitchFamily="18" charset="0"/>
              </a:rPr>
              <a:t>Thời</a:t>
            </a:r>
            <a:r>
              <a:rPr lang="en-US" sz="2800" b="1"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8" name="Rectangle 7"/>
          <p:cNvSpPr/>
          <p:nvPr/>
        </p:nvSpPr>
        <p:spPr>
          <a:xfrm>
            <a:off x="779235" y="2887916"/>
            <a:ext cx="9579429" cy="1083374"/>
          </a:xfrm>
          <a:prstGeom prst="rect">
            <a:avLst/>
          </a:prstGeom>
        </p:spPr>
        <p:txBody>
          <a:bodyPr wrap="square">
            <a:spAutoFit/>
          </a:bodyPr>
          <a:lstStyle/>
          <a:p>
            <a:pPr indent="228600" algn="just">
              <a:lnSpc>
                <a:spcPct val="130000"/>
              </a:lnSpc>
              <a:spcAft>
                <a:spcPts val="0"/>
              </a:spcAft>
              <a:tabLst>
                <a:tab pos="361950" algn="l"/>
              </a:tabLst>
            </a:pPr>
            <a:r>
              <a:rPr lang="en-US" sz="2800" b="1" dirty="0" smtClean="0">
                <a:solidFill>
                  <a:srgbClr val="0000FF"/>
                </a:solidFill>
                <a:latin typeface="Times New Roman" panose="02020603050405020304" pitchFamily="18" charset="0"/>
                <a:ea typeface="Times New Roman" panose="02020603050405020304" pitchFamily="18" charset="0"/>
              </a:rPr>
              <a:t>3. </a:t>
            </a:r>
            <a:r>
              <a:rPr lang="en-US" sz="2800" b="1" dirty="0" err="1" smtClean="0">
                <a:solidFill>
                  <a:srgbClr val="0000FF"/>
                </a:solidFill>
                <a:latin typeface="Times New Roman" panose="02020603050405020304" pitchFamily="18" charset="0"/>
                <a:ea typeface="Times New Roman" panose="02020603050405020304" pitchFamily="18" charset="0"/>
              </a:rPr>
              <a:t>Lựa</a:t>
            </a:r>
            <a:r>
              <a:rPr lang="en-US"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chọn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phục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phù</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hợp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theo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thời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endParaRPr lang="en-US" sz="2800" dirty="0" smtClean="0">
              <a:solidFill>
                <a:srgbClr val="0000FF"/>
              </a:solidFill>
              <a:effectLst/>
              <a:latin typeface="Times New Roman" panose="02020603050405020304" pitchFamily="18" charset="0"/>
              <a:ea typeface="Times New Roman" panose="02020603050405020304" pitchFamily="18" charset="0"/>
            </a:endParaRPr>
          </a:p>
          <a:p>
            <a:r>
              <a:rPr lang="vi-VN" sz="2800" b="1" dirty="0">
                <a:solidFill>
                  <a:srgbClr val="0000FF"/>
                </a:solidFill>
                <a:latin typeface="Times New Roman" panose="02020603050405020304" pitchFamily="18" charset="0"/>
                <a:ea typeface="Calibri" panose="020F0502020204030204" charset="0"/>
              </a:rPr>
              <a:t> </a:t>
            </a:r>
            <a:r>
              <a:rPr lang="vi-VN" sz="2800" b="1" dirty="0" smtClean="0">
                <a:solidFill>
                  <a:srgbClr val="0000FF"/>
                </a:solidFill>
                <a:latin typeface="Times New Roman" panose="02020603050405020304" pitchFamily="18" charset="0"/>
                <a:ea typeface="Calibri" panose="020F0502020204030204" charset="0"/>
              </a:rPr>
              <a:t>     </a:t>
            </a:r>
            <a:r>
              <a:rPr lang="en-US" sz="2800" b="1" dirty="0" smtClean="0">
                <a:solidFill>
                  <a:srgbClr val="0000FF"/>
                </a:solidFill>
                <a:latin typeface="Times New Roman" panose="02020603050405020304" pitchFamily="18" charset="0"/>
                <a:ea typeface="Calibri" panose="020F0502020204030204" charset="0"/>
              </a:rPr>
              <a:t>3.1</a:t>
            </a:r>
            <a:r>
              <a:rPr lang="vi-VN" sz="2800" b="1" dirty="0">
                <a:solidFill>
                  <a:srgbClr val="0000FF"/>
                </a:solidFill>
                <a:latin typeface="Times New Roman" panose="02020603050405020304" pitchFamily="18" charset="0"/>
                <a:ea typeface="Calibri" panose="020F0502020204030204" charset="0"/>
              </a:rPr>
              <a:t>.</a:t>
            </a:r>
            <a:r>
              <a:rPr lang="en-US" sz="2800" b="1" dirty="0" smtClean="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Một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số</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lưu</a:t>
            </a:r>
            <a:r>
              <a:rPr lang="en-US" sz="2800" dirty="0">
                <a:solidFill>
                  <a:srgbClr val="0000FF"/>
                </a:solidFill>
                <a:latin typeface="Times New Roman" panose="02020603050405020304" pitchFamily="18" charset="0"/>
                <a:ea typeface="Calibri" panose="020F0502020204030204" charset="0"/>
              </a:rPr>
              <a:t> ý </a:t>
            </a:r>
            <a:r>
              <a:rPr lang="en-US" sz="2800" b="1" i="1" dirty="0" err="1">
                <a:solidFill>
                  <a:srgbClr val="0000FF"/>
                </a:solidFill>
                <a:latin typeface="Times New Roman" panose="02020603050405020304" pitchFamily="18" charset="0"/>
                <a:ea typeface="Calibri" panose="020F0502020204030204" charset="0"/>
              </a:rPr>
              <a:t>khi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pic>
        <p:nvPicPr>
          <p:cNvPr id="2" name="Audio 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388671048"/>
      </p:ext>
    </p:extLst>
  </p:cSld>
  <p:clrMapOvr>
    <a:masterClrMapping/>
  </p:clrMapOvr>
  <mc:AlternateContent xmlns:mc="http://schemas.openxmlformats.org/markup-compatibility/2006" xmlns:p14="http://schemas.microsoft.com/office/powerpoint/2010/main">
    <mc:Choice Requires="p14">
      <p:transition spd="slow" p14:dur="3400" advTm="12638">
        <p14:reveal/>
      </p:transition>
    </mc:Choice>
    <mc:Fallback xmlns="">
      <p:transition spd="slow" advTm="1263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75221" y="1235356"/>
            <a:ext cx="7149736" cy="3433355"/>
            <a:chOff x="-95794" y="1591491"/>
            <a:chExt cx="7149736" cy="3433355"/>
          </a:xfrm>
        </p:grpSpPr>
        <p:sp>
          <p:nvSpPr>
            <p:cNvPr id="7" name="Cloud Callout 6"/>
            <p:cNvSpPr/>
            <p:nvPr/>
          </p:nvSpPr>
          <p:spPr>
            <a:xfrm flipH="1">
              <a:off x="-95794" y="1591491"/>
              <a:ext cx="7149736" cy="3433355"/>
            </a:xfrm>
            <a:prstGeom prst="cloudCallou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844731" y="2272938"/>
              <a:ext cx="4990012" cy="2246769"/>
            </a:xfrm>
            <a:prstGeom prst="rect">
              <a:avLst/>
            </a:prstGeom>
            <a:noFill/>
          </p:spPr>
          <p:txBody>
            <a:bodyPr wrap="square" rtlCol="0">
              <a:spAutoFit/>
            </a:bodyPr>
            <a:lstStyle/>
            <a:p>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hôm</a:t>
              </a:r>
              <a:r>
                <a:rPr lang="en-US" sz="2000" dirty="0">
                  <a:latin typeface="Times New Roman" panose="02020603050405020304" pitchFamily="18" charset="0"/>
                  <a:cs typeface="Times New Roman" panose="02020603050405020304" pitchFamily="18" charset="0"/>
                </a:rPr>
                <a:t> nay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một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đẹp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nhưng</a:t>
              </a:r>
              <a:r>
                <a:rPr lang="en-US" sz="2000" dirty="0">
                  <a:latin typeface="Times New Roman" panose="02020603050405020304" pitchFamily="18" charset="0"/>
                  <a:cs typeface="Times New Roman" panose="02020603050405020304" pitchFamily="18" charset="0"/>
                </a:rPr>
                <a:t> do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về</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muộn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kịp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đồ</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đã</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Theo </a:t>
              </a:r>
              <a:r>
                <a:rPr lang="en-US" sz="2000" dirty="0" err="1">
                  <a:latin typeface="Times New Roman" panose="02020603050405020304" pitchFamily="18" charset="0"/>
                  <a:cs typeface="Times New Roman" panose="02020603050405020304" pitchFamily="18" charset="0"/>
                </a:rPr>
                <a:t>em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Ngọc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mặc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chiếc</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váy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màu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hồng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đám</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cưới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lớp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phù</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hợp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Vì</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sao</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gr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45712" y="706482"/>
            <a:ext cx="3466733" cy="5650775"/>
          </a:xfrm>
          <a:prstGeom prst="rect">
            <a:avLst/>
          </a:prstGeom>
        </p:spPr>
      </p:pic>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280818008"/>
      </p:ext>
    </p:extLst>
  </p:cSld>
  <p:clrMapOvr>
    <a:masterClrMapping/>
  </p:clrMapOvr>
  <mc:AlternateContent xmlns:mc="http://schemas.openxmlformats.org/markup-compatibility/2006" xmlns:p14="http://schemas.microsoft.com/office/powerpoint/2010/main">
    <mc:Choice Requires="p14">
      <p:transition spd="slow" p14:dur="1500" advTm="51125">
        <p:split orient="vert"/>
      </p:transition>
    </mc:Choice>
    <mc:Fallback xmlns="">
      <p:transition spd="slow" advTm="51125">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par>
                                <p:cTn id="12" presetID="6" presetClass="entr" presetSubtype="16"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circle(in)">
                                      <p:cBhvr>
                                        <p:cTn id="14"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1510665" y="1199515"/>
            <a:ext cx="9867900" cy="5015865"/>
          </a:xfrm>
          <a:prstGeom prst="rect">
            <a:avLst/>
          </a:prstGeom>
          <a:noFill/>
        </p:spPr>
        <p:txBody>
          <a:bodyPr wrap="square" rtlCol="0">
            <a:spAutoFit/>
          </a:bodyPr>
          <a:lstStyle/>
          <a:p>
            <a:r>
              <a:rPr lang="en-US" sz="3200" b="1" dirty="0" err="1" smtClean="0">
                <a:solidFill>
                  <a:srgbClr val="FF0000"/>
                </a:solidFill>
                <a:latin typeface="Times New Roman" panose="02020603050405020304" pitchFamily="18" charset="0"/>
                <a:cs typeface="Times New Roman" panose="02020603050405020304" pitchFamily="18" charset="0"/>
              </a:rPr>
              <a:t>Một</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số</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lưu</a:t>
            </a:r>
            <a:r>
              <a:rPr lang="en-US" sz="3200" b="1" dirty="0" smtClean="0">
                <a:solidFill>
                  <a:srgbClr val="FF0000"/>
                </a:solidFill>
                <a:latin typeface="Times New Roman" panose="02020603050405020304" pitchFamily="18" charset="0"/>
                <a:cs typeface="Times New Roman" panose="02020603050405020304" pitchFamily="18" charset="0"/>
              </a:rPr>
              <a:t> ý </a:t>
            </a:r>
            <a:r>
              <a:rPr lang="en-US" sz="3200" b="1" dirty="0" err="1" smtClean="0">
                <a:solidFill>
                  <a:srgbClr val="FF0000"/>
                </a:solidFill>
                <a:latin typeface="Times New Roman" panose="02020603050405020304" pitchFamily="18" charset="0"/>
                <a:cs typeface="Times New Roman" panose="02020603050405020304" pitchFamily="18" charset="0"/>
              </a:rPr>
              <a:t>khi</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lựa</a:t>
            </a:r>
            <a:r>
              <a:rPr lang="en-US" sz="3200" b="1" dirty="0" smtClean="0">
                <a:solidFill>
                  <a:srgbClr val="FF0000"/>
                </a:solidFill>
                <a:latin typeface="Times New Roman" panose="02020603050405020304" pitchFamily="18" charset="0"/>
                <a:cs typeface="Times New Roman" panose="02020603050405020304" pitchFamily="18" charset="0"/>
              </a:rPr>
              <a:t> ch</a:t>
            </a:r>
            <a:r>
              <a:rPr lang="vi-VN" altLang="en-US" sz="3200" b="1" dirty="0" smtClean="0">
                <a:solidFill>
                  <a:srgbClr val="FF0000"/>
                </a:solidFill>
                <a:latin typeface="Times New Roman" panose="02020603050405020304" pitchFamily="18" charset="0"/>
                <a:cs typeface="Times New Roman" panose="02020603050405020304" pitchFamily="18" charset="0"/>
              </a:rPr>
              <a:t>ọ</a:t>
            </a:r>
            <a:r>
              <a:rPr lang="en-US" sz="3200" b="1" dirty="0" smtClean="0">
                <a:solidFill>
                  <a:srgbClr val="FF0000"/>
                </a:solidFill>
                <a:latin typeface="Times New Roman" panose="02020603050405020304" pitchFamily="18" charset="0"/>
                <a:cs typeface="Times New Roman" panose="02020603050405020304" pitchFamily="18" charset="0"/>
              </a:rPr>
              <a:t>n </a:t>
            </a:r>
            <a:r>
              <a:rPr lang="en-US" sz="3200" b="1" dirty="0" err="1" smtClean="0">
                <a:solidFill>
                  <a:srgbClr val="FF0000"/>
                </a:solidFill>
                <a:latin typeface="Times New Roman" panose="02020603050405020304" pitchFamily="18" charset="0"/>
                <a:cs typeface="Times New Roman" panose="02020603050405020304" pitchFamily="18" charset="0"/>
              </a:rPr>
              <a:t>trang</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3200" b="1" dirty="0" err="1" smtClean="0">
                <a:solidFill>
                  <a:srgbClr val="FF0000"/>
                </a:solidFill>
                <a:latin typeface="Times New Roman" panose="02020603050405020304" pitchFamily="18" charset="0"/>
                <a:cs typeface="Times New Roman" panose="02020603050405020304" pitchFamily="18" charset="0"/>
              </a:rPr>
              <a:t>phục</a:t>
            </a:r>
            <a:endParaRPr lang="en-US" sz="3200" b="1" dirty="0" smtClean="0">
              <a:solidFill>
                <a:srgbClr val="FF0000"/>
              </a:solidFill>
              <a:latin typeface="Times New Roman" panose="02020603050405020304" pitchFamily="18" charset="0"/>
              <a:cs typeface="Times New Roman" panose="02020603050405020304" pitchFamily="18" charset="0"/>
            </a:endParaRP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Xác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định</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đặc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điểm</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vóc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dáng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của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người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mặc</a:t>
            </a:r>
            <a:r>
              <a:rPr lang="en-US" sz="3200" dirty="0" smtClean="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Xác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định</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xu</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hướng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thời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trang</a:t>
            </a:r>
            <a:r>
              <a:rPr lang="en-US" sz="3200" dirty="0" smtClean="0">
                <a:solidFill>
                  <a:srgbClr val="0E08F6"/>
                </a:solidFill>
                <a:latin typeface="Times New Roman" panose="02020603050405020304" pitchFamily="18" charset="0"/>
                <a:cs typeface="Times New Roman" panose="02020603050405020304" pitchFamily="18" charset="0"/>
              </a:rPr>
              <a:t> </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Lựa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trang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phục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phục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phù</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hợp</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với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lứa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tuổi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môi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trường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hoạt</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động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và</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điều</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kiện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tài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chính</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của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gia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đình</a:t>
            </a:r>
            <a:r>
              <a:rPr lang="en-US" sz="3200" dirty="0" smtClean="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Lựa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màu</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sắc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vải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kiểu</a:t>
            </a:r>
            <a:r>
              <a:rPr lang="en-US" sz="3200" dirty="0" smtClean="0">
                <a:solidFill>
                  <a:srgbClr val="0E08F6"/>
                </a:solidFill>
                <a:latin typeface="Times New Roman" panose="02020603050405020304" pitchFamily="18" charset="0"/>
                <a:cs typeface="Times New Roman" panose="02020603050405020304" pitchFamily="18" charset="0"/>
              </a:rPr>
              <a:t> may </a:t>
            </a:r>
            <a:r>
              <a:rPr lang="en-US" sz="3200" dirty="0" err="1" smtClean="0">
                <a:solidFill>
                  <a:srgbClr val="0E08F6"/>
                </a:solidFill>
                <a:latin typeface="Times New Roman" panose="02020603050405020304" pitchFamily="18" charset="0"/>
                <a:cs typeface="Times New Roman" panose="02020603050405020304" pitchFamily="18" charset="0"/>
              </a:rPr>
              <a:t>phù</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hợp</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với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vóc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dáng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người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mặc</a:t>
            </a:r>
            <a:r>
              <a:rPr lang="en-US" sz="3200" dirty="0" smtClean="0">
                <a:solidFill>
                  <a:srgbClr val="0E08F6"/>
                </a:solidFill>
                <a:latin typeface="Times New Roman" panose="02020603050405020304" pitchFamily="18" charset="0"/>
                <a:cs typeface="Times New Roman" panose="02020603050405020304" pitchFamily="18" charset="0"/>
              </a:rPr>
              <a:t>.</a:t>
            </a:r>
          </a:p>
          <a:p>
            <a:pPr marL="285750" indent="-285750">
              <a:buFontTx/>
              <a:buChar char="-"/>
            </a:pPr>
            <a:r>
              <a:rPr lang="en-US" sz="3200" dirty="0" err="1" smtClean="0">
                <a:solidFill>
                  <a:srgbClr val="0E08F6"/>
                </a:solidFill>
                <a:latin typeface="Times New Roman" panose="02020603050405020304" pitchFamily="18" charset="0"/>
                <a:cs typeface="Times New Roman" panose="02020603050405020304" pitchFamily="18" charset="0"/>
              </a:rPr>
              <a:t>Lựa</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thêm</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các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vật</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dụng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kèm</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phù</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hợp</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với</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trang</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phục</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đã</a:t>
            </a:r>
            <a:r>
              <a:rPr lang="en-US" sz="3200" dirty="0" smtClean="0">
                <a:solidFill>
                  <a:srgbClr val="0E08F6"/>
                </a:solidFill>
                <a:latin typeface="Times New Roman" panose="02020603050405020304" pitchFamily="18" charset="0"/>
                <a:cs typeface="Times New Roman" panose="02020603050405020304" pitchFamily="18" charset="0"/>
              </a:rPr>
              <a:t> </a:t>
            </a:r>
            <a:r>
              <a:rPr lang="en-US" sz="3200" dirty="0" err="1" smtClean="0">
                <a:solidFill>
                  <a:srgbClr val="0E08F6"/>
                </a:solidFill>
                <a:latin typeface="Times New Roman" panose="02020603050405020304" pitchFamily="18" charset="0"/>
                <a:cs typeface="Times New Roman" panose="02020603050405020304" pitchFamily="18" charset="0"/>
              </a:rPr>
              <a:t>chọn</a:t>
            </a:r>
            <a:endParaRPr lang="en-US" sz="3200" dirty="0" smtClean="0">
              <a:solidFill>
                <a:srgbClr val="0E08F6"/>
              </a:solidFill>
              <a:latin typeface="Times New Roman" panose="02020603050405020304" pitchFamily="18" charset="0"/>
              <a:cs typeface="Times New Roman" panose="02020603050405020304" pitchFamily="18" charset="0"/>
            </a:endParaRPr>
          </a:p>
          <a:p>
            <a:pPr marL="285750" indent="-285750">
              <a:buFontTx/>
              <a:buChar char="-"/>
            </a:pPr>
            <a:endParaRPr lang="en-US" sz="3200" dirty="0" smtClean="0">
              <a:solidFill>
                <a:srgbClr val="0E08F6"/>
              </a:solidFill>
              <a:latin typeface="Times New Roman" panose="02020603050405020304" pitchFamily="18" charset="0"/>
              <a:cs typeface="Times New Roman" panose="02020603050405020304" pitchFamily="18" charset="0"/>
            </a:endParaRP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691903053"/>
      </p:ext>
    </p:extLst>
  </p:cSld>
  <p:clrMapOvr>
    <a:masterClrMapping/>
  </p:clrMapOvr>
  <mc:AlternateContent xmlns:mc="http://schemas.openxmlformats.org/markup-compatibility/2006" xmlns:p14="http://schemas.microsoft.com/office/powerpoint/2010/main">
    <mc:Choice Requires="p14">
      <p:transition spd="med" p14:dur="700" advTm="31735">
        <p:fade/>
      </p:transition>
    </mc:Choice>
    <mc:Fallback xmlns="">
      <p:transition spd="med" advTm="317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635" y="-20955"/>
            <a:ext cx="12192000" cy="6878955"/>
          </a:xfrm>
          <a:prstGeom prst="rect">
            <a:avLst/>
          </a:prstGeom>
        </p:spPr>
      </p:pic>
      <p:sp>
        <p:nvSpPr>
          <p:cNvPr id="6" name="Title 5"/>
          <p:cNvSpPr>
            <a:spLocks noGrp="1"/>
          </p:cNvSpPr>
          <p:nvPr>
            <p:ph type="title"/>
          </p:nvPr>
        </p:nvSpPr>
        <p:spPr/>
        <p:txBody>
          <a:bodyPr/>
          <a:lstStyle/>
          <a:p>
            <a:endParaRPr lang="en-US"/>
          </a:p>
        </p:txBody>
      </p:sp>
      <p:sp>
        <p:nvSpPr>
          <p:cNvPr id="4" name="TextBox 3"/>
          <p:cNvSpPr txBox="1"/>
          <p:nvPr/>
        </p:nvSpPr>
        <p:spPr>
          <a:xfrm>
            <a:off x="993140" y="2254250"/>
            <a:ext cx="8772525"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2. </a:t>
            </a:r>
            <a:r>
              <a:rPr lang="en-US" sz="2800" b="1" dirty="0" err="1" smtClean="0">
                <a:solidFill>
                  <a:srgbClr val="0E08F6"/>
                </a:solidFill>
                <a:latin typeface="Times New Roman" panose="02020603050405020304" pitchFamily="18" charset="0"/>
                <a:cs typeface="Times New Roman" panose="02020603050405020304" pitchFamily="18" charset="0"/>
              </a:rPr>
              <a:t>Thời</a:t>
            </a:r>
            <a:r>
              <a:rPr lang="en-US" sz="2800" b="1"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thể</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hiện</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tính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của</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người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mặc</a:t>
            </a:r>
            <a:r>
              <a:rPr lang="en-US" sz="2800" b="1" dirty="0">
                <a:solidFill>
                  <a:srgbClr val="0E08F6"/>
                </a:solidFill>
                <a:latin typeface="Times New Roman" panose="02020603050405020304" pitchFamily="18" charset="0"/>
                <a:cs typeface="Times New Roman" panose="02020603050405020304" pitchFamily="18" charset="0"/>
              </a:rPr>
              <a:t> </a:t>
            </a:r>
          </a:p>
        </p:txBody>
      </p:sp>
      <p:sp>
        <p:nvSpPr>
          <p:cNvPr id="13" name="Text Box 12"/>
          <p:cNvSpPr txBox="1"/>
          <p:nvPr/>
        </p:nvSpPr>
        <p:spPr>
          <a:xfrm>
            <a:off x="957580" y="471170"/>
            <a:ext cx="9222740" cy="1506855"/>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pPr algn="l"/>
            <a:r>
              <a:rPr lang="vi-VN" altLang="en-US" sz="2800" b="1">
                <a:solidFill>
                  <a:srgbClr val="0E08F6"/>
                </a:solidFill>
                <a:latin typeface="Times New Roman" panose="02020603050405020304" pitchFamily="18" charset="0"/>
                <a:cs typeface="Times New Roman" panose="02020603050405020304" pitchFamily="18" charset="0"/>
              </a:rPr>
              <a:t>1. Thời trang và phong cách thời trang</a:t>
            </a:r>
          </a:p>
        </p:txBody>
      </p:sp>
      <p:sp>
        <p:nvSpPr>
          <p:cNvPr id="8" name="Rectangle 7"/>
          <p:cNvSpPr/>
          <p:nvPr/>
        </p:nvSpPr>
        <p:spPr>
          <a:xfrm>
            <a:off x="779235" y="2887916"/>
            <a:ext cx="9579429" cy="1083374"/>
          </a:xfrm>
          <a:prstGeom prst="rect">
            <a:avLst/>
          </a:prstGeom>
        </p:spPr>
        <p:txBody>
          <a:bodyPr wrap="square">
            <a:spAutoFit/>
          </a:bodyPr>
          <a:lstStyle/>
          <a:p>
            <a:pPr indent="228600" algn="just">
              <a:lnSpc>
                <a:spcPct val="130000"/>
              </a:lnSpc>
              <a:spcAft>
                <a:spcPts val="0"/>
              </a:spcAft>
              <a:tabLst>
                <a:tab pos="361950" algn="l"/>
              </a:tabLst>
            </a:pPr>
            <a:r>
              <a:rPr lang="en-US" sz="2800" b="1" dirty="0" smtClean="0">
                <a:solidFill>
                  <a:srgbClr val="0000FF"/>
                </a:solidFill>
                <a:latin typeface="Times New Roman" panose="02020603050405020304" pitchFamily="18" charset="0"/>
                <a:ea typeface="Times New Roman" panose="02020603050405020304" pitchFamily="18" charset="0"/>
              </a:rPr>
              <a:t>3. </a:t>
            </a:r>
            <a:r>
              <a:rPr lang="en-US" sz="2800" b="1" dirty="0" err="1" smtClean="0">
                <a:solidFill>
                  <a:srgbClr val="0000FF"/>
                </a:solidFill>
                <a:latin typeface="Times New Roman" panose="02020603050405020304" pitchFamily="18" charset="0"/>
                <a:ea typeface="Times New Roman" panose="02020603050405020304" pitchFamily="18" charset="0"/>
              </a:rPr>
              <a:t>Lựa</a:t>
            </a:r>
            <a:r>
              <a:rPr lang="en-US" sz="2800" b="1" dirty="0" smtClean="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chọn</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phục</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phù</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hợp</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theo</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thời</a:t>
            </a:r>
            <a:r>
              <a:rPr lang="en-US" sz="2800" b="1" dirty="0">
                <a:solidFill>
                  <a:srgbClr val="0000FF"/>
                </a:solidFill>
                <a:latin typeface="Times New Roman" panose="02020603050405020304" pitchFamily="18" charset="0"/>
                <a:ea typeface="Times New Roman" panose="02020603050405020304" pitchFamily="18" charset="0"/>
              </a:rPr>
              <a:t> </a:t>
            </a:r>
            <a:r>
              <a:rPr lang="en-US" sz="2800" b="1" dirty="0" err="1">
                <a:solidFill>
                  <a:srgbClr val="0000FF"/>
                </a:solidFill>
                <a:latin typeface="Times New Roman" panose="02020603050405020304" pitchFamily="18" charset="0"/>
                <a:ea typeface="Times New Roman" panose="02020603050405020304" pitchFamily="18" charset="0"/>
              </a:rPr>
              <a:t>trang</a:t>
            </a:r>
            <a:endParaRPr lang="en-US" sz="2800" dirty="0" smtClean="0">
              <a:solidFill>
                <a:srgbClr val="0000FF"/>
              </a:solidFill>
              <a:effectLst/>
              <a:latin typeface="Times New Roman" panose="02020603050405020304" pitchFamily="18" charset="0"/>
              <a:ea typeface="Times New Roman" panose="02020603050405020304" pitchFamily="18" charset="0"/>
            </a:endParaRPr>
          </a:p>
          <a:p>
            <a:r>
              <a:rPr lang="vi-VN" sz="2800" b="1" dirty="0">
                <a:solidFill>
                  <a:srgbClr val="0000FF"/>
                </a:solidFill>
                <a:latin typeface="Times New Roman" panose="02020603050405020304" pitchFamily="18" charset="0"/>
                <a:ea typeface="Calibri" panose="020F0502020204030204" charset="0"/>
              </a:rPr>
              <a:t> </a:t>
            </a:r>
            <a:r>
              <a:rPr lang="vi-VN" sz="2800" b="1" dirty="0" smtClean="0">
                <a:solidFill>
                  <a:srgbClr val="0000FF"/>
                </a:solidFill>
                <a:latin typeface="Times New Roman" panose="02020603050405020304" pitchFamily="18" charset="0"/>
                <a:ea typeface="Calibri" panose="020F0502020204030204" charset="0"/>
              </a:rPr>
              <a:t>     </a:t>
            </a:r>
            <a:r>
              <a:rPr lang="en-US" sz="2800" b="1" dirty="0" smtClean="0">
                <a:solidFill>
                  <a:srgbClr val="0000FF"/>
                </a:solidFill>
                <a:latin typeface="Times New Roman" panose="02020603050405020304" pitchFamily="18" charset="0"/>
                <a:ea typeface="Calibri" panose="020F0502020204030204" charset="0"/>
              </a:rPr>
              <a:t>3.1</a:t>
            </a:r>
            <a:r>
              <a:rPr lang="vi-VN" sz="2800" b="1" dirty="0">
                <a:solidFill>
                  <a:srgbClr val="0000FF"/>
                </a:solidFill>
                <a:latin typeface="Times New Roman" panose="02020603050405020304" pitchFamily="18" charset="0"/>
                <a:ea typeface="Calibri" panose="020F0502020204030204" charset="0"/>
              </a:rPr>
              <a:t>.</a:t>
            </a:r>
            <a:r>
              <a:rPr lang="en-US" sz="2800" b="1" dirty="0" smtClean="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Một</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số</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lưu</a:t>
            </a:r>
            <a:r>
              <a:rPr lang="en-US" sz="2800" dirty="0">
                <a:solidFill>
                  <a:srgbClr val="0000FF"/>
                </a:solidFill>
                <a:latin typeface="Times New Roman" panose="02020603050405020304" pitchFamily="18" charset="0"/>
                <a:ea typeface="Calibri" panose="020F0502020204030204" charset="0"/>
              </a:rPr>
              <a:t> ý </a:t>
            </a:r>
            <a:r>
              <a:rPr lang="en-US" sz="2800" b="1" i="1" dirty="0" err="1">
                <a:solidFill>
                  <a:srgbClr val="0000FF"/>
                </a:solidFill>
                <a:latin typeface="Times New Roman" panose="02020603050405020304" pitchFamily="18" charset="0"/>
                <a:ea typeface="Calibri" panose="020F0502020204030204" charset="0"/>
              </a:rPr>
              <a:t>khi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sp>
        <p:nvSpPr>
          <p:cNvPr id="3" name="Rectangle 2"/>
          <p:cNvSpPr/>
          <p:nvPr/>
        </p:nvSpPr>
        <p:spPr>
          <a:xfrm>
            <a:off x="1262636" y="4082986"/>
            <a:ext cx="7688323" cy="523220"/>
          </a:xfrm>
          <a:prstGeom prst="rect">
            <a:avLst/>
          </a:prstGeom>
        </p:spPr>
        <p:txBody>
          <a:bodyPr wrap="none">
            <a:spAutoFit/>
          </a:bodyPr>
          <a:lstStyle/>
          <a:p>
            <a:r>
              <a:rPr lang="en-US" sz="2800" b="1" i="1" dirty="0" smtClean="0">
                <a:solidFill>
                  <a:srgbClr val="0000FF"/>
                </a:solidFill>
                <a:latin typeface="Times New Roman" panose="02020603050405020304" pitchFamily="18" charset="0"/>
                <a:ea typeface="Calibri" panose="020F0502020204030204" charset="0"/>
              </a:rPr>
              <a:t>3.2</a:t>
            </a:r>
            <a:r>
              <a:rPr lang="vi-VN" sz="2800" b="1" i="1" dirty="0" smtClean="0">
                <a:solidFill>
                  <a:srgbClr val="0000FF"/>
                </a:solidFill>
                <a:latin typeface="Times New Roman" panose="02020603050405020304" pitchFamily="18" charset="0"/>
                <a:ea typeface="Calibri" panose="020F0502020204030204" charset="0"/>
              </a:rPr>
              <a:t>.</a:t>
            </a:r>
            <a:r>
              <a:rPr lang="en-US" sz="2800" b="1" i="1" dirty="0" smtClean="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Các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bước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lựa</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chọn</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phục</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theo</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th</a:t>
            </a:r>
            <a:r>
              <a:rPr lang="en-US" sz="2800" b="1" dirty="0" err="1">
                <a:solidFill>
                  <a:srgbClr val="0000FF"/>
                </a:solidFill>
                <a:latin typeface="Times New Roman" panose="02020603050405020304" pitchFamily="18" charset="0"/>
                <a:ea typeface="Calibri" panose="020F0502020204030204" charset="0"/>
              </a:rPr>
              <a:t>ờ</a:t>
            </a:r>
            <a:r>
              <a:rPr lang="en-US" sz="2800" b="1" i="1" dirty="0" err="1">
                <a:solidFill>
                  <a:srgbClr val="0000FF"/>
                </a:solidFill>
                <a:latin typeface="Times New Roman" panose="02020603050405020304" pitchFamily="18" charset="0"/>
                <a:ea typeface="Calibri" panose="020F0502020204030204" charset="0"/>
              </a:rPr>
              <a:t>i</a:t>
            </a:r>
            <a:r>
              <a:rPr lang="en-US" sz="2800" b="1" i="1" dirty="0">
                <a:solidFill>
                  <a:srgbClr val="0000FF"/>
                </a:solidFill>
                <a:latin typeface="Times New Roman" panose="02020603050405020304" pitchFamily="18" charset="0"/>
                <a:ea typeface="Calibri" panose="020F0502020204030204" charset="0"/>
              </a:rPr>
              <a:t> </a:t>
            </a:r>
            <a:r>
              <a:rPr lang="en-US" sz="2800" b="1" i="1" dirty="0" err="1">
                <a:solidFill>
                  <a:srgbClr val="0000FF"/>
                </a:solidFill>
                <a:latin typeface="Times New Roman" panose="02020603050405020304" pitchFamily="18" charset="0"/>
                <a:ea typeface="Calibri" panose="020F0502020204030204" charset="0"/>
              </a:rPr>
              <a:t>trang</a:t>
            </a:r>
            <a:endParaRPr lang="en-US" sz="2800" dirty="0">
              <a:solidFill>
                <a:srgbClr val="0000FF"/>
              </a:solidFill>
            </a:endParaRPr>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67936386"/>
      </p:ext>
    </p:extLst>
  </p:cSld>
  <p:clrMapOvr>
    <a:masterClrMapping/>
  </p:clrMapOvr>
  <mc:AlternateContent xmlns:mc="http://schemas.openxmlformats.org/markup-compatibility/2006" xmlns:p14="http://schemas.microsoft.com/office/powerpoint/2010/main">
    <mc:Choice Requires="p14">
      <p:transition spd="slow" p14:dur="3400" advTm="11433">
        <p14:reveal/>
      </p:transition>
    </mc:Choice>
    <mc:Fallback xmlns="">
      <p:transition spd="slow" advTm="1143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cuộc trình diễn thời trang- những bộ váy đẹp nhất [ TQdouyin]">
            <a:hlinkClick r:id="" action="ppaction://media"/>
          </p:cNvPr>
          <p:cNvPicPr>
            <a:picLocks noGrp="1"/>
          </p:cNvPicPr>
          <p:nvPr>
            <p:ph sz="half" idx="1"/>
            <a:videoFile r:link="rId2"/>
            <p:extLst>
              <p:ext uri="{DAA4B4D4-6D71-4841-9C94-3DE7FCFB9230}">
                <p14:media xmlns:p14="http://schemas.microsoft.com/office/powerpoint/2010/main" r:embed="rId1"/>
              </p:ext>
            </p:extLst>
          </p:nvPr>
        </p:nvPicPr>
        <p:blipFill>
          <a:blip r:embed="rId6"/>
          <a:stretch>
            <a:fillRect/>
          </a:stretch>
        </p:blipFill>
        <p:spPr>
          <a:xfrm>
            <a:off x="838200" y="364490"/>
            <a:ext cx="10515600" cy="6193790"/>
          </a:xfrm>
          <a:prstGeom prst="rect">
            <a:avLst/>
          </a:prstGeom>
        </p:spPr>
      </p:pic>
      <p:pic>
        <p:nvPicPr>
          <p:cNvPr id="7" name="Audio 6">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6430807"/>
      </p:ext>
    </p:extLst>
  </p:cSld>
  <p:clrMapOvr>
    <a:masterClrMapping/>
  </p:clrMapOvr>
  <mc:AlternateContent xmlns:mc="http://schemas.openxmlformats.org/markup-compatibility/2006" xmlns:p14="http://schemas.microsoft.com/office/powerpoint/2010/main">
    <mc:Choice Requires="p14">
      <p:transition spd="slow" p14:dur="2000" advTm="107497"/>
    </mc:Choice>
    <mc:Fallback xmlns="">
      <p:transition spd="slow" advTm="1074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1">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additive="base">
                                        <p:cTn id="12" dur="1" fill="hold"/>
                                        <p:tgtEl>
                                          <p:spTgt spid="5"/>
                                        </p:tgtEl>
                                      </p:cBhvr>
                                    </p:cmd>
                                  </p:childTnLst>
                                </p:cTn>
                              </p:par>
                            </p:childTnLst>
                          </p:cTn>
                        </p:par>
                      </p:childTnLst>
                    </p:cTn>
                  </p:par>
                </p:childTnLst>
              </p:cTn>
              <p:nextCondLst>
                <p:cond evt="onClick" delay="0">
                  <p:tgtEl>
                    <p:spTgt spid="5"/>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9954" objId="5"/>
        <p14:stopEvt time="105670" objId="5"/>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863982" y="716395"/>
            <a:ext cx="10045338" cy="1200329"/>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chọn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một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chơi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cho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bản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thân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vẽ</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giấy</a:t>
            </a:r>
            <a:r>
              <a:rPr lang="en-US" sz="2400" dirty="0" smtClean="0">
                <a:latin typeface="Times New Roman" panose="02020603050405020304" pitchFamily="18" charset="0"/>
                <a:cs typeface="Times New Roman" panose="02020603050405020304" pitchFamily="18" charset="0"/>
              </a:rPr>
              <a:t>?</a:t>
            </a:r>
          </a:p>
          <a:p>
            <a:endParaRPr lang="vi-VN" sz="2400" dirty="0" smtClean="0">
              <a:latin typeface="Times New Roman" panose="02020603050405020304" pitchFamily="18" charset="0"/>
              <a:cs typeface="Times New Roman" panose="02020603050405020304" pitchFamily="18" charset="0"/>
            </a:endParaRPr>
          </a:p>
          <a:p>
            <a:r>
              <a:rPr lang="en-US" sz="2400" dirty="0" err="1" smtClean="0">
                <a:latin typeface="Times New Roman" panose="02020603050405020304" pitchFamily="18" charset="0"/>
                <a:cs typeface="Times New Roman" panose="02020603050405020304" pitchFamily="18" charset="0"/>
              </a:rPr>
              <a:t>Các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quan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sát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sau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557348" y="2402749"/>
            <a:ext cx="11260341" cy="3475537"/>
            <a:chOff x="557348" y="2402749"/>
            <a:chExt cx="11260341" cy="3475537"/>
          </a:xfrm>
        </p:grpSpPr>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348" y="2402749"/>
              <a:ext cx="5444511" cy="3475537"/>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02008" y="2402749"/>
              <a:ext cx="5715681" cy="3429409"/>
            </a:xfrm>
            <a:prstGeom prst="rect">
              <a:avLst/>
            </a:prstGeom>
          </p:spPr>
        </p:pic>
      </p:grpSp>
      <p:pic>
        <p:nvPicPr>
          <p:cNvPr id="4" name="Audio 3">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67880147"/>
      </p:ext>
    </p:extLst>
  </p:cSld>
  <p:clrMapOvr>
    <a:masterClrMapping/>
  </p:clrMapOvr>
  <mc:AlternateContent xmlns:mc="http://schemas.openxmlformats.org/markup-compatibility/2006" xmlns:p14="http://schemas.microsoft.com/office/powerpoint/2010/main">
    <mc:Choice Requires="p14">
      <p:transition spd="slow" p14:dur="1500" advTm="22084">
        <p:split orient="vert"/>
      </p:transition>
    </mc:Choice>
    <mc:Fallback xmlns="">
      <p:transition spd="slow" advTm="22084">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par>
                                <p:cTn id="7" presetID="22" presetClass="entr" presetSubtype="4" fill="hold"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wipe(down)">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TextBox 4"/>
          <p:cNvSpPr txBox="1"/>
          <p:nvPr/>
        </p:nvSpPr>
        <p:spPr>
          <a:xfrm>
            <a:off x="2595154" y="1123406"/>
            <a:ext cx="7001691" cy="3170099"/>
          </a:xfrm>
          <a:prstGeom prst="rect">
            <a:avLst/>
          </a:prstGeom>
          <a:noFill/>
        </p:spPr>
        <p:txBody>
          <a:bodyPr wrap="square" rtlCol="0">
            <a:spAutoFit/>
          </a:bodyPr>
          <a:lstStyle/>
          <a:p>
            <a:r>
              <a:rPr lang="en-US" sz="2000" i="1" dirty="0">
                <a:latin typeface="Times New Roman" panose="02020603050405020304" pitchFamily="18" charset="0"/>
                <a:cs typeface="Times New Roman" panose="02020603050405020304" pitchFamily="18" charset="0"/>
              </a:rPr>
              <a:t>- </a:t>
            </a:r>
            <a:r>
              <a:rPr lang="en-US" sz="2000" i="1" dirty="0" smtClean="0">
                <a:latin typeface="Times New Roman" panose="02020603050405020304" pitchFamily="18" charset="0"/>
                <a:cs typeface="Times New Roman" panose="02020603050405020304" pitchFamily="18" charset="0"/>
              </a:rPr>
              <a:t>Quy </a:t>
            </a:r>
            <a:r>
              <a:rPr lang="en-US" sz="2000" i="1" dirty="0" err="1" smtClean="0">
                <a:latin typeface="Times New Roman" panose="02020603050405020304" pitchFamily="18" charset="0"/>
                <a:cs typeface="Times New Roman" panose="02020603050405020304" pitchFamily="18" charset="0"/>
              </a:rPr>
              <a:t>trình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lựa</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chọn</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trang</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phục</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theo</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thời</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trang</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a:t>
            </a:r>
            <a:r>
              <a:rPr lang="en-US" sz="2000" i="1" dirty="0" err="1" smtClean="0">
                <a:latin typeface="Times New Roman" panose="02020603050405020304" pitchFamily="18" charset="0"/>
                <a:cs typeface="Times New Roman" panose="02020603050405020304" pitchFamily="18" charset="0"/>
              </a:rPr>
              <a:t>ồm</a:t>
            </a:r>
            <a:r>
              <a:rPr lang="en-US" sz="2000" i="1" dirty="0" smtClean="0">
                <a:latin typeface="Times New Roman" panose="02020603050405020304" pitchFamily="18" charset="0"/>
                <a:cs typeface="Times New Roman" panose="02020603050405020304" pitchFamily="18" charset="0"/>
              </a:rPr>
              <a:t> </a:t>
            </a:r>
            <a:r>
              <a:rPr lang="en-US" sz="2000" i="1" dirty="0">
                <a:latin typeface="Times New Roman" panose="02020603050405020304" pitchFamily="18" charset="0"/>
                <a:cs typeface="Times New Roman" panose="02020603050405020304" pitchFamily="18" charset="0"/>
              </a:rPr>
              <a:t>8 </a:t>
            </a:r>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1.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định</a:t>
            </a:r>
            <a:r>
              <a:rPr lang="en-US" sz="2000" i="1" dirty="0" smtClean="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đặc</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điểm</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vóc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dáng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2. </a:t>
            </a:r>
            <a:r>
              <a:rPr lang="en-US" sz="2000" i="1" dirty="0" err="1">
                <a:latin typeface="Times New Roman" panose="02020603050405020304" pitchFamily="18" charset="0"/>
                <a:cs typeface="Times New Roman" panose="02020603050405020304" pitchFamily="18" charset="0"/>
              </a:rPr>
              <a:t>Xác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đỉnh</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phong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cách</a:t>
            </a:r>
            <a:r>
              <a:rPr lang="en-US" sz="2000" i="1" dirty="0">
                <a:latin typeface="Times New Roman" panose="02020603050405020304" pitchFamily="18" charset="0"/>
                <a:cs typeface="Times New Roman" panose="02020603050405020304" pitchFamily="18" charset="0"/>
              </a:rPr>
              <a:t> </a:t>
            </a:r>
            <a:r>
              <a:rPr lang="en-US" sz="2000" i="1" dirty="0" err="1" smtClean="0">
                <a:latin typeface="Times New Roman" panose="02020603050405020304" pitchFamily="18" charset="0"/>
                <a:cs typeface="Times New Roman" panose="02020603050405020304" pitchFamily="18" charset="0"/>
              </a:rPr>
              <a:t>thời</a:t>
            </a:r>
            <a:r>
              <a:rPr lang="en-US" sz="2000" i="1" dirty="0" smtClean="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3.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loại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4.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kiểu</a:t>
            </a:r>
            <a:r>
              <a:rPr lang="en-US" sz="2000" i="1" dirty="0">
                <a:latin typeface="Times New Roman" panose="02020603050405020304" pitchFamily="18" charset="0"/>
                <a:cs typeface="Times New Roman" panose="02020603050405020304" pitchFamily="18" charset="0"/>
              </a:rPr>
              <a:t> may;</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5.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màu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sắc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hoa</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văn</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6.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chất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liệu</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vải</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7.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vật</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dụng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đi</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kèm</a:t>
            </a:r>
            <a:r>
              <a:rPr lang="en-US" sz="2000" i="1"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en-US" sz="2000" i="1" dirty="0" err="1">
                <a:latin typeface="Times New Roman" panose="02020603050405020304" pitchFamily="18" charset="0"/>
                <a:cs typeface="Times New Roman" panose="02020603050405020304" pitchFamily="18" charset="0"/>
              </a:rPr>
              <a:t>Bước</a:t>
            </a:r>
            <a:r>
              <a:rPr lang="en-US" sz="2000" i="1" dirty="0">
                <a:latin typeface="Times New Roman" panose="02020603050405020304" pitchFamily="18" charset="0"/>
                <a:cs typeface="Times New Roman" panose="02020603050405020304" pitchFamily="18" charset="0"/>
              </a:rPr>
              <a:t> 8. </a:t>
            </a:r>
            <a:r>
              <a:rPr lang="en-US" sz="2000" i="1" dirty="0" err="1">
                <a:latin typeface="Times New Roman" panose="02020603050405020304" pitchFamily="18" charset="0"/>
                <a:cs typeface="Times New Roman" panose="02020603050405020304" pitchFamily="18" charset="0"/>
              </a:rPr>
              <a:t>Vẽ</a:t>
            </a:r>
            <a:r>
              <a:rPr lang="en-US" sz="2000" i="1" dirty="0">
                <a:latin typeface="Times New Roman" panose="02020603050405020304" pitchFamily="18" charset="0"/>
                <a:cs typeface="Times New Roman" panose="02020603050405020304" pitchFamily="18" charset="0"/>
              </a:rPr>
              <a:t> minh </a:t>
            </a:r>
            <a:r>
              <a:rPr lang="en-US" sz="2000" i="1" dirty="0" err="1">
                <a:latin typeface="Times New Roman" panose="02020603050405020304" pitchFamily="18" charset="0"/>
                <a:cs typeface="Times New Roman" panose="02020603050405020304" pitchFamily="18" charset="0"/>
              </a:rPr>
              <a:t>hoạ</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bộ</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trang</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phục</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đã</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chọn</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vào</a:t>
            </a:r>
            <a:r>
              <a:rPr lang="en-US" sz="2000" i="1" dirty="0">
                <a:latin typeface="Times New Roman" panose="02020603050405020304" pitchFamily="18" charset="0"/>
                <a:cs typeface="Times New Roman" panose="02020603050405020304" pitchFamily="18" charset="0"/>
              </a:rPr>
              <a:t> </a:t>
            </a:r>
            <a:r>
              <a:rPr lang="en-US" sz="2000" i="1" dirty="0" err="1">
                <a:latin typeface="Times New Roman" panose="02020603050405020304" pitchFamily="18" charset="0"/>
                <a:cs typeface="Times New Roman" panose="02020603050405020304" pitchFamily="18" charset="0"/>
              </a:rPr>
              <a:t>giấy</a:t>
            </a:r>
            <a:r>
              <a:rPr lang="en-US" sz="2000" i="1" dirty="0">
                <a:latin typeface="Times New Roman" panose="02020603050405020304" pitchFamily="18" charset="0"/>
                <a:cs typeface="Times New Roman" panose="02020603050405020304" pitchFamily="18" charset="0"/>
              </a:rPr>
              <a:t> A4</a:t>
            </a:r>
            <a:r>
              <a:rPr lang="en-US" sz="2000" dirty="0">
                <a:latin typeface="Times New Roman" panose="02020603050405020304" pitchFamily="18" charset="0"/>
                <a:cs typeface="Times New Roman" panose="02020603050405020304" pitchFamily="18" charset="0"/>
              </a:rPr>
              <a:t>.</a:t>
            </a:r>
          </a:p>
          <a:p>
            <a:endParaRPr lang="en-US" sz="2000" dirty="0">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4846995"/>
      </p:ext>
    </p:extLst>
  </p:cSld>
  <p:clrMapOvr>
    <a:masterClrMapping/>
  </p:clrMapOvr>
  <mc:AlternateContent xmlns:mc="http://schemas.openxmlformats.org/markup-compatibility/2006" xmlns:p14="http://schemas.microsoft.com/office/powerpoint/2010/main">
    <mc:Choice Requires="p14">
      <p:transition spd="slow" p14:dur="1500" advTm="27113">
        <p:split orient="vert"/>
      </p:transition>
    </mc:Choice>
    <mc:Fallback xmlns="">
      <p:transition spd="slow" advTm="2711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197" y="1644559"/>
            <a:ext cx="4874598" cy="361541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28360" y="1644559"/>
            <a:ext cx="6110513" cy="3666308"/>
          </a:xfrm>
          <a:prstGeom prst="rect">
            <a:avLst/>
          </a:prstGeom>
        </p:spPr>
      </p:pic>
      <p:sp>
        <p:nvSpPr>
          <p:cNvPr id="6" name="TextBox 5"/>
          <p:cNvSpPr txBox="1"/>
          <p:nvPr/>
        </p:nvSpPr>
        <p:spPr>
          <a:xfrm>
            <a:off x="3251923" y="470263"/>
            <a:ext cx="7985760"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009918976"/>
      </p:ext>
    </p:extLst>
  </p:cSld>
  <p:clrMapOvr>
    <a:masterClrMapping/>
  </p:clrMapOvr>
  <p:transition spd="slow" advTm="26465">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heel(1)">
                                      <p:cBhvr>
                                        <p:cTn id="11" dur="2000"/>
                                        <p:tgtEl>
                                          <p:spTgt spid="6"/>
                                        </p:tgtEl>
                                      </p:cBhvr>
                                    </p:animEffect>
                                  </p:childTnLst>
                                </p:cTn>
                              </p:par>
                              <p:par>
                                <p:cTn id="12" presetID="21" presetClass="entr" presetSubtype="1" fill="hold" nodeType="with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heel(1)">
                                      <p:cBhvr>
                                        <p:cTn id="14" dur="2000"/>
                                        <p:tgtEl>
                                          <p:spTgt spid="4"/>
                                        </p:tgtEl>
                                      </p:cBhvr>
                                    </p:animEffect>
                                  </p:childTnLst>
                                </p:cTn>
                              </p:par>
                              <p:par>
                                <p:cTn id="15" presetID="21" presetClass="entr" presetSubtype="1"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heel(1)">
                                      <p:cBhvr>
                                        <p:cTn id="1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8" fill="hold" display="0">
                  <p:stCondLst>
                    <p:cond delay="indefinite"/>
                  </p:stCondLst>
                  <p:endCondLst>
                    <p:cond evt="onStopAudio" delay="0">
                      <p:tgtEl>
                        <p:sldTgt/>
                      </p:tgtEl>
                    </p:cond>
                  </p:endCondLst>
                </p:cTn>
                <p:tgtEl>
                  <p:spTgt spid="8"/>
                </p:tgtEl>
              </p:cMediaNode>
            </p:audio>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284770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79565" y="1245326"/>
            <a:ext cx="4659086" cy="3046988"/>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1: </a:t>
            </a:r>
            <a:r>
              <a:rPr lang="en-US" sz="2400" dirty="0" err="1" smtClean="0">
                <a:latin typeface="Times New Roman" panose="02020603050405020304" pitchFamily="18" charset="0"/>
                <a:cs typeface="Times New Roman" panose="02020603050405020304" pitchFamily="18" charset="0"/>
              </a:rPr>
              <a:t>Chỉ</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chi </a:t>
            </a:r>
            <a:r>
              <a:rPr lang="en-US" sz="2400" dirty="0" err="1" smtClean="0">
                <a:latin typeface="Times New Roman" panose="02020603050405020304" pitchFamily="18" charset="0"/>
                <a:cs typeface="Times New Roman" panose="02020603050405020304" pitchFamily="18" charset="0"/>
              </a:rPr>
              <a:t>tiết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nào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dưới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đây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có</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sự</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thay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đổi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ảnh</a:t>
            </a:r>
            <a:r>
              <a:rPr lang="en-US" sz="2400" dirty="0" smtClean="0">
                <a:latin typeface="Times New Roman" panose="02020603050405020304" pitchFamily="18" charset="0"/>
                <a:cs typeface="Times New Roman" panose="02020603050405020304" pitchFamily="18" charset="0"/>
              </a:rPr>
              <a:t> minh </a:t>
            </a:r>
            <a:r>
              <a:rPr lang="en-US" sz="2400" dirty="0" err="1" smtClean="0">
                <a:latin typeface="Times New Roman" panose="02020603050405020304" pitchFamily="18" charset="0"/>
                <a:cs typeface="Times New Roman" panose="02020603050405020304" pitchFamily="18" charset="0"/>
              </a:rPr>
              <a:t>họa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dài</a:t>
            </a:r>
            <a:r>
              <a:rPr lang="en-US" sz="2400" dirty="0" smtClean="0">
                <a:latin typeface="Times New Roman" panose="02020603050405020304" pitchFamily="18" charset="0"/>
                <a:cs typeface="Times New Roman" panose="02020603050405020304" pitchFamily="18" charset="0"/>
              </a:rPr>
              <a:t> ở </a:t>
            </a:r>
            <a:r>
              <a:rPr lang="en-US" sz="2400" dirty="0" err="1" smtClean="0">
                <a:latin typeface="Times New Roman" panose="02020603050405020304" pitchFamily="18" charset="0"/>
                <a:cs typeface="Times New Roman" panose="02020603050405020304" pitchFamily="18" charset="0"/>
              </a:rPr>
              <a:t>hình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bên</a:t>
            </a:r>
            <a:r>
              <a:rPr lang="en-US" sz="2400" dirty="0" smtClean="0">
                <a:latin typeface="Times New Roman" panose="02020603050405020304" pitchFamily="18" charset="0"/>
                <a:cs typeface="Times New Roman" panose="02020603050405020304" pitchFamily="18" charset="0"/>
              </a:rPr>
              <a:t>?</a:t>
            </a:r>
          </a:p>
          <a:p>
            <a:pPr marL="457200" indent="-457200">
              <a:buAutoNum type="alphaUcPeriod"/>
            </a:pPr>
            <a:r>
              <a:rPr lang="en-US" sz="2400" dirty="0" err="1" smtClean="0">
                <a:latin typeface="Times New Roman" panose="02020603050405020304" pitchFamily="18" charset="0"/>
                <a:cs typeface="Times New Roman" panose="02020603050405020304" pitchFamily="18" charset="0"/>
              </a:rPr>
              <a:t>Kiểu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dáng</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en-US" sz="2400" dirty="0" err="1" smtClean="0">
                <a:latin typeface="Times New Roman" panose="02020603050405020304" pitchFamily="18" charset="0"/>
                <a:cs typeface="Times New Roman" panose="02020603050405020304" pitchFamily="18" charset="0"/>
              </a:rPr>
              <a:t>Họa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tiết</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dài</a:t>
            </a:r>
            <a:endParaRPr lang="en-US" sz="2400" dirty="0" smtClean="0">
              <a:latin typeface="Times New Roman" panose="02020603050405020304" pitchFamily="18" charset="0"/>
              <a:cs typeface="Times New Roman" panose="02020603050405020304" pitchFamily="18" charset="0"/>
            </a:endParaRPr>
          </a:p>
          <a:p>
            <a:pPr marL="457200" indent="-457200">
              <a:buAutoNum type="alphaUcPeriod"/>
            </a:pPr>
            <a:r>
              <a:rPr lang="en-US" sz="2400" dirty="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Cả</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đáp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án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trên</a:t>
            </a:r>
            <a:endParaRPr lang="en-US" sz="2400" dirty="0">
              <a:latin typeface="Times New Roman" panose="02020603050405020304" pitchFamily="18" charset="0"/>
              <a:cs typeface="Times New Roman" panose="02020603050405020304" pitchFamily="18" charset="0"/>
            </a:endParaRPr>
          </a:p>
        </p:txBody>
      </p:sp>
      <p:grpSp>
        <p:nvGrpSpPr>
          <p:cNvPr id="8" name="Group 7"/>
          <p:cNvGrpSpPr/>
          <p:nvPr/>
        </p:nvGrpSpPr>
        <p:grpSpPr>
          <a:xfrm>
            <a:off x="5682343" y="1245326"/>
            <a:ext cx="6096001" cy="4105656"/>
            <a:chOff x="5882639" y="1326369"/>
            <a:chExt cx="6096001" cy="4105656"/>
          </a:xfrm>
        </p:grpSpPr>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43600" y="1326369"/>
              <a:ext cx="6035040" cy="4105656"/>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2639" y="1326369"/>
              <a:ext cx="3154755" cy="4105656"/>
            </a:xfrm>
            <a:prstGeom prst="rect">
              <a:avLst/>
            </a:prstGeom>
          </p:spPr>
        </p:pic>
      </p:grpSp>
      <p:sp>
        <p:nvSpPr>
          <p:cNvPr id="2" name="Oval 1"/>
          <p:cNvSpPr/>
          <p:nvPr/>
        </p:nvSpPr>
        <p:spPr>
          <a:xfrm>
            <a:off x="890086" y="3859730"/>
            <a:ext cx="375385" cy="336884"/>
          </a:xfrm>
          <a:prstGeom prst="ellipse">
            <a:avLst/>
          </a:prstGeom>
          <a:noFill/>
          <a:ln w="28575">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34374780"/>
      </p:ext>
    </p:extLst>
  </p:cSld>
  <p:clrMapOvr>
    <a:masterClrMapping/>
  </p:clrMapOvr>
  <p:transition spd="slow" advTm="23393">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10"/>
                </p:tgtEl>
              </p:cMediaNode>
            </p:audio>
          </p:childTnLst>
        </p:cTn>
      </p:par>
    </p:tnLst>
    <p:bldLst>
      <p:bldP spid="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2725782"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184366" y="1280160"/>
            <a:ext cx="9640388" cy="523220"/>
          </a:xfrm>
          <a:prstGeom prst="rect">
            <a:avLst/>
          </a:prstGeom>
          <a:no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Câu</a:t>
            </a:r>
            <a:r>
              <a:rPr lang="en-US" sz="2800" dirty="0" smtClean="0">
                <a:latin typeface="Times New Roman" panose="02020603050405020304" pitchFamily="18" charset="0"/>
                <a:cs typeface="Times New Roman" panose="02020603050405020304" pitchFamily="18" charset="0"/>
              </a:rPr>
              <a:t> 2: </a:t>
            </a:r>
            <a:r>
              <a:rPr lang="en-US" sz="2800" dirty="0" err="1" smtClean="0">
                <a:latin typeface="Times New Roman" panose="02020603050405020304" pitchFamily="18" charset="0"/>
                <a:cs typeface="Times New Roman" panose="02020603050405020304" pitchFamily="18" charset="0"/>
              </a:rPr>
              <a:t>Nối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mô</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phù</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endParaRPr lang="en-US" sz="2800" dirty="0" smtClean="0">
              <a:latin typeface="Times New Roman" panose="02020603050405020304" pitchFamily="18" charset="0"/>
              <a:cs typeface="Times New Roman" panose="02020603050405020304" pitchFamily="18" charset="0"/>
            </a:endParaRPr>
          </a:p>
        </p:txBody>
      </p:sp>
      <p:graphicFrame>
        <p:nvGraphicFramePr>
          <p:cNvPr id="7" name="Table 6"/>
          <p:cNvGraphicFramePr>
            <a:graphicFrameLocks noGrp="1"/>
          </p:cNvGraphicFramePr>
          <p:nvPr>
            <p:extLst>
              <p:ext uri="{D42A27DB-BD31-4B8C-83A1-F6EECF244321}">
                <p14:modId xmlns:p14="http://schemas.microsoft.com/office/powerpoint/2010/main" val="3074822063"/>
              </p:ext>
            </p:extLst>
          </p:nvPr>
        </p:nvGraphicFramePr>
        <p:xfrm>
          <a:off x="1296124" y="2058090"/>
          <a:ext cx="9075784" cy="3811249"/>
        </p:xfrm>
        <a:graphic>
          <a:graphicData uri="http://schemas.openxmlformats.org/drawingml/2006/table">
            <a:tbl>
              <a:tblPr firstRow="1" bandRow="1">
                <a:tableStyleId>{21E4AEA4-8DFA-4A89-87EB-49C32662AFE0}</a:tableStyleId>
              </a:tblPr>
              <a:tblGrid>
                <a:gridCol w="4537892">
                  <a:extLst>
                    <a:ext uri="{9D8B030D-6E8A-4147-A177-3AD203B41FA5}">
                      <a16:colId xmlns:a16="http://schemas.microsoft.com/office/drawing/2014/main" xmlns="" val="20000"/>
                    </a:ext>
                  </a:extLst>
                </a:gridCol>
                <a:gridCol w="4537892">
                  <a:extLst>
                    <a:ext uri="{9D8B030D-6E8A-4147-A177-3AD203B41FA5}">
                      <a16:colId xmlns:a16="http://schemas.microsoft.com/office/drawing/2014/main" xmlns="" val="20001"/>
                    </a:ext>
                  </a:extLst>
                </a:gridCol>
              </a:tblGrid>
              <a:tr h="840098">
                <a:tc>
                  <a:txBody>
                    <a:bodyPr/>
                    <a:lstStyle/>
                    <a:p>
                      <a:pPr algn="ct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thời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trang</a:t>
                      </a:r>
                      <a:r>
                        <a:rPr lang="en-US" sz="2000" baseline="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tc>
                  <a:txBody>
                    <a:bodyPr/>
                    <a:lstStyle/>
                    <a:p>
                      <a:pPr algn="ctr"/>
                      <a:r>
                        <a:rPr lang="en-US" sz="2000" dirty="0" err="1" smtClean="0">
                          <a:latin typeface="Times New Roman" panose="02020603050405020304" pitchFamily="18" charset="0"/>
                          <a:cs typeface="Times New Roman" panose="02020603050405020304" pitchFamily="18" charset="0"/>
                        </a:rPr>
                        <a:t>Mô</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tả</a:t>
                      </a:r>
                      <a:r>
                        <a:rPr lang="en-US" sz="2000" baseline="0" dirty="0" smtClean="0">
                          <a:latin typeface="Times New Roman" panose="02020603050405020304" pitchFamily="18" charset="0"/>
                          <a:cs typeface="Times New Roman" panose="02020603050405020304" pitchFamily="18" charset="0"/>
                        </a:rPr>
                        <a:t> </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0"/>
                  </a:ext>
                </a:extLst>
              </a:tr>
              <a:tr h="840098">
                <a:tc>
                  <a:txBody>
                    <a:bodyPr/>
                    <a:lstStyle/>
                    <a:p>
                      <a:r>
                        <a:rPr lang="en-US" sz="2000" dirty="0" smtClean="0">
                          <a:latin typeface="Times New Roman" panose="02020603050405020304" pitchFamily="18" charset="0"/>
                          <a:cs typeface="Times New Roman" panose="02020603050405020304" pitchFamily="18" charset="0"/>
                        </a:rPr>
                        <a:t>1. </a:t>
                      </a: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A. Trang </a:t>
                      </a:r>
                      <a:r>
                        <a:rPr lang="en-US" sz="2000" dirty="0" err="1" smtClean="0">
                          <a:latin typeface="Times New Roman" panose="02020603050405020304" pitchFamily="18" charset="0"/>
                          <a:cs typeface="Times New Roman" panose="02020603050405020304" pitchFamily="18" charset="0"/>
                        </a:rPr>
                        <a:t>phục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mang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nét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đẹp</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văn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hóa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truyền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thống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của</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tộc</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1"/>
                  </a:ext>
                </a:extLst>
              </a:tr>
              <a:tr h="1026219">
                <a:tc>
                  <a:txBody>
                    <a:bodyPr/>
                    <a:lstStyle/>
                    <a:p>
                      <a:r>
                        <a:rPr lang="en-US" sz="2000" dirty="0" smtClean="0">
                          <a:latin typeface="Times New Roman" panose="02020603050405020304" pitchFamily="18" charset="0"/>
                          <a:cs typeface="Times New Roman" panose="02020603050405020304" pitchFamily="18" charset="0"/>
                        </a:rPr>
                        <a:t>2. </a:t>
                      </a:r>
                      <a:r>
                        <a:rPr lang="en-US" sz="2000" dirty="0" err="1" smtClean="0">
                          <a:latin typeface="Times New Roman" panose="02020603050405020304" pitchFamily="18" charset="0"/>
                          <a:cs typeface="Times New Roman" panose="02020603050405020304" pitchFamily="18" charset="0"/>
                        </a:rPr>
                        <a:t>Phong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thể</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thao</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B.</a:t>
                      </a:r>
                      <a:r>
                        <a:rPr lang="en-US" sz="2000" baseline="0" dirty="0" smtClean="0">
                          <a:latin typeface="Times New Roman" panose="02020603050405020304" pitchFamily="18" charset="0"/>
                          <a:cs typeface="Times New Roman" panose="02020603050405020304" pitchFamily="18" charset="0"/>
                        </a:rPr>
                        <a:t> Trang </a:t>
                      </a:r>
                      <a:r>
                        <a:rPr lang="en-US" sz="2000" baseline="0" dirty="0" err="1" smtClean="0">
                          <a:latin typeface="Times New Roman" panose="02020603050405020304" pitchFamily="18" charset="0"/>
                          <a:cs typeface="Times New Roman" panose="02020603050405020304" pitchFamily="18" charset="0"/>
                        </a:rPr>
                        <a:t>phục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có</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những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nét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khỏe</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khoắn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thoải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mái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cho</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mọi</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hoạt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động</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2"/>
                  </a:ext>
                </a:extLst>
              </a:tr>
              <a:tr h="1104834">
                <a:tc>
                  <a:txBody>
                    <a:bodyPr/>
                    <a:lstStyle/>
                    <a:p>
                      <a:r>
                        <a:rPr lang="en-US" sz="2000" dirty="0" smtClean="0">
                          <a:latin typeface="Times New Roman" panose="02020603050405020304" pitchFamily="18" charset="0"/>
                          <a:cs typeface="Times New Roman" panose="02020603050405020304" pitchFamily="18" charset="0"/>
                        </a:rPr>
                        <a:t>3. </a:t>
                      </a:r>
                      <a:r>
                        <a:rPr lang="en-US" sz="2000" dirty="0" err="1" smtClean="0">
                          <a:latin typeface="Times New Roman" panose="02020603050405020304" pitchFamily="18" charset="0"/>
                          <a:cs typeface="Times New Roman" panose="02020603050405020304" pitchFamily="18" charset="0"/>
                        </a:rPr>
                        <a:t>Phong</a:t>
                      </a:r>
                      <a:r>
                        <a:rPr lang="en-US" sz="2000" dirty="0" smtClean="0">
                          <a:latin typeface="Times New Roman" panose="02020603050405020304" pitchFamily="18" charset="0"/>
                          <a:cs typeface="Times New Roman" panose="02020603050405020304" pitchFamily="18" charset="0"/>
                        </a:rPr>
                        <a:t> </a:t>
                      </a:r>
                      <a:r>
                        <a:rPr lang="en-US" sz="2000" dirty="0" err="1" smtClean="0">
                          <a:latin typeface="Times New Roman" panose="02020603050405020304" pitchFamily="18" charset="0"/>
                          <a:cs typeface="Times New Roman" panose="02020603050405020304" pitchFamily="18" charset="0"/>
                        </a:rPr>
                        <a:t>cách</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dân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gian</a:t>
                      </a:r>
                      <a:endParaRPr lang="en-US" sz="2000" dirty="0">
                        <a:latin typeface="Times New Roman" panose="02020603050405020304" pitchFamily="18" charset="0"/>
                        <a:cs typeface="Times New Roman" panose="02020603050405020304" pitchFamily="18" charset="0"/>
                      </a:endParaRPr>
                    </a:p>
                  </a:txBody>
                  <a:tcPr/>
                </a:tc>
                <a:tc>
                  <a:txBody>
                    <a:bodyPr/>
                    <a:lstStyle/>
                    <a:p>
                      <a:r>
                        <a:rPr lang="en-US" sz="2000" dirty="0" smtClean="0">
                          <a:latin typeface="Times New Roman" panose="02020603050405020304" pitchFamily="18" charset="0"/>
                          <a:cs typeface="Times New Roman" panose="02020603050405020304" pitchFamily="18" charset="0"/>
                        </a:rPr>
                        <a:t>C. Trang </a:t>
                      </a:r>
                      <a:r>
                        <a:rPr lang="en-US" sz="2000" dirty="0" err="1" smtClean="0">
                          <a:latin typeface="Times New Roman" panose="02020603050405020304" pitchFamily="18" charset="0"/>
                          <a:cs typeface="Times New Roman" panose="02020603050405020304" pitchFamily="18" charset="0"/>
                        </a:rPr>
                        <a:t>phục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đơn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giản</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chỉ</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được</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thiết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kế</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một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màu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không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có</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nhiều</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đường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nét</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trang</a:t>
                      </a:r>
                      <a:r>
                        <a:rPr lang="en-US" sz="2000" baseline="0" dirty="0" smtClean="0">
                          <a:latin typeface="Times New Roman" panose="02020603050405020304" pitchFamily="18" charset="0"/>
                          <a:cs typeface="Times New Roman" panose="02020603050405020304" pitchFamily="18" charset="0"/>
                        </a:rPr>
                        <a:t> </a:t>
                      </a:r>
                      <a:r>
                        <a:rPr lang="en-US" sz="2000" baseline="0" dirty="0" err="1" smtClean="0">
                          <a:latin typeface="Times New Roman" panose="02020603050405020304" pitchFamily="18" charset="0"/>
                          <a:cs typeface="Times New Roman" panose="02020603050405020304" pitchFamily="18" charset="0"/>
                        </a:rPr>
                        <a:t>trí</a:t>
                      </a:r>
                      <a:r>
                        <a:rPr lang="en-US" sz="2000" baseline="0" dirty="0" smtClean="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0003"/>
                  </a:ext>
                </a:extLst>
              </a:tr>
            </a:tbl>
          </a:graphicData>
        </a:graphic>
      </p:graphicFrame>
      <p:cxnSp>
        <p:nvCxnSpPr>
          <p:cNvPr id="3" name="Straight Arrow Connector 2"/>
          <p:cNvCxnSpPr/>
          <p:nvPr/>
        </p:nvCxnSpPr>
        <p:spPr>
          <a:xfrm>
            <a:off x="3927107" y="3965608"/>
            <a:ext cx="175179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4148488" y="3166712"/>
            <a:ext cx="1588169" cy="21464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3927107" y="3402530"/>
            <a:ext cx="1711464" cy="16747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4685478"/>
      </p:ext>
    </p:extLst>
  </p:cSld>
  <p:clrMapOvr>
    <a:masterClrMapping/>
  </p:clrMapOvr>
  <p:transition spd="slow" advTm="41755">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par>
                                <p:cTn id="12" presetID="14" presetClass="entr" presetSubtype="10"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randombar(horizont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4" fill="hold" display="0">
                  <p:stCondLst>
                    <p:cond delay="indefinite"/>
                  </p:stCondLst>
                  <p:endCondLst>
                    <p:cond evt="onStopAudio" delay="0">
                      <p:tgtEl>
                        <p:sldTgt/>
                      </p:tgtEl>
                    </p:cond>
                  </p:endCondLst>
                </p:cTn>
                <p:tgtEl>
                  <p:spTgt spid="12"/>
                </p:tgtEl>
              </p:cMediaNode>
            </p:audio>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89418" y="348342"/>
            <a:ext cx="3561805"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LUYỆN TẬP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92183" y="1149531"/>
            <a:ext cx="11268891" cy="830997"/>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3: </a:t>
            </a:r>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ăc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theo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cầu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thẩm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mĩ</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sở</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vẻ</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đẹp</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riêng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độc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đáo</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mỗi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người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là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nói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về</a:t>
            </a:r>
            <a:r>
              <a:rPr lang="en-US" sz="2400" dirty="0" smtClean="0">
                <a:latin typeface="Times New Roman" panose="02020603050405020304" pitchFamily="18" charset="0"/>
                <a:cs typeface="Times New Roman" panose="02020603050405020304" pitchFamily="18" charset="0"/>
              </a:rPr>
              <a:t>:</a:t>
            </a:r>
          </a:p>
        </p:txBody>
      </p:sp>
      <p:sp>
        <p:nvSpPr>
          <p:cNvPr id="7" name="TextBox 6"/>
          <p:cNvSpPr txBox="1"/>
          <p:nvPr/>
        </p:nvSpPr>
        <p:spPr>
          <a:xfrm>
            <a:off x="1210491" y="2119588"/>
            <a:ext cx="7977052" cy="1938992"/>
          </a:xfrm>
          <a:prstGeom prst="rect">
            <a:avLst/>
          </a:prstGeom>
          <a:noFill/>
        </p:spPr>
        <p:txBody>
          <a:bodyPr wrap="square" rtlCol="0">
            <a:spAutoFit/>
          </a:bodyPr>
          <a:lstStyle/>
          <a:p>
            <a:pPr marL="342900" indent="-342900">
              <a:buAutoNum type="alphaUcPeriod"/>
            </a:pPr>
            <a:r>
              <a:rPr lang="en-US" sz="2400" dirty="0" err="1" smtClean="0">
                <a:latin typeface="Times New Roman" panose="02020603050405020304" pitchFamily="18" charset="0"/>
                <a:cs typeface="Times New Roman" panose="02020603050405020304" pitchFamily="18" charset="0"/>
              </a:rPr>
              <a:t>Kiểu</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dáng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pPr marL="342900" indent="-342900">
              <a:buAutoNum type="alphaUcPeriod"/>
            </a:pPr>
            <a:r>
              <a:rPr lang="en-US" sz="2400" dirty="0" smtClean="0">
                <a:latin typeface="Times New Roman" panose="02020603050405020304" pitchFamily="18" charset="0"/>
                <a:cs typeface="Times New Roman" panose="02020603050405020304" pitchFamily="18" charset="0"/>
              </a:rPr>
              <a:t>Tin </a:t>
            </a:r>
            <a:r>
              <a:rPr lang="en-US" sz="2400" dirty="0" err="1" smtClean="0">
                <a:latin typeface="Times New Roman" panose="02020603050405020304" pitchFamily="18" charset="0"/>
                <a:cs typeface="Times New Roman" panose="02020603050405020304" pitchFamily="18" charset="0"/>
              </a:rPr>
              <a:t>tức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pPr marL="342900" indent="-342900">
              <a:buAutoNum type="alphaUcPeriod"/>
            </a:pPr>
            <a:r>
              <a:rPr lang="en-US" sz="2400" dirty="0" err="1" smtClean="0">
                <a:latin typeface="Times New Roman" panose="02020603050405020304" pitchFamily="18" charset="0"/>
                <a:cs typeface="Times New Roman" panose="02020603050405020304" pitchFamily="18" charset="0"/>
              </a:rPr>
              <a:t>Phong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pPr marL="342900" indent="-342900">
              <a:buAutoNum type="alphaUcPeriod"/>
            </a:pPr>
            <a:r>
              <a:rPr lang="en-US" sz="2400" dirty="0" err="1" smtClean="0">
                <a:latin typeface="Times New Roman" panose="02020603050405020304" pitchFamily="18" charset="0"/>
                <a:cs typeface="Times New Roman" panose="02020603050405020304" pitchFamily="18" charset="0"/>
              </a:rPr>
              <a:t>Phụ</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kiện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endParaRPr lang="en-US" sz="2400" dirty="0" smtClean="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p:txBody>
      </p:sp>
      <p:sp>
        <p:nvSpPr>
          <p:cNvPr id="8" name="TextBox 7"/>
          <p:cNvSpPr txBox="1"/>
          <p:nvPr/>
        </p:nvSpPr>
        <p:spPr>
          <a:xfrm>
            <a:off x="592183" y="4197640"/>
            <a:ext cx="11268891" cy="2308324"/>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Câu</a:t>
            </a:r>
            <a:r>
              <a:rPr lang="en-US" sz="2400" dirty="0" smtClean="0">
                <a:latin typeface="Times New Roman" panose="02020603050405020304" pitchFamily="18" charset="0"/>
                <a:cs typeface="Times New Roman" panose="02020603050405020304" pitchFamily="18" charset="0"/>
              </a:rPr>
              <a:t> 4: </a:t>
            </a:r>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kể</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tên</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những</a:t>
            </a:r>
            <a:r>
              <a:rPr lang="en-US" sz="2400" dirty="0" smtClean="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phong cách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thời</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biết</a:t>
            </a:r>
            <a:r>
              <a:rPr lang="en-US" sz="2400" dirty="0" smtClean="0">
                <a:latin typeface="Times New Roman" panose="02020603050405020304" pitchFamily="18" charset="0"/>
                <a:cs typeface="Times New Roman" panose="02020603050405020304" pitchFamily="18" charset="0"/>
              </a:rPr>
              <a:t>?</a:t>
            </a:r>
          </a:p>
          <a:p>
            <a:r>
              <a:rPr lang="en-US" sz="2400" dirty="0" smtClean="0">
                <a:latin typeface="Times New Roman" panose="02020603050405020304" pitchFamily="18" charset="0"/>
                <a:cs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sp>
        <p:nvSpPr>
          <p:cNvPr id="3" name="Oval 2"/>
          <p:cNvSpPr/>
          <p:nvPr/>
        </p:nvSpPr>
        <p:spPr>
          <a:xfrm>
            <a:off x="1164656" y="2894693"/>
            <a:ext cx="457409" cy="357391"/>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42112454"/>
      </p:ext>
    </p:extLst>
  </p:cSld>
  <p:clrMapOvr>
    <a:masterClrMapping/>
  </p:clrMapOvr>
  <mc:AlternateContent xmlns:mc="http://schemas.openxmlformats.org/markup-compatibility/2006" xmlns:p14="http://schemas.microsoft.com/office/powerpoint/2010/main">
    <mc:Choice Requires="p14">
      <p:transition spd="slow" p14:dur="2000" advTm="45441"/>
    </mc:Choice>
    <mc:Fallback xmlns="">
      <p:transition spd="slow" advTm="45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9"/>
                </p:tgtEl>
              </p:cMediaNode>
            </p:audio>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389121" y="444137"/>
            <a:ext cx="3021874" cy="523220"/>
          </a:xfrm>
          <a:prstGeom prst="rect">
            <a:avLst/>
          </a:prstGeom>
          <a:noFill/>
        </p:spPr>
        <p:txBody>
          <a:bodyPr wrap="square" rtlCol="0">
            <a:spAutoFit/>
          </a:bodyPr>
          <a:lstStyle/>
          <a:p>
            <a:r>
              <a:rPr lang="en-US" sz="2800" b="1" dirty="0" smtClean="0">
                <a:solidFill>
                  <a:srgbClr val="FF0000"/>
                </a:solidFill>
                <a:latin typeface="Times New Roman" panose="02020603050405020304" pitchFamily="18" charset="0"/>
                <a:cs typeface="Times New Roman" panose="02020603050405020304" pitchFamily="18" charset="0"/>
              </a:rPr>
              <a:t>VẬN DỤNG </a:t>
            </a:r>
            <a:endParaRPr lang="en-US" sz="2800" b="1"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836022" y="967357"/>
            <a:ext cx="9683932" cy="461665"/>
          </a:xfrm>
          <a:prstGeom prst="rect">
            <a:avLst/>
          </a:prstGeom>
          <a:noFill/>
        </p:spPr>
        <p:txBody>
          <a:bodyPr wrap="square" rtlCol="0">
            <a:spAutoFit/>
          </a:bodyPr>
          <a:lstStyle/>
          <a:p>
            <a:r>
              <a:rPr lang="en-US" sz="2400" dirty="0" err="1" smtClean="0">
                <a:latin typeface="Times New Roman" panose="02020603050405020304" pitchFamily="18" charset="0"/>
                <a:cs typeface="Times New Roman" panose="02020603050405020304" pitchFamily="18" charset="0"/>
              </a:rPr>
              <a:t>Hãy</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mô</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tả</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trang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phục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mà</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em</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thích</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mặc</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trong</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d</a:t>
            </a:r>
            <a:r>
              <a:rPr lang="vi-VN" altLang="en-US" sz="2400" dirty="0" err="1" smtClean="0">
                <a:latin typeface="Times New Roman" panose="02020603050405020304" pitchFamily="18" charset="0"/>
                <a:cs typeface="Times New Roman" panose="02020603050405020304" pitchFamily="18" charset="0"/>
              </a:rPr>
              <a:t>ịp sinh nhật</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của</a:t>
            </a:r>
            <a:r>
              <a:rPr lang="en-US" sz="2400" dirty="0" smtClean="0">
                <a:latin typeface="Times New Roman" panose="02020603050405020304" pitchFamily="18" charset="0"/>
                <a:cs typeface="Times New Roman" panose="02020603050405020304" pitchFamily="18" charset="0"/>
              </a:rPr>
              <a:t> </a:t>
            </a:r>
            <a:r>
              <a:rPr lang="en-US" sz="2400" dirty="0" err="1" smtClean="0">
                <a:latin typeface="Times New Roman" panose="02020603050405020304" pitchFamily="18" charset="0"/>
                <a:cs typeface="Times New Roman" panose="02020603050405020304" pitchFamily="18" charset="0"/>
              </a:rPr>
              <a:t>mình</a:t>
            </a:r>
            <a:r>
              <a:rPr lang="en-US" sz="2400" dirty="0" smtClean="0">
                <a:latin typeface="Times New Roman" panose="02020603050405020304" pitchFamily="18" charset="0"/>
                <a:cs typeface="Times New Roman" panose="02020603050405020304" pitchFamily="18" charset="0"/>
              </a:rPr>
              <a:t>. </a:t>
            </a:r>
            <a:endParaRPr lang="en-US" sz="2400" dirty="0">
              <a:latin typeface="Times New Roman" panose="02020603050405020304" pitchFamily="18" charset="0"/>
              <a:cs typeface="Times New Roman" panose="02020603050405020304" pitchFamily="18" charset="0"/>
            </a:endParaRPr>
          </a:p>
        </p:txBody>
      </p:sp>
      <p:grpSp>
        <p:nvGrpSpPr>
          <p:cNvPr id="10" name="Group 9"/>
          <p:cNvGrpSpPr/>
          <p:nvPr/>
        </p:nvGrpSpPr>
        <p:grpSpPr>
          <a:xfrm>
            <a:off x="309427" y="1933301"/>
            <a:ext cx="11551648" cy="4417533"/>
            <a:chOff x="309427" y="1933301"/>
            <a:chExt cx="11551648" cy="4417533"/>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3517" y="1933301"/>
              <a:ext cx="4410620" cy="4275671"/>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427" y="1933301"/>
              <a:ext cx="3112387" cy="4417533"/>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33211" y="1946090"/>
              <a:ext cx="4127864" cy="4262882"/>
            </a:xfrm>
            <a:prstGeom prst="rect">
              <a:avLst/>
            </a:prstGeom>
          </p:spPr>
        </p:pic>
      </p:gr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2178958"/>
      </p:ext>
    </p:extLst>
  </p:cSld>
  <p:clrMapOvr>
    <a:masterClrMapping/>
  </p:clrMapOvr>
  <mc:AlternateContent xmlns:mc="http://schemas.openxmlformats.org/markup-compatibility/2006" xmlns:p14="http://schemas.microsoft.com/office/powerpoint/2010/main">
    <mc:Choice Requires="p14">
      <p:transition spd="med" p14:dur="700" advTm="12984">
        <p:fade/>
      </p:transition>
    </mc:Choice>
    <mc:Fallback xmlns="">
      <p:transition spd="med" advTm="1298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fltVal val="0"/>
                                          </p:val>
                                        </p:tav>
                                        <p:tav tm="100000">
                                          <p:val>
                                            <p:strVal val="#ppt_w"/>
                                          </p:val>
                                        </p:tav>
                                      </p:tavLst>
                                    </p:anim>
                                    <p:anim calcmode="lin" valueType="num">
                                      <p:cBhvr>
                                        <p:cTn id="12" dur="1000" fill="hold"/>
                                        <p:tgtEl>
                                          <p:spTgt spid="5"/>
                                        </p:tgtEl>
                                        <p:attrNameLst>
                                          <p:attrName>ppt_h</p:attrName>
                                        </p:attrNameLst>
                                      </p:cBhvr>
                                      <p:tavLst>
                                        <p:tav tm="0">
                                          <p:val>
                                            <p:fltVal val="0"/>
                                          </p:val>
                                        </p:tav>
                                        <p:tav tm="100000">
                                          <p:val>
                                            <p:strVal val="#ppt_h"/>
                                          </p:val>
                                        </p:tav>
                                      </p:tavLst>
                                    </p:anim>
                                    <p:anim calcmode="lin" valueType="num">
                                      <p:cBhvr>
                                        <p:cTn id="13" dur="1000" fill="hold"/>
                                        <p:tgtEl>
                                          <p:spTgt spid="5"/>
                                        </p:tgtEl>
                                        <p:attrNameLst>
                                          <p:attrName>style.rotation</p:attrName>
                                        </p:attrNameLst>
                                      </p:cBhvr>
                                      <p:tavLst>
                                        <p:tav tm="0">
                                          <p:val>
                                            <p:fltVal val="90"/>
                                          </p:val>
                                        </p:tav>
                                        <p:tav tm="100000">
                                          <p:val>
                                            <p:fltVal val="0"/>
                                          </p:val>
                                        </p:tav>
                                      </p:tavLst>
                                    </p:anim>
                                    <p:animEffect transition="in" filter="fade">
                                      <p:cBhvr>
                                        <p:cTn id="14" dur="1000"/>
                                        <p:tgtEl>
                                          <p:spTgt spid="5"/>
                                        </p:tgtEl>
                                      </p:cBhvr>
                                    </p:animEffect>
                                  </p:childTnLst>
                                </p:cTn>
                              </p:par>
                              <p:par>
                                <p:cTn id="15" presetID="31"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000" fill="hold"/>
                                        <p:tgtEl>
                                          <p:spTgt spid="10"/>
                                        </p:tgtEl>
                                        <p:attrNameLst>
                                          <p:attrName>ppt_w</p:attrName>
                                        </p:attrNameLst>
                                      </p:cBhvr>
                                      <p:tavLst>
                                        <p:tav tm="0">
                                          <p:val>
                                            <p:fltVal val="0"/>
                                          </p:val>
                                        </p:tav>
                                        <p:tav tm="100000">
                                          <p:val>
                                            <p:strVal val="#ppt_w"/>
                                          </p:val>
                                        </p:tav>
                                      </p:tavLst>
                                    </p:anim>
                                    <p:anim calcmode="lin" valueType="num">
                                      <p:cBhvr>
                                        <p:cTn id="18" dur="1000" fill="hold"/>
                                        <p:tgtEl>
                                          <p:spTgt spid="10"/>
                                        </p:tgtEl>
                                        <p:attrNameLst>
                                          <p:attrName>ppt_h</p:attrName>
                                        </p:attrNameLst>
                                      </p:cBhvr>
                                      <p:tavLst>
                                        <p:tav tm="0">
                                          <p:val>
                                            <p:fltVal val="0"/>
                                          </p:val>
                                        </p:tav>
                                        <p:tav tm="100000">
                                          <p:val>
                                            <p:strVal val="#ppt_h"/>
                                          </p:val>
                                        </p:tav>
                                      </p:tavLst>
                                    </p:anim>
                                    <p:anim calcmode="lin" valueType="num">
                                      <p:cBhvr>
                                        <p:cTn id="19" dur="1000" fill="hold"/>
                                        <p:tgtEl>
                                          <p:spTgt spid="10"/>
                                        </p:tgtEl>
                                        <p:attrNameLst>
                                          <p:attrName>style.rotation</p:attrName>
                                        </p:attrNameLst>
                                      </p:cBhvr>
                                      <p:tavLst>
                                        <p:tav tm="0">
                                          <p:val>
                                            <p:fltVal val="90"/>
                                          </p:val>
                                        </p:tav>
                                        <p:tav tm="100000">
                                          <p:val>
                                            <p:fltVal val="0"/>
                                          </p:val>
                                        </p:tav>
                                      </p:tavLst>
                                    </p:anim>
                                    <p:animEffect transition="in" filter="fade">
                                      <p:cBhvr>
                                        <p:cTn id="2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11"/>
                </p:tgtEl>
              </p:cMediaNode>
            </p:audio>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4450080" y="200298"/>
            <a:ext cx="2769326"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TỔNG KẾT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1018904" y="1058443"/>
            <a:ext cx="4145280" cy="800219"/>
          </a:xfrm>
          <a:prstGeom prst="rect">
            <a:avLst/>
          </a:prstGeom>
          <a:noFill/>
        </p:spPr>
        <p:txBody>
          <a:bodyPr wrap="square" rtlCol="0">
            <a:spAutoFit/>
          </a:bodyPr>
          <a:lstStyle/>
          <a:p>
            <a:r>
              <a:rPr lang="en-US" b="1" dirty="0" smtClean="0">
                <a:solidFill>
                  <a:srgbClr val="FF0000"/>
                </a:solidFill>
                <a:latin typeface="Times New Roman" panose="02020603050405020304" pitchFamily="18" charset="0"/>
                <a:cs typeface="Times New Roman" panose="02020603050405020304" pitchFamily="18" charset="0"/>
              </a:rPr>
              <a:t>1. </a:t>
            </a:r>
            <a:r>
              <a:rPr lang="en-US" b="1" dirty="0" err="1" smtClean="0">
                <a:solidFill>
                  <a:srgbClr val="FF0000"/>
                </a:solidFill>
                <a:latin typeface="Times New Roman" panose="02020603050405020304" pitchFamily="18" charset="0"/>
                <a:cs typeface="Times New Roman" panose="02020603050405020304" pitchFamily="18" charset="0"/>
              </a:rPr>
              <a:t>Thời</a:t>
            </a:r>
            <a:r>
              <a:rPr lang="en-US" b="1" dirty="0" smtClean="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và</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phong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a:t>
            </a:r>
            <a:endParaRPr lang="en-US" dirty="0">
              <a:solidFill>
                <a:srgbClr val="FF0000"/>
              </a:solidFill>
              <a:latin typeface="Times New Roman" panose="02020603050405020304" pitchFamily="18" charset="0"/>
              <a:cs typeface="Times New Roman" panose="02020603050405020304" pitchFamily="18" charset="0"/>
            </a:endParaRPr>
          </a:p>
          <a:p>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018904" y="1531058"/>
            <a:ext cx="10154194" cy="1754326"/>
          </a:xfrm>
          <a:prstGeom prst="rect">
            <a:avLst/>
          </a:prstGeom>
          <a:noFill/>
        </p:spPr>
        <p:txBody>
          <a:bodyPr wrap="square" rtlCol="0">
            <a:spAutoFit/>
          </a:bodyPr>
          <a:lstStyle/>
          <a:p>
            <a:pPr lvl="0"/>
            <a:r>
              <a:rPr lang="vi-VN" dirty="0" smtClean="0">
                <a:latin typeface="Times New Roman" panose="02020603050405020304" pitchFamily="18" charset="0"/>
                <a:cs typeface="Times New Roman" panose="02020603050405020304" pitchFamily="18" charset="0"/>
              </a:rPr>
              <a:t>- </a:t>
            </a:r>
            <a:r>
              <a:rPr lang="en-US" dirty="0" err="1" smtClean="0">
                <a:latin typeface="Times New Roman" panose="02020603050405020304" pitchFamily="18" charset="0"/>
                <a:cs typeface="Times New Roman" panose="02020603050405020304" pitchFamily="18" charset="0"/>
              </a:rPr>
              <a:t>Thời</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những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được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ưa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chuộng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dụng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phổ</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một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khoảng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gian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định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thể</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hiện</a:t>
            </a:r>
            <a:r>
              <a:rPr lang="en-US" dirty="0">
                <a:latin typeface="Times New Roman" panose="02020603050405020304" pitchFamily="18" charset="0"/>
                <a:cs typeface="Times New Roman" panose="02020603050405020304" pitchFamily="18" charset="0"/>
              </a:rPr>
              <a:t> qua </a:t>
            </a:r>
            <a:r>
              <a:rPr lang="en-US" dirty="0" err="1">
                <a:latin typeface="Times New Roman" panose="02020603050405020304" pitchFamily="18" charset="0"/>
                <a:cs typeface="Times New Roman" panose="02020603050405020304" pitchFamily="18" charset="0"/>
              </a:rPr>
              <a:t>kiểu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dáng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màu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sắc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chất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liệu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hoạ</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phục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nhiều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loại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tuỳ</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con </a:t>
            </a:r>
            <a:r>
              <a:rPr lang="en-US" dirty="0" err="1">
                <a:latin typeface="Times New Roman" panose="02020603050405020304" pitchFamily="18" charset="0"/>
                <a:cs typeface="Times New Roman" panose="02020603050405020304" pitchFamily="18" charset="0"/>
              </a:rPr>
              <a:t>người</a:t>
            </a:r>
            <a:r>
              <a:rPr lang="en-US" dirty="0" smtClean="0">
                <a:latin typeface="Times New Roman" panose="02020603050405020304" pitchFamily="18" charset="0"/>
                <a:cs typeface="Times New Roman" panose="02020603050405020304" pitchFamily="18" charset="0"/>
              </a:rPr>
              <a:t>.</a:t>
            </a:r>
            <a:endParaRPr lang="vi-VN" dirty="0" smtClean="0">
              <a:latin typeface="Times New Roman" panose="02020603050405020304" pitchFamily="18" charset="0"/>
              <a:cs typeface="Times New Roman" panose="02020603050405020304" pitchFamily="18" charset="0"/>
            </a:endParaRPr>
          </a:p>
          <a:p>
            <a:pPr lvl="0"/>
            <a:r>
              <a:rPr lang="vi-VN" dirty="0" smtClean="0">
                <a:latin typeface="Times New Roman" panose="02020603050405020304" pitchFamily="18" charset="0"/>
                <a:cs typeface="Times New Roman" panose="02020603050405020304" pitchFamily="18" charset="0"/>
              </a:rPr>
              <a:t>- </a:t>
            </a:r>
            <a:r>
              <a:rPr lang="en-US" dirty="0" smtClean="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ăn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nhu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cầu</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thẩm</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mĩ</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sở</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thích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nên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vẻ</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đẹp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riêng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độc</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đáo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a:t>
            </a:r>
          </a:p>
          <a:p>
            <a:r>
              <a:rPr lang="en-US" dirty="0" smtClean="0"/>
              <a:t> </a:t>
            </a:r>
            <a:endParaRPr lang="en-US" dirty="0"/>
          </a:p>
        </p:txBody>
      </p:sp>
      <p:sp>
        <p:nvSpPr>
          <p:cNvPr id="8" name="TextBox 7"/>
          <p:cNvSpPr txBox="1"/>
          <p:nvPr/>
        </p:nvSpPr>
        <p:spPr>
          <a:xfrm>
            <a:off x="923108" y="3013861"/>
            <a:ext cx="6971212"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2. </a:t>
            </a:r>
            <a:r>
              <a:rPr lang="en-US" b="1" dirty="0" err="1">
                <a:solidFill>
                  <a:srgbClr val="FF0000"/>
                </a:solidFill>
                <a:latin typeface="Times New Roman" panose="02020603050405020304" pitchFamily="18" charset="0"/>
                <a:cs typeface="Times New Roman" panose="02020603050405020304" pitchFamily="18" charset="0"/>
              </a:rPr>
              <a:t>Thời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trang</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thể</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hiện</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tính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cách</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của</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người</a:t>
            </a:r>
            <a:r>
              <a:rPr lang="en-US" b="1" dirty="0">
                <a:solidFill>
                  <a:srgbClr val="FF0000"/>
                </a:solidFill>
                <a:latin typeface="Times New Roman" panose="02020603050405020304" pitchFamily="18" charset="0"/>
                <a:cs typeface="Times New Roman" panose="02020603050405020304" pitchFamily="18" charset="0"/>
              </a:rPr>
              <a:t> </a:t>
            </a:r>
            <a:r>
              <a:rPr lang="en-US" b="1" dirty="0" err="1">
                <a:solidFill>
                  <a:srgbClr val="FF0000"/>
                </a:solidFill>
                <a:latin typeface="Times New Roman" panose="02020603050405020304" pitchFamily="18" charset="0"/>
                <a:cs typeface="Times New Roman" panose="02020603050405020304" pitchFamily="18" charset="0"/>
              </a:rPr>
              <a:t>mặc</a:t>
            </a:r>
            <a:r>
              <a:rPr lang="en-US" b="1" dirty="0">
                <a:solidFill>
                  <a:srgbClr val="FF0000"/>
                </a:solidFill>
                <a:latin typeface="Times New Roman" panose="02020603050405020304" pitchFamily="18" charset="0"/>
                <a:cs typeface="Times New Roman" panose="02020603050405020304" pitchFamily="18" charset="0"/>
              </a:rPr>
              <a:t> </a:t>
            </a:r>
            <a:endParaRPr lang="en-US" dirty="0">
              <a:solidFill>
                <a:srgbClr val="FF0000"/>
              </a:solidFill>
              <a:latin typeface="Times New Roman" panose="02020603050405020304" pitchFamily="18" charset="0"/>
              <a:cs typeface="Times New Roman" panose="02020603050405020304" pitchFamily="18" charset="0"/>
            </a:endParaRPr>
          </a:p>
          <a:p>
            <a:endParaRPr lang="en-US" dirty="0"/>
          </a:p>
        </p:txBody>
      </p:sp>
      <p:sp>
        <p:nvSpPr>
          <p:cNvPr id="9" name="TextBox 8"/>
          <p:cNvSpPr txBox="1"/>
          <p:nvPr/>
        </p:nvSpPr>
        <p:spPr>
          <a:xfrm>
            <a:off x="923108" y="3660192"/>
            <a:ext cx="10014858" cy="923330"/>
          </a:xfrm>
          <a:prstGeom prst="rect">
            <a:avLst/>
          </a:prstGeom>
          <a:noFill/>
        </p:spPr>
        <p:txBody>
          <a:bodyPr wrap="square" rtlCol="0">
            <a:spAutoFit/>
          </a:bodyPr>
          <a:lstStyle/>
          <a:p>
            <a:pPr lvl="0"/>
            <a:r>
              <a:rPr lang="en-US" dirty="0" err="1">
                <a:latin typeface="Times New Roman" panose="02020603050405020304" pitchFamily="18" charset="0"/>
                <a:cs typeface="Times New Roman" panose="02020603050405020304" pitchFamily="18" charset="0"/>
              </a:rPr>
              <a:t>Thời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ánh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tính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của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mặc</a:t>
            </a:r>
            <a:r>
              <a:rPr lang="en-US" dirty="0">
                <a:latin typeface="Times New Roman" panose="02020603050405020304" pitchFamily="18" charset="0"/>
                <a:cs typeface="Times New Roman" panose="02020603050405020304" pitchFamily="18" charset="0"/>
              </a:rPr>
              <a:t>. Do </a:t>
            </a:r>
            <a:r>
              <a:rPr lang="en-US" dirty="0" err="1">
                <a:latin typeface="Times New Roman" panose="02020603050405020304" pitchFamily="18" charset="0"/>
                <a:cs typeface="Times New Roman" panose="02020603050405020304" pitchFamily="18" charset="0"/>
              </a:rPr>
              <a:t>vậy</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mỗi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người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cần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lựa</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chọn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phong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thởi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trang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phù</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hợp</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với</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bản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thân</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và</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biết</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cách</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ứng</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xử</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khéo</a:t>
            </a:r>
            <a:r>
              <a:rPr lang="en-US"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léo</a:t>
            </a:r>
            <a:r>
              <a:rPr lang="en-US" dirty="0">
                <a:latin typeface="Times New Roman" panose="02020603050405020304" pitchFamily="18" charset="0"/>
                <a:cs typeface="Times New Roman" panose="02020603050405020304" pitchFamily="18" charset="0"/>
              </a:rPr>
              <a:t>.</a:t>
            </a:r>
          </a:p>
          <a:p>
            <a:endParaRPr lang="en-US" dirty="0"/>
          </a:p>
        </p:txBody>
      </p:sp>
      <p:sp>
        <p:nvSpPr>
          <p:cNvPr id="10" name="TextBox 9"/>
          <p:cNvSpPr txBox="1"/>
          <p:nvPr/>
        </p:nvSpPr>
        <p:spPr>
          <a:xfrm>
            <a:off x="923108" y="4692281"/>
            <a:ext cx="10132424" cy="1200329"/>
          </a:xfrm>
          <a:prstGeom prst="rect">
            <a:avLst/>
          </a:prstGeom>
          <a:noFill/>
        </p:spPr>
        <p:txBody>
          <a:bodyPr wrap="square" rtlCol="0">
            <a:spAutoFit/>
          </a:bodyPr>
          <a:lstStyle/>
          <a:p>
            <a:r>
              <a:rPr lang="en-US" b="1" i="1" dirty="0" smtClean="0">
                <a:solidFill>
                  <a:srgbClr val="FF0000"/>
                </a:solidFill>
                <a:latin typeface="Times New Roman" panose="02020603050405020304" pitchFamily="18" charset="0"/>
                <a:ea typeface="Calibri" panose="020F0502020204030204" charset="0"/>
              </a:rPr>
              <a:t>3. </a:t>
            </a:r>
            <a:r>
              <a:rPr lang="en-US" b="1" i="1" dirty="0" err="1" smtClean="0">
                <a:solidFill>
                  <a:srgbClr val="FF0000"/>
                </a:solidFill>
                <a:latin typeface="Times New Roman" panose="02020603050405020304" pitchFamily="18" charset="0"/>
                <a:ea typeface="Calibri" panose="020F0502020204030204" charset="0"/>
              </a:rPr>
              <a:t>Lựa</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chọn</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trang</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phục</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phù</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hợp</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với</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thời</a:t>
            </a:r>
            <a:r>
              <a:rPr lang="en-US" b="1" i="1" dirty="0" smtClean="0">
                <a:solidFill>
                  <a:srgbClr val="FF0000"/>
                </a:solidFill>
                <a:latin typeface="Times New Roman" panose="02020603050405020304" pitchFamily="18" charset="0"/>
                <a:ea typeface="Calibri" panose="020F0502020204030204" charset="0"/>
              </a:rPr>
              <a:t> </a:t>
            </a:r>
            <a:r>
              <a:rPr lang="en-US" b="1" i="1" dirty="0" err="1" smtClean="0">
                <a:solidFill>
                  <a:srgbClr val="FF0000"/>
                </a:solidFill>
                <a:latin typeface="Times New Roman" panose="02020603050405020304" pitchFamily="18" charset="0"/>
                <a:ea typeface="Calibri" panose="020F0502020204030204" charset="0"/>
              </a:rPr>
              <a:t>trang</a:t>
            </a:r>
            <a:endParaRPr lang="en-US" b="1" i="1" dirty="0" smtClean="0">
              <a:solidFill>
                <a:srgbClr val="FF0000"/>
              </a:solidFill>
              <a:latin typeface="Times New Roman" panose="02020603050405020304" pitchFamily="18" charset="0"/>
              <a:ea typeface="Calibri" panose="020F0502020204030204" charset="0"/>
            </a:endParaRPr>
          </a:p>
          <a:p>
            <a:r>
              <a:rPr lang="en-US" b="1" i="1" dirty="0" smtClean="0">
                <a:solidFill>
                  <a:srgbClr val="FF0000"/>
                </a:solidFill>
                <a:latin typeface="Times New Roman" panose="02020603050405020304" pitchFamily="18" charset="0"/>
                <a:ea typeface="Calibri" panose="020F0502020204030204" charset="0"/>
              </a:rPr>
              <a:t>3.1</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Một</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số</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lưu</a:t>
            </a:r>
            <a:r>
              <a:rPr lang="en-US" dirty="0">
                <a:solidFill>
                  <a:srgbClr val="FF0000"/>
                </a:solidFill>
                <a:latin typeface="Times New Roman" panose="02020603050405020304" pitchFamily="18" charset="0"/>
                <a:ea typeface="Calibri" panose="020F0502020204030204" charset="0"/>
              </a:rPr>
              <a:t> ý </a:t>
            </a:r>
            <a:r>
              <a:rPr lang="en-US" b="1" i="1" dirty="0" err="1">
                <a:solidFill>
                  <a:srgbClr val="FF0000"/>
                </a:solidFill>
                <a:latin typeface="Times New Roman" panose="02020603050405020304" pitchFamily="18" charset="0"/>
                <a:ea typeface="Calibri" panose="020F0502020204030204" charset="0"/>
              </a:rPr>
              <a:t>khi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theo</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a:t>
            </a:r>
            <a:r>
              <a:rPr lang="en-US" b="1" dirty="0" err="1">
                <a:solidFill>
                  <a:srgbClr val="FF0000"/>
                </a:solidFill>
                <a:latin typeface="Times New Roman" panose="02020603050405020304" pitchFamily="18" charset="0"/>
                <a:ea typeface="Calibri" panose="020F0502020204030204" charset="0"/>
              </a:rPr>
              <a:t>ờ</a:t>
            </a:r>
            <a:r>
              <a:rPr lang="en-US" b="1" i="1" dirty="0" err="1">
                <a:solidFill>
                  <a:srgbClr val="FF0000"/>
                </a:solidFill>
                <a:latin typeface="Times New Roman" panose="02020603050405020304" pitchFamily="18" charset="0"/>
                <a:ea typeface="Calibri" panose="020F0502020204030204" charset="0"/>
              </a:rPr>
              <a:t>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dirty="0">
              <a:solidFill>
                <a:srgbClr val="FF0000"/>
              </a:solidFill>
            </a:endParaRPr>
          </a:p>
          <a:p>
            <a:r>
              <a:rPr lang="en-US" b="1" i="1" dirty="0">
                <a:solidFill>
                  <a:srgbClr val="FF0000"/>
                </a:solidFill>
                <a:latin typeface="Times New Roman" panose="02020603050405020304" pitchFamily="18" charset="0"/>
                <a:ea typeface="Calibri" panose="020F0502020204030204" charset="0"/>
              </a:rPr>
              <a:t>3.2: </a:t>
            </a:r>
            <a:r>
              <a:rPr lang="en-US" b="1" i="1" dirty="0" err="1">
                <a:solidFill>
                  <a:srgbClr val="FF0000"/>
                </a:solidFill>
                <a:latin typeface="Times New Roman" panose="02020603050405020304" pitchFamily="18" charset="0"/>
                <a:ea typeface="Calibri" panose="020F0502020204030204" charset="0"/>
              </a:rPr>
              <a:t>Các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bước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lựa</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chọn</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phục</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theo</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th</a:t>
            </a:r>
            <a:r>
              <a:rPr lang="en-US" b="1" dirty="0" err="1">
                <a:solidFill>
                  <a:srgbClr val="FF0000"/>
                </a:solidFill>
                <a:latin typeface="Times New Roman" panose="02020603050405020304" pitchFamily="18" charset="0"/>
                <a:ea typeface="Calibri" panose="020F0502020204030204" charset="0"/>
              </a:rPr>
              <a:t>ờ</a:t>
            </a:r>
            <a:r>
              <a:rPr lang="en-US" b="1" i="1" dirty="0" err="1">
                <a:solidFill>
                  <a:srgbClr val="FF0000"/>
                </a:solidFill>
                <a:latin typeface="Times New Roman" panose="02020603050405020304" pitchFamily="18" charset="0"/>
                <a:ea typeface="Calibri" panose="020F0502020204030204" charset="0"/>
              </a:rPr>
              <a:t>i</a:t>
            </a:r>
            <a:r>
              <a:rPr lang="en-US" b="1" i="1" dirty="0">
                <a:solidFill>
                  <a:srgbClr val="FF0000"/>
                </a:solidFill>
                <a:latin typeface="Times New Roman" panose="02020603050405020304" pitchFamily="18" charset="0"/>
                <a:ea typeface="Calibri" panose="020F0502020204030204" charset="0"/>
              </a:rPr>
              <a:t> </a:t>
            </a:r>
            <a:r>
              <a:rPr lang="en-US" b="1" i="1" dirty="0" err="1">
                <a:solidFill>
                  <a:srgbClr val="FF0000"/>
                </a:solidFill>
                <a:latin typeface="Times New Roman" panose="02020603050405020304" pitchFamily="18" charset="0"/>
                <a:ea typeface="Calibri" panose="020F0502020204030204" charset="0"/>
              </a:rPr>
              <a:t>trang</a:t>
            </a:r>
            <a:endParaRPr lang="en-US" dirty="0">
              <a:solidFill>
                <a:srgbClr val="FF0000"/>
              </a:solidFill>
            </a:endParaRPr>
          </a:p>
          <a:p>
            <a:endParaRPr lang="en-US" dirty="0"/>
          </a:p>
        </p:txBody>
      </p:sp>
      <p:pic>
        <p:nvPicPr>
          <p:cNvPr id="14" name="Audio 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536428118"/>
      </p:ext>
    </p:extLst>
  </p:cSld>
  <p:clrMapOvr>
    <a:masterClrMapping/>
  </p:clrMapOvr>
  <mc:AlternateContent xmlns:mc="http://schemas.openxmlformats.org/markup-compatibility/2006" xmlns:p14="http://schemas.microsoft.com/office/powerpoint/2010/main">
    <mc:Choice Requires="p14">
      <p:transition spd="slow" p14:dur="1500" advTm="4853">
        <p:split orient="vert"/>
      </p:transition>
    </mc:Choice>
    <mc:Fallback xmlns="">
      <p:transition spd="slow" advTm="4853">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9669"/>
            <a:ext cx="12192000" cy="6927669"/>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3530879"/>
      </p:ext>
    </p:extLst>
  </p:cSld>
  <p:clrMapOvr>
    <a:masterClrMapping/>
  </p:clrMapOvr>
  <mc:AlternateContent xmlns:mc="http://schemas.openxmlformats.org/markup-compatibility/2006" xmlns:p14="http://schemas.microsoft.com/office/powerpoint/2010/main">
    <mc:Choice Requires="p14">
      <p:transition spd="slow" p14:dur="3400" advTm="8217">
        <p14:reveal/>
      </p:transition>
    </mc:Choice>
    <mc:Fallback xmlns="">
      <p:transition spd="slow" advTm="821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00+ hình nền powerpoint lịch sử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sz="half" idx="1"/>
          </p:nvPr>
        </p:nvSpPr>
        <p:spPr>
          <a:xfrm>
            <a:off x="1000125" y="1015365"/>
            <a:ext cx="5073650" cy="5302250"/>
          </a:xfrm>
        </p:spPr>
        <p:txBody>
          <a:bodyPr>
            <a:normAutofit/>
          </a:bodyPr>
          <a:lstStyle/>
          <a:p>
            <a:r>
              <a:rPr lang="en-US">
                <a:latin typeface="Times New Roman" panose="02020603050405020304" pitchFamily="18" charset="0"/>
                <a:cs typeface="Times New Roman" panose="02020603050405020304" pitchFamily="18" charset="0"/>
              </a:rPr>
              <a:t>Trang phục hay y phục là từ dùng để chỉ những đồ để mặc như quần, áo, váy hay để đội như mũ, nón, khăn và để đi như giày, dép, ủng… Ngoài ra, trang phục còn có thể thêm các phụ kiện khác như thắt lưng, găng tay, đồ trang sức… </a:t>
            </a:r>
          </a:p>
          <a:p>
            <a:r>
              <a:rPr lang="en-US">
                <a:latin typeface="Times New Roman" panose="02020603050405020304" pitchFamily="18" charset="0"/>
                <a:cs typeface="Times New Roman" panose="02020603050405020304" pitchFamily="18" charset="0"/>
              </a:rPr>
              <a:t>Thời trang được hiểu là sự thể hiện thẩm mỹ phổ biến tại một thời gian, địa điểm</a:t>
            </a:r>
            <a:r>
              <a:rPr lang="vi-VN" altLang="en-US">
                <a:latin typeface="Times New Roman" panose="02020603050405020304" pitchFamily="18" charset="0"/>
                <a:cs typeface="Times New Roman" panose="02020603050405020304" pitchFamily="18" charset="0"/>
              </a:rPr>
              <a:t> nhất định.</a:t>
            </a:r>
          </a:p>
        </p:txBody>
      </p:sp>
      <p:pic>
        <p:nvPicPr>
          <p:cNvPr id="4" name="Content Placeholder 3"/>
          <p:cNvPicPr>
            <a:picLocks noGrp="1" noChangeAspect="1"/>
          </p:cNvPicPr>
          <p:nvPr>
            <p:ph sz="half" idx="2"/>
          </p:nvPr>
        </p:nvPicPr>
        <p:blipFill>
          <a:blip r:embed="rId6"/>
          <a:stretch>
            <a:fillRect/>
          </a:stretch>
        </p:blipFill>
        <p:spPr>
          <a:xfrm>
            <a:off x="6905625" y="1015365"/>
            <a:ext cx="5095875" cy="4493260"/>
          </a:xfrm>
          <a:prstGeom prst="rect">
            <a:avLst/>
          </a:prstGeom>
        </p:spPr>
      </p:pic>
      <p:sp>
        <p:nvSpPr>
          <p:cNvPr id="2" name="Text Box 1"/>
          <p:cNvSpPr txBox="1"/>
          <p:nvPr/>
        </p:nvSpPr>
        <p:spPr>
          <a:xfrm>
            <a:off x="1454785" y="243205"/>
            <a:ext cx="10153650" cy="583565"/>
          </a:xfrm>
          <a:prstGeom prst="rect">
            <a:avLst/>
          </a:prstGeom>
          <a:noFill/>
        </p:spPr>
        <p:txBody>
          <a:bodyPr wrap="square" rtlCol="0">
            <a:spAutoFit/>
          </a:bodyPr>
          <a:lstStyle/>
          <a:p>
            <a:r>
              <a:rPr lang="vi-VN" altLang="en-US" sz="3200" dirty="0">
                <a:solidFill>
                  <a:srgbClr val="0E08F6"/>
                </a:solidFill>
                <a:latin typeface="Times New Roman" panose="02020603050405020304" pitchFamily="18" charset="0"/>
                <a:cs typeface="Times New Roman" panose="02020603050405020304" pitchFamily="18" charset="0"/>
              </a:rPr>
              <a:t>Trang phục và thời trang khác </a:t>
            </a:r>
            <a:r>
              <a:rPr lang="vi-VN" altLang="en-US" sz="3200" dirty="0" smtClean="0">
                <a:solidFill>
                  <a:srgbClr val="0E08F6"/>
                </a:solidFill>
                <a:latin typeface="Times New Roman" panose="02020603050405020304" pitchFamily="18" charset="0"/>
                <a:cs typeface="Times New Roman" panose="02020603050405020304" pitchFamily="18" charset="0"/>
              </a:rPr>
              <a:t>nhau </a:t>
            </a:r>
            <a:r>
              <a:rPr lang="vi-VN" altLang="en-US" sz="3200" dirty="0">
                <a:solidFill>
                  <a:srgbClr val="0E08F6"/>
                </a:solidFill>
                <a:latin typeface="Times New Roman" panose="02020603050405020304" pitchFamily="18" charset="0"/>
                <a:cs typeface="Times New Roman" panose="02020603050405020304" pitchFamily="18" charset="0"/>
              </a:rPr>
              <a:t>như thế nào?</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38000515"/>
      </p:ext>
    </p:extLst>
  </p:cSld>
  <p:clrMapOvr>
    <a:masterClrMapping/>
  </p:clrMapOvr>
  <mc:AlternateContent xmlns:mc="http://schemas.openxmlformats.org/markup-compatibility/2006" xmlns:p14="http://schemas.microsoft.com/office/powerpoint/2010/main">
    <mc:Choice Requires="p14">
      <p:transition spd="slow" p14:dur="2000" advTm="48347"/>
    </mc:Choice>
    <mc:Fallback xmlns="">
      <p:transition spd="slow" advTm="48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circle(in)">
                                      <p:cBhvr>
                                        <p:cTn id="11" dur="2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7"/>
                </p:tgtEl>
              </p:cMediaNode>
            </p:audio>
          </p:childTnLst>
        </p:cTn>
      </p:par>
    </p:tnLst>
    <p:bldLst>
      <p:bldP spid="3" grpId="0" build="p"/>
      <p:bldP spid="3" grpI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100+ hình nền powerpoint lịch sử - hinhanhsieudep.ne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4380" y="707390"/>
            <a:ext cx="10978515" cy="829945"/>
          </a:xfrm>
          <a:prstGeom prst="rect">
            <a:avLst/>
          </a:prstGeom>
          <a:noFill/>
        </p:spPr>
        <p:txBody>
          <a:bodyPr wrap="square" rtlCol="0">
            <a:spAutoFit/>
          </a:bodyPr>
          <a:lstStyle/>
          <a:p>
            <a:pPr algn="ctr"/>
            <a:r>
              <a:rPr lang="en-US" sz="4800" b="1" dirty="0" smtClean="0">
                <a:solidFill>
                  <a:srgbClr val="FF0000"/>
                </a:solidFill>
                <a:latin typeface="Times New Roman" panose="02020603050405020304" pitchFamily="18" charset="0"/>
                <a:cs typeface="Times New Roman" panose="02020603050405020304" pitchFamily="18" charset="0"/>
              </a:rPr>
              <a:t>BÀI 8: THỜI TRANG </a:t>
            </a:r>
          </a:p>
        </p:txBody>
      </p:sp>
      <p:pic>
        <p:nvPicPr>
          <p:cNvPr id="8" name="Content Placeholder 7"/>
          <p:cNvPicPr>
            <a:picLocks noGrp="1" noChangeAspect="1"/>
          </p:cNvPicPr>
          <p:nvPr>
            <p:ph sz="half" idx="1"/>
          </p:nvPr>
        </p:nvPicPr>
        <p:blipFill>
          <a:blip r:embed="rId5"/>
          <a:stretch>
            <a:fillRect/>
          </a:stretch>
        </p:blipFill>
        <p:spPr>
          <a:xfrm>
            <a:off x="1351280" y="1736090"/>
            <a:ext cx="3505835" cy="4621530"/>
          </a:xfrm>
          <a:prstGeom prst="rect">
            <a:avLst/>
          </a:prstGeom>
        </p:spPr>
      </p:pic>
      <p:pic>
        <p:nvPicPr>
          <p:cNvPr id="10" name="Content Placeholder 9"/>
          <p:cNvPicPr>
            <a:picLocks noGrp="1" noChangeAspect="1"/>
          </p:cNvPicPr>
          <p:nvPr>
            <p:ph sz="half" idx="2"/>
          </p:nvPr>
        </p:nvPicPr>
        <p:blipFill>
          <a:blip r:embed="rId6"/>
          <a:stretch>
            <a:fillRect/>
          </a:stretch>
        </p:blipFill>
        <p:spPr>
          <a:xfrm>
            <a:off x="6774815" y="1736090"/>
            <a:ext cx="3650615" cy="4563110"/>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9214196"/>
      </p:ext>
    </p:extLst>
  </p:cSld>
  <p:clrMapOvr>
    <a:masterClrMapping/>
  </p:clrMapOvr>
  <p:transition advTm="43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ải +999 Hình Nền Powerpoint Hoa Đẹp Nhất Năm 20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14" y="-18739"/>
            <a:ext cx="12192001" cy="714375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3241040" y="3100070"/>
            <a:ext cx="8597900" cy="2257425"/>
          </a:xfrm>
        </p:spPr>
        <p:txBody>
          <a:bodyPr>
            <a:normAutofit fontScale="90000"/>
          </a:bodyPr>
          <a:lstStyle/>
          <a:p>
            <a:pPr algn="l"/>
            <a:r>
              <a:rPr lang="en-US" sz="4000" b="1" dirty="0">
                <a:solidFill>
                  <a:srgbClr val="2828F3"/>
                </a:solidFill>
                <a:latin typeface="Times New Roman" panose="02020603050405020304" pitchFamily="18" charset="0"/>
                <a:cs typeface="Times New Roman" panose="02020603050405020304" pitchFamily="18" charset="0"/>
              </a:rPr>
              <a:t/>
            </a:r>
            <a:br>
              <a:rPr lang="en-US" sz="4000" b="1" dirty="0">
                <a:solidFill>
                  <a:srgbClr val="2828F3"/>
                </a:solidFill>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b="1" dirty="0">
                <a:solidFill>
                  <a:srgbClr val="FF0000"/>
                </a:solidFill>
                <a:latin typeface="Times New Roman" panose="02020603050405020304" pitchFamily="18" charset="0"/>
                <a:cs typeface="Times New Roman" panose="02020603050405020304" pitchFamily="18" charset="0"/>
              </a:rPr>
              <a:t>Mục tiêu bài học:</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Trình bày được những kiến thức cơ bản về trang phục</a:t>
            </a:r>
            <a:r>
              <a:rPr lang="vi-VN" altLang="en-US"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Nhận ra và bước đầu hình thành phong cách thời trang của bản thân</a:t>
            </a:r>
            <a:r>
              <a:rPr lang="vi-VN" altLang="en-US" sz="4000" dirty="0">
                <a:latin typeface="Times New Roman" panose="02020603050405020304" pitchFamily="18" charset="0"/>
                <a:cs typeface="Times New Roman" panose="02020603050405020304" pitchFamily="18" charset="0"/>
              </a:rPr>
              <a:t>;</a:t>
            </a:r>
            <a:r>
              <a:rPr lang="en-US" sz="4000" dirty="0">
                <a:latin typeface="Times New Roman" panose="02020603050405020304" pitchFamily="18" charset="0"/>
                <a:cs typeface="Times New Roman" panose="02020603050405020304" pitchFamily="18" charset="0"/>
              </a:rPr>
              <a:t/>
            </a:r>
            <a:br>
              <a:rPr lang="en-US" sz="4000" dirty="0">
                <a:latin typeface="Times New Roman" panose="02020603050405020304" pitchFamily="18" charset="0"/>
                <a:cs typeface="Times New Roman" panose="02020603050405020304" pitchFamily="18" charset="0"/>
              </a:rPr>
            </a:br>
            <a:r>
              <a:rPr lang="en-US" sz="4000" dirty="0">
                <a:latin typeface="Times New Roman" panose="02020603050405020304" pitchFamily="18" charset="0"/>
                <a:cs typeface="Times New Roman" panose="02020603050405020304" pitchFamily="18" charset="0"/>
              </a:rPr>
              <a:t>- Lựa chọn được trang phục phù hợp với đặc điểm và sở thích c</a:t>
            </a:r>
            <a:r>
              <a:rPr lang="vi-VN" altLang="en-US" sz="4000" dirty="0">
                <a:latin typeface="Times New Roman" panose="02020603050405020304" pitchFamily="18" charset="0"/>
                <a:cs typeface="Times New Roman" panose="02020603050405020304" pitchFamily="18" charset="0"/>
              </a:rPr>
              <a:t>ủa bản thân, tính chất công việc và điều kiện tài chính của gia đình.</a:t>
            </a:r>
            <a:endParaRPr lang="vi-VN" altLang="en-US" sz="4000" b="1" dirty="0">
              <a:solidFill>
                <a:srgbClr val="FF0000"/>
              </a:solidFill>
              <a:latin typeface="Times New Roman" panose="02020603050405020304" pitchFamily="18" charset="0"/>
              <a:cs typeface="Times New Roman" panose="02020603050405020304" pitchFamily="18" charset="0"/>
            </a:endParaRP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62445399"/>
      </p:ext>
    </p:extLst>
  </p:cSld>
  <p:clrMapOvr>
    <a:masterClrMapping/>
  </p:clrMapOvr>
  <mc:AlternateContent xmlns:mc="http://schemas.openxmlformats.org/markup-compatibility/2006" xmlns:p14="http://schemas.microsoft.com/office/powerpoint/2010/main">
    <mc:Choice Requires="p14">
      <p:transition spd="slow" p14:dur="2000" advTm="19818"/>
    </mc:Choice>
    <mc:Fallback xmlns="">
      <p:transition spd="slow" advTm="198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4" descr="100+ hình nền powerpoint lịch sử - hinhanhsieudep.ne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5" y="635"/>
            <a:ext cx="12191365" cy="6858000"/>
          </a:xfrm>
          <a:prstGeom prst="rect">
            <a:avLst/>
          </a:prstGeom>
          <a:noFill/>
          <a:extLst>
            <a:ext uri="{909E8E84-426E-40DD-AFC4-6F175D3DCCD1}">
              <a14:hiddenFill xmlns:a14="http://schemas.microsoft.com/office/drawing/2010/main">
                <a:solidFill>
                  <a:srgbClr val="FFFFFF"/>
                </a:solidFill>
              </a14:hiddenFill>
            </a:ext>
          </a:extLst>
        </p:spPr>
      </p:pic>
      <p:sp>
        <p:nvSpPr>
          <p:cNvPr id="16" name="Title 15"/>
          <p:cNvSpPr>
            <a:spLocks noGrp="1"/>
          </p:cNvSpPr>
          <p:nvPr>
            <p:ph type="title"/>
          </p:nvPr>
        </p:nvSpPr>
        <p:spPr/>
        <p:txBody>
          <a:bodyPr/>
          <a:lstStyle/>
          <a:p>
            <a:endParaRPr lang="en-US"/>
          </a:p>
        </p:txBody>
      </p:sp>
      <p:sp>
        <p:nvSpPr>
          <p:cNvPr id="4" name="TextBox 3"/>
          <p:cNvSpPr txBox="1"/>
          <p:nvPr/>
        </p:nvSpPr>
        <p:spPr>
          <a:xfrm>
            <a:off x="914400" y="755650"/>
            <a:ext cx="6959600" cy="521970"/>
          </a:xfrm>
          <a:prstGeom prst="rect">
            <a:avLst/>
          </a:prstGeom>
          <a:noFill/>
        </p:spPr>
        <p:txBody>
          <a:bodyPr wrap="square" rtlCol="0">
            <a:spAutoFit/>
          </a:bodyPr>
          <a:lstStyle/>
          <a:p>
            <a:r>
              <a:rPr lang="en-US" sz="2800" b="1" dirty="0" smtClean="0">
                <a:solidFill>
                  <a:srgbClr val="0E08F6"/>
                </a:solidFill>
                <a:latin typeface="Times New Roman" panose="02020603050405020304" pitchFamily="18" charset="0"/>
                <a:cs typeface="Times New Roman" panose="02020603050405020304" pitchFamily="18" charset="0"/>
              </a:rPr>
              <a:t>1</a:t>
            </a:r>
            <a:r>
              <a:rPr lang="en-US" sz="2800" dirty="0" smtClean="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và</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phong</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cách</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thời</a:t>
            </a:r>
            <a:r>
              <a:rPr lang="en-US" sz="2800" b="1" dirty="0">
                <a:solidFill>
                  <a:srgbClr val="0E08F6"/>
                </a:solidFill>
                <a:latin typeface="Times New Roman" panose="02020603050405020304" pitchFamily="18" charset="0"/>
                <a:cs typeface="Times New Roman" panose="02020603050405020304" pitchFamily="18" charset="0"/>
              </a:rPr>
              <a:t> </a:t>
            </a:r>
            <a:r>
              <a:rPr lang="en-US" sz="2800" b="1" dirty="0" err="1">
                <a:solidFill>
                  <a:srgbClr val="0E08F6"/>
                </a:solidFill>
                <a:latin typeface="Times New Roman" panose="02020603050405020304" pitchFamily="18" charset="0"/>
                <a:cs typeface="Times New Roman" panose="02020603050405020304" pitchFamily="18" charset="0"/>
              </a:rPr>
              <a:t>trang</a:t>
            </a:r>
          </a:p>
        </p:txBody>
      </p:sp>
      <p:sp>
        <p:nvSpPr>
          <p:cNvPr id="12" name="TextBox 11"/>
          <p:cNvSpPr txBox="1"/>
          <p:nvPr/>
        </p:nvSpPr>
        <p:spPr>
          <a:xfrm>
            <a:off x="504824" y="5156835"/>
            <a:ext cx="10467975"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1.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8.1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Việt</a:t>
            </a:r>
            <a:r>
              <a:rPr lang="en-US" sz="2400" dirty="0">
                <a:latin typeface="Times New Roman" panose="02020603050405020304" pitchFamily="18" charset="0"/>
                <a:cs typeface="Times New Roman" panose="02020603050405020304" pitchFamily="18" charset="0"/>
              </a:rPr>
              <a:t> Nam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qua 2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13" name="TextBox 12"/>
          <p:cNvSpPr txBox="1"/>
          <p:nvPr/>
        </p:nvSpPr>
        <p:spPr>
          <a:xfrm>
            <a:off x="481263" y="5686425"/>
            <a:ext cx="10929687" cy="829945"/>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8.2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mi </a:t>
            </a:r>
            <a:r>
              <a:rPr lang="en-US" sz="2400" dirty="0" err="1">
                <a:latin typeface="Times New Roman" panose="02020603050405020304" pitchFamily="18" charset="0"/>
                <a:cs typeface="Times New Roman" panose="02020603050405020304" pitchFamily="18" charset="0"/>
              </a:rPr>
              <a:t>nam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chi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áo</a:t>
            </a:r>
            <a:r>
              <a:rPr lang="en-US" sz="2400" dirty="0">
                <a:latin typeface="Times New Roman" panose="02020603050405020304" pitchFamily="18" charset="0"/>
                <a:cs typeface="Times New Roman" panose="02020603050405020304" pitchFamily="18" charset="0"/>
              </a:rPr>
              <a:t>?</a:t>
            </a:r>
          </a:p>
          <a:p>
            <a:endParaRPr lang="en-US" sz="2400" dirty="0">
              <a:latin typeface="Times New Roman" panose="02020603050405020304" pitchFamily="18" charset="0"/>
              <a:cs typeface="Times New Roman" panose="02020603050405020304" pitchFamily="18" charset="0"/>
            </a:endParaRPr>
          </a:p>
        </p:txBody>
      </p:sp>
      <p:sp>
        <p:nvSpPr>
          <p:cNvPr id="2" name="Text Box 1"/>
          <p:cNvSpPr txBox="1"/>
          <p:nvPr/>
        </p:nvSpPr>
        <p:spPr>
          <a:xfrm>
            <a:off x="3663950" y="172085"/>
            <a:ext cx="5198745" cy="583565"/>
          </a:xfrm>
          <a:prstGeom prst="rect">
            <a:avLst/>
          </a:prstGeom>
          <a:noFill/>
        </p:spPr>
        <p:txBody>
          <a:bodyPr wrap="square" rtlCol="0">
            <a:spAutoFit/>
          </a:bodyPr>
          <a:lstStyle/>
          <a:p>
            <a:r>
              <a:rPr lang="vi-VN" altLang="en-US" sz="3200" b="1">
                <a:solidFill>
                  <a:srgbClr val="FF0000"/>
                </a:solidFill>
                <a:latin typeface="Times New Roman" panose="02020603050405020304" pitchFamily="18" charset="0"/>
                <a:cs typeface="Times New Roman" panose="02020603050405020304" pitchFamily="18" charset="0"/>
              </a:rPr>
              <a:t>BÀI 8 : THỜI TRANG</a:t>
            </a:r>
          </a:p>
        </p:txBody>
      </p:sp>
      <p:sp>
        <p:nvSpPr>
          <p:cNvPr id="3" name="Text Box 2"/>
          <p:cNvSpPr txBox="1"/>
          <p:nvPr/>
        </p:nvSpPr>
        <p:spPr>
          <a:xfrm>
            <a:off x="481263" y="6263356"/>
            <a:ext cx="9813925" cy="460375"/>
          </a:xfrm>
          <a:prstGeom prst="rect">
            <a:avLst/>
          </a:prstGeom>
          <a:noFill/>
        </p:spPr>
        <p:txBody>
          <a:bodyPr wrap="square" rtlCol="0">
            <a:spAutoFit/>
          </a:bodyPr>
          <a:lstStyle/>
          <a:p>
            <a:r>
              <a:rPr lang="vi-VN" altLang="en-US" sz="2400" dirty="0">
                <a:latin typeface="Times New Roman" panose="02020603050405020304" pitchFamily="18" charset="0"/>
                <a:cs typeface="Times New Roman" panose="02020603050405020304" pitchFamily="18" charset="0"/>
              </a:rPr>
              <a:t>3. Thời trang thay đổi yếu tố nào của trang phục?</a:t>
            </a:r>
          </a:p>
        </p:txBody>
      </p:sp>
      <p:sp>
        <p:nvSpPr>
          <p:cNvPr id="5" name="Text Box 4"/>
          <p:cNvSpPr txBox="1"/>
          <p:nvPr/>
        </p:nvSpPr>
        <p:spPr>
          <a:xfrm>
            <a:off x="2722880" y="4579620"/>
            <a:ext cx="2183765" cy="368300"/>
          </a:xfrm>
          <a:prstGeom prst="rect">
            <a:avLst/>
          </a:prstGeom>
          <a:noFill/>
        </p:spPr>
        <p:txBody>
          <a:bodyPr wrap="square" rtlCol="0">
            <a:spAutoFit/>
          </a:bodyPr>
          <a:lstStyle/>
          <a:p>
            <a:r>
              <a:rPr lang="vi-VN" altLang="en-US">
                <a:solidFill>
                  <a:srgbClr val="0E08F6"/>
                </a:solidFill>
              </a:rPr>
              <a:t>Hình 8.1</a:t>
            </a:r>
          </a:p>
        </p:txBody>
      </p:sp>
      <p:sp>
        <p:nvSpPr>
          <p:cNvPr id="9" name="Text Box 8"/>
          <p:cNvSpPr txBox="1"/>
          <p:nvPr/>
        </p:nvSpPr>
        <p:spPr>
          <a:xfrm>
            <a:off x="7931785" y="4590415"/>
            <a:ext cx="2486025" cy="368300"/>
          </a:xfrm>
          <a:prstGeom prst="rect">
            <a:avLst/>
          </a:prstGeom>
          <a:noFill/>
        </p:spPr>
        <p:txBody>
          <a:bodyPr wrap="square" rtlCol="0">
            <a:spAutoFit/>
          </a:bodyPr>
          <a:lstStyle/>
          <a:p>
            <a:r>
              <a:rPr lang="vi-VN" altLang="en-US">
                <a:solidFill>
                  <a:srgbClr val="0E08F6"/>
                </a:solidFill>
              </a:rPr>
              <a:t>Hình 8.2</a:t>
            </a:r>
          </a:p>
        </p:txBody>
      </p:sp>
      <p:pic>
        <p:nvPicPr>
          <p:cNvPr id="15" name="Content Placeholder 14"/>
          <p:cNvPicPr>
            <a:picLocks noGrp="1" noChangeAspect="1"/>
          </p:cNvPicPr>
          <p:nvPr>
            <p:ph idx="1"/>
          </p:nvPr>
        </p:nvPicPr>
        <p:blipFill>
          <a:blip r:embed="rId6"/>
          <a:stretch>
            <a:fillRect/>
          </a:stretch>
        </p:blipFill>
        <p:spPr>
          <a:xfrm>
            <a:off x="411480" y="1421130"/>
            <a:ext cx="10942320" cy="3070225"/>
          </a:xfrm>
          <a:prstGeom prst="rect">
            <a:avLst/>
          </a:prstGeom>
        </p:spPr>
      </p:pic>
      <p:pic>
        <p:nvPicPr>
          <p:cNvPr id="8" name="Audio 7">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618779101"/>
      </p:ext>
    </p:extLst>
  </p:cSld>
  <p:clrMapOvr>
    <a:masterClrMapping/>
  </p:clrMapOvr>
  <mc:AlternateContent xmlns:mc="http://schemas.openxmlformats.org/markup-compatibility/2006" xmlns:p14="http://schemas.microsoft.com/office/powerpoint/2010/main">
    <mc:Choice Requires="p14">
      <p:transition spd="slow" p14:dur="800" advTm="47104">
        <p:circle/>
      </p:transition>
    </mc:Choice>
    <mc:Fallback xmlns="">
      <p:transition spd="slow" advTm="47104">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5" presetClass="entr" presetSubtype="1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heckerboard(across)">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linds(horizontal)">
                                      <p:cBhvr>
                                        <p:cTn id="2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1" fill="hold" display="0">
                  <p:stCondLst>
                    <p:cond delay="indefinite"/>
                  </p:stCondLst>
                  <p:endCondLst>
                    <p:cond evt="onStopAudio" delay="0">
                      <p:tgtEl>
                        <p:sldTgt/>
                      </p:tgtEl>
                    </p:cond>
                  </p:endCondLst>
                </p:cTn>
                <p:tgtEl>
                  <p:spTgt spid="8"/>
                </p:tgtEl>
              </p:cMediaNode>
            </p:audio>
          </p:childTnLst>
        </p:cTn>
      </p:par>
    </p:tnLst>
    <p:bldLst>
      <p:bldP spid="12" grpId="0"/>
      <p:bldP spid="13" grpId="0"/>
      <p:bldP spid="13" grpId="1"/>
      <p:bldP spid="3" grpId="0"/>
      <p:bldP spid="3"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1850" y="0"/>
            <a:ext cx="10515600" cy="1325563"/>
          </a:xfrm>
        </p:spPr>
        <p:txBody>
          <a:bodyPr/>
          <a:lstStyle/>
          <a:p>
            <a:pPr algn="ctr"/>
            <a:r>
              <a:rPr lang="vi-VN" altLang="en-US" sz="2400" b="1" dirty="0">
                <a:solidFill>
                  <a:srgbClr val="FF0000"/>
                </a:solidFill>
              </a:rPr>
              <a:t>Phiếu học tập số 1</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732314030"/>
              </p:ext>
            </p:extLst>
          </p:nvPr>
        </p:nvGraphicFramePr>
        <p:xfrm>
          <a:off x="524510" y="983615"/>
          <a:ext cx="11250930" cy="5398770"/>
        </p:xfrm>
        <a:graphic>
          <a:graphicData uri="http://schemas.openxmlformats.org/drawingml/2006/table">
            <a:tbl>
              <a:tblPr bandCol="1">
                <a:tableStyleId>{93296810-A885-4BE3-A3E7-6D5BEEA58F35}</a:tableStyleId>
              </a:tblPr>
              <a:tblGrid>
                <a:gridCol w="5625465">
                  <a:extLst>
                    <a:ext uri="{9D8B030D-6E8A-4147-A177-3AD203B41FA5}">
                      <a16:colId xmlns:a16="http://schemas.microsoft.com/office/drawing/2014/main" xmlns="" val="20000"/>
                    </a:ext>
                  </a:extLst>
                </a:gridCol>
                <a:gridCol w="5625465">
                  <a:extLst>
                    <a:ext uri="{9D8B030D-6E8A-4147-A177-3AD203B41FA5}">
                      <a16:colId xmlns:a16="http://schemas.microsoft.com/office/drawing/2014/main" xmlns="" val="20001"/>
                    </a:ext>
                  </a:extLst>
                </a:gridCol>
              </a:tblGrid>
              <a:tr h="553085">
                <a:tc>
                  <a:txBody>
                    <a:bodyPr/>
                    <a:lstStyle/>
                    <a:p>
                      <a:pPr algn="ctr">
                        <a:buNone/>
                      </a:pPr>
                      <a:r>
                        <a:rPr lang="vi-VN" altLang="en-US" sz="2400" b="1" dirty="0">
                          <a:latin typeface="Times New Roman" panose="02020603050405020304" pitchFamily="18" charset="0"/>
                          <a:cs typeface="Times New Roman" panose="02020603050405020304" pitchFamily="18" charset="0"/>
                        </a:rPr>
                        <a:t>Câu hỏi</a:t>
                      </a:r>
                    </a:p>
                  </a:txBody>
                  <a:tcPr/>
                </a:tc>
                <a:tc>
                  <a:txBody>
                    <a:bodyPr/>
                    <a:lstStyle/>
                    <a:p>
                      <a:pPr algn="ctr">
                        <a:buNone/>
                      </a:pPr>
                      <a:r>
                        <a:rPr lang="vi-VN" altLang="en-US" sz="2400" b="1">
                          <a:latin typeface="Times New Roman" panose="02020603050405020304" pitchFamily="18" charset="0"/>
                          <a:cs typeface="Times New Roman" panose="02020603050405020304" pitchFamily="18" charset="0"/>
                        </a:rPr>
                        <a:t>Trả lời</a:t>
                      </a:r>
                    </a:p>
                  </a:txBody>
                  <a:tcPr/>
                </a:tc>
                <a:extLst>
                  <a:ext uri="{0D108BD9-81ED-4DB2-BD59-A6C34878D82A}">
                    <a16:rowId xmlns:a16="http://schemas.microsoft.com/office/drawing/2014/main" xmlns="" val="10000"/>
                  </a:ext>
                </a:extLst>
              </a:tr>
              <a:tr h="1795145">
                <a:tc>
                  <a:txBody>
                    <a:bodyPr/>
                    <a:lstStyle/>
                    <a:p>
                      <a:pPr>
                        <a:buNone/>
                      </a:pPr>
                      <a:r>
                        <a:rPr lang="vi-VN" altLang="en-US" sz="2400" b="1">
                          <a:latin typeface="Times New Roman" panose="02020603050405020304" pitchFamily="18" charset="0"/>
                          <a:cs typeface="Times New Roman" panose="02020603050405020304" pitchFamily="18" charset="0"/>
                        </a:rPr>
                        <a:t>Câu 1</a:t>
                      </a:r>
                      <a:r>
                        <a:rPr lang="vi-VN" altLang="en-US" sz="240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8.1 </a:t>
                      </a:r>
                      <a:r>
                        <a:rPr lang="en-US" sz="2400" dirty="0" err="1">
                          <a:latin typeface="Times New Roman" panose="02020603050405020304" pitchFamily="18" charset="0"/>
                          <a:cs typeface="Times New Roman" panose="02020603050405020304" pitchFamily="18" charset="0"/>
                          <a:sym typeface="+mn-ea"/>
                        </a:rPr>
                        <a:t>cho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thấy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dài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Việt</a:t>
                      </a:r>
                      <a:r>
                        <a:rPr lang="en-US" sz="2400" dirty="0">
                          <a:latin typeface="Times New Roman" panose="02020603050405020304" pitchFamily="18" charset="0"/>
                          <a:cs typeface="Times New Roman" panose="02020603050405020304" pitchFamily="18" charset="0"/>
                          <a:sym typeface="+mn-ea"/>
                        </a:rPr>
                        <a:t> Nam </a:t>
                      </a:r>
                      <a:r>
                        <a:rPr lang="en-US" sz="2400" dirty="0" err="1">
                          <a:latin typeface="Times New Roman" panose="02020603050405020304" pitchFamily="18" charset="0"/>
                          <a:cs typeface="Times New Roman" panose="02020603050405020304" pitchFamily="18" charset="0"/>
                          <a:sym typeface="+mn-ea"/>
                        </a:rPr>
                        <a:t>thay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đổi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như</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thế</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qua 2 </a:t>
                      </a:r>
                      <a:r>
                        <a:rPr lang="en-US" sz="2400" dirty="0" err="1">
                          <a:latin typeface="Times New Roman" panose="02020603050405020304" pitchFamily="18" charset="0"/>
                          <a:cs typeface="Times New Roman" panose="02020603050405020304" pitchFamily="18" charset="0"/>
                          <a:sym typeface="+mn-ea"/>
                        </a:rPr>
                        <a:t>thời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vi-VN" altLang="en-US" sz="2400">
                        <a:latin typeface="Times New Roman" panose="02020603050405020304" pitchFamily="18" charset="0"/>
                        <a:cs typeface="Times New Roman" panose="02020603050405020304" pitchFamily="18" charset="0"/>
                      </a:endParaRPr>
                    </a:p>
                  </a:txBody>
                  <a:tcPr/>
                </a:tc>
                <a:tc>
                  <a:txBody>
                    <a:bodyPr/>
                    <a:lstStyle/>
                    <a:p>
                      <a:pPr>
                        <a:buNone/>
                      </a:pPr>
                      <a:r>
                        <a:rPr lang="en-US" sz="2400">
                          <a:latin typeface="Times New Roman" panose="02020603050405020304" pitchFamily="18" charset="0"/>
                          <a:cs typeface="Times New Roman" panose="02020603050405020304" pitchFamily="18" charset="0"/>
                        </a:rPr>
                        <a:t> Ở thế kỉ 20 áo dài rộng hơn, thế kỉ 21 áo dài được may gọn lại phù hợp với vóc dáng của người mặc. Đã có sự đổi kiểu dáng của trang phục.</a:t>
                      </a:r>
                    </a:p>
                  </a:txBody>
                  <a:tcPr/>
                </a:tc>
                <a:extLst>
                  <a:ext uri="{0D108BD9-81ED-4DB2-BD59-A6C34878D82A}">
                    <a16:rowId xmlns:a16="http://schemas.microsoft.com/office/drawing/2014/main" xmlns="" val="10001"/>
                  </a:ext>
                </a:extLst>
              </a:tr>
              <a:tr h="1794510">
                <a:tc>
                  <a:txBody>
                    <a:bodyPr/>
                    <a:lstStyle/>
                    <a:p>
                      <a:pPr>
                        <a:buNone/>
                      </a:pPr>
                      <a:r>
                        <a:rPr lang="vi-VN" altLang="en-US" sz="2400" b="1" dirty="0">
                          <a:latin typeface="Times New Roman" panose="02020603050405020304" pitchFamily="18" charset="0"/>
                          <a:cs typeface="Times New Roman" panose="02020603050405020304" pitchFamily="18" charset="0"/>
                          <a:sym typeface="+mn-ea"/>
                        </a:rPr>
                        <a:t>Câu 2:</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Hình</a:t>
                      </a:r>
                      <a:r>
                        <a:rPr lang="en-US" sz="2400" dirty="0">
                          <a:latin typeface="Times New Roman" panose="02020603050405020304" pitchFamily="18" charset="0"/>
                          <a:cs typeface="Times New Roman" panose="02020603050405020304" pitchFamily="18" charset="0"/>
                          <a:sym typeface="+mn-ea"/>
                        </a:rPr>
                        <a:t> 8.2 </a:t>
                      </a:r>
                      <a:r>
                        <a:rPr lang="en-US" sz="2400" dirty="0" err="1">
                          <a:latin typeface="Times New Roman" panose="02020603050405020304" pitchFamily="18" charset="0"/>
                          <a:cs typeface="Times New Roman" panose="02020603050405020304" pitchFamily="18" charset="0"/>
                          <a:sym typeface="+mn-ea"/>
                        </a:rPr>
                        <a:t>cho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thấy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sơ</a:t>
                      </a:r>
                      <a:r>
                        <a:rPr lang="en-US" sz="2400" dirty="0">
                          <a:latin typeface="Times New Roman" panose="02020603050405020304" pitchFamily="18" charset="0"/>
                          <a:cs typeface="Times New Roman" panose="02020603050405020304" pitchFamily="18" charset="0"/>
                          <a:sym typeface="+mn-ea"/>
                        </a:rPr>
                        <a:t> mi </a:t>
                      </a:r>
                      <a:r>
                        <a:rPr lang="en-US" sz="2400" dirty="0" err="1">
                          <a:latin typeface="Times New Roman" panose="02020603050405020304" pitchFamily="18" charset="0"/>
                          <a:cs typeface="Times New Roman" panose="02020603050405020304" pitchFamily="18" charset="0"/>
                          <a:sym typeface="+mn-ea"/>
                        </a:rPr>
                        <a:t>nam</a:t>
                      </a:r>
                      <a:r>
                        <a:rPr lang="en-US" sz="2400" dirty="0">
                          <a:latin typeface="Times New Roman" panose="02020603050405020304" pitchFamily="18" charset="0"/>
                          <a:cs typeface="Times New Roman" panose="02020603050405020304" pitchFamily="18" charset="0"/>
                          <a:sym typeface="+mn-ea"/>
                        </a:rPr>
                        <a:t> ở </a:t>
                      </a:r>
                      <a:r>
                        <a:rPr lang="en-US" sz="2400" dirty="0" err="1">
                          <a:latin typeface="Times New Roman" panose="02020603050405020304" pitchFamily="18" charset="0"/>
                          <a:cs typeface="Times New Roman" panose="02020603050405020304" pitchFamily="18" charset="0"/>
                          <a:sym typeface="+mn-ea"/>
                        </a:rPr>
                        <a:t>hai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thời</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kì</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khác</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nhau</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thay</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đổi</a:t>
                      </a:r>
                      <a:r>
                        <a:rPr lang="en-US" sz="2400" dirty="0">
                          <a:latin typeface="Times New Roman" panose="02020603050405020304" pitchFamily="18" charset="0"/>
                          <a:cs typeface="Times New Roman" panose="02020603050405020304" pitchFamily="18" charset="0"/>
                          <a:sym typeface="+mn-ea"/>
                        </a:rPr>
                        <a:t> chi </a:t>
                      </a:r>
                      <a:r>
                        <a:rPr lang="en-US" sz="2400" dirty="0" err="1">
                          <a:latin typeface="Times New Roman" panose="02020603050405020304" pitchFamily="18" charset="0"/>
                          <a:cs typeface="Times New Roman" panose="02020603050405020304" pitchFamily="18" charset="0"/>
                          <a:sym typeface="+mn-ea"/>
                        </a:rPr>
                        <a:t>tiết</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nào</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của</a:t>
                      </a:r>
                      <a:r>
                        <a:rPr lang="en-US" sz="2400" dirty="0">
                          <a:latin typeface="Times New Roman" panose="02020603050405020304" pitchFamily="18" charset="0"/>
                          <a:cs typeface="Times New Roman" panose="02020603050405020304" pitchFamily="18" charset="0"/>
                          <a:sym typeface="+mn-ea"/>
                        </a:rPr>
                        <a:t> </a:t>
                      </a:r>
                      <a:r>
                        <a:rPr lang="en-US" sz="2400" dirty="0" err="1">
                          <a:latin typeface="Times New Roman" panose="02020603050405020304" pitchFamily="18" charset="0"/>
                          <a:cs typeface="Times New Roman" panose="02020603050405020304" pitchFamily="18" charset="0"/>
                          <a:sym typeface="+mn-ea"/>
                        </a:rPr>
                        <a:t>áo</a:t>
                      </a:r>
                      <a:r>
                        <a:rPr lang="en-US" sz="2400" dirty="0">
                          <a:latin typeface="Times New Roman" panose="02020603050405020304" pitchFamily="18" charset="0"/>
                          <a:cs typeface="Times New Roman" panose="02020603050405020304" pitchFamily="18" charset="0"/>
                          <a:sym typeface="+mn-ea"/>
                        </a:rPr>
                        <a:t>?</a:t>
                      </a:r>
                      <a:endParaRPr lang="en-US" sz="2400" dirty="0">
                        <a:latin typeface="Times New Roman" panose="02020603050405020304" pitchFamily="18" charset="0"/>
                        <a:cs typeface="Times New Roman" panose="02020603050405020304" pitchFamily="18" charset="0"/>
                      </a:endParaRPr>
                    </a:p>
                    <a:p>
                      <a:pPr>
                        <a:buNone/>
                      </a:pPr>
                      <a:endParaRPr lang="en-US" sz="2400">
                        <a:latin typeface="Times New Roman" panose="02020603050405020304" pitchFamily="18" charset="0"/>
                        <a:cs typeface="Times New Roman" panose="02020603050405020304" pitchFamily="18" charset="0"/>
                      </a:endParaRPr>
                    </a:p>
                  </a:txBody>
                  <a:tcPr/>
                </a:tc>
                <a:tc>
                  <a:txBody>
                    <a:bodyPr/>
                    <a:lstStyle/>
                    <a:p>
                      <a:pPr>
                        <a:buNone/>
                      </a:pPr>
                      <a:r>
                        <a:rPr lang="en-US" sz="2400" dirty="0">
                          <a:latin typeface="Times New Roman" panose="02020603050405020304" pitchFamily="18" charset="0"/>
                          <a:cs typeface="Times New Roman" panose="02020603050405020304" pitchFamily="18" charset="0"/>
                        </a:rPr>
                        <a:t>2. </a:t>
                      </a:r>
                      <a:r>
                        <a:rPr lang="en-US" sz="2400" dirty="0" err="1">
                          <a:latin typeface="Times New Roman" panose="02020603050405020304" pitchFamily="18" charset="0"/>
                          <a:cs typeface="Times New Roman" panose="02020603050405020304" pitchFamily="18" charset="0"/>
                        </a:rPr>
                        <a:t>Năm</a:t>
                      </a:r>
                      <a:r>
                        <a:rPr lang="en-US" sz="2400" dirty="0">
                          <a:latin typeface="Times New Roman" panose="02020603050405020304" pitchFamily="18" charset="0"/>
                          <a:cs typeface="Times New Roman" panose="02020603050405020304" pitchFamily="18" charset="0"/>
                        </a:rPr>
                        <a:t> 1980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vi-VN" sz="2400" dirty="0" smtClean="0">
                          <a:latin typeface="Times New Roman" panose="02020603050405020304" pitchFamily="18" charset="0"/>
                          <a:cs typeface="Times New Roman" panose="02020603050405020304" pitchFamily="18" charset="0"/>
                        </a:rPr>
                        <a:t>ca</a:t>
                      </a:r>
                      <a:r>
                        <a:rPr lang="vi-VN" sz="2400" baseline="0" dirty="0" smtClean="0">
                          <a:latin typeface="Times New Roman" panose="02020603050405020304" pitchFamily="18" charset="0"/>
                          <a:cs typeface="Times New Roman" panose="02020603050405020304" pitchFamily="18" charset="0"/>
                        </a:rPr>
                        <a:t> rô</a:t>
                      </a:r>
                      <a:r>
                        <a:rPr lang="en-US" sz="2400" dirty="0" smtClean="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ưa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chuộng</a:t>
                      </a:r>
                      <a:r>
                        <a:rPr lang="en-US" sz="2400" dirty="0">
                          <a:latin typeface="Times New Roman" panose="02020603050405020304" pitchFamily="18" charset="0"/>
                          <a:cs typeface="Times New Roman" panose="02020603050405020304" pitchFamily="18" charset="0"/>
                        </a:rPr>
                        <a:t>, 2020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phổ</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về</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trang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phục</a:t>
                      </a:r>
                      <a:r>
                        <a:rPr lang="en-US" sz="24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xmlns="" val="10002"/>
                  </a:ext>
                </a:extLst>
              </a:tr>
              <a:tr h="1256030">
                <a:tc>
                  <a:txBody>
                    <a:bodyPr/>
                    <a:lstStyle/>
                    <a:p>
                      <a:pPr>
                        <a:buNone/>
                      </a:pPr>
                      <a:r>
                        <a:rPr lang="vi-VN" altLang="en-US" sz="2400" b="1">
                          <a:latin typeface="Times New Roman" panose="02020603050405020304" pitchFamily="18" charset="0"/>
                          <a:cs typeface="Times New Roman" panose="02020603050405020304" pitchFamily="18" charset="0"/>
                        </a:rPr>
                        <a:t>Câu 3</a:t>
                      </a:r>
                      <a:r>
                        <a:rPr lang="vi-VN" altLang="en-US" sz="2400">
                          <a:latin typeface="Times New Roman" panose="02020603050405020304" pitchFamily="18" charset="0"/>
                          <a:cs typeface="Times New Roman" panose="02020603050405020304" pitchFamily="18" charset="0"/>
                        </a:rPr>
                        <a:t>: Thời trang làm thay đổi yếu tố nào của trang phục?</a:t>
                      </a:r>
                    </a:p>
                  </a:txBody>
                  <a:tcPr/>
                </a:tc>
                <a:tc>
                  <a:txBody>
                    <a:bodyPr/>
                    <a:lstStyle/>
                    <a:p>
                      <a:pPr>
                        <a:buNone/>
                      </a:pPr>
                      <a:r>
                        <a:rPr lang="en-US" sz="2400">
                          <a:latin typeface="Times New Roman" panose="02020603050405020304" pitchFamily="18" charset="0"/>
                          <a:cs typeface="Times New Roman" panose="02020603050405020304" pitchFamily="18" charset="0"/>
                        </a:rPr>
                        <a:t>3. Thời trang là sự thay đổi họa tiết, hoa văn của trang phục.</a:t>
                      </a:r>
                    </a:p>
                  </a:txBody>
                  <a:tcPr/>
                </a:tc>
                <a:extLst>
                  <a:ext uri="{0D108BD9-81ED-4DB2-BD59-A6C34878D82A}">
                    <a16:rowId xmlns:a16="http://schemas.microsoft.com/office/drawing/2014/main" xmlns="" val="10003"/>
                  </a:ext>
                </a:extLst>
              </a:tr>
            </a:tbl>
          </a:graphicData>
        </a:graphic>
      </p:graphicFrame>
      <p:sp>
        <p:nvSpPr>
          <p:cNvPr id="5" name="Oval 4"/>
          <p:cNvSpPr/>
          <p:nvPr/>
        </p:nvSpPr>
        <p:spPr>
          <a:xfrm>
            <a:off x="831850" y="206375"/>
            <a:ext cx="1621155" cy="70294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Box 5"/>
          <p:cNvSpPr txBox="1"/>
          <p:nvPr/>
        </p:nvSpPr>
        <p:spPr>
          <a:xfrm>
            <a:off x="1080135" y="389890"/>
            <a:ext cx="1696085" cy="368300"/>
          </a:xfrm>
          <a:prstGeom prst="rect">
            <a:avLst/>
          </a:prstGeom>
          <a:noFill/>
        </p:spPr>
        <p:txBody>
          <a:bodyPr wrap="square" rtlCol="0">
            <a:spAutoFit/>
          </a:bodyPr>
          <a:lstStyle/>
          <a:p>
            <a:r>
              <a:rPr lang="vi-VN" altLang="en-US">
                <a:latin typeface="Times New Roman" panose="02020603050405020304" pitchFamily="18" charset="0"/>
                <a:cs typeface="Times New Roman" panose="02020603050405020304" pitchFamily="18" charset="0"/>
              </a:rPr>
              <a:t>Thảo luận</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667482568"/>
      </p:ext>
    </p:extLst>
  </p:cSld>
  <p:clrMapOvr>
    <a:masterClrMapping/>
  </p:clrMapOvr>
  <mc:AlternateContent xmlns:mc="http://schemas.openxmlformats.org/markup-compatibility/2006" xmlns:p14="http://schemas.microsoft.com/office/powerpoint/2010/main">
    <mc:Choice Requires="p14">
      <p:transition spd="slow" p14:dur="2000" advTm="60019"/>
    </mc:Choice>
    <mc:Fallback xmlns="">
      <p:transition spd="slow" advTm="60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checkerboard(across)">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287794" cy="6858000"/>
          </a:xfrm>
          <a:prstGeom prst="rect">
            <a:avLst/>
          </a:prstGeom>
        </p:spPr>
      </p:pic>
      <p:sp>
        <p:nvSpPr>
          <p:cNvPr id="4" name="TextBox 3"/>
          <p:cNvSpPr txBox="1"/>
          <p:nvPr/>
        </p:nvSpPr>
        <p:spPr>
          <a:xfrm>
            <a:off x="648970" y="2379980"/>
            <a:ext cx="10766425" cy="267765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457200" lvl="0" indent="-457200">
              <a:buFontTx/>
              <a:buChar char="-"/>
            </a:pPr>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những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sử</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dụng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trong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khoảng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gian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định</a:t>
            </a:r>
            <a:r>
              <a:rPr lang="en-US" sz="2800" dirty="0">
                <a:solidFill>
                  <a:schemeClr val="tx1"/>
                </a:solidFill>
                <a:latin typeface="Times New Roman" panose="02020603050405020304" pitchFamily="18" charset="0"/>
                <a:cs typeface="Times New Roman" panose="02020603050405020304" pitchFamily="18" charset="0"/>
              </a:rPr>
              <a:t>. </a:t>
            </a:r>
            <a:endParaRPr lang="en-US" sz="2800" dirty="0" smtClean="0">
              <a:solidFill>
                <a:schemeClr val="tx1"/>
              </a:solidFill>
              <a:latin typeface="Times New Roman" panose="02020603050405020304" pitchFamily="18" charset="0"/>
              <a:cs typeface="Times New Roman" panose="02020603050405020304" pitchFamily="18" charset="0"/>
            </a:endParaRPr>
          </a:p>
          <a:p>
            <a:pPr marL="457200" lvl="0" indent="-457200">
              <a:buFontTx/>
              <a:buChar char="-"/>
            </a:pPr>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hiện</a:t>
            </a:r>
            <a:r>
              <a:rPr lang="en-US" sz="2800" dirty="0">
                <a:solidFill>
                  <a:schemeClr val="tx1"/>
                </a:solidFill>
                <a:latin typeface="Times New Roman" panose="02020603050405020304" pitchFamily="18" charset="0"/>
                <a:cs typeface="Times New Roman" panose="02020603050405020304" pitchFamily="18" charset="0"/>
              </a:rPr>
              <a:t> qua </a:t>
            </a:r>
            <a:r>
              <a:rPr lang="en-US" sz="2800" dirty="0" err="1">
                <a:solidFill>
                  <a:schemeClr val="tx1"/>
                </a:solidFill>
                <a:latin typeface="Times New Roman" panose="02020603050405020304" pitchFamily="18" charset="0"/>
                <a:cs typeface="Times New Roman" panose="02020603050405020304" pitchFamily="18" charset="0"/>
              </a:rPr>
              <a:t>kiểu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màu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sắc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liệu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hoạ</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phục</a:t>
            </a:r>
            <a:r>
              <a:rPr lang="en-US" sz="2800" dirty="0">
                <a:solidFill>
                  <a:schemeClr val="tx1"/>
                </a:solidFill>
                <a:latin typeface="Times New Roman" panose="02020603050405020304" pitchFamily="18" charset="0"/>
                <a:cs typeface="Times New Roman" panose="02020603050405020304" pitchFamily="18" charset="0"/>
              </a:rPr>
              <a:t>. </a:t>
            </a:r>
            <a:endParaRPr lang="en-US" sz="2800" dirty="0" smtClean="0">
              <a:solidFill>
                <a:schemeClr val="tx1"/>
              </a:solidFill>
              <a:latin typeface="Times New Roman" panose="02020603050405020304" pitchFamily="18" charset="0"/>
              <a:cs typeface="Times New Roman" panose="02020603050405020304" pitchFamily="18" charset="0"/>
            </a:endParaRPr>
          </a:p>
          <a:p>
            <a:pPr marL="457200" lvl="0" indent="-457200">
              <a:buFontTx/>
              <a:buChar char="-"/>
            </a:pPr>
            <a:r>
              <a:rPr lang="en-US" sz="2800" dirty="0" err="1" smtClean="0">
                <a:solidFill>
                  <a:schemeClr val="tx1"/>
                </a:solidFill>
                <a:latin typeface="Times New Roman" panose="02020603050405020304" pitchFamily="18" charset="0"/>
                <a:cs typeface="Times New Roman" panose="02020603050405020304" pitchFamily="18" charset="0"/>
              </a:rPr>
              <a:t>Thời</a:t>
            </a:r>
            <a:r>
              <a:rPr lang="en-US" sz="2800" dirty="0" smtClean="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trang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loại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tuỳ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đẹp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con </a:t>
            </a:r>
            <a:r>
              <a:rPr lang="en-US" sz="2800" dirty="0" err="1" smtClean="0">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vi-VN" altLang="en-US" sz="2800" dirty="0">
                <a:solidFill>
                  <a:schemeClr val="tx1"/>
                </a:solidFill>
                <a:latin typeface="Times New Roman" panose="02020603050405020304" pitchFamily="18" charset="0"/>
                <a:cs typeface="Times New Roman" panose="02020603050405020304" pitchFamily="18" charset="0"/>
              </a:rPr>
              <a:t>      </a:t>
            </a:r>
          </a:p>
          <a:p>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2" name="Text Box 1"/>
          <p:cNvSpPr txBox="1"/>
          <p:nvPr/>
        </p:nvSpPr>
        <p:spPr>
          <a:xfrm>
            <a:off x="648970" y="528955"/>
            <a:ext cx="9222740" cy="1568450"/>
          </a:xfrm>
          <a:prstGeom prst="rect">
            <a:avLst/>
          </a:prstGeom>
          <a:noFill/>
        </p:spPr>
        <p:txBody>
          <a:bodyPr wrap="square" rtlCol="0">
            <a:spAutoFit/>
          </a:bodyPr>
          <a:lstStyle/>
          <a:p>
            <a:pPr algn="ctr"/>
            <a:r>
              <a:rPr lang="vi-VN" altLang="en-US" sz="3200" b="1">
                <a:solidFill>
                  <a:srgbClr val="FF0000"/>
                </a:solidFill>
                <a:latin typeface="Times New Roman" panose="02020603050405020304" pitchFamily="18" charset="0"/>
                <a:cs typeface="Times New Roman" panose="02020603050405020304" pitchFamily="18" charset="0"/>
              </a:rPr>
              <a:t>BÀI 8: THỜI TRANG</a:t>
            </a:r>
          </a:p>
          <a:p>
            <a:pPr algn="ctr"/>
            <a:endParaRPr lang="vi-VN" altLang="en-US" sz="3200" b="1">
              <a:solidFill>
                <a:srgbClr val="FF0000"/>
              </a:solidFill>
              <a:latin typeface="Times New Roman" panose="02020603050405020304" pitchFamily="18" charset="0"/>
              <a:cs typeface="Times New Roman" panose="02020603050405020304" pitchFamily="18" charset="0"/>
            </a:endParaRPr>
          </a:p>
          <a:p>
            <a:r>
              <a:rPr lang="vi-VN" altLang="en-US" sz="3200" b="1">
                <a:solidFill>
                  <a:srgbClr val="0E08F6"/>
                </a:solidFill>
                <a:latin typeface="Times New Roman" panose="02020603050405020304" pitchFamily="18" charset="0"/>
                <a:cs typeface="Times New Roman" panose="02020603050405020304" pitchFamily="18" charset="0"/>
              </a:rPr>
              <a:t>1. Thời trang và phong cách thời trang</a:t>
            </a:r>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3145274961"/>
      </p:ext>
    </p:extLst>
  </p:cSld>
  <p:clrMapOvr>
    <a:masterClrMapping/>
  </p:clrMapOvr>
  <p:transition spd="slow" advTm="40138">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7"/>
                </p:tgtEl>
              </p:cMediaNode>
            </p:audio>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4650" y="5166360"/>
            <a:ext cx="11286490" cy="1814830"/>
          </a:xfrm>
          <a:prstGeom prst="rect">
            <a:avLst/>
          </a:prstGeom>
          <a:noFill/>
        </p:spPr>
        <p:txBody>
          <a:bodyPr wrap="square" rtlCol="0">
            <a:spAutoFit/>
          </a:bodyPr>
          <a:lstStyle/>
          <a:p>
            <a:r>
              <a:rPr lang="vi-VN" altLang="en-US" sz="2800" dirty="0" err="1">
                <a:latin typeface="Times New Roman" panose="02020603050405020304" pitchFamily="18" charset="0"/>
                <a:cs typeface="Times New Roman" panose="02020603050405020304" pitchFamily="18" charset="0"/>
              </a:rPr>
              <a:t>1. B</a:t>
            </a:r>
            <a:r>
              <a:rPr lang="en-US" sz="2800" dirty="0" err="1">
                <a:latin typeface="Times New Roman" panose="02020603050405020304" pitchFamily="18" charset="0"/>
                <a:cs typeface="Times New Roman" panose="02020603050405020304" pitchFamily="18" charset="0"/>
              </a:rPr>
              <a:t>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giản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thao</a:t>
            </a:r>
            <a:r>
              <a:rPr lang="en-US" sz="2800" dirty="0">
                <a:latin typeface="Times New Roman" panose="02020603050405020304" pitchFamily="18" charset="0"/>
                <a:cs typeface="Times New Roman" panose="02020603050405020304" pitchFamily="18" charset="0"/>
              </a:rPr>
              <a:t>? </a:t>
            </a:r>
          </a:p>
          <a:p>
            <a:r>
              <a:rPr lang="vi-VN" altLang="en-US" sz="2800" dirty="0">
                <a:latin typeface="Times New Roman" panose="02020603050405020304" pitchFamily="18" charset="0"/>
                <a:cs typeface="Times New Roman" panose="02020603050405020304" pitchFamily="18" charset="0"/>
              </a:rPr>
              <a:t>2. </a:t>
            </a:r>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em</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8.3 c </a:t>
            </a:r>
            <a:r>
              <a:rPr lang="en-US" sz="2800" dirty="0" err="1">
                <a:latin typeface="Times New Roman" panose="02020603050405020304" pitchFamily="18" charset="0"/>
                <a:cs typeface="Times New Roman" panose="02020603050405020304" pitchFamily="18" charset="0"/>
              </a:rPr>
              <a:t>bộ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trang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p:grpSp>
        <p:nvGrpSpPr>
          <p:cNvPr id="13" name="Group 12"/>
          <p:cNvGrpSpPr/>
          <p:nvPr/>
        </p:nvGrpSpPr>
        <p:grpSpPr>
          <a:xfrm>
            <a:off x="482600" y="355600"/>
            <a:ext cx="10650220" cy="4083685"/>
            <a:chOff x="512871" y="1297577"/>
            <a:chExt cx="10790855" cy="4894614"/>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41281" y="1308930"/>
              <a:ext cx="3662445" cy="4883260"/>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871" y="1297577"/>
              <a:ext cx="3179564" cy="4794782"/>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33003" y="1308931"/>
              <a:ext cx="3255507" cy="4883260"/>
            </a:xfrm>
            <a:prstGeom prst="rect">
              <a:avLst/>
            </a:prstGeom>
          </p:spPr>
        </p:pic>
      </p:grpSp>
      <p:sp>
        <p:nvSpPr>
          <p:cNvPr id="10" name="TextBox 9"/>
          <p:cNvSpPr txBox="1"/>
          <p:nvPr/>
        </p:nvSpPr>
        <p:spPr>
          <a:xfrm>
            <a:off x="1132931" y="4286899"/>
            <a:ext cx="2377440"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a</a:t>
            </a:r>
          </a:p>
        </p:txBody>
      </p:sp>
      <p:sp>
        <p:nvSpPr>
          <p:cNvPr id="11" name="TextBox 10"/>
          <p:cNvSpPr txBox="1"/>
          <p:nvPr/>
        </p:nvSpPr>
        <p:spPr>
          <a:xfrm>
            <a:off x="4913855" y="4362178"/>
            <a:ext cx="3115700"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b</a:t>
            </a:r>
          </a:p>
        </p:txBody>
      </p:sp>
      <p:sp>
        <p:nvSpPr>
          <p:cNvPr id="12" name="TextBox 11"/>
          <p:cNvSpPr txBox="1"/>
          <p:nvPr/>
        </p:nvSpPr>
        <p:spPr>
          <a:xfrm>
            <a:off x="8754382" y="4355828"/>
            <a:ext cx="3317966" cy="368300"/>
          </a:xfrm>
          <a:prstGeom prst="rect">
            <a:avLst/>
          </a:prstGeom>
          <a:noFill/>
        </p:spPr>
        <p:txBody>
          <a:bodyPr wrap="square" rtlCol="0">
            <a:spAutoFit/>
          </a:bodyPr>
          <a:lstStyle/>
          <a:p>
            <a:r>
              <a:rPr lang="vi-VN" altLang="en-US" b="1" dirty="0">
                <a:latin typeface="Times New Roman" panose="02020603050405020304" pitchFamily="18" charset="0"/>
                <a:cs typeface="Times New Roman" panose="02020603050405020304" pitchFamily="18" charset="0"/>
              </a:rPr>
              <a:t>c</a:t>
            </a:r>
          </a:p>
        </p:txBody>
      </p:sp>
      <p:sp>
        <p:nvSpPr>
          <p:cNvPr id="2" name="Text Box 1"/>
          <p:cNvSpPr txBox="1"/>
          <p:nvPr/>
        </p:nvSpPr>
        <p:spPr>
          <a:xfrm>
            <a:off x="5371465" y="4732020"/>
            <a:ext cx="5422265" cy="368300"/>
          </a:xfrm>
          <a:prstGeom prst="rect">
            <a:avLst/>
          </a:prstGeom>
          <a:noFill/>
        </p:spPr>
        <p:txBody>
          <a:bodyPr wrap="square" rtlCol="0">
            <a:spAutoFit/>
          </a:bodyPr>
          <a:lstStyle/>
          <a:p>
            <a:r>
              <a:rPr lang="vi-VN" altLang="en-US" b="1">
                <a:solidFill>
                  <a:srgbClr val="0E08F6"/>
                </a:solidFill>
              </a:rPr>
              <a:t>Hình 8.3</a:t>
            </a:r>
          </a:p>
        </p:txBody>
      </p:sp>
      <p:pic>
        <p:nvPicPr>
          <p:cNvPr id="20" name="Audio 1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814659446"/>
      </p:ext>
    </p:extLst>
  </p:cSld>
  <p:clrMapOvr>
    <a:masterClrMapping/>
  </p:clrMapOvr>
  <p:transition spd="slow" advTm="47803">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20"/>
                </p:tgtEl>
              </p:cMediaNode>
            </p:audio>
          </p:childTnLst>
        </p:cTn>
      </p:par>
    </p:tnLst>
    <p:bldLst>
      <p:bldP spid="4" grpId="0"/>
      <p:bldP spid="4"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8.4|22"/>
</p:tagLst>
</file>

<file path=ppt/tags/tag10.xml><?xml version="1.0" encoding="utf-8"?>
<p:tagLst xmlns:a="http://schemas.openxmlformats.org/drawingml/2006/main" xmlns:r="http://schemas.openxmlformats.org/officeDocument/2006/relationships" xmlns:p="http://schemas.openxmlformats.org/presentationml/2006/main">
  <p:tag name="TIMING" val="|0.5"/>
</p:tagLst>
</file>

<file path=ppt/tags/tag11.xml><?xml version="1.0" encoding="utf-8"?>
<p:tagLst xmlns:a="http://schemas.openxmlformats.org/drawingml/2006/main" xmlns:r="http://schemas.openxmlformats.org/officeDocument/2006/relationships" xmlns:p="http://schemas.openxmlformats.org/presentationml/2006/main">
  <p:tag name="TIMING" val="|0.5"/>
</p:tagLst>
</file>

<file path=ppt/tags/tag12.xml><?xml version="1.0" encoding="utf-8"?>
<p:tagLst xmlns:a="http://schemas.openxmlformats.org/drawingml/2006/main" xmlns:r="http://schemas.openxmlformats.org/officeDocument/2006/relationships" xmlns:p="http://schemas.openxmlformats.org/presentationml/2006/main">
  <p:tag name="TIMING" val="|0.2"/>
</p:tagLst>
</file>

<file path=ppt/tags/tag13.xml><?xml version="1.0" encoding="utf-8"?>
<p:tagLst xmlns:a="http://schemas.openxmlformats.org/drawingml/2006/main" xmlns:r="http://schemas.openxmlformats.org/officeDocument/2006/relationships" xmlns:p="http://schemas.openxmlformats.org/presentationml/2006/main">
  <p:tag name="TIMING" val="|2.2"/>
</p:tagLst>
</file>

<file path=ppt/tags/tag14.xml><?xml version="1.0" encoding="utf-8"?>
<p:tagLst xmlns:a="http://schemas.openxmlformats.org/drawingml/2006/main" xmlns:r="http://schemas.openxmlformats.org/officeDocument/2006/relationships" xmlns:p="http://schemas.openxmlformats.org/presentationml/2006/main">
  <p:tag name="TIMING" val="|6.8"/>
</p:tagLst>
</file>

<file path=ppt/tags/tag15.xml><?xml version="1.0" encoding="utf-8"?>
<p:tagLst xmlns:a="http://schemas.openxmlformats.org/drawingml/2006/main" xmlns:r="http://schemas.openxmlformats.org/officeDocument/2006/relationships" xmlns:p="http://schemas.openxmlformats.org/presentationml/2006/main">
  <p:tag name="TIMING" val="|0.3"/>
</p:tagLst>
</file>

<file path=ppt/tags/tag16.xml><?xml version="1.0" encoding="utf-8"?>
<p:tagLst xmlns:a="http://schemas.openxmlformats.org/drawingml/2006/main" xmlns:r="http://schemas.openxmlformats.org/officeDocument/2006/relationships" xmlns:p="http://schemas.openxmlformats.org/presentationml/2006/main">
  <p:tag name="TIMING" val="|20.4"/>
</p:tagLst>
</file>

<file path=ppt/tags/tag17.xml><?xml version="1.0" encoding="utf-8"?>
<p:tagLst xmlns:a="http://schemas.openxmlformats.org/drawingml/2006/main" xmlns:r="http://schemas.openxmlformats.org/officeDocument/2006/relationships" xmlns:p="http://schemas.openxmlformats.org/presentationml/2006/main">
  <p:tag name="TIMING" val="|0.4|12.7|11.5|10"/>
</p:tagLst>
</file>

<file path=ppt/tags/tag18.xml><?xml version="1.0" encoding="utf-8"?>
<p:tagLst xmlns:a="http://schemas.openxmlformats.org/drawingml/2006/main" xmlns:r="http://schemas.openxmlformats.org/officeDocument/2006/relationships" xmlns:p="http://schemas.openxmlformats.org/presentationml/2006/main">
  <p:tag name="TIMING" val="|22.8"/>
</p:tagLst>
</file>

<file path=ppt/tags/tag19.xml><?xml version="1.0" encoding="utf-8"?>
<p:tagLst xmlns:a="http://schemas.openxmlformats.org/drawingml/2006/main" xmlns:r="http://schemas.openxmlformats.org/officeDocument/2006/relationships" xmlns:p="http://schemas.openxmlformats.org/presentationml/2006/main">
  <p:tag name="TIMING" val="|5.1"/>
</p:tagLst>
</file>

<file path=ppt/tags/tag2.xml><?xml version="1.0" encoding="utf-8"?>
<p:tagLst xmlns:a="http://schemas.openxmlformats.org/drawingml/2006/main" xmlns:r="http://schemas.openxmlformats.org/officeDocument/2006/relationships" xmlns:p="http://schemas.openxmlformats.org/presentationml/2006/main">
  <p:tag name="TIMING" val="|20.3|8.4|9.3"/>
</p:tagLst>
</file>

<file path=ppt/tags/tag3.xml><?xml version="1.0" encoding="utf-8"?>
<p:tagLst xmlns:a="http://schemas.openxmlformats.org/drawingml/2006/main" xmlns:r="http://schemas.openxmlformats.org/officeDocument/2006/relationships" xmlns:p="http://schemas.openxmlformats.org/presentationml/2006/main">
  <p:tag name="TIMING" val="|5.7"/>
</p:tagLst>
</file>

<file path=ppt/tags/tag4.xml><?xml version="1.0" encoding="utf-8"?>
<p:tagLst xmlns:a="http://schemas.openxmlformats.org/drawingml/2006/main" xmlns:r="http://schemas.openxmlformats.org/officeDocument/2006/relationships" xmlns:p="http://schemas.openxmlformats.org/presentationml/2006/main">
  <p:tag name="TIMING" val="|3.6"/>
</p:tagLst>
</file>

<file path=ppt/tags/tag5.xml><?xml version="1.0" encoding="utf-8"?>
<p:tagLst xmlns:a="http://schemas.openxmlformats.org/drawingml/2006/main" xmlns:r="http://schemas.openxmlformats.org/officeDocument/2006/relationships" xmlns:p="http://schemas.openxmlformats.org/presentationml/2006/main">
  <p:tag name="TIMING" val="|11.5"/>
</p:tagLst>
</file>

<file path=ppt/tags/tag6.xml><?xml version="1.0" encoding="utf-8"?>
<p:tagLst xmlns:a="http://schemas.openxmlformats.org/drawingml/2006/main" xmlns:r="http://schemas.openxmlformats.org/officeDocument/2006/relationships" xmlns:p="http://schemas.openxmlformats.org/presentationml/2006/main">
  <p:tag name="TIMING" val="|0.4|0.8|1.2"/>
</p:tagLst>
</file>

<file path=ppt/tags/tag7.xml><?xml version="1.0" encoding="utf-8"?>
<p:tagLst xmlns:a="http://schemas.openxmlformats.org/drawingml/2006/main" xmlns:r="http://schemas.openxmlformats.org/officeDocument/2006/relationships" xmlns:p="http://schemas.openxmlformats.org/presentationml/2006/main">
  <p:tag name="TIMING" val="|1.5"/>
</p:tagLst>
</file>

<file path=ppt/tags/tag8.xml><?xml version="1.0" encoding="utf-8"?>
<p:tagLst xmlns:a="http://schemas.openxmlformats.org/drawingml/2006/main" xmlns:r="http://schemas.openxmlformats.org/officeDocument/2006/relationships" xmlns:p="http://schemas.openxmlformats.org/presentationml/2006/main">
  <p:tag name="TIMING" val="|1.3|7.4|10.8"/>
</p:tagLst>
</file>

<file path=ppt/tags/tag9.xml><?xml version="1.0" encoding="utf-8"?>
<p:tagLst xmlns:a="http://schemas.openxmlformats.org/drawingml/2006/main" xmlns:r="http://schemas.openxmlformats.org/officeDocument/2006/relationships" xmlns:p="http://schemas.openxmlformats.org/presentationml/2006/main">
  <p:tag name="TIMING" val="|2.8"/>
</p:tagLst>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xmlns=""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189</TotalTime>
  <Words>1729</Words>
  <Application>Microsoft Office PowerPoint</Application>
  <PresentationFormat>Custom</PresentationFormat>
  <Paragraphs>138</Paragraphs>
  <Slides>28</Slides>
  <Notes>1</Notes>
  <HiddenSlides>0</HiddenSlides>
  <MMClips>29</MMClips>
  <ScaleCrop>false</ScaleCrop>
  <HeadingPairs>
    <vt:vector size="4" baseType="variant">
      <vt:variant>
        <vt:lpstr>Theme</vt:lpstr>
      </vt:variant>
      <vt:variant>
        <vt:i4>1</vt:i4>
      </vt:variant>
      <vt:variant>
        <vt:lpstr>Slide Titles</vt:lpstr>
      </vt:variant>
      <vt:variant>
        <vt:i4>28</vt:i4>
      </vt:variant>
    </vt:vector>
  </HeadingPairs>
  <TitlesOfParts>
    <vt:vector size="29" baseType="lpstr">
      <vt:lpstr>Facet</vt:lpstr>
      <vt:lpstr>PowerPoint Presentation</vt:lpstr>
      <vt:lpstr>PowerPoint Presentation</vt:lpstr>
      <vt:lpstr>PowerPoint Presentation</vt:lpstr>
      <vt:lpstr>PowerPoint Presentation</vt:lpstr>
      <vt:lpstr>  Mục tiêu bài học: - Trình bày được những kiến thức cơ bản về trang phục; - Nhận ra và bước đầu hình thành phong cách thời trang của bản thân; - Lựa chọn được trang phục phù hợp với đặc điểm và sở thích của bản thân, tính chất công việc và điều kiện tài chính của gia đình.</vt:lpstr>
      <vt:lpstr>PowerPoint Presentation</vt:lpstr>
      <vt:lpstr>Phiếu học tập số 1</vt:lpstr>
      <vt:lpstr>PowerPoint Presentation</vt:lpstr>
      <vt:lpstr>PowerPoint Presentation</vt:lpstr>
      <vt:lpstr>PowerPoint Presentation</vt:lpstr>
      <vt:lpstr>PowerPoint Presentation</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Admin</cp:lastModifiedBy>
  <cp:revision>17</cp:revision>
  <dcterms:created xsi:type="dcterms:W3CDTF">2021-08-19T15:32:31Z</dcterms:created>
  <dcterms:modified xsi:type="dcterms:W3CDTF">2024-04-10T07:46:54Z</dcterms:modified>
</cp:coreProperties>
</file>