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 id="2147483882" r:id="rId2"/>
    <p:sldMasterId id="2147483894" r:id="rId3"/>
    <p:sldMasterId id="2147483906" r:id="rId4"/>
  </p:sldMasterIdLst>
  <p:notesMasterIdLst>
    <p:notesMasterId r:id="rId40"/>
  </p:notesMasterIdLst>
  <p:sldIdLst>
    <p:sldId id="307" r:id="rId5"/>
    <p:sldId id="309" r:id="rId6"/>
    <p:sldId id="283" r:id="rId7"/>
    <p:sldId id="284" r:id="rId8"/>
    <p:sldId id="285" r:id="rId9"/>
    <p:sldId id="286" r:id="rId10"/>
    <p:sldId id="293" r:id="rId11"/>
    <p:sldId id="287" r:id="rId12"/>
    <p:sldId id="294" r:id="rId13"/>
    <p:sldId id="296" r:id="rId14"/>
    <p:sldId id="297" r:id="rId15"/>
    <p:sldId id="298" r:id="rId16"/>
    <p:sldId id="299" r:id="rId17"/>
    <p:sldId id="300" r:id="rId18"/>
    <p:sldId id="301" r:id="rId19"/>
    <p:sldId id="302" r:id="rId20"/>
    <p:sldId id="303" r:id="rId21"/>
    <p:sldId id="304" r:id="rId22"/>
    <p:sldId id="305" r:id="rId23"/>
    <p:sldId id="272" r:id="rId24"/>
    <p:sldId id="295" r:id="rId25"/>
    <p:sldId id="273" r:id="rId26"/>
    <p:sldId id="274" r:id="rId27"/>
    <p:sldId id="282" r:id="rId28"/>
    <p:sldId id="275" r:id="rId29"/>
    <p:sldId id="277" r:id="rId30"/>
    <p:sldId id="276" r:id="rId31"/>
    <p:sldId id="278" r:id="rId32"/>
    <p:sldId id="279" r:id="rId33"/>
    <p:sldId id="280" r:id="rId34"/>
    <p:sldId id="281" r:id="rId35"/>
    <p:sldId id="288" r:id="rId36"/>
    <p:sldId id="289" r:id="rId37"/>
    <p:sldId id="290"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S" initials="H" lastIdx="1" clrIdx="0">
    <p:extLst>
      <p:ext uri="{19B8F6BF-5375-455C-9EA6-DF929625EA0E}">
        <p15:presenceInfo xmlns:p15="http://schemas.microsoft.com/office/powerpoint/2012/main" userId="H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C45F9-F2ED-43F1-BB0D-A2EAEE89E128}" type="datetimeFigureOut">
              <a:rPr lang="en-US" smtClean="0"/>
              <a:pPr/>
              <a:t>10/27/2021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208EA-4A5D-4CD5-9BA8-4BB23C96AB62}" type="slidenum">
              <a:rPr lang="en-US" smtClean="0"/>
              <a:pPr/>
              <a:t>‹#›</a:t>
            </a:fld>
            <a:endParaRPr lang="en-US"/>
          </a:p>
        </p:txBody>
      </p:sp>
    </p:spTree>
    <p:extLst>
      <p:ext uri="{BB962C8B-B14F-4D97-AF65-F5344CB8AC3E}">
        <p14:creationId xmlns:p14="http://schemas.microsoft.com/office/powerpoint/2010/main" val="257690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458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14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634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50" name="Group 2"/>
          <p:cNvGrpSpPr>
            <a:grpSpLocks/>
          </p:cNvGrpSpPr>
          <p:nvPr/>
        </p:nvGrpSpPr>
        <p:grpSpPr bwMode="auto">
          <a:xfrm>
            <a:off x="4234" y="4267200"/>
            <a:ext cx="12187767" cy="2590800"/>
            <a:chOff x="2" y="2688"/>
            <a:chExt cx="5758" cy="1632"/>
          </a:xfrm>
        </p:grpSpPr>
        <p:sp>
          <p:nvSpPr>
            <p:cNvPr id="2051"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nvGrpSpPr>
            <p:cNvPr id="2052" name="Group 4"/>
            <p:cNvGrpSpPr>
              <a:grpSpLocks/>
            </p:cNvGrpSpPr>
            <p:nvPr userDrawn="1"/>
          </p:nvGrpSpPr>
          <p:grpSpPr bwMode="auto">
            <a:xfrm>
              <a:off x="3528" y="3715"/>
              <a:ext cx="792" cy="521"/>
              <a:chOff x="3527" y="3715"/>
              <a:chExt cx="792" cy="521"/>
            </a:xfrm>
          </p:grpSpPr>
          <p:sp>
            <p:nvSpPr>
              <p:cNvPr id="2053"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54"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55"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56"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57"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58"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59"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0"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1"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2"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3"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2064" name="Group 16"/>
            <p:cNvGrpSpPr>
              <a:grpSpLocks/>
            </p:cNvGrpSpPr>
            <p:nvPr userDrawn="1"/>
          </p:nvGrpSpPr>
          <p:grpSpPr bwMode="auto">
            <a:xfrm>
              <a:off x="1776" y="3631"/>
              <a:ext cx="1626" cy="683"/>
              <a:chOff x="1776" y="3631"/>
              <a:chExt cx="1626" cy="683"/>
            </a:xfrm>
          </p:grpSpPr>
          <p:sp>
            <p:nvSpPr>
              <p:cNvPr id="2065"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6"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7"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8"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9"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0"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1"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2"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3"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4"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5"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6"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7"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8"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9"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0"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1"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2"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2083" name="Group 35"/>
            <p:cNvGrpSpPr>
              <a:grpSpLocks/>
            </p:cNvGrpSpPr>
            <p:nvPr userDrawn="1"/>
          </p:nvGrpSpPr>
          <p:grpSpPr bwMode="auto">
            <a:xfrm>
              <a:off x="4128" y="3360"/>
              <a:ext cx="1351" cy="821"/>
              <a:chOff x="4128" y="3360"/>
              <a:chExt cx="1351" cy="821"/>
            </a:xfrm>
          </p:grpSpPr>
          <p:sp>
            <p:nvSpPr>
              <p:cNvPr id="2084"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5"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6"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7"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8"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9"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0"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1"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2"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3"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4"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5"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6"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7"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8"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9"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0"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2101" name="Group 53"/>
            <p:cNvGrpSpPr>
              <a:grpSpLocks/>
            </p:cNvGrpSpPr>
            <p:nvPr userDrawn="1"/>
          </p:nvGrpSpPr>
          <p:grpSpPr bwMode="auto">
            <a:xfrm>
              <a:off x="5280" y="3024"/>
              <a:ext cx="425" cy="258"/>
              <a:chOff x="5280" y="3024"/>
              <a:chExt cx="425" cy="258"/>
            </a:xfrm>
          </p:grpSpPr>
          <p:sp>
            <p:nvSpPr>
              <p:cNvPr id="2102"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3"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4"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5"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6"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7"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8"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nvGrpSpPr>
              <p:cNvPr id="2109" name="Group 61"/>
              <p:cNvGrpSpPr>
                <a:grpSpLocks/>
              </p:cNvGrpSpPr>
              <p:nvPr/>
            </p:nvGrpSpPr>
            <p:grpSpPr bwMode="auto">
              <a:xfrm>
                <a:off x="5381" y="3085"/>
                <a:ext cx="227" cy="132"/>
                <a:chOff x="5381" y="3085"/>
                <a:chExt cx="227" cy="132"/>
              </a:xfrm>
            </p:grpSpPr>
            <p:sp>
              <p:nvSpPr>
                <p:cNvPr id="2110"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11"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12"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13"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grpSp>
      <p:sp>
        <p:nvSpPr>
          <p:cNvPr id="2114" name="Rectangle 66"/>
          <p:cNvSpPr>
            <a:spLocks noGrp="1" noChangeArrowheads="1"/>
          </p:cNvSpPr>
          <p:nvPr>
            <p:ph type="ctrTitle" sz="quarter"/>
          </p:nvPr>
        </p:nvSpPr>
        <p:spPr>
          <a:xfrm>
            <a:off x="914400" y="1676401"/>
            <a:ext cx="10363200" cy="1736725"/>
          </a:xfrm>
        </p:spPr>
        <p:txBody>
          <a:bodyPr anchor="b"/>
          <a:lstStyle>
            <a:lvl1pPr>
              <a:defRPr sz="5400">
                <a:latin typeface="Tahoma" panose="020B0604030504040204" pitchFamily="34" charset="0"/>
              </a:defRPr>
            </a:lvl1pPr>
          </a:lstStyle>
          <a:p>
            <a:pPr lvl="0"/>
            <a:r>
              <a:rPr lang="en-US" altLang="en-US" noProof="0"/>
              <a:t>Click to edit Master title style</a:t>
            </a:r>
          </a:p>
        </p:txBody>
      </p:sp>
      <p:sp>
        <p:nvSpPr>
          <p:cNvPr id="2115" name="Rectangle 67"/>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2800">
                <a:latin typeface="Tahoma" panose="020B0604030504040204" pitchFamily="34" charset="0"/>
              </a:defRPr>
            </a:lvl1pPr>
          </a:lstStyle>
          <a:p>
            <a:pPr lvl="0"/>
            <a:r>
              <a:rPr lang="en-US" altLang="en-US" noProof="0"/>
              <a:t>Click to edit Master subtitle style</a:t>
            </a:r>
          </a:p>
        </p:txBody>
      </p:sp>
      <p:sp>
        <p:nvSpPr>
          <p:cNvPr id="2116" name="Rectangle 68"/>
          <p:cNvSpPr>
            <a:spLocks noGrp="1" noChangeArrowheads="1"/>
          </p:cNvSpPr>
          <p:nvPr>
            <p:ph type="dt" sz="quarter" idx="2"/>
          </p:nvPr>
        </p:nvSpPr>
        <p:spPr>
          <a:xfrm>
            <a:off x="609600" y="6248400"/>
            <a:ext cx="2844800" cy="457200"/>
          </a:xfrm>
        </p:spPr>
        <p:txBody>
          <a:bodyPr/>
          <a:lstStyle>
            <a:lvl1pPr>
              <a:defRPr/>
            </a:lvl1pPr>
          </a:lstStyle>
          <a:p>
            <a:pPr fontAlgn="base">
              <a:spcBef>
                <a:spcPct val="0"/>
              </a:spcBef>
              <a:spcAft>
                <a:spcPct val="0"/>
              </a:spcAft>
            </a:pPr>
            <a:endParaRPr lang="en-US" altLang="en-US">
              <a:solidFill>
                <a:srgbClr val="FFFFFF"/>
              </a:solidFill>
            </a:endParaRPr>
          </a:p>
        </p:txBody>
      </p:sp>
      <p:sp>
        <p:nvSpPr>
          <p:cNvPr id="2117" name="Rectangle 69"/>
          <p:cNvSpPr>
            <a:spLocks noGrp="1" noChangeArrowheads="1"/>
          </p:cNvSpPr>
          <p:nvPr>
            <p:ph type="ftr" sz="quarter" idx="3"/>
          </p:nvPr>
        </p:nvSpPr>
        <p:spPr>
          <a:xfrm>
            <a:off x="4165600" y="6248400"/>
            <a:ext cx="3860800" cy="457200"/>
          </a:xfrm>
        </p:spPr>
        <p:txBody>
          <a:bodyPr/>
          <a:lstStyle>
            <a:lvl1pPr>
              <a:defRPr/>
            </a:lvl1pPr>
          </a:lstStyle>
          <a:p>
            <a:pPr fontAlgn="base">
              <a:spcBef>
                <a:spcPct val="0"/>
              </a:spcBef>
              <a:spcAft>
                <a:spcPct val="0"/>
              </a:spcAft>
            </a:pPr>
            <a:endParaRPr lang="en-US" altLang="en-US">
              <a:solidFill>
                <a:srgbClr val="FFFFFF"/>
              </a:solidFill>
            </a:endParaRPr>
          </a:p>
        </p:txBody>
      </p:sp>
      <p:sp>
        <p:nvSpPr>
          <p:cNvPr id="2118" name="Rectangle 70"/>
          <p:cNvSpPr>
            <a:spLocks noGrp="1" noChangeArrowheads="1"/>
          </p:cNvSpPr>
          <p:nvPr>
            <p:ph type="sldNum" sz="quarter" idx="4"/>
          </p:nvPr>
        </p:nvSpPr>
        <p:spPr>
          <a:xfrm>
            <a:off x="8737600" y="6248400"/>
            <a:ext cx="2844800" cy="457200"/>
          </a:xfrm>
        </p:spPr>
        <p:txBody>
          <a:bodyPr/>
          <a:lstStyle>
            <a:lvl1pPr>
              <a:defRPr/>
            </a:lvl1pPr>
          </a:lstStyle>
          <a:p>
            <a:pPr fontAlgn="base">
              <a:spcBef>
                <a:spcPct val="0"/>
              </a:spcBef>
              <a:spcAft>
                <a:spcPct val="0"/>
              </a:spcAft>
            </a:pPr>
            <a:fld id="{33BC99AC-95A8-4FB3-969B-B7EB2A9C60E8}"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974583504"/>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5490D37-4A87-4E3F-BA52-A2C5B5D3C87B}"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408009746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53791D6-A10A-49A4-957B-38A640F3DCB2}"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490538849"/>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374C0887-2682-44CE-B546-122F66695ADB}"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157972609"/>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3237EEA8-9CEA-424B-BDE1-77C65D3FED24}"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965035207"/>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1DD842BD-D82C-469D-820E-C0C0F64854ED}"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40034453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FC4742D0-0F97-4326-AD30-96ED7F83E594}"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412707200"/>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1F3D0A28-9FF4-4D30-9B03-C0883929E00E}"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1531447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73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A298BBB0-8CF2-4CA8-970E-2AAFC9E01F57}"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053868687"/>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E822669-E786-4976-9134-8391F0E188A8}"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635074920"/>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483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973B9FE7-C2D7-4DF3-8A6E-4003D4BA8942}"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455185886"/>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50" name="Group 2"/>
          <p:cNvGrpSpPr>
            <a:grpSpLocks/>
          </p:cNvGrpSpPr>
          <p:nvPr/>
        </p:nvGrpSpPr>
        <p:grpSpPr bwMode="auto">
          <a:xfrm>
            <a:off x="4234" y="4267200"/>
            <a:ext cx="12187767" cy="2590800"/>
            <a:chOff x="2" y="2688"/>
            <a:chExt cx="5758" cy="1632"/>
          </a:xfrm>
        </p:grpSpPr>
        <p:sp>
          <p:nvSpPr>
            <p:cNvPr id="2051"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nvGrpSpPr>
            <p:cNvPr id="2052" name="Group 4"/>
            <p:cNvGrpSpPr>
              <a:grpSpLocks/>
            </p:cNvGrpSpPr>
            <p:nvPr userDrawn="1"/>
          </p:nvGrpSpPr>
          <p:grpSpPr bwMode="auto">
            <a:xfrm>
              <a:off x="3528" y="3715"/>
              <a:ext cx="792" cy="521"/>
              <a:chOff x="3527" y="3715"/>
              <a:chExt cx="792" cy="521"/>
            </a:xfrm>
          </p:grpSpPr>
          <p:sp>
            <p:nvSpPr>
              <p:cNvPr id="2053"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54"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55"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56"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57"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58"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59"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0"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1"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2"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3"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2064" name="Group 16"/>
            <p:cNvGrpSpPr>
              <a:grpSpLocks/>
            </p:cNvGrpSpPr>
            <p:nvPr userDrawn="1"/>
          </p:nvGrpSpPr>
          <p:grpSpPr bwMode="auto">
            <a:xfrm>
              <a:off x="1776" y="3631"/>
              <a:ext cx="1626" cy="683"/>
              <a:chOff x="1776" y="3631"/>
              <a:chExt cx="1626" cy="683"/>
            </a:xfrm>
          </p:grpSpPr>
          <p:sp>
            <p:nvSpPr>
              <p:cNvPr id="2065"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6"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7"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8"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69"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0"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1"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2"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3"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4"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5"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6"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7"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8"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79"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0"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1"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2"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2083" name="Group 35"/>
            <p:cNvGrpSpPr>
              <a:grpSpLocks/>
            </p:cNvGrpSpPr>
            <p:nvPr userDrawn="1"/>
          </p:nvGrpSpPr>
          <p:grpSpPr bwMode="auto">
            <a:xfrm>
              <a:off x="4128" y="3360"/>
              <a:ext cx="1351" cy="821"/>
              <a:chOff x="4128" y="3360"/>
              <a:chExt cx="1351" cy="821"/>
            </a:xfrm>
          </p:grpSpPr>
          <p:sp>
            <p:nvSpPr>
              <p:cNvPr id="2084"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5"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6"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7"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8"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89"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0"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1"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2"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3"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4"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5"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6"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7"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8"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099"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0"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2101" name="Group 53"/>
            <p:cNvGrpSpPr>
              <a:grpSpLocks/>
            </p:cNvGrpSpPr>
            <p:nvPr userDrawn="1"/>
          </p:nvGrpSpPr>
          <p:grpSpPr bwMode="auto">
            <a:xfrm>
              <a:off x="5280" y="3024"/>
              <a:ext cx="425" cy="258"/>
              <a:chOff x="5280" y="3024"/>
              <a:chExt cx="425" cy="258"/>
            </a:xfrm>
          </p:grpSpPr>
          <p:sp>
            <p:nvSpPr>
              <p:cNvPr id="2102"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3"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4"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5"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6"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7"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8"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nvGrpSpPr>
              <p:cNvPr id="2109" name="Group 61"/>
              <p:cNvGrpSpPr>
                <a:grpSpLocks/>
              </p:cNvGrpSpPr>
              <p:nvPr/>
            </p:nvGrpSpPr>
            <p:grpSpPr bwMode="auto">
              <a:xfrm>
                <a:off x="5381" y="3085"/>
                <a:ext cx="227" cy="132"/>
                <a:chOff x="5381" y="3085"/>
                <a:chExt cx="227" cy="132"/>
              </a:xfrm>
            </p:grpSpPr>
            <p:sp>
              <p:nvSpPr>
                <p:cNvPr id="2110"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11"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12"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13"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grpSp>
      <p:sp>
        <p:nvSpPr>
          <p:cNvPr id="2114" name="Rectangle 66"/>
          <p:cNvSpPr>
            <a:spLocks noGrp="1" noChangeArrowheads="1"/>
          </p:cNvSpPr>
          <p:nvPr>
            <p:ph type="ctrTitle" sz="quarter"/>
          </p:nvPr>
        </p:nvSpPr>
        <p:spPr>
          <a:xfrm>
            <a:off x="914400" y="1676401"/>
            <a:ext cx="10363200" cy="1736725"/>
          </a:xfrm>
        </p:spPr>
        <p:txBody>
          <a:bodyPr anchor="b"/>
          <a:lstStyle>
            <a:lvl1pPr>
              <a:defRPr sz="5400">
                <a:latin typeface="Tahoma" panose="020B0604030504040204" pitchFamily="34" charset="0"/>
              </a:defRPr>
            </a:lvl1pPr>
          </a:lstStyle>
          <a:p>
            <a:pPr lvl="0"/>
            <a:r>
              <a:rPr lang="en-US" altLang="en-US" noProof="0"/>
              <a:t>Click to edit Master title style</a:t>
            </a:r>
          </a:p>
        </p:txBody>
      </p:sp>
      <p:sp>
        <p:nvSpPr>
          <p:cNvPr id="2115" name="Rectangle 67"/>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2800">
                <a:latin typeface="Tahoma" panose="020B0604030504040204" pitchFamily="34" charset="0"/>
              </a:defRPr>
            </a:lvl1pPr>
          </a:lstStyle>
          <a:p>
            <a:pPr lvl="0"/>
            <a:r>
              <a:rPr lang="en-US" altLang="en-US" noProof="0"/>
              <a:t>Click to edit Master subtitle style</a:t>
            </a:r>
          </a:p>
        </p:txBody>
      </p:sp>
      <p:sp>
        <p:nvSpPr>
          <p:cNvPr id="2116" name="Rectangle 68"/>
          <p:cNvSpPr>
            <a:spLocks noGrp="1" noChangeArrowheads="1"/>
          </p:cNvSpPr>
          <p:nvPr>
            <p:ph type="dt" sz="quarter" idx="2"/>
          </p:nvPr>
        </p:nvSpPr>
        <p:spPr>
          <a:xfrm>
            <a:off x="609600" y="6248400"/>
            <a:ext cx="2844800" cy="457200"/>
          </a:xfrm>
        </p:spPr>
        <p:txBody>
          <a:bodyPr/>
          <a:lstStyle>
            <a:lvl1pPr>
              <a:defRPr/>
            </a:lvl1pPr>
          </a:lstStyle>
          <a:p>
            <a:pPr fontAlgn="base">
              <a:spcBef>
                <a:spcPct val="0"/>
              </a:spcBef>
              <a:spcAft>
                <a:spcPct val="0"/>
              </a:spcAft>
            </a:pPr>
            <a:endParaRPr lang="en-US" altLang="en-US">
              <a:solidFill>
                <a:srgbClr val="FFFFFF"/>
              </a:solidFill>
            </a:endParaRPr>
          </a:p>
        </p:txBody>
      </p:sp>
      <p:sp>
        <p:nvSpPr>
          <p:cNvPr id="2117" name="Rectangle 69"/>
          <p:cNvSpPr>
            <a:spLocks noGrp="1" noChangeArrowheads="1"/>
          </p:cNvSpPr>
          <p:nvPr>
            <p:ph type="ftr" sz="quarter" idx="3"/>
          </p:nvPr>
        </p:nvSpPr>
        <p:spPr>
          <a:xfrm>
            <a:off x="4165600" y="6248400"/>
            <a:ext cx="3860800" cy="457200"/>
          </a:xfrm>
        </p:spPr>
        <p:txBody>
          <a:bodyPr/>
          <a:lstStyle>
            <a:lvl1pPr>
              <a:defRPr/>
            </a:lvl1pPr>
          </a:lstStyle>
          <a:p>
            <a:pPr fontAlgn="base">
              <a:spcBef>
                <a:spcPct val="0"/>
              </a:spcBef>
              <a:spcAft>
                <a:spcPct val="0"/>
              </a:spcAft>
            </a:pPr>
            <a:endParaRPr lang="en-US" altLang="en-US">
              <a:solidFill>
                <a:srgbClr val="FFFFFF"/>
              </a:solidFill>
            </a:endParaRPr>
          </a:p>
        </p:txBody>
      </p:sp>
      <p:sp>
        <p:nvSpPr>
          <p:cNvPr id="2118" name="Rectangle 70"/>
          <p:cNvSpPr>
            <a:spLocks noGrp="1" noChangeArrowheads="1"/>
          </p:cNvSpPr>
          <p:nvPr>
            <p:ph type="sldNum" sz="quarter" idx="4"/>
          </p:nvPr>
        </p:nvSpPr>
        <p:spPr>
          <a:xfrm>
            <a:off x="8737600" y="6248400"/>
            <a:ext cx="2844800" cy="457200"/>
          </a:xfrm>
        </p:spPr>
        <p:txBody>
          <a:bodyPr/>
          <a:lstStyle>
            <a:lvl1pPr>
              <a:defRPr/>
            </a:lvl1pPr>
          </a:lstStyle>
          <a:p>
            <a:pPr fontAlgn="base">
              <a:spcBef>
                <a:spcPct val="0"/>
              </a:spcBef>
              <a:spcAft>
                <a:spcPct val="0"/>
              </a:spcAft>
            </a:pPr>
            <a:fld id="{33BC99AC-95A8-4FB3-969B-B7EB2A9C60E8}"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086056820"/>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5490D37-4A87-4E3F-BA52-A2C5B5D3C87B}"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89131872"/>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53791D6-A10A-49A4-957B-38A640F3DCB2}"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209263614"/>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374C0887-2682-44CE-B546-122F66695ADB}"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783284351"/>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3237EEA8-9CEA-424B-BDE1-77C65D3FED24}"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411787434"/>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1DD842BD-D82C-469D-820E-C0C0F64854ED}"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691706528"/>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FC4742D0-0F97-4326-AD30-96ED7F83E594}"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405237646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355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1F3D0A28-9FF4-4D30-9B03-C0883929E00E}"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516867117"/>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A298BBB0-8CF2-4CA8-970E-2AAFC9E01F57}"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183331762"/>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E822669-E786-4976-9134-8391F0E188A8}"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669784609"/>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483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973B9FE7-C2D7-4DF3-8A6E-4003D4BA8942}"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261828155"/>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484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911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884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59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36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574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729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971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490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4180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3922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972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993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936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65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331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354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38000">
              <a:schemeClr val="accent1">
                <a:lumMod val="40000"/>
                <a:lumOff val="60000"/>
              </a:schemeClr>
            </a:gs>
            <a:gs pos="69000">
              <a:schemeClr val="accent1">
                <a:lumMod val="40000"/>
                <a:lumOff val="60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9403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hidden">
          <a:xfrm>
            <a:off x="8837084"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nvGrpSpPr>
          <p:cNvPr id="1027" name="Group 3"/>
          <p:cNvGrpSpPr>
            <a:grpSpLocks/>
          </p:cNvGrpSpPr>
          <p:nvPr/>
        </p:nvGrpSpPr>
        <p:grpSpPr bwMode="auto">
          <a:xfrm>
            <a:off x="4234" y="4267200"/>
            <a:ext cx="12187767" cy="2590800"/>
            <a:chOff x="2" y="2688"/>
            <a:chExt cx="5758" cy="1632"/>
          </a:xfrm>
        </p:grpSpPr>
        <p:sp>
          <p:nvSpPr>
            <p:cNvPr id="1028"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nvGrpSpPr>
            <p:cNvPr id="1029" name="Group 5"/>
            <p:cNvGrpSpPr>
              <a:grpSpLocks/>
            </p:cNvGrpSpPr>
            <p:nvPr userDrawn="1"/>
          </p:nvGrpSpPr>
          <p:grpSpPr bwMode="auto">
            <a:xfrm>
              <a:off x="3528" y="3715"/>
              <a:ext cx="792" cy="521"/>
              <a:chOff x="3527" y="3715"/>
              <a:chExt cx="792" cy="521"/>
            </a:xfrm>
          </p:grpSpPr>
          <p:sp>
            <p:nvSpPr>
              <p:cNvPr id="103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5"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6"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7"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8"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9"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1041" name="Group 17"/>
            <p:cNvGrpSpPr>
              <a:grpSpLocks/>
            </p:cNvGrpSpPr>
            <p:nvPr userDrawn="1"/>
          </p:nvGrpSpPr>
          <p:grpSpPr bwMode="auto">
            <a:xfrm>
              <a:off x="1776" y="3631"/>
              <a:ext cx="1626" cy="683"/>
              <a:chOff x="1776" y="3631"/>
              <a:chExt cx="1626" cy="683"/>
            </a:xfrm>
          </p:grpSpPr>
          <p:sp>
            <p:nvSpPr>
              <p:cNvPr id="104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0"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1"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2"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3"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4"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5"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6"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7"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8"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9"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1060" name="Group 36"/>
            <p:cNvGrpSpPr>
              <a:grpSpLocks/>
            </p:cNvGrpSpPr>
            <p:nvPr userDrawn="1"/>
          </p:nvGrpSpPr>
          <p:grpSpPr bwMode="auto">
            <a:xfrm>
              <a:off x="4128" y="3360"/>
              <a:ext cx="1351" cy="821"/>
              <a:chOff x="4128" y="3360"/>
              <a:chExt cx="1351" cy="821"/>
            </a:xfrm>
          </p:grpSpPr>
          <p:sp>
            <p:nvSpPr>
              <p:cNvPr id="1061"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2"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3"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4"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5"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6"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7"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8"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9"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0"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1"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1078" name="Group 54"/>
            <p:cNvGrpSpPr>
              <a:grpSpLocks/>
            </p:cNvGrpSpPr>
            <p:nvPr userDrawn="1"/>
          </p:nvGrpSpPr>
          <p:grpSpPr bwMode="auto">
            <a:xfrm>
              <a:off x="5280" y="3024"/>
              <a:ext cx="425" cy="258"/>
              <a:chOff x="5280" y="3024"/>
              <a:chExt cx="425" cy="258"/>
            </a:xfrm>
          </p:grpSpPr>
          <p:sp>
            <p:nvSpPr>
              <p:cNvPr id="1079"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0"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1"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2"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3"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4"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5"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nvGrpSpPr>
              <p:cNvPr id="1086" name="Group 62"/>
              <p:cNvGrpSpPr>
                <a:grpSpLocks/>
              </p:cNvGrpSpPr>
              <p:nvPr/>
            </p:nvGrpSpPr>
            <p:grpSpPr bwMode="auto">
              <a:xfrm>
                <a:off x="5381" y="3085"/>
                <a:ext cx="227" cy="132"/>
                <a:chOff x="5381" y="3085"/>
                <a:chExt cx="227" cy="132"/>
              </a:xfrm>
            </p:grpSpPr>
            <p:sp>
              <p:nvSpPr>
                <p:cNvPr id="1087"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8"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9"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90"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grpSp>
      <p:sp>
        <p:nvSpPr>
          <p:cNvPr id="1091" name="Rectangle 67"/>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092" name="Rectangle 68"/>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3" name="Rectangle 69"/>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fontAlgn="base">
              <a:spcBef>
                <a:spcPct val="0"/>
              </a:spcBef>
              <a:spcAft>
                <a:spcPct val="0"/>
              </a:spcAft>
            </a:pPr>
            <a:endParaRPr lang="en-US" altLang="en-US">
              <a:solidFill>
                <a:srgbClr val="FFFFFF"/>
              </a:solidFill>
            </a:endParaRPr>
          </a:p>
        </p:txBody>
      </p:sp>
      <p:sp>
        <p:nvSpPr>
          <p:cNvPr id="1094" name="Rectangle 70"/>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fontAlgn="base">
              <a:spcBef>
                <a:spcPct val="0"/>
              </a:spcBef>
              <a:spcAft>
                <a:spcPct val="0"/>
              </a:spcAft>
            </a:pPr>
            <a:endParaRPr lang="en-US" altLang="en-US">
              <a:solidFill>
                <a:srgbClr val="FFFFFF"/>
              </a:solidFill>
            </a:endParaRPr>
          </a:p>
        </p:txBody>
      </p:sp>
      <p:sp>
        <p:nvSpPr>
          <p:cNvPr id="1095" name="Rectangle 71"/>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fontAlgn="base">
              <a:spcBef>
                <a:spcPct val="0"/>
              </a:spcBef>
              <a:spcAft>
                <a:spcPct val="0"/>
              </a:spcAft>
            </a:pPr>
            <a:fld id="{1DD40F56-140D-4965-9A38-CEC8A006157E}"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4167316518"/>
      </p:ext>
    </p:extLst>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ransition spd="slow"/>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Ø"/>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50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hidden">
          <a:xfrm>
            <a:off x="8837084"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nvGrpSpPr>
          <p:cNvPr id="1027" name="Group 3"/>
          <p:cNvGrpSpPr>
            <a:grpSpLocks/>
          </p:cNvGrpSpPr>
          <p:nvPr/>
        </p:nvGrpSpPr>
        <p:grpSpPr bwMode="auto">
          <a:xfrm>
            <a:off x="4234" y="4267200"/>
            <a:ext cx="12187767" cy="2590800"/>
            <a:chOff x="2" y="2688"/>
            <a:chExt cx="5758" cy="1632"/>
          </a:xfrm>
        </p:grpSpPr>
        <p:sp>
          <p:nvSpPr>
            <p:cNvPr id="1028"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nvGrpSpPr>
            <p:cNvPr id="1029" name="Group 5"/>
            <p:cNvGrpSpPr>
              <a:grpSpLocks/>
            </p:cNvGrpSpPr>
            <p:nvPr userDrawn="1"/>
          </p:nvGrpSpPr>
          <p:grpSpPr bwMode="auto">
            <a:xfrm>
              <a:off x="3528" y="3715"/>
              <a:ext cx="792" cy="521"/>
              <a:chOff x="3527" y="3715"/>
              <a:chExt cx="792" cy="521"/>
            </a:xfrm>
          </p:grpSpPr>
          <p:sp>
            <p:nvSpPr>
              <p:cNvPr id="103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5"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6"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7"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8"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39"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1041" name="Group 17"/>
            <p:cNvGrpSpPr>
              <a:grpSpLocks/>
            </p:cNvGrpSpPr>
            <p:nvPr userDrawn="1"/>
          </p:nvGrpSpPr>
          <p:grpSpPr bwMode="auto">
            <a:xfrm>
              <a:off x="1776" y="3631"/>
              <a:ext cx="1626" cy="683"/>
              <a:chOff x="1776" y="3631"/>
              <a:chExt cx="1626" cy="683"/>
            </a:xfrm>
          </p:grpSpPr>
          <p:sp>
            <p:nvSpPr>
              <p:cNvPr id="104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4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0"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1"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2"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3"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4"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5"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6"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7"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8"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59"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1060" name="Group 36"/>
            <p:cNvGrpSpPr>
              <a:grpSpLocks/>
            </p:cNvGrpSpPr>
            <p:nvPr userDrawn="1"/>
          </p:nvGrpSpPr>
          <p:grpSpPr bwMode="auto">
            <a:xfrm>
              <a:off x="4128" y="3360"/>
              <a:ext cx="1351" cy="821"/>
              <a:chOff x="4128" y="3360"/>
              <a:chExt cx="1351" cy="821"/>
            </a:xfrm>
          </p:grpSpPr>
          <p:sp>
            <p:nvSpPr>
              <p:cNvPr id="1061"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2"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3"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4"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5"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6"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7"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8"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69"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0"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1"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7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1078" name="Group 54"/>
            <p:cNvGrpSpPr>
              <a:grpSpLocks/>
            </p:cNvGrpSpPr>
            <p:nvPr userDrawn="1"/>
          </p:nvGrpSpPr>
          <p:grpSpPr bwMode="auto">
            <a:xfrm>
              <a:off x="5280" y="3024"/>
              <a:ext cx="425" cy="258"/>
              <a:chOff x="5280" y="3024"/>
              <a:chExt cx="425" cy="258"/>
            </a:xfrm>
          </p:grpSpPr>
          <p:sp>
            <p:nvSpPr>
              <p:cNvPr id="1079"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0"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1"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2"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3"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4"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5"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nvGrpSpPr>
              <p:cNvPr id="1086" name="Group 62"/>
              <p:cNvGrpSpPr>
                <a:grpSpLocks/>
              </p:cNvGrpSpPr>
              <p:nvPr/>
            </p:nvGrpSpPr>
            <p:grpSpPr bwMode="auto">
              <a:xfrm>
                <a:off x="5381" y="3085"/>
                <a:ext cx="227" cy="132"/>
                <a:chOff x="5381" y="3085"/>
                <a:chExt cx="227" cy="132"/>
              </a:xfrm>
            </p:grpSpPr>
            <p:sp>
              <p:nvSpPr>
                <p:cNvPr id="1087"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8"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89"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090"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grpSp>
      <p:sp>
        <p:nvSpPr>
          <p:cNvPr id="1091" name="Rectangle 67"/>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092" name="Rectangle 68"/>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3" name="Rectangle 69"/>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fontAlgn="base">
              <a:spcBef>
                <a:spcPct val="0"/>
              </a:spcBef>
              <a:spcAft>
                <a:spcPct val="0"/>
              </a:spcAft>
            </a:pPr>
            <a:endParaRPr lang="en-US" altLang="en-US">
              <a:solidFill>
                <a:srgbClr val="FFFFFF"/>
              </a:solidFill>
            </a:endParaRPr>
          </a:p>
        </p:txBody>
      </p:sp>
      <p:sp>
        <p:nvSpPr>
          <p:cNvPr id="1094" name="Rectangle 70"/>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fontAlgn="base">
              <a:spcBef>
                <a:spcPct val="0"/>
              </a:spcBef>
              <a:spcAft>
                <a:spcPct val="0"/>
              </a:spcAft>
            </a:pPr>
            <a:endParaRPr lang="en-US" altLang="en-US">
              <a:solidFill>
                <a:srgbClr val="FFFFFF"/>
              </a:solidFill>
            </a:endParaRPr>
          </a:p>
        </p:txBody>
      </p:sp>
      <p:sp>
        <p:nvSpPr>
          <p:cNvPr id="1095" name="Rectangle 71"/>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fontAlgn="base">
              <a:spcBef>
                <a:spcPct val="0"/>
              </a:spcBef>
              <a:spcAft>
                <a:spcPct val="0"/>
              </a:spcAft>
            </a:pPr>
            <a:fld id="{1DD40F56-140D-4965-9A38-CEC8A006157E}"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1442860072"/>
      </p:ext>
    </p:extLst>
  </p:cSld>
  <p:clrMap bg1="dk2" tx1="lt1" bg2="dk1"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spd="slow"/>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Ø"/>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folHlink"/>
        </a:buClr>
        <a:buSzPct val="50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38000">
              <a:schemeClr val="accent5">
                <a:lumMod val="75000"/>
              </a:schemeClr>
            </a:gs>
            <a:gs pos="69000">
              <a:schemeClr val="accent5">
                <a:lumMod val="75000"/>
              </a:schemeClr>
            </a:gs>
            <a:gs pos="100000">
              <a:schemeClr val="accent5">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719710-A449-4525-BD4C-D1590D8612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22FC1B-2700-4A24-975E-4599D7601E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029608"/>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gif"/><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5.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5.xml"/><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5.xml"/><Relationship Id="rId1" Type="http://schemas.openxmlformats.org/officeDocument/2006/relationships/vmlDrawing" Target="../drawings/vmlDrawing1.vml"/><Relationship Id="rId5" Type="http://schemas.openxmlformats.org/officeDocument/2006/relationships/image" Target="../media/image27.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ownloads\Thi địa 2020\Thầy có\Thầy có\images (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3651" name="WordArt 6"/>
          <p:cNvSpPr>
            <a:spLocks noChangeArrowheads="1" noChangeShapeType="1" noTextEdit="1"/>
          </p:cNvSpPr>
          <p:nvPr/>
        </p:nvSpPr>
        <p:spPr bwMode="auto">
          <a:xfrm>
            <a:off x="4368800" y="1752600"/>
            <a:ext cx="40640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i="1" kern="10" dirty="0">
                <a:ln w="22225">
                  <a:solidFill>
                    <a:schemeClr val="accent2"/>
                  </a:solidFill>
                  <a:prstDash val="solid"/>
                </a:ln>
                <a:solidFill>
                  <a:schemeClr val="accent2">
                    <a:lumMod val="40000"/>
                    <a:lumOff val="60000"/>
                  </a:schemeClr>
                </a:solidFill>
                <a:latin typeface="Times New Roman"/>
                <a:cs typeface="Times New Roman"/>
              </a:rPr>
              <a:t> </a:t>
            </a:r>
            <a:r>
              <a:rPr lang="en-US" sz="3600" b="1" i="1" kern="10" dirty="0" err="1">
                <a:ln w="22225">
                  <a:solidFill>
                    <a:schemeClr val="accent2"/>
                  </a:solidFill>
                  <a:prstDash val="solid"/>
                </a:ln>
                <a:solidFill>
                  <a:srgbClr val="FFFF00"/>
                </a:solidFill>
                <a:latin typeface="Times New Roman"/>
                <a:cs typeface="Times New Roman"/>
              </a:rPr>
              <a:t>Địa</a:t>
            </a:r>
            <a:r>
              <a:rPr lang="en-US" sz="3600" b="1" i="1" kern="10" dirty="0">
                <a:ln w="22225">
                  <a:solidFill>
                    <a:schemeClr val="accent2"/>
                  </a:solidFill>
                  <a:prstDash val="solid"/>
                </a:ln>
                <a:solidFill>
                  <a:srgbClr val="FFFF00"/>
                </a:solidFill>
                <a:latin typeface="Times New Roman"/>
                <a:cs typeface="Times New Roman"/>
              </a:rPr>
              <a:t> </a:t>
            </a:r>
            <a:r>
              <a:rPr lang="en-US" sz="3600" b="1" i="1" kern="10" dirty="0" err="1">
                <a:ln w="22225">
                  <a:solidFill>
                    <a:schemeClr val="accent2"/>
                  </a:solidFill>
                  <a:prstDash val="solid"/>
                </a:ln>
                <a:solidFill>
                  <a:srgbClr val="FFFF00"/>
                </a:solidFill>
                <a:latin typeface="Times New Roman"/>
                <a:cs typeface="Times New Roman"/>
              </a:rPr>
              <a:t>lí</a:t>
            </a:r>
            <a:r>
              <a:rPr lang="en-US" sz="3600" b="1" i="1" kern="10" dirty="0">
                <a:ln w="22225">
                  <a:solidFill>
                    <a:schemeClr val="accent2"/>
                  </a:solidFill>
                  <a:prstDash val="solid"/>
                </a:ln>
                <a:solidFill>
                  <a:srgbClr val="FFFF00"/>
                </a:solidFill>
                <a:latin typeface="Times New Roman"/>
                <a:cs typeface="Times New Roman"/>
              </a:rPr>
              <a:t> 9</a:t>
            </a:r>
          </a:p>
        </p:txBody>
      </p:sp>
      <p:sp>
        <p:nvSpPr>
          <p:cNvPr id="6" name="Title 1"/>
          <p:cNvSpPr txBox="1">
            <a:spLocks/>
          </p:cNvSpPr>
          <p:nvPr/>
        </p:nvSpPr>
        <p:spPr>
          <a:xfrm>
            <a:off x="3251202" y="505937"/>
            <a:ext cx="5283199" cy="1018063"/>
          </a:xfrm>
          <a:prstGeom prst="rect">
            <a:avLst/>
          </a:prstGeom>
        </p:spPr>
        <p:txBody>
          <a:bodyP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2400" b="1" dirty="0">
                <a:solidFill>
                  <a:srgbClr val="FF0000"/>
                </a:solidFill>
                <a:latin typeface="Times New Roman" pitchFamily="18" charset="0"/>
                <a:cs typeface="Times New Roman" pitchFamily="18" charset="0"/>
              </a:rPr>
              <a:t>CHÀO MỪNG THAM GIA </a:t>
            </a:r>
          </a:p>
          <a:p>
            <a:r>
              <a:rPr lang="en-US" sz="2400" b="1" dirty="0">
                <a:solidFill>
                  <a:srgbClr val="FF0000"/>
                </a:solidFill>
                <a:latin typeface="Times New Roman" pitchFamily="18" charset="0"/>
                <a:cs typeface="Times New Roman" pitchFamily="18" charset="0"/>
              </a:rPr>
              <a:t>LỚP HỌC TRỰC TUYẾN </a:t>
            </a:r>
          </a:p>
        </p:txBody>
      </p:sp>
      <p:pic>
        <p:nvPicPr>
          <p:cNvPr id="1029" name="Picture 5" descr="Qua dia cau qu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1" y="1817800"/>
            <a:ext cx="1189508" cy="84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09033" y="3096280"/>
            <a:ext cx="5022167" cy="523220"/>
          </a:xfrm>
          <a:prstGeom prst="rect">
            <a:avLst/>
          </a:prstGeom>
          <a:noFill/>
        </p:spPr>
        <p:txBody>
          <a:bodyPr wrap="square" lIns="91440" tIns="45720" rIns="91440" bIns="45720">
            <a:spAutoFit/>
          </a:bodyPr>
          <a:lstStyle/>
          <a:p>
            <a:pPr algn="ctr"/>
            <a:r>
              <a:rPr lang="en-US" sz="2800" b="1" cap="none" spc="0"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Trịnh</a:t>
            </a:r>
            <a:r>
              <a:rPr lang="en-US"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2800" b="1" cap="none" spc="0"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Thị</a:t>
            </a:r>
            <a:r>
              <a:rPr lang="en-US"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2800" b="1" cap="none" spc="0"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Hồng</a:t>
            </a:r>
            <a:r>
              <a:rPr lang="en-US"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Nga </a:t>
            </a:r>
          </a:p>
        </p:txBody>
      </p:sp>
    </p:spTree>
    <p:extLst>
      <p:ext uri="{BB962C8B-B14F-4D97-AF65-F5344CB8AC3E}">
        <p14:creationId xmlns:p14="http://schemas.microsoft.com/office/powerpoint/2010/main" val="3743386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2895600" y="69850"/>
            <a:ext cx="7467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Nội</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dung 2 : SỰ PHÁT TRIỂN VÀ PHÂN BỐ NGÀNH NÔNG NGHIỆP .</a:t>
            </a:r>
          </a:p>
        </p:txBody>
      </p:sp>
      <p:sp>
        <p:nvSpPr>
          <p:cNvPr id="8" name="Text Box 6"/>
          <p:cNvSpPr txBox="1">
            <a:spLocks noChangeArrowheads="1"/>
          </p:cNvSpPr>
          <p:nvPr/>
        </p:nvSpPr>
        <p:spPr bwMode="auto">
          <a:xfrm>
            <a:off x="1524000" y="1060451"/>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66FF"/>
                </a:solidFill>
                <a:effectLst/>
                <a:uLnTx/>
                <a:uFillTx/>
                <a:latin typeface="Times New Roman" panose="02020603050405020304" pitchFamily="18" charset="0"/>
                <a:ea typeface="+mn-ea"/>
                <a:cs typeface="+mn-cs"/>
              </a:rPr>
              <a:t>I. NGÀNH TRỒNG TRỌT </a:t>
            </a:r>
          </a:p>
        </p:txBody>
      </p:sp>
      <p:sp>
        <p:nvSpPr>
          <p:cNvPr id="12" name="Rectangle 7"/>
          <p:cNvSpPr>
            <a:spLocks noChangeArrowheads="1"/>
          </p:cNvSpPr>
          <p:nvPr/>
        </p:nvSpPr>
        <p:spPr bwMode="auto">
          <a:xfrm>
            <a:off x="6324600" y="1136651"/>
            <a:ext cx="419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CCFF99"/>
                </a:solidFill>
                <a:effectLst/>
                <a:uLnTx/>
                <a:uFillTx/>
                <a:latin typeface="Times New Roman" panose="02020603050405020304" pitchFamily="18" charset="0"/>
                <a:ea typeface="+mn-ea"/>
                <a:cs typeface="+mn-cs"/>
              </a:rPr>
              <a:t>Dựa vào bảng 8.1, em hãy cho biết : Ngành trồng trọt gồm những nhóm cây nào?</a:t>
            </a:r>
          </a:p>
        </p:txBody>
      </p:sp>
      <p:sp>
        <p:nvSpPr>
          <p:cNvPr id="13" name="Rectangle 8"/>
          <p:cNvSpPr>
            <a:spLocks noChangeArrowheads="1"/>
          </p:cNvSpPr>
          <p:nvPr/>
        </p:nvSpPr>
        <p:spPr bwMode="auto">
          <a:xfrm rot="10800000" flipV="1">
            <a:off x="6672264" y="4419600"/>
            <a:ext cx="3919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CCFF99"/>
                </a:solidFill>
                <a:effectLst/>
                <a:uLnTx/>
                <a:uFillTx/>
                <a:latin typeface="Times New Roman" panose="02020603050405020304" pitchFamily="18" charset="0"/>
                <a:ea typeface="+mn-ea"/>
                <a:cs typeface="+mn-cs"/>
              </a:rPr>
              <a:t>Nhận xét sự thay đổi tỉ trọng giữa các nhóm cây ? </a:t>
            </a:r>
          </a:p>
        </p:txBody>
      </p:sp>
      <p:graphicFrame>
        <p:nvGraphicFramePr>
          <p:cNvPr id="14" name="Group 41"/>
          <p:cNvGraphicFramePr>
            <a:graphicFrameLocks/>
          </p:cNvGraphicFramePr>
          <p:nvPr/>
        </p:nvGraphicFramePr>
        <p:xfrm>
          <a:off x="6019800" y="2203450"/>
          <a:ext cx="4572000" cy="2066924"/>
        </p:xfrm>
        <a:graphic>
          <a:graphicData uri="http://schemas.openxmlformats.org/drawingml/2006/table">
            <a:tbl>
              <a:tblPr/>
              <a:tblGrid>
                <a:gridCol w="3063875">
                  <a:extLst>
                    <a:ext uri="{9D8B030D-6E8A-4147-A177-3AD203B41FA5}">
                      <a16:colId xmlns:a16="http://schemas.microsoft.com/office/drawing/2014/main" val="20000"/>
                    </a:ext>
                  </a:extLst>
                </a:gridCol>
                <a:gridCol w="746125">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tblGrid>
              <a:tr h="69507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a:ln>
                            <a:noFill/>
                          </a:ln>
                          <a:solidFill>
                            <a:srgbClr val="FFFF00"/>
                          </a:solidFill>
                          <a:effectLst>
                            <a:outerShdw blurRad="38100" dist="38100" dir="2700000" algn="tl">
                              <a:srgbClr val="000000"/>
                            </a:outerShdw>
                          </a:effectLst>
                          <a:latin typeface="Arial" charset="0"/>
                        </a:rPr>
                        <a:t>                                   Năm</a:t>
                      </a: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a:ln>
                            <a:noFill/>
                          </a:ln>
                          <a:solidFill>
                            <a:srgbClr val="FFFF00"/>
                          </a:solidFill>
                          <a:effectLst>
                            <a:outerShdw blurRad="38100" dist="38100" dir="2700000" algn="tl">
                              <a:srgbClr val="000000"/>
                            </a:outerShdw>
                          </a:effectLst>
                          <a:latin typeface="Arial" charset="0"/>
                        </a:rPr>
                        <a:t>Các nhóm cây</a:t>
                      </a:r>
                    </a:p>
                  </a:txBody>
                  <a:tcPr marT="45728" marB="45728"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ap="flat" cmpd="sng" algn="ctr">
                      <a:solidFill>
                        <a:srgbClr val="FFFFFF"/>
                      </a:solidFill>
                      <a:prstDash val="solid"/>
                      <a:round/>
                      <a:headEnd type="none" w="med" len="med"/>
                      <a:tailEnd type="none" w="med" len="med"/>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rgbClr val="FFFF00"/>
                          </a:solidFill>
                          <a:effectLst>
                            <a:outerShdw blurRad="38100" dist="38100" dir="2700000" algn="tl">
                              <a:srgbClr val="000000"/>
                            </a:outerShdw>
                          </a:effectLst>
                          <a:latin typeface="Arial" charset="0"/>
                        </a:rPr>
                        <a:t>     </a:t>
                      </a:r>
                      <a:r>
                        <a:rPr kumimoji="0" lang="en-US" sz="1800" b="0" i="0" u="none" strike="noStrike" cap="none" normalizeH="0" baseline="0">
                          <a:ln>
                            <a:noFill/>
                          </a:ln>
                          <a:solidFill>
                            <a:srgbClr val="FFFF00"/>
                          </a:solidFill>
                          <a:effectLst/>
                          <a:latin typeface="Arial" charset="0"/>
                        </a:rPr>
                        <a:t>  </a:t>
                      </a:r>
                      <a:r>
                        <a:rPr kumimoji="0" lang="en-US" sz="1800" b="0" i="0" u="none" strike="noStrike" cap="none" normalizeH="0" baseline="0">
                          <a:ln>
                            <a:noFill/>
                          </a:ln>
                          <a:solidFill>
                            <a:srgbClr val="FFFF00"/>
                          </a:solidFill>
                          <a:effectLst>
                            <a:outerShdw blurRad="38100" dist="38100" dir="2700000" algn="tl">
                              <a:srgbClr val="000000"/>
                            </a:outerShdw>
                          </a:effectLst>
                          <a:latin typeface="Arial" charset="0"/>
                        </a:rPr>
                        <a:t>1990</a:t>
                      </a:r>
                    </a:p>
                  </a:txBody>
                  <a:tcPr marT="45728" marB="4572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rgbClr val="FFFF00"/>
                          </a:solidFill>
                          <a:effectLst>
                            <a:outerShdw blurRad="38100" dist="38100" dir="2700000" algn="tl">
                              <a:srgbClr val="000000"/>
                            </a:outerShdw>
                          </a:effectLst>
                          <a:latin typeface="Arial" charset="0"/>
                        </a:rPr>
                        <a:t> </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rgbClr val="FFFF00"/>
                          </a:solidFill>
                          <a:effectLst>
                            <a:outerShdw blurRad="38100" dist="38100" dir="2700000" algn="tl">
                              <a:srgbClr val="000000"/>
                            </a:outerShdw>
                          </a:effectLst>
                          <a:latin typeface="Arial" charset="0"/>
                        </a:rPr>
                        <a:t>2002</a:t>
                      </a:r>
                    </a:p>
                  </a:txBody>
                  <a:tcPr marT="45728" marB="45728"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82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rgbClr val="FFFF00"/>
                          </a:solidFill>
                          <a:effectLst>
                            <a:outerShdw blurRad="38100" dist="38100" dir="2700000" algn="tl">
                              <a:srgbClr val="000000"/>
                            </a:outerShdw>
                          </a:effectLst>
                          <a:latin typeface="Arial" charset="0"/>
                        </a:rPr>
                        <a:t>Cây lương thực</a:t>
                      </a:r>
                    </a:p>
                  </a:txBody>
                  <a:tcPr marT="45728" marB="45728"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rgbClr val="FFFF00"/>
                          </a:solidFill>
                          <a:effectLst>
                            <a:outerShdw blurRad="38100" dist="38100" dir="2700000" algn="tl">
                              <a:srgbClr val="000000"/>
                            </a:outerShdw>
                          </a:effectLst>
                          <a:latin typeface="Arial" charset="0"/>
                        </a:rPr>
                        <a:t>67,1</a:t>
                      </a:r>
                    </a:p>
                  </a:txBody>
                  <a:tcPr marT="45728" marB="4572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rgbClr val="FFFF00"/>
                          </a:solidFill>
                          <a:effectLst>
                            <a:outerShdw blurRad="38100" dist="38100" dir="2700000" algn="tl">
                              <a:srgbClr val="000000"/>
                            </a:outerShdw>
                          </a:effectLst>
                          <a:latin typeface="Arial" charset="0"/>
                        </a:rPr>
                        <a:t>60,8</a:t>
                      </a:r>
                    </a:p>
                  </a:txBody>
                  <a:tcPr marT="45728" marB="45728"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82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rgbClr val="FFFF00"/>
                          </a:solidFill>
                          <a:effectLst>
                            <a:outerShdw blurRad="38100" dist="38100" dir="2700000" algn="tl">
                              <a:srgbClr val="000000"/>
                            </a:outerShdw>
                          </a:effectLst>
                          <a:latin typeface="Arial" charset="0"/>
                        </a:rPr>
                        <a:t>Cây công nghiệp</a:t>
                      </a:r>
                    </a:p>
                  </a:txBody>
                  <a:tcPr marT="45728" marB="45728"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rgbClr val="FFFF00"/>
                          </a:solidFill>
                          <a:effectLst>
                            <a:outerShdw blurRad="38100" dist="38100" dir="2700000" algn="tl">
                              <a:srgbClr val="000000"/>
                            </a:outerShdw>
                          </a:effectLst>
                          <a:latin typeface="Arial" charset="0"/>
                        </a:rPr>
                        <a:t>13,5</a:t>
                      </a:r>
                    </a:p>
                  </a:txBody>
                  <a:tcPr marT="45728" marB="4572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rgbClr val="FFFF00"/>
                          </a:solidFill>
                          <a:effectLst>
                            <a:outerShdw blurRad="38100" dist="38100" dir="2700000" algn="tl">
                              <a:srgbClr val="000000"/>
                            </a:outerShdw>
                          </a:effectLst>
                          <a:latin typeface="Arial" charset="0"/>
                        </a:rPr>
                        <a:t>22,7</a:t>
                      </a:r>
                    </a:p>
                  </a:txBody>
                  <a:tcPr marT="45728" marB="45728"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19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rgbClr val="FFFF00"/>
                          </a:solidFill>
                          <a:effectLst>
                            <a:outerShdw blurRad="38100" dist="38100" dir="2700000" algn="tl">
                              <a:srgbClr val="000000"/>
                            </a:outerShdw>
                          </a:effectLst>
                          <a:latin typeface="Arial" charset="0"/>
                        </a:rPr>
                        <a:t>Cây ăn quả, rau đậu và cây khác</a:t>
                      </a:r>
                    </a:p>
                  </a:txBody>
                  <a:tcPr marT="45728" marB="45728"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rgbClr val="FFFF00"/>
                          </a:solidFill>
                          <a:effectLst>
                            <a:outerShdw blurRad="38100" dist="38100" dir="2700000" algn="tl">
                              <a:srgbClr val="000000"/>
                            </a:outerShdw>
                          </a:effectLst>
                          <a:latin typeface="Arial" charset="0"/>
                        </a:rPr>
                        <a:t>19,4</a:t>
                      </a:r>
                    </a:p>
                  </a:txBody>
                  <a:tcPr marT="45728" marB="4572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0" i="0" u="none" strike="noStrike" cap="none" normalizeH="0" baseline="0">
                          <a:ln>
                            <a:noFill/>
                          </a:ln>
                          <a:solidFill>
                            <a:srgbClr val="FFFF00"/>
                          </a:solidFill>
                          <a:effectLst>
                            <a:outerShdw blurRad="38100" dist="38100" dir="2700000" algn="tl">
                              <a:srgbClr val="000000"/>
                            </a:outerShdw>
                          </a:effectLst>
                          <a:latin typeface="Arial" charset="0"/>
                        </a:rPr>
                        <a:t>16,5</a:t>
                      </a:r>
                    </a:p>
                  </a:txBody>
                  <a:tcPr marT="45728" marB="45728"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5" name="Line 42"/>
          <p:cNvSpPr>
            <a:spLocks noChangeShapeType="1"/>
          </p:cNvSpPr>
          <p:nvPr/>
        </p:nvSpPr>
        <p:spPr bwMode="auto">
          <a:xfrm>
            <a:off x="6019800" y="1136650"/>
            <a:ext cx="0" cy="56388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6" name="Rectangle 44"/>
          <p:cNvSpPr>
            <a:spLocks noChangeArrowheads="1"/>
          </p:cNvSpPr>
          <p:nvPr/>
        </p:nvSpPr>
        <p:spPr bwMode="auto">
          <a:xfrm rot="10800000" flipV="1">
            <a:off x="1981201" y="3733801"/>
            <a:ext cx="3922713" cy="925513"/>
          </a:xfrm>
          <a:prstGeom prst="rect">
            <a:avLst/>
          </a:prstGeom>
          <a:noFill/>
          <a:ln w="9525">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FF9900"/>
                </a:solidFill>
                <a:effectLst/>
                <a:uLnTx/>
                <a:uFillTx/>
                <a:latin typeface="Arial" panose="020B0604020202020204" pitchFamily="34" charset="0"/>
                <a:ea typeface="+mn-ea"/>
                <a:cs typeface="+mn-cs"/>
              </a:rPr>
              <a:t>- Cây LT : Giảm 6,3% ( 90 – 2002 )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0" cap="none" spc="0" normalizeH="0" baseline="0" noProof="0">
                <a:ln>
                  <a:noFill/>
                </a:ln>
                <a:solidFill>
                  <a:srgbClr val="FF9900"/>
                </a:solidFill>
                <a:effectLst/>
                <a:uLnTx/>
                <a:uFillTx/>
                <a:latin typeface="Arial" panose="020B0604020202020204" pitchFamily="34" charset="0"/>
                <a:ea typeface="+mn-ea"/>
                <a:cs typeface="+mn-cs"/>
              </a:rPr>
              <a:t> Cây CN : Tăng 9,2% ( 90 – 2002 )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0" cap="none" spc="0" normalizeH="0" baseline="0" noProof="0">
                <a:ln>
                  <a:noFill/>
                </a:ln>
                <a:solidFill>
                  <a:srgbClr val="FF9900"/>
                </a:solidFill>
                <a:effectLst/>
                <a:uLnTx/>
                <a:uFillTx/>
                <a:latin typeface="Arial" panose="020B0604020202020204" pitchFamily="34" charset="0"/>
                <a:ea typeface="+mn-ea"/>
                <a:cs typeface="+mn-cs"/>
              </a:rPr>
              <a:t>Cây an quả … giảm 2,9% (    ,,    )</a:t>
            </a:r>
          </a:p>
        </p:txBody>
      </p:sp>
      <p:pic>
        <p:nvPicPr>
          <p:cNvPr id="17" name="Picture 18" descr="Cau hoi"/>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5538" y="4495800"/>
            <a:ext cx="3476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84876" y="1212850"/>
            <a:ext cx="415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au ho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5029200"/>
            <a:ext cx="317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50"/>
          <p:cNvSpPr>
            <a:spLocks noChangeArrowheads="1"/>
          </p:cNvSpPr>
          <p:nvPr/>
        </p:nvSpPr>
        <p:spPr bwMode="auto">
          <a:xfrm>
            <a:off x="1524001" y="5105400"/>
            <a:ext cx="4460875" cy="923330"/>
          </a:xfrm>
          <a:prstGeom prst="rect">
            <a:avLst/>
          </a:prstGeom>
          <a:noFill/>
          <a:ln w="9525">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Đặc</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điểm</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chung</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phát</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triển</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vững</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chắc</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sản</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phẩm</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đa</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đạng</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trồng</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trọt</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vẫn</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là</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ngành</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 </a:t>
            </a:r>
            <a:r>
              <a:rPr kumimoji="0" lang="en-US" altLang="en-US" sz="1800" b="1" i="0" u="none" strike="noStrike" kern="0" cap="none" spc="0" normalizeH="0" baseline="0" noProof="0" dirty="0" err="1">
                <a:ln>
                  <a:noFill/>
                </a:ln>
                <a:solidFill>
                  <a:srgbClr val="FF9900"/>
                </a:solidFill>
                <a:effectLst/>
                <a:uLnTx/>
                <a:uFillTx/>
                <a:latin typeface="Arial" panose="020B0604020202020204" pitchFamily="34" charset="0"/>
                <a:ea typeface="+mn-ea"/>
                <a:cs typeface="+mn-cs"/>
              </a:rPr>
              <a:t>chính</a:t>
            </a:r>
            <a:r>
              <a:rPr kumimoji="0" lang="en-US" altLang="en-US" sz="1800" b="1" i="0" u="none" strike="noStrike" kern="0" cap="none" spc="0" normalizeH="0" baseline="0" noProof="0" dirty="0">
                <a:ln>
                  <a:noFill/>
                </a:ln>
                <a:solidFill>
                  <a:srgbClr val="FF9900"/>
                </a:solidFill>
                <a:effectLst/>
                <a:uLnTx/>
                <a:uFillTx/>
                <a:latin typeface="Arial" panose="020B0604020202020204" pitchFamily="34" charset="0"/>
                <a:ea typeface="+mn-ea"/>
                <a:cs typeface="+mn-cs"/>
              </a:rPr>
              <a:t>.</a:t>
            </a:r>
          </a:p>
        </p:txBody>
      </p:sp>
      <p:sp>
        <p:nvSpPr>
          <p:cNvPr id="21" name="Oval 59"/>
          <p:cNvSpPr>
            <a:spLocks noChangeArrowheads="1"/>
          </p:cNvSpPr>
          <p:nvPr/>
        </p:nvSpPr>
        <p:spPr bwMode="auto">
          <a:xfrm>
            <a:off x="2514600" y="1600200"/>
            <a:ext cx="1981200" cy="685800"/>
          </a:xfrm>
          <a:prstGeom prst="ellipse">
            <a:avLst/>
          </a:prstGeom>
          <a:solidFill>
            <a:srgbClr val="FFFF66">
              <a:alpha val="87057"/>
            </a:srgbClr>
          </a:solidFill>
          <a:ln w="9525">
            <a:solidFill>
              <a:srgbClr val="FFFFFF"/>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FF0066"/>
                </a:solidFill>
                <a:effectLst/>
                <a:uLnTx/>
                <a:uFillTx/>
                <a:latin typeface="Arial" panose="020B0604020202020204" pitchFamily="34" charset="0"/>
                <a:ea typeface="+mn-ea"/>
                <a:cs typeface="+mn-cs"/>
              </a:rPr>
              <a:t>Ngành trồng trọt</a:t>
            </a:r>
          </a:p>
        </p:txBody>
      </p:sp>
      <p:sp>
        <p:nvSpPr>
          <p:cNvPr id="22" name="Rectangle 60"/>
          <p:cNvSpPr>
            <a:spLocks noChangeArrowheads="1"/>
          </p:cNvSpPr>
          <p:nvPr/>
        </p:nvSpPr>
        <p:spPr bwMode="auto">
          <a:xfrm>
            <a:off x="2819400" y="3200401"/>
            <a:ext cx="1524000" cy="314325"/>
          </a:xfrm>
          <a:prstGeom prst="rect">
            <a:avLst/>
          </a:prstGeom>
          <a:solidFill>
            <a:srgbClr val="33CCCC"/>
          </a:solidFill>
          <a:ln w="9525">
            <a:solidFill>
              <a:srgbClr val="FFCC66"/>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FFFF00"/>
                </a:solidFill>
                <a:effectLst/>
                <a:uLnTx/>
                <a:uFillTx/>
                <a:latin typeface="Arial" panose="020B0604020202020204" pitchFamily="34" charset="0"/>
                <a:ea typeface="+mn-ea"/>
                <a:cs typeface="+mn-cs"/>
              </a:rPr>
              <a:t>Cây công nghiệp</a:t>
            </a:r>
          </a:p>
        </p:txBody>
      </p:sp>
      <p:sp>
        <p:nvSpPr>
          <p:cNvPr id="23" name="Rectangle 61"/>
          <p:cNvSpPr>
            <a:spLocks noChangeArrowheads="1"/>
          </p:cNvSpPr>
          <p:nvPr/>
        </p:nvSpPr>
        <p:spPr bwMode="auto">
          <a:xfrm>
            <a:off x="1447800" y="3200401"/>
            <a:ext cx="1435100" cy="314325"/>
          </a:xfrm>
          <a:prstGeom prst="rect">
            <a:avLst/>
          </a:prstGeom>
          <a:solidFill>
            <a:srgbClr val="33CCCC"/>
          </a:solidFill>
          <a:ln w="9525">
            <a:solidFill>
              <a:srgbClr val="FFCC66"/>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a:ln>
                  <a:noFill/>
                </a:ln>
                <a:solidFill>
                  <a:srgbClr val="FFFF00"/>
                </a:solidFill>
                <a:effectLst/>
                <a:uLnTx/>
                <a:uFillTx/>
                <a:latin typeface="Arial" panose="020B0604020202020204" pitchFamily="34" charset="0"/>
                <a:ea typeface="+mn-ea"/>
                <a:cs typeface="+mn-cs"/>
              </a:rPr>
              <a:t>Cây lương thực</a:t>
            </a:r>
          </a:p>
        </p:txBody>
      </p:sp>
      <p:sp>
        <p:nvSpPr>
          <p:cNvPr id="24" name="Rectangle 62"/>
          <p:cNvSpPr>
            <a:spLocks noChangeArrowheads="1"/>
          </p:cNvSpPr>
          <p:nvPr/>
        </p:nvSpPr>
        <p:spPr bwMode="auto">
          <a:xfrm>
            <a:off x="4267201" y="3200401"/>
            <a:ext cx="1681163" cy="314325"/>
          </a:xfrm>
          <a:prstGeom prst="rect">
            <a:avLst/>
          </a:prstGeom>
          <a:solidFill>
            <a:srgbClr val="33CCCC"/>
          </a:solidFill>
          <a:ln w="9525">
            <a:solidFill>
              <a:srgbClr val="FFCC66"/>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err="1">
                <a:ln>
                  <a:noFill/>
                </a:ln>
                <a:solidFill>
                  <a:srgbClr val="FFFF00"/>
                </a:solidFill>
                <a:effectLst/>
                <a:uLnTx/>
                <a:uFillTx/>
                <a:latin typeface="Arial" panose="020B0604020202020204" pitchFamily="34" charset="0"/>
                <a:ea typeface="+mn-ea"/>
                <a:cs typeface="+mn-cs"/>
              </a:rPr>
              <a:t>Cây</a:t>
            </a:r>
            <a:r>
              <a:rPr kumimoji="0" lang="en-US" altLang="en-US" sz="1400" b="0" i="0" u="none" strike="noStrike" kern="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altLang="en-US" sz="1400" b="0" i="0" u="none" strike="noStrike" kern="0" cap="none" spc="0" normalizeH="0" baseline="0" noProof="0" dirty="0" err="1">
                <a:ln>
                  <a:noFill/>
                </a:ln>
                <a:solidFill>
                  <a:srgbClr val="FFFF00"/>
                </a:solidFill>
                <a:effectLst/>
                <a:uLnTx/>
                <a:uFillTx/>
                <a:latin typeface="Arial" panose="020B0604020202020204" pitchFamily="34" charset="0"/>
                <a:ea typeface="+mn-ea"/>
                <a:cs typeface="+mn-cs"/>
              </a:rPr>
              <a:t>ăn</a:t>
            </a:r>
            <a:r>
              <a:rPr kumimoji="0" lang="en-US" altLang="en-US" sz="1400" b="0" i="0" u="none" strike="noStrike" kern="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altLang="en-US" sz="1400" b="0" i="0" u="none" strike="noStrike" kern="0" cap="none" spc="0" normalizeH="0" baseline="0" noProof="0" dirty="0" err="1">
                <a:ln>
                  <a:noFill/>
                </a:ln>
                <a:solidFill>
                  <a:srgbClr val="FFFF00"/>
                </a:solidFill>
                <a:effectLst/>
                <a:uLnTx/>
                <a:uFillTx/>
                <a:latin typeface="Arial" panose="020B0604020202020204" pitchFamily="34" charset="0"/>
                <a:ea typeface="+mn-ea"/>
                <a:cs typeface="+mn-cs"/>
              </a:rPr>
              <a:t>quả</a:t>
            </a:r>
            <a:r>
              <a:rPr kumimoji="0" lang="en-US" altLang="en-US" sz="1400" b="0" i="0" u="none" strike="noStrike" kern="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altLang="en-US" sz="1400" b="0" i="0" u="none" strike="noStrike" kern="0" cap="none" spc="0" normalizeH="0" baseline="0" noProof="0" dirty="0" err="1">
                <a:ln>
                  <a:noFill/>
                </a:ln>
                <a:solidFill>
                  <a:srgbClr val="FFFF00"/>
                </a:solidFill>
                <a:effectLst/>
                <a:uLnTx/>
                <a:uFillTx/>
                <a:latin typeface="Arial" panose="020B0604020202020204" pitchFamily="34" charset="0"/>
                <a:ea typeface="+mn-ea"/>
                <a:cs typeface="+mn-cs"/>
              </a:rPr>
              <a:t>rau</a:t>
            </a:r>
            <a:r>
              <a:rPr kumimoji="0" lang="en-US" altLang="en-US" sz="1400" b="0" i="0" u="none" strike="noStrike" kern="0" cap="none" spc="0" normalizeH="0" baseline="0" noProof="0" dirty="0">
                <a:ln>
                  <a:noFill/>
                </a:ln>
                <a:solidFill>
                  <a:srgbClr val="FFFF00"/>
                </a:solidFill>
                <a:effectLst/>
                <a:uLnTx/>
                <a:uFillTx/>
                <a:latin typeface="Arial" panose="020B0604020202020204" pitchFamily="34" charset="0"/>
                <a:ea typeface="+mn-ea"/>
                <a:cs typeface="+mn-cs"/>
              </a:rPr>
              <a:t> …</a:t>
            </a:r>
          </a:p>
        </p:txBody>
      </p:sp>
      <p:sp>
        <p:nvSpPr>
          <p:cNvPr id="25" name="Line 64"/>
          <p:cNvSpPr>
            <a:spLocks noChangeShapeType="1"/>
          </p:cNvSpPr>
          <p:nvPr/>
        </p:nvSpPr>
        <p:spPr bwMode="auto">
          <a:xfrm>
            <a:off x="2133600" y="2676525"/>
            <a:ext cx="2819400"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6" name="Line 65"/>
          <p:cNvSpPr>
            <a:spLocks noChangeShapeType="1"/>
          </p:cNvSpPr>
          <p:nvPr/>
        </p:nvSpPr>
        <p:spPr bwMode="auto">
          <a:xfrm>
            <a:off x="3505200" y="2676525"/>
            <a:ext cx="0" cy="53340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7" name="Line 66"/>
          <p:cNvSpPr>
            <a:spLocks noChangeShapeType="1"/>
          </p:cNvSpPr>
          <p:nvPr/>
        </p:nvSpPr>
        <p:spPr bwMode="auto">
          <a:xfrm>
            <a:off x="4953000" y="2676525"/>
            <a:ext cx="0" cy="53340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8" name="Rectangle 69"/>
          <p:cNvSpPr>
            <a:spLocks noChangeArrowheads="1"/>
          </p:cNvSpPr>
          <p:nvPr/>
        </p:nvSpPr>
        <p:spPr bwMode="auto">
          <a:xfrm>
            <a:off x="6629400" y="5410200"/>
            <a:ext cx="38925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Đang</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phá</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thế</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độc</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canh</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cây</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lúa</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Phát</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huy</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thế</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mạnh</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nền</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nông</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nghiệp</a:t>
            </a:r>
            <a:endPar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nhiệt</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r>
              <a:rPr kumimoji="0" lang="en-US" altLang="en-US" sz="1800" b="1" i="0" u="none" strike="noStrike" kern="1200" cap="none" spc="0" normalizeH="0" baseline="0" noProof="0" dirty="0" err="1">
                <a:ln>
                  <a:noFill/>
                </a:ln>
                <a:solidFill>
                  <a:srgbClr val="CCFF99"/>
                </a:solidFill>
                <a:effectLst/>
                <a:uLnTx/>
                <a:uFillTx/>
                <a:latin typeface="Times New Roman" panose="02020603050405020304" pitchFamily="18" charset="0"/>
                <a:ea typeface="+mn-ea"/>
                <a:cs typeface="+mn-cs"/>
              </a:rPr>
              <a:t>đới</a:t>
            </a:r>
            <a:r>
              <a:rPr kumimoji="0" lang="en-US" altLang="en-US" sz="1800" b="1" i="0" u="none" strike="noStrike" kern="1200" cap="none" spc="0" normalizeH="0" baseline="0" noProof="0" dirty="0">
                <a:ln>
                  <a:noFill/>
                </a:ln>
                <a:solidFill>
                  <a:srgbClr val="CCFF99"/>
                </a:solidFill>
                <a:effectLst/>
                <a:uLnTx/>
                <a:uFillTx/>
                <a:latin typeface="Times New Roman" panose="02020603050405020304" pitchFamily="18" charset="0"/>
                <a:ea typeface="+mn-ea"/>
                <a:cs typeface="+mn-cs"/>
              </a:rPr>
              <a:t> .</a:t>
            </a:r>
          </a:p>
        </p:txBody>
      </p:sp>
      <p:sp>
        <p:nvSpPr>
          <p:cNvPr id="29" name="Line 65"/>
          <p:cNvSpPr>
            <a:spLocks noChangeShapeType="1"/>
          </p:cNvSpPr>
          <p:nvPr/>
        </p:nvSpPr>
        <p:spPr bwMode="auto">
          <a:xfrm>
            <a:off x="2161309" y="2690380"/>
            <a:ext cx="0" cy="53340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96146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1"/>
                                          </p:val>
                                        </p:tav>
                                        <p:tav tm="100000">
                                          <p:val>
                                            <p:strVal val="#ppt_x"/>
                                          </p:val>
                                        </p:tav>
                                      </p:tavLst>
                                    </p:anim>
                                    <p:anim calcmode="lin" valueType="num">
                                      <p:cBhvr>
                                        <p:cTn id="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1"/>
                                          </p:val>
                                        </p:tav>
                                        <p:tav tm="100000">
                                          <p:val>
                                            <p:strVal val="#ppt_x"/>
                                          </p:val>
                                        </p:tav>
                                      </p:tavLst>
                                    </p:anim>
                                    <p:anim calcmode="lin" valueType="num">
                                      <p:cBhvr>
                                        <p:cTn id="1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 calcmode="lin" valueType="num">
                                      <p:cBhvr>
                                        <p:cTn id="23" dur="1000" fill="hold"/>
                                        <p:tgtEl>
                                          <p:spTgt spid="18"/>
                                        </p:tgtEl>
                                        <p:attrNameLst>
                                          <p:attrName>style.rotation</p:attrName>
                                        </p:attrNameLst>
                                      </p:cBhvr>
                                      <p:tavLst>
                                        <p:tav tm="0">
                                          <p:val>
                                            <p:fltVal val="90"/>
                                          </p:val>
                                        </p:tav>
                                        <p:tav tm="100000">
                                          <p:val>
                                            <p:fltVal val="0"/>
                                          </p:val>
                                        </p:tav>
                                      </p:tavLst>
                                    </p:anim>
                                    <p:animEffect transition="in" filter="fade">
                                      <p:cBhvr>
                                        <p:cTn id="24" dur="1000"/>
                                        <p:tgtEl>
                                          <p:spTgt spid="18"/>
                                        </p:tgtEl>
                                      </p:cBhvr>
                                    </p:animEffect>
                                  </p:childTnLst>
                                </p:cTn>
                              </p:par>
                              <p:par>
                                <p:cTn id="25" presetID="31" presetClass="entr" presetSubtype="0" fill="hold" grpId="0" nodeType="withEffect">
                                  <p:stCondLst>
                                    <p:cond delay="0"/>
                                  </p:stCondLst>
                                  <p:iterate type="lt">
                                    <p:tmPct val="5000"/>
                                  </p:iterate>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iterate type="lt">
                                    <p:tmPct val="5000"/>
                                  </p:iterate>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iterate type="lt">
                                    <p:tmPct val="5000"/>
                                  </p:iterate>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 calcmode="lin" valueType="num">
                                      <p:cBhvr>
                                        <p:cTn id="45" dur="1000" fill="hold"/>
                                        <p:tgtEl>
                                          <p:spTgt spid="21"/>
                                        </p:tgtEl>
                                        <p:attrNameLst>
                                          <p:attrName>style.rotation</p:attrName>
                                        </p:attrNameLst>
                                      </p:cBhvr>
                                      <p:tavLst>
                                        <p:tav tm="0">
                                          <p:val>
                                            <p:fltVal val="90"/>
                                          </p:val>
                                        </p:tav>
                                        <p:tav tm="100000">
                                          <p:val>
                                            <p:fltVal val="0"/>
                                          </p:val>
                                        </p:tav>
                                      </p:tavLst>
                                    </p:anim>
                                    <p:animEffect transition="in" filter="fade">
                                      <p:cBhvr>
                                        <p:cTn id="46" dur="1000"/>
                                        <p:tgtEl>
                                          <p:spTgt spid="21"/>
                                        </p:tgtEl>
                                      </p:cBhvr>
                                    </p:animEffect>
                                  </p:childTnLst>
                                </p:cTn>
                              </p:par>
                              <p:par>
                                <p:cTn id="47" presetID="31" presetClass="entr" presetSubtype="0" fill="hold" nodeType="withEffect">
                                  <p:stCondLst>
                                    <p:cond delay="0"/>
                                  </p:stCondLst>
                                  <p:iterate type="lt">
                                    <p:tmPct val="5000"/>
                                  </p:iterate>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par>
                                <p:cTn id="53" presetID="31" presetClass="entr" presetSubtype="0" fill="hold" nodeType="withEffect">
                                  <p:stCondLst>
                                    <p:cond delay="0"/>
                                  </p:stCondLst>
                                  <p:iterate type="lt">
                                    <p:tmPct val="5000"/>
                                  </p:iterate>
                                  <p:childTnLst>
                                    <p:set>
                                      <p:cBhvr>
                                        <p:cTn id="54" dur="1" fill="hold">
                                          <p:stCondLst>
                                            <p:cond delay="0"/>
                                          </p:stCondLst>
                                        </p:cTn>
                                        <p:tgtEl>
                                          <p:spTgt spid="26"/>
                                        </p:tgtEl>
                                        <p:attrNameLst>
                                          <p:attrName>style.visibility</p:attrName>
                                        </p:attrNameLst>
                                      </p:cBhvr>
                                      <p:to>
                                        <p:strVal val="visible"/>
                                      </p:to>
                                    </p:set>
                                    <p:anim calcmode="lin" valueType="num">
                                      <p:cBhvr>
                                        <p:cTn id="55" dur="1000" fill="hold"/>
                                        <p:tgtEl>
                                          <p:spTgt spid="26"/>
                                        </p:tgtEl>
                                        <p:attrNameLst>
                                          <p:attrName>ppt_w</p:attrName>
                                        </p:attrNameLst>
                                      </p:cBhvr>
                                      <p:tavLst>
                                        <p:tav tm="0">
                                          <p:val>
                                            <p:fltVal val="0"/>
                                          </p:val>
                                        </p:tav>
                                        <p:tav tm="100000">
                                          <p:val>
                                            <p:strVal val="#ppt_w"/>
                                          </p:val>
                                        </p:tav>
                                      </p:tavLst>
                                    </p:anim>
                                    <p:anim calcmode="lin" valueType="num">
                                      <p:cBhvr>
                                        <p:cTn id="56" dur="1000" fill="hold"/>
                                        <p:tgtEl>
                                          <p:spTgt spid="26"/>
                                        </p:tgtEl>
                                        <p:attrNameLst>
                                          <p:attrName>ppt_h</p:attrName>
                                        </p:attrNameLst>
                                      </p:cBhvr>
                                      <p:tavLst>
                                        <p:tav tm="0">
                                          <p:val>
                                            <p:fltVal val="0"/>
                                          </p:val>
                                        </p:tav>
                                        <p:tav tm="100000">
                                          <p:val>
                                            <p:strVal val="#ppt_h"/>
                                          </p:val>
                                        </p:tav>
                                      </p:tavLst>
                                    </p:anim>
                                    <p:anim calcmode="lin" valueType="num">
                                      <p:cBhvr>
                                        <p:cTn id="57" dur="1000" fill="hold"/>
                                        <p:tgtEl>
                                          <p:spTgt spid="26"/>
                                        </p:tgtEl>
                                        <p:attrNameLst>
                                          <p:attrName>style.rotation</p:attrName>
                                        </p:attrNameLst>
                                      </p:cBhvr>
                                      <p:tavLst>
                                        <p:tav tm="0">
                                          <p:val>
                                            <p:fltVal val="90"/>
                                          </p:val>
                                        </p:tav>
                                        <p:tav tm="100000">
                                          <p:val>
                                            <p:fltVal val="0"/>
                                          </p:val>
                                        </p:tav>
                                      </p:tavLst>
                                    </p:anim>
                                    <p:animEffect transition="in" filter="fade">
                                      <p:cBhvr>
                                        <p:cTn id="58" dur="1000"/>
                                        <p:tgtEl>
                                          <p:spTgt spid="26"/>
                                        </p:tgtEl>
                                      </p:cBhvr>
                                    </p:animEffect>
                                  </p:childTnLst>
                                </p:cTn>
                              </p:par>
                              <p:par>
                                <p:cTn id="59" presetID="31" presetClass="entr" presetSubtype="0" fill="hold" nodeType="withEffect">
                                  <p:stCondLst>
                                    <p:cond delay="0"/>
                                  </p:stCondLst>
                                  <p:iterate type="lt">
                                    <p:tmPct val="5000"/>
                                  </p:iterate>
                                  <p:childTnLst>
                                    <p:set>
                                      <p:cBhvr>
                                        <p:cTn id="60" dur="1" fill="hold">
                                          <p:stCondLst>
                                            <p:cond delay="0"/>
                                          </p:stCondLst>
                                        </p:cTn>
                                        <p:tgtEl>
                                          <p:spTgt spid="27"/>
                                        </p:tgtEl>
                                        <p:attrNameLst>
                                          <p:attrName>style.visibility</p:attrName>
                                        </p:attrNameLst>
                                      </p:cBhvr>
                                      <p:to>
                                        <p:strVal val="visible"/>
                                      </p:to>
                                    </p:set>
                                    <p:anim calcmode="lin" valueType="num">
                                      <p:cBhvr>
                                        <p:cTn id="61" dur="1000" fill="hold"/>
                                        <p:tgtEl>
                                          <p:spTgt spid="27"/>
                                        </p:tgtEl>
                                        <p:attrNameLst>
                                          <p:attrName>ppt_w</p:attrName>
                                        </p:attrNameLst>
                                      </p:cBhvr>
                                      <p:tavLst>
                                        <p:tav tm="0">
                                          <p:val>
                                            <p:fltVal val="0"/>
                                          </p:val>
                                        </p:tav>
                                        <p:tav tm="100000">
                                          <p:val>
                                            <p:strVal val="#ppt_w"/>
                                          </p:val>
                                        </p:tav>
                                      </p:tavLst>
                                    </p:anim>
                                    <p:anim calcmode="lin" valueType="num">
                                      <p:cBhvr>
                                        <p:cTn id="62" dur="1000" fill="hold"/>
                                        <p:tgtEl>
                                          <p:spTgt spid="27"/>
                                        </p:tgtEl>
                                        <p:attrNameLst>
                                          <p:attrName>ppt_h</p:attrName>
                                        </p:attrNameLst>
                                      </p:cBhvr>
                                      <p:tavLst>
                                        <p:tav tm="0">
                                          <p:val>
                                            <p:fltVal val="0"/>
                                          </p:val>
                                        </p:tav>
                                        <p:tav tm="100000">
                                          <p:val>
                                            <p:strVal val="#ppt_h"/>
                                          </p:val>
                                        </p:tav>
                                      </p:tavLst>
                                    </p:anim>
                                    <p:anim calcmode="lin" valueType="num">
                                      <p:cBhvr>
                                        <p:cTn id="63" dur="1000" fill="hold"/>
                                        <p:tgtEl>
                                          <p:spTgt spid="27"/>
                                        </p:tgtEl>
                                        <p:attrNameLst>
                                          <p:attrName>style.rotation</p:attrName>
                                        </p:attrNameLst>
                                      </p:cBhvr>
                                      <p:tavLst>
                                        <p:tav tm="0">
                                          <p:val>
                                            <p:fltVal val="90"/>
                                          </p:val>
                                        </p:tav>
                                        <p:tav tm="100000">
                                          <p:val>
                                            <p:fltVal val="0"/>
                                          </p:val>
                                        </p:tav>
                                      </p:tavLst>
                                    </p:anim>
                                    <p:animEffect transition="in" filter="fade">
                                      <p:cBhvr>
                                        <p:cTn id="64" dur="1000"/>
                                        <p:tgtEl>
                                          <p:spTgt spid="27"/>
                                        </p:tgtEl>
                                      </p:cBhvr>
                                    </p:animEffect>
                                  </p:childTnLst>
                                </p:cTn>
                              </p:par>
                              <p:par>
                                <p:cTn id="65" presetID="31" presetClass="entr" presetSubtype="0" fill="hold" grpId="0" nodeType="withEffect">
                                  <p:stCondLst>
                                    <p:cond delay="0"/>
                                  </p:stCondLst>
                                  <p:iterate type="lt">
                                    <p:tmPct val="5000"/>
                                  </p:iterate>
                                  <p:childTnLst>
                                    <p:set>
                                      <p:cBhvr>
                                        <p:cTn id="66" dur="1" fill="hold">
                                          <p:stCondLst>
                                            <p:cond delay="0"/>
                                          </p:stCondLst>
                                        </p:cTn>
                                        <p:tgtEl>
                                          <p:spTgt spid="23"/>
                                        </p:tgtEl>
                                        <p:attrNameLst>
                                          <p:attrName>style.visibility</p:attrName>
                                        </p:attrNameLst>
                                      </p:cBhvr>
                                      <p:to>
                                        <p:strVal val="visible"/>
                                      </p:to>
                                    </p:set>
                                    <p:anim calcmode="lin" valueType="num">
                                      <p:cBhvr>
                                        <p:cTn id="67" dur="1000" fill="hold"/>
                                        <p:tgtEl>
                                          <p:spTgt spid="23"/>
                                        </p:tgtEl>
                                        <p:attrNameLst>
                                          <p:attrName>ppt_w</p:attrName>
                                        </p:attrNameLst>
                                      </p:cBhvr>
                                      <p:tavLst>
                                        <p:tav tm="0">
                                          <p:val>
                                            <p:fltVal val="0"/>
                                          </p:val>
                                        </p:tav>
                                        <p:tav tm="100000">
                                          <p:val>
                                            <p:strVal val="#ppt_w"/>
                                          </p:val>
                                        </p:tav>
                                      </p:tavLst>
                                    </p:anim>
                                    <p:anim calcmode="lin" valueType="num">
                                      <p:cBhvr>
                                        <p:cTn id="68" dur="1000" fill="hold"/>
                                        <p:tgtEl>
                                          <p:spTgt spid="23"/>
                                        </p:tgtEl>
                                        <p:attrNameLst>
                                          <p:attrName>ppt_h</p:attrName>
                                        </p:attrNameLst>
                                      </p:cBhvr>
                                      <p:tavLst>
                                        <p:tav tm="0">
                                          <p:val>
                                            <p:fltVal val="0"/>
                                          </p:val>
                                        </p:tav>
                                        <p:tav tm="100000">
                                          <p:val>
                                            <p:strVal val="#ppt_h"/>
                                          </p:val>
                                        </p:tav>
                                      </p:tavLst>
                                    </p:anim>
                                    <p:anim calcmode="lin" valueType="num">
                                      <p:cBhvr>
                                        <p:cTn id="69" dur="1000" fill="hold"/>
                                        <p:tgtEl>
                                          <p:spTgt spid="23"/>
                                        </p:tgtEl>
                                        <p:attrNameLst>
                                          <p:attrName>style.rotation</p:attrName>
                                        </p:attrNameLst>
                                      </p:cBhvr>
                                      <p:tavLst>
                                        <p:tav tm="0">
                                          <p:val>
                                            <p:fltVal val="90"/>
                                          </p:val>
                                        </p:tav>
                                        <p:tav tm="100000">
                                          <p:val>
                                            <p:fltVal val="0"/>
                                          </p:val>
                                        </p:tav>
                                      </p:tavLst>
                                    </p:anim>
                                    <p:animEffect transition="in" filter="fade">
                                      <p:cBhvr>
                                        <p:cTn id="70" dur="1000"/>
                                        <p:tgtEl>
                                          <p:spTgt spid="23"/>
                                        </p:tgtEl>
                                      </p:cBhvr>
                                    </p:animEffect>
                                  </p:childTnLst>
                                </p:cTn>
                              </p:par>
                              <p:par>
                                <p:cTn id="71" presetID="31" presetClass="entr" presetSubtype="0" fill="hold" grpId="0" nodeType="withEffect">
                                  <p:stCondLst>
                                    <p:cond delay="0"/>
                                  </p:stCondLst>
                                  <p:iterate type="lt">
                                    <p:tmPct val="5000"/>
                                  </p:iterate>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fltVal val="0"/>
                                          </p:val>
                                        </p:tav>
                                        <p:tav tm="100000">
                                          <p:val>
                                            <p:strVal val="#ppt_w"/>
                                          </p:val>
                                        </p:tav>
                                      </p:tavLst>
                                    </p:anim>
                                    <p:anim calcmode="lin" valueType="num">
                                      <p:cBhvr>
                                        <p:cTn id="74" dur="1000" fill="hold"/>
                                        <p:tgtEl>
                                          <p:spTgt spid="22"/>
                                        </p:tgtEl>
                                        <p:attrNameLst>
                                          <p:attrName>ppt_h</p:attrName>
                                        </p:attrNameLst>
                                      </p:cBhvr>
                                      <p:tavLst>
                                        <p:tav tm="0">
                                          <p:val>
                                            <p:fltVal val="0"/>
                                          </p:val>
                                        </p:tav>
                                        <p:tav tm="100000">
                                          <p:val>
                                            <p:strVal val="#ppt_h"/>
                                          </p:val>
                                        </p:tav>
                                      </p:tavLst>
                                    </p:anim>
                                    <p:anim calcmode="lin" valueType="num">
                                      <p:cBhvr>
                                        <p:cTn id="75" dur="1000" fill="hold"/>
                                        <p:tgtEl>
                                          <p:spTgt spid="22"/>
                                        </p:tgtEl>
                                        <p:attrNameLst>
                                          <p:attrName>style.rotation</p:attrName>
                                        </p:attrNameLst>
                                      </p:cBhvr>
                                      <p:tavLst>
                                        <p:tav tm="0">
                                          <p:val>
                                            <p:fltVal val="90"/>
                                          </p:val>
                                        </p:tav>
                                        <p:tav tm="100000">
                                          <p:val>
                                            <p:fltVal val="0"/>
                                          </p:val>
                                        </p:tav>
                                      </p:tavLst>
                                    </p:anim>
                                    <p:animEffect transition="in" filter="fade">
                                      <p:cBhvr>
                                        <p:cTn id="76" dur="1000"/>
                                        <p:tgtEl>
                                          <p:spTgt spid="22"/>
                                        </p:tgtEl>
                                      </p:cBhvr>
                                    </p:animEffect>
                                  </p:childTnLst>
                                </p:cTn>
                              </p:par>
                              <p:par>
                                <p:cTn id="77" presetID="31" presetClass="entr" presetSubtype="0" fill="hold" grpId="0" nodeType="withEffect">
                                  <p:stCondLst>
                                    <p:cond delay="0"/>
                                  </p:stCondLst>
                                  <p:iterate type="lt">
                                    <p:tmPct val="5000"/>
                                  </p:iterate>
                                  <p:childTnLst>
                                    <p:set>
                                      <p:cBhvr>
                                        <p:cTn id="78" dur="1" fill="hold">
                                          <p:stCondLst>
                                            <p:cond delay="0"/>
                                          </p:stCondLst>
                                        </p:cTn>
                                        <p:tgtEl>
                                          <p:spTgt spid="24"/>
                                        </p:tgtEl>
                                        <p:attrNameLst>
                                          <p:attrName>style.visibility</p:attrName>
                                        </p:attrNameLst>
                                      </p:cBhvr>
                                      <p:to>
                                        <p:strVal val="visible"/>
                                      </p:to>
                                    </p:set>
                                    <p:anim calcmode="lin" valueType="num">
                                      <p:cBhvr>
                                        <p:cTn id="79" dur="1000" fill="hold"/>
                                        <p:tgtEl>
                                          <p:spTgt spid="24"/>
                                        </p:tgtEl>
                                        <p:attrNameLst>
                                          <p:attrName>ppt_w</p:attrName>
                                        </p:attrNameLst>
                                      </p:cBhvr>
                                      <p:tavLst>
                                        <p:tav tm="0">
                                          <p:val>
                                            <p:fltVal val="0"/>
                                          </p:val>
                                        </p:tav>
                                        <p:tav tm="100000">
                                          <p:val>
                                            <p:strVal val="#ppt_w"/>
                                          </p:val>
                                        </p:tav>
                                      </p:tavLst>
                                    </p:anim>
                                    <p:anim calcmode="lin" valueType="num">
                                      <p:cBhvr>
                                        <p:cTn id="80" dur="1000" fill="hold"/>
                                        <p:tgtEl>
                                          <p:spTgt spid="24"/>
                                        </p:tgtEl>
                                        <p:attrNameLst>
                                          <p:attrName>ppt_h</p:attrName>
                                        </p:attrNameLst>
                                      </p:cBhvr>
                                      <p:tavLst>
                                        <p:tav tm="0">
                                          <p:val>
                                            <p:fltVal val="0"/>
                                          </p:val>
                                        </p:tav>
                                        <p:tav tm="100000">
                                          <p:val>
                                            <p:strVal val="#ppt_h"/>
                                          </p:val>
                                        </p:tav>
                                      </p:tavLst>
                                    </p:anim>
                                    <p:anim calcmode="lin" valueType="num">
                                      <p:cBhvr>
                                        <p:cTn id="81" dur="1000" fill="hold"/>
                                        <p:tgtEl>
                                          <p:spTgt spid="24"/>
                                        </p:tgtEl>
                                        <p:attrNameLst>
                                          <p:attrName>style.rotation</p:attrName>
                                        </p:attrNameLst>
                                      </p:cBhvr>
                                      <p:tavLst>
                                        <p:tav tm="0">
                                          <p:val>
                                            <p:fltVal val="90"/>
                                          </p:val>
                                        </p:tav>
                                        <p:tav tm="100000">
                                          <p:val>
                                            <p:fltVal val="0"/>
                                          </p:val>
                                        </p:tav>
                                      </p:tavLst>
                                    </p:anim>
                                    <p:animEffect transition="in" filter="fade">
                                      <p:cBhvr>
                                        <p:cTn id="82" dur="10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iterate type="lt">
                                    <p:tmPct val="5000"/>
                                  </p:iterate>
                                  <p:childTnLst>
                                    <p:set>
                                      <p:cBhvr>
                                        <p:cTn id="86" dur="1" fill="hold">
                                          <p:stCondLst>
                                            <p:cond delay="0"/>
                                          </p:stCondLst>
                                        </p:cTn>
                                        <p:tgtEl>
                                          <p:spTgt spid="17"/>
                                        </p:tgtEl>
                                        <p:attrNameLst>
                                          <p:attrName>style.visibility</p:attrName>
                                        </p:attrNameLst>
                                      </p:cBhvr>
                                      <p:to>
                                        <p:strVal val="visible"/>
                                      </p:to>
                                    </p:set>
                                    <p:anim calcmode="lin" valueType="num">
                                      <p:cBhvr>
                                        <p:cTn id="87" dur="1000" fill="hold"/>
                                        <p:tgtEl>
                                          <p:spTgt spid="17"/>
                                        </p:tgtEl>
                                        <p:attrNameLst>
                                          <p:attrName>ppt_w</p:attrName>
                                        </p:attrNameLst>
                                      </p:cBhvr>
                                      <p:tavLst>
                                        <p:tav tm="0">
                                          <p:val>
                                            <p:fltVal val="0"/>
                                          </p:val>
                                        </p:tav>
                                        <p:tav tm="100000">
                                          <p:val>
                                            <p:strVal val="#ppt_w"/>
                                          </p:val>
                                        </p:tav>
                                      </p:tavLst>
                                    </p:anim>
                                    <p:anim calcmode="lin" valueType="num">
                                      <p:cBhvr>
                                        <p:cTn id="88" dur="1000" fill="hold"/>
                                        <p:tgtEl>
                                          <p:spTgt spid="17"/>
                                        </p:tgtEl>
                                        <p:attrNameLst>
                                          <p:attrName>ppt_h</p:attrName>
                                        </p:attrNameLst>
                                      </p:cBhvr>
                                      <p:tavLst>
                                        <p:tav tm="0">
                                          <p:val>
                                            <p:fltVal val="0"/>
                                          </p:val>
                                        </p:tav>
                                        <p:tav tm="100000">
                                          <p:val>
                                            <p:strVal val="#ppt_h"/>
                                          </p:val>
                                        </p:tav>
                                      </p:tavLst>
                                    </p:anim>
                                    <p:anim calcmode="lin" valueType="num">
                                      <p:cBhvr>
                                        <p:cTn id="89" dur="1000" fill="hold"/>
                                        <p:tgtEl>
                                          <p:spTgt spid="17"/>
                                        </p:tgtEl>
                                        <p:attrNameLst>
                                          <p:attrName>style.rotation</p:attrName>
                                        </p:attrNameLst>
                                      </p:cBhvr>
                                      <p:tavLst>
                                        <p:tav tm="0">
                                          <p:val>
                                            <p:fltVal val="90"/>
                                          </p:val>
                                        </p:tav>
                                        <p:tav tm="100000">
                                          <p:val>
                                            <p:fltVal val="0"/>
                                          </p:val>
                                        </p:tav>
                                      </p:tavLst>
                                    </p:anim>
                                    <p:animEffect transition="in" filter="fade">
                                      <p:cBhvr>
                                        <p:cTn id="90" dur="1000"/>
                                        <p:tgtEl>
                                          <p:spTgt spid="17"/>
                                        </p:tgtEl>
                                      </p:cBhvr>
                                    </p:animEffect>
                                  </p:childTnLst>
                                </p:cTn>
                              </p:par>
                              <p:par>
                                <p:cTn id="91" presetID="31" presetClass="entr" presetSubtype="0" fill="hold" grpId="0" nodeType="withEffect">
                                  <p:stCondLst>
                                    <p:cond delay="0"/>
                                  </p:stCondLst>
                                  <p:iterate type="lt">
                                    <p:tmPct val="5000"/>
                                  </p:iterate>
                                  <p:childTnLst>
                                    <p:set>
                                      <p:cBhvr>
                                        <p:cTn id="92" dur="1" fill="hold">
                                          <p:stCondLst>
                                            <p:cond delay="0"/>
                                          </p:stCondLst>
                                        </p:cTn>
                                        <p:tgtEl>
                                          <p:spTgt spid="13"/>
                                        </p:tgtEl>
                                        <p:attrNameLst>
                                          <p:attrName>style.visibility</p:attrName>
                                        </p:attrNameLst>
                                      </p:cBhvr>
                                      <p:to>
                                        <p:strVal val="visible"/>
                                      </p:to>
                                    </p:set>
                                    <p:anim calcmode="lin" valueType="num">
                                      <p:cBhvr>
                                        <p:cTn id="93" dur="1000" fill="hold"/>
                                        <p:tgtEl>
                                          <p:spTgt spid="13"/>
                                        </p:tgtEl>
                                        <p:attrNameLst>
                                          <p:attrName>ppt_w</p:attrName>
                                        </p:attrNameLst>
                                      </p:cBhvr>
                                      <p:tavLst>
                                        <p:tav tm="0">
                                          <p:val>
                                            <p:fltVal val="0"/>
                                          </p:val>
                                        </p:tav>
                                        <p:tav tm="100000">
                                          <p:val>
                                            <p:strVal val="#ppt_w"/>
                                          </p:val>
                                        </p:tav>
                                      </p:tavLst>
                                    </p:anim>
                                    <p:anim calcmode="lin" valueType="num">
                                      <p:cBhvr>
                                        <p:cTn id="94" dur="1000" fill="hold"/>
                                        <p:tgtEl>
                                          <p:spTgt spid="13"/>
                                        </p:tgtEl>
                                        <p:attrNameLst>
                                          <p:attrName>ppt_h</p:attrName>
                                        </p:attrNameLst>
                                      </p:cBhvr>
                                      <p:tavLst>
                                        <p:tav tm="0">
                                          <p:val>
                                            <p:fltVal val="0"/>
                                          </p:val>
                                        </p:tav>
                                        <p:tav tm="100000">
                                          <p:val>
                                            <p:strVal val="#ppt_h"/>
                                          </p:val>
                                        </p:tav>
                                      </p:tavLst>
                                    </p:anim>
                                    <p:anim calcmode="lin" valueType="num">
                                      <p:cBhvr>
                                        <p:cTn id="95" dur="1000" fill="hold"/>
                                        <p:tgtEl>
                                          <p:spTgt spid="13"/>
                                        </p:tgtEl>
                                        <p:attrNameLst>
                                          <p:attrName>style.rotation</p:attrName>
                                        </p:attrNameLst>
                                      </p:cBhvr>
                                      <p:tavLst>
                                        <p:tav tm="0">
                                          <p:val>
                                            <p:fltVal val="90"/>
                                          </p:val>
                                        </p:tav>
                                        <p:tav tm="100000">
                                          <p:val>
                                            <p:fltVal val="0"/>
                                          </p:val>
                                        </p:tav>
                                      </p:tavLst>
                                    </p:anim>
                                    <p:animEffect transition="in" filter="fade">
                                      <p:cBhvr>
                                        <p:cTn id="96" dur="1000"/>
                                        <p:tgtEl>
                                          <p:spTgt spid="13"/>
                                        </p:tgtEl>
                                      </p:cBhvr>
                                    </p:animEffect>
                                  </p:childTnLst>
                                </p:cTn>
                              </p:par>
                              <p:par>
                                <p:cTn id="97" presetID="31" presetClass="entr" presetSubtype="0" fill="hold" grpId="0" nodeType="withEffect">
                                  <p:stCondLst>
                                    <p:cond delay="0"/>
                                  </p:stCondLst>
                                  <p:iterate type="lt">
                                    <p:tmPct val="5000"/>
                                  </p:iterate>
                                  <p:childTnLst>
                                    <p:set>
                                      <p:cBhvr>
                                        <p:cTn id="98" dur="1" fill="hold">
                                          <p:stCondLst>
                                            <p:cond delay="0"/>
                                          </p:stCondLst>
                                        </p:cTn>
                                        <p:tgtEl>
                                          <p:spTgt spid="16"/>
                                        </p:tgtEl>
                                        <p:attrNameLst>
                                          <p:attrName>style.visibility</p:attrName>
                                        </p:attrNameLst>
                                      </p:cBhvr>
                                      <p:to>
                                        <p:strVal val="visible"/>
                                      </p:to>
                                    </p:set>
                                    <p:anim calcmode="lin" valueType="num">
                                      <p:cBhvr>
                                        <p:cTn id="99" dur="1000" fill="hold"/>
                                        <p:tgtEl>
                                          <p:spTgt spid="16"/>
                                        </p:tgtEl>
                                        <p:attrNameLst>
                                          <p:attrName>ppt_w</p:attrName>
                                        </p:attrNameLst>
                                      </p:cBhvr>
                                      <p:tavLst>
                                        <p:tav tm="0">
                                          <p:val>
                                            <p:fltVal val="0"/>
                                          </p:val>
                                        </p:tav>
                                        <p:tav tm="100000">
                                          <p:val>
                                            <p:strVal val="#ppt_w"/>
                                          </p:val>
                                        </p:tav>
                                      </p:tavLst>
                                    </p:anim>
                                    <p:anim calcmode="lin" valueType="num">
                                      <p:cBhvr>
                                        <p:cTn id="100" dur="1000" fill="hold"/>
                                        <p:tgtEl>
                                          <p:spTgt spid="16"/>
                                        </p:tgtEl>
                                        <p:attrNameLst>
                                          <p:attrName>ppt_h</p:attrName>
                                        </p:attrNameLst>
                                      </p:cBhvr>
                                      <p:tavLst>
                                        <p:tav tm="0">
                                          <p:val>
                                            <p:fltVal val="0"/>
                                          </p:val>
                                        </p:tav>
                                        <p:tav tm="100000">
                                          <p:val>
                                            <p:strVal val="#ppt_h"/>
                                          </p:val>
                                        </p:tav>
                                      </p:tavLst>
                                    </p:anim>
                                    <p:anim calcmode="lin" valueType="num">
                                      <p:cBhvr>
                                        <p:cTn id="101" dur="1000" fill="hold"/>
                                        <p:tgtEl>
                                          <p:spTgt spid="16"/>
                                        </p:tgtEl>
                                        <p:attrNameLst>
                                          <p:attrName>style.rotation</p:attrName>
                                        </p:attrNameLst>
                                      </p:cBhvr>
                                      <p:tavLst>
                                        <p:tav tm="0">
                                          <p:val>
                                            <p:fltVal val="90"/>
                                          </p:val>
                                        </p:tav>
                                        <p:tav tm="100000">
                                          <p:val>
                                            <p:fltVal val="0"/>
                                          </p:val>
                                        </p:tav>
                                      </p:tavLst>
                                    </p:anim>
                                    <p:animEffect transition="in" filter="fade">
                                      <p:cBhvr>
                                        <p:cTn id="102" dur="1000"/>
                                        <p:tgtEl>
                                          <p:spTgt spid="16"/>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nodeType="clickEffect">
                                  <p:stCondLst>
                                    <p:cond delay="0"/>
                                  </p:stCondLst>
                                  <p:iterate type="lt">
                                    <p:tmPct val="5000"/>
                                  </p:iterate>
                                  <p:childTnLst>
                                    <p:set>
                                      <p:cBhvr>
                                        <p:cTn id="106" dur="1" fill="hold">
                                          <p:stCondLst>
                                            <p:cond delay="0"/>
                                          </p:stCondLst>
                                        </p:cTn>
                                        <p:tgtEl>
                                          <p:spTgt spid="19"/>
                                        </p:tgtEl>
                                        <p:attrNameLst>
                                          <p:attrName>style.visibility</p:attrName>
                                        </p:attrNameLst>
                                      </p:cBhvr>
                                      <p:to>
                                        <p:strVal val="visible"/>
                                      </p:to>
                                    </p:set>
                                    <p:anim calcmode="lin" valueType="num">
                                      <p:cBhvr>
                                        <p:cTn id="107" dur="1000" fill="hold"/>
                                        <p:tgtEl>
                                          <p:spTgt spid="19"/>
                                        </p:tgtEl>
                                        <p:attrNameLst>
                                          <p:attrName>ppt_w</p:attrName>
                                        </p:attrNameLst>
                                      </p:cBhvr>
                                      <p:tavLst>
                                        <p:tav tm="0">
                                          <p:val>
                                            <p:fltVal val="0"/>
                                          </p:val>
                                        </p:tav>
                                        <p:tav tm="100000">
                                          <p:val>
                                            <p:strVal val="#ppt_w"/>
                                          </p:val>
                                        </p:tav>
                                      </p:tavLst>
                                    </p:anim>
                                    <p:anim calcmode="lin" valueType="num">
                                      <p:cBhvr>
                                        <p:cTn id="108" dur="1000" fill="hold"/>
                                        <p:tgtEl>
                                          <p:spTgt spid="19"/>
                                        </p:tgtEl>
                                        <p:attrNameLst>
                                          <p:attrName>ppt_h</p:attrName>
                                        </p:attrNameLst>
                                      </p:cBhvr>
                                      <p:tavLst>
                                        <p:tav tm="0">
                                          <p:val>
                                            <p:fltVal val="0"/>
                                          </p:val>
                                        </p:tav>
                                        <p:tav tm="100000">
                                          <p:val>
                                            <p:strVal val="#ppt_h"/>
                                          </p:val>
                                        </p:tav>
                                      </p:tavLst>
                                    </p:anim>
                                    <p:anim calcmode="lin" valueType="num">
                                      <p:cBhvr>
                                        <p:cTn id="109" dur="1000" fill="hold"/>
                                        <p:tgtEl>
                                          <p:spTgt spid="19"/>
                                        </p:tgtEl>
                                        <p:attrNameLst>
                                          <p:attrName>style.rotation</p:attrName>
                                        </p:attrNameLst>
                                      </p:cBhvr>
                                      <p:tavLst>
                                        <p:tav tm="0">
                                          <p:val>
                                            <p:fltVal val="90"/>
                                          </p:val>
                                        </p:tav>
                                        <p:tav tm="100000">
                                          <p:val>
                                            <p:fltVal val="0"/>
                                          </p:val>
                                        </p:tav>
                                      </p:tavLst>
                                    </p:anim>
                                    <p:animEffect transition="in" filter="fade">
                                      <p:cBhvr>
                                        <p:cTn id="110" dur="1000"/>
                                        <p:tgtEl>
                                          <p:spTgt spid="19"/>
                                        </p:tgtEl>
                                      </p:cBhvr>
                                    </p:animEffect>
                                  </p:childTnLst>
                                </p:cTn>
                              </p:par>
                            </p:childTnLst>
                          </p:cTn>
                        </p:par>
                      </p:childTnLst>
                    </p:cTn>
                  </p:par>
                  <p:par>
                    <p:cTn id="111" fill="hold">
                      <p:stCondLst>
                        <p:cond delay="indefinite"/>
                      </p:stCondLst>
                      <p:childTnLst>
                        <p:par>
                          <p:cTn id="112" fill="hold">
                            <p:stCondLst>
                              <p:cond delay="0"/>
                            </p:stCondLst>
                            <p:childTnLst>
                              <p:par>
                                <p:cTn id="113" presetID="40" presetClass="entr" presetSubtype="0" fill="hold" grpId="0" nodeType="clickEffect">
                                  <p:stCondLst>
                                    <p:cond delay="0"/>
                                  </p:stCondLst>
                                  <p:iterate type="lt">
                                    <p:tmPct val="10000"/>
                                  </p:iterate>
                                  <p:childTnLst>
                                    <p:set>
                                      <p:cBhvr>
                                        <p:cTn id="114" dur="1" fill="hold">
                                          <p:stCondLst>
                                            <p:cond delay="0"/>
                                          </p:stCondLst>
                                        </p:cTn>
                                        <p:tgtEl>
                                          <p:spTgt spid="28"/>
                                        </p:tgtEl>
                                        <p:attrNameLst>
                                          <p:attrName>style.visibility</p:attrName>
                                        </p:attrNameLst>
                                      </p:cBhvr>
                                      <p:to>
                                        <p:strVal val="visible"/>
                                      </p:to>
                                    </p:set>
                                    <p:animEffect transition="in" filter="fade">
                                      <p:cBhvr>
                                        <p:cTn id="115" dur="1000"/>
                                        <p:tgtEl>
                                          <p:spTgt spid="28"/>
                                        </p:tgtEl>
                                      </p:cBhvr>
                                    </p:animEffect>
                                    <p:anim calcmode="lin" valueType="num">
                                      <p:cBhvr>
                                        <p:cTn id="116" dur="1000" fill="hold"/>
                                        <p:tgtEl>
                                          <p:spTgt spid="28"/>
                                        </p:tgtEl>
                                        <p:attrNameLst>
                                          <p:attrName>ppt_x</p:attrName>
                                        </p:attrNameLst>
                                      </p:cBhvr>
                                      <p:tavLst>
                                        <p:tav tm="0">
                                          <p:val>
                                            <p:strVal val="#ppt_x-.1"/>
                                          </p:val>
                                        </p:tav>
                                        <p:tav tm="100000">
                                          <p:val>
                                            <p:strVal val="#ppt_x"/>
                                          </p:val>
                                        </p:tav>
                                      </p:tavLst>
                                    </p:anim>
                                    <p:anim calcmode="lin" valueType="num">
                                      <p:cBhvr>
                                        <p:cTn id="117" dur="1000" fill="hold"/>
                                        <p:tgtEl>
                                          <p:spTgt spid="28"/>
                                        </p:tgtEl>
                                        <p:attrNameLst>
                                          <p:attrName>ppt_y</p:attrName>
                                        </p:attrNameLst>
                                      </p:cBhvr>
                                      <p:tavLst>
                                        <p:tav tm="0">
                                          <p:val>
                                            <p:strVal val="#ppt_y"/>
                                          </p:val>
                                        </p:tav>
                                        <p:tav tm="100000">
                                          <p:val>
                                            <p:strVal val="#ppt_y"/>
                                          </p:val>
                                        </p:tav>
                                      </p:tavLst>
                                    </p:anim>
                                  </p:childTnLst>
                                </p:cTn>
                              </p:par>
                              <p:par>
                                <p:cTn id="118" presetID="31" presetClass="entr" presetSubtype="0" fill="hold" grpId="0" nodeType="withEffect">
                                  <p:stCondLst>
                                    <p:cond delay="0"/>
                                  </p:stCondLst>
                                  <p:iterate type="lt">
                                    <p:tmPct val="5000"/>
                                  </p:iterate>
                                  <p:childTnLst>
                                    <p:set>
                                      <p:cBhvr>
                                        <p:cTn id="119" dur="1" fill="hold">
                                          <p:stCondLst>
                                            <p:cond delay="0"/>
                                          </p:stCondLst>
                                        </p:cTn>
                                        <p:tgtEl>
                                          <p:spTgt spid="20"/>
                                        </p:tgtEl>
                                        <p:attrNameLst>
                                          <p:attrName>style.visibility</p:attrName>
                                        </p:attrNameLst>
                                      </p:cBhvr>
                                      <p:to>
                                        <p:strVal val="visible"/>
                                      </p:to>
                                    </p:set>
                                    <p:anim calcmode="lin" valueType="num">
                                      <p:cBhvr>
                                        <p:cTn id="120" dur="1000" fill="hold"/>
                                        <p:tgtEl>
                                          <p:spTgt spid="20"/>
                                        </p:tgtEl>
                                        <p:attrNameLst>
                                          <p:attrName>ppt_w</p:attrName>
                                        </p:attrNameLst>
                                      </p:cBhvr>
                                      <p:tavLst>
                                        <p:tav tm="0">
                                          <p:val>
                                            <p:fltVal val="0"/>
                                          </p:val>
                                        </p:tav>
                                        <p:tav tm="100000">
                                          <p:val>
                                            <p:strVal val="#ppt_w"/>
                                          </p:val>
                                        </p:tav>
                                      </p:tavLst>
                                    </p:anim>
                                    <p:anim calcmode="lin" valueType="num">
                                      <p:cBhvr>
                                        <p:cTn id="121" dur="1000" fill="hold"/>
                                        <p:tgtEl>
                                          <p:spTgt spid="20"/>
                                        </p:tgtEl>
                                        <p:attrNameLst>
                                          <p:attrName>ppt_h</p:attrName>
                                        </p:attrNameLst>
                                      </p:cBhvr>
                                      <p:tavLst>
                                        <p:tav tm="0">
                                          <p:val>
                                            <p:fltVal val="0"/>
                                          </p:val>
                                        </p:tav>
                                        <p:tav tm="100000">
                                          <p:val>
                                            <p:strVal val="#ppt_h"/>
                                          </p:val>
                                        </p:tav>
                                      </p:tavLst>
                                    </p:anim>
                                    <p:anim calcmode="lin" valueType="num">
                                      <p:cBhvr>
                                        <p:cTn id="122" dur="1000" fill="hold"/>
                                        <p:tgtEl>
                                          <p:spTgt spid="20"/>
                                        </p:tgtEl>
                                        <p:attrNameLst>
                                          <p:attrName>style.rotation</p:attrName>
                                        </p:attrNameLst>
                                      </p:cBhvr>
                                      <p:tavLst>
                                        <p:tav tm="0">
                                          <p:val>
                                            <p:fltVal val="90"/>
                                          </p:val>
                                        </p:tav>
                                        <p:tav tm="100000">
                                          <p:val>
                                            <p:fltVal val="0"/>
                                          </p:val>
                                        </p:tav>
                                      </p:tavLst>
                                    </p:anim>
                                    <p:animEffect transition="in" filter="fade">
                                      <p:cBhvr>
                                        <p:cTn id="123" dur="1000"/>
                                        <p:tgtEl>
                                          <p:spTgt spid="20"/>
                                        </p:tgtEl>
                                      </p:cBhvr>
                                    </p:animEffect>
                                  </p:childTnLst>
                                </p:cTn>
                              </p:par>
                              <p:par>
                                <p:cTn id="124" presetID="31" presetClass="entr" presetSubtype="0" fill="hold" nodeType="withEffect">
                                  <p:stCondLst>
                                    <p:cond delay="0"/>
                                  </p:stCondLst>
                                  <p:iterate type="lt">
                                    <p:tmPct val="5000"/>
                                  </p:iterate>
                                  <p:childTnLst>
                                    <p:set>
                                      <p:cBhvr>
                                        <p:cTn id="125" dur="1" fill="hold">
                                          <p:stCondLst>
                                            <p:cond delay="0"/>
                                          </p:stCondLst>
                                        </p:cTn>
                                        <p:tgtEl>
                                          <p:spTgt spid="29"/>
                                        </p:tgtEl>
                                        <p:attrNameLst>
                                          <p:attrName>style.visibility</p:attrName>
                                        </p:attrNameLst>
                                      </p:cBhvr>
                                      <p:to>
                                        <p:strVal val="visible"/>
                                      </p:to>
                                    </p:set>
                                    <p:anim calcmode="lin" valueType="num">
                                      <p:cBhvr>
                                        <p:cTn id="126" dur="1000" fill="hold"/>
                                        <p:tgtEl>
                                          <p:spTgt spid="29"/>
                                        </p:tgtEl>
                                        <p:attrNameLst>
                                          <p:attrName>ppt_w</p:attrName>
                                        </p:attrNameLst>
                                      </p:cBhvr>
                                      <p:tavLst>
                                        <p:tav tm="0">
                                          <p:val>
                                            <p:fltVal val="0"/>
                                          </p:val>
                                        </p:tav>
                                        <p:tav tm="100000">
                                          <p:val>
                                            <p:strVal val="#ppt_w"/>
                                          </p:val>
                                        </p:tav>
                                      </p:tavLst>
                                    </p:anim>
                                    <p:anim calcmode="lin" valueType="num">
                                      <p:cBhvr>
                                        <p:cTn id="127" dur="1000" fill="hold"/>
                                        <p:tgtEl>
                                          <p:spTgt spid="29"/>
                                        </p:tgtEl>
                                        <p:attrNameLst>
                                          <p:attrName>ppt_h</p:attrName>
                                        </p:attrNameLst>
                                      </p:cBhvr>
                                      <p:tavLst>
                                        <p:tav tm="0">
                                          <p:val>
                                            <p:fltVal val="0"/>
                                          </p:val>
                                        </p:tav>
                                        <p:tav tm="100000">
                                          <p:val>
                                            <p:strVal val="#ppt_h"/>
                                          </p:val>
                                        </p:tav>
                                      </p:tavLst>
                                    </p:anim>
                                    <p:anim calcmode="lin" valueType="num">
                                      <p:cBhvr>
                                        <p:cTn id="128" dur="1000" fill="hold"/>
                                        <p:tgtEl>
                                          <p:spTgt spid="29"/>
                                        </p:tgtEl>
                                        <p:attrNameLst>
                                          <p:attrName>style.rotation</p:attrName>
                                        </p:attrNameLst>
                                      </p:cBhvr>
                                      <p:tavLst>
                                        <p:tav tm="0">
                                          <p:val>
                                            <p:fltVal val="90"/>
                                          </p:val>
                                        </p:tav>
                                        <p:tav tm="100000">
                                          <p:val>
                                            <p:fltVal val="0"/>
                                          </p:val>
                                        </p:tav>
                                      </p:tavLst>
                                    </p:anim>
                                    <p:animEffect transition="in" filter="fade">
                                      <p:cBhvr>
                                        <p:cTn id="12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P spid="16" grpId="0" animBg="1"/>
      <p:bldP spid="20" grpId="0" animBg="1"/>
      <p:bldP spid="21" grpId="0" animBg="1"/>
      <p:bldP spid="22" grpId="0" animBg="1"/>
      <p:bldP spid="23" grpId="0" animBg="1"/>
      <p:bldP spid="24"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p:cNvSpPr txBox="1">
            <a:spLocks noChangeArrowheads="1"/>
          </p:cNvSpPr>
          <p:nvPr/>
        </p:nvSpPr>
        <p:spPr bwMode="auto">
          <a:xfrm>
            <a:off x="1524000" y="838201"/>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dirty="0">
                <a:ln>
                  <a:noFill/>
                </a:ln>
                <a:solidFill>
                  <a:srgbClr val="FF66FF"/>
                </a:solidFill>
                <a:effectLst/>
                <a:uLnTx/>
                <a:uFillTx/>
                <a:latin typeface="Times New Roman" panose="02020603050405020304" pitchFamily="18" charset="0"/>
                <a:ea typeface="+mn-ea"/>
                <a:cs typeface="+mn-cs"/>
              </a:rPr>
              <a:t>I. NGÀNH TRỒNG TRỌT </a:t>
            </a:r>
          </a:p>
        </p:txBody>
      </p:sp>
      <p:sp>
        <p:nvSpPr>
          <p:cNvPr id="14" name="Text Box 7"/>
          <p:cNvSpPr txBox="1">
            <a:spLocks noChangeArrowheads="1"/>
          </p:cNvSpPr>
          <p:nvPr/>
        </p:nvSpPr>
        <p:spPr bwMode="auto">
          <a:xfrm>
            <a:off x="3505200" y="69850"/>
            <a:ext cx="6858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Nội</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dung 2 : SỰ PHÁT TRIỂN VÀ PHÂN BỐ NGÀNH NÔNG NGHIỆP .</a:t>
            </a:r>
          </a:p>
        </p:txBody>
      </p:sp>
      <p:pic>
        <p:nvPicPr>
          <p:cNvPr id="15" name="Picture 9" descr="Book-0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5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0"/>
          <p:cNvSpPr txBox="1">
            <a:spLocks noChangeArrowheads="1"/>
          </p:cNvSpPr>
          <p:nvPr/>
        </p:nvSpPr>
        <p:spPr bwMode="auto">
          <a:xfrm>
            <a:off x="6705600" y="990601"/>
            <a:ext cx="39928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Dựa</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vào</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nội</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dung SGK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và</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H 8.2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trình</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bày</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cơ</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cấu</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thành</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tựu</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và</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vùng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trọng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điểm</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của</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các</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loại</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cây</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p:txBody>
      </p:sp>
      <p:graphicFrame>
        <p:nvGraphicFramePr>
          <p:cNvPr id="17" name="Group 48"/>
          <p:cNvGraphicFramePr>
            <a:graphicFrameLocks/>
          </p:cNvGraphicFramePr>
          <p:nvPr/>
        </p:nvGraphicFramePr>
        <p:xfrm>
          <a:off x="6172197" y="3429001"/>
          <a:ext cx="5140237" cy="3144839"/>
        </p:xfrm>
        <a:graphic>
          <a:graphicData uri="http://schemas.openxmlformats.org/drawingml/2006/table">
            <a:tbl>
              <a:tblPr/>
              <a:tblGrid>
                <a:gridCol w="1285059">
                  <a:extLst>
                    <a:ext uri="{9D8B030D-6E8A-4147-A177-3AD203B41FA5}">
                      <a16:colId xmlns:a16="http://schemas.microsoft.com/office/drawing/2014/main" val="20000"/>
                    </a:ext>
                  </a:extLst>
                </a:gridCol>
                <a:gridCol w="1285059">
                  <a:extLst>
                    <a:ext uri="{9D8B030D-6E8A-4147-A177-3AD203B41FA5}">
                      <a16:colId xmlns:a16="http://schemas.microsoft.com/office/drawing/2014/main" val="20001"/>
                    </a:ext>
                  </a:extLst>
                </a:gridCol>
                <a:gridCol w="1321987">
                  <a:extLst>
                    <a:ext uri="{9D8B030D-6E8A-4147-A177-3AD203B41FA5}">
                      <a16:colId xmlns:a16="http://schemas.microsoft.com/office/drawing/2014/main" val="20002"/>
                    </a:ext>
                  </a:extLst>
                </a:gridCol>
                <a:gridCol w="1248132">
                  <a:extLst>
                    <a:ext uri="{9D8B030D-6E8A-4147-A177-3AD203B41FA5}">
                      <a16:colId xmlns:a16="http://schemas.microsoft.com/office/drawing/2014/main" val="20003"/>
                    </a:ext>
                  </a:extLst>
                </a:gridCol>
              </a:tblGrid>
              <a:tr h="88900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1" i="0" u="none" strike="noStrike" cap="none" normalizeH="0" baseline="0" dirty="0" err="1">
                          <a:ln>
                            <a:noFill/>
                          </a:ln>
                          <a:solidFill>
                            <a:srgbClr val="FFCC00"/>
                          </a:solidFill>
                          <a:effectLst>
                            <a:outerShdw blurRad="38100" dist="38100" dir="2700000" algn="tl">
                              <a:srgbClr val="000000"/>
                            </a:outerShdw>
                          </a:effectLst>
                          <a:latin typeface="Arial" charset="0"/>
                        </a:rPr>
                        <a:t>Ngành</a:t>
                      </a:r>
                      <a:r>
                        <a:rPr kumimoji="0" lang="en-US" sz="1600" b="1" i="0" u="none" strike="noStrike" cap="none" normalizeH="0" baseline="0" dirty="0">
                          <a:ln>
                            <a:noFill/>
                          </a:ln>
                          <a:solidFill>
                            <a:srgbClr val="FFCC00"/>
                          </a:solidFill>
                          <a:effectLst>
                            <a:outerShdw blurRad="38100" dist="38100" dir="2700000" algn="tl">
                              <a:srgbClr val="000000"/>
                            </a:outerShdw>
                          </a:effectLst>
                          <a:latin typeface="Arial" charset="0"/>
                        </a:rPr>
                        <a:t> </a:t>
                      </a:r>
                      <a:r>
                        <a:rPr kumimoji="0" lang="en-US" sz="1600" b="1" i="0" u="none" strike="noStrike" cap="none" normalizeH="0" baseline="0" dirty="0" err="1">
                          <a:ln>
                            <a:noFill/>
                          </a:ln>
                          <a:solidFill>
                            <a:srgbClr val="FFCC00"/>
                          </a:solidFill>
                          <a:effectLst>
                            <a:outerShdw blurRad="38100" dist="38100" dir="2700000" algn="tl">
                              <a:srgbClr val="000000"/>
                            </a:outerShdw>
                          </a:effectLst>
                          <a:latin typeface="Arial" charset="0"/>
                        </a:rPr>
                        <a:t>trồng</a:t>
                      </a:r>
                      <a:r>
                        <a:rPr kumimoji="0" lang="en-US" sz="1600" b="1" i="0" u="none" strike="noStrike" cap="none" normalizeH="0" baseline="0" dirty="0">
                          <a:ln>
                            <a:noFill/>
                          </a:ln>
                          <a:solidFill>
                            <a:srgbClr val="FFCC00"/>
                          </a:solidFill>
                          <a:effectLst>
                            <a:outerShdw blurRad="38100" dist="38100" dir="2700000" algn="tl">
                              <a:srgbClr val="000000"/>
                            </a:outerShdw>
                          </a:effectLst>
                          <a:latin typeface="Arial" charset="0"/>
                        </a:rPr>
                        <a:t> </a:t>
                      </a:r>
                      <a:r>
                        <a:rPr kumimoji="0" lang="en-US" sz="1600" b="1" i="0" u="none" strike="noStrike" cap="none" normalizeH="0" baseline="0" dirty="0" err="1">
                          <a:ln>
                            <a:noFill/>
                          </a:ln>
                          <a:solidFill>
                            <a:srgbClr val="FFCC00"/>
                          </a:solidFill>
                          <a:effectLst>
                            <a:outerShdw blurRad="38100" dist="38100" dir="2700000" algn="tl">
                              <a:srgbClr val="000000"/>
                            </a:outerShdw>
                          </a:effectLst>
                          <a:latin typeface="Arial" charset="0"/>
                        </a:rPr>
                        <a:t>trọt</a:t>
                      </a:r>
                      <a:endParaRPr kumimoji="0" lang="en-US" sz="1600" b="1" i="0" u="none" strike="noStrike" cap="none" normalizeH="0" baseline="0" dirty="0">
                        <a:ln>
                          <a:noFill/>
                        </a:ln>
                        <a:solidFill>
                          <a:srgbClr val="FFCC00"/>
                        </a:solidFill>
                        <a:effectLst>
                          <a:outerShdw blurRad="38100" dist="38100" dir="2700000" algn="tl">
                            <a:srgbClr val="000000"/>
                          </a:outerShdw>
                        </a:effectLst>
                        <a:latin typeface="Arial" charset="0"/>
                      </a:endParaRP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1" i="0" u="none" strike="noStrike" cap="none" normalizeH="0" baseline="0" dirty="0" err="1">
                          <a:ln>
                            <a:noFill/>
                          </a:ln>
                          <a:solidFill>
                            <a:srgbClr val="FFCC00"/>
                          </a:solidFill>
                          <a:effectLst>
                            <a:outerShdw blurRad="38100" dist="38100" dir="2700000" algn="tl">
                              <a:srgbClr val="000000"/>
                            </a:outerShdw>
                          </a:effectLst>
                          <a:latin typeface="Arial" charset="0"/>
                        </a:rPr>
                        <a:t>Cây</a:t>
                      </a:r>
                      <a:r>
                        <a:rPr kumimoji="0" lang="en-US" sz="1600" b="1" i="0" u="none" strike="noStrike" cap="none" normalizeH="0" baseline="0" dirty="0">
                          <a:ln>
                            <a:noFill/>
                          </a:ln>
                          <a:solidFill>
                            <a:srgbClr val="FFCC00"/>
                          </a:solidFill>
                          <a:effectLst>
                            <a:outerShdw blurRad="38100" dist="38100" dir="2700000" algn="tl">
                              <a:srgbClr val="000000"/>
                            </a:outerShdw>
                          </a:effectLst>
                          <a:latin typeface="Arial" charset="0"/>
                        </a:rPr>
                        <a:t> </a:t>
                      </a:r>
                      <a:r>
                        <a:rPr kumimoji="0" lang="en-US" sz="1600" b="1" i="0" u="none" strike="noStrike" cap="none" normalizeH="0" baseline="0" dirty="0" err="1">
                          <a:ln>
                            <a:noFill/>
                          </a:ln>
                          <a:solidFill>
                            <a:srgbClr val="FFCC00"/>
                          </a:solidFill>
                          <a:effectLst>
                            <a:outerShdw blurRad="38100" dist="38100" dir="2700000" algn="tl">
                              <a:srgbClr val="000000"/>
                            </a:outerShdw>
                          </a:effectLst>
                          <a:latin typeface="Arial" charset="0"/>
                        </a:rPr>
                        <a:t>lương</a:t>
                      </a:r>
                      <a:r>
                        <a:rPr kumimoji="0" lang="en-US" sz="1600" b="1" i="0" u="none" strike="noStrike" cap="none" normalizeH="0" baseline="0" dirty="0">
                          <a:ln>
                            <a:noFill/>
                          </a:ln>
                          <a:solidFill>
                            <a:srgbClr val="FFCC00"/>
                          </a:solidFill>
                          <a:effectLst>
                            <a:outerShdw blurRad="38100" dist="38100" dir="2700000" algn="tl">
                              <a:srgbClr val="000000"/>
                            </a:outerShdw>
                          </a:effectLst>
                          <a:latin typeface="Arial" charset="0"/>
                        </a:rPr>
                        <a:t> </a:t>
                      </a:r>
                      <a:r>
                        <a:rPr kumimoji="0" lang="en-US" sz="1600" b="1" i="0" u="none" strike="noStrike" cap="none" normalizeH="0" baseline="0" dirty="0" err="1">
                          <a:ln>
                            <a:noFill/>
                          </a:ln>
                          <a:solidFill>
                            <a:srgbClr val="FFCC00"/>
                          </a:solidFill>
                          <a:effectLst>
                            <a:outerShdw blurRad="38100" dist="38100" dir="2700000" algn="tl">
                              <a:srgbClr val="000000"/>
                            </a:outerShdw>
                          </a:effectLst>
                          <a:latin typeface="Arial" charset="0"/>
                        </a:rPr>
                        <a:t>thực</a:t>
                      </a:r>
                      <a:endParaRPr kumimoji="0" lang="en-US" sz="1600" b="1" i="0" u="none" strike="noStrike" cap="none" normalizeH="0" baseline="0" dirty="0">
                        <a:ln>
                          <a:noFill/>
                        </a:ln>
                        <a:solidFill>
                          <a:srgbClr val="FFCC00"/>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1" i="0" u="none" strike="noStrike" cap="none" normalizeH="0" baseline="0" dirty="0" err="1">
                          <a:ln>
                            <a:noFill/>
                          </a:ln>
                          <a:solidFill>
                            <a:srgbClr val="FFCC00"/>
                          </a:solidFill>
                          <a:effectLst>
                            <a:outerShdw blurRad="38100" dist="38100" dir="2700000" algn="tl">
                              <a:srgbClr val="000000"/>
                            </a:outerShdw>
                          </a:effectLst>
                          <a:latin typeface="Arial" charset="0"/>
                        </a:rPr>
                        <a:t>Cây</a:t>
                      </a:r>
                      <a:r>
                        <a:rPr kumimoji="0" lang="en-US" sz="1600" b="1" i="0" u="none" strike="noStrike" cap="none" normalizeH="0" baseline="0" dirty="0">
                          <a:ln>
                            <a:noFill/>
                          </a:ln>
                          <a:solidFill>
                            <a:srgbClr val="FFCC00"/>
                          </a:solidFill>
                          <a:effectLst>
                            <a:outerShdw blurRad="38100" dist="38100" dir="2700000" algn="tl">
                              <a:srgbClr val="000000"/>
                            </a:outerShdw>
                          </a:effectLst>
                          <a:latin typeface="Arial" charset="0"/>
                        </a:rPr>
                        <a:t> </a:t>
                      </a:r>
                      <a:r>
                        <a:rPr kumimoji="0" lang="en-US" sz="1600" b="1" i="0" u="none" strike="noStrike" cap="none" normalizeH="0" baseline="0" dirty="0" err="1">
                          <a:ln>
                            <a:noFill/>
                          </a:ln>
                          <a:solidFill>
                            <a:srgbClr val="FFCC00"/>
                          </a:solidFill>
                          <a:effectLst>
                            <a:outerShdw blurRad="38100" dist="38100" dir="2700000" algn="tl">
                              <a:srgbClr val="000000"/>
                            </a:outerShdw>
                          </a:effectLst>
                          <a:latin typeface="Arial" charset="0"/>
                        </a:rPr>
                        <a:t>công</a:t>
                      </a:r>
                      <a:r>
                        <a:rPr kumimoji="0" lang="en-US" sz="1600" b="1" i="0" u="none" strike="noStrike" cap="none" normalizeH="0" baseline="0" dirty="0">
                          <a:ln>
                            <a:noFill/>
                          </a:ln>
                          <a:solidFill>
                            <a:srgbClr val="FFCC00"/>
                          </a:solidFill>
                          <a:effectLst>
                            <a:outerShdw blurRad="38100" dist="38100" dir="2700000" algn="tl">
                              <a:srgbClr val="000000"/>
                            </a:outerShdw>
                          </a:effectLst>
                          <a:latin typeface="Arial" charset="0"/>
                        </a:rPr>
                        <a:t> </a:t>
                      </a:r>
                      <a:r>
                        <a:rPr kumimoji="0" lang="en-US" sz="1600" b="1" i="0" u="none" strike="noStrike" cap="none" normalizeH="0" baseline="0" dirty="0" err="1">
                          <a:ln>
                            <a:noFill/>
                          </a:ln>
                          <a:solidFill>
                            <a:srgbClr val="FFCC00"/>
                          </a:solidFill>
                          <a:effectLst>
                            <a:outerShdw blurRad="38100" dist="38100" dir="2700000" algn="tl">
                              <a:srgbClr val="000000"/>
                            </a:outerShdw>
                          </a:effectLst>
                          <a:latin typeface="Arial" charset="0"/>
                        </a:rPr>
                        <a:t>nghiệp</a:t>
                      </a:r>
                      <a:endParaRPr kumimoji="0" lang="en-US" sz="1600" b="1" i="0" u="none" strike="noStrike" cap="none" normalizeH="0" baseline="0" dirty="0">
                        <a:ln>
                          <a:noFill/>
                        </a:ln>
                        <a:solidFill>
                          <a:srgbClr val="FFCC00"/>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1" i="0" u="none" strike="noStrike" cap="none" normalizeH="0" baseline="0">
                          <a:ln>
                            <a:noFill/>
                          </a:ln>
                          <a:solidFill>
                            <a:srgbClr val="FFCC00"/>
                          </a:solidFill>
                          <a:effectLst>
                            <a:outerShdw blurRad="38100" dist="38100" dir="2700000" algn="tl">
                              <a:srgbClr val="000000"/>
                            </a:outerShdw>
                          </a:effectLst>
                          <a:latin typeface="Arial" charset="0"/>
                        </a:rPr>
                        <a:t>Cây ăn quả</a:t>
                      </a: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038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1" i="0" u="none" strike="noStrike" cap="none" normalizeH="0" baseline="0">
                          <a:ln>
                            <a:noFill/>
                          </a:ln>
                          <a:solidFill>
                            <a:srgbClr val="66FF33"/>
                          </a:solidFill>
                          <a:effectLst>
                            <a:outerShdw blurRad="38100" dist="38100" dir="2700000" algn="tl">
                              <a:srgbClr val="000000"/>
                            </a:outerShdw>
                          </a:effectLst>
                          <a:latin typeface="Arial" charset="0"/>
                        </a:rPr>
                        <a:t>Cơ cấu</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600" b="1"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3263">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1" i="0" u="none" strike="noStrike" cap="none" normalizeH="0" baseline="0">
                          <a:ln>
                            <a:noFill/>
                          </a:ln>
                          <a:solidFill>
                            <a:srgbClr val="66FF33"/>
                          </a:solidFill>
                          <a:effectLst>
                            <a:outerShdw blurRad="38100" dist="38100" dir="2700000" algn="tl">
                              <a:srgbClr val="000000"/>
                            </a:outerShdw>
                          </a:effectLst>
                          <a:latin typeface="Arial" charset="0"/>
                        </a:rPr>
                        <a:t>Thành tựu</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600" b="1"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600" b="1"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218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1" i="0" u="none" strike="noStrike" cap="none" normalizeH="0" baseline="0" dirty="0" err="1">
                          <a:ln>
                            <a:noFill/>
                          </a:ln>
                          <a:solidFill>
                            <a:srgbClr val="66FF33"/>
                          </a:solidFill>
                          <a:effectLst>
                            <a:outerShdw blurRad="38100" dist="38100" dir="2700000" algn="tl">
                              <a:srgbClr val="000000"/>
                            </a:outerShdw>
                          </a:effectLst>
                          <a:latin typeface="Arial" charset="0"/>
                        </a:rPr>
                        <a:t>Vùng</a:t>
                      </a:r>
                      <a:r>
                        <a:rPr kumimoji="0" lang="en-US" sz="1600" b="1" i="0" u="none" strike="noStrike" cap="none" normalizeH="0" baseline="0" dirty="0">
                          <a:ln>
                            <a:noFill/>
                          </a:ln>
                          <a:solidFill>
                            <a:srgbClr val="66FF33"/>
                          </a:solidFill>
                          <a:effectLst>
                            <a:outerShdw blurRad="38100" dist="38100" dir="2700000" algn="tl">
                              <a:srgbClr val="000000"/>
                            </a:outerShdw>
                          </a:effectLst>
                          <a:latin typeface="Arial" charset="0"/>
                        </a:rPr>
                        <a:t> </a:t>
                      </a:r>
                      <a:r>
                        <a:rPr kumimoji="0" lang="en-US" sz="1600" b="1" i="0" u="none" strike="noStrike" cap="none" normalizeH="0" baseline="0" dirty="0" err="1">
                          <a:ln>
                            <a:noFill/>
                          </a:ln>
                          <a:solidFill>
                            <a:srgbClr val="66FF33"/>
                          </a:solidFill>
                          <a:effectLst>
                            <a:outerShdw blurRad="38100" dist="38100" dir="2700000" algn="tl">
                              <a:srgbClr val="000000"/>
                            </a:outerShdw>
                          </a:effectLst>
                          <a:latin typeface="Arial" charset="0"/>
                        </a:rPr>
                        <a:t>trọng</a:t>
                      </a:r>
                      <a:r>
                        <a:rPr kumimoji="0" lang="en-US" sz="1600" b="1" i="0" u="none" strike="noStrike" cap="none" normalizeH="0" baseline="0" dirty="0">
                          <a:ln>
                            <a:noFill/>
                          </a:ln>
                          <a:solidFill>
                            <a:srgbClr val="66FF33"/>
                          </a:solidFill>
                          <a:effectLst>
                            <a:outerShdw blurRad="38100" dist="38100" dir="2700000" algn="tl">
                              <a:srgbClr val="000000"/>
                            </a:outerShdw>
                          </a:effectLst>
                          <a:latin typeface="Arial" charset="0"/>
                        </a:rPr>
                        <a:t> </a:t>
                      </a:r>
                      <a:r>
                        <a:rPr kumimoji="0" lang="en-US" sz="1600" b="1" i="0" u="none" strike="noStrike" cap="none" normalizeH="0" baseline="0" dirty="0" err="1">
                          <a:ln>
                            <a:noFill/>
                          </a:ln>
                          <a:solidFill>
                            <a:srgbClr val="66FF33"/>
                          </a:solidFill>
                          <a:effectLst>
                            <a:outerShdw blurRad="38100" dist="38100" dir="2700000" algn="tl">
                              <a:srgbClr val="000000"/>
                            </a:outerShdw>
                          </a:effectLst>
                          <a:latin typeface="Arial" charset="0"/>
                        </a:rPr>
                        <a:t>điểm</a:t>
                      </a:r>
                      <a:endParaRPr kumimoji="0" lang="en-US" sz="1600" b="1" i="0" u="none" strike="noStrike" cap="none" normalizeH="0" baseline="0" dirty="0">
                        <a:ln>
                          <a:noFill/>
                        </a:ln>
                        <a:solidFill>
                          <a:srgbClr val="66FF33"/>
                        </a:solidFill>
                        <a:effectLst>
                          <a:outerShdw blurRad="38100" dist="38100" dir="2700000" algn="tl">
                            <a:srgbClr val="000000"/>
                          </a:outerShdw>
                        </a:effectLst>
                        <a:latin typeface="Arial" charset="0"/>
                      </a:endParaRP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600" b="1"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600" b="1" i="0" u="none" strike="noStrike" cap="none" normalizeH="0" baseline="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8" name="Text Box 41"/>
          <p:cNvSpPr txBox="1">
            <a:spLocks noChangeArrowheads="1"/>
          </p:cNvSpPr>
          <p:nvPr/>
        </p:nvSpPr>
        <p:spPr bwMode="auto">
          <a:xfrm>
            <a:off x="6096000" y="2286001"/>
            <a:ext cx="335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Cây</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lương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thực</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 </a:t>
            </a:r>
          </a:p>
        </p:txBody>
      </p:sp>
      <p:sp>
        <p:nvSpPr>
          <p:cNvPr id="19" name="Text Box 46"/>
          <p:cNvSpPr txBox="1">
            <a:spLocks noChangeArrowheads="1"/>
          </p:cNvSpPr>
          <p:nvPr/>
        </p:nvSpPr>
        <p:spPr bwMode="auto">
          <a:xfrm>
            <a:off x="6096000" y="2667001"/>
            <a:ext cx="403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Cây</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công</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nghiệp</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 </a:t>
            </a:r>
          </a:p>
        </p:txBody>
      </p:sp>
      <p:sp>
        <p:nvSpPr>
          <p:cNvPr id="20" name="Text Box 47"/>
          <p:cNvSpPr txBox="1">
            <a:spLocks noChangeArrowheads="1"/>
          </p:cNvSpPr>
          <p:nvPr/>
        </p:nvSpPr>
        <p:spPr bwMode="auto">
          <a:xfrm>
            <a:off x="6096000" y="3048001"/>
            <a:ext cx="403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Cây</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an </a:t>
            </a:r>
            <a:r>
              <a:rPr kumimoji="0" lang="en-US" altLang="en-US" sz="2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quả</a:t>
            </a:r>
            <a:r>
              <a:rPr kumimoji="0" lang="en-US"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 </a:t>
            </a:r>
          </a:p>
        </p:txBody>
      </p:sp>
      <p:pic>
        <p:nvPicPr>
          <p:cNvPr id="21"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37276" y="1066800"/>
            <a:ext cx="415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ó thể là hình ảnh về bản đồ và văn b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647" y="1226702"/>
            <a:ext cx="3881029" cy="5631298"/>
          </a:xfrm>
          <a:prstGeom prst="rect">
            <a:avLst/>
          </a:prstGeom>
          <a:noFill/>
          <a:extLst>
            <a:ext uri="{909E8E84-426E-40DD-AFC4-6F175D3DCCD1}">
              <a14:hiddenFill xmlns:a14="http://schemas.microsoft.com/office/drawing/2010/main">
                <a:solidFill>
                  <a:srgbClr val="FFFFFF"/>
                </a:solidFill>
              </a14:hiddenFill>
            </a:ext>
          </a:extLst>
        </p:spPr>
      </p:pic>
      <p:sp>
        <p:nvSpPr>
          <p:cNvPr id="23" name="Line 6"/>
          <p:cNvSpPr>
            <a:spLocks noChangeShapeType="1"/>
          </p:cNvSpPr>
          <p:nvPr/>
        </p:nvSpPr>
        <p:spPr bwMode="auto">
          <a:xfrm>
            <a:off x="6019800" y="1143000"/>
            <a:ext cx="0" cy="563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84496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90"/>
                                          </p:val>
                                        </p:tav>
                                        <p:tav tm="100000">
                                          <p:val>
                                            <p:fltVal val="0"/>
                                          </p:val>
                                        </p:tav>
                                      </p:tavLst>
                                    </p:anim>
                                    <p:animEffect transition="in" filter="fade">
                                      <p:cBhvr>
                                        <p:cTn id="10" dur="500"/>
                                        <p:tgtEl>
                                          <p:spTgt spid="16"/>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 calcmode="lin" valueType="num">
                                      <p:cBhvr>
                                        <p:cTn id="15" dur="500" fill="hold"/>
                                        <p:tgtEl>
                                          <p:spTgt spid="21"/>
                                        </p:tgtEl>
                                        <p:attrNameLst>
                                          <p:attrName>style.rotation</p:attrName>
                                        </p:attrNameLst>
                                      </p:cBhvr>
                                      <p:tavLst>
                                        <p:tav tm="0">
                                          <p:val>
                                            <p:fltVal val="90"/>
                                          </p:val>
                                        </p:tav>
                                        <p:tav tm="100000">
                                          <p:val>
                                            <p:fltVal val="0"/>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 calcmode="lin" valueType="num">
                                      <p:cBhvr>
                                        <p:cTn id="23" dur="500" fill="hold"/>
                                        <p:tgtEl>
                                          <p:spTgt spid="15"/>
                                        </p:tgtEl>
                                        <p:attrNameLst>
                                          <p:attrName>style.rotation</p:attrName>
                                        </p:attrNameLst>
                                      </p:cBhvr>
                                      <p:tavLst>
                                        <p:tav tm="0">
                                          <p:val>
                                            <p:fltVal val="90"/>
                                          </p:val>
                                        </p:tav>
                                        <p:tav tm="100000">
                                          <p:val>
                                            <p:fltVal val="0"/>
                                          </p:val>
                                        </p:tav>
                                      </p:tavLst>
                                    </p:anim>
                                    <p:animEffect transition="in" filter="fade">
                                      <p:cBhvr>
                                        <p:cTn id="24" dur="500"/>
                                        <p:tgtEl>
                                          <p:spTgt spid="15"/>
                                        </p:tgtEl>
                                      </p:cBhvr>
                                    </p:animEffect>
                                  </p:childTnLst>
                                </p:cTn>
                              </p:par>
                              <p:par>
                                <p:cTn id="25" presetID="31" presetClass="entr" presetSubtype="0" fill="hold" grpId="0" nodeType="withEffect">
                                  <p:stCondLst>
                                    <p:cond delay="0"/>
                                  </p:stCondLst>
                                  <p:iterate type="lt">
                                    <p:tmPct val="5000"/>
                                  </p:iterate>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 calcmode="lin" valueType="num">
                                      <p:cBhvr>
                                        <p:cTn id="29" dur="500" fill="hold"/>
                                        <p:tgtEl>
                                          <p:spTgt spid="18"/>
                                        </p:tgtEl>
                                        <p:attrNameLst>
                                          <p:attrName>style.rotation</p:attrName>
                                        </p:attrNameLst>
                                      </p:cBhvr>
                                      <p:tavLst>
                                        <p:tav tm="0">
                                          <p:val>
                                            <p:fltVal val="90"/>
                                          </p:val>
                                        </p:tav>
                                        <p:tav tm="100000">
                                          <p:val>
                                            <p:fltVal val="0"/>
                                          </p:val>
                                        </p:tav>
                                      </p:tavLst>
                                    </p:anim>
                                    <p:animEffect transition="in" filter="fade">
                                      <p:cBhvr>
                                        <p:cTn id="30" dur="500"/>
                                        <p:tgtEl>
                                          <p:spTgt spid="18"/>
                                        </p:tgtEl>
                                      </p:cBhvr>
                                    </p:animEffect>
                                  </p:childTnLst>
                                </p:cTn>
                              </p:par>
                              <p:par>
                                <p:cTn id="31" presetID="31" presetClass="entr" presetSubtype="0" fill="hold" grpId="0" nodeType="withEffect">
                                  <p:stCondLst>
                                    <p:cond delay="0"/>
                                  </p:stCondLst>
                                  <p:iterate type="lt">
                                    <p:tmPct val="5000"/>
                                  </p:iterate>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 calcmode="lin" valueType="num">
                                      <p:cBhvr>
                                        <p:cTn id="35" dur="500" fill="hold"/>
                                        <p:tgtEl>
                                          <p:spTgt spid="19"/>
                                        </p:tgtEl>
                                        <p:attrNameLst>
                                          <p:attrName>style.rotation</p:attrName>
                                        </p:attrNameLst>
                                      </p:cBhvr>
                                      <p:tavLst>
                                        <p:tav tm="0">
                                          <p:val>
                                            <p:fltVal val="90"/>
                                          </p:val>
                                        </p:tav>
                                        <p:tav tm="100000">
                                          <p:val>
                                            <p:fltVal val="0"/>
                                          </p:val>
                                        </p:tav>
                                      </p:tavLst>
                                    </p:anim>
                                    <p:animEffect transition="in" filter="fade">
                                      <p:cBhvr>
                                        <p:cTn id="36" dur="500"/>
                                        <p:tgtEl>
                                          <p:spTgt spid="19"/>
                                        </p:tgtEl>
                                      </p:cBhvr>
                                    </p:animEffect>
                                  </p:childTnLst>
                                </p:cTn>
                              </p:par>
                              <p:par>
                                <p:cTn id="37" presetID="31" presetClass="entr" presetSubtype="0" fill="hold" grpId="0" nodeType="withEffect">
                                  <p:stCondLst>
                                    <p:cond delay="0"/>
                                  </p:stCondLst>
                                  <p:iterate type="lt">
                                    <p:tmPct val="5000"/>
                                  </p:iterate>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 calcmode="lin" valueType="num">
                                      <p:cBhvr>
                                        <p:cTn id="41" dur="500" fill="hold"/>
                                        <p:tgtEl>
                                          <p:spTgt spid="20"/>
                                        </p:tgtEl>
                                        <p:attrNameLst>
                                          <p:attrName>style.rotation</p:attrName>
                                        </p:attrNameLst>
                                      </p:cBhvr>
                                      <p:tavLst>
                                        <p:tav tm="0">
                                          <p:val>
                                            <p:fltVal val="90"/>
                                          </p:val>
                                        </p:tav>
                                        <p:tav tm="100000">
                                          <p:val>
                                            <p:fltVal val="0"/>
                                          </p:val>
                                        </p:tav>
                                      </p:tavLst>
                                    </p:anim>
                                    <p:animEffect transition="in" filter="fade">
                                      <p:cBhvr>
                                        <p:cTn id="42" dur="500"/>
                                        <p:tgtEl>
                                          <p:spTgt spid="20"/>
                                        </p:tgtEl>
                                      </p:cBhvr>
                                    </p:animEffect>
                                  </p:childTnLst>
                                </p:cTn>
                              </p:par>
                              <p:par>
                                <p:cTn id="43" presetID="31" presetClass="entr" presetSubtype="0" fill="hold" nodeType="withEffect">
                                  <p:stCondLst>
                                    <p:cond delay="0"/>
                                  </p:stCondLst>
                                  <p:iterate type="lt">
                                    <p:tmPct val="5000"/>
                                  </p:iterate>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 calcmode="lin" valueType="num">
                                      <p:cBhvr>
                                        <p:cTn id="47" dur="500" fill="hold"/>
                                        <p:tgtEl>
                                          <p:spTgt spid="17"/>
                                        </p:tgtEl>
                                        <p:attrNameLst>
                                          <p:attrName>style.rotation</p:attrName>
                                        </p:attrNameLst>
                                      </p:cBhvr>
                                      <p:tavLst>
                                        <p:tav tm="0">
                                          <p:val>
                                            <p:fltVal val="90"/>
                                          </p:val>
                                        </p:tav>
                                        <p:tav tm="100000">
                                          <p:val>
                                            <p:fltVal val="0"/>
                                          </p:val>
                                        </p:tav>
                                      </p:tavLst>
                                    </p:anim>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524000" y="914401"/>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dirty="0">
                <a:ln>
                  <a:noFill/>
                </a:ln>
                <a:solidFill>
                  <a:srgbClr val="FF66FF"/>
                </a:solidFill>
                <a:effectLst/>
                <a:uLnTx/>
                <a:uFillTx/>
                <a:latin typeface="Times New Roman" panose="02020603050405020304" pitchFamily="18" charset="0"/>
                <a:ea typeface="+mn-ea"/>
                <a:cs typeface="+mn-cs"/>
              </a:rPr>
              <a:t>I. NGÀNH TRỒNG TRỌT </a:t>
            </a:r>
          </a:p>
        </p:txBody>
      </p:sp>
      <p:sp>
        <p:nvSpPr>
          <p:cNvPr id="5" name="Text Box 7"/>
          <p:cNvSpPr txBox="1">
            <a:spLocks noChangeArrowheads="1"/>
          </p:cNvSpPr>
          <p:nvPr/>
        </p:nvSpPr>
        <p:spPr bwMode="auto">
          <a:xfrm>
            <a:off x="3505200" y="69850"/>
            <a:ext cx="6858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Nội</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dung 2 : SỰ PHÁT TRIỂN VÀ PHÂN BỐ NGÀNH NÔNG NGHIỆP .</a:t>
            </a:r>
          </a:p>
        </p:txBody>
      </p:sp>
      <p:sp>
        <p:nvSpPr>
          <p:cNvPr id="6" name="Line 8"/>
          <p:cNvSpPr>
            <a:spLocks noChangeShapeType="1"/>
          </p:cNvSpPr>
          <p:nvPr/>
        </p:nvSpPr>
        <p:spPr bwMode="auto">
          <a:xfrm>
            <a:off x="6400800" y="990600"/>
            <a:ext cx="0" cy="58674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Text Box 5"/>
          <p:cNvSpPr txBox="1">
            <a:spLocks noChangeArrowheads="1"/>
          </p:cNvSpPr>
          <p:nvPr/>
        </p:nvSpPr>
        <p:spPr bwMode="auto">
          <a:xfrm>
            <a:off x="1600200" y="1279526"/>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1. </a:t>
            </a:r>
            <a:r>
              <a:rPr kumimoji="0" lang="en-US" altLang="en-US" sz="20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Cây</a:t>
            </a:r>
            <a:r>
              <a:rPr kumimoji="0" lang="en-US" altLang="en-US" sz="20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lương</a:t>
            </a:r>
            <a:r>
              <a:rPr kumimoji="0" lang="en-US" altLang="en-US" sz="20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thực</a:t>
            </a:r>
            <a:r>
              <a:rPr kumimoji="0" lang="en-US" altLang="en-US" sz="20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p:txBody>
      </p:sp>
      <p:pic>
        <p:nvPicPr>
          <p:cNvPr id="14" name="Picture 11" descr="LuaCan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016000"/>
            <a:ext cx="3886200" cy="2690812"/>
          </a:xfrm>
          <a:prstGeom prst="rect">
            <a:avLst/>
          </a:prstGeom>
          <a:noFill/>
          <a:ln w="38100" cmpd="dbl">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2" descr="images46962_Cao-nguyen-da-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805737"/>
            <a:ext cx="38862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4"/>
          <p:cNvSpPr>
            <a:spLocks noChangeArrowheads="1"/>
          </p:cNvSpPr>
          <p:nvPr/>
        </p:nvSpPr>
        <p:spPr bwMode="auto">
          <a:xfrm>
            <a:off x="1600200" y="1981201"/>
            <a:ext cx="4572000" cy="925513"/>
          </a:xfrm>
          <a:prstGeom prst="rect">
            <a:avLst/>
          </a:prstGeom>
          <a:noFill/>
          <a:ln w="9525">
            <a:solidFill>
              <a:schemeClr val="folHlink"/>
            </a:solid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a.Cơ cấu:</a:t>
            </a:r>
            <a:r>
              <a:rPr kumimoji="0" lang="en-US" sz="1800" b="0" i="0" u="none"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     -Cây lúa (là cây lương thực chính)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    -Cây hoa màu: ngô, khoai,sắn…</a:t>
            </a:r>
          </a:p>
        </p:txBody>
      </p:sp>
      <p:graphicFrame>
        <p:nvGraphicFramePr>
          <p:cNvPr id="17" name="Group 52"/>
          <p:cNvGraphicFramePr>
            <a:graphicFrameLocks/>
          </p:cNvGraphicFramePr>
          <p:nvPr/>
        </p:nvGraphicFramePr>
        <p:xfrm>
          <a:off x="6705600" y="1279526"/>
          <a:ext cx="4114800" cy="3844925"/>
        </p:xfrm>
        <a:graphic>
          <a:graphicData uri="http://schemas.openxmlformats.org/drawingml/2006/table">
            <a:tbl>
              <a:tblPr/>
              <a:tblGrid>
                <a:gridCol w="1947863">
                  <a:extLst>
                    <a:ext uri="{9D8B030D-6E8A-4147-A177-3AD203B41FA5}">
                      <a16:colId xmlns:a16="http://schemas.microsoft.com/office/drawing/2014/main" val="20000"/>
                    </a:ext>
                  </a:extLst>
                </a:gridCol>
                <a:gridCol w="722312">
                  <a:extLst>
                    <a:ext uri="{9D8B030D-6E8A-4147-A177-3AD203B41FA5}">
                      <a16:colId xmlns:a16="http://schemas.microsoft.com/office/drawing/2014/main" val="20001"/>
                    </a:ext>
                  </a:extLst>
                </a:gridCol>
                <a:gridCol w="723900">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tblGrid>
              <a:tr h="137160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1" i="0" u="none" strike="noStrike" cap="none" normalizeH="0" baseline="0" dirty="0">
                          <a:ln>
                            <a:noFill/>
                          </a:ln>
                          <a:solidFill>
                            <a:schemeClr val="folHlink"/>
                          </a:solidFill>
                          <a:effectLst>
                            <a:outerShdw blurRad="38100" dist="38100" dir="2700000" algn="tl">
                              <a:srgbClr val="000000"/>
                            </a:outerShdw>
                          </a:effectLst>
                          <a:latin typeface="Arial" charset="0"/>
                        </a:rPr>
                        <a:t>                            </a:t>
                      </a: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1" i="0" u="none" strike="noStrike" cap="none" normalizeH="0" baseline="0" dirty="0">
                          <a:ln>
                            <a:noFill/>
                          </a:ln>
                          <a:solidFill>
                            <a:schemeClr val="folHlink"/>
                          </a:solidFill>
                          <a:effectLst>
                            <a:outerShdw blurRad="38100" dist="38100" dir="2700000" algn="tl">
                              <a:srgbClr val="000000"/>
                            </a:outerShdw>
                          </a:effectLst>
                          <a:latin typeface="Arial" charset="0"/>
                        </a:rPr>
                        <a:t>                                </a:t>
                      </a:r>
                      <a:r>
                        <a:rPr kumimoji="0" lang="en-US" sz="1400" b="1" i="0" u="none" strike="noStrike" cap="none" normalizeH="0" baseline="0" dirty="0" err="1">
                          <a:ln>
                            <a:noFill/>
                          </a:ln>
                          <a:solidFill>
                            <a:schemeClr val="folHlink"/>
                          </a:solidFill>
                          <a:effectLst>
                            <a:outerShdw blurRad="38100" dist="38100" dir="2700000" algn="tl">
                              <a:srgbClr val="000000"/>
                            </a:outerShdw>
                          </a:effectLst>
                          <a:latin typeface="Arial" charset="0"/>
                        </a:rPr>
                        <a:t>Năm</a:t>
                      </a:r>
                      <a:endParaRPr kumimoji="0" lang="en-US" sz="1400" b="1" i="0" u="none" strike="noStrike" cap="none" normalizeH="0" baseline="0" dirty="0">
                        <a:ln>
                          <a:noFill/>
                        </a:ln>
                        <a:solidFill>
                          <a:schemeClr val="folHlink"/>
                        </a:solidFill>
                        <a:effectLst>
                          <a:outerShdw blurRad="38100" dist="38100" dir="2700000" algn="tl">
                            <a:srgbClr val="000000"/>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1" i="0" u="none" strike="noStrike" cap="none" normalizeH="0" baseline="0" dirty="0">
                          <a:ln>
                            <a:noFill/>
                          </a:ln>
                          <a:solidFill>
                            <a:schemeClr val="folHlink"/>
                          </a:solidFill>
                          <a:effectLst>
                            <a:outerShdw blurRad="38100" dist="38100" dir="2700000" algn="tl">
                              <a:srgbClr val="000000"/>
                            </a:outerShdw>
                          </a:effectLst>
                          <a:latin typeface="Arial" charset="0"/>
                        </a:rPr>
                        <a:t>     </a:t>
                      </a:r>
                      <a:r>
                        <a:rPr kumimoji="0" lang="en-US" sz="1400" b="1" i="0" u="none" strike="noStrike" cap="none" normalizeH="0" baseline="0" dirty="0" err="1">
                          <a:ln>
                            <a:noFill/>
                          </a:ln>
                          <a:solidFill>
                            <a:schemeClr val="folHlink"/>
                          </a:solidFill>
                          <a:effectLst>
                            <a:outerShdw blurRad="38100" dist="38100" dir="2700000" algn="tl">
                              <a:srgbClr val="000000"/>
                            </a:outerShdw>
                          </a:effectLst>
                          <a:latin typeface="Arial" charset="0"/>
                        </a:rPr>
                        <a:t>Tiêu</a:t>
                      </a:r>
                      <a:r>
                        <a:rPr kumimoji="0" lang="en-US" sz="1400" b="1" i="0" u="none" strike="noStrike" cap="none" normalizeH="0" baseline="0" dirty="0">
                          <a:ln>
                            <a:noFill/>
                          </a:ln>
                          <a:solidFill>
                            <a:schemeClr val="folHlink"/>
                          </a:solidFill>
                          <a:effectLst>
                            <a:outerShdw blurRad="38100" dist="38100" dir="2700000" algn="tl">
                              <a:srgbClr val="000000"/>
                            </a:outerShdw>
                          </a:effectLst>
                          <a:latin typeface="Arial" charset="0"/>
                        </a:rPr>
                        <a:t> </a:t>
                      </a:r>
                      <a:r>
                        <a:rPr kumimoji="0" lang="en-US" sz="1400" b="1" i="0" u="none" strike="noStrike" cap="none" normalizeH="0" baseline="0" dirty="0" err="1">
                          <a:ln>
                            <a:noFill/>
                          </a:ln>
                          <a:solidFill>
                            <a:schemeClr val="folHlink"/>
                          </a:solidFill>
                          <a:effectLst>
                            <a:outerShdw blurRad="38100" dist="38100" dir="2700000" algn="tl">
                              <a:srgbClr val="000000"/>
                            </a:outerShdw>
                          </a:effectLst>
                          <a:latin typeface="Arial" charset="0"/>
                        </a:rPr>
                        <a:t>chí</a:t>
                      </a:r>
                      <a:endParaRPr kumimoji="0" lang="en-US" sz="1400" b="1" i="0" u="none" strike="noStrike" cap="none" normalizeH="0" baseline="0" dirty="0">
                        <a:ln>
                          <a:noFill/>
                        </a:ln>
                        <a:solidFill>
                          <a:schemeClr val="folHlink"/>
                        </a:solidFill>
                        <a:effectLst>
                          <a:outerShdw blurRad="38100" dist="38100" dir="2700000" algn="tl">
                            <a:srgbClr val="000000"/>
                          </a:outerShdw>
                        </a:effectLst>
                        <a:latin typeface="Arial" charset="0"/>
                      </a:endParaRP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ap="flat" cmpd="sng" algn="ctr">
                      <a:solidFill>
                        <a:srgbClr val="FFFFFF"/>
                      </a:solidFill>
                      <a:prstDash val="solid"/>
                      <a:round/>
                      <a:headEnd type="none" w="med" len="med"/>
                      <a:tailEnd type="none" w="med" len="med"/>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400" b="1" i="0" u="none" strike="noStrike" cap="none" normalizeH="0" baseline="0">
                        <a:ln>
                          <a:noFill/>
                        </a:ln>
                        <a:solidFill>
                          <a:schemeClr val="folHlink"/>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1" i="0" u="none" strike="noStrike" cap="none" normalizeH="0" baseline="0">
                          <a:ln>
                            <a:noFill/>
                          </a:ln>
                          <a:solidFill>
                            <a:schemeClr val="folHlink"/>
                          </a:solidFill>
                          <a:effectLst>
                            <a:outerShdw blurRad="38100" dist="38100" dir="2700000" algn="tl">
                              <a:srgbClr val="000000"/>
                            </a:outerShdw>
                          </a:effectLst>
                          <a:latin typeface="Arial" charset="0"/>
                        </a:rPr>
                        <a:t>1980</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400" b="1" i="0" u="none" strike="noStrike" cap="none" normalizeH="0" baseline="0">
                        <a:ln>
                          <a:noFill/>
                        </a:ln>
                        <a:solidFill>
                          <a:schemeClr val="folHlink"/>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1" i="0" u="none" strike="noStrike" cap="none" normalizeH="0" baseline="0">
                          <a:ln>
                            <a:noFill/>
                          </a:ln>
                          <a:solidFill>
                            <a:schemeClr val="folHlink"/>
                          </a:solidFill>
                          <a:effectLst>
                            <a:outerShdw blurRad="38100" dist="38100" dir="2700000" algn="tl">
                              <a:srgbClr val="000000"/>
                            </a:outerShdw>
                          </a:effectLst>
                          <a:latin typeface="Arial" charset="0"/>
                        </a:rPr>
                        <a:t>1990</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400" b="1" i="0" u="none" strike="noStrike" cap="none" normalizeH="0" baseline="0">
                        <a:ln>
                          <a:noFill/>
                        </a:ln>
                        <a:solidFill>
                          <a:schemeClr val="folHlink"/>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1" i="0" u="none" strike="noStrike" cap="none" normalizeH="0" baseline="0">
                          <a:ln>
                            <a:noFill/>
                          </a:ln>
                          <a:solidFill>
                            <a:schemeClr val="folHlink"/>
                          </a:solidFill>
                          <a:effectLst>
                            <a:outerShdw blurRad="38100" dist="38100" dir="2700000" algn="tl">
                              <a:srgbClr val="000000"/>
                            </a:outerShdw>
                          </a:effectLst>
                          <a:latin typeface="Arial" charset="0"/>
                        </a:rPr>
                        <a:t>2002</a:t>
                      </a: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1" i="0" u="none" strike="noStrike" cap="none" normalizeH="0" baseline="0">
                          <a:ln>
                            <a:noFill/>
                          </a:ln>
                          <a:solidFill>
                            <a:srgbClr val="FFFF00"/>
                          </a:solidFill>
                          <a:effectLst>
                            <a:outerShdw blurRad="38100" dist="38100" dir="2700000" algn="tl">
                              <a:srgbClr val="000000"/>
                            </a:outerShdw>
                          </a:effectLst>
                          <a:latin typeface="Arial" charset="0"/>
                        </a:rPr>
                        <a:t>Diện tích (nghìn ha)</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0" i="0" u="none" strike="noStrike" cap="none" normalizeH="0" baseline="0">
                          <a:ln>
                            <a:noFill/>
                          </a:ln>
                          <a:solidFill>
                            <a:srgbClr val="FFFF00"/>
                          </a:solidFill>
                          <a:effectLst>
                            <a:outerShdw blurRad="38100" dist="38100" dir="2700000" algn="tl">
                              <a:srgbClr val="000000"/>
                            </a:outerShdw>
                          </a:effectLst>
                          <a:latin typeface="Arial" charset="0"/>
                        </a:rPr>
                        <a:t>5600</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0" i="0" u="none" strike="noStrike" cap="none" normalizeH="0" baseline="0">
                          <a:ln>
                            <a:noFill/>
                          </a:ln>
                          <a:solidFill>
                            <a:srgbClr val="FFFF00"/>
                          </a:solidFill>
                          <a:effectLst>
                            <a:outerShdw blurRad="38100" dist="38100" dir="2700000" algn="tl">
                              <a:srgbClr val="000000"/>
                            </a:outerShdw>
                          </a:effectLst>
                          <a:latin typeface="Arial" charset="0"/>
                        </a:rPr>
                        <a:t>6043</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0" i="0" u="none" strike="noStrike" cap="none" normalizeH="0" baseline="0">
                          <a:ln>
                            <a:noFill/>
                          </a:ln>
                          <a:solidFill>
                            <a:srgbClr val="FFFF00"/>
                          </a:solidFill>
                          <a:effectLst>
                            <a:outerShdw blurRad="38100" dist="38100" dir="2700000" algn="tl">
                              <a:srgbClr val="000000"/>
                            </a:outerShdw>
                          </a:effectLst>
                          <a:latin typeface="Arial" charset="0"/>
                        </a:rPr>
                        <a:t>7504</a:t>
                      </a: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897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1" i="0" u="none" strike="noStrike" cap="none" normalizeH="0" baseline="0">
                          <a:ln>
                            <a:noFill/>
                          </a:ln>
                          <a:solidFill>
                            <a:srgbClr val="FFFF00"/>
                          </a:solidFill>
                          <a:effectLst>
                            <a:outerShdw blurRad="38100" dist="38100" dir="2700000" algn="tl">
                              <a:srgbClr val="000000"/>
                            </a:outerShdw>
                          </a:effectLst>
                          <a:latin typeface="Arial" charset="0"/>
                        </a:rPr>
                        <a:t>Năng suất lúa cả năm  (tạ/ha)</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0" i="0" u="none" strike="noStrike" cap="none" normalizeH="0" baseline="0">
                          <a:ln>
                            <a:noFill/>
                          </a:ln>
                          <a:solidFill>
                            <a:srgbClr val="FFFF00"/>
                          </a:solidFill>
                          <a:effectLst>
                            <a:outerShdw blurRad="38100" dist="38100" dir="2700000" algn="tl">
                              <a:srgbClr val="000000"/>
                            </a:outerShdw>
                          </a:effectLst>
                          <a:latin typeface="Arial" charset="0"/>
                        </a:rPr>
                        <a:t>20,8</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0" i="0" u="none" strike="noStrike" cap="none" normalizeH="0" baseline="0">
                          <a:ln>
                            <a:noFill/>
                          </a:ln>
                          <a:solidFill>
                            <a:srgbClr val="FFFF00"/>
                          </a:solidFill>
                          <a:effectLst>
                            <a:outerShdw blurRad="38100" dist="38100" dir="2700000" algn="tl">
                              <a:srgbClr val="000000"/>
                            </a:outerShdw>
                          </a:effectLst>
                          <a:latin typeface="Arial" charset="0"/>
                        </a:rPr>
                        <a:t>31,8</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0" i="0" u="none" strike="noStrike" cap="none" normalizeH="0" baseline="0" dirty="0">
                          <a:ln>
                            <a:noFill/>
                          </a:ln>
                          <a:solidFill>
                            <a:srgbClr val="FFFF00"/>
                          </a:solidFill>
                          <a:effectLst>
                            <a:outerShdw blurRad="38100" dist="38100" dir="2700000" algn="tl">
                              <a:srgbClr val="000000"/>
                            </a:outerShdw>
                          </a:effectLst>
                          <a:latin typeface="Arial" charset="0"/>
                        </a:rPr>
                        <a:t>45,9</a:t>
                      </a: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897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1" i="0" u="none" strike="noStrike" cap="none" normalizeH="0" baseline="0">
                          <a:ln>
                            <a:noFill/>
                          </a:ln>
                          <a:solidFill>
                            <a:srgbClr val="FFFF00"/>
                          </a:solidFill>
                          <a:effectLst>
                            <a:outerShdw blurRad="38100" dist="38100" dir="2700000" algn="tl">
                              <a:srgbClr val="000000"/>
                            </a:outerShdw>
                          </a:effectLst>
                          <a:latin typeface="Arial" charset="0"/>
                        </a:rPr>
                        <a:t>Sản lượng lúa cả năm (triệu tấn)</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0" i="0" u="none" strike="noStrike" cap="none" normalizeH="0" baseline="0">
                          <a:ln>
                            <a:noFill/>
                          </a:ln>
                          <a:solidFill>
                            <a:srgbClr val="FFFF00"/>
                          </a:solidFill>
                          <a:effectLst>
                            <a:outerShdw blurRad="38100" dist="38100" dir="2700000" algn="tl">
                              <a:srgbClr val="000000"/>
                            </a:outerShdw>
                          </a:effectLst>
                          <a:latin typeface="Arial" charset="0"/>
                        </a:rPr>
                        <a:t>11,6</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0" i="0" u="none" strike="noStrike" cap="none" normalizeH="0" baseline="0">
                          <a:ln>
                            <a:noFill/>
                          </a:ln>
                          <a:solidFill>
                            <a:srgbClr val="FFFF00"/>
                          </a:solidFill>
                          <a:effectLst>
                            <a:outerShdw blurRad="38100" dist="38100" dir="2700000" algn="tl">
                              <a:srgbClr val="000000"/>
                            </a:outerShdw>
                          </a:effectLst>
                          <a:latin typeface="Arial" charset="0"/>
                        </a:rPr>
                        <a:t>19,2</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0" i="0" u="none" strike="noStrike" cap="none" normalizeH="0" baseline="0" dirty="0">
                          <a:ln>
                            <a:noFill/>
                          </a:ln>
                          <a:solidFill>
                            <a:srgbClr val="FFFF00"/>
                          </a:solidFill>
                          <a:effectLst>
                            <a:outerShdw blurRad="38100" dist="38100" dir="2700000" algn="tl">
                              <a:srgbClr val="000000"/>
                            </a:outerShdw>
                          </a:effectLst>
                          <a:latin typeface="Arial" charset="0"/>
                        </a:rPr>
                        <a:t>34,4</a:t>
                      </a: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897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1" i="0" u="none" strike="noStrike" cap="none" normalizeH="0" baseline="0">
                          <a:ln>
                            <a:noFill/>
                          </a:ln>
                          <a:solidFill>
                            <a:srgbClr val="FFFF00"/>
                          </a:solidFill>
                          <a:effectLst>
                            <a:outerShdw blurRad="38100" dist="38100" dir="2700000" algn="tl">
                              <a:srgbClr val="000000"/>
                            </a:outerShdw>
                          </a:effectLst>
                          <a:latin typeface="Arial" charset="0"/>
                        </a:rPr>
                        <a:t>Sản lượng lúa bình quân đầu người (kg)</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0" i="0" u="none" strike="noStrike" cap="none" normalizeH="0" baseline="0">
                          <a:ln>
                            <a:noFill/>
                          </a:ln>
                          <a:solidFill>
                            <a:srgbClr val="FFFF00"/>
                          </a:solidFill>
                          <a:effectLst>
                            <a:outerShdw blurRad="38100" dist="38100" dir="2700000" algn="tl">
                              <a:srgbClr val="000000"/>
                            </a:outerShdw>
                          </a:effectLst>
                          <a:latin typeface="Arial" charset="0"/>
                        </a:rPr>
                        <a:t>217</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0" i="0" u="none" strike="noStrike" cap="none" normalizeH="0" baseline="0">
                          <a:ln>
                            <a:noFill/>
                          </a:ln>
                          <a:solidFill>
                            <a:srgbClr val="FFFF00"/>
                          </a:solidFill>
                          <a:effectLst>
                            <a:outerShdw blurRad="38100" dist="38100" dir="2700000" algn="tl">
                              <a:srgbClr val="000000"/>
                            </a:outerShdw>
                          </a:effectLst>
                          <a:latin typeface="Arial" charset="0"/>
                        </a:rPr>
                        <a:t>291</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400" b="0" i="0" u="none" strike="noStrike" cap="none" normalizeH="0" baseline="0" dirty="0">
                          <a:ln>
                            <a:noFill/>
                          </a:ln>
                          <a:solidFill>
                            <a:srgbClr val="FFFF00"/>
                          </a:solidFill>
                          <a:effectLst>
                            <a:outerShdw blurRad="38100" dist="38100" dir="2700000" algn="tl">
                              <a:srgbClr val="000000"/>
                            </a:outerShdw>
                          </a:effectLst>
                          <a:latin typeface="Arial" charset="0"/>
                        </a:rPr>
                        <a:t>432</a:t>
                      </a: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8" name="Cloud Callout 17"/>
          <p:cNvSpPr/>
          <p:nvPr/>
        </p:nvSpPr>
        <p:spPr bwMode="auto">
          <a:xfrm>
            <a:off x="217714" y="1891396"/>
            <a:ext cx="5290457" cy="2158998"/>
          </a:xfrm>
          <a:prstGeom prst="cloudCallout">
            <a:avLst>
              <a:gd name="adj1" fmla="val 69975"/>
              <a:gd name="adj2" fmla="val 54361"/>
            </a:avLst>
          </a:prstGeom>
          <a:solidFill>
            <a:srgbClr val="33CCCC"/>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Dựa bảng 8.2, nhận xét về diện tích, năng suất, sản lượng, sản lượng lúa bình quân theo đầu người thời kì 1980-2002? </a:t>
            </a:r>
            <a:endParaRPr kumimoji="0" lang="en-US" sz="18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pic>
        <p:nvPicPr>
          <p:cNvPr id="19" name="Picture 2" descr="PI579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699" y="976630"/>
            <a:ext cx="4038600"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5"/>
          <p:cNvSpPr>
            <a:spLocks noChangeArrowheads="1"/>
          </p:cNvSpPr>
          <p:nvPr/>
        </p:nvSpPr>
        <p:spPr bwMode="auto">
          <a:xfrm>
            <a:off x="1600200" y="3097214"/>
            <a:ext cx="4572000" cy="1474787"/>
          </a:xfrm>
          <a:prstGeom prst="rect">
            <a:avLst/>
          </a:prstGeom>
          <a:noFill/>
          <a:ln w="9525">
            <a:solidFill>
              <a:srgbClr val="FFCC66"/>
            </a:solid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b.Thành</a:t>
            </a:r>
            <a:r>
              <a:rPr kumimoji="0" lang="en-US" sz="1800" b="0" i="0" u="sng"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sng"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tựu</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Ngày</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càng</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tăng</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cả</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về</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diện</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tích</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năng</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suất</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sản</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lượng</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và</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sản</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lượng</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lương</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thực</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bình</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quân</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đầu</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người</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đáp</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ứng</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nhu</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cầu</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trong</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nước</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và</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xuất</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khẩu</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thứ</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 2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thế</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giới</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a:t>
            </a:r>
          </a:p>
        </p:txBody>
      </p:sp>
      <p:sp>
        <p:nvSpPr>
          <p:cNvPr id="21" name="Freeform 3"/>
          <p:cNvSpPr>
            <a:spLocks/>
          </p:cNvSpPr>
          <p:nvPr/>
        </p:nvSpPr>
        <p:spPr bwMode="auto">
          <a:xfrm>
            <a:off x="7679578" y="5514976"/>
            <a:ext cx="762000" cy="823912"/>
          </a:xfrm>
          <a:custGeom>
            <a:avLst/>
            <a:gdLst>
              <a:gd name="T0" fmla="*/ 451 w 498"/>
              <a:gd name="T1" fmla="*/ 223 h 662"/>
              <a:gd name="T2" fmla="*/ 396 w 498"/>
              <a:gd name="T3" fmla="*/ 168 h 662"/>
              <a:gd name="T4" fmla="*/ 304 w 498"/>
              <a:gd name="T5" fmla="*/ 58 h 662"/>
              <a:gd name="T6" fmla="*/ 131 w 498"/>
              <a:gd name="T7" fmla="*/ 31 h 662"/>
              <a:gd name="T8" fmla="*/ 76 w 498"/>
              <a:gd name="T9" fmla="*/ 40 h 662"/>
              <a:gd name="T10" fmla="*/ 85 w 498"/>
              <a:gd name="T11" fmla="*/ 259 h 662"/>
              <a:gd name="T12" fmla="*/ 76 w 498"/>
              <a:gd name="T13" fmla="*/ 360 h 662"/>
              <a:gd name="T14" fmla="*/ 57 w 498"/>
              <a:gd name="T15" fmla="*/ 378 h 662"/>
              <a:gd name="T16" fmla="*/ 48 w 498"/>
              <a:gd name="T17" fmla="*/ 406 h 662"/>
              <a:gd name="T18" fmla="*/ 57 w 498"/>
              <a:gd name="T19" fmla="*/ 634 h 662"/>
              <a:gd name="T20" fmla="*/ 149 w 498"/>
              <a:gd name="T21" fmla="*/ 616 h 662"/>
              <a:gd name="T22" fmla="*/ 176 w 498"/>
              <a:gd name="T23" fmla="*/ 515 h 662"/>
              <a:gd name="T24" fmla="*/ 286 w 498"/>
              <a:gd name="T25" fmla="*/ 461 h 662"/>
              <a:gd name="T26" fmla="*/ 359 w 498"/>
              <a:gd name="T27" fmla="*/ 433 h 662"/>
              <a:gd name="T28" fmla="*/ 451 w 498"/>
              <a:gd name="T29" fmla="*/ 360 h 662"/>
              <a:gd name="T30" fmla="*/ 469 w 498"/>
              <a:gd name="T31" fmla="*/ 250 h 662"/>
              <a:gd name="T32" fmla="*/ 451 w 498"/>
              <a:gd name="T33" fmla="*/ 223 h 6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8"/>
              <a:gd name="T52" fmla="*/ 0 h 662"/>
              <a:gd name="T53" fmla="*/ 498 w 498"/>
              <a:gd name="T54" fmla="*/ 662 h 6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8" h="662">
                <a:moveTo>
                  <a:pt x="451" y="223"/>
                </a:moveTo>
                <a:cubicBezTo>
                  <a:pt x="420" y="193"/>
                  <a:pt x="439" y="182"/>
                  <a:pt x="396" y="168"/>
                </a:cubicBezTo>
                <a:cubicBezTo>
                  <a:pt x="356" y="130"/>
                  <a:pt x="366" y="78"/>
                  <a:pt x="304" y="58"/>
                </a:cubicBezTo>
                <a:cubicBezTo>
                  <a:pt x="216" y="0"/>
                  <a:pt x="271" y="20"/>
                  <a:pt x="131" y="31"/>
                </a:cubicBezTo>
                <a:cubicBezTo>
                  <a:pt x="113" y="34"/>
                  <a:pt x="93" y="34"/>
                  <a:pt x="76" y="40"/>
                </a:cubicBezTo>
                <a:cubicBezTo>
                  <a:pt x="0" y="68"/>
                  <a:pt x="47" y="202"/>
                  <a:pt x="85" y="259"/>
                </a:cubicBezTo>
                <a:cubicBezTo>
                  <a:pt x="82" y="293"/>
                  <a:pt x="84" y="327"/>
                  <a:pt x="76" y="360"/>
                </a:cubicBezTo>
                <a:cubicBezTo>
                  <a:pt x="74" y="368"/>
                  <a:pt x="62" y="371"/>
                  <a:pt x="57" y="378"/>
                </a:cubicBezTo>
                <a:cubicBezTo>
                  <a:pt x="52" y="386"/>
                  <a:pt x="51" y="397"/>
                  <a:pt x="48" y="406"/>
                </a:cubicBezTo>
                <a:cubicBezTo>
                  <a:pt x="51" y="482"/>
                  <a:pt x="24" y="565"/>
                  <a:pt x="57" y="634"/>
                </a:cubicBezTo>
                <a:cubicBezTo>
                  <a:pt x="71" y="662"/>
                  <a:pt x="123" y="633"/>
                  <a:pt x="149" y="616"/>
                </a:cubicBezTo>
                <a:cubicBezTo>
                  <a:pt x="165" y="605"/>
                  <a:pt x="168" y="532"/>
                  <a:pt x="176" y="515"/>
                </a:cubicBezTo>
                <a:cubicBezTo>
                  <a:pt x="192" y="477"/>
                  <a:pt x="253" y="472"/>
                  <a:pt x="286" y="461"/>
                </a:cubicBezTo>
                <a:cubicBezTo>
                  <a:pt x="328" y="417"/>
                  <a:pt x="271" y="469"/>
                  <a:pt x="359" y="433"/>
                </a:cubicBezTo>
                <a:cubicBezTo>
                  <a:pt x="400" y="416"/>
                  <a:pt x="421" y="388"/>
                  <a:pt x="451" y="360"/>
                </a:cubicBezTo>
                <a:cubicBezTo>
                  <a:pt x="467" y="312"/>
                  <a:pt x="498" y="315"/>
                  <a:pt x="469" y="250"/>
                </a:cubicBezTo>
                <a:cubicBezTo>
                  <a:pt x="453" y="215"/>
                  <a:pt x="426" y="245"/>
                  <a:pt x="451" y="223"/>
                </a:cubicBezTo>
                <a:close/>
              </a:path>
            </a:pathLst>
          </a:custGeom>
          <a:solidFill>
            <a:schemeClr val="tx1">
              <a:alpha val="0"/>
            </a:schemeClr>
          </a:solidFill>
          <a:ln w="28575" cmpd="sng">
            <a:solidFill>
              <a:srgbClr val="FF0066"/>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2" name="Freeform 4"/>
          <p:cNvSpPr>
            <a:spLocks/>
          </p:cNvSpPr>
          <p:nvPr/>
        </p:nvSpPr>
        <p:spPr bwMode="auto">
          <a:xfrm>
            <a:off x="7797053" y="1676401"/>
            <a:ext cx="685800" cy="565150"/>
          </a:xfrm>
          <a:custGeom>
            <a:avLst/>
            <a:gdLst>
              <a:gd name="T0" fmla="*/ 386 w 387"/>
              <a:gd name="T1" fmla="*/ 154 h 428"/>
              <a:gd name="T2" fmla="*/ 331 w 387"/>
              <a:gd name="T3" fmla="*/ 118 h 428"/>
              <a:gd name="T4" fmla="*/ 313 w 387"/>
              <a:gd name="T5" fmla="*/ 90 h 428"/>
              <a:gd name="T6" fmla="*/ 258 w 387"/>
              <a:gd name="T7" fmla="*/ 54 h 428"/>
              <a:gd name="T8" fmla="*/ 57 w 387"/>
              <a:gd name="T9" fmla="*/ 172 h 428"/>
              <a:gd name="T10" fmla="*/ 66 w 387"/>
              <a:gd name="T11" fmla="*/ 246 h 428"/>
              <a:gd name="T12" fmla="*/ 75 w 387"/>
              <a:gd name="T13" fmla="*/ 282 h 428"/>
              <a:gd name="T14" fmla="*/ 130 w 387"/>
              <a:gd name="T15" fmla="*/ 300 h 428"/>
              <a:gd name="T16" fmla="*/ 167 w 387"/>
              <a:gd name="T17" fmla="*/ 428 h 428"/>
              <a:gd name="T18" fmla="*/ 267 w 387"/>
              <a:gd name="T19" fmla="*/ 392 h 428"/>
              <a:gd name="T20" fmla="*/ 331 w 387"/>
              <a:gd name="T21" fmla="*/ 291 h 428"/>
              <a:gd name="T22" fmla="*/ 377 w 387"/>
              <a:gd name="T23" fmla="*/ 172 h 428"/>
              <a:gd name="T24" fmla="*/ 386 w 387"/>
              <a:gd name="T25" fmla="*/ 154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7"/>
              <a:gd name="T40" fmla="*/ 0 h 428"/>
              <a:gd name="T41" fmla="*/ 387 w 387"/>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7" h="428">
                <a:moveTo>
                  <a:pt x="386" y="154"/>
                </a:moveTo>
                <a:cubicBezTo>
                  <a:pt x="368" y="142"/>
                  <a:pt x="349" y="130"/>
                  <a:pt x="331" y="118"/>
                </a:cubicBezTo>
                <a:cubicBezTo>
                  <a:pt x="322" y="112"/>
                  <a:pt x="320" y="99"/>
                  <a:pt x="313" y="90"/>
                </a:cubicBezTo>
                <a:cubicBezTo>
                  <a:pt x="287" y="59"/>
                  <a:pt x="292" y="65"/>
                  <a:pt x="258" y="54"/>
                </a:cubicBezTo>
                <a:cubicBezTo>
                  <a:pt x="48" y="63"/>
                  <a:pt x="0" y="0"/>
                  <a:pt x="57" y="172"/>
                </a:cubicBezTo>
                <a:cubicBezTo>
                  <a:pt x="60" y="197"/>
                  <a:pt x="62" y="221"/>
                  <a:pt x="66" y="246"/>
                </a:cubicBezTo>
                <a:cubicBezTo>
                  <a:pt x="68" y="258"/>
                  <a:pt x="66" y="274"/>
                  <a:pt x="75" y="282"/>
                </a:cubicBezTo>
                <a:cubicBezTo>
                  <a:pt x="90" y="294"/>
                  <a:pt x="130" y="300"/>
                  <a:pt x="130" y="300"/>
                </a:cubicBezTo>
                <a:cubicBezTo>
                  <a:pt x="165" y="335"/>
                  <a:pt x="152" y="382"/>
                  <a:pt x="167" y="428"/>
                </a:cubicBezTo>
                <a:cubicBezTo>
                  <a:pt x="201" y="405"/>
                  <a:pt x="226" y="400"/>
                  <a:pt x="267" y="392"/>
                </a:cubicBezTo>
                <a:cubicBezTo>
                  <a:pt x="297" y="348"/>
                  <a:pt x="287" y="322"/>
                  <a:pt x="331" y="291"/>
                </a:cubicBezTo>
                <a:cubicBezTo>
                  <a:pt x="351" y="238"/>
                  <a:pt x="317" y="194"/>
                  <a:pt x="377" y="172"/>
                </a:cubicBezTo>
                <a:cubicBezTo>
                  <a:pt x="387" y="142"/>
                  <a:pt x="386" y="136"/>
                  <a:pt x="386" y="154"/>
                </a:cubicBezTo>
                <a:close/>
              </a:path>
            </a:pathLst>
          </a:custGeom>
          <a:solidFill>
            <a:schemeClr val="accent1">
              <a:alpha val="0"/>
            </a:schemeClr>
          </a:solidFill>
          <a:ln w="28575" cmpd="sng">
            <a:solidFill>
              <a:srgbClr val="FF0066"/>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3" name="Rectangle 53"/>
          <p:cNvSpPr>
            <a:spLocks noChangeArrowheads="1"/>
          </p:cNvSpPr>
          <p:nvPr/>
        </p:nvSpPr>
        <p:spPr bwMode="auto">
          <a:xfrm>
            <a:off x="1600200" y="4762501"/>
            <a:ext cx="4495800" cy="1200329"/>
          </a:xfrm>
          <a:prstGeom prst="rect">
            <a:avLst/>
          </a:prstGeom>
          <a:noFill/>
          <a:ln w="9525">
            <a:solidFill>
              <a:srgbClr val="FFCC66"/>
            </a:solid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c. </a:t>
            </a:r>
            <a:r>
              <a:rPr kumimoji="0" lang="en-US" sz="1800" b="0" i="0" u="sng"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Vùng</a:t>
            </a:r>
            <a:r>
              <a:rPr kumimoji="0" lang="en-US" sz="1800" b="0" i="0" u="sng"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sng"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trọng</a:t>
            </a:r>
            <a:r>
              <a:rPr kumimoji="0" lang="en-US" sz="1800" b="0" i="0" u="sng"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sng"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điểm</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p>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ĐB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sông</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Hồng</a:t>
            </a:r>
            <a:endPar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endParaRPr>
          </a:p>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ĐB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sông</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Cửu</a:t>
            </a:r>
            <a:r>
              <a:rPr kumimoji="0" lang="en-US" sz="1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Long</a:t>
            </a:r>
          </a:p>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9900"/>
                </a:solidFill>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uLnTx/>
                <a:uFillTx/>
                <a:latin typeface="Arial" charset="0"/>
                <a:ea typeface="+mn-ea"/>
                <a:cs typeface="+mn-cs"/>
              </a:rPr>
              <a:t>Các</a:t>
            </a:r>
            <a:r>
              <a:rPr kumimoji="0" lang="en-US" sz="1800" b="0" i="0" u="none" strike="noStrike" kern="0" cap="none" spc="0" normalizeH="0" baseline="0" noProof="0" dirty="0">
                <a:ln>
                  <a:noFill/>
                </a:ln>
                <a:solidFill>
                  <a:srgbClr val="FF9900"/>
                </a:solidFill>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uLnTx/>
                <a:uFillTx/>
                <a:latin typeface="Arial" charset="0"/>
                <a:ea typeface="+mn-ea"/>
                <a:cs typeface="+mn-cs"/>
              </a:rPr>
              <a:t>đồng</a:t>
            </a:r>
            <a:r>
              <a:rPr kumimoji="0" lang="en-US" sz="1800" b="0" i="0" u="none" strike="noStrike" kern="0" cap="none" spc="0" normalizeH="0" baseline="0" noProof="0" dirty="0">
                <a:ln>
                  <a:noFill/>
                </a:ln>
                <a:solidFill>
                  <a:srgbClr val="FF9900"/>
                </a:solidFill>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uLnTx/>
                <a:uFillTx/>
                <a:latin typeface="Arial" charset="0"/>
                <a:ea typeface="+mn-ea"/>
                <a:cs typeface="+mn-cs"/>
              </a:rPr>
              <a:t>bằng</a:t>
            </a:r>
            <a:r>
              <a:rPr kumimoji="0" lang="en-US" sz="1800" b="0" i="0" u="none" strike="noStrike" kern="0" cap="none" spc="0" normalizeH="0" baseline="0" noProof="0" dirty="0">
                <a:ln>
                  <a:noFill/>
                </a:ln>
                <a:solidFill>
                  <a:srgbClr val="FF9900"/>
                </a:solidFill>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uLnTx/>
                <a:uFillTx/>
                <a:latin typeface="Arial" charset="0"/>
                <a:ea typeface="+mn-ea"/>
                <a:cs typeface="+mn-cs"/>
              </a:rPr>
              <a:t>ven</a:t>
            </a:r>
            <a:r>
              <a:rPr kumimoji="0" lang="en-US" sz="1800" b="0" i="0" u="none" strike="noStrike" kern="0" cap="none" spc="0" normalizeH="0" baseline="0" noProof="0" dirty="0">
                <a:ln>
                  <a:noFill/>
                </a:ln>
                <a:solidFill>
                  <a:srgbClr val="FF9900"/>
                </a:solidFill>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uLnTx/>
                <a:uFillTx/>
                <a:latin typeface="Arial" charset="0"/>
                <a:ea typeface="+mn-ea"/>
                <a:cs typeface="+mn-cs"/>
              </a:rPr>
              <a:t>biển</a:t>
            </a:r>
            <a:r>
              <a:rPr kumimoji="0" lang="en-US" sz="1800" b="0" i="0" u="none" strike="noStrike" kern="0" cap="none" spc="0" normalizeH="0" baseline="0" noProof="0" dirty="0">
                <a:ln>
                  <a:noFill/>
                </a:ln>
                <a:solidFill>
                  <a:srgbClr val="FF9900"/>
                </a:solidFill>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uLnTx/>
                <a:uFillTx/>
                <a:latin typeface="Arial" charset="0"/>
                <a:ea typeface="+mn-ea"/>
                <a:cs typeface="+mn-cs"/>
              </a:rPr>
              <a:t>miền</a:t>
            </a:r>
            <a:r>
              <a:rPr kumimoji="0" lang="en-US" sz="1800" b="0" i="0" u="none" strike="noStrike" kern="0" cap="none" spc="0" normalizeH="0" baseline="0" noProof="0" dirty="0">
                <a:ln>
                  <a:noFill/>
                </a:ln>
                <a:solidFill>
                  <a:srgbClr val="FF9900"/>
                </a:solidFill>
                <a:effectLst/>
                <a:uLnTx/>
                <a:uFillTx/>
                <a:latin typeface="Arial" charset="0"/>
                <a:ea typeface="+mn-ea"/>
                <a:cs typeface="+mn-cs"/>
              </a:rPr>
              <a:t> </a:t>
            </a:r>
            <a:r>
              <a:rPr kumimoji="0" lang="en-US" sz="1800" b="0" i="0" u="none" strike="noStrike" kern="0" cap="none" spc="0" normalizeH="0" baseline="0" noProof="0" dirty="0" err="1">
                <a:ln>
                  <a:noFill/>
                </a:ln>
                <a:solidFill>
                  <a:srgbClr val="FF9900"/>
                </a:solidFill>
                <a:effectLst/>
                <a:uLnTx/>
                <a:uFillTx/>
                <a:latin typeface="Arial" charset="0"/>
                <a:ea typeface="+mn-ea"/>
                <a:cs typeface="+mn-cs"/>
              </a:rPr>
              <a:t>Trung</a:t>
            </a:r>
            <a:r>
              <a:rPr kumimoji="0" lang="en-US" sz="1800" b="0" i="0" u="none" strike="noStrike" kern="0" cap="none" spc="0" normalizeH="0" baseline="0" noProof="0" dirty="0">
                <a:ln>
                  <a:noFill/>
                </a:ln>
                <a:solidFill>
                  <a:srgbClr val="FF9900"/>
                </a:solidFill>
                <a:effectLst/>
                <a:uLnTx/>
                <a:uFillTx/>
                <a:latin typeface="Arial" charset="0"/>
                <a:ea typeface="+mn-ea"/>
                <a:cs typeface="+mn-cs"/>
              </a:rPr>
              <a:t> </a:t>
            </a:r>
          </a:p>
        </p:txBody>
      </p:sp>
    </p:spTree>
    <p:extLst>
      <p:ext uri="{BB962C8B-B14F-4D97-AF65-F5344CB8AC3E}">
        <p14:creationId xmlns:p14="http://schemas.microsoft.com/office/powerpoint/2010/main" val="559082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1"/>
                                          </p:val>
                                        </p:tav>
                                        <p:tav tm="100000">
                                          <p:val>
                                            <p:strVal val="#ppt_x"/>
                                          </p:val>
                                        </p:tav>
                                      </p:tavLst>
                                    </p:anim>
                                    <p:anim calcmode="lin" valueType="num">
                                      <p:cBhvr>
                                        <p:cTn id="9"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par>
                                <p:cTn id="18" presetID="31" presetClass="entr" presetSubtype="0" fill="hold" nodeType="withEffect">
                                  <p:stCondLst>
                                    <p:cond delay="0"/>
                                  </p:stCondLst>
                                  <p:iterate type="lt">
                                    <p:tmPct val="5000"/>
                                  </p:iterate>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anim calcmode="lin" valueType="num">
                                      <p:cBhvr>
                                        <p:cTn id="22" dur="1000" fill="hold"/>
                                        <p:tgtEl>
                                          <p:spTgt spid="15"/>
                                        </p:tgtEl>
                                        <p:attrNameLst>
                                          <p:attrName>style.rotation</p:attrName>
                                        </p:attrNameLst>
                                      </p:cBhvr>
                                      <p:tavLst>
                                        <p:tav tm="0">
                                          <p:val>
                                            <p:fltVal val="90"/>
                                          </p:val>
                                        </p:tav>
                                        <p:tav tm="100000">
                                          <p:val>
                                            <p:fltVal val="0"/>
                                          </p:val>
                                        </p:tav>
                                      </p:tavLst>
                                    </p:anim>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1"/>
                                          </p:val>
                                        </p:tav>
                                        <p:tav tm="100000">
                                          <p:val>
                                            <p:strVal val="#ppt_x"/>
                                          </p:val>
                                        </p:tav>
                                      </p:tavLst>
                                    </p:anim>
                                    <p:anim calcmode="lin" valueType="num">
                                      <p:cBhvr>
                                        <p:cTn id="3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iterate type="lt">
                                    <p:tmAbs val="0"/>
                                  </p:iterate>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nodeType="withEffect">
                                  <p:stCondLst>
                                    <p:cond delay="0"/>
                                  </p:stCondLst>
                                  <p:iterate type="lt">
                                    <p:tmAbs val="0"/>
                                  </p:iterate>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9" dur="1000" fill="hold"/>
                                        <p:tgtEl>
                                          <p:spTgt spid="18"/>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xit" presetSubtype="0" fill="hold" nodeType="clickEffect">
                                  <p:stCondLst>
                                    <p:cond delay="0"/>
                                  </p:stCondLst>
                                  <p:childTnLst>
                                    <p:anim calcmode="lin" valueType="num">
                                      <p:cBhvr>
                                        <p:cTn id="57" dur="1000"/>
                                        <p:tgtEl>
                                          <p:spTgt spid="17"/>
                                        </p:tgtEl>
                                        <p:attrNameLst>
                                          <p:attrName>ppt_w</p:attrName>
                                        </p:attrNameLst>
                                      </p:cBhvr>
                                      <p:tavLst>
                                        <p:tav tm="0">
                                          <p:val>
                                            <p:strVal val="ppt_w"/>
                                          </p:val>
                                        </p:tav>
                                        <p:tav tm="100000">
                                          <p:val>
                                            <p:strVal val="ppt_w*0.70"/>
                                          </p:val>
                                        </p:tav>
                                      </p:tavLst>
                                    </p:anim>
                                    <p:anim calcmode="lin" valueType="num">
                                      <p:cBhvr>
                                        <p:cTn id="58" dur="1000"/>
                                        <p:tgtEl>
                                          <p:spTgt spid="17"/>
                                        </p:tgtEl>
                                        <p:attrNameLst>
                                          <p:attrName>ppt_h</p:attrName>
                                        </p:attrNameLst>
                                      </p:cBhvr>
                                      <p:tavLst>
                                        <p:tav tm="0">
                                          <p:val>
                                            <p:strVal val="ppt_h"/>
                                          </p:val>
                                        </p:tav>
                                        <p:tav tm="100000">
                                          <p:val>
                                            <p:strVal val="ppt_h"/>
                                          </p:val>
                                        </p:tav>
                                      </p:tavLst>
                                    </p:anim>
                                    <p:animEffect transition="out" filter="fade">
                                      <p:cBhvr>
                                        <p:cTn id="59" dur="1000"/>
                                        <p:tgtEl>
                                          <p:spTgt spid="17"/>
                                        </p:tgtEl>
                                      </p:cBhvr>
                                    </p:animEffect>
                                    <p:set>
                                      <p:cBhvr>
                                        <p:cTn id="60" dur="1" fill="hold">
                                          <p:stCondLst>
                                            <p:cond delay="999"/>
                                          </p:stCondLst>
                                        </p:cTn>
                                        <p:tgtEl>
                                          <p:spTgt spid="17"/>
                                        </p:tgtEl>
                                        <p:attrNameLst>
                                          <p:attrName>style.visibility</p:attrName>
                                        </p:attrNameLst>
                                      </p:cBhvr>
                                      <p:to>
                                        <p:strVal val="hidden"/>
                                      </p:to>
                                    </p:set>
                                  </p:childTnLst>
                                </p:cTn>
                              </p:par>
                              <p:par>
                                <p:cTn id="61" presetID="55" presetClass="exit" presetSubtype="0" fill="hold" grpId="1" nodeType="withEffect">
                                  <p:stCondLst>
                                    <p:cond delay="0"/>
                                  </p:stCondLst>
                                  <p:childTnLst>
                                    <p:anim calcmode="lin" valueType="num">
                                      <p:cBhvr>
                                        <p:cTn id="62" dur="1000"/>
                                        <p:tgtEl>
                                          <p:spTgt spid="18"/>
                                        </p:tgtEl>
                                        <p:attrNameLst>
                                          <p:attrName>ppt_w</p:attrName>
                                        </p:attrNameLst>
                                      </p:cBhvr>
                                      <p:tavLst>
                                        <p:tav tm="0">
                                          <p:val>
                                            <p:strVal val="ppt_w"/>
                                          </p:val>
                                        </p:tav>
                                        <p:tav tm="100000">
                                          <p:val>
                                            <p:strVal val="ppt_w*0.70"/>
                                          </p:val>
                                        </p:tav>
                                      </p:tavLst>
                                    </p:anim>
                                    <p:anim calcmode="lin" valueType="num">
                                      <p:cBhvr>
                                        <p:cTn id="63" dur="1000"/>
                                        <p:tgtEl>
                                          <p:spTgt spid="18"/>
                                        </p:tgtEl>
                                        <p:attrNameLst>
                                          <p:attrName>ppt_h</p:attrName>
                                        </p:attrNameLst>
                                      </p:cBhvr>
                                      <p:tavLst>
                                        <p:tav tm="0">
                                          <p:val>
                                            <p:strVal val="ppt_h"/>
                                          </p:val>
                                        </p:tav>
                                        <p:tav tm="100000">
                                          <p:val>
                                            <p:strVal val="ppt_h"/>
                                          </p:val>
                                        </p:tav>
                                      </p:tavLst>
                                    </p:anim>
                                    <p:animEffect transition="out" filter="fade">
                                      <p:cBhvr>
                                        <p:cTn id="64" dur="1000"/>
                                        <p:tgtEl>
                                          <p:spTgt spid="18"/>
                                        </p:tgtEl>
                                      </p:cBhvr>
                                    </p:animEffect>
                                    <p:set>
                                      <p:cBhvr>
                                        <p:cTn id="65" dur="1" fill="hold">
                                          <p:stCondLst>
                                            <p:cond delay="999"/>
                                          </p:stCondLst>
                                        </p:cTn>
                                        <p:tgtEl>
                                          <p:spTgt spid="1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iterate type="lt">
                                    <p:tmPct val="5000"/>
                                  </p:iterate>
                                  <p:childTnLst>
                                    <p:set>
                                      <p:cBhvr>
                                        <p:cTn id="74" dur="1" fill="hold">
                                          <p:stCondLst>
                                            <p:cond delay="0"/>
                                          </p:stCondLst>
                                        </p:cTn>
                                        <p:tgtEl>
                                          <p:spTgt spid="19"/>
                                        </p:tgtEl>
                                        <p:attrNameLst>
                                          <p:attrName>style.visibility</p:attrName>
                                        </p:attrNameLst>
                                      </p:cBhvr>
                                      <p:to>
                                        <p:strVal val="visible"/>
                                      </p:to>
                                    </p:set>
                                    <p:anim calcmode="lin" valueType="num">
                                      <p:cBhvr>
                                        <p:cTn id="75" dur="1000" fill="hold"/>
                                        <p:tgtEl>
                                          <p:spTgt spid="19"/>
                                        </p:tgtEl>
                                        <p:attrNameLst>
                                          <p:attrName>ppt_w</p:attrName>
                                        </p:attrNameLst>
                                      </p:cBhvr>
                                      <p:tavLst>
                                        <p:tav tm="0">
                                          <p:val>
                                            <p:fltVal val="0"/>
                                          </p:val>
                                        </p:tav>
                                        <p:tav tm="100000">
                                          <p:val>
                                            <p:strVal val="#ppt_w"/>
                                          </p:val>
                                        </p:tav>
                                      </p:tavLst>
                                    </p:anim>
                                    <p:anim calcmode="lin" valueType="num">
                                      <p:cBhvr>
                                        <p:cTn id="76" dur="1000" fill="hold"/>
                                        <p:tgtEl>
                                          <p:spTgt spid="19"/>
                                        </p:tgtEl>
                                        <p:attrNameLst>
                                          <p:attrName>ppt_h</p:attrName>
                                        </p:attrNameLst>
                                      </p:cBhvr>
                                      <p:tavLst>
                                        <p:tav tm="0">
                                          <p:val>
                                            <p:fltVal val="0"/>
                                          </p:val>
                                        </p:tav>
                                        <p:tav tm="100000">
                                          <p:val>
                                            <p:strVal val="#ppt_h"/>
                                          </p:val>
                                        </p:tav>
                                      </p:tavLst>
                                    </p:anim>
                                    <p:anim calcmode="lin" valueType="num">
                                      <p:cBhvr>
                                        <p:cTn id="77" dur="1000" fill="hold"/>
                                        <p:tgtEl>
                                          <p:spTgt spid="19"/>
                                        </p:tgtEl>
                                        <p:attrNameLst>
                                          <p:attrName>style.rotation</p:attrName>
                                        </p:attrNameLst>
                                      </p:cBhvr>
                                      <p:tavLst>
                                        <p:tav tm="0">
                                          <p:val>
                                            <p:fltVal val="90"/>
                                          </p:val>
                                        </p:tav>
                                        <p:tav tm="100000">
                                          <p:val>
                                            <p:fltVal val="0"/>
                                          </p:val>
                                        </p:tav>
                                      </p:tavLst>
                                    </p:anim>
                                    <p:animEffect transition="in" filter="fade">
                                      <p:cBhvr>
                                        <p:cTn id="78" dur="10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p:cTn id="83" dur="500" fill="hold"/>
                                        <p:tgtEl>
                                          <p:spTgt spid="22"/>
                                        </p:tgtEl>
                                        <p:attrNameLst>
                                          <p:attrName>ppt_w</p:attrName>
                                        </p:attrNameLst>
                                      </p:cBhvr>
                                      <p:tavLst>
                                        <p:tav tm="0">
                                          <p:val>
                                            <p:fltVal val="0"/>
                                          </p:val>
                                        </p:tav>
                                        <p:tav tm="100000">
                                          <p:val>
                                            <p:strVal val="#ppt_w"/>
                                          </p:val>
                                        </p:tav>
                                      </p:tavLst>
                                    </p:anim>
                                    <p:anim calcmode="lin" valueType="num">
                                      <p:cBhvr>
                                        <p:cTn id="84" dur="500" fill="hold"/>
                                        <p:tgtEl>
                                          <p:spTgt spid="22"/>
                                        </p:tgtEl>
                                        <p:attrNameLst>
                                          <p:attrName>ppt_h</p:attrName>
                                        </p:attrNameLst>
                                      </p:cBhvr>
                                      <p:tavLst>
                                        <p:tav tm="0">
                                          <p:val>
                                            <p:fltVal val="0"/>
                                          </p:val>
                                        </p:tav>
                                        <p:tav tm="100000">
                                          <p:val>
                                            <p:strVal val="#ppt_h"/>
                                          </p:val>
                                        </p:tav>
                                      </p:tavLst>
                                    </p:anim>
                                    <p:animEffect transition="in" filter="fade">
                                      <p:cBhvr>
                                        <p:cTn id="85" dur="500"/>
                                        <p:tgtEl>
                                          <p:spTgt spid="22"/>
                                        </p:tgtEl>
                                      </p:cBhvr>
                                    </p:animEffect>
                                  </p:childTnLst>
                                </p:cTn>
                              </p:par>
                              <p:par>
                                <p:cTn id="86" presetID="53" presetClass="entr" presetSubtype="0" fill="hold" nodeType="with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p:cTn id="88" dur="500" fill="hold"/>
                                        <p:tgtEl>
                                          <p:spTgt spid="21"/>
                                        </p:tgtEl>
                                        <p:attrNameLst>
                                          <p:attrName>ppt_w</p:attrName>
                                        </p:attrNameLst>
                                      </p:cBhvr>
                                      <p:tavLst>
                                        <p:tav tm="0">
                                          <p:val>
                                            <p:fltVal val="0"/>
                                          </p:val>
                                        </p:tav>
                                        <p:tav tm="100000">
                                          <p:val>
                                            <p:strVal val="#ppt_w"/>
                                          </p:val>
                                        </p:tav>
                                      </p:tavLst>
                                    </p:anim>
                                    <p:anim calcmode="lin" valueType="num">
                                      <p:cBhvr>
                                        <p:cTn id="89" dur="500" fill="hold"/>
                                        <p:tgtEl>
                                          <p:spTgt spid="21"/>
                                        </p:tgtEl>
                                        <p:attrNameLst>
                                          <p:attrName>ppt_h</p:attrName>
                                        </p:attrNameLst>
                                      </p:cBhvr>
                                      <p:tavLst>
                                        <p:tav tm="0">
                                          <p:val>
                                            <p:fltVal val="0"/>
                                          </p:val>
                                        </p:tav>
                                        <p:tav tm="100000">
                                          <p:val>
                                            <p:strVal val="#ppt_h"/>
                                          </p:val>
                                        </p:tav>
                                      </p:tavLst>
                                    </p:anim>
                                    <p:animEffect transition="in" filter="fade">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40" presetClass="entr" presetSubtype="0" fill="hold" grpId="0" nodeType="clickEffect">
                                  <p:stCondLst>
                                    <p:cond delay="0"/>
                                  </p:stCondLst>
                                  <p:iterate type="lt">
                                    <p:tmPct val="10000"/>
                                  </p:iterate>
                                  <p:childTnLst>
                                    <p:set>
                                      <p:cBhvr>
                                        <p:cTn id="94" dur="1" fill="hold">
                                          <p:stCondLst>
                                            <p:cond delay="0"/>
                                          </p:stCondLst>
                                        </p:cTn>
                                        <p:tgtEl>
                                          <p:spTgt spid="23"/>
                                        </p:tgtEl>
                                        <p:attrNameLst>
                                          <p:attrName>style.visibility</p:attrName>
                                        </p:attrNameLst>
                                      </p:cBhvr>
                                      <p:to>
                                        <p:strVal val="visible"/>
                                      </p:to>
                                    </p:set>
                                    <p:animEffect transition="in" filter="fade">
                                      <p:cBhvr>
                                        <p:cTn id="95" dur="1000"/>
                                        <p:tgtEl>
                                          <p:spTgt spid="23"/>
                                        </p:tgtEl>
                                      </p:cBhvr>
                                    </p:animEffect>
                                    <p:anim calcmode="lin" valueType="num">
                                      <p:cBhvr>
                                        <p:cTn id="96" dur="1000" fill="hold"/>
                                        <p:tgtEl>
                                          <p:spTgt spid="23"/>
                                        </p:tgtEl>
                                        <p:attrNameLst>
                                          <p:attrName>ppt_x</p:attrName>
                                        </p:attrNameLst>
                                      </p:cBhvr>
                                      <p:tavLst>
                                        <p:tav tm="0">
                                          <p:val>
                                            <p:strVal val="#ppt_x-.1"/>
                                          </p:val>
                                        </p:tav>
                                        <p:tav tm="100000">
                                          <p:val>
                                            <p:strVal val="#ppt_x"/>
                                          </p:val>
                                        </p:tav>
                                      </p:tavLst>
                                    </p:anim>
                                    <p:anim calcmode="lin" valueType="num">
                                      <p:cBhvr>
                                        <p:cTn id="97"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8" grpId="0" animBg="1"/>
      <p:bldP spid="18" grpId="1" animBg="1"/>
      <p:bldP spid="20"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600200" y="1219201"/>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1. </a:t>
            </a:r>
            <a:r>
              <a:rPr kumimoji="0" lang="en-US" altLang="en-US" sz="20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Cây</a:t>
            </a:r>
            <a:r>
              <a:rPr kumimoji="0" lang="en-US" altLang="en-US" sz="20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lương</a:t>
            </a:r>
            <a:r>
              <a:rPr kumimoji="0" lang="en-US" altLang="en-US" sz="20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altLang="en-US" sz="20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thực</a:t>
            </a:r>
            <a:r>
              <a:rPr kumimoji="0" lang="en-US" altLang="en-US" sz="20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p>
        </p:txBody>
      </p:sp>
      <p:sp>
        <p:nvSpPr>
          <p:cNvPr id="5" name="Text Box 7"/>
          <p:cNvSpPr txBox="1">
            <a:spLocks noChangeArrowheads="1"/>
          </p:cNvSpPr>
          <p:nvPr/>
        </p:nvSpPr>
        <p:spPr bwMode="auto">
          <a:xfrm>
            <a:off x="1524000" y="838201"/>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dirty="0">
                <a:ln>
                  <a:noFill/>
                </a:ln>
                <a:solidFill>
                  <a:srgbClr val="FF66FF"/>
                </a:solidFill>
                <a:effectLst/>
                <a:uLnTx/>
                <a:uFillTx/>
                <a:latin typeface="Times New Roman" panose="02020603050405020304" pitchFamily="18" charset="0"/>
                <a:ea typeface="+mn-ea"/>
                <a:cs typeface="+mn-cs"/>
              </a:rPr>
              <a:t>I. NGÀNH TRỒNG TRỌT </a:t>
            </a:r>
          </a:p>
        </p:txBody>
      </p:sp>
      <p:sp>
        <p:nvSpPr>
          <p:cNvPr id="6" name="Text Box 8"/>
          <p:cNvSpPr txBox="1">
            <a:spLocks noChangeArrowheads="1"/>
          </p:cNvSpPr>
          <p:nvPr/>
        </p:nvSpPr>
        <p:spPr bwMode="auto">
          <a:xfrm>
            <a:off x="3505200" y="69850"/>
            <a:ext cx="6858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Nội</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dung 2 : SỰ PHÁT TRIỂN VÀ PHÂN BỐ NGÀNH NÔNG NGHIỆP .</a:t>
            </a:r>
          </a:p>
        </p:txBody>
      </p:sp>
      <p:sp>
        <p:nvSpPr>
          <p:cNvPr id="7" name="Text Box 9"/>
          <p:cNvSpPr txBox="1">
            <a:spLocks noChangeArrowheads="1"/>
          </p:cNvSpPr>
          <p:nvPr/>
        </p:nvSpPr>
        <p:spPr bwMode="auto">
          <a:xfrm>
            <a:off x="1524000" y="1660526"/>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FF00"/>
                </a:solidFill>
                <a:effectLst/>
                <a:uLnTx/>
                <a:uFillTx/>
                <a:latin typeface="Times New Roman" panose="02020603050405020304" pitchFamily="18" charset="0"/>
                <a:ea typeface="+mn-ea"/>
                <a:cs typeface="+mn-cs"/>
              </a:rPr>
              <a:t>1. Cây công nghiệp   </a:t>
            </a:r>
          </a:p>
        </p:txBody>
      </p:sp>
      <p:sp>
        <p:nvSpPr>
          <p:cNvPr id="8" name="Line 10"/>
          <p:cNvSpPr>
            <a:spLocks noChangeShapeType="1"/>
          </p:cNvSpPr>
          <p:nvPr/>
        </p:nvSpPr>
        <p:spPr bwMode="auto">
          <a:xfrm>
            <a:off x="5791200" y="914400"/>
            <a:ext cx="0" cy="59436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9" name="Rectangle 11"/>
          <p:cNvSpPr>
            <a:spLocks noChangeArrowheads="1"/>
          </p:cNvSpPr>
          <p:nvPr/>
        </p:nvSpPr>
        <p:spPr bwMode="auto">
          <a:xfrm>
            <a:off x="1600200" y="2914651"/>
            <a:ext cx="4114800" cy="925513"/>
          </a:xfrm>
          <a:prstGeom prst="rect">
            <a:avLst/>
          </a:prstGeom>
          <a:noFill/>
          <a:ln w="9525">
            <a:solidFill>
              <a:srgbClr val="FFCC66"/>
            </a:solid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Cây hàng năm: lạc, đậu, mía, bông…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 Cây lâu năm: cà phê, cao su, </a:t>
            </a:r>
            <a:r>
              <a:rPr kumimoji="0" lang="en-US" sz="1800" b="0" i="0" u="none" strike="noStrike" kern="0" cap="none" spc="0" normalizeH="0" baseline="0" noProof="0">
                <a:ln>
                  <a:noFill/>
                </a:ln>
                <a:solidFill>
                  <a:srgbClr val="FF9900"/>
                </a:solidFill>
                <a:effectLst/>
                <a:uLnTx/>
                <a:uFillTx/>
                <a:latin typeface="Arial" charset="0"/>
                <a:ea typeface="+mn-ea"/>
                <a:cs typeface="+mn-cs"/>
              </a:rPr>
              <a:t>hồ tiêu, điều...</a:t>
            </a:r>
          </a:p>
        </p:txBody>
      </p:sp>
      <p:sp>
        <p:nvSpPr>
          <p:cNvPr id="10" name="Rectangle 12"/>
          <p:cNvSpPr>
            <a:spLocks noChangeArrowheads="1"/>
          </p:cNvSpPr>
          <p:nvPr/>
        </p:nvSpPr>
        <p:spPr bwMode="auto">
          <a:xfrm>
            <a:off x="1524000" y="5257801"/>
            <a:ext cx="4191000" cy="925513"/>
          </a:xfrm>
          <a:prstGeom prst="rect">
            <a:avLst/>
          </a:prstGeom>
          <a:noFill/>
          <a:ln w="9525">
            <a:solidFill>
              <a:srgbClr val="FFCC66"/>
            </a:solid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Tỷ trọng tăng từ: 13,5 % lên 22,7%  </a:t>
            </a:r>
            <a:r>
              <a:rPr kumimoji="0" lang="en-US" sz="1800" b="0" i="0" u="none" strike="noStrike" kern="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sym typeface="Symbol" pitchFamily="18" charset="2"/>
              </a:rPr>
              <a:t> xuất khẩu, nguyên liệu cho công nghiệp chế biến .</a:t>
            </a:r>
          </a:p>
        </p:txBody>
      </p:sp>
      <p:sp>
        <p:nvSpPr>
          <p:cNvPr id="11" name="Rectangle 14"/>
          <p:cNvSpPr>
            <a:spLocks noChangeArrowheads="1"/>
          </p:cNvSpPr>
          <p:nvPr/>
        </p:nvSpPr>
        <p:spPr bwMode="auto">
          <a:xfrm>
            <a:off x="2105026" y="2147888"/>
            <a:ext cx="1247775" cy="366712"/>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a.Cơ cấu :</a:t>
            </a:r>
          </a:p>
        </p:txBody>
      </p:sp>
      <p:sp>
        <p:nvSpPr>
          <p:cNvPr id="12" name="Rectangle 15"/>
          <p:cNvSpPr>
            <a:spLocks noChangeArrowheads="1"/>
          </p:cNvSpPr>
          <p:nvPr/>
        </p:nvSpPr>
        <p:spPr bwMode="auto">
          <a:xfrm>
            <a:off x="2057400" y="4586288"/>
            <a:ext cx="1600200" cy="366712"/>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b.Thành tựu:</a:t>
            </a:r>
          </a:p>
        </p:txBody>
      </p:sp>
      <p:pic>
        <p:nvPicPr>
          <p:cNvPr id="13" name="Picture 16" descr="image-upload-m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4538" y="1239838"/>
            <a:ext cx="2303462" cy="1803400"/>
          </a:xfrm>
          <a:prstGeom prst="rect">
            <a:avLst/>
          </a:prstGeom>
          <a:noFill/>
          <a:ln w="38100" cmpd="dbl">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7" descr="rub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0953" y="3408364"/>
            <a:ext cx="2357438" cy="1768475"/>
          </a:xfrm>
          <a:prstGeom prst="rect">
            <a:avLst/>
          </a:prstGeom>
          <a:noFill/>
          <a:ln w="38100" cmpd="dbl">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8" descr="images17333_Thuhoach_caph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498" y="3445483"/>
            <a:ext cx="2473325" cy="1768475"/>
          </a:xfrm>
          <a:prstGeom prst="rect">
            <a:avLst/>
          </a:prstGeom>
          <a:noFill/>
          <a:ln w="38100" cmpd="dbl">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9" descr="bong an 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1" y="1219200"/>
            <a:ext cx="245586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530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1"/>
                                          </p:val>
                                        </p:tav>
                                        <p:tav tm="100000">
                                          <p:val>
                                            <p:strVal val="#ppt_x"/>
                                          </p:val>
                                        </p:tav>
                                      </p:tavLst>
                                    </p:anim>
                                    <p:anim calcmode="lin" valueType="num">
                                      <p:cBhvr>
                                        <p:cTn id="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1"/>
                                          </p:val>
                                        </p:tav>
                                        <p:tav tm="100000">
                                          <p:val>
                                            <p:strVal val="#ppt_x"/>
                                          </p:val>
                                        </p:tav>
                                      </p:tavLst>
                                    </p:anim>
                                    <p:anim calcmode="lin" valueType="num">
                                      <p:cBhvr>
                                        <p:cTn id="16" dur="1000" fill="hold"/>
                                        <p:tgtEl>
                                          <p:spTgt spid="11"/>
                                        </p:tgtEl>
                                        <p:attrNameLst>
                                          <p:attrName>ppt_y</p:attrName>
                                        </p:attrNameLst>
                                      </p:cBhvr>
                                      <p:tavLst>
                                        <p:tav tm="0">
                                          <p:val>
                                            <p:strVal val="#ppt_y"/>
                                          </p:val>
                                        </p:tav>
                                        <p:tav tm="100000">
                                          <p:val>
                                            <p:strVal val="#ppt_y"/>
                                          </p:val>
                                        </p:tav>
                                      </p:tavLst>
                                    </p:anim>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iterate type="lt">
                                    <p:tmPct val="5000"/>
                                  </p:iterate>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par>
                                <p:cTn id="29" presetID="31" presetClass="entr" presetSubtype="0" fill="hold" nodeType="withEffect">
                                  <p:stCondLst>
                                    <p:cond delay="0"/>
                                  </p:stCondLst>
                                  <p:iterate type="lt">
                                    <p:tmPct val="5000"/>
                                  </p:iterate>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par>
                                <p:cTn id="35" presetID="31" presetClass="entr" presetSubtype="0" fill="hold" nodeType="withEffect">
                                  <p:stCondLst>
                                    <p:cond delay="0"/>
                                  </p:stCondLst>
                                  <p:iterate type="lt">
                                    <p:tmPct val="5000"/>
                                  </p:iterate>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par>
                                <p:cTn id="41" presetID="31" presetClass="entr" presetSubtype="0" fill="hold" nodeType="withEffect">
                                  <p:stCondLst>
                                    <p:cond delay="0"/>
                                  </p:stCondLst>
                                  <p:iterate type="lt">
                                    <p:tmPct val="5000"/>
                                  </p:iterate>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0" presetClass="entr" presetSubtype="0" fill="hold" grpId="0" nodeType="clickEffect">
                                  <p:stCondLst>
                                    <p:cond delay="0"/>
                                  </p:stCondLst>
                                  <p:iterate type="lt">
                                    <p:tmPct val="10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1"/>
                                          </p:val>
                                        </p:tav>
                                        <p:tav tm="100000">
                                          <p:val>
                                            <p:strVal val="#ppt_x"/>
                                          </p:val>
                                        </p:tav>
                                      </p:tavLst>
                                    </p:anim>
                                    <p:anim calcmode="lin" valueType="num">
                                      <p:cBhvr>
                                        <p:cTn id="53" dur="1000" fill="hold"/>
                                        <p:tgtEl>
                                          <p:spTgt spid="12"/>
                                        </p:tgtEl>
                                        <p:attrNameLst>
                                          <p:attrName>ppt_y</p:attrName>
                                        </p:attrNameLst>
                                      </p:cBhvr>
                                      <p:tavLst>
                                        <p:tav tm="0">
                                          <p:val>
                                            <p:strVal val="#ppt_y"/>
                                          </p:val>
                                        </p:tav>
                                        <p:tav tm="100000">
                                          <p:val>
                                            <p:strVal val="#ppt_y"/>
                                          </p:val>
                                        </p:tav>
                                      </p:tavLst>
                                    </p:anim>
                                  </p:childTnLst>
                                </p:cTn>
                              </p:par>
                              <p:par>
                                <p:cTn id="54" presetID="31" presetClass="entr" presetSubtype="0" fill="hold" grpId="0" nodeType="withEffect">
                                  <p:stCondLst>
                                    <p:cond delay="0"/>
                                  </p:stCondLst>
                                  <p:iterate type="lt">
                                    <p:tmPct val="5000"/>
                                  </p:iterate>
                                  <p:childTnLst>
                                    <p:set>
                                      <p:cBhvr>
                                        <p:cTn id="55" dur="1" fill="hold">
                                          <p:stCondLst>
                                            <p:cond delay="0"/>
                                          </p:stCondLst>
                                        </p:cTn>
                                        <p:tgtEl>
                                          <p:spTgt spid="10"/>
                                        </p:tgtEl>
                                        <p:attrNameLst>
                                          <p:attrName>style.visibility</p:attrName>
                                        </p:attrNameLst>
                                      </p:cBhvr>
                                      <p:to>
                                        <p:strVal val="visible"/>
                                      </p:to>
                                    </p:set>
                                    <p:anim calcmode="lin" valueType="num">
                                      <p:cBhvr>
                                        <p:cTn id="56" dur="1000" fill="hold"/>
                                        <p:tgtEl>
                                          <p:spTgt spid="10"/>
                                        </p:tgtEl>
                                        <p:attrNameLst>
                                          <p:attrName>ppt_w</p:attrName>
                                        </p:attrNameLst>
                                      </p:cBhvr>
                                      <p:tavLst>
                                        <p:tav tm="0">
                                          <p:val>
                                            <p:fltVal val="0"/>
                                          </p:val>
                                        </p:tav>
                                        <p:tav tm="100000">
                                          <p:val>
                                            <p:strVal val="#ppt_w"/>
                                          </p:val>
                                        </p:tav>
                                      </p:tavLst>
                                    </p:anim>
                                    <p:anim calcmode="lin" valueType="num">
                                      <p:cBhvr>
                                        <p:cTn id="57" dur="1000" fill="hold"/>
                                        <p:tgtEl>
                                          <p:spTgt spid="10"/>
                                        </p:tgtEl>
                                        <p:attrNameLst>
                                          <p:attrName>ppt_h</p:attrName>
                                        </p:attrNameLst>
                                      </p:cBhvr>
                                      <p:tavLst>
                                        <p:tav tm="0">
                                          <p:val>
                                            <p:fltVal val="0"/>
                                          </p:val>
                                        </p:tav>
                                        <p:tav tm="100000">
                                          <p:val>
                                            <p:strVal val="#ppt_h"/>
                                          </p:val>
                                        </p:tav>
                                      </p:tavLst>
                                    </p:anim>
                                    <p:anim calcmode="lin" valueType="num">
                                      <p:cBhvr>
                                        <p:cTn id="58" dur="1000" fill="hold"/>
                                        <p:tgtEl>
                                          <p:spTgt spid="10"/>
                                        </p:tgtEl>
                                        <p:attrNameLst>
                                          <p:attrName>style.rotation</p:attrName>
                                        </p:attrNameLst>
                                      </p:cBhvr>
                                      <p:tavLst>
                                        <p:tav tm="0">
                                          <p:val>
                                            <p:fltVal val="90"/>
                                          </p:val>
                                        </p:tav>
                                        <p:tav tm="100000">
                                          <p:val>
                                            <p:fltVal val="0"/>
                                          </p:val>
                                        </p:tav>
                                      </p:tavLst>
                                    </p:anim>
                                    <p:animEffect transition="in" filter="fade">
                                      <p:cBhvr>
                                        <p:cTn id="5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600200" y="1219201"/>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FF00"/>
                </a:solidFill>
                <a:effectLst/>
                <a:uLnTx/>
                <a:uFillTx/>
                <a:latin typeface="Times New Roman" panose="02020603050405020304" pitchFamily="18" charset="0"/>
                <a:ea typeface="+mn-ea"/>
                <a:cs typeface="+mn-cs"/>
              </a:rPr>
              <a:t>1. Cây lương thực  </a:t>
            </a:r>
          </a:p>
        </p:txBody>
      </p:sp>
      <p:sp>
        <p:nvSpPr>
          <p:cNvPr id="5" name="Text Box 6"/>
          <p:cNvSpPr txBox="1">
            <a:spLocks noChangeArrowheads="1"/>
          </p:cNvSpPr>
          <p:nvPr/>
        </p:nvSpPr>
        <p:spPr bwMode="auto">
          <a:xfrm>
            <a:off x="1524000" y="838201"/>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66FF"/>
                </a:solidFill>
                <a:effectLst/>
                <a:uLnTx/>
                <a:uFillTx/>
                <a:latin typeface="Times New Roman" panose="02020603050405020304" pitchFamily="18" charset="0"/>
                <a:ea typeface="+mn-ea"/>
                <a:cs typeface="+mn-cs"/>
              </a:rPr>
              <a:t>I. NGÀNH TRỒNG TRỌT </a:t>
            </a:r>
          </a:p>
        </p:txBody>
      </p:sp>
      <p:sp>
        <p:nvSpPr>
          <p:cNvPr id="6" name="Text Box 7"/>
          <p:cNvSpPr txBox="1">
            <a:spLocks noChangeArrowheads="1"/>
          </p:cNvSpPr>
          <p:nvPr/>
        </p:nvSpPr>
        <p:spPr bwMode="auto">
          <a:xfrm>
            <a:off x="3505200" y="69850"/>
            <a:ext cx="6858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Nội</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dung 2 SỰ PHÁT TRIỂN VÀ PHÂN BỐ NGÀNH NÔNG NGHIỆP .</a:t>
            </a:r>
          </a:p>
        </p:txBody>
      </p:sp>
      <p:sp>
        <p:nvSpPr>
          <p:cNvPr id="7" name="Text Box 8"/>
          <p:cNvSpPr txBox="1">
            <a:spLocks noChangeArrowheads="1"/>
          </p:cNvSpPr>
          <p:nvPr/>
        </p:nvSpPr>
        <p:spPr bwMode="auto">
          <a:xfrm>
            <a:off x="1524000" y="1660526"/>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FF00"/>
                </a:solidFill>
                <a:effectLst/>
                <a:uLnTx/>
                <a:uFillTx/>
                <a:latin typeface="Times New Roman" panose="02020603050405020304" pitchFamily="18" charset="0"/>
                <a:ea typeface="+mn-ea"/>
                <a:cs typeface="+mn-cs"/>
              </a:rPr>
              <a:t>1. Cây công nghiệp   </a:t>
            </a:r>
          </a:p>
        </p:txBody>
      </p:sp>
      <p:sp>
        <p:nvSpPr>
          <p:cNvPr id="8" name="Rectangle 9"/>
          <p:cNvSpPr>
            <a:spLocks noChangeArrowheads="1"/>
          </p:cNvSpPr>
          <p:nvPr/>
        </p:nvSpPr>
        <p:spPr bwMode="auto">
          <a:xfrm>
            <a:off x="2057401" y="2062163"/>
            <a:ext cx="1247775" cy="366712"/>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a.Cơ cấu :</a:t>
            </a:r>
          </a:p>
        </p:txBody>
      </p:sp>
      <p:sp>
        <p:nvSpPr>
          <p:cNvPr id="9" name="Rectangle 10"/>
          <p:cNvSpPr>
            <a:spLocks noChangeArrowheads="1"/>
          </p:cNvSpPr>
          <p:nvPr/>
        </p:nvSpPr>
        <p:spPr bwMode="auto">
          <a:xfrm>
            <a:off x="2057400" y="2514601"/>
            <a:ext cx="1600200" cy="3667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b.Thành tựu:</a:t>
            </a:r>
          </a:p>
        </p:txBody>
      </p:sp>
      <p:sp>
        <p:nvSpPr>
          <p:cNvPr id="10" name="Line 11"/>
          <p:cNvSpPr>
            <a:spLocks noChangeShapeType="1"/>
          </p:cNvSpPr>
          <p:nvPr/>
        </p:nvSpPr>
        <p:spPr bwMode="auto">
          <a:xfrm>
            <a:off x="5715000" y="990600"/>
            <a:ext cx="0" cy="52578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1" name="Rectangle 12"/>
          <p:cNvSpPr>
            <a:spLocks noChangeArrowheads="1"/>
          </p:cNvSpPr>
          <p:nvPr/>
        </p:nvSpPr>
        <p:spPr bwMode="auto">
          <a:xfrm>
            <a:off x="2057400" y="2971801"/>
            <a:ext cx="1600200" cy="3667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c. Phân bố :</a:t>
            </a:r>
          </a:p>
        </p:txBody>
      </p:sp>
      <p:graphicFrame>
        <p:nvGraphicFramePr>
          <p:cNvPr id="12" name="Object 13"/>
          <p:cNvGraphicFramePr>
            <a:graphicFrameLocks noChangeAspect="1"/>
          </p:cNvGraphicFramePr>
          <p:nvPr/>
        </p:nvGraphicFramePr>
        <p:xfrm>
          <a:off x="6019800" y="952500"/>
          <a:ext cx="4953000" cy="5562600"/>
        </p:xfrm>
        <a:graphic>
          <a:graphicData uri="http://schemas.openxmlformats.org/presentationml/2006/ole">
            <mc:AlternateContent xmlns:mc="http://schemas.openxmlformats.org/markup-compatibility/2006">
              <mc:Choice xmlns:v="urn:schemas-microsoft-com:vml" Requires="v">
                <p:oleObj spid="_x0000_s2056" name="Bitmap Image" r:id="rId3" imgW="10933333" imgH="10552381" progId="PBrush">
                  <p:embed/>
                </p:oleObj>
              </mc:Choice>
              <mc:Fallback>
                <p:oleObj name="Bitmap Image" r:id="rId3" imgW="10933333" imgH="10552381" progId="PBrush">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952500"/>
                        <a:ext cx="4953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15"/>
          <p:cNvSpPr>
            <a:spLocks noChangeArrowheads="1"/>
          </p:cNvSpPr>
          <p:nvPr/>
        </p:nvSpPr>
        <p:spPr bwMode="auto">
          <a:xfrm>
            <a:off x="1600200" y="3962400"/>
            <a:ext cx="3962400" cy="1200150"/>
          </a:xfrm>
          <a:prstGeom prst="rect">
            <a:avLst/>
          </a:prstGeom>
          <a:noFill/>
          <a:ln w="9525">
            <a:solidFill>
              <a:srgbClr val="FFCC66"/>
            </a:solid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Hầu hết trên các vùng của cả nước.</a:t>
            </a:r>
            <a:r>
              <a:rPr kumimoji="0" lang="en-US" sz="1800" b="0" i="0" u="none" strike="noStrike" kern="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 Đặc biệt ở:</a:t>
            </a:r>
          </a:p>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 Đông Nam Bộ</a:t>
            </a:r>
          </a:p>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 Tây Nguyên</a:t>
            </a:r>
          </a:p>
        </p:txBody>
      </p:sp>
      <p:pic>
        <p:nvPicPr>
          <p:cNvPr id="14" name="Picture 17" descr="PI579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090286"/>
            <a:ext cx="4343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8"/>
          <p:cNvSpPr>
            <a:spLocks/>
          </p:cNvSpPr>
          <p:nvPr/>
        </p:nvSpPr>
        <p:spPr bwMode="auto">
          <a:xfrm>
            <a:off x="8341659" y="4164107"/>
            <a:ext cx="838200" cy="1198563"/>
          </a:xfrm>
          <a:custGeom>
            <a:avLst/>
            <a:gdLst>
              <a:gd name="T0" fmla="*/ 249 w 459"/>
              <a:gd name="T1" fmla="*/ 15 h 959"/>
              <a:gd name="T2" fmla="*/ 259 w 459"/>
              <a:gd name="T3" fmla="*/ 70 h 959"/>
              <a:gd name="T4" fmla="*/ 286 w 459"/>
              <a:gd name="T5" fmla="*/ 79 h 959"/>
              <a:gd name="T6" fmla="*/ 304 w 459"/>
              <a:gd name="T7" fmla="*/ 106 h 959"/>
              <a:gd name="T8" fmla="*/ 323 w 459"/>
              <a:gd name="T9" fmla="*/ 207 h 959"/>
              <a:gd name="T10" fmla="*/ 350 w 459"/>
              <a:gd name="T11" fmla="*/ 262 h 959"/>
              <a:gd name="T12" fmla="*/ 387 w 459"/>
              <a:gd name="T13" fmla="*/ 371 h 959"/>
              <a:gd name="T14" fmla="*/ 341 w 459"/>
              <a:gd name="T15" fmla="*/ 810 h 959"/>
              <a:gd name="T16" fmla="*/ 332 w 459"/>
              <a:gd name="T17" fmla="*/ 911 h 959"/>
              <a:gd name="T18" fmla="*/ 286 w 459"/>
              <a:gd name="T19" fmla="*/ 956 h 959"/>
              <a:gd name="T20" fmla="*/ 131 w 459"/>
              <a:gd name="T21" fmla="*/ 938 h 959"/>
              <a:gd name="T22" fmla="*/ 30 w 459"/>
              <a:gd name="T23" fmla="*/ 856 h 959"/>
              <a:gd name="T24" fmla="*/ 94 w 459"/>
              <a:gd name="T25" fmla="*/ 655 h 959"/>
              <a:gd name="T26" fmla="*/ 85 w 459"/>
              <a:gd name="T27" fmla="*/ 600 h 959"/>
              <a:gd name="T28" fmla="*/ 67 w 459"/>
              <a:gd name="T29" fmla="*/ 545 h 959"/>
              <a:gd name="T30" fmla="*/ 76 w 459"/>
              <a:gd name="T31" fmla="*/ 316 h 959"/>
              <a:gd name="T32" fmla="*/ 39 w 459"/>
              <a:gd name="T33" fmla="*/ 271 h 959"/>
              <a:gd name="T34" fmla="*/ 140 w 459"/>
              <a:gd name="T35" fmla="*/ 60 h 959"/>
              <a:gd name="T36" fmla="*/ 167 w 459"/>
              <a:gd name="T37" fmla="*/ 33 h 959"/>
              <a:gd name="T38" fmla="*/ 222 w 459"/>
              <a:gd name="T39" fmla="*/ 33 h 959"/>
              <a:gd name="T40" fmla="*/ 249 w 459"/>
              <a:gd name="T41" fmla="*/ 15 h 9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9"/>
              <a:gd name="T64" fmla="*/ 0 h 959"/>
              <a:gd name="T65" fmla="*/ 459 w 459"/>
              <a:gd name="T66" fmla="*/ 959 h 9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9" h="959">
                <a:moveTo>
                  <a:pt x="249" y="15"/>
                </a:moveTo>
                <a:cubicBezTo>
                  <a:pt x="252" y="33"/>
                  <a:pt x="250" y="54"/>
                  <a:pt x="259" y="70"/>
                </a:cubicBezTo>
                <a:cubicBezTo>
                  <a:pt x="264" y="78"/>
                  <a:pt x="279" y="73"/>
                  <a:pt x="286" y="79"/>
                </a:cubicBezTo>
                <a:cubicBezTo>
                  <a:pt x="294" y="86"/>
                  <a:pt x="298" y="97"/>
                  <a:pt x="304" y="106"/>
                </a:cubicBezTo>
                <a:cubicBezTo>
                  <a:pt x="325" y="171"/>
                  <a:pt x="301" y="91"/>
                  <a:pt x="323" y="207"/>
                </a:cubicBezTo>
                <a:cubicBezTo>
                  <a:pt x="331" y="248"/>
                  <a:pt x="332" y="222"/>
                  <a:pt x="350" y="262"/>
                </a:cubicBezTo>
                <a:cubicBezTo>
                  <a:pt x="365" y="296"/>
                  <a:pt x="374" y="335"/>
                  <a:pt x="387" y="371"/>
                </a:cubicBezTo>
                <a:cubicBezTo>
                  <a:pt x="387" y="390"/>
                  <a:pt x="459" y="731"/>
                  <a:pt x="341" y="810"/>
                </a:cubicBezTo>
                <a:cubicBezTo>
                  <a:pt x="338" y="844"/>
                  <a:pt x="344" y="879"/>
                  <a:pt x="332" y="911"/>
                </a:cubicBezTo>
                <a:cubicBezTo>
                  <a:pt x="324" y="931"/>
                  <a:pt x="286" y="956"/>
                  <a:pt x="286" y="956"/>
                </a:cubicBezTo>
                <a:cubicBezTo>
                  <a:pt x="263" y="954"/>
                  <a:pt x="173" y="959"/>
                  <a:pt x="131" y="938"/>
                </a:cubicBezTo>
                <a:cubicBezTo>
                  <a:pt x="88" y="917"/>
                  <a:pt x="74" y="871"/>
                  <a:pt x="30" y="856"/>
                </a:cubicBezTo>
                <a:cubicBezTo>
                  <a:pt x="0" y="761"/>
                  <a:pt x="21" y="704"/>
                  <a:pt x="94" y="655"/>
                </a:cubicBezTo>
                <a:cubicBezTo>
                  <a:pt x="109" y="607"/>
                  <a:pt x="105" y="646"/>
                  <a:pt x="85" y="600"/>
                </a:cubicBezTo>
                <a:cubicBezTo>
                  <a:pt x="77" y="582"/>
                  <a:pt x="67" y="545"/>
                  <a:pt x="67" y="545"/>
                </a:cubicBezTo>
                <a:cubicBezTo>
                  <a:pt x="73" y="473"/>
                  <a:pt x="94" y="388"/>
                  <a:pt x="76" y="316"/>
                </a:cubicBezTo>
                <a:cubicBezTo>
                  <a:pt x="71" y="297"/>
                  <a:pt x="50" y="287"/>
                  <a:pt x="39" y="271"/>
                </a:cubicBezTo>
                <a:cubicBezTo>
                  <a:pt x="47" y="177"/>
                  <a:pt x="43" y="94"/>
                  <a:pt x="140" y="60"/>
                </a:cubicBezTo>
                <a:cubicBezTo>
                  <a:pt x="149" y="51"/>
                  <a:pt x="156" y="40"/>
                  <a:pt x="167" y="33"/>
                </a:cubicBezTo>
                <a:cubicBezTo>
                  <a:pt x="217" y="0"/>
                  <a:pt x="173" y="41"/>
                  <a:pt x="222" y="33"/>
                </a:cubicBezTo>
                <a:cubicBezTo>
                  <a:pt x="233" y="31"/>
                  <a:pt x="240" y="21"/>
                  <a:pt x="249" y="15"/>
                </a:cubicBezTo>
                <a:close/>
              </a:path>
            </a:pathLst>
          </a:custGeom>
          <a:solidFill>
            <a:srgbClr val="33CCCC">
              <a:alpha val="0"/>
            </a:srgbClr>
          </a:solidFill>
          <a:ln w="28575" cmpd="sng">
            <a:solidFill>
              <a:srgbClr val="FF0066"/>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6" name="Freeform 19"/>
          <p:cNvSpPr>
            <a:spLocks/>
          </p:cNvSpPr>
          <p:nvPr/>
        </p:nvSpPr>
        <p:spPr bwMode="auto">
          <a:xfrm>
            <a:off x="7808259" y="5198271"/>
            <a:ext cx="762000" cy="665162"/>
          </a:xfrm>
          <a:custGeom>
            <a:avLst/>
            <a:gdLst>
              <a:gd name="T0" fmla="*/ 370 w 508"/>
              <a:gd name="T1" fmla="*/ 57 h 478"/>
              <a:gd name="T2" fmla="*/ 297 w 508"/>
              <a:gd name="T3" fmla="*/ 2 h 478"/>
              <a:gd name="T4" fmla="*/ 178 w 508"/>
              <a:gd name="T5" fmla="*/ 11 h 478"/>
              <a:gd name="T6" fmla="*/ 169 w 508"/>
              <a:gd name="T7" fmla="*/ 39 h 478"/>
              <a:gd name="T8" fmla="*/ 133 w 508"/>
              <a:gd name="T9" fmla="*/ 85 h 478"/>
              <a:gd name="T10" fmla="*/ 23 w 508"/>
              <a:gd name="T11" fmla="*/ 121 h 478"/>
              <a:gd name="T12" fmla="*/ 69 w 508"/>
              <a:gd name="T13" fmla="*/ 240 h 478"/>
              <a:gd name="T14" fmla="*/ 133 w 508"/>
              <a:gd name="T15" fmla="*/ 295 h 478"/>
              <a:gd name="T16" fmla="*/ 188 w 508"/>
              <a:gd name="T17" fmla="*/ 377 h 478"/>
              <a:gd name="T18" fmla="*/ 288 w 508"/>
              <a:gd name="T19" fmla="*/ 386 h 478"/>
              <a:gd name="T20" fmla="*/ 462 w 508"/>
              <a:gd name="T21" fmla="*/ 423 h 478"/>
              <a:gd name="T22" fmla="*/ 471 w 508"/>
              <a:gd name="T23" fmla="*/ 395 h 478"/>
              <a:gd name="T24" fmla="*/ 498 w 508"/>
              <a:gd name="T25" fmla="*/ 368 h 478"/>
              <a:gd name="T26" fmla="*/ 508 w 508"/>
              <a:gd name="T27" fmla="*/ 322 h 478"/>
              <a:gd name="T28" fmla="*/ 498 w 508"/>
              <a:gd name="T29" fmla="*/ 213 h 478"/>
              <a:gd name="T30" fmla="*/ 398 w 508"/>
              <a:gd name="T31" fmla="*/ 103 h 478"/>
              <a:gd name="T32" fmla="*/ 370 w 508"/>
              <a:gd name="T33" fmla="*/ 57 h 4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8"/>
              <a:gd name="T52" fmla="*/ 0 h 478"/>
              <a:gd name="T53" fmla="*/ 508 w 508"/>
              <a:gd name="T54" fmla="*/ 478 h 4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8" h="478">
                <a:moveTo>
                  <a:pt x="370" y="57"/>
                </a:moveTo>
                <a:cubicBezTo>
                  <a:pt x="339" y="36"/>
                  <a:pt x="333" y="13"/>
                  <a:pt x="297" y="2"/>
                </a:cubicBezTo>
                <a:cubicBezTo>
                  <a:pt x="257" y="5"/>
                  <a:pt x="216" y="0"/>
                  <a:pt x="178" y="11"/>
                </a:cubicBezTo>
                <a:cubicBezTo>
                  <a:pt x="169" y="14"/>
                  <a:pt x="173" y="30"/>
                  <a:pt x="169" y="39"/>
                </a:cubicBezTo>
                <a:cubicBezTo>
                  <a:pt x="160" y="58"/>
                  <a:pt x="148" y="70"/>
                  <a:pt x="133" y="85"/>
                </a:cubicBezTo>
                <a:cubicBezTo>
                  <a:pt x="101" y="117"/>
                  <a:pt x="69" y="114"/>
                  <a:pt x="23" y="121"/>
                </a:cubicBezTo>
                <a:cubicBezTo>
                  <a:pt x="0" y="192"/>
                  <a:pt x="34" y="198"/>
                  <a:pt x="69" y="240"/>
                </a:cubicBezTo>
                <a:cubicBezTo>
                  <a:pt x="94" y="270"/>
                  <a:pt x="95" y="283"/>
                  <a:pt x="133" y="295"/>
                </a:cubicBezTo>
                <a:cubicBezTo>
                  <a:pt x="142" y="342"/>
                  <a:pt x="142" y="362"/>
                  <a:pt x="188" y="377"/>
                </a:cubicBezTo>
                <a:cubicBezTo>
                  <a:pt x="225" y="365"/>
                  <a:pt x="252" y="374"/>
                  <a:pt x="288" y="386"/>
                </a:cubicBezTo>
                <a:cubicBezTo>
                  <a:pt x="306" y="478"/>
                  <a:pt x="287" y="460"/>
                  <a:pt x="462" y="423"/>
                </a:cubicBezTo>
                <a:cubicBezTo>
                  <a:pt x="472" y="421"/>
                  <a:pt x="466" y="403"/>
                  <a:pt x="471" y="395"/>
                </a:cubicBezTo>
                <a:cubicBezTo>
                  <a:pt x="478" y="384"/>
                  <a:pt x="489" y="377"/>
                  <a:pt x="498" y="368"/>
                </a:cubicBezTo>
                <a:cubicBezTo>
                  <a:pt x="501" y="353"/>
                  <a:pt x="508" y="338"/>
                  <a:pt x="508" y="322"/>
                </a:cubicBezTo>
                <a:cubicBezTo>
                  <a:pt x="508" y="286"/>
                  <a:pt x="503" y="249"/>
                  <a:pt x="498" y="213"/>
                </a:cubicBezTo>
                <a:cubicBezTo>
                  <a:pt x="490" y="152"/>
                  <a:pt x="432" y="143"/>
                  <a:pt x="398" y="103"/>
                </a:cubicBezTo>
                <a:cubicBezTo>
                  <a:pt x="386" y="89"/>
                  <a:pt x="379" y="72"/>
                  <a:pt x="370" y="57"/>
                </a:cubicBezTo>
                <a:close/>
              </a:path>
            </a:pathLst>
          </a:custGeom>
          <a:solidFill>
            <a:srgbClr val="33CCCC">
              <a:alpha val="0"/>
            </a:srgbClr>
          </a:solidFill>
          <a:ln w="28575" cmpd="sng">
            <a:solidFill>
              <a:srgbClr val="FF0066"/>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69159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fltVal val="0"/>
                                          </p:val>
                                        </p:tav>
                                        <p:tav tm="100000">
                                          <p:val>
                                            <p:strVal val="#ppt_w"/>
                                          </p:val>
                                        </p:tav>
                                      </p:tavLst>
                                    </p:anim>
                                    <p:anim calcmode="lin" valueType="num">
                                      <p:cBhvr>
                                        <p:cTn id="11" dur="1000" fill="hold"/>
                                        <p:tgtEl>
                                          <p:spTgt spid="13"/>
                                        </p:tgtEl>
                                        <p:attrNameLst>
                                          <p:attrName>ppt_h</p:attrName>
                                        </p:attrNameLst>
                                      </p:cBhvr>
                                      <p:tavLst>
                                        <p:tav tm="0">
                                          <p:val>
                                            <p:fltVal val="0"/>
                                          </p:val>
                                        </p:tav>
                                        <p:tav tm="100000">
                                          <p:val>
                                            <p:strVal val="#ppt_h"/>
                                          </p:val>
                                        </p:tav>
                                      </p:tavLst>
                                    </p:anim>
                                    <p:anim calcmode="lin" valueType="num">
                                      <p:cBhvr>
                                        <p:cTn id="12" dur="1000" fill="hold"/>
                                        <p:tgtEl>
                                          <p:spTgt spid="13"/>
                                        </p:tgtEl>
                                        <p:attrNameLst>
                                          <p:attrName>style.rotation</p:attrName>
                                        </p:attrNameLst>
                                      </p:cBhvr>
                                      <p:tavLst>
                                        <p:tav tm="0">
                                          <p:val>
                                            <p:fltVal val="90"/>
                                          </p:val>
                                        </p:tav>
                                        <p:tav tm="100000">
                                          <p:val>
                                            <p:fltVal val="0"/>
                                          </p:val>
                                        </p:tav>
                                      </p:tavLst>
                                    </p:anim>
                                    <p:animEffect transition="in" filter="fade">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xit" presetSubtype="16" fill="hold" nodeType="clickEffect">
                                  <p:stCondLst>
                                    <p:cond delay="0"/>
                                  </p:stCondLst>
                                  <p:childTnLst>
                                    <p:animEffect transition="out" filter="diamond(in)">
                                      <p:cBhvr>
                                        <p:cTn id="17" dur="2000"/>
                                        <p:tgtEl>
                                          <p:spTgt spid="12"/>
                                        </p:tgtEl>
                                      </p:cBhvr>
                                    </p:animEffect>
                                    <p:set>
                                      <p:cBhvr>
                                        <p:cTn id="18" dur="1" fill="hold">
                                          <p:stCondLst>
                                            <p:cond delay="1999"/>
                                          </p:stCondLst>
                                        </p:cTn>
                                        <p:tgtEl>
                                          <p:spTgt spid="12"/>
                                        </p:tgtEl>
                                        <p:attrNameLst>
                                          <p:attrName>style.visibility</p:attrName>
                                        </p:attrNameLst>
                                      </p:cBhvr>
                                      <p:to>
                                        <p:strVal val="hidden"/>
                                      </p:to>
                                    </p:set>
                                  </p:childTnLst>
                                </p:cTn>
                              </p:par>
                            </p:childTnLst>
                          </p:cTn>
                        </p:par>
                        <p:par>
                          <p:cTn id="19" fill="hold">
                            <p:stCondLst>
                              <p:cond delay="2000"/>
                            </p:stCondLst>
                            <p:childTnLst>
                              <p:par>
                                <p:cTn id="20" presetID="23" presetClass="entr" presetSubtype="16"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childTnLst>
                                </p:cTn>
                              </p:par>
                            </p:childTnLst>
                          </p:cTn>
                        </p:par>
                        <p:par>
                          <p:cTn id="24" fill="hold">
                            <p:stCondLst>
                              <p:cond delay="3000"/>
                            </p:stCondLst>
                            <p:childTnLst>
                              <p:par>
                                <p:cTn id="25" presetID="23" presetClass="entr" presetSubtype="16" repeatCount="4000" fill="hold" nodeType="afterEffect">
                                  <p:stCondLst>
                                    <p:cond delay="5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childTnLst>
                                </p:cTn>
                              </p:par>
                            </p:childTnLst>
                          </p:cTn>
                        </p:par>
                        <p:par>
                          <p:cTn id="29" fill="hold">
                            <p:stCondLst>
                              <p:cond delay="5500"/>
                            </p:stCondLst>
                            <p:childTnLst>
                              <p:par>
                                <p:cTn id="30" presetID="23" presetClass="entr" presetSubtype="16" repeatCount="4000" fill="hold" nodeType="afterEffect">
                                  <p:stCondLst>
                                    <p:cond delay="50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600200" y="1219201"/>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FF00"/>
                </a:solidFill>
                <a:effectLst/>
                <a:uLnTx/>
                <a:uFillTx/>
                <a:latin typeface="Times New Roman" panose="02020603050405020304" pitchFamily="18" charset="0"/>
                <a:ea typeface="+mn-ea"/>
                <a:cs typeface="+mn-cs"/>
              </a:rPr>
              <a:t>1. Cây lương thực  </a:t>
            </a:r>
          </a:p>
        </p:txBody>
      </p:sp>
      <p:sp>
        <p:nvSpPr>
          <p:cNvPr id="5" name="Text Box 6"/>
          <p:cNvSpPr txBox="1">
            <a:spLocks noChangeArrowheads="1"/>
          </p:cNvSpPr>
          <p:nvPr/>
        </p:nvSpPr>
        <p:spPr bwMode="auto">
          <a:xfrm>
            <a:off x="1524000" y="838201"/>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66FF"/>
                </a:solidFill>
                <a:effectLst/>
                <a:uLnTx/>
                <a:uFillTx/>
                <a:latin typeface="Times New Roman" panose="02020603050405020304" pitchFamily="18" charset="0"/>
                <a:ea typeface="+mn-ea"/>
                <a:cs typeface="+mn-cs"/>
              </a:rPr>
              <a:t>I. NGÀNH TRỒNG TRỌT </a:t>
            </a:r>
          </a:p>
        </p:txBody>
      </p:sp>
      <p:sp>
        <p:nvSpPr>
          <p:cNvPr id="6" name="Text Box 7"/>
          <p:cNvSpPr txBox="1">
            <a:spLocks noChangeArrowheads="1"/>
          </p:cNvSpPr>
          <p:nvPr/>
        </p:nvSpPr>
        <p:spPr bwMode="auto">
          <a:xfrm>
            <a:off x="3505200" y="69850"/>
            <a:ext cx="6858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Nội</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dung 2 SỰ PHÁT TRIỂN VÀ PHÂN BỐ NGÀNH NÔNG NGHIỆP .</a:t>
            </a:r>
          </a:p>
        </p:txBody>
      </p:sp>
      <p:sp>
        <p:nvSpPr>
          <p:cNvPr id="7" name="Text Box 8"/>
          <p:cNvSpPr txBox="1">
            <a:spLocks noChangeArrowheads="1"/>
          </p:cNvSpPr>
          <p:nvPr/>
        </p:nvSpPr>
        <p:spPr bwMode="auto">
          <a:xfrm>
            <a:off x="1600200" y="1600201"/>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FF00"/>
                </a:solidFill>
                <a:effectLst/>
                <a:uLnTx/>
                <a:uFillTx/>
                <a:latin typeface="Times New Roman" panose="02020603050405020304" pitchFamily="18" charset="0"/>
                <a:ea typeface="+mn-ea"/>
                <a:cs typeface="+mn-cs"/>
              </a:rPr>
              <a:t>2. Cây công nghiệp   </a:t>
            </a:r>
          </a:p>
        </p:txBody>
      </p:sp>
      <p:sp>
        <p:nvSpPr>
          <p:cNvPr id="8" name="Line 9"/>
          <p:cNvSpPr>
            <a:spLocks noChangeShapeType="1"/>
          </p:cNvSpPr>
          <p:nvPr/>
        </p:nvSpPr>
        <p:spPr bwMode="auto">
          <a:xfrm flipH="1">
            <a:off x="6019800" y="1066800"/>
            <a:ext cx="0" cy="518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9" name="Text Box 10"/>
          <p:cNvSpPr txBox="1">
            <a:spLocks noChangeArrowheads="1"/>
          </p:cNvSpPr>
          <p:nvPr/>
        </p:nvSpPr>
        <p:spPr bwMode="auto">
          <a:xfrm>
            <a:off x="1600200" y="1981201"/>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FF00"/>
                </a:solidFill>
                <a:effectLst/>
                <a:uLnTx/>
                <a:uFillTx/>
                <a:latin typeface="Times New Roman" panose="02020603050405020304" pitchFamily="18" charset="0"/>
                <a:ea typeface="+mn-ea"/>
                <a:cs typeface="+mn-cs"/>
              </a:rPr>
              <a:t>3. Cây ăn quả    </a:t>
            </a:r>
          </a:p>
        </p:txBody>
      </p:sp>
      <p:sp>
        <p:nvSpPr>
          <p:cNvPr id="10" name="Rectangle 11"/>
          <p:cNvSpPr>
            <a:spLocks noChangeArrowheads="1"/>
          </p:cNvSpPr>
          <p:nvPr/>
        </p:nvSpPr>
        <p:spPr bwMode="auto">
          <a:xfrm>
            <a:off x="1828801" y="2376488"/>
            <a:ext cx="1311275" cy="366712"/>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mn-ea"/>
                <a:cs typeface="+mn-cs"/>
              </a:rPr>
              <a:t>a. Cơ cấu</a:t>
            </a:r>
            <a:r>
              <a:rPr kumimoji="0" lang="en-US" sz="18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mn-ea"/>
                <a:cs typeface="+mn-cs"/>
              </a:rPr>
              <a:t> :</a:t>
            </a:r>
          </a:p>
        </p:txBody>
      </p:sp>
      <p:sp>
        <p:nvSpPr>
          <p:cNvPr id="11" name="Rectangle 12"/>
          <p:cNvSpPr>
            <a:spLocks noChangeArrowheads="1"/>
          </p:cNvSpPr>
          <p:nvPr/>
        </p:nvSpPr>
        <p:spPr bwMode="auto">
          <a:xfrm>
            <a:off x="1600200" y="2990850"/>
            <a:ext cx="4343400" cy="1200150"/>
          </a:xfrm>
          <a:prstGeom prst="rect">
            <a:avLst/>
          </a:prstGeom>
          <a:noFill/>
          <a:ln w="9525">
            <a:solidFill>
              <a:schemeClr val="folHlink"/>
            </a:solid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 Phong phú và đa dạng với nhiều chủng loại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  Bưởi, cam, táo, vải, nhãn, sầu riêng, bơ, mãng cầu, chôm chôm, xoài…</a:t>
            </a:r>
          </a:p>
        </p:txBody>
      </p:sp>
      <p:sp>
        <p:nvSpPr>
          <p:cNvPr id="12" name="Rectangle 14"/>
          <p:cNvSpPr>
            <a:spLocks noChangeArrowheads="1"/>
          </p:cNvSpPr>
          <p:nvPr/>
        </p:nvSpPr>
        <p:spPr bwMode="auto">
          <a:xfrm>
            <a:off x="1822450" y="4343401"/>
            <a:ext cx="1555750" cy="366713"/>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mn-ea"/>
                <a:cs typeface="+mn-cs"/>
              </a:rPr>
              <a:t>b. Thành tựu</a:t>
            </a:r>
            <a:r>
              <a:rPr kumimoji="0" lang="en-US" sz="18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mn-ea"/>
                <a:cs typeface="+mn-cs"/>
              </a:rPr>
              <a:t>:</a:t>
            </a:r>
          </a:p>
        </p:txBody>
      </p:sp>
      <p:sp>
        <p:nvSpPr>
          <p:cNvPr id="13" name="Rectangle 16"/>
          <p:cNvSpPr>
            <a:spLocks noChangeArrowheads="1"/>
          </p:cNvSpPr>
          <p:nvPr/>
        </p:nvSpPr>
        <p:spPr bwMode="auto">
          <a:xfrm>
            <a:off x="1524000" y="5094288"/>
            <a:ext cx="4419600" cy="925512"/>
          </a:xfrm>
          <a:prstGeom prst="rect">
            <a:avLst/>
          </a:prstGeom>
          <a:noFill/>
          <a:ln w="9525">
            <a:solidFill>
              <a:schemeClr val="folHlink"/>
            </a:solid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
                <a:srgbClr val="FFFFFF"/>
              </a:buClr>
              <a:buSzPct val="60000"/>
              <a:buFontTx/>
              <a:buNone/>
              <a:tabLst/>
              <a:defRPr/>
            </a:pPr>
            <a:r>
              <a:rPr kumimoji="0" lang="en-US" sz="1800" b="0" i="0" u="none"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Ngày càng phát triển mạnh, nhiều loại cây có giá trị cao, đáp ứng nhu cầu thị trường trong nước và xuất khẩu.</a:t>
            </a:r>
            <a:r>
              <a:rPr kumimoji="0" lang="en-US" sz="1800" b="0" i="0" u="none" strike="noStrike" kern="1200" cap="none" spc="0" normalizeH="0" baseline="0" noProof="0">
                <a:ln>
                  <a:noFill/>
                </a:ln>
                <a:solidFill>
                  <a:srgbClr val="FF9900"/>
                </a:solidFill>
                <a:effectLst/>
                <a:uLnTx/>
                <a:uFillTx/>
                <a:latin typeface="Arial" charset="0"/>
                <a:ea typeface="+mn-ea"/>
                <a:cs typeface="+mn-cs"/>
              </a:rPr>
              <a:t> </a:t>
            </a:r>
          </a:p>
        </p:txBody>
      </p:sp>
      <p:sp>
        <p:nvSpPr>
          <p:cNvPr id="14" name="Rectangle 17"/>
          <p:cNvSpPr>
            <a:spLocks noChangeArrowheads="1"/>
          </p:cNvSpPr>
          <p:nvPr/>
        </p:nvSpPr>
        <p:spPr bwMode="auto">
          <a:xfrm>
            <a:off x="6705600" y="4724400"/>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CC"/>
                </a:solidFill>
                <a:effectLst/>
                <a:uLnTx/>
                <a:uFillTx/>
                <a:latin typeface="Arial" panose="020B0604020202020204" pitchFamily="34" charset="0"/>
                <a:ea typeface="+mn-ea"/>
                <a:cs typeface="+mn-cs"/>
              </a:rPr>
              <a:t>Em hãy kể tên một số sản phẩm được chế biến từ cây ăn quả ?</a:t>
            </a:r>
          </a:p>
        </p:txBody>
      </p:sp>
      <p:pic>
        <p:nvPicPr>
          <p:cNvPr id="15" name="Picture 18"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67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9"/>
          <p:cNvSpPr>
            <a:spLocks noChangeArrowheads="1"/>
          </p:cNvSpPr>
          <p:nvPr/>
        </p:nvSpPr>
        <p:spPr bwMode="auto">
          <a:xfrm>
            <a:off x="6400800" y="2057400"/>
            <a:ext cx="3962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CC"/>
                </a:solidFill>
                <a:effectLst/>
                <a:uLnTx/>
                <a:uFillTx/>
                <a:latin typeface="Arial" panose="020B0604020202020204" pitchFamily="34" charset="0"/>
                <a:ea typeface="+mn-ea"/>
                <a:cs typeface="+mn-cs"/>
              </a:rPr>
              <a:t>Em hãy kể tên một số loại cây ăn quả đặc sản của miền Bắc, miền Trung, miền Nam?</a:t>
            </a:r>
          </a:p>
        </p:txBody>
      </p:sp>
    </p:spTree>
    <p:extLst>
      <p:ext uri="{BB962C8B-B14F-4D97-AF65-F5344CB8AC3E}">
        <p14:creationId xmlns:p14="http://schemas.microsoft.com/office/powerpoint/2010/main" val="16316588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0" presetClass="entr" presetSubtype="0" fill="hold" grpId="0" nodeType="clickEffect">
                                  <p:stCondLst>
                                    <p:cond delay="0"/>
                                  </p:stCondLst>
                                  <p:iterate type="lt">
                                    <p:tmPct val="10000"/>
                                  </p:iterate>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1"/>
                                          </p:val>
                                        </p:tav>
                                        <p:tav tm="100000">
                                          <p:val>
                                            <p:strVal val="#ppt_x"/>
                                          </p:val>
                                        </p:tav>
                                      </p:tavLst>
                                    </p:anim>
                                    <p:anim calcmode="lin" valueType="num">
                                      <p:cBhvr>
                                        <p:cTn id="29" dur="1000" fill="hold"/>
                                        <p:tgtEl>
                                          <p:spTgt spid="12"/>
                                        </p:tgtEl>
                                        <p:attrNameLst>
                                          <p:attrName>ppt_y</p:attrName>
                                        </p:attrNameLst>
                                      </p:cBhvr>
                                      <p:tavLst>
                                        <p:tav tm="0">
                                          <p:val>
                                            <p:strVal val="#ppt_y"/>
                                          </p:val>
                                        </p:tav>
                                        <p:tav tm="100000">
                                          <p:val>
                                            <p:strVal val="#ppt_y"/>
                                          </p:val>
                                        </p:tav>
                                      </p:tavLst>
                                    </p:anim>
                                  </p:childTnLst>
                                </p:cTn>
                              </p:par>
                              <p:par>
                                <p:cTn id="30" presetID="31" presetClass="entr" presetSubtype="0" fill="hold" grpId="0" nodeType="withEffect">
                                  <p:stCondLst>
                                    <p:cond delay="0"/>
                                  </p:stCondLst>
                                  <p:iterate type="lt">
                                    <p:tmPct val="5000"/>
                                  </p:iterate>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fltVal val="0"/>
                                          </p:val>
                                        </p:tav>
                                        <p:tav tm="100000">
                                          <p:val>
                                            <p:strVal val="#ppt_w"/>
                                          </p:val>
                                        </p:tav>
                                      </p:tavLst>
                                    </p:anim>
                                    <p:anim calcmode="lin" valueType="num">
                                      <p:cBhvr>
                                        <p:cTn id="33" dur="1000" fill="hold"/>
                                        <p:tgtEl>
                                          <p:spTgt spid="13"/>
                                        </p:tgtEl>
                                        <p:attrNameLst>
                                          <p:attrName>ppt_h</p:attrName>
                                        </p:attrNameLst>
                                      </p:cBhvr>
                                      <p:tavLst>
                                        <p:tav tm="0">
                                          <p:val>
                                            <p:fltVal val="0"/>
                                          </p:val>
                                        </p:tav>
                                        <p:tav tm="100000">
                                          <p:val>
                                            <p:strVal val="#ppt_h"/>
                                          </p:val>
                                        </p:tav>
                                      </p:tavLst>
                                    </p:anim>
                                    <p:anim calcmode="lin" valueType="num">
                                      <p:cBhvr>
                                        <p:cTn id="34" dur="1000" fill="hold"/>
                                        <p:tgtEl>
                                          <p:spTgt spid="13"/>
                                        </p:tgtEl>
                                        <p:attrNameLst>
                                          <p:attrName>style.rotation</p:attrName>
                                        </p:attrNameLst>
                                      </p:cBhvr>
                                      <p:tavLst>
                                        <p:tav tm="0">
                                          <p:val>
                                            <p:fltVal val="90"/>
                                          </p:val>
                                        </p:tav>
                                        <p:tav tm="100000">
                                          <p:val>
                                            <p:fltVal val="0"/>
                                          </p:val>
                                        </p:tav>
                                      </p:tavLst>
                                    </p:anim>
                                    <p:animEffect transition="in" filter="fade">
                                      <p:cBhvr>
                                        <p:cTn id="35" dur="1000"/>
                                        <p:tgtEl>
                                          <p:spTgt spid="13"/>
                                        </p:tgtEl>
                                      </p:cBhvr>
                                    </p:animEffect>
                                  </p:childTnLst>
                                </p:cTn>
                              </p:par>
                              <p:par>
                                <p:cTn id="36" presetID="31" presetClass="entr" presetSubtype="0" fill="hold" grpId="0" nodeType="withEffect">
                                  <p:stCondLst>
                                    <p:cond delay="0"/>
                                  </p:stCondLst>
                                  <p:iterate type="lt">
                                    <p:tmPct val="5000"/>
                                  </p:iterate>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860550" y="3276601"/>
            <a:ext cx="2101850" cy="366713"/>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mn-ea"/>
                <a:cs typeface="+mn-cs"/>
              </a:rPr>
              <a:t>c. Vùng trọng điểm</a:t>
            </a:r>
          </a:p>
        </p:txBody>
      </p:sp>
      <p:sp>
        <p:nvSpPr>
          <p:cNvPr id="5" name="Rectangle 5"/>
          <p:cNvSpPr>
            <a:spLocks noChangeArrowheads="1"/>
          </p:cNvSpPr>
          <p:nvPr/>
        </p:nvSpPr>
        <p:spPr bwMode="auto">
          <a:xfrm>
            <a:off x="1632857" y="3699146"/>
            <a:ext cx="2743200" cy="641350"/>
          </a:xfrm>
          <a:prstGeom prst="rect">
            <a:avLst/>
          </a:prstGeom>
          <a:noFill/>
          <a:ln w="9525">
            <a:noFill/>
            <a:miter lim="800000"/>
            <a:headEnd/>
            <a:tailEnd/>
          </a:ln>
          <a:effectLst/>
        </p:spPr>
        <p:txBody>
          <a:bodyPr>
            <a:spAutoFit/>
          </a:bodyP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mn-ea"/>
                <a:cs typeface="+mn-cs"/>
              </a:rPr>
              <a:t>Đông</a:t>
            </a:r>
            <a:r>
              <a:rPr kumimoji="0" lang="en-US" sz="1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mn-cs"/>
              </a:rPr>
              <a:t> Nam </a:t>
            </a:r>
            <a:r>
              <a:rPr kumimoji="0" lang="en-US" sz="1800" b="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mn-ea"/>
                <a:cs typeface="+mn-cs"/>
              </a:rPr>
              <a:t>Bộ</a:t>
            </a:r>
            <a:endParaRPr kumimoji="0" lang="en-US" sz="1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mn-cs"/>
              </a:rPr>
              <a:t>ĐB </a:t>
            </a:r>
            <a:r>
              <a:rPr kumimoji="0" lang="en-US" sz="1800" b="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mn-ea"/>
                <a:cs typeface="+mn-cs"/>
              </a:rPr>
              <a:t>sông</a:t>
            </a:r>
            <a:r>
              <a:rPr kumimoji="0" lang="en-US" sz="1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mn-cs"/>
              </a:rPr>
              <a:t> </a:t>
            </a:r>
            <a:r>
              <a:rPr kumimoji="0" lang="en-US" sz="1800" b="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mn-ea"/>
                <a:cs typeface="+mn-cs"/>
              </a:rPr>
              <a:t>Cửu</a:t>
            </a:r>
            <a:r>
              <a:rPr kumimoji="0" lang="en-US" sz="1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mn-cs"/>
              </a:rPr>
              <a:t> Long</a:t>
            </a:r>
          </a:p>
        </p:txBody>
      </p:sp>
      <p:sp>
        <p:nvSpPr>
          <p:cNvPr id="6" name="Text Box 6"/>
          <p:cNvSpPr txBox="1">
            <a:spLocks noChangeArrowheads="1"/>
          </p:cNvSpPr>
          <p:nvPr/>
        </p:nvSpPr>
        <p:spPr bwMode="auto">
          <a:xfrm>
            <a:off x="1600200" y="1219201"/>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FF00"/>
                </a:solidFill>
                <a:effectLst/>
                <a:uLnTx/>
                <a:uFillTx/>
                <a:latin typeface="Times New Roman" panose="02020603050405020304" pitchFamily="18" charset="0"/>
                <a:ea typeface="+mn-ea"/>
                <a:cs typeface="+mn-cs"/>
              </a:rPr>
              <a:t>1. Cây lương thực  </a:t>
            </a:r>
          </a:p>
        </p:txBody>
      </p:sp>
      <p:sp>
        <p:nvSpPr>
          <p:cNvPr id="7" name="Text Box 7"/>
          <p:cNvSpPr txBox="1">
            <a:spLocks noChangeArrowheads="1"/>
          </p:cNvSpPr>
          <p:nvPr/>
        </p:nvSpPr>
        <p:spPr bwMode="auto">
          <a:xfrm>
            <a:off x="1524000" y="838201"/>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66FF"/>
                </a:solidFill>
                <a:effectLst/>
                <a:uLnTx/>
                <a:uFillTx/>
                <a:latin typeface="Times New Roman" panose="02020603050405020304" pitchFamily="18" charset="0"/>
                <a:ea typeface="+mn-ea"/>
                <a:cs typeface="+mn-cs"/>
              </a:rPr>
              <a:t>I. NGÀNH TRỒNG TRỌT </a:t>
            </a:r>
          </a:p>
        </p:txBody>
      </p:sp>
      <p:sp>
        <p:nvSpPr>
          <p:cNvPr id="8" name="Text Box 8"/>
          <p:cNvSpPr txBox="1">
            <a:spLocks noChangeArrowheads="1"/>
          </p:cNvSpPr>
          <p:nvPr/>
        </p:nvSpPr>
        <p:spPr bwMode="auto">
          <a:xfrm>
            <a:off x="3505200" y="69850"/>
            <a:ext cx="6858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Nội</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dung 2 SỰ PHÁT TRIỂN VÀ PHÂN BỐ NGÀNH NÔNG NGHIỆP .</a:t>
            </a:r>
          </a:p>
        </p:txBody>
      </p:sp>
      <p:sp>
        <p:nvSpPr>
          <p:cNvPr id="9" name="Text Box 9"/>
          <p:cNvSpPr txBox="1">
            <a:spLocks noChangeArrowheads="1"/>
          </p:cNvSpPr>
          <p:nvPr/>
        </p:nvSpPr>
        <p:spPr bwMode="auto">
          <a:xfrm>
            <a:off x="1600200" y="1600201"/>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FF00"/>
                </a:solidFill>
                <a:effectLst/>
                <a:uLnTx/>
                <a:uFillTx/>
                <a:latin typeface="Times New Roman" panose="02020603050405020304" pitchFamily="18" charset="0"/>
                <a:ea typeface="+mn-ea"/>
                <a:cs typeface="+mn-cs"/>
              </a:rPr>
              <a:t>2. Cây công nghiệp   </a:t>
            </a:r>
          </a:p>
        </p:txBody>
      </p:sp>
      <p:sp>
        <p:nvSpPr>
          <p:cNvPr id="10" name="Text Box 10"/>
          <p:cNvSpPr txBox="1">
            <a:spLocks noChangeArrowheads="1"/>
          </p:cNvSpPr>
          <p:nvPr/>
        </p:nvSpPr>
        <p:spPr bwMode="auto">
          <a:xfrm>
            <a:off x="1600200" y="1981201"/>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FF00"/>
                </a:solidFill>
                <a:effectLst/>
                <a:uLnTx/>
                <a:uFillTx/>
                <a:latin typeface="Times New Roman" panose="02020603050405020304" pitchFamily="18" charset="0"/>
                <a:ea typeface="+mn-ea"/>
                <a:cs typeface="+mn-cs"/>
              </a:rPr>
              <a:t>3. Cây ăn quả    </a:t>
            </a:r>
          </a:p>
        </p:txBody>
      </p:sp>
      <p:sp>
        <p:nvSpPr>
          <p:cNvPr id="11" name="Rectangle 12"/>
          <p:cNvSpPr>
            <a:spLocks noChangeArrowheads="1"/>
          </p:cNvSpPr>
          <p:nvPr/>
        </p:nvSpPr>
        <p:spPr bwMode="auto">
          <a:xfrm>
            <a:off x="1889126" y="2376488"/>
            <a:ext cx="1311275" cy="366712"/>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mn-ea"/>
                <a:cs typeface="+mn-cs"/>
              </a:rPr>
              <a:t>a. Cơ cấu</a:t>
            </a:r>
            <a:r>
              <a:rPr kumimoji="0" lang="en-US" sz="18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mn-ea"/>
                <a:cs typeface="+mn-cs"/>
              </a:rPr>
              <a:t> :</a:t>
            </a:r>
          </a:p>
        </p:txBody>
      </p:sp>
      <p:sp>
        <p:nvSpPr>
          <p:cNvPr id="12" name="Rectangle 13"/>
          <p:cNvSpPr>
            <a:spLocks noChangeArrowheads="1"/>
          </p:cNvSpPr>
          <p:nvPr/>
        </p:nvSpPr>
        <p:spPr bwMode="auto">
          <a:xfrm>
            <a:off x="1873250" y="2819401"/>
            <a:ext cx="1555750" cy="366713"/>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mn-ea"/>
                <a:cs typeface="+mn-cs"/>
              </a:rPr>
              <a:t>b. Thành tựu</a:t>
            </a:r>
            <a:r>
              <a:rPr kumimoji="0" lang="en-US" sz="18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mn-ea"/>
                <a:cs typeface="+mn-cs"/>
              </a:rPr>
              <a:t>:</a:t>
            </a:r>
          </a:p>
        </p:txBody>
      </p:sp>
      <p:sp>
        <p:nvSpPr>
          <p:cNvPr id="13" name="Line 14"/>
          <p:cNvSpPr>
            <a:spLocks noChangeShapeType="1"/>
          </p:cNvSpPr>
          <p:nvPr/>
        </p:nvSpPr>
        <p:spPr bwMode="auto">
          <a:xfrm>
            <a:off x="5943600" y="990600"/>
            <a:ext cx="0" cy="525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14" name="Picture 15" descr="PI579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990600"/>
            <a:ext cx="4343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91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par>
                                <p:cTn id="10" presetID="31" presetClass="entr" presetSubtype="0" fill="hold" grpId="0" nodeType="withEffect">
                                  <p:stCondLst>
                                    <p:cond delay="0"/>
                                  </p:stCondLst>
                                  <p:iterate type="lt">
                                    <p:tmPct val="5000"/>
                                  </p:iterate>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2400"/>
                            </p:stCondLst>
                            <p:childTnLst>
                              <p:par>
                                <p:cTn id="17" presetID="2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524000" y="838201"/>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66FF"/>
                </a:solidFill>
                <a:effectLst/>
                <a:uLnTx/>
                <a:uFillTx/>
                <a:latin typeface="Times New Roman" panose="02020603050405020304" pitchFamily="18" charset="0"/>
                <a:ea typeface="+mn-ea"/>
                <a:cs typeface="+mn-cs"/>
              </a:rPr>
              <a:t>I. NGÀNH TRỒNG TRỌT </a:t>
            </a:r>
          </a:p>
        </p:txBody>
      </p:sp>
      <p:sp>
        <p:nvSpPr>
          <p:cNvPr id="5" name="Text Box 5"/>
          <p:cNvSpPr txBox="1">
            <a:spLocks noChangeArrowheads="1"/>
          </p:cNvSpPr>
          <p:nvPr/>
        </p:nvSpPr>
        <p:spPr bwMode="auto">
          <a:xfrm>
            <a:off x="3505200" y="69850"/>
            <a:ext cx="6858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Nội</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dung 2 SỰ PHÁT TRIỂN VÀ PHÂN BỐ NGÀNH NÔNG NGHIỆP .</a:t>
            </a:r>
          </a:p>
        </p:txBody>
      </p:sp>
      <p:sp>
        <p:nvSpPr>
          <p:cNvPr id="6" name="Text Box 6"/>
          <p:cNvSpPr txBox="1">
            <a:spLocks noChangeArrowheads="1"/>
          </p:cNvSpPr>
          <p:nvPr/>
        </p:nvSpPr>
        <p:spPr bwMode="auto">
          <a:xfrm>
            <a:off x="1524000" y="1431926"/>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66FF"/>
                </a:solidFill>
                <a:effectLst/>
                <a:uLnTx/>
                <a:uFillTx/>
                <a:latin typeface="Times New Roman" panose="02020603050405020304" pitchFamily="18" charset="0"/>
                <a:ea typeface="+mn-ea"/>
                <a:cs typeface="+mn-cs"/>
              </a:rPr>
              <a:t>II. NGÀNH CHĂN NUÔI . </a:t>
            </a:r>
          </a:p>
        </p:txBody>
      </p:sp>
      <p:sp>
        <p:nvSpPr>
          <p:cNvPr id="7" name="Line 7"/>
          <p:cNvSpPr>
            <a:spLocks noChangeShapeType="1"/>
          </p:cNvSpPr>
          <p:nvPr/>
        </p:nvSpPr>
        <p:spPr bwMode="auto">
          <a:xfrm>
            <a:off x="5943600" y="1066800"/>
            <a:ext cx="0" cy="51816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Text Box 8"/>
          <p:cNvSpPr txBox="1">
            <a:spLocks noChangeArrowheads="1"/>
          </p:cNvSpPr>
          <p:nvPr/>
        </p:nvSpPr>
        <p:spPr bwMode="auto">
          <a:xfrm>
            <a:off x="6172200" y="1219201"/>
            <a:ext cx="4267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Ngành chăn nuôi của nước ta chiếm tỉ trọng như thế nào trong nông nghiệp?</a:t>
            </a:r>
          </a:p>
        </p:txBody>
      </p:sp>
      <p:pic>
        <p:nvPicPr>
          <p:cNvPr id="9" name="Picture 18" descr="Cau hoi"/>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1" y="1143000"/>
            <a:ext cx="3476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p:cNvSpPr>
            <a:spLocks noChangeArrowheads="1"/>
          </p:cNvSpPr>
          <p:nvPr/>
        </p:nvSpPr>
        <p:spPr bwMode="auto">
          <a:xfrm>
            <a:off x="1676400" y="2473326"/>
            <a:ext cx="4114800" cy="650875"/>
          </a:xfrm>
          <a:prstGeom prst="rect">
            <a:avLst/>
          </a:prstGeom>
          <a:noFill/>
          <a:ln w="9525">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FF9900"/>
                </a:solidFill>
                <a:effectLst/>
                <a:uLnTx/>
                <a:uFillTx/>
                <a:latin typeface="Arial" panose="020B0604020202020204" pitchFamily="34" charset="0"/>
                <a:ea typeface="+mn-ea"/>
                <a:cs typeface="+mn-cs"/>
              </a:rPr>
              <a:t>Chiếm tỉ trọng nhỏ: Khoảng 20% giá trị sản xuất nông nghiệp</a:t>
            </a:r>
          </a:p>
        </p:txBody>
      </p:sp>
      <p:sp>
        <p:nvSpPr>
          <p:cNvPr id="11" name="Rectangle 13"/>
          <p:cNvSpPr>
            <a:spLocks noChangeArrowheads="1"/>
          </p:cNvSpPr>
          <p:nvPr/>
        </p:nvSpPr>
        <p:spPr bwMode="auto">
          <a:xfrm>
            <a:off x="6781800" y="3581401"/>
            <a:ext cx="2914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Thực</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tế</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đó</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nói</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lên</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điều</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gì</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t>
            </a:r>
          </a:p>
        </p:txBody>
      </p:sp>
      <p:pic>
        <p:nvPicPr>
          <p:cNvPr id="12" name="Picture 18" descr="Cau hoi"/>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1" y="2825750"/>
            <a:ext cx="3476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5"/>
          <p:cNvSpPr>
            <a:spLocks noChangeArrowheads="1"/>
          </p:cNvSpPr>
          <p:nvPr/>
        </p:nvSpPr>
        <p:spPr bwMode="auto">
          <a:xfrm>
            <a:off x="1676400" y="4378326"/>
            <a:ext cx="4114800" cy="650875"/>
          </a:xfrm>
          <a:prstGeom prst="rect">
            <a:avLst/>
          </a:prstGeom>
          <a:noFill/>
          <a:ln w="9525">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FF9900"/>
                </a:solidFill>
                <a:effectLst/>
                <a:uLnTx/>
                <a:uFillTx/>
                <a:latin typeface="Arial" panose="020B0604020202020204" pitchFamily="34" charset="0"/>
                <a:ea typeface="+mn-ea"/>
                <a:cs typeface="+mn-cs"/>
              </a:rPr>
              <a:t>Nông nghiệp nước ta chưa phát triển hiện đại…</a:t>
            </a:r>
          </a:p>
        </p:txBody>
      </p:sp>
    </p:spTree>
    <p:extLst>
      <p:ext uri="{BB962C8B-B14F-4D97-AF65-F5344CB8AC3E}">
        <p14:creationId xmlns:p14="http://schemas.microsoft.com/office/powerpoint/2010/main" val="33774222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1"/>
                                          </p:val>
                                        </p:tav>
                                        <p:tav tm="100000">
                                          <p:val>
                                            <p:strVal val="#ppt_x"/>
                                          </p:val>
                                        </p:tav>
                                      </p:tavLst>
                                    </p:anim>
                                    <p:anim calcmode="lin" valueType="num">
                                      <p:cBhvr>
                                        <p:cTn id="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grpId="0" nodeType="withEffect">
                                  <p:stCondLst>
                                    <p:cond delay="0"/>
                                  </p:stCondLst>
                                  <p:iterate type="lt">
                                    <p:tmPct val="5000"/>
                                  </p:iterate>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par>
                                <p:cTn id="24" presetID="31" presetClass="entr" presetSubtype="0" fill="hold" grpId="0" nodeType="withEffect">
                                  <p:stCondLst>
                                    <p:cond delay="0"/>
                                  </p:stCondLst>
                                  <p:iterate type="lt">
                                    <p:tmPct val="5000"/>
                                  </p:iterate>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iterate type="lt">
                                    <p:tmPct val="5000"/>
                                  </p:iterate>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par>
                                <p:cTn id="38" presetID="31" presetClass="entr" presetSubtype="0" fill="hold" grpId="0" nodeType="withEffect">
                                  <p:stCondLst>
                                    <p:cond delay="0"/>
                                  </p:stCondLst>
                                  <p:iterate type="lt">
                                    <p:tmPct val="5000"/>
                                  </p:iterate>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par>
                                <p:cTn id="44" presetID="31" presetClass="entr" presetSubtype="0" fill="hold" grpId="0" nodeType="withEffect">
                                  <p:stCondLst>
                                    <p:cond delay="0"/>
                                  </p:stCondLst>
                                  <p:iterate type="lt">
                                    <p:tmPct val="5000"/>
                                  </p:iterate>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fltVal val="0"/>
                                          </p:val>
                                        </p:tav>
                                        <p:tav tm="100000">
                                          <p:val>
                                            <p:strVal val="#ppt_w"/>
                                          </p:val>
                                        </p:tav>
                                      </p:tavLst>
                                    </p:anim>
                                    <p:anim calcmode="lin" valueType="num">
                                      <p:cBhvr>
                                        <p:cTn id="47" dur="1000" fill="hold"/>
                                        <p:tgtEl>
                                          <p:spTgt spid="13"/>
                                        </p:tgtEl>
                                        <p:attrNameLst>
                                          <p:attrName>ppt_h</p:attrName>
                                        </p:attrNameLst>
                                      </p:cBhvr>
                                      <p:tavLst>
                                        <p:tav tm="0">
                                          <p:val>
                                            <p:fltVal val="0"/>
                                          </p:val>
                                        </p:tav>
                                        <p:tav tm="100000">
                                          <p:val>
                                            <p:strVal val="#ppt_h"/>
                                          </p:val>
                                        </p:tav>
                                      </p:tavLst>
                                    </p:anim>
                                    <p:anim calcmode="lin" valueType="num">
                                      <p:cBhvr>
                                        <p:cTn id="48" dur="1000" fill="hold"/>
                                        <p:tgtEl>
                                          <p:spTgt spid="13"/>
                                        </p:tgtEl>
                                        <p:attrNameLst>
                                          <p:attrName>style.rotation</p:attrName>
                                        </p:attrNameLst>
                                      </p:cBhvr>
                                      <p:tavLst>
                                        <p:tav tm="0">
                                          <p:val>
                                            <p:fltVal val="90"/>
                                          </p:val>
                                        </p:tav>
                                        <p:tav tm="100000">
                                          <p:val>
                                            <p:fltVal val="0"/>
                                          </p:val>
                                        </p:tav>
                                      </p:tavLst>
                                    </p:anim>
                                    <p:animEffect transition="in" filter="fade">
                                      <p:cBhvr>
                                        <p:cTn id="4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5790~1"/>
          <p:cNvPicPr>
            <a:picLocks noChangeAspect="1" noChangeArrowheads="1"/>
          </p:cNvPicPr>
          <p:nvPr/>
        </p:nvPicPr>
        <p:blipFill>
          <a:blip r:embed="rId2">
            <a:extLst>
              <a:ext uri="{28A0092B-C50C-407E-A947-70E740481C1C}">
                <a14:useLocalDpi xmlns:a14="http://schemas.microsoft.com/office/drawing/2010/main" val="0"/>
              </a:ext>
            </a:extLst>
          </a:blip>
          <a:srcRect r="1253"/>
          <a:stretch>
            <a:fillRect/>
          </a:stretch>
        </p:blipFill>
        <p:spPr bwMode="auto">
          <a:xfrm>
            <a:off x="5715001" y="524692"/>
            <a:ext cx="46212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3"/>
          <p:cNvSpPr>
            <a:spLocks noChangeArrowheads="1"/>
          </p:cNvSpPr>
          <p:nvPr/>
        </p:nvSpPr>
        <p:spPr bwMode="auto">
          <a:xfrm>
            <a:off x="2209800" y="1286692"/>
            <a:ext cx="2743200" cy="4876800"/>
          </a:xfrm>
          <a:prstGeom prst="wedgeEllipseCallout">
            <a:avLst>
              <a:gd name="adj1" fmla="val 72630"/>
              <a:gd name="adj2" fmla="val 39745"/>
            </a:avLst>
          </a:prstGeom>
          <a:solidFill>
            <a:schemeClr val="accent1">
              <a:alpha val="59999"/>
            </a:schemeClr>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Hãy</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xác</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định</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trên</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bản</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đồ</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nơi</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phân</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bố</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các</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loại</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vật</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nuôi</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Vì</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sao</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có</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sự</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phân</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bố</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như</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altLang="en-US" sz="2400" b="0" i="0" u="none" strike="noStrike" kern="1200" cap="none" spc="0" normalizeH="0" baseline="0" noProof="0" dirty="0" err="1">
                <a:ln>
                  <a:noFill/>
                </a:ln>
                <a:solidFill>
                  <a:srgbClr val="FFFF00"/>
                </a:solidFill>
                <a:effectLst/>
                <a:uLnTx/>
                <a:uFillTx/>
                <a:latin typeface="Calibri" panose="020F0502020204030204"/>
                <a:ea typeface="+mn-ea"/>
                <a:cs typeface="+mn-cs"/>
              </a:rPr>
              <a:t>vậy</a:t>
            </a:r>
            <a:r>
              <a:rPr kumimoji="0" lang="en-US" altLang="en-US" sz="2400" b="0"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6" name="Rectangle 4"/>
          <p:cNvSpPr>
            <a:spLocks noGrp="1" noChangeArrowheads="1"/>
          </p:cNvSpPr>
          <p:nvPr>
            <p:ph type="title"/>
          </p:nvPr>
        </p:nvSpPr>
        <p:spPr>
          <a:xfrm>
            <a:off x="1524000" y="143692"/>
            <a:ext cx="4114800" cy="609600"/>
          </a:xfrm>
          <a:solidFill>
            <a:srgbClr val="0099FF"/>
          </a:solidFill>
        </p:spPr>
        <p:txBody>
          <a:bodyPr/>
          <a:lstStyle/>
          <a:p>
            <a:pPr eaLnBrk="1" hangingPunct="1">
              <a:defRPr/>
            </a:pPr>
            <a:r>
              <a:rPr lang="en-US" sz="2800" b="1">
                <a:solidFill>
                  <a:srgbClr val="FFFF00"/>
                </a:solidFill>
              </a:rPr>
              <a:t>II. </a:t>
            </a:r>
            <a:r>
              <a:rPr lang="en-US" sz="2800" b="1" u="sng">
                <a:solidFill>
                  <a:srgbClr val="FFFF00"/>
                </a:solidFill>
              </a:rPr>
              <a:t>NGÀNH CHĂN NUÔI</a:t>
            </a:r>
          </a:p>
        </p:txBody>
      </p:sp>
      <p:pic>
        <p:nvPicPr>
          <p:cNvPr id="7"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1286692"/>
            <a:ext cx="695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8413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1"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2000"/>
                                        <p:tgtEl>
                                          <p:spTgt spid="4"/>
                                        </p:tgtEl>
                                      </p:cBhvr>
                                    </p:animEffect>
                                  </p:childTnLst>
                                </p:cTn>
                              </p:par>
                            </p:childTnLst>
                          </p:cTn>
                        </p:par>
                        <p:par>
                          <p:cTn id="13" fill="hold">
                            <p:stCondLst>
                              <p:cond delay="2500"/>
                            </p:stCondLst>
                            <p:childTnLst>
                              <p:par>
                                <p:cTn id="14" presetID="2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2000" fill="hold"/>
                                        <p:tgtEl>
                                          <p:spTgt spid="5"/>
                                        </p:tgtEl>
                                        <p:attrNameLst>
                                          <p:attrName>ppt_w</p:attrName>
                                        </p:attrNameLst>
                                      </p:cBhvr>
                                      <p:tavLst>
                                        <p:tav tm="0">
                                          <p:val>
                                            <p:fltVal val="0"/>
                                          </p:val>
                                        </p:tav>
                                        <p:tav tm="100000">
                                          <p:val>
                                            <p:strVal val="#ppt_w"/>
                                          </p:val>
                                        </p:tav>
                                      </p:tavLst>
                                    </p:anim>
                                    <p:anim calcmode="lin" valueType="num">
                                      <p:cBhvr>
                                        <p:cTn id="17"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4"/>
          <p:cNvGraphicFramePr>
            <a:graphicFrameLocks/>
          </p:cNvGraphicFramePr>
          <p:nvPr/>
        </p:nvGraphicFramePr>
        <p:xfrm>
          <a:off x="1676400" y="1736772"/>
          <a:ext cx="8839200" cy="5029201"/>
        </p:xfrm>
        <a:graphic>
          <a:graphicData uri="http://schemas.openxmlformats.org/drawingml/2006/table">
            <a:tbl>
              <a:tblPr/>
              <a:tblGrid>
                <a:gridCol w="17526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98425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a:ln>
                            <a:noFill/>
                          </a:ln>
                          <a:solidFill>
                            <a:srgbClr val="FFFF00"/>
                          </a:solidFill>
                          <a:effectLst>
                            <a:outerShdw blurRad="38100" dist="38100" dir="2700000" algn="tl">
                              <a:srgbClr val="000000"/>
                            </a:outerShdw>
                          </a:effectLst>
                          <a:latin typeface="Arial" charset="0"/>
                        </a:rPr>
                        <a:t>Ngành chăn nuôi</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1" u="none" strike="noStrike" cap="none" normalizeH="0" baseline="0">
                          <a:ln>
                            <a:noFill/>
                          </a:ln>
                          <a:solidFill>
                            <a:srgbClr val="FFFF00"/>
                          </a:solidFill>
                          <a:effectLst>
                            <a:outerShdw blurRad="38100" dist="38100" dir="2700000" algn="tl">
                              <a:srgbClr val="000000"/>
                            </a:outerShdw>
                          </a:effectLst>
                          <a:latin typeface="Arial" charset="0"/>
                        </a:rPr>
                        <a:t>Trâu, bò</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1" u="none" strike="noStrike" cap="none" normalizeH="0" baseline="0">
                          <a:ln>
                            <a:noFill/>
                          </a:ln>
                          <a:solidFill>
                            <a:srgbClr val="FFFF00"/>
                          </a:solidFill>
                          <a:effectLst>
                            <a:outerShdw blurRad="38100" dist="38100" dir="2700000" algn="tl">
                              <a:srgbClr val="000000"/>
                            </a:outerShdw>
                          </a:effectLst>
                          <a:latin typeface="Arial" charset="0"/>
                        </a:rPr>
                        <a:t>Lợn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1" u="none" strike="noStrike" cap="none" normalizeH="0" baseline="0" dirty="0" err="1">
                          <a:ln>
                            <a:noFill/>
                          </a:ln>
                          <a:solidFill>
                            <a:srgbClr val="FFFF00"/>
                          </a:solidFill>
                          <a:effectLst>
                            <a:outerShdw blurRad="38100" dist="38100" dir="2700000" algn="tl">
                              <a:srgbClr val="000000"/>
                            </a:outerShdw>
                          </a:effectLst>
                          <a:latin typeface="Arial" charset="0"/>
                        </a:rPr>
                        <a:t>Gia</a:t>
                      </a:r>
                      <a:r>
                        <a:rPr kumimoji="0" lang="en-US" sz="2400" b="1" i="1" u="none" strike="noStrike" cap="none" normalizeH="0" baseline="0" dirty="0">
                          <a:ln>
                            <a:noFill/>
                          </a:ln>
                          <a:solidFill>
                            <a:srgbClr val="FFFF00"/>
                          </a:solidFill>
                          <a:effectLst>
                            <a:outerShdw blurRad="38100" dist="38100" dir="2700000" algn="tl">
                              <a:srgbClr val="000000"/>
                            </a:outerShdw>
                          </a:effectLst>
                          <a:latin typeface="Arial" charset="0"/>
                        </a:rPr>
                        <a:t> </a:t>
                      </a:r>
                      <a:r>
                        <a:rPr kumimoji="0" lang="en-US" sz="2400" b="1" i="1" u="none" strike="noStrike" cap="none" normalizeH="0" baseline="0" dirty="0" err="1">
                          <a:ln>
                            <a:noFill/>
                          </a:ln>
                          <a:solidFill>
                            <a:srgbClr val="FFFF00"/>
                          </a:solidFill>
                          <a:effectLst>
                            <a:outerShdw blurRad="38100" dist="38100" dir="2700000" algn="tl">
                              <a:srgbClr val="000000"/>
                            </a:outerShdw>
                          </a:effectLst>
                          <a:latin typeface="Arial" charset="0"/>
                        </a:rPr>
                        <a:t>cầm</a:t>
                      </a:r>
                      <a:endParaRPr kumimoji="0" lang="en-US" sz="2400" b="1" i="1" u="none" strike="noStrike" cap="none" normalizeH="0" baseline="0" dirty="0">
                        <a:ln>
                          <a:noFill/>
                        </a:ln>
                        <a:solidFill>
                          <a:srgbClr val="FFFF00"/>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8107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a:ln>
                            <a:noFill/>
                          </a:ln>
                          <a:solidFill>
                            <a:srgbClr val="FFFF00"/>
                          </a:solidFill>
                          <a:effectLst>
                            <a:outerShdw blurRad="38100" dist="38100" dir="2700000" algn="tl">
                              <a:srgbClr val="000000"/>
                            </a:outerShdw>
                          </a:effectLst>
                          <a:latin typeface="Arial" charset="0"/>
                        </a:rPr>
                        <a:t>Vai trò</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400" b="0" i="0" u="none" strike="noStrike" cap="none" normalizeH="0" baseline="0">
                        <a:ln>
                          <a:noFill/>
                        </a:ln>
                        <a:solidFill>
                          <a:srgbClr val="FFFF00"/>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400" b="0" i="0" u="none" strike="noStrike" cap="none" normalizeH="0" baseline="0">
                        <a:ln>
                          <a:noFill/>
                        </a:ln>
                        <a:solidFill>
                          <a:srgbClr val="FFFF00"/>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400" b="0" i="0" u="none" strike="noStrike" cap="none" normalizeH="0" baseline="0">
                        <a:ln>
                          <a:noFill/>
                        </a:ln>
                        <a:solidFill>
                          <a:srgbClr val="FFFF00"/>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903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a:ln>
                            <a:noFill/>
                          </a:ln>
                          <a:solidFill>
                            <a:srgbClr val="FFFF00"/>
                          </a:solidFill>
                          <a:effectLst>
                            <a:outerShdw blurRad="38100" dist="38100" dir="2700000" algn="tl">
                              <a:srgbClr val="000000"/>
                            </a:outerShdw>
                          </a:effectLst>
                          <a:latin typeface="Arial" charset="0"/>
                        </a:rPr>
                        <a:t>Số lượng </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a:ln>
                            <a:noFill/>
                          </a:ln>
                          <a:solidFill>
                            <a:srgbClr val="FFFF00"/>
                          </a:solidFill>
                          <a:effectLst>
                            <a:outerShdw blurRad="38100" dist="38100" dir="2700000" algn="tl">
                              <a:srgbClr val="000000"/>
                            </a:outerShdw>
                          </a:effectLst>
                          <a:latin typeface="Arial" charset="0"/>
                        </a:rPr>
                        <a:t>(năm 2002 )</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400" b="0" i="0" u="none" strike="noStrike" cap="none" normalizeH="0" baseline="0">
                        <a:ln>
                          <a:noFill/>
                        </a:ln>
                        <a:solidFill>
                          <a:srgbClr val="FFFF00"/>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400" b="0" i="0" u="none" strike="noStrike" cap="none" normalizeH="0" baseline="0">
                        <a:ln>
                          <a:noFill/>
                        </a:ln>
                        <a:solidFill>
                          <a:srgbClr val="FFFF00"/>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400" b="0" i="0" u="none" strike="noStrike" cap="none" normalizeH="0" baseline="0">
                        <a:ln>
                          <a:noFill/>
                        </a:ln>
                        <a:solidFill>
                          <a:srgbClr val="FFFF00"/>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7483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a:ln>
                          <a:noFill/>
                        </a:ln>
                        <a:solidFill>
                          <a:srgbClr val="FFFF00"/>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a:ln>
                            <a:noFill/>
                          </a:ln>
                          <a:solidFill>
                            <a:srgbClr val="FFFF00"/>
                          </a:solidFill>
                          <a:effectLst>
                            <a:outerShdw blurRad="38100" dist="38100" dir="2700000" algn="tl">
                              <a:srgbClr val="000000"/>
                            </a:outerShdw>
                          </a:effectLst>
                          <a:latin typeface="Arial" charset="0"/>
                        </a:rPr>
                        <a:t>Vùng phân bố chủ yếu</a:t>
                      </a:r>
                    </a:p>
                  </a:txBody>
                  <a:tcPr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400" b="0" i="0" u="none" strike="noStrike" cap="none" normalizeH="0" baseline="0">
                        <a:ln>
                          <a:noFill/>
                        </a:ln>
                        <a:solidFill>
                          <a:srgbClr val="FFFF00"/>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400" b="0" i="0" u="none" strike="noStrike" cap="none" normalizeH="0" baseline="0" dirty="0">
                        <a:ln>
                          <a:noFill/>
                        </a:ln>
                        <a:solidFill>
                          <a:srgbClr val="FFFF00"/>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400" b="0" i="0" u="none" strike="noStrike" cap="none" normalizeH="0" baseline="0" dirty="0">
                        <a:ln>
                          <a:noFill/>
                        </a:ln>
                        <a:solidFill>
                          <a:srgbClr val="FFFF00"/>
                        </a:solidFill>
                        <a:effectLst>
                          <a:outerShdw blurRad="38100" dist="38100" dir="2700000" algn="tl">
                            <a:srgbClr val="000000"/>
                          </a:outerShdw>
                        </a:effectLst>
                        <a:latin typeface="Arial" charset="0"/>
                      </a:endParaRPr>
                    </a:p>
                  </a:txBody>
                  <a:tcPr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 name="Text Box 36"/>
          <p:cNvSpPr txBox="1">
            <a:spLocks noChangeArrowheads="1"/>
          </p:cNvSpPr>
          <p:nvPr/>
        </p:nvSpPr>
        <p:spPr bwMode="auto">
          <a:xfrm>
            <a:off x="1524000" y="838201"/>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66FF"/>
                </a:solidFill>
                <a:effectLst/>
                <a:uLnTx/>
                <a:uFillTx/>
                <a:latin typeface="Times New Roman" panose="02020603050405020304" pitchFamily="18" charset="0"/>
                <a:ea typeface="+mn-ea"/>
                <a:cs typeface="+mn-cs"/>
              </a:rPr>
              <a:t>I. NGÀNH TRỒNG TRỌT </a:t>
            </a:r>
          </a:p>
        </p:txBody>
      </p:sp>
      <p:sp>
        <p:nvSpPr>
          <p:cNvPr id="6" name="Text Box 37"/>
          <p:cNvSpPr txBox="1">
            <a:spLocks noChangeArrowheads="1"/>
          </p:cNvSpPr>
          <p:nvPr/>
        </p:nvSpPr>
        <p:spPr bwMode="auto">
          <a:xfrm>
            <a:off x="3505200" y="69850"/>
            <a:ext cx="6858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Nội</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dung 2 SỰ PHÁT TRIỂN VÀ PHÂN BỐ NGÀNH NÔNG NGHIỆP .</a:t>
            </a:r>
          </a:p>
        </p:txBody>
      </p:sp>
      <p:sp>
        <p:nvSpPr>
          <p:cNvPr id="7" name="Text Box 38"/>
          <p:cNvSpPr txBox="1">
            <a:spLocks noChangeArrowheads="1"/>
          </p:cNvSpPr>
          <p:nvPr/>
        </p:nvSpPr>
        <p:spPr bwMode="auto">
          <a:xfrm>
            <a:off x="1524000" y="1219201"/>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sng" strike="noStrike" kern="1200" cap="none" spc="0" normalizeH="0" baseline="0" noProof="0">
                <a:ln>
                  <a:noFill/>
                </a:ln>
                <a:solidFill>
                  <a:srgbClr val="FF66FF"/>
                </a:solidFill>
                <a:effectLst/>
                <a:uLnTx/>
                <a:uFillTx/>
                <a:latin typeface="Times New Roman" panose="02020603050405020304" pitchFamily="18" charset="0"/>
                <a:ea typeface="+mn-ea"/>
                <a:cs typeface="+mn-cs"/>
              </a:rPr>
              <a:t>II. NGÀNH CHĂN NUÔI . </a:t>
            </a:r>
          </a:p>
        </p:txBody>
      </p:sp>
      <p:sp>
        <p:nvSpPr>
          <p:cNvPr id="8" name="Text Box 31"/>
          <p:cNvSpPr txBox="1">
            <a:spLocks noChangeArrowheads="1"/>
          </p:cNvSpPr>
          <p:nvPr/>
        </p:nvSpPr>
        <p:spPr bwMode="auto">
          <a:xfrm>
            <a:off x="3429000" y="2852739"/>
            <a:ext cx="2667000" cy="381642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Cung</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cấp</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sức</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kéo</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thịt</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sữa</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Trâu</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3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triệu</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con.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Bò</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4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triệu</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con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Trâu</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Trung</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du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và</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miền</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núi</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Bắc</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Bộ</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Bắc</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Trung</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Bộ</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Bò</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Duyên</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hải</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Nam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Trung</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Times New Roman" pitchFamily="18" charset="0"/>
                <a:ea typeface="+mn-ea"/>
                <a:cs typeface="+mn-cs"/>
              </a:rPr>
              <a:t>Bộ</a:t>
            </a:r>
            <a:endPar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Times New Roman" pitchFamily="18" charset="0"/>
              <a:ea typeface="+mn-ea"/>
              <a:cs typeface="+mn-cs"/>
            </a:endParaRPr>
          </a:p>
        </p:txBody>
      </p:sp>
      <p:sp>
        <p:nvSpPr>
          <p:cNvPr id="9" name="Text Box 32"/>
          <p:cNvSpPr txBox="1">
            <a:spLocks noChangeArrowheads="1"/>
          </p:cNvSpPr>
          <p:nvPr/>
        </p:nvSpPr>
        <p:spPr bwMode="auto">
          <a:xfrm>
            <a:off x="6172200" y="2895601"/>
            <a:ext cx="2362200" cy="347787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Cung</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cấp</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thịt</a:t>
            </a:r>
            <a:endPar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23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triệu</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con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Đồng</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bằng</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sông</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Hồng</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và</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đồng</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bằng</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sông</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a:t>
            </a:r>
            <a:r>
              <a:rPr kumimoji="0" lang="en-US" sz="2200" b="0" i="0" u="none" strike="noStrike" kern="1200" cap="none" spc="0" normalizeH="0" baseline="0" noProof="0" dirty="0" err="1">
                <a:ln>
                  <a:noFill/>
                </a:ln>
                <a:solidFill>
                  <a:srgbClr val="FF9900"/>
                </a:solidFill>
                <a:effectLst>
                  <a:outerShdw blurRad="38100" dist="38100" dir="2700000" algn="tl">
                    <a:srgbClr val="000000"/>
                  </a:outerShdw>
                </a:effectLst>
                <a:uLnTx/>
                <a:uFillTx/>
                <a:latin typeface="Arial" charset="0"/>
                <a:ea typeface="+mn-ea"/>
                <a:cs typeface="+mn-cs"/>
              </a:rPr>
              <a:t>Cửu</a:t>
            </a:r>
            <a:r>
              <a:rPr kumimoji="0" lang="en-US" sz="22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Arial" charset="0"/>
                <a:ea typeface="+mn-ea"/>
                <a:cs typeface="+mn-cs"/>
              </a:rPr>
              <a:t> Long.</a:t>
            </a:r>
            <a:r>
              <a:rPr kumimoji="0" lang="en-US" sz="2200" b="0" i="0" u="none" strike="noStrike" kern="1200" cap="none" spc="0" normalizeH="0" baseline="0" noProof="0" dirty="0">
                <a:ln>
                  <a:noFill/>
                </a:ln>
                <a:solidFill>
                  <a:srgbClr val="FF9900"/>
                </a:solidFill>
                <a:effectLst/>
                <a:uLnTx/>
                <a:uFillTx/>
                <a:latin typeface="Arial" charset="0"/>
                <a:ea typeface="+mn-ea"/>
                <a:cs typeface="+mn-cs"/>
              </a:rPr>
              <a:t> </a:t>
            </a:r>
          </a:p>
        </p:txBody>
      </p:sp>
      <p:sp>
        <p:nvSpPr>
          <p:cNvPr id="10" name="Text Box 33"/>
          <p:cNvSpPr txBox="1">
            <a:spLocks noChangeArrowheads="1"/>
          </p:cNvSpPr>
          <p:nvPr/>
        </p:nvSpPr>
        <p:spPr bwMode="auto">
          <a:xfrm>
            <a:off x="8382000" y="2717801"/>
            <a:ext cx="2133600" cy="3139321"/>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Cung cấp thịt, trứng.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Hơn 230 triệu con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FF9900"/>
                </a:solidFill>
                <a:effectLst>
                  <a:outerShdw blurRad="38100" dist="38100" dir="2700000" algn="tl">
                    <a:srgbClr val="000000"/>
                  </a:outerShdw>
                </a:effectLst>
                <a:uLnTx/>
                <a:uFillTx/>
                <a:latin typeface="Arial" charset="0"/>
                <a:ea typeface="+mn-ea"/>
                <a:cs typeface="+mn-cs"/>
              </a:rPr>
              <a:t>Các vùng Đồng bằng.</a:t>
            </a:r>
          </a:p>
        </p:txBody>
      </p:sp>
    </p:spTree>
    <p:extLst>
      <p:ext uri="{BB962C8B-B14F-4D97-AF65-F5344CB8AC3E}">
        <p14:creationId xmlns:p14="http://schemas.microsoft.com/office/powerpoint/2010/main" val="35805990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75"/>
                                  </p:iterate>
                                  <p:childTnLst>
                                    <p:set>
                                      <p:cBhvr>
                                        <p:cTn id="14" dur="1" fill="hold">
                                          <p:stCondLst>
                                            <p:cond delay="74"/>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4" name="Group 10"/>
          <p:cNvGrpSpPr/>
          <p:nvPr/>
        </p:nvGrpSpPr>
        <p:grpSpPr>
          <a:xfrm>
            <a:off x="0" y="0"/>
            <a:ext cx="12192000" cy="6858000"/>
            <a:chOff x="0" y="0"/>
            <a:chExt cx="12192000" cy="685800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0" y="339634"/>
              <a:ext cx="1204395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mn-cs"/>
                </a:rPr>
                <a:t>Chủ</a:t>
              </a:r>
              <a:r>
                <a:rPr kumimoji="0" lang="en-US" sz="60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 </a:t>
              </a:r>
              <a:r>
                <a:rPr kumimoji="0" lang="en-US" sz="6000" b="1"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mn-cs"/>
                </a:rPr>
                <a:t>đề</a:t>
              </a:r>
              <a:r>
                <a:rPr kumimoji="0" lang="en-US" sz="60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mn-cs"/>
                </a:rPr>
                <a:t>Nông</a:t>
              </a:r>
              <a:r>
                <a:rPr kumimoji="0" lang="en-US" sz="60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 </a:t>
              </a:r>
              <a:r>
                <a:rPr kumimoji="0" lang="en-US" sz="6000" b="1"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mn-cs"/>
                </a:rPr>
                <a:t>nghiệp</a:t>
              </a:r>
              <a:r>
                <a:rPr kumimoji="0" lang="en-US" sz="60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 </a:t>
              </a:r>
              <a:r>
                <a:rPr kumimoji="0" lang="en-US" sz="6000" b="1" i="0" u="none" strike="noStrike" kern="1200" cap="none" spc="0" normalizeH="0" baseline="0" noProof="0" dirty="0" err="1">
                  <a:ln>
                    <a:noFill/>
                  </a:ln>
                  <a:solidFill>
                    <a:srgbClr val="FF0000"/>
                  </a:solidFill>
                  <a:effectLst/>
                  <a:uLnTx/>
                  <a:uFillTx/>
                  <a:latin typeface="Verdana" panose="020B0604030504040204" pitchFamily="34" charset="0"/>
                  <a:ea typeface="Verdana" panose="020B0604030504040204" pitchFamily="34" charset="0"/>
                  <a:cs typeface="+mn-cs"/>
                </a:rPr>
                <a:t>Việt</a:t>
              </a:r>
              <a:r>
                <a:rPr kumimoji="0" lang="en-US" sz="60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 Nam</a:t>
              </a:r>
            </a:p>
          </p:txBody>
        </p:sp>
      </p:grpSp>
    </p:spTree>
    <p:extLst>
      <p:ext uri="{BB962C8B-B14F-4D97-AF65-F5344CB8AC3E}">
        <p14:creationId xmlns:p14="http://schemas.microsoft.com/office/powerpoint/2010/main" val="3562524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3775"/>
            <a:ext cx="5630092" cy="3152851"/>
          </a:xfrm>
          <a:prstGeom prst="rect">
            <a:avLst/>
          </a:prstGeom>
        </p:spPr>
      </p:pic>
      <p:pic>
        <p:nvPicPr>
          <p:cNvPr id="6" name="Picture 5"/>
          <p:cNvPicPr>
            <a:picLocks noChangeAspect="1"/>
          </p:cNvPicPr>
          <p:nvPr/>
        </p:nvPicPr>
        <p:blipFill>
          <a:blip r:embed="rId3"/>
          <a:stretch>
            <a:fillRect/>
          </a:stretch>
        </p:blipFill>
        <p:spPr>
          <a:xfrm>
            <a:off x="6126481" y="0"/>
            <a:ext cx="5691455" cy="3176626"/>
          </a:xfrm>
          <a:prstGeom prst="rect">
            <a:avLst/>
          </a:prstGeom>
        </p:spPr>
      </p:pic>
      <p:pic>
        <p:nvPicPr>
          <p:cNvPr id="9" name="Picture 8"/>
          <p:cNvPicPr>
            <a:picLocks noChangeAspect="1"/>
          </p:cNvPicPr>
          <p:nvPr/>
        </p:nvPicPr>
        <p:blipFill>
          <a:blip r:embed="rId4"/>
          <a:stretch>
            <a:fillRect/>
          </a:stretch>
        </p:blipFill>
        <p:spPr>
          <a:xfrm>
            <a:off x="0" y="3396342"/>
            <a:ext cx="5669961" cy="3466647"/>
          </a:xfrm>
          <a:prstGeom prst="rect">
            <a:avLst/>
          </a:prstGeom>
        </p:spPr>
      </p:pic>
      <p:pic>
        <p:nvPicPr>
          <p:cNvPr id="10" name="Picture 9"/>
          <p:cNvPicPr>
            <a:picLocks noChangeAspect="1"/>
          </p:cNvPicPr>
          <p:nvPr/>
        </p:nvPicPr>
        <p:blipFill>
          <a:blip r:embed="rId5"/>
          <a:stretch>
            <a:fillRect/>
          </a:stretch>
        </p:blipFill>
        <p:spPr>
          <a:xfrm>
            <a:off x="6405698" y="3368896"/>
            <a:ext cx="5586004" cy="3489104"/>
          </a:xfrm>
          <a:prstGeom prst="rect">
            <a:avLst/>
          </a:prstGeom>
        </p:spPr>
      </p:pic>
      <p:pic>
        <p:nvPicPr>
          <p:cNvPr id="11" name="Picture 10"/>
          <p:cNvPicPr>
            <a:picLocks noChangeAspect="1"/>
          </p:cNvPicPr>
          <p:nvPr/>
        </p:nvPicPr>
        <p:blipFill>
          <a:blip r:embed="rId6"/>
          <a:stretch>
            <a:fillRect/>
          </a:stretch>
        </p:blipFill>
        <p:spPr>
          <a:xfrm>
            <a:off x="2815047" y="967467"/>
            <a:ext cx="6477000" cy="4857750"/>
          </a:xfrm>
          <a:prstGeom prst="rect">
            <a:avLst/>
          </a:prstGeom>
        </p:spPr>
      </p:pic>
    </p:spTree>
    <p:extLst>
      <p:ext uri="{BB962C8B-B14F-4D97-AF65-F5344CB8AC3E}">
        <p14:creationId xmlns:p14="http://schemas.microsoft.com/office/powerpoint/2010/main" val="2663522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323439"/>
          </a:xfrm>
          <a:prstGeom prst="rect">
            <a:avLst/>
          </a:prstGeom>
        </p:spPr>
        <p:txBody>
          <a:bodyPr wrap="square">
            <a:spAutoFit/>
          </a:bodyPr>
          <a:lstStyle/>
          <a:p>
            <a:pPr algn="ctr"/>
            <a:r>
              <a:rPr lang="en-US" sz="4000" b="1" dirty="0" err="1">
                <a:solidFill>
                  <a:srgbClr val="FF0000"/>
                </a:solidFill>
                <a:latin typeface="Verdana" panose="020B0604030504040204" pitchFamily="34" charset="0"/>
                <a:ea typeface="Verdana" panose="020B0604030504040204" pitchFamily="34" charset="0"/>
              </a:rPr>
              <a:t>Nội</a:t>
            </a:r>
            <a:r>
              <a:rPr lang="en-US" sz="4000" b="1" dirty="0">
                <a:solidFill>
                  <a:srgbClr val="FF0000"/>
                </a:solidFill>
                <a:latin typeface="Verdana" panose="020B0604030504040204" pitchFamily="34" charset="0"/>
                <a:ea typeface="Verdana" panose="020B0604030504040204" pitchFamily="34" charset="0"/>
              </a:rPr>
              <a:t> dung 3. </a:t>
            </a:r>
            <a:r>
              <a:rPr lang="en-US" sz="4000" b="1" dirty="0" err="1">
                <a:solidFill>
                  <a:srgbClr val="FF0000"/>
                </a:solidFill>
                <a:latin typeface="Verdana" panose="020B0604030504040204" pitchFamily="34" charset="0"/>
                <a:ea typeface="Verdana" panose="020B0604030504040204" pitchFamily="34" charset="0"/>
              </a:rPr>
              <a:t>Sự</a:t>
            </a:r>
            <a:r>
              <a:rPr lang="en-US" sz="4000" b="1" dirty="0">
                <a:solidFill>
                  <a:srgbClr val="FF0000"/>
                </a:solidFill>
                <a:latin typeface="Verdana" panose="020B0604030504040204" pitchFamily="34" charset="0"/>
                <a:ea typeface="Verdana" panose="020B0604030504040204" pitchFamily="34" charset="0"/>
              </a:rPr>
              <a:t> </a:t>
            </a:r>
            <a:r>
              <a:rPr lang="en-US" sz="4000" b="1" dirty="0" err="1">
                <a:solidFill>
                  <a:srgbClr val="FF0000"/>
                </a:solidFill>
                <a:latin typeface="Verdana" panose="020B0604030504040204" pitchFamily="34" charset="0"/>
                <a:ea typeface="Verdana" panose="020B0604030504040204" pitchFamily="34" charset="0"/>
              </a:rPr>
              <a:t>phát</a:t>
            </a:r>
            <a:r>
              <a:rPr lang="en-US" sz="4000" b="1" dirty="0">
                <a:solidFill>
                  <a:srgbClr val="FF0000"/>
                </a:solidFill>
                <a:latin typeface="Verdana" panose="020B0604030504040204" pitchFamily="34" charset="0"/>
                <a:ea typeface="Verdana" panose="020B0604030504040204" pitchFamily="34" charset="0"/>
              </a:rPr>
              <a:t> </a:t>
            </a:r>
            <a:r>
              <a:rPr lang="en-US" sz="4000" b="1" dirty="0" err="1">
                <a:solidFill>
                  <a:srgbClr val="FF0000"/>
                </a:solidFill>
                <a:latin typeface="Verdana" panose="020B0604030504040204" pitchFamily="34" charset="0"/>
                <a:ea typeface="Verdana" panose="020B0604030504040204" pitchFamily="34" charset="0"/>
              </a:rPr>
              <a:t>triển</a:t>
            </a:r>
            <a:r>
              <a:rPr lang="en-US" sz="4000" b="1" dirty="0">
                <a:solidFill>
                  <a:srgbClr val="FF0000"/>
                </a:solidFill>
                <a:latin typeface="Verdana" panose="020B0604030504040204" pitchFamily="34" charset="0"/>
                <a:ea typeface="Verdana" panose="020B0604030504040204" pitchFamily="34" charset="0"/>
              </a:rPr>
              <a:t> </a:t>
            </a:r>
            <a:r>
              <a:rPr lang="en-US" sz="4000" b="1" dirty="0" err="1">
                <a:solidFill>
                  <a:srgbClr val="FF0000"/>
                </a:solidFill>
                <a:latin typeface="Verdana" panose="020B0604030504040204" pitchFamily="34" charset="0"/>
                <a:ea typeface="Verdana" panose="020B0604030504040204" pitchFamily="34" charset="0"/>
              </a:rPr>
              <a:t>và</a:t>
            </a:r>
            <a:r>
              <a:rPr lang="en-US" sz="4000" b="1" dirty="0">
                <a:solidFill>
                  <a:srgbClr val="FF0000"/>
                </a:solidFill>
                <a:latin typeface="Verdana" panose="020B0604030504040204" pitchFamily="34" charset="0"/>
                <a:ea typeface="Verdana" panose="020B0604030504040204" pitchFamily="34" charset="0"/>
              </a:rPr>
              <a:t> </a:t>
            </a:r>
            <a:r>
              <a:rPr lang="en-US" sz="4000" b="1" dirty="0" err="1">
                <a:solidFill>
                  <a:srgbClr val="FF0000"/>
                </a:solidFill>
                <a:latin typeface="Verdana" panose="020B0604030504040204" pitchFamily="34" charset="0"/>
                <a:ea typeface="Verdana" panose="020B0604030504040204" pitchFamily="34" charset="0"/>
              </a:rPr>
              <a:t>phân</a:t>
            </a:r>
            <a:r>
              <a:rPr lang="en-US" sz="4000" b="1" dirty="0">
                <a:solidFill>
                  <a:srgbClr val="FF0000"/>
                </a:solidFill>
                <a:latin typeface="Verdana" panose="020B0604030504040204" pitchFamily="34" charset="0"/>
                <a:ea typeface="Verdana" panose="020B0604030504040204" pitchFamily="34" charset="0"/>
              </a:rPr>
              <a:t> </a:t>
            </a:r>
            <a:r>
              <a:rPr lang="en-US" sz="4000" b="1" dirty="0" err="1">
                <a:solidFill>
                  <a:srgbClr val="FF0000"/>
                </a:solidFill>
                <a:latin typeface="Verdana" panose="020B0604030504040204" pitchFamily="34" charset="0"/>
                <a:ea typeface="Verdana" panose="020B0604030504040204" pitchFamily="34" charset="0"/>
              </a:rPr>
              <a:t>bố</a:t>
            </a:r>
            <a:r>
              <a:rPr lang="en-US" sz="4000" b="1" dirty="0">
                <a:solidFill>
                  <a:srgbClr val="FF0000"/>
                </a:solidFill>
                <a:latin typeface="Verdana" panose="020B0604030504040204" pitchFamily="34" charset="0"/>
                <a:ea typeface="Verdana" panose="020B0604030504040204" pitchFamily="34" charset="0"/>
              </a:rPr>
              <a:t> </a:t>
            </a:r>
          </a:p>
          <a:p>
            <a:pPr algn="ctr"/>
            <a:r>
              <a:rPr lang="en-US" sz="4000" b="1" dirty="0">
                <a:solidFill>
                  <a:srgbClr val="FF0000"/>
                </a:solidFill>
                <a:latin typeface="Verdana" panose="020B0604030504040204" pitchFamily="34" charset="0"/>
                <a:ea typeface="Verdana" panose="020B0604030504040204" pitchFamily="34" charset="0"/>
              </a:rPr>
              <a:t>             </a:t>
            </a:r>
            <a:r>
              <a:rPr lang="en-US" sz="4000" b="1" dirty="0" err="1">
                <a:solidFill>
                  <a:srgbClr val="FF0000"/>
                </a:solidFill>
                <a:latin typeface="Verdana" panose="020B0604030504040204" pitchFamily="34" charset="0"/>
                <a:ea typeface="Verdana" panose="020B0604030504040204" pitchFamily="34" charset="0"/>
              </a:rPr>
              <a:t>lâm</a:t>
            </a:r>
            <a:r>
              <a:rPr lang="en-US" sz="4000" b="1" dirty="0">
                <a:solidFill>
                  <a:srgbClr val="FF0000"/>
                </a:solidFill>
                <a:latin typeface="Verdana" panose="020B0604030504040204" pitchFamily="34" charset="0"/>
                <a:ea typeface="Verdana" panose="020B0604030504040204" pitchFamily="34" charset="0"/>
              </a:rPr>
              <a:t> </a:t>
            </a:r>
            <a:r>
              <a:rPr lang="en-US" sz="4000" b="1" dirty="0" err="1">
                <a:solidFill>
                  <a:srgbClr val="FF0000"/>
                </a:solidFill>
                <a:latin typeface="Verdana" panose="020B0604030504040204" pitchFamily="34" charset="0"/>
                <a:ea typeface="Verdana" panose="020B0604030504040204" pitchFamily="34" charset="0"/>
              </a:rPr>
              <a:t>nghiệp</a:t>
            </a:r>
            <a:r>
              <a:rPr lang="en-US" sz="4000" b="1" dirty="0">
                <a:solidFill>
                  <a:srgbClr val="FF0000"/>
                </a:solidFill>
                <a:latin typeface="Verdana" panose="020B0604030504040204" pitchFamily="34" charset="0"/>
                <a:ea typeface="Verdana" panose="020B0604030504040204" pitchFamily="34" charset="0"/>
              </a:rPr>
              <a:t>, </a:t>
            </a:r>
            <a:r>
              <a:rPr lang="en-US" sz="4000" b="1" dirty="0" err="1">
                <a:solidFill>
                  <a:srgbClr val="FF0000"/>
                </a:solidFill>
                <a:latin typeface="Verdana" panose="020B0604030504040204" pitchFamily="34" charset="0"/>
                <a:ea typeface="Verdana" panose="020B0604030504040204" pitchFamily="34" charset="0"/>
              </a:rPr>
              <a:t>thủy</a:t>
            </a:r>
            <a:r>
              <a:rPr lang="en-US" sz="4000" b="1" dirty="0">
                <a:solidFill>
                  <a:srgbClr val="FF0000"/>
                </a:solidFill>
                <a:latin typeface="Verdana" panose="020B0604030504040204" pitchFamily="34" charset="0"/>
                <a:ea typeface="Verdana" panose="020B0604030504040204" pitchFamily="34" charset="0"/>
              </a:rPr>
              <a:t> </a:t>
            </a:r>
            <a:r>
              <a:rPr lang="en-US" sz="4000" b="1" dirty="0" err="1">
                <a:solidFill>
                  <a:srgbClr val="FF0000"/>
                </a:solidFill>
                <a:latin typeface="Verdana" panose="020B0604030504040204" pitchFamily="34" charset="0"/>
                <a:ea typeface="Verdana" panose="020B0604030504040204" pitchFamily="34" charset="0"/>
              </a:rPr>
              <a:t>sản</a:t>
            </a:r>
            <a:endParaRPr lang="en-US" sz="4000" b="1" dirty="0">
              <a:solidFill>
                <a:srgbClr val="FF0000"/>
              </a:solidFill>
              <a:latin typeface="Verdana" panose="020B0604030504040204" pitchFamily="34" charset="0"/>
              <a:ea typeface="Verdana" panose="020B0604030504040204" pitchFamily="34" charset="0"/>
            </a:endParaRPr>
          </a:p>
        </p:txBody>
      </p:sp>
      <p:pic>
        <p:nvPicPr>
          <p:cNvPr id="7" name="Picture 6"/>
          <p:cNvPicPr>
            <a:picLocks noChangeAspect="1"/>
          </p:cNvPicPr>
          <p:nvPr/>
        </p:nvPicPr>
        <p:blipFill>
          <a:blip r:embed="rId2"/>
          <a:stretch>
            <a:fillRect/>
          </a:stretch>
        </p:blipFill>
        <p:spPr>
          <a:xfrm>
            <a:off x="0" y="1629199"/>
            <a:ext cx="6230983" cy="4680161"/>
          </a:xfrm>
          <a:prstGeom prst="rect">
            <a:avLst/>
          </a:prstGeom>
        </p:spPr>
      </p:pic>
      <p:pic>
        <p:nvPicPr>
          <p:cNvPr id="8" name="Picture 7"/>
          <p:cNvPicPr>
            <a:picLocks noChangeAspect="1"/>
          </p:cNvPicPr>
          <p:nvPr/>
        </p:nvPicPr>
        <p:blipFill>
          <a:blip r:embed="rId3"/>
          <a:stretch>
            <a:fillRect/>
          </a:stretch>
        </p:blipFill>
        <p:spPr>
          <a:xfrm>
            <a:off x="6230983" y="2107822"/>
            <a:ext cx="5956662" cy="3722914"/>
          </a:xfrm>
          <a:prstGeom prst="rect">
            <a:avLst/>
          </a:prstGeom>
        </p:spPr>
      </p:pic>
    </p:spTree>
    <p:extLst>
      <p:ext uri="{BB962C8B-B14F-4D97-AF65-F5344CB8AC3E}">
        <p14:creationId xmlns:p14="http://schemas.microsoft.com/office/powerpoint/2010/main" val="2576875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6061166" cy="584775"/>
          </a:xfrm>
          <a:prstGeom prst="rect">
            <a:avLst/>
          </a:prstGeom>
          <a:noFill/>
        </p:spPr>
        <p:txBody>
          <a:bodyPr wrap="square" rtlCol="0">
            <a:spAutoFit/>
          </a:bodyPr>
          <a:lstStyle/>
          <a:p>
            <a:r>
              <a:rPr lang="en-US" sz="3200" b="1" dirty="0">
                <a:solidFill>
                  <a:srgbClr val="00B050"/>
                </a:solidFill>
                <a:latin typeface="Verdana" panose="020B0604030504040204" pitchFamily="34" charset="0"/>
                <a:ea typeface="Verdana" panose="020B0604030504040204" pitchFamily="34" charset="0"/>
              </a:rPr>
              <a:t>I. </a:t>
            </a:r>
            <a:r>
              <a:rPr lang="en-US" sz="3200" b="1" u="sng" dirty="0" err="1">
                <a:solidFill>
                  <a:srgbClr val="00B050"/>
                </a:solidFill>
                <a:latin typeface="Verdana" panose="020B0604030504040204" pitchFamily="34" charset="0"/>
                <a:ea typeface="Verdana" panose="020B0604030504040204" pitchFamily="34" charset="0"/>
              </a:rPr>
              <a:t>Lâm</a:t>
            </a:r>
            <a:r>
              <a:rPr lang="en-US" sz="3200" b="1" u="sng" dirty="0">
                <a:solidFill>
                  <a:srgbClr val="00B050"/>
                </a:solidFill>
                <a:latin typeface="Verdana" panose="020B0604030504040204" pitchFamily="34" charset="0"/>
                <a:ea typeface="Verdana" panose="020B0604030504040204" pitchFamily="34" charset="0"/>
              </a:rPr>
              <a:t> </a:t>
            </a:r>
            <a:r>
              <a:rPr lang="en-US" sz="3200" b="1" u="sng" dirty="0" err="1">
                <a:solidFill>
                  <a:srgbClr val="00B050"/>
                </a:solidFill>
                <a:latin typeface="Verdana" panose="020B0604030504040204" pitchFamily="34" charset="0"/>
                <a:ea typeface="Verdana" panose="020B0604030504040204" pitchFamily="34" charset="0"/>
              </a:rPr>
              <a:t>nghiệp</a:t>
            </a:r>
            <a:r>
              <a:rPr lang="en-US" sz="3200" b="1" u="sng" dirty="0">
                <a:solidFill>
                  <a:srgbClr val="00B050"/>
                </a:solidFill>
                <a:latin typeface="Verdana" panose="020B0604030504040204" pitchFamily="34" charset="0"/>
                <a:ea typeface="Verdana" panose="020B0604030504040204" pitchFamily="34" charset="0"/>
              </a:rPr>
              <a:t> </a:t>
            </a:r>
          </a:p>
        </p:txBody>
      </p:sp>
      <p:sp>
        <p:nvSpPr>
          <p:cNvPr id="5" name="TextBox 4"/>
          <p:cNvSpPr txBox="1"/>
          <p:nvPr/>
        </p:nvSpPr>
        <p:spPr>
          <a:xfrm>
            <a:off x="0" y="679269"/>
            <a:ext cx="4376057" cy="553998"/>
          </a:xfrm>
          <a:prstGeom prst="rect">
            <a:avLst/>
          </a:prstGeom>
          <a:noFill/>
        </p:spPr>
        <p:txBody>
          <a:bodyPr wrap="square" rtlCol="0">
            <a:spAutoFit/>
          </a:bodyPr>
          <a:lstStyle/>
          <a:p>
            <a:r>
              <a:rPr lang="en-US" sz="3000" b="1" dirty="0">
                <a:solidFill>
                  <a:srgbClr val="00B050"/>
                </a:solidFill>
                <a:latin typeface="Verdana" panose="020B0604030504040204" pitchFamily="34" charset="0"/>
                <a:ea typeface="Verdana" panose="020B0604030504040204" pitchFamily="34" charset="0"/>
              </a:rPr>
              <a:t>1. </a:t>
            </a:r>
            <a:r>
              <a:rPr lang="en-US" sz="3000" b="1" dirty="0" err="1">
                <a:solidFill>
                  <a:srgbClr val="00B050"/>
                </a:solidFill>
                <a:latin typeface="Verdana" panose="020B0604030504040204" pitchFamily="34" charset="0"/>
                <a:ea typeface="Verdana" panose="020B0604030504040204" pitchFamily="34" charset="0"/>
              </a:rPr>
              <a:t>Tài</a:t>
            </a:r>
            <a:r>
              <a:rPr lang="en-US" sz="3000" b="1" dirty="0">
                <a:solidFill>
                  <a:srgbClr val="00B050"/>
                </a:solidFill>
                <a:latin typeface="Verdana" panose="020B0604030504040204" pitchFamily="34" charset="0"/>
                <a:ea typeface="Verdana" panose="020B0604030504040204" pitchFamily="34" charset="0"/>
              </a:rPr>
              <a:t> </a:t>
            </a:r>
            <a:r>
              <a:rPr lang="en-US" sz="3000" b="1" dirty="0" err="1">
                <a:solidFill>
                  <a:srgbClr val="00B050"/>
                </a:solidFill>
                <a:latin typeface="Verdana" panose="020B0604030504040204" pitchFamily="34" charset="0"/>
                <a:ea typeface="Verdana" panose="020B0604030504040204" pitchFamily="34" charset="0"/>
              </a:rPr>
              <a:t>nguyên</a:t>
            </a:r>
            <a:r>
              <a:rPr lang="en-US" sz="3000" b="1" dirty="0">
                <a:solidFill>
                  <a:srgbClr val="00B050"/>
                </a:solidFill>
                <a:latin typeface="Verdana" panose="020B0604030504040204" pitchFamily="34" charset="0"/>
                <a:ea typeface="Verdana" panose="020B0604030504040204" pitchFamily="34" charset="0"/>
              </a:rPr>
              <a:t> </a:t>
            </a:r>
            <a:r>
              <a:rPr lang="en-US" sz="3000" b="1" dirty="0" err="1">
                <a:solidFill>
                  <a:srgbClr val="00B050"/>
                </a:solidFill>
                <a:latin typeface="Verdana" panose="020B0604030504040204" pitchFamily="34" charset="0"/>
                <a:ea typeface="Verdana" panose="020B0604030504040204" pitchFamily="34" charset="0"/>
              </a:rPr>
              <a:t>rừng</a:t>
            </a:r>
            <a:endParaRPr lang="en-US" sz="3000" b="1" dirty="0">
              <a:solidFill>
                <a:srgbClr val="00B050"/>
              </a:solidFill>
              <a:latin typeface="Verdana" panose="020B0604030504040204" pitchFamily="34" charset="0"/>
              <a:ea typeface="Verdana" panose="020B060403050404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2049" y="0"/>
            <a:ext cx="5669951" cy="6858000"/>
          </a:xfrm>
          <a:prstGeom prst="rect">
            <a:avLst/>
          </a:prstGeom>
        </p:spPr>
      </p:pic>
      <p:sp>
        <p:nvSpPr>
          <p:cNvPr id="7" name="Cloud Callout 6"/>
          <p:cNvSpPr/>
          <p:nvPr/>
        </p:nvSpPr>
        <p:spPr>
          <a:xfrm>
            <a:off x="27033" y="2032000"/>
            <a:ext cx="5916567" cy="2022348"/>
          </a:xfrm>
          <a:prstGeom prst="cloudCallout">
            <a:avLst>
              <a:gd name="adj1" fmla="val 56180"/>
              <a:gd name="adj2" fmla="val 9019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nl-NL" sz="2000" dirty="0">
              <a:latin typeface="Verdana" panose="020B0604030504040204" pitchFamily="34" charset="0"/>
              <a:ea typeface="Verdana" panose="020B0604030504040204" pitchFamily="34" charset="0"/>
            </a:endParaRPr>
          </a:p>
          <a:p>
            <a:pPr algn="just"/>
            <a:r>
              <a:rPr lang="nl-NL" sz="2000" dirty="0">
                <a:solidFill>
                  <a:schemeClr val="tx1"/>
                </a:solidFill>
                <a:latin typeface="Verdana" panose="020B0604030504040204" pitchFamily="34" charset="0"/>
                <a:ea typeface="Verdana" panose="020B0604030504040204" pitchFamily="34" charset="0"/>
              </a:rPr>
              <a:t>Hãy cho biết ngành lâm nghiệp có vai trò như thế nào trong sự phát triển kinh tế xã hội và bảo vệ môi trường?</a:t>
            </a:r>
            <a:endParaRPr lang="en-US" sz="2000" dirty="0">
              <a:solidFill>
                <a:schemeClr val="tx1"/>
              </a:solidFill>
              <a:latin typeface="Verdana" panose="020B0604030504040204" pitchFamily="34" charset="0"/>
              <a:ea typeface="Verdana" panose="020B0604030504040204" pitchFamily="34" charset="0"/>
            </a:endParaRPr>
          </a:p>
          <a:p>
            <a:pPr algn="ctr"/>
            <a:endParaRPr lang="en-US" dirty="0"/>
          </a:p>
        </p:txBody>
      </p:sp>
      <p:sp>
        <p:nvSpPr>
          <p:cNvPr id="8" name="Cloud Callout 7"/>
          <p:cNvSpPr/>
          <p:nvPr/>
        </p:nvSpPr>
        <p:spPr>
          <a:xfrm>
            <a:off x="27032" y="2032000"/>
            <a:ext cx="5916567" cy="2022348"/>
          </a:xfrm>
          <a:prstGeom prst="cloudCallout">
            <a:avLst>
              <a:gd name="adj1" fmla="val 56180"/>
              <a:gd name="adj2" fmla="val 9019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nl-NL" sz="2000" dirty="0">
              <a:solidFill>
                <a:schemeClr val="tx1"/>
              </a:solidFill>
              <a:latin typeface="Verdana" panose="020B0604030504040204" pitchFamily="34" charset="0"/>
              <a:ea typeface="Verdana" panose="020B0604030504040204" pitchFamily="34" charset="0"/>
            </a:endParaRPr>
          </a:p>
          <a:p>
            <a:pPr algn="just"/>
            <a:r>
              <a:rPr lang="nl-NL" sz="2000" dirty="0">
                <a:solidFill>
                  <a:schemeClr val="tx1"/>
                </a:solidFill>
                <a:latin typeface="Verdana" panose="020B0604030504040204" pitchFamily="34" charset="0"/>
                <a:ea typeface="Verdana" panose="020B0604030504040204" pitchFamily="34" charset="0"/>
              </a:rPr>
              <a:t>hãy cho biết nước ta có những điều kiện nào cho rừng phát triển?</a:t>
            </a:r>
            <a:endParaRPr lang="en-US" sz="2000" dirty="0">
              <a:solidFill>
                <a:schemeClr val="tx1"/>
              </a:solidFill>
              <a:latin typeface="Verdana" panose="020B0604030504040204" pitchFamily="34" charset="0"/>
              <a:ea typeface="Verdana" panose="020B0604030504040204" pitchFamily="34" charset="0"/>
            </a:endParaRPr>
          </a:p>
          <a:p>
            <a:pPr algn="ctr"/>
            <a:endParaRPr lang="en-US" dirty="0"/>
          </a:p>
        </p:txBody>
      </p:sp>
    </p:spTree>
    <p:extLst>
      <p:ext uri="{BB962C8B-B14F-4D97-AF65-F5344CB8AC3E}">
        <p14:creationId xmlns:p14="http://schemas.microsoft.com/office/powerpoint/2010/main" val="115731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700" y="101600"/>
            <a:ext cx="3898900" cy="553998"/>
          </a:xfrm>
          <a:prstGeom prst="rect">
            <a:avLst/>
          </a:prstGeom>
          <a:noFill/>
        </p:spPr>
        <p:txBody>
          <a:bodyPr wrap="square" rtlCol="0">
            <a:spAutoFit/>
          </a:bodyPr>
          <a:lstStyle/>
          <a:p>
            <a:r>
              <a:rPr lang="en-US" sz="3000" b="1" dirty="0">
                <a:solidFill>
                  <a:srgbClr val="00B050"/>
                </a:solidFill>
                <a:latin typeface="Verdana" panose="020B0604030504040204" pitchFamily="34" charset="0"/>
                <a:ea typeface="Verdana" panose="020B0604030504040204" pitchFamily="34" charset="0"/>
              </a:rPr>
              <a:t>a. </a:t>
            </a:r>
            <a:r>
              <a:rPr lang="en-US" sz="3000" b="1" dirty="0" err="1">
                <a:solidFill>
                  <a:srgbClr val="00B050"/>
                </a:solidFill>
                <a:latin typeface="Verdana" panose="020B0604030504040204" pitchFamily="34" charset="0"/>
                <a:ea typeface="Verdana" panose="020B0604030504040204" pitchFamily="34" charset="0"/>
              </a:rPr>
              <a:t>Thực</a:t>
            </a:r>
            <a:r>
              <a:rPr lang="en-US" sz="3000" b="1" dirty="0">
                <a:solidFill>
                  <a:srgbClr val="00B050"/>
                </a:solidFill>
                <a:latin typeface="Verdana" panose="020B0604030504040204" pitchFamily="34" charset="0"/>
                <a:ea typeface="Verdana" panose="020B0604030504040204" pitchFamily="34" charset="0"/>
              </a:rPr>
              <a:t> </a:t>
            </a:r>
            <a:r>
              <a:rPr lang="en-US" sz="3000" b="1" dirty="0" err="1">
                <a:solidFill>
                  <a:srgbClr val="00B050"/>
                </a:solidFill>
                <a:latin typeface="Verdana" panose="020B0604030504040204" pitchFamily="34" charset="0"/>
                <a:ea typeface="Verdana" panose="020B0604030504040204" pitchFamily="34" charset="0"/>
              </a:rPr>
              <a:t>trạng</a:t>
            </a:r>
            <a:endParaRPr lang="en-US" sz="3000" b="1" dirty="0">
              <a:solidFill>
                <a:srgbClr val="00B050"/>
              </a:solidFill>
              <a:latin typeface="Verdana" panose="020B0604030504040204" pitchFamily="34" charset="0"/>
              <a:ea typeface="Verdana" panose="020B0604030504040204" pitchFamily="34" charset="0"/>
            </a:endParaRPr>
          </a:p>
        </p:txBody>
      </p:sp>
      <p:pic>
        <p:nvPicPr>
          <p:cNvPr id="9" name="Picture 8"/>
          <p:cNvPicPr>
            <a:picLocks noChangeAspect="1"/>
          </p:cNvPicPr>
          <p:nvPr/>
        </p:nvPicPr>
        <p:blipFill>
          <a:blip r:embed="rId2"/>
          <a:stretch>
            <a:fillRect/>
          </a:stretch>
        </p:blipFill>
        <p:spPr>
          <a:xfrm>
            <a:off x="7677150" y="-38100"/>
            <a:ext cx="4514850" cy="6896100"/>
          </a:xfrm>
          <a:prstGeom prst="rect">
            <a:avLst/>
          </a:prstGeom>
        </p:spPr>
      </p:pic>
      <p:sp>
        <p:nvSpPr>
          <p:cNvPr id="10" name="Cloud Callout 9"/>
          <p:cNvSpPr/>
          <p:nvPr/>
        </p:nvSpPr>
        <p:spPr>
          <a:xfrm>
            <a:off x="520700" y="2359630"/>
            <a:ext cx="4673600" cy="2209800"/>
          </a:xfrm>
          <a:prstGeom prst="cloudCallout">
            <a:avLst>
              <a:gd name="adj1" fmla="val 93399"/>
              <a:gd name="adj2" fmla="val 5566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nl-NL" sz="2000" dirty="0">
                <a:solidFill>
                  <a:schemeClr val="tx1"/>
                </a:solidFill>
                <a:latin typeface="Verdana" panose="020B0604030504040204" pitchFamily="34" charset="0"/>
                <a:ea typeface="Verdana" panose="020B0604030504040204" pitchFamily="34" charset="0"/>
                <a:cs typeface="Times New Roman" panose="02020603050405020304" pitchFamily="18" charset="0"/>
              </a:rPr>
              <a:t>Cho biết thực trạng rừng nước ta hiện nay như thế nào? Nguyên nhân? </a:t>
            </a:r>
            <a:endParaRPr lang="en-US" sz="20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1" name="TextBox 10"/>
          <p:cNvSpPr txBox="1"/>
          <p:nvPr/>
        </p:nvSpPr>
        <p:spPr>
          <a:xfrm>
            <a:off x="266700" y="838200"/>
            <a:ext cx="5778500" cy="1246495"/>
          </a:xfrm>
          <a:prstGeom prst="rect">
            <a:avLst/>
          </a:prstGeom>
          <a:noFill/>
        </p:spPr>
        <p:txBody>
          <a:bodyPr wrap="square" rtlCol="0">
            <a:spAutoFit/>
          </a:bodyPr>
          <a:lstStyle/>
          <a:p>
            <a:pPr algn="just"/>
            <a:r>
              <a:rPr lang="nl-NL" sz="2500" dirty="0">
                <a:latin typeface="Verdana" panose="020B0604030504040204" pitchFamily="34" charset="0"/>
                <a:ea typeface="Verdana" panose="020B0604030504040204" pitchFamily="34" charset="0"/>
              </a:rPr>
              <a:t>Tài nguyên rừng đang cạn kiệt, </a:t>
            </a:r>
            <a:r>
              <a:rPr lang="vi-VN" sz="2500" dirty="0">
                <a:latin typeface="Verdana" panose="020B0604030504040204" pitchFamily="34" charset="0"/>
                <a:ea typeface="Verdana" panose="020B0604030504040204" pitchFamily="34" charset="0"/>
              </a:rPr>
              <a:t>tổng diện tích đất lâm nghiệp có rừng chiếm tỉ lệ thấp</a:t>
            </a:r>
            <a:endParaRPr lang="en-US" sz="25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60107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15102"/>
            <a:ext cx="6654041" cy="3742898"/>
          </a:xfrm>
          <a:prstGeom prst="rect">
            <a:avLst/>
          </a:prstGeom>
        </p:spPr>
      </p:pic>
      <p:pic>
        <p:nvPicPr>
          <p:cNvPr id="5" name="Picture 4"/>
          <p:cNvPicPr>
            <a:picLocks noChangeAspect="1"/>
          </p:cNvPicPr>
          <p:nvPr/>
        </p:nvPicPr>
        <p:blipFill>
          <a:blip r:embed="rId3"/>
          <a:stretch>
            <a:fillRect/>
          </a:stretch>
        </p:blipFill>
        <p:spPr>
          <a:xfrm>
            <a:off x="6312962" y="1"/>
            <a:ext cx="5879037" cy="4012442"/>
          </a:xfrm>
          <a:prstGeom prst="rect">
            <a:avLst/>
          </a:prstGeom>
        </p:spPr>
      </p:pic>
    </p:spTree>
    <p:extLst>
      <p:ext uri="{BB962C8B-B14F-4D97-AF65-F5344CB8AC3E}">
        <p14:creationId xmlns:p14="http://schemas.microsoft.com/office/powerpoint/2010/main" val="437871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4300"/>
            <a:ext cx="5842000" cy="553998"/>
          </a:xfrm>
          <a:prstGeom prst="rect">
            <a:avLst/>
          </a:prstGeom>
          <a:noFill/>
        </p:spPr>
        <p:txBody>
          <a:bodyPr wrap="square" rtlCol="0">
            <a:spAutoFit/>
          </a:bodyPr>
          <a:lstStyle/>
          <a:p>
            <a:r>
              <a:rPr lang="en-US" sz="3000" b="1" dirty="0">
                <a:solidFill>
                  <a:srgbClr val="00B050"/>
                </a:solidFill>
                <a:latin typeface="Verdana" panose="020B0604030504040204" pitchFamily="34" charset="0"/>
                <a:ea typeface="Verdana" panose="020B0604030504040204" pitchFamily="34" charset="0"/>
              </a:rPr>
              <a:t>b. </a:t>
            </a:r>
            <a:r>
              <a:rPr lang="en-US" sz="3000" b="1" dirty="0" err="1">
                <a:solidFill>
                  <a:srgbClr val="00B050"/>
                </a:solidFill>
                <a:latin typeface="Verdana" panose="020B0604030504040204" pitchFamily="34" charset="0"/>
                <a:ea typeface="Verdana" panose="020B0604030504040204" pitchFamily="34" charset="0"/>
              </a:rPr>
              <a:t>Vai</a:t>
            </a:r>
            <a:r>
              <a:rPr lang="en-US" sz="3000" b="1" dirty="0">
                <a:solidFill>
                  <a:srgbClr val="00B050"/>
                </a:solidFill>
                <a:latin typeface="Verdana" panose="020B0604030504040204" pitchFamily="34" charset="0"/>
                <a:ea typeface="Verdana" panose="020B0604030504040204" pitchFamily="34" charset="0"/>
              </a:rPr>
              <a:t> </a:t>
            </a:r>
            <a:r>
              <a:rPr lang="en-US" sz="3000" b="1" dirty="0" err="1">
                <a:solidFill>
                  <a:srgbClr val="00B050"/>
                </a:solidFill>
                <a:latin typeface="Verdana" panose="020B0604030504040204" pitchFamily="34" charset="0"/>
                <a:ea typeface="Verdana" panose="020B0604030504040204" pitchFamily="34" charset="0"/>
              </a:rPr>
              <a:t>trò</a:t>
            </a:r>
            <a:endParaRPr lang="en-US" sz="3000" b="1" dirty="0">
              <a:solidFill>
                <a:srgbClr val="00B050"/>
              </a:solidFill>
              <a:latin typeface="Verdana" panose="020B0604030504040204" pitchFamily="34" charset="0"/>
              <a:ea typeface="Verdana" panose="020B060403050404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01387618"/>
              </p:ext>
            </p:extLst>
          </p:nvPr>
        </p:nvGraphicFramePr>
        <p:xfrm>
          <a:off x="0" y="884766"/>
          <a:ext cx="7699872" cy="741680"/>
        </p:xfrm>
        <a:graphic>
          <a:graphicData uri="http://schemas.openxmlformats.org/drawingml/2006/table">
            <a:tbl>
              <a:tblPr firstRow="1" bandRow="1">
                <a:tableStyleId>{10A1B5D5-9B99-4C35-A422-299274C87663}</a:tableStyleId>
              </a:tblPr>
              <a:tblGrid>
                <a:gridCol w="1924968">
                  <a:extLst>
                    <a:ext uri="{9D8B030D-6E8A-4147-A177-3AD203B41FA5}">
                      <a16:colId xmlns:a16="http://schemas.microsoft.com/office/drawing/2014/main" val="2618174021"/>
                    </a:ext>
                  </a:extLst>
                </a:gridCol>
                <a:gridCol w="1924968">
                  <a:extLst>
                    <a:ext uri="{9D8B030D-6E8A-4147-A177-3AD203B41FA5}">
                      <a16:colId xmlns:a16="http://schemas.microsoft.com/office/drawing/2014/main" val="4179110664"/>
                    </a:ext>
                  </a:extLst>
                </a:gridCol>
                <a:gridCol w="1924968">
                  <a:extLst>
                    <a:ext uri="{9D8B030D-6E8A-4147-A177-3AD203B41FA5}">
                      <a16:colId xmlns:a16="http://schemas.microsoft.com/office/drawing/2014/main" val="3161426389"/>
                    </a:ext>
                  </a:extLst>
                </a:gridCol>
                <a:gridCol w="1924968">
                  <a:extLst>
                    <a:ext uri="{9D8B030D-6E8A-4147-A177-3AD203B41FA5}">
                      <a16:colId xmlns:a16="http://schemas.microsoft.com/office/drawing/2014/main" val="3148892424"/>
                    </a:ext>
                  </a:extLst>
                </a:gridCol>
              </a:tblGrid>
              <a:tr h="370840">
                <a:tc>
                  <a:txBody>
                    <a:bodyPr/>
                    <a:lstStyle/>
                    <a:p>
                      <a:pPr algn="ctr"/>
                      <a:r>
                        <a:rPr lang="en-US" sz="1600" dirty="0" err="1">
                          <a:latin typeface="Verdana" panose="020B0604030504040204" pitchFamily="34" charset="0"/>
                          <a:ea typeface="Verdana" panose="020B0604030504040204" pitchFamily="34" charset="0"/>
                        </a:rPr>
                        <a:t>Rừng</a:t>
                      </a:r>
                      <a:r>
                        <a:rPr lang="en-US" sz="1600" baseline="0" dirty="0">
                          <a:latin typeface="Verdana" panose="020B0604030504040204" pitchFamily="34" charset="0"/>
                          <a:ea typeface="Verdana" panose="020B0604030504040204" pitchFamily="34" charset="0"/>
                        </a:rPr>
                        <a:t> </a:t>
                      </a:r>
                      <a:r>
                        <a:rPr lang="en-US" sz="1600" baseline="0" dirty="0" err="1">
                          <a:latin typeface="Verdana" panose="020B0604030504040204" pitchFamily="34" charset="0"/>
                          <a:ea typeface="Verdana" panose="020B0604030504040204" pitchFamily="34" charset="0"/>
                        </a:rPr>
                        <a:t>sản</a:t>
                      </a:r>
                      <a:r>
                        <a:rPr lang="en-US" sz="1600" baseline="0" dirty="0">
                          <a:latin typeface="Verdana" panose="020B0604030504040204" pitchFamily="34" charset="0"/>
                          <a:ea typeface="Verdana" panose="020B0604030504040204" pitchFamily="34" charset="0"/>
                        </a:rPr>
                        <a:t> </a:t>
                      </a:r>
                      <a:r>
                        <a:rPr lang="en-US" sz="1600" baseline="0" dirty="0" err="1">
                          <a:latin typeface="Verdana" panose="020B0604030504040204" pitchFamily="34" charset="0"/>
                          <a:ea typeface="Verdana" panose="020B0604030504040204" pitchFamily="34" charset="0"/>
                        </a:rPr>
                        <a:t>xuất</a:t>
                      </a:r>
                      <a:endParaRPr lang="en-US" sz="1600" dirty="0">
                        <a:latin typeface="Verdana" panose="020B0604030504040204" pitchFamily="34" charset="0"/>
                        <a:ea typeface="Verdana" panose="020B0604030504040204" pitchFamily="34" charset="0"/>
                      </a:endParaRPr>
                    </a:p>
                  </a:txBody>
                  <a:tcPr/>
                </a:tc>
                <a:tc>
                  <a:txBody>
                    <a:bodyPr/>
                    <a:lstStyle/>
                    <a:p>
                      <a:pPr algn="ctr"/>
                      <a:r>
                        <a:rPr lang="en-US" sz="1600" dirty="0" err="1">
                          <a:latin typeface="Verdana" panose="020B0604030504040204" pitchFamily="34" charset="0"/>
                          <a:ea typeface="Verdana" panose="020B0604030504040204" pitchFamily="34" charset="0"/>
                        </a:rPr>
                        <a:t>Rừng</a:t>
                      </a:r>
                      <a:r>
                        <a:rPr lang="en-US" sz="1600" baseline="0" dirty="0">
                          <a:latin typeface="Verdana" panose="020B0604030504040204" pitchFamily="34" charset="0"/>
                          <a:ea typeface="Verdana" panose="020B0604030504040204" pitchFamily="34" charset="0"/>
                        </a:rPr>
                        <a:t> </a:t>
                      </a:r>
                      <a:r>
                        <a:rPr lang="en-US" sz="1600" baseline="0" dirty="0" err="1">
                          <a:latin typeface="Verdana" panose="020B0604030504040204" pitchFamily="34" charset="0"/>
                          <a:ea typeface="Verdana" panose="020B0604030504040204" pitchFamily="34" charset="0"/>
                        </a:rPr>
                        <a:t>phòng</a:t>
                      </a:r>
                      <a:r>
                        <a:rPr lang="en-US" sz="1600" baseline="0" dirty="0">
                          <a:latin typeface="Verdana" panose="020B0604030504040204" pitchFamily="34" charset="0"/>
                          <a:ea typeface="Verdana" panose="020B0604030504040204" pitchFamily="34" charset="0"/>
                        </a:rPr>
                        <a:t> </a:t>
                      </a:r>
                      <a:r>
                        <a:rPr lang="en-US" sz="1600" baseline="0" dirty="0" err="1">
                          <a:latin typeface="Verdana" panose="020B0604030504040204" pitchFamily="34" charset="0"/>
                          <a:ea typeface="Verdana" panose="020B0604030504040204" pitchFamily="34" charset="0"/>
                        </a:rPr>
                        <a:t>hộ</a:t>
                      </a:r>
                      <a:endParaRPr lang="en-US" sz="1600" dirty="0">
                        <a:latin typeface="Verdana" panose="020B0604030504040204" pitchFamily="34" charset="0"/>
                        <a:ea typeface="Verdana" panose="020B0604030504040204" pitchFamily="34" charset="0"/>
                      </a:endParaRPr>
                    </a:p>
                  </a:txBody>
                  <a:tcPr/>
                </a:tc>
                <a:tc>
                  <a:txBody>
                    <a:bodyPr/>
                    <a:lstStyle/>
                    <a:p>
                      <a:pPr algn="ctr"/>
                      <a:r>
                        <a:rPr lang="en-US" sz="1600" dirty="0" err="1">
                          <a:latin typeface="Verdana" panose="020B0604030504040204" pitchFamily="34" charset="0"/>
                          <a:ea typeface="Verdana" panose="020B0604030504040204" pitchFamily="34" charset="0"/>
                        </a:rPr>
                        <a:t>Rừng</a:t>
                      </a:r>
                      <a:r>
                        <a:rPr lang="en-US" sz="1600" baseline="0" dirty="0">
                          <a:latin typeface="Verdana" panose="020B0604030504040204" pitchFamily="34" charset="0"/>
                          <a:ea typeface="Verdana" panose="020B0604030504040204" pitchFamily="34" charset="0"/>
                        </a:rPr>
                        <a:t> </a:t>
                      </a:r>
                      <a:r>
                        <a:rPr lang="en-US" sz="1600" baseline="0" dirty="0" err="1">
                          <a:latin typeface="Verdana" panose="020B0604030504040204" pitchFamily="34" charset="0"/>
                          <a:ea typeface="Verdana" panose="020B0604030504040204" pitchFamily="34" charset="0"/>
                        </a:rPr>
                        <a:t>đặc</a:t>
                      </a:r>
                      <a:r>
                        <a:rPr lang="en-US" sz="1600" baseline="0" dirty="0">
                          <a:latin typeface="Verdana" panose="020B0604030504040204" pitchFamily="34" charset="0"/>
                          <a:ea typeface="Verdana" panose="020B0604030504040204" pitchFamily="34" charset="0"/>
                        </a:rPr>
                        <a:t> </a:t>
                      </a:r>
                      <a:r>
                        <a:rPr lang="en-US" sz="1600" baseline="0" dirty="0" err="1">
                          <a:latin typeface="Verdana" panose="020B0604030504040204" pitchFamily="34" charset="0"/>
                          <a:ea typeface="Verdana" panose="020B0604030504040204" pitchFamily="34" charset="0"/>
                        </a:rPr>
                        <a:t>dụng</a:t>
                      </a:r>
                      <a:endParaRPr lang="en-US" sz="1600" dirty="0">
                        <a:latin typeface="Verdana" panose="020B0604030504040204" pitchFamily="34" charset="0"/>
                        <a:ea typeface="Verdana" panose="020B0604030504040204" pitchFamily="34" charset="0"/>
                      </a:endParaRPr>
                    </a:p>
                  </a:txBody>
                  <a:tcPr/>
                </a:tc>
                <a:tc>
                  <a:txBody>
                    <a:bodyPr/>
                    <a:lstStyle/>
                    <a:p>
                      <a:pPr algn="ctr"/>
                      <a:r>
                        <a:rPr lang="en-US" sz="1600" dirty="0" err="1">
                          <a:latin typeface="Verdana" panose="020B0604030504040204" pitchFamily="34" charset="0"/>
                          <a:ea typeface="Verdana" panose="020B0604030504040204" pitchFamily="34" charset="0"/>
                        </a:rPr>
                        <a:t>Tổng</a:t>
                      </a:r>
                      <a:r>
                        <a:rPr lang="en-US" sz="1600" baseline="0" dirty="0">
                          <a:latin typeface="Verdana" panose="020B0604030504040204" pitchFamily="34" charset="0"/>
                          <a:ea typeface="Verdana" panose="020B0604030504040204" pitchFamily="34" charset="0"/>
                        </a:rPr>
                        <a:t> </a:t>
                      </a:r>
                      <a:r>
                        <a:rPr lang="en-US" sz="1600" baseline="0" dirty="0" err="1">
                          <a:latin typeface="Verdana" panose="020B0604030504040204" pitchFamily="34" charset="0"/>
                          <a:ea typeface="Verdana" panose="020B0604030504040204" pitchFamily="34" charset="0"/>
                        </a:rPr>
                        <a:t>cộng</a:t>
                      </a:r>
                      <a:endParaRPr lang="en-US" sz="16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824569516"/>
                  </a:ext>
                </a:extLst>
              </a:tr>
              <a:tr h="370840">
                <a:tc>
                  <a:txBody>
                    <a:bodyPr/>
                    <a:lstStyle/>
                    <a:p>
                      <a:pPr algn="ctr"/>
                      <a:r>
                        <a:rPr lang="en-US" dirty="0">
                          <a:latin typeface="Verdana" panose="020B0604030504040204" pitchFamily="34" charset="0"/>
                          <a:ea typeface="Verdana" panose="020B0604030504040204" pitchFamily="34" charset="0"/>
                        </a:rPr>
                        <a:t>4733,0</a:t>
                      </a:r>
                    </a:p>
                  </a:txBody>
                  <a:tcPr/>
                </a:tc>
                <a:tc>
                  <a:txBody>
                    <a:bodyPr/>
                    <a:lstStyle/>
                    <a:p>
                      <a:pPr algn="ctr"/>
                      <a:r>
                        <a:rPr lang="en-US" dirty="0">
                          <a:latin typeface="Verdana" panose="020B0604030504040204" pitchFamily="34" charset="0"/>
                          <a:ea typeface="Verdana" panose="020B0604030504040204" pitchFamily="34" charset="0"/>
                        </a:rPr>
                        <a:t>5379,5</a:t>
                      </a:r>
                    </a:p>
                  </a:txBody>
                  <a:tcPr/>
                </a:tc>
                <a:tc>
                  <a:txBody>
                    <a:bodyPr/>
                    <a:lstStyle/>
                    <a:p>
                      <a:pPr algn="ctr"/>
                      <a:r>
                        <a:rPr lang="en-US" dirty="0">
                          <a:latin typeface="Verdana" panose="020B0604030504040204" pitchFamily="34" charset="0"/>
                          <a:ea typeface="Verdana" panose="020B0604030504040204" pitchFamily="34" charset="0"/>
                        </a:rPr>
                        <a:t>1442,5</a:t>
                      </a:r>
                    </a:p>
                  </a:txBody>
                  <a:tcPr/>
                </a:tc>
                <a:tc>
                  <a:txBody>
                    <a:bodyPr/>
                    <a:lstStyle/>
                    <a:p>
                      <a:pPr algn="ctr"/>
                      <a:r>
                        <a:rPr lang="en-US" dirty="0">
                          <a:latin typeface="Verdana" panose="020B0604030504040204" pitchFamily="34" charset="0"/>
                          <a:ea typeface="Verdana" panose="020B0604030504040204" pitchFamily="34" charset="0"/>
                        </a:rPr>
                        <a:t>11573,0</a:t>
                      </a:r>
                    </a:p>
                  </a:txBody>
                  <a:tcPr/>
                </a:tc>
                <a:extLst>
                  <a:ext uri="{0D108BD9-81ED-4DB2-BD59-A6C34878D82A}">
                    <a16:rowId xmlns:a16="http://schemas.microsoft.com/office/drawing/2014/main" val="408250488"/>
                  </a:ext>
                </a:extLst>
              </a:tr>
            </a:tbl>
          </a:graphicData>
        </a:graphic>
      </p:graphicFrame>
      <p:pic>
        <p:nvPicPr>
          <p:cNvPr id="6" name="Picture 5"/>
          <p:cNvPicPr>
            <a:picLocks noChangeAspect="1"/>
          </p:cNvPicPr>
          <p:nvPr/>
        </p:nvPicPr>
        <p:blipFill>
          <a:blip r:embed="rId2"/>
          <a:stretch>
            <a:fillRect/>
          </a:stretch>
        </p:blipFill>
        <p:spPr>
          <a:xfrm>
            <a:off x="7699872" y="0"/>
            <a:ext cx="4517528" cy="6895174"/>
          </a:xfrm>
          <a:prstGeom prst="rect">
            <a:avLst/>
          </a:prstGeom>
        </p:spPr>
      </p:pic>
      <p:sp>
        <p:nvSpPr>
          <p:cNvPr id="7" name="Horizontal Scroll 6"/>
          <p:cNvSpPr/>
          <p:nvPr/>
        </p:nvSpPr>
        <p:spPr>
          <a:xfrm>
            <a:off x="471736" y="2117234"/>
            <a:ext cx="6299200" cy="965200"/>
          </a:xfrm>
          <a:prstGeom prst="horizontalScroll">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latin typeface="Verdana" panose="020B0604030504040204" pitchFamily="34" charset="0"/>
                <a:ea typeface="Verdana" panose="020B0604030504040204" pitchFamily="34" charset="0"/>
              </a:rPr>
              <a:t>Dựa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vào</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bảng</a:t>
            </a:r>
            <a:r>
              <a:rPr lang="en-US" sz="2000" dirty="0">
                <a:latin typeface="Verdana" panose="020B0604030504040204" pitchFamily="34" charset="0"/>
                <a:ea typeface="Verdana" panose="020B0604030504040204" pitchFamily="34" charset="0"/>
              </a:rPr>
              <a:t> 9.1, </a:t>
            </a:r>
            <a:r>
              <a:rPr lang="en-US" sz="2000" dirty="0" err="1">
                <a:latin typeface="Verdana" panose="020B0604030504040204" pitchFamily="34" charset="0"/>
                <a:ea typeface="Verdana" panose="020B0604030504040204" pitchFamily="34" charset="0"/>
              </a:rPr>
              <a:t>hãy</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cho</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biết</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cơ</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cấu</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các</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loại</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rừng</a:t>
            </a:r>
            <a:r>
              <a:rPr lang="en-US" sz="2000" dirty="0">
                <a:latin typeface="Verdana" panose="020B0604030504040204" pitchFamily="34" charset="0"/>
                <a:ea typeface="Verdana" panose="020B0604030504040204" pitchFamily="34" charset="0"/>
              </a:rPr>
              <a:t> ở </a:t>
            </a:r>
            <a:r>
              <a:rPr lang="en-US" sz="2000" dirty="0" err="1">
                <a:latin typeface="Verdana" panose="020B0604030504040204" pitchFamily="34" charset="0"/>
                <a:ea typeface="Verdana" panose="020B0604030504040204" pitchFamily="34" charset="0"/>
              </a:rPr>
              <a:t>nước</a:t>
            </a:r>
            <a:r>
              <a:rPr lang="en-US" sz="2000" dirty="0">
                <a:latin typeface="Verdana" panose="020B0604030504040204" pitchFamily="34" charset="0"/>
                <a:ea typeface="Verdana" panose="020B0604030504040204" pitchFamily="34" charset="0"/>
              </a:rPr>
              <a:t> ta. </a:t>
            </a:r>
            <a:r>
              <a:rPr lang="en-US" sz="2000" dirty="0" err="1">
                <a:latin typeface="Verdana" panose="020B0604030504040204" pitchFamily="34" charset="0"/>
                <a:ea typeface="Verdana" panose="020B0604030504040204" pitchFamily="34" charset="0"/>
              </a:rPr>
              <a:t>Chức</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năng</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của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từng</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loại</a:t>
            </a:r>
            <a:endParaRPr lang="en-US" sz="2000" dirty="0">
              <a:latin typeface="Verdana" panose="020B0604030504040204" pitchFamily="34" charset="0"/>
              <a:ea typeface="Verdana" panose="020B0604030504040204" pitchFamily="34" charset="0"/>
            </a:endParaRPr>
          </a:p>
        </p:txBody>
      </p:sp>
      <p:sp>
        <p:nvSpPr>
          <p:cNvPr id="8" name="Horizontal Scroll 7"/>
          <p:cNvSpPr/>
          <p:nvPr/>
        </p:nvSpPr>
        <p:spPr>
          <a:xfrm>
            <a:off x="471736" y="3447587"/>
            <a:ext cx="6299200" cy="965200"/>
          </a:xfrm>
          <a:prstGeom prst="horizontalScroll">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000" dirty="0">
                <a:latin typeface="Verdana" panose="020B0604030504040204" pitchFamily="34" charset="0"/>
                <a:ea typeface="Verdana" panose="020B0604030504040204" pitchFamily="34" charset="0"/>
              </a:rPr>
              <a:t>Quan sát Hình 9.2 hãy cho biết sự phân bố các loại rừng ở nước ta như thế nào?</a:t>
            </a:r>
            <a:r>
              <a:rPr lang="en-US" sz="2000" dirty="0">
                <a:latin typeface="Verdana" panose="020B0604030504040204" pitchFamily="34" charset="0"/>
                <a:ea typeface="Verdana" panose="020B0604030504040204" pitchFamily="34" charset="0"/>
              </a:rPr>
              <a:t>.</a:t>
            </a:r>
          </a:p>
        </p:txBody>
      </p:sp>
      <p:sp>
        <p:nvSpPr>
          <p:cNvPr id="10" name="TextBox 9"/>
          <p:cNvSpPr txBox="1"/>
          <p:nvPr/>
        </p:nvSpPr>
        <p:spPr>
          <a:xfrm>
            <a:off x="433636" y="1812632"/>
            <a:ext cx="6832600" cy="3693319"/>
          </a:xfrm>
          <a:prstGeom prst="rect">
            <a:avLst/>
          </a:prstGeom>
          <a:noFill/>
        </p:spPr>
        <p:txBody>
          <a:bodyPr wrap="square" rtlCol="0">
            <a:spAutoFit/>
          </a:bodyPr>
          <a:lstStyle/>
          <a:p>
            <a:pPr algn="just"/>
            <a:r>
              <a:rPr lang="nl-NL" sz="2400" dirty="0">
                <a:latin typeface="Verdana" panose="020B0604030504040204" pitchFamily="34" charset="0"/>
                <a:ea typeface="Verdana" panose="020B0604030504040204" pitchFamily="34" charset="0"/>
              </a:rPr>
              <a:t>- Cơ cấu các loại rừng gồm: rừng sản xuất, rừng phòng hộ</a:t>
            </a:r>
            <a:r>
              <a:rPr lang="vi-VN" sz="2400" dirty="0">
                <a:latin typeface="Verdana" panose="020B0604030504040204" pitchFamily="34" charset="0"/>
                <a:ea typeface="Verdana" panose="020B0604030504040204" pitchFamily="34" charset="0"/>
              </a:rPr>
              <a:t>,</a:t>
            </a:r>
            <a:r>
              <a:rPr lang="nl-NL" sz="2400" dirty="0">
                <a:latin typeface="Verdana" panose="020B0604030504040204" pitchFamily="34" charset="0"/>
                <a:ea typeface="Verdana" panose="020B0604030504040204" pitchFamily="34" charset="0"/>
              </a:rPr>
              <a:t> rừng đặc dụng</a:t>
            </a:r>
            <a:r>
              <a:rPr lang="vi-VN" sz="2400" dirty="0">
                <a:latin typeface="Verdana" panose="020B0604030504040204" pitchFamily="34" charset="0"/>
                <a:ea typeface="Verdana" panose="020B0604030504040204" pitchFamily="34" charset="0"/>
              </a:rPr>
              <a:t> và mô hình nông lâm kết hợp</a:t>
            </a:r>
            <a:endParaRPr lang="en-US" sz="2400" dirty="0">
              <a:latin typeface="Verdana" panose="020B0604030504040204" pitchFamily="34" charset="0"/>
              <a:ea typeface="Verdana" panose="020B0604030504040204" pitchFamily="34" charset="0"/>
            </a:endParaRPr>
          </a:p>
          <a:p>
            <a:pPr algn="just"/>
            <a:r>
              <a:rPr lang="nl-NL" sz="2400" dirty="0">
                <a:latin typeface="Verdana" panose="020B0604030504040204" pitchFamily="34" charset="0"/>
                <a:ea typeface="Verdana" panose="020B0604030504040204" pitchFamily="34" charset="0"/>
              </a:rPr>
              <a:t>+ Rừng phòng hộ: chống thiên tai, bảo vệ môi trường.</a:t>
            </a:r>
            <a:endParaRPr lang="en-US" sz="2400" dirty="0">
              <a:latin typeface="Verdana" panose="020B0604030504040204" pitchFamily="34" charset="0"/>
              <a:ea typeface="Verdana" panose="020B0604030504040204" pitchFamily="34" charset="0"/>
            </a:endParaRPr>
          </a:p>
          <a:p>
            <a:pPr algn="just"/>
            <a:r>
              <a:rPr lang="nl-NL" sz="2400" dirty="0">
                <a:latin typeface="Verdana" panose="020B0604030504040204" pitchFamily="34" charset="0"/>
                <a:ea typeface="Verdana" panose="020B0604030504040204" pitchFamily="34" charset="0"/>
              </a:rPr>
              <a:t>+ Rừng sản xuất: cung cấp nguyên liệu cho CN, dân dụng, xuất khẩu.</a:t>
            </a:r>
            <a:endParaRPr lang="en-US" sz="2400" dirty="0">
              <a:latin typeface="Verdana" panose="020B0604030504040204" pitchFamily="34" charset="0"/>
              <a:ea typeface="Verdana" panose="020B0604030504040204" pitchFamily="34" charset="0"/>
            </a:endParaRPr>
          </a:p>
          <a:p>
            <a:pPr algn="just"/>
            <a:r>
              <a:rPr lang="nl-NL" sz="2400" dirty="0">
                <a:latin typeface="Verdana" panose="020B0604030504040204" pitchFamily="34" charset="0"/>
                <a:ea typeface="Verdana" panose="020B0604030504040204" pitchFamily="34" charset="0"/>
              </a:rPr>
              <a:t>+ Rừng đặc dụng: bảo vệ hệ sinh thái, các giống loài quý hiếm (rừng nguyên sinh…)</a:t>
            </a:r>
            <a:endParaRPr lang="en-US" sz="2400" dirty="0">
              <a:latin typeface="Verdana" panose="020B0604030504040204" pitchFamily="34" charset="0"/>
              <a:ea typeface="Verdana" panose="020B0604030504040204" pitchFamily="34" charset="0"/>
            </a:endParaRPr>
          </a:p>
          <a:p>
            <a:endParaRPr lang="en-US" dirty="0"/>
          </a:p>
        </p:txBody>
      </p:sp>
    </p:spTree>
    <p:extLst>
      <p:ext uri="{BB962C8B-B14F-4D97-AF65-F5344CB8AC3E}">
        <p14:creationId xmlns:p14="http://schemas.microsoft.com/office/powerpoint/2010/main" val="2746276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xit" presetSubtype="0" fill="hold" grpId="1" nodeType="clickEffect">
                                  <p:stCondLst>
                                    <p:cond delay="0"/>
                                  </p:stCondLst>
                                  <p:childTnLst>
                                    <p:anim calcmode="lin" valueType="num">
                                      <p:cBhvr>
                                        <p:cTn id="34" dur="1000"/>
                                        <p:tgtEl>
                                          <p:spTgt spid="7"/>
                                        </p:tgtEl>
                                        <p:attrNameLst>
                                          <p:attrName>ppt_w</p:attrName>
                                        </p:attrNameLst>
                                      </p:cBhvr>
                                      <p:tavLst>
                                        <p:tav tm="0">
                                          <p:val>
                                            <p:strVal val="ppt_w"/>
                                          </p:val>
                                        </p:tav>
                                        <p:tav tm="100000">
                                          <p:val>
                                            <p:strVal val="ppt_w*0.70"/>
                                          </p:val>
                                        </p:tav>
                                      </p:tavLst>
                                    </p:anim>
                                    <p:anim calcmode="lin" valueType="num">
                                      <p:cBhvr>
                                        <p:cTn id="35" dur="1000"/>
                                        <p:tgtEl>
                                          <p:spTgt spid="7"/>
                                        </p:tgtEl>
                                        <p:attrNameLst>
                                          <p:attrName>ppt_h</p:attrName>
                                        </p:attrNameLst>
                                      </p:cBhvr>
                                      <p:tavLst>
                                        <p:tav tm="0">
                                          <p:val>
                                            <p:strVal val="ppt_h"/>
                                          </p:val>
                                        </p:tav>
                                        <p:tav tm="100000">
                                          <p:val>
                                            <p:strVal val="ppt_h"/>
                                          </p:val>
                                        </p:tav>
                                      </p:tavLst>
                                    </p:anim>
                                    <p:animEffect transition="out" filter="fade">
                                      <p:cBhvr>
                                        <p:cTn id="36" dur="1000"/>
                                        <p:tgtEl>
                                          <p:spTgt spid="7"/>
                                        </p:tgtEl>
                                      </p:cBhvr>
                                    </p:animEffect>
                                    <p:set>
                                      <p:cBhvr>
                                        <p:cTn id="37" dur="1" fill="hold">
                                          <p:stCondLst>
                                            <p:cond delay="999"/>
                                          </p:stCondLst>
                                        </p:cTn>
                                        <p:tgtEl>
                                          <p:spTgt spid="7"/>
                                        </p:tgtEl>
                                        <p:attrNameLst>
                                          <p:attrName>style.visibility</p:attrName>
                                        </p:attrNameLst>
                                      </p:cBhvr>
                                      <p:to>
                                        <p:strVal val="hidden"/>
                                      </p:to>
                                    </p:set>
                                  </p:childTnLst>
                                </p:cTn>
                              </p:par>
                              <p:par>
                                <p:cTn id="38" presetID="55" presetClass="exit" presetSubtype="0" fill="hold" grpId="1" nodeType="withEffect">
                                  <p:stCondLst>
                                    <p:cond delay="0"/>
                                  </p:stCondLst>
                                  <p:childTnLst>
                                    <p:anim calcmode="lin" valueType="num">
                                      <p:cBhvr>
                                        <p:cTn id="39" dur="1000"/>
                                        <p:tgtEl>
                                          <p:spTgt spid="8"/>
                                        </p:tgtEl>
                                        <p:attrNameLst>
                                          <p:attrName>ppt_w</p:attrName>
                                        </p:attrNameLst>
                                      </p:cBhvr>
                                      <p:tavLst>
                                        <p:tav tm="0">
                                          <p:val>
                                            <p:strVal val="ppt_w"/>
                                          </p:val>
                                        </p:tav>
                                        <p:tav tm="100000">
                                          <p:val>
                                            <p:strVal val="ppt_w*0.70"/>
                                          </p:val>
                                        </p:tav>
                                      </p:tavLst>
                                    </p:anim>
                                    <p:anim calcmode="lin" valueType="num">
                                      <p:cBhvr>
                                        <p:cTn id="40" dur="1000"/>
                                        <p:tgtEl>
                                          <p:spTgt spid="8"/>
                                        </p:tgtEl>
                                        <p:attrNameLst>
                                          <p:attrName>ppt_h</p:attrName>
                                        </p:attrNameLst>
                                      </p:cBhvr>
                                      <p:tavLst>
                                        <p:tav tm="0">
                                          <p:val>
                                            <p:strVal val="ppt_h"/>
                                          </p:val>
                                        </p:tav>
                                        <p:tav tm="100000">
                                          <p:val>
                                            <p:strVal val="ppt_h"/>
                                          </p:val>
                                        </p:tav>
                                      </p:tavLst>
                                    </p:anim>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4841" y="622774"/>
            <a:ext cx="5349922" cy="3009331"/>
          </a:xfrm>
          <a:prstGeom prst="rect">
            <a:avLst/>
          </a:prstGeom>
        </p:spPr>
      </p:pic>
      <p:cxnSp>
        <p:nvCxnSpPr>
          <p:cNvPr id="6" name="Straight Connector 5"/>
          <p:cNvCxnSpPr/>
          <p:nvPr/>
        </p:nvCxnSpPr>
        <p:spPr>
          <a:xfrm flipH="1">
            <a:off x="6045961" y="0"/>
            <a:ext cx="13648"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873456" y="3632105"/>
            <a:ext cx="4312693" cy="3225895"/>
          </a:xfrm>
          <a:prstGeom prst="rect">
            <a:avLst/>
          </a:prstGeom>
        </p:spPr>
      </p:pic>
      <p:sp>
        <p:nvSpPr>
          <p:cNvPr id="10" name="TextBox 9"/>
          <p:cNvSpPr txBox="1"/>
          <p:nvPr/>
        </p:nvSpPr>
        <p:spPr>
          <a:xfrm>
            <a:off x="1972101" y="92870"/>
            <a:ext cx="2668138" cy="461665"/>
          </a:xfrm>
          <a:prstGeom prst="rect">
            <a:avLst/>
          </a:prstGeom>
          <a:noFill/>
        </p:spPr>
        <p:txBody>
          <a:bodyPr wrap="square" rtlCol="0">
            <a:spAutoFit/>
          </a:bodyPr>
          <a:lstStyle/>
          <a:p>
            <a:r>
              <a:rPr lang="en-US" sz="2400" dirty="0" err="1">
                <a:solidFill>
                  <a:srgbClr val="FF0000"/>
                </a:solidFill>
                <a:latin typeface="Verdana" panose="020B0604030504040204" pitchFamily="34" charset="0"/>
                <a:ea typeface="Verdana" panose="020B0604030504040204" pitchFamily="34" charset="0"/>
              </a:rPr>
              <a:t>Rừng</a:t>
            </a:r>
            <a:r>
              <a:rPr lang="en-US" sz="2400" dirty="0">
                <a:solidFill>
                  <a:srgbClr val="FF0000"/>
                </a:solidFill>
                <a:latin typeface="Verdana" panose="020B0604030504040204" pitchFamily="34" charset="0"/>
                <a:ea typeface="Verdana" panose="020B0604030504040204" pitchFamily="34" charset="0"/>
              </a:rPr>
              <a:t> </a:t>
            </a:r>
            <a:r>
              <a:rPr lang="en-US" sz="2400" dirty="0" err="1">
                <a:solidFill>
                  <a:srgbClr val="FF0000"/>
                </a:solidFill>
                <a:latin typeface="Verdana" panose="020B0604030504040204" pitchFamily="34" charset="0"/>
                <a:ea typeface="Verdana" panose="020B0604030504040204" pitchFamily="34" charset="0"/>
              </a:rPr>
              <a:t>sản</a:t>
            </a:r>
            <a:r>
              <a:rPr lang="en-US" sz="2400" dirty="0">
                <a:solidFill>
                  <a:srgbClr val="FF0000"/>
                </a:solidFill>
                <a:latin typeface="Verdana" panose="020B0604030504040204" pitchFamily="34" charset="0"/>
                <a:ea typeface="Verdana" panose="020B0604030504040204" pitchFamily="34" charset="0"/>
              </a:rPr>
              <a:t> </a:t>
            </a:r>
            <a:r>
              <a:rPr lang="en-US" sz="2400" dirty="0" err="1">
                <a:solidFill>
                  <a:srgbClr val="FF0000"/>
                </a:solidFill>
                <a:latin typeface="Verdana" panose="020B0604030504040204" pitchFamily="34" charset="0"/>
                <a:ea typeface="Verdana" panose="020B0604030504040204" pitchFamily="34" charset="0"/>
              </a:rPr>
              <a:t>xuất</a:t>
            </a:r>
            <a:r>
              <a:rPr lang="en-US" sz="2400" dirty="0">
                <a:solidFill>
                  <a:srgbClr val="FF0000"/>
                </a:solidFill>
                <a:latin typeface="Verdana" panose="020B0604030504040204" pitchFamily="34" charset="0"/>
                <a:ea typeface="Verdana" panose="020B0604030504040204" pitchFamily="34" charset="0"/>
              </a:rPr>
              <a:t> </a:t>
            </a:r>
          </a:p>
        </p:txBody>
      </p:sp>
      <p:sp>
        <p:nvSpPr>
          <p:cNvPr id="11" name="TextBox 10"/>
          <p:cNvSpPr txBox="1"/>
          <p:nvPr/>
        </p:nvSpPr>
        <p:spPr>
          <a:xfrm>
            <a:off x="8184106" y="92870"/>
            <a:ext cx="2668138" cy="461665"/>
          </a:xfrm>
          <a:prstGeom prst="rect">
            <a:avLst/>
          </a:prstGeom>
          <a:noFill/>
        </p:spPr>
        <p:txBody>
          <a:bodyPr wrap="square" rtlCol="0">
            <a:spAutoFit/>
          </a:bodyPr>
          <a:lstStyle/>
          <a:p>
            <a:r>
              <a:rPr lang="en-US" sz="2400" dirty="0" err="1">
                <a:solidFill>
                  <a:srgbClr val="FF0000"/>
                </a:solidFill>
                <a:latin typeface="Verdana" panose="020B0604030504040204" pitchFamily="34" charset="0"/>
                <a:ea typeface="Verdana" panose="020B0604030504040204" pitchFamily="34" charset="0"/>
              </a:rPr>
              <a:t>Rừng</a:t>
            </a:r>
            <a:r>
              <a:rPr lang="en-US" sz="2400" dirty="0">
                <a:solidFill>
                  <a:srgbClr val="FF0000"/>
                </a:solidFill>
                <a:latin typeface="Verdana" panose="020B0604030504040204" pitchFamily="34" charset="0"/>
                <a:ea typeface="Verdana" panose="020B0604030504040204" pitchFamily="34" charset="0"/>
              </a:rPr>
              <a:t> </a:t>
            </a:r>
            <a:r>
              <a:rPr lang="en-US" sz="2400" dirty="0" err="1">
                <a:solidFill>
                  <a:srgbClr val="FF0000"/>
                </a:solidFill>
                <a:latin typeface="Verdana" panose="020B0604030504040204" pitchFamily="34" charset="0"/>
                <a:ea typeface="Verdana" panose="020B0604030504040204" pitchFamily="34" charset="0"/>
              </a:rPr>
              <a:t>phòng</a:t>
            </a:r>
            <a:r>
              <a:rPr lang="en-US" sz="2400" dirty="0">
                <a:solidFill>
                  <a:srgbClr val="FF0000"/>
                </a:solidFill>
                <a:latin typeface="Verdana" panose="020B0604030504040204" pitchFamily="34" charset="0"/>
                <a:ea typeface="Verdana" panose="020B0604030504040204" pitchFamily="34" charset="0"/>
              </a:rPr>
              <a:t> </a:t>
            </a:r>
            <a:r>
              <a:rPr lang="en-US" sz="2400" dirty="0" err="1">
                <a:solidFill>
                  <a:srgbClr val="FF0000"/>
                </a:solidFill>
                <a:latin typeface="Verdana" panose="020B0604030504040204" pitchFamily="34" charset="0"/>
                <a:ea typeface="Verdana" panose="020B0604030504040204" pitchFamily="34" charset="0"/>
              </a:rPr>
              <a:t>hộ</a:t>
            </a:r>
            <a:r>
              <a:rPr lang="en-US" sz="2400" dirty="0">
                <a:solidFill>
                  <a:srgbClr val="FF0000"/>
                </a:solidFill>
                <a:latin typeface="Verdana" panose="020B0604030504040204" pitchFamily="34" charset="0"/>
                <a:ea typeface="Verdana" panose="020B0604030504040204" pitchFamily="34" charset="0"/>
              </a:rPr>
              <a:t> </a:t>
            </a:r>
          </a:p>
        </p:txBody>
      </p:sp>
      <p:pic>
        <p:nvPicPr>
          <p:cNvPr id="12" name="Picture 11"/>
          <p:cNvPicPr>
            <a:picLocks noChangeAspect="1"/>
          </p:cNvPicPr>
          <p:nvPr/>
        </p:nvPicPr>
        <p:blipFill>
          <a:blip r:embed="rId4"/>
          <a:stretch>
            <a:fillRect/>
          </a:stretch>
        </p:blipFill>
        <p:spPr>
          <a:xfrm>
            <a:off x="7110485" y="3632105"/>
            <a:ext cx="4831309" cy="3220873"/>
          </a:xfrm>
          <a:prstGeom prst="rect">
            <a:avLst/>
          </a:prstGeom>
        </p:spPr>
      </p:pic>
      <p:pic>
        <p:nvPicPr>
          <p:cNvPr id="13" name="Picture 12"/>
          <p:cNvPicPr>
            <a:picLocks noChangeAspect="1"/>
          </p:cNvPicPr>
          <p:nvPr/>
        </p:nvPicPr>
        <p:blipFill>
          <a:blip r:embed="rId5"/>
          <a:stretch>
            <a:fillRect/>
          </a:stretch>
        </p:blipFill>
        <p:spPr>
          <a:xfrm>
            <a:off x="7079775" y="888905"/>
            <a:ext cx="4876800" cy="2743200"/>
          </a:xfrm>
          <a:prstGeom prst="rect">
            <a:avLst/>
          </a:prstGeom>
        </p:spPr>
      </p:pic>
    </p:spTree>
    <p:extLst>
      <p:ext uri="{BB962C8B-B14F-4D97-AF65-F5344CB8AC3E}">
        <p14:creationId xmlns:p14="http://schemas.microsoft.com/office/powerpoint/2010/main" val="3126664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114197" y="0"/>
            <a:ext cx="4713027" cy="3670300"/>
            <a:chOff x="7941734" y="0"/>
            <a:chExt cx="4250266" cy="3187700"/>
          </a:xfrm>
        </p:grpSpPr>
        <p:pic>
          <p:nvPicPr>
            <p:cNvPr id="6" name="Picture 5"/>
            <p:cNvPicPr>
              <a:picLocks noChangeAspect="1"/>
            </p:cNvPicPr>
            <p:nvPr/>
          </p:nvPicPr>
          <p:blipFill>
            <a:blip r:embed="rId2"/>
            <a:stretch>
              <a:fillRect/>
            </a:stretch>
          </p:blipFill>
          <p:spPr>
            <a:xfrm>
              <a:off x="7941734" y="0"/>
              <a:ext cx="4250266" cy="3187700"/>
            </a:xfrm>
            <a:prstGeom prst="rect">
              <a:avLst/>
            </a:prstGeom>
          </p:spPr>
        </p:pic>
        <p:sp>
          <p:nvSpPr>
            <p:cNvPr id="7" name="Rectangle 6"/>
            <p:cNvSpPr/>
            <p:nvPr/>
          </p:nvSpPr>
          <p:spPr>
            <a:xfrm>
              <a:off x="9082617" y="0"/>
              <a:ext cx="1968500" cy="2508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err="1">
                  <a:latin typeface="Verdana" panose="020B0604030504040204" pitchFamily="34" charset="0"/>
                  <a:ea typeface="Verdana" panose="020B0604030504040204" pitchFamily="34" charset="0"/>
                </a:rPr>
                <a:t>Cát</a:t>
              </a:r>
              <a:r>
                <a:rPr lang="en-US" sz="2000" b="1" dirty="0">
                  <a:latin typeface="Verdana" panose="020B0604030504040204" pitchFamily="34" charset="0"/>
                  <a:ea typeface="Verdana" panose="020B0604030504040204" pitchFamily="34" charset="0"/>
                </a:rPr>
                <a:t> </a:t>
              </a:r>
              <a:r>
                <a:rPr lang="en-US" sz="2000" b="1" dirty="0" err="1">
                  <a:latin typeface="Verdana" panose="020B0604030504040204" pitchFamily="34" charset="0"/>
                  <a:ea typeface="Verdana" panose="020B0604030504040204" pitchFamily="34" charset="0"/>
                </a:rPr>
                <a:t>Tiên</a:t>
              </a:r>
              <a:endParaRPr lang="en-US" sz="2000" b="1" dirty="0">
                <a:latin typeface="Verdana" panose="020B0604030504040204" pitchFamily="34" charset="0"/>
                <a:ea typeface="Verdana" panose="020B0604030504040204" pitchFamily="34" charset="0"/>
              </a:endParaRPr>
            </a:p>
          </p:txBody>
        </p:sp>
      </p:grpSp>
      <p:grpSp>
        <p:nvGrpSpPr>
          <p:cNvPr id="12" name="Group 11"/>
          <p:cNvGrpSpPr/>
          <p:nvPr/>
        </p:nvGrpSpPr>
        <p:grpSpPr>
          <a:xfrm>
            <a:off x="826417" y="0"/>
            <a:ext cx="5287780" cy="3670300"/>
            <a:chOff x="3160184" y="0"/>
            <a:chExt cx="4781550" cy="3187700"/>
          </a:xfrm>
        </p:grpSpPr>
        <p:pic>
          <p:nvPicPr>
            <p:cNvPr id="8" name="Picture 7"/>
            <p:cNvPicPr>
              <a:picLocks noChangeAspect="1"/>
            </p:cNvPicPr>
            <p:nvPr/>
          </p:nvPicPr>
          <p:blipFill>
            <a:blip r:embed="rId3"/>
            <a:stretch>
              <a:fillRect/>
            </a:stretch>
          </p:blipFill>
          <p:spPr>
            <a:xfrm>
              <a:off x="3160184" y="0"/>
              <a:ext cx="4781550" cy="3187700"/>
            </a:xfrm>
            <a:prstGeom prst="rect">
              <a:avLst/>
            </a:prstGeom>
          </p:spPr>
        </p:pic>
        <p:sp>
          <p:nvSpPr>
            <p:cNvPr id="10" name="Rectangle 9"/>
            <p:cNvSpPr/>
            <p:nvPr/>
          </p:nvSpPr>
          <p:spPr>
            <a:xfrm>
              <a:off x="4676665" y="0"/>
              <a:ext cx="1968500" cy="2508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err="1">
                  <a:latin typeface="Verdana" panose="020B0604030504040204" pitchFamily="34" charset="0"/>
                  <a:ea typeface="Verdana" panose="020B0604030504040204" pitchFamily="34" charset="0"/>
                </a:rPr>
                <a:t>Cúc</a:t>
              </a:r>
              <a:r>
                <a:rPr lang="en-US" sz="2000" b="1" dirty="0">
                  <a:latin typeface="Verdana" panose="020B0604030504040204" pitchFamily="34" charset="0"/>
                  <a:ea typeface="Verdana" panose="020B0604030504040204" pitchFamily="34" charset="0"/>
                </a:rPr>
                <a:t> </a:t>
              </a:r>
              <a:r>
                <a:rPr lang="en-US" sz="2000" b="1" dirty="0" err="1">
                  <a:latin typeface="Verdana" panose="020B0604030504040204" pitchFamily="34" charset="0"/>
                  <a:ea typeface="Verdana" panose="020B0604030504040204" pitchFamily="34" charset="0"/>
                </a:rPr>
                <a:t>Phương</a:t>
              </a:r>
              <a:endParaRPr lang="en-US" sz="2000" b="1" dirty="0">
                <a:latin typeface="Verdana" panose="020B0604030504040204" pitchFamily="34" charset="0"/>
                <a:ea typeface="Verdana" panose="020B0604030504040204" pitchFamily="34" charset="0"/>
              </a:endParaRPr>
            </a:p>
          </p:txBody>
        </p:sp>
      </p:grpSp>
      <p:grpSp>
        <p:nvGrpSpPr>
          <p:cNvPr id="17" name="Group 16"/>
          <p:cNvGrpSpPr/>
          <p:nvPr/>
        </p:nvGrpSpPr>
        <p:grpSpPr>
          <a:xfrm>
            <a:off x="1076111" y="3684123"/>
            <a:ext cx="4788391" cy="3187701"/>
            <a:chOff x="1167611" y="3670300"/>
            <a:chExt cx="4788391" cy="3187701"/>
          </a:xfrm>
        </p:grpSpPr>
        <p:pic>
          <p:nvPicPr>
            <p:cNvPr id="11" name="Picture 10"/>
            <p:cNvPicPr>
              <a:picLocks noChangeAspect="1"/>
            </p:cNvPicPr>
            <p:nvPr/>
          </p:nvPicPr>
          <p:blipFill>
            <a:blip r:embed="rId4"/>
            <a:stretch>
              <a:fillRect/>
            </a:stretch>
          </p:blipFill>
          <p:spPr>
            <a:xfrm>
              <a:off x="1167611" y="3670301"/>
              <a:ext cx="4788391" cy="3187700"/>
            </a:xfrm>
            <a:prstGeom prst="rect">
              <a:avLst/>
            </a:prstGeom>
          </p:spPr>
        </p:pic>
        <p:sp>
          <p:nvSpPr>
            <p:cNvPr id="16" name="Rectangle 15"/>
            <p:cNvSpPr/>
            <p:nvPr/>
          </p:nvSpPr>
          <p:spPr>
            <a:xfrm>
              <a:off x="3760643" y="3670300"/>
              <a:ext cx="2176908" cy="2887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latin typeface="Verdana" panose="020B0604030504040204" pitchFamily="34" charset="0"/>
                  <a:ea typeface="Verdana" panose="020B0604030504040204" pitchFamily="34" charset="0"/>
                </a:rPr>
                <a:t>Tam </a:t>
              </a:r>
              <a:r>
                <a:rPr lang="en-US" sz="2000" b="1" dirty="0" err="1">
                  <a:latin typeface="Verdana" panose="020B0604030504040204" pitchFamily="34" charset="0"/>
                  <a:ea typeface="Verdana" panose="020B0604030504040204" pitchFamily="34" charset="0"/>
                </a:rPr>
                <a:t>Đảo</a:t>
              </a:r>
              <a:endParaRPr lang="en-US" sz="2000" b="1" dirty="0">
                <a:latin typeface="Verdana" panose="020B0604030504040204" pitchFamily="34" charset="0"/>
                <a:ea typeface="Verdana" panose="020B0604030504040204" pitchFamily="34" charset="0"/>
              </a:endParaRPr>
            </a:p>
          </p:txBody>
        </p:sp>
      </p:grpSp>
      <p:grpSp>
        <p:nvGrpSpPr>
          <p:cNvPr id="20" name="Group 19"/>
          <p:cNvGrpSpPr/>
          <p:nvPr/>
        </p:nvGrpSpPr>
        <p:grpSpPr>
          <a:xfrm>
            <a:off x="5864502" y="3670300"/>
            <a:ext cx="4984742" cy="3173878"/>
            <a:chOff x="5864502" y="3670300"/>
            <a:chExt cx="4984742" cy="3173878"/>
          </a:xfrm>
        </p:grpSpPr>
        <p:pic>
          <p:nvPicPr>
            <p:cNvPr id="18" name="Picture 17"/>
            <p:cNvPicPr>
              <a:picLocks noChangeAspect="1"/>
            </p:cNvPicPr>
            <p:nvPr/>
          </p:nvPicPr>
          <p:blipFill>
            <a:blip r:embed="rId5"/>
            <a:stretch>
              <a:fillRect/>
            </a:stretch>
          </p:blipFill>
          <p:spPr>
            <a:xfrm>
              <a:off x="5864502" y="3670300"/>
              <a:ext cx="4984742" cy="3173878"/>
            </a:xfrm>
            <a:prstGeom prst="rect">
              <a:avLst/>
            </a:prstGeom>
          </p:spPr>
        </p:pic>
        <p:sp>
          <p:nvSpPr>
            <p:cNvPr id="19" name="Rectangle 18"/>
            <p:cNvSpPr/>
            <p:nvPr/>
          </p:nvSpPr>
          <p:spPr>
            <a:xfrm>
              <a:off x="8650316" y="3670300"/>
              <a:ext cx="2176908" cy="2887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err="1">
                  <a:latin typeface="Verdana" panose="020B0604030504040204" pitchFamily="34" charset="0"/>
                  <a:ea typeface="Verdana" panose="020B0604030504040204" pitchFamily="34" charset="0"/>
                </a:rPr>
                <a:t>Tràm</a:t>
              </a:r>
              <a:r>
                <a:rPr lang="en-US" sz="2000" b="1" dirty="0">
                  <a:latin typeface="Verdana" panose="020B0604030504040204" pitchFamily="34" charset="0"/>
                  <a:ea typeface="Verdana" panose="020B0604030504040204" pitchFamily="34" charset="0"/>
                </a:rPr>
                <a:t> </a:t>
              </a:r>
              <a:r>
                <a:rPr lang="en-US" sz="2000" b="1" dirty="0" err="1">
                  <a:latin typeface="Verdana" panose="020B0604030504040204" pitchFamily="34" charset="0"/>
                  <a:ea typeface="Verdana" panose="020B0604030504040204" pitchFamily="34" charset="0"/>
                </a:rPr>
                <a:t>Chim</a:t>
              </a:r>
              <a:endParaRPr lang="en-US" sz="2000" b="1" dirty="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481922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7674473" cy="1015663"/>
          </a:xfrm>
          <a:prstGeom prst="rect">
            <a:avLst/>
          </a:prstGeom>
          <a:noFill/>
        </p:spPr>
        <p:txBody>
          <a:bodyPr wrap="square" rtlCol="0">
            <a:spAutoFit/>
          </a:bodyPr>
          <a:lstStyle/>
          <a:p>
            <a:r>
              <a:rPr lang="en-US" sz="3000" b="1" dirty="0">
                <a:solidFill>
                  <a:srgbClr val="00B050"/>
                </a:solidFill>
                <a:latin typeface="Verdana" panose="020B0604030504040204" pitchFamily="34" charset="0"/>
                <a:ea typeface="Verdana" panose="020B0604030504040204" pitchFamily="34" charset="0"/>
              </a:rPr>
              <a:t>2. </a:t>
            </a:r>
            <a:r>
              <a:rPr lang="en-US" sz="3000" b="1" dirty="0" err="1">
                <a:solidFill>
                  <a:srgbClr val="00B050"/>
                </a:solidFill>
                <a:latin typeface="Verdana" panose="020B0604030504040204" pitchFamily="34" charset="0"/>
                <a:ea typeface="Verdana" panose="020B0604030504040204" pitchFamily="34" charset="0"/>
              </a:rPr>
              <a:t>Sự</a:t>
            </a:r>
            <a:r>
              <a:rPr lang="en-US" sz="3000" b="1" dirty="0">
                <a:solidFill>
                  <a:srgbClr val="00B050"/>
                </a:solidFill>
                <a:latin typeface="Verdana" panose="020B0604030504040204" pitchFamily="34" charset="0"/>
                <a:ea typeface="Verdana" panose="020B0604030504040204" pitchFamily="34" charset="0"/>
              </a:rPr>
              <a:t> </a:t>
            </a:r>
            <a:r>
              <a:rPr lang="en-US" sz="3000" b="1" dirty="0" err="1">
                <a:solidFill>
                  <a:srgbClr val="00B050"/>
                </a:solidFill>
                <a:latin typeface="Verdana" panose="020B0604030504040204" pitchFamily="34" charset="0"/>
                <a:ea typeface="Verdana" panose="020B0604030504040204" pitchFamily="34" charset="0"/>
              </a:rPr>
              <a:t>phát</a:t>
            </a:r>
            <a:r>
              <a:rPr lang="en-US" sz="3000" b="1" dirty="0">
                <a:solidFill>
                  <a:srgbClr val="00B050"/>
                </a:solidFill>
                <a:latin typeface="Verdana" panose="020B0604030504040204" pitchFamily="34" charset="0"/>
                <a:ea typeface="Verdana" panose="020B0604030504040204" pitchFamily="34" charset="0"/>
              </a:rPr>
              <a:t> </a:t>
            </a:r>
            <a:r>
              <a:rPr lang="en-US" sz="3000" b="1" dirty="0" err="1">
                <a:solidFill>
                  <a:srgbClr val="00B050"/>
                </a:solidFill>
                <a:latin typeface="Verdana" panose="020B0604030504040204" pitchFamily="34" charset="0"/>
                <a:ea typeface="Verdana" panose="020B0604030504040204" pitchFamily="34" charset="0"/>
              </a:rPr>
              <a:t>triển</a:t>
            </a:r>
            <a:r>
              <a:rPr lang="en-US" sz="3000" b="1" dirty="0">
                <a:solidFill>
                  <a:srgbClr val="00B050"/>
                </a:solidFill>
                <a:latin typeface="Verdana" panose="020B0604030504040204" pitchFamily="34" charset="0"/>
                <a:ea typeface="Verdana" panose="020B0604030504040204" pitchFamily="34" charset="0"/>
              </a:rPr>
              <a:t> </a:t>
            </a:r>
            <a:r>
              <a:rPr lang="en-US" sz="3000" b="1" dirty="0" err="1">
                <a:solidFill>
                  <a:srgbClr val="00B050"/>
                </a:solidFill>
                <a:latin typeface="Verdana" panose="020B0604030504040204" pitchFamily="34" charset="0"/>
                <a:ea typeface="Verdana" panose="020B0604030504040204" pitchFamily="34" charset="0"/>
              </a:rPr>
              <a:t>và</a:t>
            </a:r>
            <a:r>
              <a:rPr lang="en-US" sz="3000" b="1" dirty="0">
                <a:solidFill>
                  <a:srgbClr val="00B050"/>
                </a:solidFill>
                <a:latin typeface="Verdana" panose="020B0604030504040204" pitchFamily="34" charset="0"/>
                <a:ea typeface="Verdana" panose="020B0604030504040204" pitchFamily="34" charset="0"/>
              </a:rPr>
              <a:t> </a:t>
            </a:r>
            <a:r>
              <a:rPr lang="en-US" sz="3000" b="1" dirty="0" err="1">
                <a:solidFill>
                  <a:srgbClr val="00B050"/>
                </a:solidFill>
                <a:latin typeface="Verdana" panose="020B0604030504040204" pitchFamily="34" charset="0"/>
                <a:ea typeface="Verdana" panose="020B0604030504040204" pitchFamily="34" charset="0"/>
              </a:rPr>
              <a:t>phân</a:t>
            </a:r>
            <a:r>
              <a:rPr lang="en-US" sz="3000" b="1" dirty="0">
                <a:solidFill>
                  <a:srgbClr val="00B050"/>
                </a:solidFill>
                <a:latin typeface="Verdana" panose="020B0604030504040204" pitchFamily="34" charset="0"/>
                <a:ea typeface="Verdana" panose="020B0604030504040204" pitchFamily="34" charset="0"/>
              </a:rPr>
              <a:t> </a:t>
            </a:r>
            <a:r>
              <a:rPr lang="en-US" sz="3000" b="1" dirty="0" err="1">
                <a:solidFill>
                  <a:srgbClr val="00B050"/>
                </a:solidFill>
                <a:latin typeface="Verdana" panose="020B0604030504040204" pitchFamily="34" charset="0"/>
                <a:ea typeface="Verdana" panose="020B0604030504040204" pitchFamily="34" charset="0"/>
              </a:rPr>
              <a:t>bố</a:t>
            </a:r>
            <a:r>
              <a:rPr lang="en-US" sz="3000" b="1" dirty="0">
                <a:solidFill>
                  <a:srgbClr val="00B050"/>
                </a:solidFill>
                <a:latin typeface="Verdana" panose="020B0604030504040204" pitchFamily="34" charset="0"/>
                <a:ea typeface="Verdana" panose="020B0604030504040204" pitchFamily="34" charset="0"/>
              </a:rPr>
              <a:t> </a:t>
            </a:r>
            <a:r>
              <a:rPr lang="en-US" sz="3000" b="1" dirty="0" err="1">
                <a:solidFill>
                  <a:srgbClr val="00B050"/>
                </a:solidFill>
                <a:latin typeface="Verdana" panose="020B0604030504040204" pitchFamily="34" charset="0"/>
                <a:ea typeface="Verdana" panose="020B0604030504040204" pitchFamily="34" charset="0"/>
              </a:rPr>
              <a:t>ngành</a:t>
            </a:r>
            <a:r>
              <a:rPr lang="en-US" sz="3000" b="1" dirty="0">
                <a:solidFill>
                  <a:srgbClr val="00B050"/>
                </a:solidFill>
                <a:latin typeface="Verdana" panose="020B0604030504040204" pitchFamily="34" charset="0"/>
                <a:ea typeface="Verdana" panose="020B0604030504040204" pitchFamily="34" charset="0"/>
              </a:rPr>
              <a:t> </a:t>
            </a:r>
            <a:r>
              <a:rPr lang="en-US" sz="3000" b="1" dirty="0" err="1">
                <a:solidFill>
                  <a:srgbClr val="00B050"/>
                </a:solidFill>
                <a:latin typeface="Verdana" panose="020B0604030504040204" pitchFamily="34" charset="0"/>
                <a:ea typeface="Verdana" panose="020B0604030504040204" pitchFamily="34" charset="0"/>
              </a:rPr>
              <a:t>lâm</a:t>
            </a:r>
            <a:r>
              <a:rPr lang="en-US" sz="3000" b="1" dirty="0">
                <a:solidFill>
                  <a:srgbClr val="00B050"/>
                </a:solidFill>
                <a:latin typeface="Verdana" panose="020B0604030504040204" pitchFamily="34" charset="0"/>
                <a:ea typeface="Verdana" panose="020B0604030504040204" pitchFamily="34" charset="0"/>
              </a:rPr>
              <a:t> </a:t>
            </a:r>
            <a:r>
              <a:rPr lang="en-US" sz="3000" b="1" dirty="0" err="1">
                <a:solidFill>
                  <a:srgbClr val="00B050"/>
                </a:solidFill>
                <a:latin typeface="Verdana" panose="020B0604030504040204" pitchFamily="34" charset="0"/>
                <a:ea typeface="Verdana" panose="020B0604030504040204" pitchFamily="34" charset="0"/>
              </a:rPr>
              <a:t>nghiệp</a:t>
            </a:r>
            <a:endParaRPr lang="en-US" sz="3000" b="1" dirty="0">
              <a:solidFill>
                <a:srgbClr val="00B050"/>
              </a:solidFill>
              <a:latin typeface="Verdana" panose="020B0604030504040204" pitchFamily="34" charset="0"/>
              <a:ea typeface="Verdana" panose="020B0604030504040204" pitchFamily="34" charset="0"/>
            </a:endParaRPr>
          </a:p>
        </p:txBody>
      </p:sp>
      <p:sp>
        <p:nvSpPr>
          <p:cNvPr id="5" name="Horizontal Scroll 4"/>
          <p:cNvSpPr/>
          <p:nvPr/>
        </p:nvSpPr>
        <p:spPr>
          <a:xfrm>
            <a:off x="245659" y="1555845"/>
            <a:ext cx="6960359" cy="1241946"/>
          </a:xfrm>
          <a:prstGeom prst="horizont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000" dirty="0">
                <a:solidFill>
                  <a:schemeClr val="tx1"/>
                </a:solidFill>
                <a:latin typeface="Verdana" panose="020B0604030504040204" pitchFamily="34" charset="0"/>
                <a:ea typeface="Verdana" panose="020B0604030504040204" pitchFamily="34" charset="0"/>
              </a:rPr>
              <a:t>Cơ cấu ngành lâm nghiệp gồm những ngành nào?</a:t>
            </a:r>
            <a:endParaRPr lang="en-US" sz="2000" dirty="0">
              <a:solidFill>
                <a:schemeClr val="tx1"/>
              </a:solidFill>
              <a:latin typeface="Verdana" panose="020B0604030504040204" pitchFamily="34" charset="0"/>
              <a:ea typeface="Verdana" panose="020B0604030504040204" pitchFamily="34" charset="0"/>
            </a:endParaRPr>
          </a:p>
        </p:txBody>
      </p:sp>
      <p:pic>
        <p:nvPicPr>
          <p:cNvPr id="6" name="Picture 5"/>
          <p:cNvPicPr>
            <a:picLocks noChangeAspect="1"/>
          </p:cNvPicPr>
          <p:nvPr/>
        </p:nvPicPr>
        <p:blipFill>
          <a:blip r:embed="rId2"/>
          <a:stretch>
            <a:fillRect/>
          </a:stretch>
        </p:blipFill>
        <p:spPr>
          <a:xfrm>
            <a:off x="7674472" y="-37174"/>
            <a:ext cx="4517528" cy="6895174"/>
          </a:xfrm>
          <a:prstGeom prst="rect">
            <a:avLst/>
          </a:prstGeom>
        </p:spPr>
      </p:pic>
      <p:sp>
        <p:nvSpPr>
          <p:cNvPr id="8" name="Horizontal Scroll 7"/>
          <p:cNvSpPr/>
          <p:nvPr/>
        </p:nvSpPr>
        <p:spPr>
          <a:xfrm>
            <a:off x="245659" y="3032078"/>
            <a:ext cx="6960359" cy="1512626"/>
          </a:xfrm>
          <a:prstGeom prst="horizont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000" dirty="0">
                <a:solidFill>
                  <a:schemeClr val="tx1"/>
                </a:solidFill>
                <a:latin typeface="Verdana" panose="020B0604030504040204" pitchFamily="34" charset="0"/>
                <a:ea typeface="Verdana" panose="020B0604030504040204" pitchFamily="34" charset="0"/>
              </a:rPr>
              <a:t>Quan sát lược đồ lâm nghiệp, thủy sản Việt Nam cho biết các trung tâm công nghiệp chế biến lâm sản phân bố ở đâu? tại sao?</a:t>
            </a:r>
            <a:endParaRPr lang="en-US" sz="2000" dirty="0">
              <a:solidFill>
                <a:schemeClr val="tx1"/>
              </a:solidFill>
              <a:latin typeface="Verdana" panose="020B0604030504040204" pitchFamily="34" charset="0"/>
              <a:ea typeface="Verdana" panose="020B0604030504040204" pitchFamily="34" charset="0"/>
            </a:endParaRPr>
          </a:p>
        </p:txBody>
      </p:sp>
      <p:pic>
        <p:nvPicPr>
          <p:cNvPr id="9" name="Picture 8"/>
          <p:cNvPicPr>
            <a:picLocks noChangeAspect="1"/>
          </p:cNvPicPr>
          <p:nvPr/>
        </p:nvPicPr>
        <p:blipFill>
          <a:blip r:embed="rId3"/>
          <a:stretch>
            <a:fillRect/>
          </a:stretch>
        </p:blipFill>
        <p:spPr>
          <a:xfrm>
            <a:off x="122829" y="2131961"/>
            <a:ext cx="7428813" cy="4360113"/>
          </a:xfrm>
          <a:prstGeom prst="rect">
            <a:avLst/>
          </a:prstGeom>
        </p:spPr>
      </p:pic>
      <p:sp>
        <p:nvSpPr>
          <p:cNvPr id="10" name="Oval Callout 9"/>
          <p:cNvSpPr/>
          <p:nvPr/>
        </p:nvSpPr>
        <p:spPr>
          <a:xfrm>
            <a:off x="8302328" y="1868605"/>
            <a:ext cx="3261815" cy="1858371"/>
          </a:xfrm>
          <a:prstGeom prst="wedgeEllipseCallout">
            <a:avLst>
              <a:gd name="adj1" fmla="val -74808"/>
              <a:gd name="adj2" fmla="val 7939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000" dirty="0">
                <a:solidFill>
                  <a:schemeClr val="tx1"/>
                </a:solidFill>
                <a:latin typeface="Verdana" panose="020B0604030504040204" pitchFamily="34" charset="0"/>
                <a:ea typeface="Verdana" panose="020B0604030504040204" pitchFamily="34" charset="0"/>
              </a:rPr>
              <a:t>Quan sát H. 9.1 mô hình này đem lại hiệu quả gì?</a:t>
            </a:r>
            <a:endParaRPr lang="en-US" sz="2000" dirty="0">
              <a:solidFill>
                <a:schemeClr val="tx1"/>
              </a:solidFill>
              <a:latin typeface="Verdana" panose="020B0604030504040204" pitchFamily="34" charset="0"/>
              <a:ea typeface="Verdana" panose="020B0604030504040204" pitchFamily="34" charset="0"/>
            </a:endParaRPr>
          </a:p>
        </p:txBody>
      </p:sp>
      <p:sp>
        <p:nvSpPr>
          <p:cNvPr id="12" name="Oval Callout 11"/>
          <p:cNvSpPr/>
          <p:nvPr/>
        </p:nvSpPr>
        <p:spPr>
          <a:xfrm>
            <a:off x="8302328" y="3410413"/>
            <a:ext cx="3261815" cy="1858371"/>
          </a:xfrm>
          <a:prstGeom prst="wedgeEllipseCallout">
            <a:avLst>
              <a:gd name="adj1" fmla="val -74808"/>
              <a:gd name="adj2" fmla="val 7939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000" dirty="0">
                <a:solidFill>
                  <a:schemeClr val="tx1"/>
                </a:solidFill>
                <a:latin typeface="Verdana" panose="020B0604030504040204" pitchFamily="34" charset="0"/>
                <a:ea typeface="Verdana" panose="020B0604030504040204" pitchFamily="34" charset="0"/>
              </a:rPr>
              <a:t>Tại sao khai thác rừng phải đi đôi với trồng rừng?</a:t>
            </a:r>
            <a:endParaRPr lang="en-US" sz="2000" dirty="0">
              <a:solidFill>
                <a:schemeClr val="tx1"/>
              </a:solidFill>
              <a:latin typeface="Verdana" panose="020B0604030504040204" pitchFamily="34" charset="0"/>
              <a:ea typeface="Verdana" panose="020B0604030504040204" pitchFamily="34" charset="0"/>
            </a:endParaRPr>
          </a:p>
        </p:txBody>
      </p:sp>
      <p:sp>
        <p:nvSpPr>
          <p:cNvPr id="13" name="TextBox 12"/>
          <p:cNvSpPr txBox="1"/>
          <p:nvPr/>
        </p:nvSpPr>
        <p:spPr>
          <a:xfrm>
            <a:off x="245659" y="1555845"/>
            <a:ext cx="6387153" cy="2215991"/>
          </a:xfrm>
          <a:prstGeom prst="rect">
            <a:avLst/>
          </a:prstGeom>
          <a:noFill/>
        </p:spPr>
        <p:txBody>
          <a:bodyPr wrap="square" rtlCol="0">
            <a:spAutoFit/>
          </a:bodyPr>
          <a:lstStyle/>
          <a:p>
            <a:pPr algn="just"/>
            <a:r>
              <a:rPr lang="nl-NL" sz="2400" dirty="0">
                <a:latin typeface="Verdana" panose="020B0604030504040204" pitchFamily="34" charset="0"/>
                <a:ea typeface="Verdana" panose="020B0604030504040204" pitchFamily="34" charset="0"/>
              </a:rPr>
              <a:t>- Công nghiệp chế biến gỗ và lâm sản được phát triển gắn bó với vùng nguyên liệu</a:t>
            </a:r>
            <a:endParaRPr lang="en-US" sz="2400" dirty="0">
              <a:latin typeface="Verdana" panose="020B0604030504040204" pitchFamily="34" charset="0"/>
              <a:ea typeface="Verdana" panose="020B0604030504040204" pitchFamily="34" charset="0"/>
            </a:endParaRPr>
          </a:p>
          <a:p>
            <a:pPr algn="just"/>
            <a:r>
              <a:rPr lang="nl-NL" sz="2400" dirty="0">
                <a:latin typeface="Verdana" panose="020B0604030504040204" pitchFamily="34" charset="0"/>
                <a:ea typeface="Verdana" panose="020B0604030504040204" pitchFamily="34" charset="0"/>
              </a:rPr>
              <a:t>- </a:t>
            </a:r>
            <a:r>
              <a:rPr lang="vi-VN" sz="2400" dirty="0">
                <a:latin typeface="Verdana" panose="020B0604030504040204" pitchFamily="34" charset="0"/>
                <a:ea typeface="Verdana" panose="020B0604030504040204" pitchFamily="34" charset="0"/>
              </a:rPr>
              <a:t>Trồng rừng: </a:t>
            </a:r>
            <a:r>
              <a:rPr lang="en-US" sz="2400" dirty="0">
                <a:latin typeface="Verdana" panose="020B0604030504040204" pitchFamily="34" charset="0"/>
                <a:ea typeface="Verdana" panose="020B0604030504040204" pitchFamily="34" charset="0"/>
              </a:rPr>
              <a:t>T</a:t>
            </a:r>
            <a:r>
              <a:rPr lang="vi-VN" sz="2400" dirty="0">
                <a:latin typeface="Verdana" panose="020B0604030504040204" pitchFamily="34" charset="0"/>
                <a:ea typeface="Verdana" panose="020B0604030504040204" pitchFamily="34" charset="0"/>
              </a:rPr>
              <a:t>ăng độ che phủ rừng, phát triển mô hình nông </a:t>
            </a:r>
            <a:r>
              <a:rPr lang="en-US" sz="2400" dirty="0">
                <a:latin typeface="Verdana" panose="020B0604030504040204" pitchFamily="34" charset="0"/>
                <a:ea typeface="Verdana" panose="020B0604030504040204" pitchFamily="34" charset="0"/>
              </a:rPr>
              <a:t>- </a:t>
            </a:r>
            <a:r>
              <a:rPr lang="vi-VN" sz="2400" dirty="0">
                <a:latin typeface="Verdana" panose="020B0604030504040204" pitchFamily="34" charset="0"/>
                <a:ea typeface="Verdana" panose="020B0604030504040204" pitchFamily="34" charset="0"/>
              </a:rPr>
              <a:t>lâm kết hợp</a:t>
            </a:r>
            <a:endParaRPr lang="en-US" sz="2400" dirty="0">
              <a:latin typeface="Verdana" panose="020B0604030504040204" pitchFamily="34" charset="0"/>
              <a:ea typeface="Verdana" panose="020B0604030504040204" pitchFamily="34" charset="0"/>
            </a:endParaRPr>
          </a:p>
          <a:p>
            <a:endParaRPr lang="en-US" dirty="0"/>
          </a:p>
        </p:txBody>
      </p:sp>
    </p:spTree>
    <p:extLst>
      <p:ext uri="{BB962C8B-B14F-4D97-AF65-F5344CB8AC3E}">
        <p14:creationId xmlns:p14="http://schemas.microsoft.com/office/powerpoint/2010/main" val="3140630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xit" presetSubtype="0" fill="hold" grpId="1" nodeType="clickEffect">
                                  <p:stCondLst>
                                    <p:cond delay="0"/>
                                  </p:stCondLst>
                                  <p:childTnLst>
                                    <p:anim calcmode="lin" valueType="num">
                                      <p:cBhvr>
                                        <p:cTn id="25" dur="1000"/>
                                        <p:tgtEl>
                                          <p:spTgt spid="5"/>
                                        </p:tgtEl>
                                        <p:attrNameLst>
                                          <p:attrName>ppt_w</p:attrName>
                                        </p:attrNameLst>
                                      </p:cBhvr>
                                      <p:tavLst>
                                        <p:tav tm="0">
                                          <p:val>
                                            <p:strVal val="ppt_w"/>
                                          </p:val>
                                        </p:tav>
                                        <p:tav tm="100000">
                                          <p:val>
                                            <p:strVal val="ppt_w*0.70"/>
                                          </p:val>
                                        </p:tav>
                                      </p:tavLst>
                                    </p:anim>
                                    <p:anim calcmode="lin" valueType="num">
                                      <p:cBhvr>
                                        <p:cTn id="26" dur="1000"/>
                                        <p:tgtEl>
                                          <p:spTgt spid="5"/>
                                        </p:tgtEl>
                                        <p:attrNameLst>
                                          <p:attrName>ppt_h</p:attrName>
                                        </p:attrNameLst>
                                      </p:cBhvr>
                                      <p:tavLst>
                                        <p:tav tm="0">
                                          <p:val>
                                            <p:strVal val="ppt_h"/>
                                          </p:val>
                                        </p:tav>
                                        <p:tav tm="100000">
                                          <p:val>
                                            <p:strVal val="ppt_h"/>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par>
                                <p:cTn id="29" presetID="55" presetClass="exit" presetSubtype="0" fill="hold" nodeType="withEffect">
                                  <p:stCondLst>
                                    <p:cond delay="0"/>
                                  </p:stCondLst>
                                  <p:childTnLst>
                                    <p:anim calcmode="lin" valueType="num">
                                      <p:cBhvr>
                                        <p:cTn id="30" dur="1000"/>
                                        <p:tgtEl>
                                          <p:spTgt spid="6"/>
                                        </p:tgtEl>
                                        <p:attrNameLst>
                                          <p:attrName>ppt_w</p:attrName>
                                        </p:attrNameLst>
                                      </p:cBhvr>
                                      <p:tavLst>
                                        <p:tav tm="0">
                                          <p:val>
                                            <p:strVal val="ppt_w"/>
                                          </p:val>
                                        </p:tav>
                                        <p:tav tm="100000">
                                          <p:val>
                                            <p:strVal val="ppt_w*0.70"/>
                                          </p:val>
                                        </p:tav>
                                      </p:tavLst>
                                    </p:anim>
                                    <p:anim calcmode="lin" valueType="num">
                                      <p:cBhvr>
                                        <p:cTn id="31" dur="1000"/>
                                        <p:tgtEl>
                                          <p:spTgt spid="6"/>
                                        </p:tgtEl>
                                        <p:attrNameLst>
                                          <p:attrName>ppt_h</p:attrName>
                                        </p:attrNameLst>
                                      </p:cBhvr>
                                      <p:tavLst>
                                        <p:tav tm="0">
                                          <p:val>
                                            <p:strVal val="ppt_h"/>
                                          </p:val>
                                        </p:tav>
                                        <p:tav tm="100000">
                                          <p:val>
                                            <p:strVal val="ppt_h"/>
                                          </p:val>
                                        </p:tav>
                                      </p:tavLst>
                                    </p:anim>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par>
                                <p:cTn id="34" presetID="55" presetClass="exit" presetSubtype="0" fill="hold" grpId="1" nodeType="withEffect">
                                  <p:stCondLst>
                                    <p:cond delay="0"/>
                                  </p:stCondLst>
                                  <p:childTnLst>
                                    <p:anim calcmode="lin" valueType="num">
                                      <p:cBhvr>
                                        <p:cTn id="35" dur="1000"/>
                                        <p:tgtEl>
                                          <p:spTgt spid="8"/>
                                        </p:tgtEl>
                                        <p:attrNameLst>
                                          <p:attrName>ppt_w</p:attrName>
                                        </p:attrNameLst>
                                      </p:cBhvr>
                                      <p:tavLst>
                                        <p:tav tm="0">
                                          <p:val>
                                            <p:strVal val="ppt_w"/>
                                          </p:val>
                                        </p:tav>
                                        <p:tav tm="100000">
                                          <p:val>
                                            <p:strVal val="ppt_w*0.70"/>
                                          </p:val>
                                        </p:tav>
                                      </p:tavLst>
                                    </p:anim>
                                    <p:anim calcmode="lin" valueType="num">
                                      <p:cBhvr>
                                        <p:cTn id="36" dur="1000"/>
                                        <p:tgtEl>
                                          <p:spTgt spid="8"/>
                                        </p:tgtEl>
                                        <p:attrNameLst>
                                          <p:attrName>ppt_h</p:attrName>
                                        </p:attrNameLst>
                                      </p:cBhvr>
                                      <p:tavLst>
                                        <p:tav tm="0">
                                          <p:val>
                                            <p:strVal val="ppt_h"/>
                                          </p:val>
                                        </p:tav>
                                        <p:tav tm="100000">
                                          <p:val>
                                            <p:strVal val="ppt_h"/>
                                          </p:val>
                                        </p:tav>
                                      </p:tavLst>
                                    </p:anim>
                                    <p:animEffect transition="out" filter="fade">
                                      <p:cBhvr>
                                        <p:cTn id="37" dur="1000"/>
                                        <p:tgtEl>
                                          <p:spTgt spid="8"/>
                                        </p:tgtEl>
                                      </p:cBhvr>
                                    </p:animEffect>
                                    <p:set>
                                      <p:cBhvr>
                                        <p:cTn id="38" dur="1" fill="hold">
                                          <p:stCondLst>
                                            <p:cond delay="9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
                                        <p:tgtEl>
                                          <p:spTgt spid="10"/>
                                        </p:tgtEl>
                                      </p:cBhvr>
                                    </p:animEffect>
                                    <p:anim calcmode="lin" valueType="num">
                                      <p:cBhvr>
                                        <p:cTn id="49" dur="400" fill="hold"/>
                                        <p:tgtEl>
                                          <p:spTgt spid="10"/>
                                        </p:tgtEl>
                                        <p:attrNameLst>
                                          <p:attrName>ppt_x</p:attrName>
                                        </p:attrNameLst>
                                      </p:cBhvr>
                                      <p:tavLst>
                                        <p:tav tm="0">
                                          <p:val>
                                            <p:strVal val="#ppt_x"/>
                                          </p:val>
                                        </p:tav>
                                        <p:tav tm="100000">
                                          <p:val>
                                            <p:strVal val="#ppt_x"/>
                                          </p:val>
                                        </p:tav>
                                      </p:tavLst>
                                    </p:anim>
                                    <p:anim calcmode="lin" valueType="num">
                                      <p:cBhvr>
                                        <p:cTn id="50" dur="400" fill="hold"/>
                                        <p:tgtEl>
                                          <p:spTgt spid="10"/>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
                                        <p:tgtEl>
                                          <p:spTgt spid="12"/>
                                        </p:tgtEl>
                                      </p:cBhvr>
                                    </p:animEffect>
                                    <p:anim calcmode="lin" valueType="num">
                                      <p:cBhvr>
                                        <p:cTn id="58" dur="400" fill="hold"/>
                                        <p:tgtEl>
                                          <p:spTgt spid="12"/>
                                        </p:tgtEl>
                                        <p:attrNameLst>
                                          <p:attrName>ppt_x</p:attrName>
                                        </p:attrNameLst>
                                      </p:cBhvr>
                                      <p:tavLst>
                                        <p:tav tm="0">
                                          <p:val>
                                            <p:strVal val="#ppt_x"/>
                                          </p:val>
                                        </p:tav>
                                        <p:tav tm="100000">
                                          <p:val>
                                            <p:strVal val="#ppt_x"/>
                                          </p:val>
                                        </p:tav>
                                      </p:tavLst>
                                    </p:anim>
                                    <p:anim calcmode="lin" valueType="num">
                                      <p:cBhvr>
                                        <p:cTn id="59" dur="400" fill="hold"/>
                                        <p:tgtEl>
                                          <p:spTgt spid="12"/>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3" presetClass="exit" presetSubtype="32" fill="hold" nodeType="clickEffect">
                                  <p:stCondLst>
                                    <p:cond delay="0"/>
                                  </p:stCondLst>
                                  <p:childTnLst>
                                    <p:anim calcmode="lin" valueType="num">
                                      <p:cBhvr>
                                        <p:cTn id="65" dur="500"/>
                                        <p:tgtEl>
                                          <p:spTgt spid="9"/>
                                        </p:tgtEl>
                                        <p:attrNameLst>
                                          <p:attrName>ppt_w</p:attrName>
                                        </p:attrNameLst>
                                      </p:cBhvr>
                                      <p:tavLst>
                                        <p:tav tm="0">
                                          <p:val>
                                            <p:strVal val="ppt_w"/>
                                          </p:val>
                                        </p:tav>
                                        <p:tav tm="100000">
                                          <p:val>
                                            <p:fltVal val="0"/>
                                          </p:val>
                                        </p:tav>
                                      </p:tavLst>
                                    </p:anim>
                                    <p:anim calcmode="lin" valueType="num">
                                      <p:cBhvr>
                                        <p:cTn id="66" dur="500"/>
                                        <p:tgtEl>
                                          <p:spTgt spid="9"/>
                                        </p:tgtEl>
                                        <p:attrNameLst>
                                          <p:attrName>ppt_h</p:attrName>
                                        </p:attrNameLst>
                                      </p:cBhvr>
                                      <p:tavLst>
                                        <p:tav tm="0">
                                          <p:val>
                                            <p:strVal val="ppt_h"/>
                                          </p:val>
                                        </p:tav>
                                        <p:tav tm="100000">
                                          <p:val>
                                            <p:fltVal val="0"/>
                                          </p:val>
                                        </p:tav>
                                      </p:tavLst>
                                    </p:anim>
                                    <p:set>
                                      <p:cBhvr>
                                        <p:cTn id="67" dur="1" fill="hold">
                                          <p:stCondLst>
                                            <p:cond delay="499"/>
                                          </p:stCondLst>
                                        </p:cTn>
                                        <p:tgtEl>
                                          <p:spTgt spid="9"/>
                                        </p:tgtEl>
                                        <p:attrNameLst>
                                          <p:attrName>style.visibility</p:attrName>
                                        </p:attrNameLst>
                                      </p:cBhvr>
                                      <p:to>
                                        <p:strVal val="hidden"/>
                                      </p:to>
                                    </p:set>
                                  </p:childTnLst>
                                </p:cTn>
                              </p:par>
                              <p:par>
                                <p:cTn id="68" presetID="23" presetClass="exit" presetSubtype="32" fill="hold" grpId="1" nodeType="withEffect">
                                  <p:stCondLst>
                                    <p:cond delay="0"/>
                                  </p:stCondLst>
                                  <p:childTnLst>
                                    <p:anim calcmode="lin" valueType="num">
                                      <p:cBhvr>
                                        <p:cTn id="69" dur="500"/>
                                        <p:tgtEl>
                                          <p:spTgt spid="10"/>
                                        </p:tgtEl>
                                        <p:attrNameLst>
                                          <p:attrName>ppt_w</p:attrName>
                                        </p:attrNameLst>
                                      </p:cBhvr>
                                      <p:tavLst>
                                        <p:tav tm="0">
                                          <p:val>
                                            <p:strVal val="ppt_w"/>
                                          </p:val>
                                        </p:tav>
                                        <p:tav tm="100000">
                                          <p:val>
                                            <p:fltVal val="0"/>
                                          </p:val>
                                        </p:tav>
                                      </p:tavLst>
                                    </p:anim>
                                    <p:anim calcmode="lin" valueType="num">
                                      <p:cBhvr>
                                        <p:cTn id="70" dur="500"/>
                                        <p:tgtEl>
                                          <p:spTgt spid="10"/>
                                        </p:tgtEl>
                                        <p:attrNameLst>
                                          <p:attrName>ppt_h</p:attrName>
                                        </p:attrNameLst>
                                      </p:cBhvr>
                                      <p:tavLst>
                                        <p:tav tm="0">
                                          <p:val>
                                            <p:strVal val="ppt_h"/>
                                          </p:val>
                                        </p:tav>
                                        <p:tav tm="100000">
                                          <p:val>
                                            <p:fltVal val="0"/>
                                          </p:val>
                                        </p:tav>
                                      </p:tavLst>
                                    </p:anim>
                                    <p:set>
                                      <p:cBhvr>
                                        <p:cTn id="71" dur="1" fill="hold">
                                          <p:stCondLst>
                                            <p:cond delay="499"/>
                                          </p:stCondLst>
                                        </p:cTn>
                                        <p:tgtEl>
                                          <p:spTgt spid="10"/>
                                        </p:tgtEl>
                                        <p:attrNameLst>
                                          <p:attrName>style.visibility</p:attrName>
                                        </p:attrNameLst>
                                      </p:cBhvr>
                                      <p:to>
                                        <p:strVal val="hidden"/>
                                      </p:to>
                                    </p:set>
                                  </p:childTnLst>
                                </p:cTn>
                              </p:par>
                              <p:par>
                                <p:cTn id="72" presetID="23" presetClass="exit" presetSubtype="32" fill="hold" grpId="1" nodeType="withEffect">
                                  <p:stCondLst>
                                    <p:cond delay="0"/>
                                  </p:stCondLst>
                                  <p:childTnLst>
                                    <p:anim calcmode="lin" valueType="num">
                                      <p:cBhvr>
                                        <p:cTn id="73" dur="500"/>
                                        <p:tgtEl>
                                          <p:spTgt spid="12"/>
                                        </p:tgtEl>
                                        <p:attrNameLst>
                                          <p:attrName>ppt_w</p:attrName>
                                        </p:attrNameLst>
                                      </p:cBhvr>
                                      <p:tavLst>
                                        <p:tav tm="0">
                                          <p:val>
                                            <p:strVal val="ppt_w"/>
                                          </p:val>
                                        </p:tav>
                                        <p:tav tm="100000">
                                          <p:val>
                                            <p:fltVal val="0"/>
                                          </p:val>
                                        </p:tav>
                                      </p:tavLst>
                                    </p:anim>
                                    <p:anim calcmode="lin" valueType="num">
                                      <p:cBhvr>
                                        <p:cTn id="74" dur="500"/>
                                        <p:tgtEl>
                                          <p:spTgt spid="12"/>
                                        </p:tgtEl>
                                        <p:attrNameLst>
                                          <p:attrName>ppt_h</p:attrName>
                                        </p:attrNameLst>
                                      </p:cBhvr>
                                      <p:tavLst>
                                        <p:tav tm="0">
                                          <p:val>
                                            <p:strVal val="ppt_h"/>
                                          </p:val>
                                        </p:tav>
                                        <p:tav tm="100000">
                                          <p:val>
                                            <p:fltVal val="0"/>
                                          </p:val>
                                        </p:tav>
                                      </p:tavLst>
                                    </p:anim>
                                    <p:set>
                                      <p:cBhvr>
                                        <p:cTn id="75" dur="1" fill="hold">
                                          <p:stCondLst>
                                            <p:cond delay="499"/>
                                          </p:stCondLst>
                                        </p:cTn>
                                        <p:tgtEl>
                                          <p:spTgt spid="1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10" grpId="0" animBg="1"/>
      <p:bldP spid="10" grpId="1" animBg="1"/>
      <p:bldP spid="12" grpId="0" animBg="1"/>
      <p:bldP spid="12" grpId="1"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549840"/>
            <a:ext cx="6577401" cy="3308160"/>
          </a:xfrm>
          <a:prstGeom prst="rect">
            <a:avLst/>
          </a:prstGeom>
        </p:spPr>
      </p:pic>
      <p:pic>
        <p:nvPicPr>
          <p:cNvPr id="5" name="Picture 4"/>
          <p:cNvPicPr>
            <a:picLocks noChangeAspect="1"/>
          </p:cNvPicPr>
          <p:nvPr/>
        </p:nvPicPr>
        <p:blipFill>
          <a:blip r:embed="rId3"/>
          <a:stretch>
            <a:fillRect/>
          </a:stretch>
        </p:blipFill>
        <p:spPr>
          <a:xfrm>
            <a:off x="6086042" y="0"/>
            <a:ext cx="6166328" cy="3776876"/>
          </a:xfrm>
          <a:prstGeom prst="rect">
            <a:avLst/>
          </a:prstGeom>
        </p:spPr>
      </p:pic>
    </p:spTree>
    <p:extLst>
      <p:ext uri="{BB962C8B-B14F-4D97-AF65-F5344CB8AC3E}">
        <p14:creationId xmlns:p14="http://schemas.microsoft.com/office/powerpoint/2010/main" val="1879168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1828800" y="76201"/>
            <a:ext cx="8534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NỘI DUNG 1: </a:t>
            </a:r>
            <a:r>
              <a:rPr lang="vi-VN"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CÁC NHÂN TỐ ẢNH HƯỞNG ĐẾN </a:t>
            </a:r>
          </a:p>
          <a:p>
            <a:pPr algn="ctr" fontAlgn="base">
              <a:spcBef>
                <a:spcPct val="50000"/>
              </a:spcBef>
              <a:spcAft>
                <a:spcPct val="0"/>
              </a:spcAft>
            </a:pPr>
            <a:r>
              <a:rPr lang="vi-VN"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SỰ PHÁT TRIỂN VÀ PHÂN BỐ NÔNG NGHIỆP</a:t>
            </a:r>
          </a:p>
        </p:txBody>
      </p:sp>
      <p:sp>
        <p:nvSpPr>
          <p:cNvPr id="4101" name="Text Box 5"/>
          <p:cNvSpPr txBox="1">
            <a:spLocks noChangeArrowheads="1"/>
          </p:cNvSpPr>
          <p:nvPr/>
        </p:nvSpPr>
        <p:spPr bwMode="auto">
          <a:xfrm>
            <a:off x="1524000" y="1143001"/>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dirty="0">
                <a:solidFill>
                  <a:srgbClr val="FF0000"/>
                </a:solidFill>
                <a:latin typeface="Arial" panose="020B0604020202020204" pitchFamily="34" charset="0"/>
                <a:cs typeface="Arial" panose="020B0604020202020204" pitchFamily="34" charset="0"/>
              </a:rPr>
              <a:t>I. </a:t>
            </a:r>
            <a:r>
              <a:rPr lang="en-US" altLang="en-US" sz="2400" b="1" u="sng" dirty="0" err="1">
                <a:solidFill>
                  <a:srgbClr val="FF0000"/>
                </a:solidFill>
                <a:latin typeface="Arial" panose="020B0604020202020204" pitchFamily="34" charset="0"/>
                <a:cs typeface="Arial" panose="020B0604020202020204" pitchFamily="34" charset="0"/>
              </a:rPr>
              <a:t>Các</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nhân</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tố</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tự</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nhiên</a:t>
            </a:r>
            <a:endParaRPr lang="vi-VN" altLang="en-US" sz="2400" b="1" u="sng" dirty="0">
              <a:solidFill>
                <a:srgbClr val="FF0000"/>
              </a:solidFill>
              <a:latin typeface="Arial" panose="020B0604020202020204" pitchFamily="34" charset="0"/>
              <a:cs typeface="Arial" panose="020B0604020202020204" pitchFamily="34" charset="0"/>
            </a:endParaRPr>
          </a:p>
        </p:txBody>
      </p:sp>
      <p:sp>
        <p:nvSpPr>
          <p:cNvPr id="4102" name="Text Box 6"/>
          <p:cNvSpPr txBox="1">
            <a:spLocks noChangeArrowheads="1"/>
          </p:cNvSpPr>
          <p:nvPr/>
        </p:nvSpPr>
        <p:spPr bwMode="auto">
          <a:xfrm>
            <a:off x="1524000" y="1524001"/>
            <a:ext cx="3352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dirty="0">
                <a:solidFill>
                  <a:srgbClr val="FF0000"/>
                </a:solidFill>
                <a:latin typeface="Times New Roman" pitchFamily="18" charset="0"/>
                <a:cs typeface="Times New Roman" pitchFamily="18" charset="0"/>
              </a:rPr>
              <a:t>1. </a:t>
            </a:r>
            <a:r>
              <a:rPr lang="en-US" altLang="en-US" sz="2400" b="1" u="sng" dirty="0" err="1">
                <a:solidFill>
                  <a:srgbClr val="FF0000"/>
                </a:solidFill>
                <a:latin typeface="Times New Roman" pitchFamily="18" charset="0"/>
                <a:cs typeface="Times New Roman" pitchFamily="18" charset="0"/>
              </a:rPr>
              <a:t>Tài</a:t>
            </a:r>
            <a:r>
              <a:rPr lang="en-US" altLang="en-US" sz="2400" b="1" u="sng" dirty="0">
                <a:solidFill>
                  <a:srgbClr val="FF0000"/>
                </a:solidFill>
                <a:latin typeface="Times New Roman" pitchFamily="18" charset="0"/>
                <a:cs typeface="Times New Roman" pitchFamily="18" charset="0"/>
              </a:rPr>
              <a:t> </a:t>
            </a:r>
            <a:r>
              <a:rPr lang="en-US" altLang="en-US" sz="2400" b="1" u="sng" dirty="0" err="1">
                <a:solidFill>
                  <a:srgbClr val="FF0000"/>
                </a:solidFill>
                <a:latin typeface="Times New Roman" pitchFamily="18" charset="0"/>
                <a:cs typeface="Times New Roman" pitchFamily="18" charset="0"/>
              </a:rPr>
              <a:t>nguyên</a:t>
            </a:r>
            <a:r>
              <a:rPr lang="en-US" altLang="en-US" sz="2400" b="1" u="sng" dirty="0">
                <a:solidFill>
                  <a:srgbClr val="FF0000"/>
                </a:solidFill>
                <a:latin typeface="Times New Roman" pitchFamily="18" charset="0"/>
                <a:cs typeface="Times New Roman" pitchFamily="18" charset="0"/>
              </a:rPr>
              <a:t> </a:t>
            </a:r>
            <a:r>
              <a:rPr lang="en-US" altLang="en-US" sz="2400" b="1" u="sng" dirty="0" err="1">
                <a:solidFill>
                  <a:srgbClr val="FF0000"/>
                </a:solidFill>
                <a:latin typeface="Times New Roman" pitchFamily="18" charset="0"/>
                <a:cs typeface="Times New Roman" pitchFamily="18" charset="0"/>
              </a:rPr>
              <a:t>đất</a:t>
            </a:r>
            <a:endParaRPr lang="vi-VN" altLang="en-US" sz="2400" b="1" u="sng" dirty="0">
              <a:solidFill>
                <a:srgbClr val="FF0000"/>
              </a:solidFill>
              <a:latin typeface="Times New Roman" pitchFamily="18" charset="0"/>
              <a:cs typeface="Times New Roman" pitchFamily="18" charset="0"/>
            </a:endParaRPr>
          </a:p>
        </p:txBody>
      </p:sp>
      <p:pic>
        <p:nvPicPr>
          <p:cNvPr id="41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0214" y="1371601"/>
            <a:ext cx="3887787"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4" name="Text Box 8"/>
          <p:cNvSpPr txBox="1">
            <a:spLocks noChangeArrowheads="1"/>
          </p:cNvSpPr>
          <p:nvPr/>
        </p:nvSpPr>
        <p:spPr bwMode="auto">
          <a:xfrm>
            <a:off x="6858000" y="6629401"/>
            <a:ext cx="381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000" b="1">
                <a:solidFill>
                  <a:srgbClr val="000000"/>
                </a:solidFill>
                <a:latin typeface="Arial" panose="020B0604020202020204" pitchFamily="34" charset="0"/>
                <a:cs typeface="Arial" panose="020B0604020202020204" pitchFamily="34" charset="0"/>
              </a:rPr>
              <a:t>Lược đồ phân bố các loại đất chính ở nước ta</a:t>
            </a:r>
            <a:endParaRPr lang="vi-VN" altLang="en-US" sz="1000" b="1">
              <a:solidFill>
                <a:srgbClr val="000000"/>
              </a:solidFill>
              <a:latin typeface="Arial" panose="020B0604020202020204" pitchFamily="34" charset="0"/>
              <a:cs typeface="Arial" panose="020B0604020202020204" pitchFamily="34" charset="0"/>
            </a:endParaRPr>
          </a:p>
        </p:txBody>
      </p:sp>
      <p:sp>
        <p:nvSpPr>
          <p:cNvPr id="4105" name="Text Box 9"/>
          <p:cNvSpPr txBox="1">
            <a:spLocks noChangeArrowheads="1"/>
          </p:cNvSpPr>
          <p:nvPr/>
        </p:nvSpPr>
        <p:spPr bwMode="auto">
          <a:xfrm>
            <a:off x="997526" y="1932709"/>
            <a:ext cx="50984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000" b="1" dirty="0">
                <a:solidFill>
                  <a:srgbClr val="000000"/>
                </a:solidFill>
                <a:latin typeface="Arial" panose="020B0604020202020204" pitchFamily="34" charset="0"/>
                <a:cs typeface="Arial" panose="020B0604020202020204" pitchFamily="34" charset="0"/>
              </a:rPr>
              <a:t>- </a:t>
            </a:r>
            <a:r>
              <a:rPr lang="en-US" altLang="en-US" sz="2000" b="1" dirty="0" err="1">
                <a:solidFill>
                  <a:srgbClr val="000000"/>
                </a:solidFill>
                <a:latin typeface="Arial" panose="020B0604020202020204" pitchFamily="34" charset="0"/>
                <a:cs typeface="Arial" panose="020B0604020202020204" pitchFamily="34" charset="0"/>
              </a:rPr>
              <a:t>Tài</a:t>
            </a:r>
            <a:r>
              <a:rPr lang="en-US" altLang="en-US" sz="2000" b="1" dirty="0">
                <a:solidFill>
                  <a:srgbClr val="000000"/>
                </a:solidFill>
                <a:latin typeface="Arial" panose="020B0604020202020204" pitchFamily="34" charset="0"/>
                <a:cs typeface="Arial" panose="020B0604020202020204" pitchFamily="34" charset="0"/>
              </a:rPr>
              <a:t> </a:t>
            </a:r>
            <a:r>
              <a:rPr lang="en-US" altLang="en-US" sz="2000" b="1" dirty="0" err="1">
                <a:solidFill>
                  <a:srgbClr val="000000"/>
                </a:solidFill>
                <a:latin typeface="Arial" panose="020B0604020202020204" pitchFamily="34" charset="0"/>
                <a:cs typeface="Arial" panose="020B0604020202020204" pitchFamily="34" charset="0"/>
              </a:rPr>
              <a:t>nguyên</a:t>
            </a:r>
            <a:r>
              <a:rPr lang="en-US" altLang="en-US" sz="2000" b="1" dirty="0">
                <a:solidFill>
                  <a:srgbClr val="000000"/>
                </a:solidFill>
                <a:latin typeface="Arial" panose="020B0604020202020204" pitchFamily="34" charset="0"/>
                <a:cs typeface="Arial" panose="020B0604020202020204" pitchFamily="34" charset="0"/>
              </a:rPr>
              <a:t> </a:t>
            </a:r>
            <a:r>
              <a:rPr lang="en-US" altLang="en-US" sz="2000" b="1" dirty="0" err="1">
                <a:solidFill>
                  <a:srgbClr val="000000"/>
                </a:solidFill>
                <a:latin typeface="Arial" panose="020B0604020202020204" pitchFamily="34" charset="0"/>
                <a:cs typeface="Arial" panose="020B0604020202020204" pitchFamily="34" charset="0"/>
              </a:rPr>
              <a:t>đất</a:t>
            </a:r>
            <a:r>
              <a:rPr lang="en-US" altLang="en-US" sz="2000" b="1" dirty="0">
                <a:solidFill>
                  <a:srgbClr val="000000"/>
                </a:solidFill>
                <a:latin typeface="Arial" panose="020B0604020202020204" pitchFamily="34" charset="0"/>
                <a:cs typeface="Arial" panose="020B0604020202020204" pitchFamily="34" charset="0"/>
              </a:rPr>
              <a:t> </a:t>
            </a:r>
            <a:r>
              <a:rPr lang="en-US" altLang="en-US" sz="2000" b="1" dirty="0" err="1">
                <a:solidFill>
                  <a:srgbClr val="000000"/>
                </a:solidFill>
                <a:latin typeface="Arial" panose="020B0604020202020204" pitchFamily="34" charset="0"/>
                <a:cs typeface="Arial" panose="020B0604020202020204" pitchFamily="34" charset="0"/>
              </a:rPr>
              <a:t>nước</a:t>
            </a:r>
            <a:r>
              <a:rPr lang="en-US" altLang="en-US" sz="2000" b="1" dirty="0">
                <a:solidFill>
                  <a:srgbClr val="000000"/>
                </a:solidFill>
                <a:latin typeface="Arial" panose="020B0604020202020204" pitchFamily="34" charset="0"/>
                <a:cs typeface="Arial" panose="020B0604020202020204" pitchFamily="34" charset="0"/>
              </a:rPr>
              <a:t> ta </a:t>
            </a:r>
            <a:r>
              <a:rPr lang="en-US" altLang="en-US" sz="2000" b="1" dirty="0" err="1">
                <a:solidFill>
                  <a:srgbClr val="000000"/>
                </a:solidFill>
                <a:latin typeface="Arial" panose="020B0604020202020204" pitchFamily="34" charset="0"/>
                <a:cs typeface="Arial" panose="020B0604020202020204" pitchFamily="34" charset="0"/>
              </a:rPr>
              <a:t>khá</a:t>
            </a:r>
            <a:r>
              <a:rPr lang="en-US" altLang="en-US" sz="2000" b="1" dirty="0">
                <a:solidFill>
                  <a:srgbClr val="000000"/>
                </a:solidFill>
                <a:latin typeface="Arial" panose="020B0604020202020204" pitchFamily="34" charset="0"/>
                <a:cs typeface="Arial" panose="020B0604020202020204" pitchFamily="34" charset="0"/>
              </a:rPr>
              <a:t> </a:t>
            </a:r>
            <a:r>
              <a:rPr lang="en-US" altLang="en-US" sz="2000" b="1" dirty="0" err="1">
                <a:solidFill>
                  <a:srgbClr val="000000"/>
                </a:solidFill>
                <a:latin typeface="Arial" panose="020B0604020202020204" pitchFamily="34" charset="0"/>
                <a:cs typeface="Arial" panose="020B0604020202020204" pitchFamily="34" charset="0"/>
              </a:rPr>
              <a:t>đa</a:t>
            </a:r>
            <a:r>
              <a:rPr lang="en-US" altLang="en-US" sz="2000" b="1" dirty="0">
                <a:solidFill>
                  <a:srgbClr val="000000"/>
                </a:solidFill>
                <a:latin typeface="Arial" panose="020B0604020202020204" pitchFamily="34" charset="0"/>
                <a:cs typeface="Arial" panose="020B0604020202020204" pitchFamily="34" charset="0"/>
              </a:rPr>
              <a:t> </a:t>
            </a:r>
            <a:r>
              <a:rPr lang="en-US" altLang="en-US" sz="2000" b="1" dirty="0" err="1">
                <a:solidFill>
                  <a:srgbClr val="000000"/>
                </a:solidFill>
                <a:latin typeface="Arial" panose="020B0604020202020204" pitchFamily="34" charset="0"/>
                <a:cs typeface="Arial" panose="020B0604020202020204" pitchFamily="34" charset="0"/>
              </a:rPr>
              <a:t>dạng</a:t>
            </a:r>
            <a:r>
              <a:rPr lang="en-US" altLang="en-US" sz="2000" b="1" dirty="0">
                <a:solidFill>
                  <a:srgbClr val="000000"/>
                </a:solidFill>
                <a:latin typeface="Arial" panose="020B0604020202020204" pitchFamily="34" charset="0"/>
                <a:cs typeface="Arial" panose="020B0604020202020204" pitchFamily="34" charset="0"/>
              </a:rPr>
              <a:t>.</a:t>
            </a:r>
            <a:endParaRPr lang="vi-VN" altLang="en-US" sz="2000" b="1" dirty="0">
              <a:solidFill>
                <a:srgbClr val="000000"/>
              </a:solidFill>
              <a:latin typeface="Arial" panose="020B0604020202020204" pitchFamily="34" charset="0"/>
              <a:cs typeface="Arial" panose="020B0604020202020204" pitchFamily="34" charset="0"/>
            </a:endParaRPr>
          </a:p>
        </p:txBody>
      </p:sp>
      <p:sp>
        <p:nvSpPr>
          <p:cNvPr id="4106" name="AutoShape 10"/>
          <p:cNvSpPr>
            <a:spLocks noChangeArrowheads="1"/>
          </p:cNvSpPr>
          <p:nvPr/>
        </p:nvSpPr>
        <p:spPr bwMode="auto">
          <a:xfrm>
            <a:off x="2611582" y="4939146"/>
            <a:ext cx="4038600" cy="1600200"/>
          </a:xfrm>
          <a:prstGeom prst="cloudCallout">
            <a:avLst>
              <a:gd name="adj1" fmla="val 53694"/>
              <a:gd name="adj2" fmla="val -103870"/>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dirty="0" err="1">
                <a:solidFill>
                  <a:srgbClr val="FF0000"/>
                </a:solidFill>
                <a:latin typeface="Arial" panose="020B0604020202020204" pitchFamily="34" charset="0"/>
                <a:cs typeface="Arial" panose="020B0604020202020204" pitchFamily="34" charset="0"/>
              </a:rPr>
              <a:t>Quan</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sát</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lược</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đồ</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cho</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biết</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Nước</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ta</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có</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những</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nhóm</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đất</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chính</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nào</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Sự</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phân</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bố</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của</a:t>
            </a:r>
            <a:r>
              <a:rPr lang="en-US" altLang="en-US" dirty="0">
                <a:solidFill>
                  <a:srgbClr val="FF0000"/>
                </a:solidFill>
                <a:latin typeface="Arial" panose="020B0604020202020204" pitchFamily="34" charset="0"/>
                <a:cs typeface="Arial" panose="020B0604020202020204" pitchFamily="34" charset="0"/>
              </a:rPr>
              <a:t> </a:t>
            </a:r>
            <a:r>
              <a:rPr lang="en-US" altLang="en-US" dirty="0" err="1">
                <a:solidFill>
                  <a:srgbClr val="FF0000"/>
                </a:solidFill>
                <a:latin typeface="Arial" panose="020B0604020202020204" pitchFamily="34" charset="0"/>
                <a:cs typeface="Arial" panose="020B0604020202020204" pitchFamily="34" charset="0"/>
              </a:rPr>
              <a:t>chúng</a:t>
            </a:r>
            <a:r>
              <a:rPr lang="en-US" altLang="en-US" dirty="0">
                <a:solidFill>
                  <a:srgbClr val="FF0000"/>
                </a:solidFill>
                <a:latin typeface="Arial" panose="020B0604020202020204" pitchFamily="34" charset="0"/>
                <a:cs typeface="Arial" panose="020B0604020202020204" pitchFamily="34" charset="0"/>
              </a:rPr>
              <a:t>?</a:t>
            </a:r>
            <a:endParaRPr lang="vi-VN" altLang="en-US" dirty="0">
              <a:solidFill>
                <a:srgbClr val="FF0000"/>
              </a:solidFill>
              <a:latin typeface="Arial" panose="020B0604020202020204" pitchFamily="34" charset="0"/>
              <a:cs typeface="Arial" panose="020B0604020202020204" pitchFamily="34" charset="0"/>
            </a:endParaRPr>
          </a:p>
        </p:txBody>
      </p:sp>
      <p:sp>
        <p:nvSpPr>
          <p:cNvPr id="4107" name="Text Box 11"/>
          <p:cNvSpPr txBox="1">
            <a:spLocks noChangeArrowheads="1"/>
          </p:cNvSpPr>
          <p:nvPr/>
        </p:nvSpPr>
        <p:spPr bwMode="auto">
          <a:xfrm>
            <a:off x="942111" y="2370136"/>
            <a:ext cx="525780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dirty="0">
                <a:solidFill>
                  <a:srgbClr val="000000"/>
                </a:solidFill>
                <a:latin typeface="Arial" panose="020B0604020202020204" pitchFamily="34" charset="0"/>
                <a:cs typeface="Arial" panose="020B0604020202020204" pitchFamily="34" charset="0"/>
              </a:rPr>
              <a:t> </a:t>
            </a:r>
            <a:r>
              <a:rPr lang="en-US" altLang="en-US" sz="2000" b="1" dirty="0" err="1">
                <a:solidFill>
                  <a:srgbClr val="000000"/>
                </a:solidFill>
                <a:latin typeface="Times New Roman" pitchFamily="18" charset="0"/>
                <a:cs typeface="Times New Roman" pitchFamily="18" charset="0"/>
              </a:rPr>
              <a:t>Gồm</a:t>
            </a:r>
            <a:r>
              <a:rPr lang="en-US" altLang="en-US" sz="2000" b="1" dirty="0">
                <a:solidFill>
                  <a:srgbClr val="000000"/>
                </a:solidFill>
                <a:latin typeface="Times New Roman" pitchFamily="18" charset="0"/>
                <a:cs typeface="Times New Roman" pitchFamily="18" charset="0"/>
              </a:rPr>
              <a:t> 2 </a:t>
            </a:r>
            <a:r>
              <a:rPr lang="en-US" altLang="en-US" sz="2000" b="1" dirty="0" err="1">
                <a:solidFill>
                  <a:srgbClr val="000000"/>
                </a:solidFill>
                <a:latin typeface="Times New Roman" pitchFamily="18" charset="0"/>
                <a:cs typeface="Times New Roman" pitchFamily="18" charset="0"/>
              </a:rPr>
              <a:t>nhóm</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đất</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chính</a:t>
            </a:r>
            <a:r>
              <a:rPr lang="en-US" altLang="en-US" sz="2000" b="1" dirty="0">
                <a:solidFill>
                  <a:srgbClr val="000000"/>
                </a:solidFill>
                <a:latin typeface="Times New Roman" pitchFamily="18" charset="0"/>
                <a:cs typeface="Times New Roman" pitchFamily="18" charset="0"/>
              </a:rPr>
              <a:t>:</a:t>
            </a:r>
          </a:p>
          <a:p>
            <a:pPr fontAlgn="base">
              <a:spcBef>
                <a:spcPct val="50000"/>
              </a:spcBef>
              <a:spcAft>
                <a:spcPct val="0"/>
              </a:spcAft>
            </a:pP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Đất</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phù</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sa</a:t>
            </a:r>
            <a:r>
              <a:rPr lang="en-US" altLang="en-US" sz="2000" b="1" dirty="0">
                <a:solidFill>
                  <a:srgbClr val="000000"/>
                </a:solidFill>
                <a:latin typeface="Times New Roman" pitchFamily="18" charset="0"/>
                <a:cs typeface="Times New Roman" pitchFamily="18" charset="0"/>
              </a:rPr>
              <a:t>:</a:t>
            </a:r>
            <a:r>
              <a:rPr lang="vi-VN" altLang="en-US" sz="2000" b="1" dirty="0">
                <a:solidFill>
                  <a:srgbClr val="000000"/>
                </a:solidFill>
                <a:latin typeface="Times New Roman" pitchFamily="18" charset="0"/>
                <a:cs typeface="Times New Roman" pitchFamily="18" charset="0"/>
              </a:rPr>
              <a:t> -&gt; diện tích khoảng 3 triệu ha</a:t>
            </a:r>
          </a:p>
          <a:p>
            <a:pPr fontAlgn="base">
              <a:spcBef>
                <a:spcPct val="50000"/>
              </a:spcBef>
              <a:spcAft>
                <a:spcPct val="0"/>
              </a:spcAft>
            </a:pPr>
            <a:r>
              <a:rPr lang="vi-VN" altLang="en-US" sz="2000" b="1" dirty="0">
                <a:solidFill>
                  <a:srgbClr val="000000"/>
                </a:solidFill>
                <a:latin typeface="Times New Roman" pitchFamily="18" charset="0"/>
                <a:cs typeface="Times New Roman" pitchFamily="18" charset="0"/>
              </a:rPr>
              <a:t>-&gt; Phân bố: ĐBSH, ĐBSCL, duyên hải miền Trung</a:t>
            </a:r>
          </a:p>
          <a:p>
            <a:pPr fontAlgn="base">
              <a:spcBef>
                <a:spcPct val="50000"/>
              </a:spcBef>
              <a:spcAft>
                <a:spcPct val="0"/>
              </a:spcAft>
            </a:pPr>
            <a:r>
              <a:rPr lang="vi-VN" altLang="en-US" sz="2000" b="1" dirty="0">
                <a:solidFill>
                  <a:srgbClr val="000000"/>
                </a:solidFill>
                <a:latin typeface="Times New Roman" pitchFamily="18" charset="0"/>
                <a:cs typeface="Times New Roman" pitchFamily="18" charset="0"/>
              </a:rPr>
              <a:t>-&gt; Trồng lúa nước, các loại cây ngắn ngày</a:t>
            </a:r>
          </a:p>
        </p:txBody>
      </p:sp>
      <p:pic>
        <p:nvPicPr>
          <p:cNvPr id="4109" name="Picture 13" descr="3857176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2743200"/>
            <a:ext cx="11430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descr="ANd9GcSND_zs6lVP4TBygCwGvO_G3KQng7jcozNzB6V3Sp8dzERiilH7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1657351"/>
            <a:ext cx="1157288" cy="866775"/>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descr="ANd9GcTJMOrsySpuwgdnZ3XRcL4effcsE3XF6-4gdisYnEm7DDF6H8L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1" y="5929314"/>
            <a:ext cx="1228725" cy="928687"/>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21" descr="ANd9GcRLWqIqDMEtBFOm8AbR_fT3yKu8jLK0LuirGz-SctRIVULzclacF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4876801"/>
            <a:ext cx="1219200" cy="912813"/>
          </a:xfrm>
          <a:prstGeom prst="rect">
            <a:avLst/>
          </a:prstGeom>
          <a:noFill/>
          <a:extLst>
            <a:ext uri="{909E8E84-426E-40DD-AFC4-6F175D3DCCD1}">
              <a14:hiddenFill xmlns:a14="http://schemas.microsoft.com/office/drawing/2010/main">
                <a:solidFill>
                  <a:srgbClr val="FFFFFF"/>
                </a:solidFill>
              </a14:hiddenFill>
            </a:ext>
          </a:extLst>
        </p:spPr>
      </p:pic>
      <p:pic>
        <p:nvPicPr>
          <p:cNvPr id="4119" name="Picture 23" descr="ANd9GcT-TbBTtYutso87qkb8nngDDIhgg8KfVKsJsJZZQKVVJFRO_ED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3733800"/>
            <a:ext cx="1143000" cy="914400"/>
          </a:xfrm>
          <a:prstGeom prst="rect">
            <a:avLst/>
          </a:prstGeom>
          <a:noFill/>
          <a:extLst>
            <a:ext uri="{909E8E84-426E-40DD-AFC4-6F175D3DCCD1}">
              <a14:hiddenFill xmlns:a14="http://schemas.microsoft.com/office/drawing/2010/main">
                <a:solidFill>
                  <a:srgbClr val="FFFFFF"/>
                </a:solidFill>
              </a14:hiddenFill>
            </a:ext>
          </a:extLst>
        </p:spPr>
      </p:pic>
      <p:sp>
        <p:nvSpPr>
          <p:cNvPr id="4120" name="Text Box 24"/>
          <p:cNvSpPr txBox="1">
            <a:spLocks noChangeArrowheads="1"/>
          </p:cNvSpPr>
          <p:nvPr/>
        </p:nvSpPr>
        <p:spPr bwMode="auto">
          <a:xfrm>
            <a:off x="955964" y="4350473"/>
            <a:ext cx="51054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Đất</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feralit</a:t>
            </a:r>
            <a:r>
              <a:rPr lang="en-US" altLang="en-US" sz="2000" b="1" dirty="0">
                <a:solidFill>
                  <a:srgbClr val="000000"/>
                </a:solidFill>
                <a:latin typeface="Times New Roman" pitchFamily="18" charset="0"/>
                <a:cs typeface="Times New Roman" pitchFamily="18" charset="0"/>
              </a:rPr>
              <a:t>: -&gt; </a:t>
            </a:r>
            <a:r>
              <a:rPr lang="en-US" altLang="en-US" sz="2000" b="1" dirty="0" err="1">
                <a:solidFill>
                  <a:srgbClr val="000000"/>
                </a:solidFill>
                <a:latin typeface="Times New Roman" pitchFamily="18" charset="0"/>
                <a:cs typeface="Times New Roman" pitchFamily="18" charset="0"/>
              </a:rPr>
              <a:t>Diện</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tích</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khoảng</a:t>
            </a:r>
            <a:r>
              <a:rPr lang="en-US" altLang="en-US" sz="2000" b="1" dirty="0">
                <a:solidFill>
                  <a:srgbClr val="000000"/>
                </a:solidFill>
                <a:latin typeface="Times New Roman" pitchFamily="18" charset="0"/>
                <a:cs typeface="Times New Roman" pitchFamily="18" charset="0"/>
              </a:rPr>
              <a:t> 16 </a:t>
            </a:r>
            <a:r>
              <a:rPr lang="en-US" altLang="en-US" sz="2000" b="1" dirty="0" err="1">
                <a:solidFill>
                  <a:srgbClr val="000000"/>
                </a:solidFill>
                <a:latin typeface="Times New Roman" pitchFamily="18" charset="0"/>
                <a:cs typeface="Times New Roman" pitchFamily="18" charset="0"/>
              </a:rPr>
              <a:t>triệu</a:t>
            </a:r>
            <a:r>
              <a:rPr lang="en-US" altLang="en-US" sz="2000" b="1" dirty="0">
                <a:solidFill>
                  <a:srgbClr val="000000"/>
                </a:solidFill>
                <a:latin typeface="Times New Roman" pitchFamily="18" charset="0"/>
                <a:cs typeface="Times New Roman" pitchFamily="18" charset="0"/>
              </a:rPr>
              <a:t> ha</a:t>
            </a:r>
          </a:p>
          <a:p>
            <a:pPr fontAlgn="base">
              <a:spcBef>
                <a:spcPct val="50000"/>
              </a:spcBef>
              <a:spcAft>
                <a:spcPct val="0"/>
              </a:spcAft>
            </a:pPr>
            <a:r>
              <a:rPr lang="en-US" altLang="en-US" sz="2000" b="1" dirty="0">
                <a:solidFill>
                  <a:srgbClr val="000000"/>
                </a:solidFill>
                <a:latin typeface="Times New Roman" pitchFamily="18" charset="0"/>
                <a:cs typeface="Times New Roman" pitchFamily="18" charset="0"/>
              </a:rPr>
              <a:t>-&gt; </a:t>
            </a:r>
            <a:r>
              <a:rPr lang="en-US" altLang="en-US" sz="2000" b="1" dirty="0" err="1">
                <a:solidFill>
                  <a:srgbClr val="000000"/>
                </a:solidFill>
                <a:latin typeface="Times New Roman" pitchFamily="18" charset="0"/>
                <a:cs typeface="Times New Roman" pitchFamily="18" charset="0"/>
              </a:rPr>
              <a:t>Phân</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bố</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Trung</a:t>
            </a:r>
            <a:r>
              <a:rPr lang="en-US" altLang="en-US" sz="2000" b="1" dirty="0">
                <a:solidFill>
                  <a:srgbClr val="000000"/>
                </a:solidFill>
                <a:latin typeface="Times New Roman" pitchFamily="18" charset="0"/>
                <a:cs typeface="Times New Roman" pitchFamily="18" charset="0"/>
              </a:rPr>
              <a:t> du </a:t>
            </a:r>
            <a:r>
              <a:rPr lang="en-US" altLang="en-US" sz="2000" b="1" dirty="0" err="1">
                <a:solidFill>
                  <a:srgbClr val="000000"/>
                </a:solidFill>
                <a:latin typeface="Times New Roman" pitchFamily="18" charset="0"/>
                <a:cs typeface="Times New Roman" pitchFamily="18" charset="0"/>
              </a:rPr>
              <a:t>và</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miền</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núi</a:t>
            </a:r>
            <a:endParaRPr lang="en-US" altLang="en-US" sz="2000" b="1" dirty="0">
              <a:solidFill>
                <a:srgbClr val="000000"/>
              </a:solidFill>
              <a:latin typeface="Times New Roman" pitchFamily="18" charset="0"/>
              <a:cs typeface="Times New Roman" pitchFamily="18" charset="0"/>
            </a:endParaRPr>
          </a:p>
          <a:p>
            <a:pPr fontAlgn="base">
              <a:spcBef>
                <a:spcPct val="50000"/>
              </a:spcBef>
              <a:spcAft>
                <a:spcPct val="0"/>
              </a:spcAft>
            </a:pPr>
            <a:r>
              <a:rPr lang="en-US" altLang="en-US" sz="2000" b="1" dirty="0">
                <a:solidFill>
                  <a:srgbClr val="000000"/>
                </a:solidFill>
                <a:latin typeface="Times New Roman" pitchFamily="18" charset="0"/>
                <a:cs typeface="Times New Roman" pitchFamily="18" charset="0"/>
              </a:rPr>
              <a:t>-&gt; </a:t>
            </a:r>
            <a:r>
              <a:rPr lang="en-US" altLang="en-US" sz="2000" b="1" dirty="0" err="1">
                <a:solidFill>
                  <a:srgbClr val="000000"/>
                </a:solidFill>
                <a:latin typeface="Times New Roman" pitchFamily="18" charset="0"/>
                <a:cs typeface="Times New Roman" pitchFamily="18" charset="0"/>
              </a:rPr>
              <a:t>Thích</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hợp</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trồng</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cây</a:t>
            </a:r>
            <a:r>
              <a:rPr lang="en-US" altLang="en-US" sz="2000" b="1" dirty="0">
                <a:solidFill>
                  <a:srgbClr val="000000"/>
                </a:solidFill>
                <a:latin typeface="Times New Roman" pitchFamily="18" charset="0"/>
                <a:cs typeface="Times New Roman" pitchFamily="18" charset="0"/>
              </a:rPr>
              <a:t> CN </a:t>
            </a:r>
            <a:r>
              <a:rPr lang="en-US" altLang="en-US" sz="2000" b="1" dirty="0" err="1">
                <a:solidFill>
                  <a:srgbClr val="000000"/>
                </a:solidFill>
                <a:latin typeface="Times New Roman" pitchFamily="18" charset="0"/>
                <a:cs typeface="Times New Roman" pitchFamily="18" charset="0"/>
              </a:rPr>
              <a:t>lâu</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năm</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chè</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cà</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phê</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cao</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su</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hồ</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tiêu</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sắn</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đậu</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tương</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ngô</a:t>
            </a:r>
            <a:r>
              <a:rPr lang="en-US" altLang="en-US" sz="2000" b="1" dirty="0">
                <a:solidFill>
                  <a:srgbClr val="000000"/>
                </a:solidFill>
                <a:latin typeface="Times New Roman" pitchFamily="18" charset="0"/>
                <a:cs typeface="Times New Roman" pitchFamily="18" charset="0"/>
              </a:rPr>
              <a:t>…</a:t>
            </a:r>
            <a:endParaRPr lang="vi-VN" altLang="en-US" sz="2000" b="1" dirty="0">
              <a:solidFill>
                <a:srgbClr val="000000"/>
              </a:solidFill>
              <a:latin typeface="Times New Roman" pitchFamily="18" charset="0"/>
              <a:cs typeface="Times New Roman" pitchFamily="18" charset="0"/>
            </a:endParaRPr>
          </a:p>
        </p:txBody>
      </p:sp>
      <p:sp>
        <p:nvSpPr>
          <p:cNvPr id="4122" name="AutoShape 26" descr="Z"/>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24" name="AutoShape 28" descr="Z"/>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26" name="AutoShape 30" descr="Z"/>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4128" name="Picture 32" descr="doitra_95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800" y="990600"/>
            <a:ext cx="1162050" cy="928688"/>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ANd9GcSotkV6O46HiQBVWBYMQHYfi81UuAHj6bHvd_AdEygu6gze4nbs6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3810001"/>
            <a:ext cx="1233488" cy="923925"/>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ANd9GcTQW8R349kps4iO6kMpbSYEZo7sX3r1ISjQhYmSpgdaiuwJ9Jb5v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7514" y="2889250"/>
            <a:ext cx="1157287" cy="920750"/>
          </a:xfrm>
          <a:prstGeom prst="rect">
            <a:avLst/>
          </a:prstGeom>
          <a:noFill/>
          <a:extLst>
            <a:ext uri="{909E8E84-426E-40DD-AFC4-6F175D3DCCD1}">
              <a14:hiddenFill xmlns:a14="http://schemas.microsoft.com/office/drawing/2010/main">
                <a:solidFill>
                  <a:srgbClr val="FFFFFF"/>
                </a:solidFill>
              </a14:hiddenFill>
            </a:ext>
          </a:extLst>
        </p:spPr>
      </p:pic>
      <p:sp>
        <p:nvSpPr>
          <p:cNvPr id="4134" name="AutoShape 38" descr="Z"/>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4136" name="Picture 40" descr="images272059_cao-su"/>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62801" y="4800600"/>
            <a:ext cx="1304925" cy="869950"/>
          </a:xfrm>
          <a:prstGeom prst="rect">
            <a:avLst/>
          </a:prstGeom>
          <a:noFill/>
          <a:extLst>
            <a:ext uri="{909E8E84-426E-40DD-AFC4-6F175D3DCCD1}">
              <a14:hiddenFill xmlns:a14="http://schemas.microsoft.com/office/drawing/2010/main">
                <a:solidFill>
                  <a:srgbClr val="FFFFFF"/>
                </a:solidFill>
              </a14:hiddenFill>
            </a:ext>
          </a:extLst>
        </p:spPr>
      </p:pic>
      <p:sp>
        <p:nvSpPr>
          <p:cNvPr id="4138" name="AutoShape 42" descr="Z"/>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4140" name="Picture 44" descr="070611san_63443553218457600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05600" y="1981200"/>
            <a:ext cx="114300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0246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01"/>
                                        </p:tgtEl>
                                        <p:attrNameLst>
                                          <p:attrName>style.visibility</p:attrName>
                                        </p:attrNameLst>
                                      </p:cBhvr>
                                      <p:to>
                                        <p:strVal val="visible"/>
                                      </p:to>
                                    </p:set>
                                    <p:anim calcmode="discrete" valueType="clr">
                                      <p:cBhvr override="childStyle">
                                        <p:cTn id="7" dur="80"/>
                                        <p:tgtEl>
                                          <p:spTgt spid="410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01"/>
                                        </p:tgtEl>
                                        <p:attrNameLst>
                                          <p:attrName>fillcolor</p:attrName>
                                        </p:attrNameLst>
                                      </p:cBhvr>
                                      <p:tavLst>
                                        <p:tav tm="0">
                                          <p:val>
                                            <p:clrVal>
                                              <a:schemeClr val="accent2"/>
                                            </p:clrVal>
                                          </p:val>
                                        </p:tav>
                                        <p:tav tm="50000">
                                          <p:val>
                                            <p:clrVal>
                                              <a:schemeClr val="hlink"/>
                                            </p:clrVal>
                                          </p:val>
                                        </p:tav>
                                      </p:tavLst>
                                    </p:anim>
                                    <p:set>
                                      <p:cBhvr>
                                        <p:cTn id="9" dur="80"/>
                                        <p:tgtEl>
                                          <p:spTgt spid="410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102"/>
                                        </p:tgtEl>
                                        <p:attrNameLst>
                                          <p:attrName>style.visibility</p:attrName>
                                        </p:attrNameLst>
                                      </p:cBhvr>
                                      <p:to>
                                        <p:strVal val="visible"/>
                                      </p:to>
                                    </p:set>
                                    <p:anim calcmode="discrete" valueType="clr">
                                      <p:cBhvr override="childStyle">
                                        <p:cTn id="14" dur="80"/>
                                        <p:tgtEl>
                                          <p:spTgt spid="410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102"/>
                                        </p:tgtEl>
                                        <p:attrNameLst>
                                          <p:attrName>fillcolor</p:attrName>
                                        </p:attrNameLst>
                                      </p:cBhvr>
                                      <p:tavLst>
                                        <p:tav tm="0">
                                          <p:val>
                                            <p:clrVal>
                                              <a:schemeClr val="accent2"/>
                                            </p:clrVal>
                                          </p:val>
                                        </p:tav>
                                        <p:tav tm="50000">
                                          <p:val>
                                            <p:clrVal>
                                              <a:schemeClr val="hlink"/>
                                            </p:clrVal>
                                          </p:val>
                                        </p:tav>
                                      </p:tavLst>
                                    </p:anim>
                                    <p:set>
                                      <p:cBhvr>
                                        <p:cTn id="16" dur="80"/>
                                        <p:tgtEl>
                                          <p:spTgt spid="4102"/>
                                        </p:tgtEl>
                                        <p:attrNameLst>
                                          <p:attrName>fill.type</p:attrName>
                                        </p:attrNameLst>
                                      </p:cBhvr>
                                      <p:to>
                                        <p:strVal val="solid"/>
                                      </p:to>
                                    </p:set>
                                  </p:childTnLst>
                                </p:cTn>
                              </p:par>
                            </p:childTnLst>
                          </p:cTn>
                        </p:par>
                        <p:par>
                          <p:cTn id="17" fill="hold" nodeType="afterGroup">
                            <p:stCondLst>
                              <p:cond delay="600"/>
                            </p:stCondLst>
                            <p:childTnLst>
                              <p:par>
                                <p:cTn id="18" presetID="53" presetClass="entr" presetSubtype="0" fill="hold" grpId="0" nodeType="afterEffect">
                                  <p:stCondLst>
                                    <p:cond delay="0"/>
                                  </p:stCondLst>
                                  <p:childTnLst>
                                    <p:set>
                                      <p:cBhvr>
                                        <p:cTn id="19" dur="1" fill="hold">
                                          <p:stCondLst>
                                            <p:cond delay="0"/>
                                          </p:stCondLst>
                                        </p:cTn>
                                        <p:tgtEl>
                                          <p:spTgt spid="4104"/>
                                        </p:tgtEl>
                                        <p:attrNameLst>
                                          <p:attrName>style.visibility</p:attrName>
                                        </p:attrNameLst>
                                      </p:cBhvr>
                                      <p:to>
                                        <p:strVal val="visible"/>
                                      </p:to>
                                    </p:set>
                                    <p:anim calcmode="lin" valueType="num">
                                      <p:cBhvr>
                                        <p:cTn id="20" dur="500" fill="hold"/>
                                        <p:tgtEl>
                                          <p:spTgt spid="4104"/>
                                        </p:tgtEl>
                                        <p:attrNameLst>
                                          <p:attrName>ppt_w</p:attrName>
                                        </p:attrNameLst>
                                      </p:cBhvr>
                                      <p:tavLst>
                                        <p:tav tm="0">
                                          <p:val>
                                            <p:fltVal val="0"/>
                                          </p:val>
                                        </p:tav>
                                        <p:tav tm="100000">
                                          <p:val>
                                            <p:strVal val="#ppt_w"/>
                                          </p:val>
                                        </p:tav>
                                      </p:tavLst>
                                    </p:anim>
                                    <p:anim calcmode="lin" valueType="num">
                                      <p:cBhvr>
                                        <p:cTn id="21" dur="500" fill="hold"/>
                                        <p:tgtEl>
                                          <p:spTgt spid="4104"/>
                                        </p:tgtEl>
                                        <p:attrNameLst>
                                          <p:attrName>ppt_h</p:attrName>
                                        </p:attrNameLst>
                                      </p:cBhvr>
                                      <p:tavLst>
                                        <p:tav tm="0">
                                          <p:val>
                                            <p:fltVal val="0"/>
                                          </p:val>
                                        </p:tav>
                                        <p:tav tm="100000">
                                          <p:val>
                                            <p:strVal val="#ppt_h"/>
                                          </p:val>
                                        </p:tav>
                                      </p:tavLst>
                                    </p:anim>
                                    <p:animEffect transition="in" filter="fade">
                                      <p:cBhvr>
                                        <p:cTn id="22" dur="500"/>
                                        <p:tgtEl>
                                          <p:spTgt spid="4104"/>
                                        </p:tgtEl>
                                      </p:cBhvr>
                                    </p:animEffect>
                                  </p:childTnLst>
                                </p:cTn>
                              </p:par>
                            </p:childTnLst>
                          </p:cTn>
                        </p:par>
                        <p:par>
                          <p:cTn id="23" fill="hold" nodeType="afterGroup">
                            <p:stCondLst>
                              <p:cond delay="1100"/>
                            </p:stCondLst>
                            <p:childTnLst>
                              <p:par>
                                <p:cTn id="24" presetID="53" presetClass="entr" presetSubtype="0" fill="hold" nodeType="afterEffect">
                                  <p:stCondLst>
                                    <p:cond delay="0"/>
                                  </p:stCondLst>
                                  <p:childTnLst>
                                    <p:set>
                                      <p:cBhvr>
                                        <p:cTn id="25" dur="1" fill="hold">
                                          <p:stCondLst>
                                            <p:cond delay="0"/>
                                          </p:stCondLst>
                                        </p:cTn>
                                        <p:tgtEl>
                                          <p:spTgt spid="4103"/>
                                        </p:tgtEl>
                                        <p:attrNameLst>
                                          <p:attrName>style.visibility</p:attrName>
                                        </p:attrNameLst>
                                      </p:cBhvr>
                                      <p:to>
                                        <p:strVal val="visible"/>
                                      </p:to>
                                    </p:set>
                                    <p:anim calcmode="lin" valueType="num">
                                      <p:cBhvr>
                                        <p:cTn id="26" dur="500" fill="hold"/>
                                        <p:tgtEl>
                                          <p:spTgt spid="4103"/>
                                        </p:tgtEl>
                                        <p:attrNameLst>
                                          <p:attrName>ppt_w</p:attrName>
                                        </p:attrNameLst>
                                      </p:cBhvr>
                                      <p:tavLst>
                                        <p:tav tm="0">
                                          <p:val>
                                            <p:fltVal val="0"/>
                                          </p:val>
                                        </p:tav>
                                        <p:tav tm="100000">
                                          <p:val>
                                            <p:strVal val="#ppt_w"/>
                                          </p:val>
                                        </p:tav>
                                      </p:tavLst>
                                    </p:anim>
                                    <p:anim calcmode="lin" valueType="num">
                                      <p:cBhvr>
                                        <p:cTn id="27" dur="500" fill="hold"/>
                                        <p:tgtEl>
                                          <p:spTgt spid="4103"/>
                                        </p:tgtEl>
                                        <p:attrNameLst>
                                          <p:attrName>ppt_h</p:attrName>
                                        </p:attrNameLst>
                                      </p:cBhvr>
                                      <p:tavLst>
                                        <p:tav tm="0">
                                          <p:val>
                                            <p:fltVal val="0"/>
                                          </p:val>
                                        </p:tav>
                                        <p:tav tm="100000">
                                          <p:val>
                                            <p:strVal val="#ppt_h"/>
                                          </p:val>
                                        </p:tav>
                                      </p:tavLst>
                                    </p:anim>
                                    <p:animEffect transition="in" filter="fade">
                                      <p:cBhvr>
                                        <p:cTn id="28" dur="500"/>
                                        <p:tgtEl>
                                          <p:spTgt spid="410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4105"/>
                                        </p:tgtEl>
                                        <p:attrNameLst>
                                          <p:attrName>style.visibility</p:attrName>
                                        </p:attrNameLst>
                                      </p:cBhvr>
                                      <p:to>
                                        <p:strVal val="visible"/>
                                      </p:to>
                                    </p:set>
                                    <p:anim calcmode="discrete" valueType="clr">
                                      <p:cBhvr override="childStyle">
                                        <p:cTn id="33" dur="80"/>
                                        <p:tgtEl>
                                          <p:spTgt spid="4105"/>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4105"/>
                                        </p:tgtEl>
                                        <p:attrNameLst>
                                          <p:attrName>fillcolor</p:attrName>
                                        </p:attrNameLst>
                                      </p:cBhvr>
                                      <p:tavLst>
                                        <p:tav tm="0">
                                          <p:val>
                                            <p:clrVal>
                                              <a:schemeClr val="accent2"/>
                                            </p:clrVal>
                                          </p:val>
                                        </p:tav>
                                        <p:tav tm="50000">
                                          <p:val>
                                            <p:clrVal>
                                              <a:schemeClr val="hlink"/>
                                            </p:clrVal>
                                          </p:val>
                                        </p:tav>
                                      </p:tavLst>
                                    </p:anim>
                                    <p:set>
                                      <p:cBhvr>
                                        <p:cTn id="35" dur="80"/>
                                        <p:tgtEl>
                                          <p:spTgt spid="4105"/>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1" nodeType="clickEffect">
                                  <p:stCondLst>
                                    <p:cond delay="0"/>
                                  </p:stCondLst>
                                  <p:iterate type="lt">
                                    <p:tmPct val="50000"/>
                                  </p:iterate>
                                  <p:childTnLst>
                                    <p:set>
                                      <p:cBhvr>
                                        <p:cTn id="39" dur="1" fill="hold">
                                          <p:stCondLst>
                                            <p:cond delay="0"/>
                                          </p:stCondLst>
                                        </p:cTn>
                                        <p:tgtEl>
                                          <p:spTgt spid="4106"/>
                                        </p:tgtEl>
                                        <p:attrNameLst>
                                          <p:attrName>style.visibility</p:attrName>
                                        </p:attrNameLst>
                                      </p:cBhvr>
                                      <p:to>
                                        <p:strVal val="visible"/>
                                      </p:to>
                                    </p:set>
                                    <p:anim calcmode="discrete" valueType="clr">
                                      <p:cBhvr override="childStyle">
                                        <p:cTn id="40" dur="80"/>
                                        <p:tgtEl>
                                          <p:spTgt spid="4106"/>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4106"/>
                                        </p:tgtEl>
                                        <p:attrNameLst>
                                          <p:attrName>fillcolor</p:attrName>
                                        </p:attrNameLst>
                                      </p:cBhvr>
                                      <p:tavLst>
                                        <p:tav tm="0">
                                          <p:val>
                                            <p:clrVal>
                                              <a:schemeClr val="accent2"/>
                                            </p:clrVal>
                                          </p:val>
                                        </p:tav>
                                        <p:tav tm="50000">
                                          <p:val>
                                            <p:clrVal>
                                              <a:schemeClr val="hlink"/>
                                            </p:clrVal>
                                          </p:val>
                                        </p:tav>
                                      </p:tavLst>
                                    </p:anim>
                                    <p:set>
                                      <p:cBhvr>
                                        <p:cTn id="42" dur="80"/>
                                        <p:tgtEl>
                                          <p:spTgt spid="4106"/>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4107"/>
                                        </p:tgtEl>
                                        <p:attrNameLst>
                                          <p:attrName>style.visibility</p:attrName>
                                        </p:attrNameLst>
                                      </p:cBhvr>
                                      <p:to>
                                        <p:strVal val="visible"/>
                                      </p:to>
                                    </p:set>
                                    <p:anim calcmode="discrete" valueType="clr">
                                      <p:cBhvr override="childStyle">
                                        <p:cTn id="47" dur="80"/>
                                        <p:tgtEl>
                                          <p:spTgt spid="4107"/>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4107"/>
                                        </p:tgtEl>
                                        <p:attrNameLst>
                                          <p:attrName>fillcolor</p:attrName>
                                        </p:attrNameLst>
                                      </p:cBhvr>
                                      <p:tavLst>
                                        <p:tav tm="0">
                                          <p:val>
                                            <p:clrVal>
                                              <a:schemeClr val="accent2"/>
                                            </p:clrVal>
                                          </p:val>
                                        </p:tav>
                                        <p:tav tm="50000">
                                          <p:val>
                                            <p:clrVal>
                                              <a:schemeClr val="hlink"/>
                                            </p:clrVal>
                                          </p:val>
                                        </p:tav>
                                      </p:tavLst>
                                    </p:anim>
                                    <p:set>
                                      <p:cBhvr>
                                        <p:cTn id="49" dur="80"/>
                                        <p:tgtEl>
                                          <p:spTgt spid="4107"/>
                                        </p:tgtEl>
                                        <p:attrNameLst>
                                          <p:attrName>fill.type</p:attrName>
                                        </p:attrNameLst>
                                      </p:cBhvr>
                                      <p:to>
                                        <p:strVal val="solid"/>
                                      </p:to>
                                    </p:set>
                                  </p:childTnLst>
                                </p:cTn>
                              </p:par>
                              <p:par>
                                <p:cTn id="50" presetID="4" presetClass="exit" presetSubtype="16" fill="hold" grpId="0" nodeType="withEffect">
                                  <p:stCondLst>
                                    <p:cond delay="0"/>
                                  </p:stCondLst>
                                  <p:iterate type="lt">
                                    <p:tmPct val="0"/>
                                  </p:iterate>
                                  <p:childTnLst>
                                    <p:animEffect transition="out" filter="box(in)">
                                      <p:cBhvr>
                                        <p:cTn id="51" dur="500"/>
                                        <p:tgtEl>
                                          <p:spTgt spid="4106"/>
                                        </p:tgtEl>
                                      </p:cBhvr>
                                    </p:animEffect>
                                    <p:set>
                                      <p:cBhvr>
                                        <p:cTn id="52" dur="1" fill="hold">
                                          <p:stCondLst>
                                            <p:cond delay="499"/>
                                          </p:stCondLst>
                                        </p:cTn>
                                        <p:tgtEl>
                                          <p:spTgt spid="4106"/>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31" presetClass="entr" presetSubtype="0" fill="hold" nodeType="clickEffect">
                                  <p:stCondLst>
                                    <p:cond delay="0"/>
                                  </p:stCondLst>
                                  <p:iterate type="lt">
                                    <p:tmPct val="5000"/>
                                  </p:iterate>
                                  <p:childTnLst>
                                    <p:set>
                                      <p:cBhvr>
                                        <p:cTn id="56" dur="1" fill="hold">
                                          <p:stCondLst>
                                            <p:cond delay="0"/>
                                          </p:stCondLst>
                                        </p:cTn>
                                        <p:tgtEl>
                                          <p:spTgt spid="4113"/>
                                        </p:tgtEl>
                                        <p:attrNameLst>
                                          <p:attrName>style.visibility</p:attrName>
                                        </p:attrNameLst>
                                      </p:cBhvr>
                                      <p:to>
                                        <p:strVal val="visible"/>
                                      </p:to>
                                    </p:set>
                                    <p:anim calcmode="lin" valueType="num">
                                      <p:cBhvr>
                                        <p:cTn id="57" dur="1000" fill="hold"/>
                                        <p:tgtEl>
                                          <p:spTgt spid="4113"/>
                                        </p:tgtEl>
                                        <p:attrNameLst>
                                          <p:attrName>ppt_w</p:attrName>
                                        </p:attrNameLst>
                                      </p:cBhvr>
                                      <p:tavLst>
                                        <p:tav tm="0">
                                          <p:val>
                                            <p:fltVal val="0"/>
                                          </p:val>
                                        </p:tav>
                                        <p:tav tm="100000">
                                          <p:val>
                                            <p:strVal val="#ppt_w"/>
                                          </p:val>
                                        </p:tav>
                                      </p:tavLst>
                                    </p:anim>
                                    <p:anim calcmode="lin" valueType="num">
                                      <p:cBhvr>
                                        <p:cTn id="58" dur="1000" fill="hold"/>
                                        <p:tgtEl>
                                          <p:spTgt spid="4113"/>
                                        </p:tgtEl>
                                        <p:attrNameLst>
                                          <p:attrName>ppt_h</p:attrName>
                                        </p:attrNameLst>
                                      </p:cBhvr>
                                      <p:tavLst>
                                        <p:tav tm="0">
                                          <p:val>
                                            <p:fltVal val="0"/>
                                          </p:val>
                                        </p:tav>
                                        <p:tav tm="100000">
                                          <p:val>
                                            <p:strVal val="#ppt_h"/>
                                          </p:val>
                                        </p:tav>
                                      </p:tavLst>
                                    </p:anim>
                                    <p:anim calcmode="lin" valueType="num">
                                      <p:cBhvr>
                                        <p:cTn id="59" dur="1000" fill="hold"/>
                                        <p:tgtEl>
                                          <p:spTgt spid="4113"/>
                                        </p:tgtEl>
                                        <p:attrNameLst>
                                          <p:attrName>style.rotation</p:attrName>
                                        </p:attrNameLst>
                                      </p:cBhvr>
                                      <p:tavLst>
                                        <p:tav tm="0">
                                          <p:val>
                                            <p:fltVal val="90"/>
                                          </p:val>
                                        </p:tav>
                                        <p:tav tm="100000">
                                          <p:val>
                                            <p:fltVal val="0"/>
                                          </p:val>
                                        </p:tav>
                                      </p:tavLst>
                                    </p:anim>
                                    <p:animEffect transition="in" filter="fade">
                                      <p:cBhvr>
                                        <p:cTn id="60" dur="1000"/>
                                        <p:tgtEl>
                                          <p:spTgt spid="4113"/>
                                        </p:tgtEl>
                                      </p:cBhvr>
                                    </p:animEffect>
                                  </p:childTnLst>
                                </p:cTn>
                              </p:par>
                              <p:par>
                                <p:cTn id="61" presetID="31" presetClass="entr" presetSubtype="0" fill="hold" nodeType="withEffect">
                                  <p:stCondLst>
                                    <p:cond delay="0"/>
                                  </p:stCondLst>
                                  <p:iterate type="lt">
                                    <p:tmPct val="5000"/>
                                  </p:iterate>
                                  <p:childTnLst>
                                    <p:set>
                                      <p:cBhvr>
                                        <p:cTn id="62" dur="1" fill="hold">
                                          <p:stCondLst>
                                            <p:cond delay="0"/>
                                          </p:stCondLst>
                                        </p:cTn>
                                        <p:tgtEl>
                                          <p:spTgt spid="4109"/>
                                        </p:tgtEl>
                                        <p:attrNameLst>
                                          <p:attrName>style.visibility</p:attrName>
                                        </p:attrNameLst>
                                      </p:cBhvr>
                                      <p:to>
                                        <p:strVal val="visible"/>
                                      </p:to>
                                    </p:set>
                                    <p:anim calcmode="lin" valueType="num">
                                      <p:cBhvr>
                                        <p:cTn id="63" dur="1000" fill="hold"/>
                                        <p:tgtEl>
                                          <p:spTgt spid="4109"/>
                                        </p:tgtEl>
                                        <p:attrNameLst>
                                          <p:attrName>ppt_w</p:attrName>
                                        </p:attrNameLst>
                                      </p:cBhvr>
                                      <p:tavLst>
                                        <p:tav tm="0">
                                          <p:val>
                                            <p:fltVal val="0"/>
                                          </p:val>
                                        </p:tav>
                                        <p:tav tm="100000">
                                          <p:val>
                                            <p:strVal val="#ppt_w"/>
                                          </p:val>
                                        </p:tav>
                                      </p:tavLst>
                                    </p:anim>
                                    <p:anim calcmode="lin" valueType="num">
                                      <p:cBhvr>
                                        <p:cTn id="64" dur="1000" fill="hold"/>
                                        <p:tgtEl>
                                          <p:spTgt spid="4109"/>
                                        </p:tgtEl>
                                        <p:attrNameLst>
                                          <p:attrName>ppt_h</p:attrName>
                                        </p:attrNameLst>
                                      </p:cBhvr>
                                      <p:tavLst>
                                        <p:tav tm="0">
                                          <p:val>
                                            <p:fltVal val="0"/>
                                          </p:val>
                                        </p:tav>
                                        <p:tav tm="100000">
                                          <p:val>
                                            <p:strVal val="#ppt_h"/>
                                          </p:val>
                                        </p:tav>
                                      </p:tavLst>
                                    </p:anim>
                                    <p:anim calcmode="lin" valueType="num">
                                      <p:cBhvr>
                                        <p:cTn id="65" dur="1000" fill="hold"/>
                                        <p:tgtEl>
                                          <p:spTgt spid="4109"/>
                                        </p:tgtEl>
                                        <p:attrNameLst>
                                          <p:attrName>style.rotation</p:attrName>
                                        </p:attrNameLst>
                                      </p:cBhvr>
                                      <p:tavLst>
                                        <p:tav tm="0">
                                          <p:val>
                                            <p:fltVal val="90"/>
                                          </p:val>
                                        </p:tav>
                                        <p:tav tm="100000">
                                          <p:val>
                                            <p:fltVal val="0"/>
                                          </p:val>
                                        </p:tav>
                                      </p:tavLst>
                                    </p:anim>
                                    <p:animEffect transition="in" filter="fade">
                                      <p:cBhvr>
                                        <p:cTn id="66" dur="1000"/>
                                        <p:tgtEl>
                                          <p:spTgt spid="4109"/>
                                        </p:tgtEl>
                                      </p:cBhvr>
                                    </p:animEffect>
                                  </p:childTnLst>
                                </p:cTn>
                              </p:par>
                              <p:par>
                                <p:cTn id="67" presetID="31" presetClass="entr" presetSubtype="0" fill="hold" nodeType="withEffect">
                                  <p:stCondLst>
                                    <p:cond delay="0"/>
                                  </p:stCondLst>
                                  <p:iterate type="lt">
                                    <p:tmPct val="5000"/>
                                  </p:iterate>
                                  <p:childTnLst>
                                    <p:set>
                                      <p:cBhvr>
                                        <p:cTn id="68" dur="1" fill="hold">
                                          <p:stCondLst>
                                            <p:cond delay="0"/>
                                          </p:stCondLst>
                                        </p:cTn>
                                        <p:tgtEl>
                                          <p:spTgt spid="4119"/>
                                        </p:tgtEl>
                                        <p:attrNameLst>
                                          <p:attrName>style.visibility</p:attrName>
                                        </p:attrNameLst>
                                      </p:cBhvr>
                                      <p:to>
                                        <p:strVal val="visible"/>
                                      </p:to>
                                    </p:set>
                                    <p:anim calcmode="lin" valueType="num">
                                      <p:cBhvr>
                                        <p:cTn id="69" dur="1000" fill="hold"/>
                                        <p:tgtEl>
                                          <p:spTgt spid="4119"/>
                                        </p:tgtEl>
                                        <p:attrNameLst>
                                          <p:attrName>ppt_w</p:attrName>
                                        </p:attrNameLst>
                                      </p:cBhvr>
                                      <p:tavLst>
                                        <p:tav tm="0">
                                          <p:val>
                                            <p:fltVal val="0"/>
                                          </p:val>
                                        </p:tav>
                                        <p:tav tm="100000">
                                          <p:val>
                                            <p:strVal val="#ppt_w"/>
                                          </p:val>
                                        </p:tav>
                                      </p:tavLst>
                                    </p:anim>
                                    <p:anim calcmode="lin" valueType="num">
                                      <p:cBhvr>
                                        <p:cTn id="70" dur="1000" fill="hold"/>
                                        <p:tgtEl>
                                          <p:spTgt spid="4119"/>
                                        </p:tgtEl>
                                        <p:attrNameLst>
                                          <p:attrName>ppt_h</p:attrName>
                                        </p:attrNameLst>
                                      </p:cBhvr>
                                      <p:tavLst>
                                        <p:tav tm="0">
                                          <p:val>
                                            <p:fltVal val="0"/>
                                          </p:val>
                                        </p:tav>
                                        <p:tav tm="100000">
                                          <p:val>
                                            <p:strVal val="#ppt_h"/>
                                          </p:val>
                                        </p:tav>
                                      </p:tavLst>
                                    </p:anim>
                                    <p:anim calcmode="lin" valueType="num">
                                      <p:cBhvr>
                                        <p:cTn id="71" dur="1000" fill="hold"/>
                                        <p:tgtEl>
                                          <p:spTgt spid="4119"/>
                                        </p:tgtEl>
                                        <p:attrNameLst>
                                          <p:attrName>style.rotation</p:attrName>
                                        </p:attrNameLst>
                                      </p:cBhvr>
                                      <p:tavLst>
                                        <p:tav tm="0">
                                          <p:val>
                                            <p:fltVal val="90"/>
                                          </p:val>
                                        </p:tav>
                                        <p:tav tm="100000">
                                          <p:val>
                                            <p:fltVal val="0"/>
                                          </p:val>
                                        </p:tav>
                                      </p:tavLst>
                                    </p:anim>
                                    <p:animEffect transition="in" filter="fade">
                                      <p:cBhvr>
                                        <p:cTn id="72" dur="1000"/>
                                        <p:tgtEl>
                                          <p:spTgt spid="4119"/>
                                        </p:tgtEl>
                                      </p:cBhvr>
                                    </p:animEffect>
                                  </p:childTnLst>
                                </p:cTn>
                              </p:par>
                              <p:par>
                                <p:cTn id="73" presetID="31" presetClass="entr" presetSubtype="0" fill="hold" nodeType="withEffect">
                                  <p:stCondLst>
                                    <p:cond delay="0"/>
                                  </p:stCondLst>
                                  <p:iterate type="lt">
                                    <p:tmPct val="5000"/>
                                  </p:iterate>
                                  <p:childTnLst>
                                    <p:set>
                                      <p:cBhvr>
                                        <p:cTn id="74" dur="1" fill="hold">
                                          <p:stCondLst>
                                            <p:cond delay="0"/>
                                          </p:stCondLst>
                                        </p:cTn>
                                        <p:tgtEl>
                                          <p:spTgt spid="4117"/>
                                        </p:tgtEl>
                                        <p:attrNameLst>
                                          <p:attrName>style.visibility</p:attrName>
                                        </p:attrNameLst>
                                      </p:cBhvr>
                                      <p:to>
                                        <p:strVal val="visible"/>
                                      </p:to>
                                    </p:set>
                                    <p:anim calcmode="lin" valueType="num">
                                      <p:cBhvr>
                                        <p:cTn id="75" dur="1000" fill="hold"/>
                                        <p:tgtEl>
                                          <p:spTgt spid="4117"/>
                                        </p:tgtEl>
                                        <p:attrNameLst>
                                          <p:attrName>ppt_w</p:attrName>
                                        </p:attrNameLst>
                                      </p:cBhvr>
                                      <p:tavLst>
                                        <p:tav tm="0">
                                          <p:val>
                                            <p:fltVal val="0"/>
                                          </p:val>
                                        </p:tav>
                                        <p:tav tm="100000">
                                          <p:val>
                                            <p:strVal val="#ppt_w"/>
                                          </p:val>
                                        </p:tav>
                                      </p:tavLst>
                                    </p:anim>
                                    <p:anim calcmode="lin" valueType="num">
                                      <p:cBhvr>
                                        <p:cTn id="76" dur="1000" fill="hold"/>
                                        <p:tgtEl>
                                          <p:spTgt spid="4117"/>
                                        </p:tgtEl>
                                        <p:attrNameLst>
                                          <p:attrName>ppt_h</p:attrName>
                                        </p:attrNameLst>
                                      </p:cBhvr>
                                      <p:tavLst>
                                        <p:tav tm="0">
                                          <p:val>
                                            <p:fltVal val="0"/>
                                          </p:val>
                                        </p:tav>
                                        <p:tav tm="100000">
                                          <p:val>
                                            <p:strVal val="#ppt_h"/>
                                          </p:val>
                                        </p:tav>
                                      </p:tavLst>
                                    </p:anim>
                                    <p:anim calcmode="lin" valueType="num">
                                      <p:cBhvr>
                                        <p:cTn id="77" dur="1000" fill="hold"/>
                                        <p:tgtEl>
                                          <p:spTgt spid="4117"/>
                                        </p:tgtEl>
                                        <p:attrNameLst>
                                          <p:attrName>style.rotation</p:attrName>
                                        </p:attrNameLst>
                                      </p:cBhvr>
                                      <p:tavLst>
                                        <p:tav tm="0">
                                          <p:val>
                                            <p:fltVal val="90"/>
                                          </p:val>
                                        </p:tav>
                                        <p:tav tm="100000">
                                          <p:val>
                                            <p:fltVal val="0"/>
                                          </p:val>
                                        </p:tav>
                                      </p:tavLst>
                                    </p:anim>
                                    <p:animEffect transition="in" filter="fade">
                                      <p:cBhvr>
                                        <p:cTn id="78" dur="1000"/>
                                        <p:tgtEl>
                                          <p:spTgt spid="4117"/>
                                        </p:tgtEl>
                                      </p:cBhvr>
                                    </p:animEffect>
                                  </p:childTnLst>
                                </p:cTn>
                              </p:par>
                              <p:par>
                                <p:cTn id="79" presetID="31" presetClass="entr" presetSubtype="0" fill="hold" nodeType="withEffect">
                                  <p:stCondLst>
                                    <p:cond delay="0"/>
                                  </p:stCondLst>
                                  <p:iterate type="lt">
                                    <p:tmPct val="5000"/>
                                  </p:iterate>
                                  <p:childTnLst>
                                    <p:set>
                                      <p:cBhvr>
                                        <p:cTn id="80" dur="1" fill="hold">
                                          <p:stCondLst>
                                            <p:cond delay="0"/>
                                          </p:stCondLst>
                                        </p:cTn>
                                        <p:tgtEl>
                                          <p:spTgt spid="4115"/>
                                        </p:tgtEl>
                                        <p:attrNameLst>
                                          <p:attrName>style.visibility</p:attrName>
                                        </p:attrNameLst>
                                      </p:cBhvr>
                                      <p:to>
                                        <p:strVal val="visible"/>
                                      </p:to>
                                    </p:set>
                                    <p:anim calcmode="lin" valueType="num">
                                      <p:cBhvr>
                                        <p:cTn id="81" dur="1000" fill="hold"/>
                                        <p:tgtEl>
                                          <p:spTgt spid="4115"/>
                                        </p:tgtEl>
                                        <p:attrNameLst>
                                          <p:attrName>ppt_w</p:attrName>
                                        </p:attrNameLst>
                                      </p:cBhvr>
                                      <p:tavLst>
                                        <p:tav tm="0">
                                          <p:val>
                                            <p:fltVal val="0"/>
                                          </p:val>
                                        </p:tav>
                                        <p:tav tm="100000">
                                          <p:val>
                                            <p:strVal val="#ppt_w"/>
                                          </p:val>
                                        </p:tav>
                                      </p:tavLst>
                                    </p:anim>
                                    <p:anim calcmode="lin" valueType="num">
                                      <p:cBhvr>
                                        <p:cTn id="82" dur="1000" fill="hold"/>
                                        <p:tgtEl>
                                          <p:spTgt spid="4115"/>
                                        </p:tgtEl>
                                        <p:attrNameLst>
                                          <p:attrName>ppt_h</p:attrName>
                                        </p:attrNameLst>
                                      </p:cBhvr>
                                      <p:tavLst>
                                        <p:tav tm="0">
                                          <p:val>
                                            <p:fltVal val="0"/>
                                          </p:val>
                                        </p:tav>
                                        <p:tav tm="100000">
                                          <p:val>
                                            <p:strVal val="#ppt_h"/>
                                          </p:val>
                                        </p:tav>
                                      </p:tavLst>
                                    </p:anim>
                                    <p:anim calcmode="lin" valueType="num">
                                      <p:cBhvr>
                                        <p:cTn id="83" dur="1000" fill="hold"/>
                                        <p:tgtEl>
                                          <p:spTgt spid="4115"/>
                                        </p:tgtEl>
                                        <p:attrNameLst>
                                          <p:attrName>style.rotation</p:attrName>
                                        </p:attrNameLst>
                                      </p:cBhvr>
                                      <p:tavLst>
                                        <p:tav tm="0">
                                          <p:val>
                                            <p:fltVal val="90"/>
                                          </p:val>
                                        </p:tav>
                                        <p:tav tm="100000">
                                          <p:val>
                                            <p:fltVal val="0"/>
                                          </p:val>
                                        </p:tav>
                                      </p:tavLst>
                                    </p:anim>
                                    <p:animEffect transition="in" filter="fade">
                                      <p:cBhvr>
                                        <p:cTn id="84" dur="1000"/>
                                        <p:tgtEl>
                                          <p:spTgt spid="4115"/>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7" presetClass="entr" presetSubtype="0" fill="hold" grpId="0" nodeType="clickEffect">
                                  <p:stCondLst>
                                    <p:cond delay="0"/>
                                  </p:stCondLst>
                                  <p:iterate type="lt">
                                    <p:tmPct val="50000"/>
                                  </p:iterate>
                                  <p:childTnLst>
                                    <p:set>
                                      <p:cBhvr>
                                        <p:cTn id="88" dur="1" fill="hold">
                                          <p:stCondLst>
                                            <p:cond delay="0"/>
                                          </p:stCondLst>
                                        </p:cTn>
                                        <p:tgtEl>
                                          <p:spTgt spid="4120"/>
                                        </p:tgtEl>
                                        <p:attrNameLst>
                                          <p:attrName>style.visibility</p:attrName>
                                        </p:attrNameLst>
                                      </p:cBhvr>
                                      <p:to>
                                        <p:strVal val="visible"/>
                                      </p:to>
                                    </p:set>
                                    <p:anim calcmode="discrete" valueType="clr">
                                      <p:cBhvr override="childStyle">
                                        <p:cTn id="89" dur="80"/>
                                        <p:tgtEl>
                                          <p:spTgt spid="4120"/>
                                        </p:tgtEl>
                                        <p:attrNameLst>
                                          <p:attrName>style.color</p:attrName>
                                        </p:attrNameLst>
                                      </p:cBhvr>
                                      <p:tavLst>
                                        <p:tav tm="0">
                                          <p:val>
                                            <p:clrVal>
                                              <a:schemeClr val="accent2"/>
                                            </p:clrVal>
                                          </p:val>
                                        </p:tav>
                                        <p:tav tm="50000">
                                          <p:val>
                                            <p:clrVal>
                                              <a:schemeClr val="hlink"/>
                                            </p:clrVal>
                                          </p:val>
                                        </p:tav>
                                      </p:tavLst>
                                    </p:anim>
                                    <p:anim calcmode="discrete" valueType="clr">
                                      <p:cBhvr>
                                        <p:cTn id="90" dur="80"/>
                                        <p:tgtEl>
                                          <p:spTgt spid="4120"/>
                                        </p:tgtEl>
                                        <p:attrNameLst>
                                          <p:attrName>fillcolor</p:attrName>
                                        </p:attrNameLst>
                                      </p:cBhvr>
                                      <p:tavLst>
                                        <p:tav tm="0">
                                          <p:val>
                                            <p:clrVal>
                                              <a:schemeClr val="accent2"/>
                                            </p:clrVal>
                                          </p:val>
                                        </p:tav>
                                        <p:tav tm="50000">
                                          <p:val>
                                            <p:clrVal>
                                              <a:schemeClr val="hlink"/>
                                            </p:clrVal>
                                          </p:val>
                                        </p:tav>
                                      </p:tavLst>
                                    </p:anim>
                                    <p:set>
                                      <p:cBhvr>
                                        <p:cTn id="91" dur="80"/>
                                        <p:tgtEl>
                                          <p:spTgt spid="4120"/>
                                        </p:tgtEl>
                                        <p:attrNameLst>
                                          <p:attrName>fill.type</p:attrName>
                                        </p:attrNameLst>
                                      </p:cBhvr>
                                      <p:to>
                                        <p:strVal val="solid"/>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17" presetClass="entr" presetSubtype="10" fill="hold" nodeType="clickEffect">
                                  <p:stCondLst>
                                    <p:cond delay="0"/>
                                  </p:stCondLst>
                                  <p:childTnLst>
                                    <p:set>
                                      <p:cBhvr>
                                        <p:cTn id="95" dur="1" fill="hold">
                                          <p:stCondLst>
                                            <p:cond delay="0"/>
                                          </p:stCondLst>
                                        </p:cTn>
                                        <p:tgtEl>
                                          <p:spTgt spid="4128"/>
                                        </p:tgtEl>
                                        <p:attrNameLst>
                                          <p:attrName>style.visibility</p:attrName>
                                        </p:attrNameLst>
                                      </p:cBhvr>
                                      <p:to>
                                        <p:strVal val="visible"/>
                                      </p:to>
                                    </p:set>
                                    <p:anim calcmode="lin" valueType="num">
                                      <p:cBhvr>
                                        <p:cTn id="96" dur="500" fill="hold"/>
                                        <p:tgtEl>
                                          <p:spTgt spid="4128"/>
                                        </p:tgtEl>
                                        <p:attrNameLst>
                                          <p:attrName>ppt_w</p:attrName>
                                        </p:attrNameLst>
                                      </p:cBhvr>
                                      <p:tavLst>
                                        <p:tav tm="0">
                                          <p:val>
                                            <p:fltVal val="0"/>
                                          </p:val>
                                        </p:tav>
                                        <p:tav tm="100000">
                                          <p:val>
                                            <p:strVal val="#ppt_w"/>
                                          </p:val>
                                        </p:tav>
                                      </p:tavLst>
                                    </p:anim>
                                    <p:anim calcmode="lin" valueType="num">
                                      <p:cBhvr>
                                        <p:cTn id="97" dur="500" fill="hold"/>
                                        <p:tgtEl>
                                          <p:spTgt spid="4128"/>
                                        </p:tgtEl>
                                        <p:attrNameLst>
                                          <p:attrName>ppt_h</p:attrName>
                                        </p:attrNameLst>
                                      </p:cBhvr>
                                      <p:tavLst>
                                        <p:tav tm="0">
                                          <p:val>
                                            <p:strVal val="#ppt_h"/>
                                          </p:val>
                                        </p:tav>
                                        <p:tav tm="100000">
                                          <p:val>
                                            <p:strVal val="#ppt_h"/>
                                          </p:val>
                                        </p:tav>
                                      </p:tavLst>
                                    </p:anim>
                                  </p:childTnLst>
                                </p:cTn>
                              </p:par>
                              <p:par>
                                <p:cTn id="98" presetID="17" presetClass="entr" presetSubtype="10" fill="hold" nodeType="withEffect">
                                  <p:stCondLst>
                                    <p:cond delay="0"/>
                                  </p:stCondLst>
                                  <p:childTnLst>
                                    <p:set>
                                      <p:cBhvr>
                                        <p:cTn id="99" dur="1" fill="hold">
                                          <p:stCondLst>
                                            <p:cond delay="0"/>
                                          </p:stCondLst>
                                        </p:cTn>
                                        <p:tgtEl>
                                          <p:spTgt spid="4140"/>
                                        </p:tgtEl>
                                        <p:attrNameLst>
                                          <p:attrName>style.visibility</p:attrName>
                                        </p:attrNameLst>
                                      </p:cBhvr>
                                      <p:to>
                                        <p:strVal val="visible"/>
                                      </p:to>
                                    </p:set>
                                    <p:anim calcmode="lin" valueType="num">
                                      <p:cBhvr>
                                        <p:cTn id="100" dur="500" fill="hold"/>
                                        <p:tgtEl>
                                          <p:spTgt spid="4140"/>
                                        </p:tgtEl>
                                        <p:attrNameLst>
                                          <p:attrName>ppt_w</p:attrName>
                                        </p:attrNameLst>
                                      </p:cBhvr>
                                      <p:tavLst>
                                        <p:tav tm="0">
                                          <p:val>
                                            <p:fltVal val="0"/>
                                          </p:val>
                                        </p:tav>
                                        <p:tav tm="100000">
                                          <p:val>
                                            <p:strVal val="#ppt_w"/>
                                          </p:val>
                                        </p:tav>
                                      </p:tavLst>
                                    </p:anim>
                                    <p:anim calcmode="lin" valueType="num">
                                      <p:cBhvr>
                                        <p:cTn id="101" dur="500" fill="hold"/>
                                        <p:tgtEl>
                                          <p:spTgt spid="4140"/>
                                        </p:tgtEl>
                                        <p:attrNameLst>
                                          <p:attrName>ppt_h</p:attrName>
                                        </p:attrNameLst>
                                      </p:cBhvr>
                                      <p:tavLst>
                                        <p:tav tm="0">
                                          <p:val>
                                            <p:strVal val="#ppt_h"/>
                                          </p:val>
                                        </p:tav>
                                        <p:tav tm="100000">
                                          <p:val>
                                            <p:strVal val="#ppt_h"/>
                                          </p:val>
                                        </p:tav>
                                      </p:tavLst>
                                    </p:anim>
                                  </p:childTnLst>
                                </p:cTn>
                              </p:par>
                              <p:par>
                                <p:cTn id="102" presetID="17" presetClass="entr" presetSubtype="10" fill="hold" nodeType="withEffect">
                                  <p:stCondLst>
                                    <p:cond delay="0"/>
                                  </p:stCondLst>
                                  <p:childTnLst>
                                    <p:set>
                                      <p:cBhvr>
                                        <p:cTn id="103" dur="1" fill="hold">
                                          <p:stCondLst>
                                            <p:cond delay="0"/>
                                          </p:stCondLst>
                                        </p:cTn>
                                        <p:tgtEl>
                                          <p:spTgt spid="4132"/>
                                        </p:tgtEl>
                                        <p:attrNameLst>
                                          <p:attrName>style.visibility</p:attrName>
                                        </p:attrNameLst>
                                      </p:cBhvr>
                                      <p:to>
                                        <p:strVal val="visible"/>
                                      </p:to>
                                    </p:set>
                                    <p:anim calcmode="lin" valueType="num">
                                      <p:cBhvr>
                                        <p:cTn id="104" dur="500" fill="hold"/>
                                        <p:tgtEl>
                                          <p:spTgt spid="4132"/>
                                        </p:tgtEl>
                                        <p:attrNameLst>
                                          <p:attrName>ppt_w</p:attrName>
                                        </p:attrNameLst>
                                      </p:cBhvr>
                                      <p:tavLst>
                                        <p:tav tm="0">
                                          <p:val>
                                            <p:fltVal val="0"/>
                                          </p:val>
                                        </p:tav>
                                        <p:tav tm="100000">
                                          <p:val>
                                            <p:strVal val="#ppt_w"/>
                                          </p:val>
                                        </p:tav>
                                      </p:tavLst>
                                    </p:anim>
                                    <p:anim calcmode="lin" valueType="num">
                                      <p:cBhvr>
                                        <p:cTn id="105" dur="500" fill="hold"/>
                                        <p:tgtEl>
                                          <p:spTgt spid="4132"/>
                                        </p:tgtEl>
                                        <p:attrNameLst>
                                          <p:attrName>ppt_h</p:attrName>
                                        </p:attrNameLst>
                                      </p:cBhvr>
                                      <p:tavLst>
                                        <p:tav tm="0">
                                          <p:val>
                                            <p:strVal val="#ppt_h"/>
                                          </p:val>
                                        </p:tav>
                                        <p:tav tm="100000">
                                          <p:val>
                                            <p:strVal val="#ppt_h"/>
                                          </p:val>
                                        </p:tav>
                                      </p:tavLst>
                                    </p:anim>
                                  </p:childTnLst>
                                </p:cTn>
                              </p:par>
                              <p:par>
                                <p:cTn id="106" presetID="17" presetClass="entr" presetSubtype="10" fill="hold" nodeType="withEffect">
                                  <p:stCondLst>
                                    <p:cond delay="0"/>
                                  </p:stCondLst>
                                  <p:childTnLst>
                                    <p:set>
                                      <p:cBhvr>
                                        <p:cTn id="107" dur="1" fill="hold">
                                          <p:stCondLst>
                                            <p:cond delay="0"/>
                                          </p:stCondLst>
                                        </p:cTn>
                                        <p:tgtEl>
                                          <p:spTgt spid="4130"/>
                                        </p:tgtEl>
                                        <p:attrNameLst>
                                          <p:attrName>style.visibility</p:attrName>
                                        </p:attrNameLst>
                                      </p:cBhvr>
                                      <p:to>
                                        <p:strVal val="visible"/>
                                      </p:to>
                                    </p:set>
                                    <p:anim calcmode="lin" valueType="num">
                                      <p:cBhvr>
                                        <p:cTn id="108" dur="500" fill="hold"/>
                                        <p:tgtEl>
                                          <p:spTgt spid="4130"/>
                                        </p:tgtEl>
                                        <p:attrNameLst>
                                          <p:attrName>ppt_w</p:attrName>
                                        </p:attrNameLst>
                                      </p:cBhvr>
                                      <p:tavLst>
                                        <p:tav tm="0">
                                          <p:val>
                                            <p:fltVal val="0"/>
                                          </p:val>
                                        </p:tav>
                                        <p:tav tm="100000">
                                          <p:val>
                                            <p:strVal val="#ppt_w"/>
                                          </p:val>
                                        </p:tav>
                                      </p:tavLst>
                                    </p:anim>
                                    <p:anim calcmode="lin" valueType="num">
                                      <p:cBhvr>
                                        <p:cTn id="109" dur="500" fill="hold"/>
                                        <p:tgtEl>
                                          <p:spTgt spid="4130"/>
                                        </p:tgtEl>
                                        <p:attrNameLst>
                                          <p:attrName>ppt_h</p:attrName>
                                        </p:attrNameLst>
                                      </p:cBhvr>
                                      <p:tavLst>
                                        <p:tav tm="0">
                                          <p:val>
                                            <p:strVal val="#ppt_h"/>
                                          </p:val>
                                        </p:tav>
                                        <p:tav tm="100000">
                                          <p:val>
                                            <p:strVal val="#ppt_h"/>
                                          </p:val>
                                        </p:tav>
                                      </p:tavLst>
                                    </p:anim>
                                  </p:childTnLst>
                                </p:cTn>
                              </p:par>
                              <p:par>
                                <p:cTn id="110" presetID="17" presetClass="entr" presetSubtype="10" fill="hold" nodeType="withEffect">
                                  <p:stCondLst>
                                    <p:cond delay="0"/>
                                  </p:stCondLst>
                                  <p:childTnLst>
                                    <p:set>
                                      <p:cBhvr>
                                        <p:cTn id="111" dur="1" fill="hold">
                                          <p:stCondLst>
                                            <p:cond delay="0"/>
                                          </p:stCondLst>
                                        </p:cTn>
                                        <p:tgtEl>
                                          <p:spTgt spid="4136"/>
                                        </p:tgtEl>
                                        <p:attrNameLst>
                                          <p:attrName>style.visibility</p:attrName>
                                        </p:attrNameLst>
                                      </p:cBhvr>
                                      <p:to>
                                        <p:strVal val="visible"/>
                                      </p:to>
                                    </p:set>
                                    <p:anim calcmode="lin" valueType="num">
                                      <p:cBhvr>
                                        <p:cTn id="112" dur="500" fill="hold"/>
                                        <p:tgtEl>
                                          <p:spTgt spid="4136"/>
                                        </p:tgtEl>
                                        <p:attrNameLst>
                                          <p:attrName>ppt_w</p:attrName>
                                        </p:attrNameLst>
                                      </p:cBhvr>
                                      <p:tavLst>
                                        <p:tav tm="0">
                                          <p:val>
                                            <p:fltVal val="0"/>
                                          </p:val>
                                        </p:tav>
                                        <p:tav tm="100000">
                                          <p:val>
                                            <p:strVal val="#ppt_w"/>
                                          </p:val>
                                        </p:tav>
                                      </p:tavLst>
                                    </p:anim>
                                    <p:anim calcmode="lin" valueType="num">
                                      <p:cBhvr>
                                        <p:cTn id="113" dur="500" fill="hold"/>
                                        <p:tgtEl>
                                          <p:spTgt spid="41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P spid="4102" grpId="0"/>
      <p:bldP spid="4104" grpId="0"/>
      <p:bldP spid="4105" grpId="0"/>
      <p:bldP spid="4106" grpId="0" animBg="1"/>
      <p:bldP spid="4106" grpId="1" animBg="1"/>
      <p:bldP spid="4107" grpId="0"/>
      <p:bldP spid="41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5486400" cy="584775"/>
          </a:xfrm>
          <a:prstGeom prst="rect">
            <a:avLst/>
          </a:prstGeom>
          <a:noFill/>
        </p:spPr>
        <p:txBody>
          <a:bodyPr wrap="square" rtlCol="0">
            <a:spAutoFit/>
          </a:bodyPr>
          <a:lstStyle/>
          <a:p>
            <a:pPr algn="just"/>
            <a:r>
              <a:rPr lang="en-US" sz="3200" b="1" u="sng" dirty="0">
                <a:solidFill>
                  <a:schemeClr val="accent5">
                    <a:lumMod val="75000"/>
                  </a:schemeClr>
                </a:solidFill>
                <a:latin typeface="Verdana" panose="020B0604030504040204" pitchFamily="34" charset="0"/>
                <a:ea typeface="Verdana" panose="020B0604030504040204" pitchFamily="34" charset="0"/>
              </a:rPr>
              <a:t>II. </a:t>
            </a:r>
            <a:r>
              <a:rPr lang="en-US" sz="3200" b="1" u="sng" dirty="0" err="1">
                <a:solidFill>
                  <a:schemeClr val="accent5">
                    <a:lumMod val="75000"/>
                  </a:schemeClr>
                </a:solidFill>
                <a:latin typeface="Verdana" panose="020B0604030504040204" pitchFamily="34" charset="0"/>
                <a:ea typeface="Verdana" panose="020B0604030504040204" pitchFamily="34" charset="0"/>
              </a:rPr>
              <a:t>Ngành</a:t>
            </a:r>
            <a:r>
              <a:rPr lang="en-US" sz="3200" b="1" u="sng" dirty="0">
                <a:solidFill>
                  <a:schemeClr val="accent5">
                    <a:lumMod val="75000"/>
                  </a:schemeClr>
                </a:solidFill>
                <a:latin typeface="Verdana" panose="020B0604030504040204" pitchFamily="34" charset="0"/>
                <a:ea typeface="Verdana" panose="020B0604030504040204" pitchFamily="34" charset="0"/>
              </a:rPr>
              <a:t> </a:t>
            </a:r>
            <a:r>
              <a:rPr lang="en-US" sz="3200" b="1" u="sng" dirty="0" err="1">
                <a:solidFill>
                  <a:schemeClr val="accent5">
                    <a:lumMod val="75000"/>
                  </a:schemeClr>
                </a:solidFill>
                <a:latin typeface="Verdana" panose="020B0604030504040204" pitchFamily="34" charset="0"/>
                <a:ea typeface="Verdana" panose="020B0604030504040204" pitchFamily="34" charset="0"/>
              </a:rPr>
              <a:t>thủy</a:t>
            </a:r>
            <a:r>
              <a:rPr lang="en-US" sz="3200" b="1" u="sng" dirty="0">
                <a:solidFill>
                  <a:schemeClr val="accent5">
                    <a:lumMod val="75000"/>
                  </a:schemeClr>
                </a:solidFill>
                <a:latin typeface="Verdana" panose="020B0604030504040204" pitchFamily="34" charset="0"/>
                <a:ea typeface="Verdana" panose="020B0604030504040204" pitchFamily="34" charset="0"/>
              </a:rPr>
              <a:t> </a:t>
            </a:r>
            <a:r>
              <a:rPr lang="en-US" sz="3200" b="1" u="sng" dirty="0" err="1">
                <a:solidFill>
                  <a:schemeClr val="accent5">
                    <a:lumMod val="75000"/>
                  </a:schemeClr>
                </a:solidFill>
                <a:latin typeface="Verdana" panose="020B0604030504040204" pitchFamily="34" charset="0"/>
                <a:ea typeface="Verdana" panose="020B0604030504040204" pitchFamily="34" charset="0"/>
              </a:rPr>
              <a:t>sản</a:t>
            </a:r>
            <a:endParaRPr lang="en-US" sz="3200" b="1" u="sng" dirty="0">
              <a:solidFill>
                <a:schemeClr val="accent5">
                  <a:lumMod val="75000"/>
                </a:schemeClr>
              </a:solidFill>
              <a:latin typeface="Verdana" panose="020B0604030504040204" pitchFamily="34" charset="0"/>
              <a:ea typeface="Verdana" panose="020B0604030504040204" pitchFamily="34" charset="0"/>
            </a:endParaRPr>
          </a:p>
        </p:txBody>
      </p:sp>
      <p:sp>
        <p:nvSpPr>
          <p:cNvPr id="6" name="Cloud 5"/>
          <p:cNvSpPr/>
          <p:nvPr/>
        </p:nvSpPr>
        <p:spPr>
          <a:xfrm>
            <a:off x="272955" y="1610436"/>
            <a:ext cx="5418161" cy="2115404"/>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nl-NL" sz="2000" dirty="0">
              <a:latin typeface="Verdana" panose="020B0604030504040204" pitchFamily="34" charset="0"/>
              <a:ea typeface="Verdana" panose="020B0604030504040204" pitchFamily="34" charset="0"/>
            </a:endParaRPr>
          </a:p>
          <a:p>
            <a:pPr algn="just"/>
            <a:r>
              <a:rPr lang="nl-NL" sz="2000" dirty="0">
                <a:solidFill>
                  <a:schemeClr val="tx1"/>
                </a:solidFill>
                <a:latin typeface="Verdana" panose="020B0604030504040204" pitchFamily="34" charset="0"/>
                <a:ea typeface="Verdana" panose="020B0604030504040204" pitchFamily="34" charset="0"/>
              </a:rPr>
              <a:t>Nước ta có điều kiện tự nhiên nào thuận lợi để phát triển ngành thuỷ sản?</a:t>
            </a:r>
            <a:endParaRPr lang="en-US" sz="2000" dirty="0">
              <a:solidFill>
                <a:schemeClr val="tx1"/>
              </a:solidFill>
              <a:latin typeface="Verdana" panose="020B0604030504040204" pitchFamily="34" charset="0"/>
              <a:ea typeface="Verdana" panose="020B0604030504040204" pitchFamily="34" charset="0"/>
            </a:endParaRPr>
          </a:p>
          <a:p>
            <a:pPr algn="ctr"/>
            <a:endParaRPr lang="en-US" dirty="0"/>
          </a:p>
        </p:txBody>
      </p:sp>
      <p:pic>
        <p:nvPicPr>
          <p:cNvPr id="7" name="Picture 6"/>
          <p:cNvPicPr>
            <a:picLocks noChangeAspect="1"/>
          </p:cNvPicPr>
          <p:nvPr/>
        </p:nvPicPr>
        <p:blipFill>
          <a:blip r:embed="rId2"/>
          <a:stretch>
            <a:fillRect/>
          </a:stretch>
        </p:blipFill>
        <p:spPr>
          <a:xfrm>
            <a:off x="7674472" y="-37174"/>
            <a:ext cx="4517528" cy="6895174"/>
          </a:xfrm>
          <a:prstGeom prst="rect">
            <a:avLst/>
          </a:prstGeom>
        </p:spPr>
      </p:pic>
      <p:sp>
        <p:nvSpPr>
          <p:cNvPr id="9" name="Cloud Callout 8"/>
          <p:cNvSpPr/>
          <p:nvPr/>
        </p:nvSpPr>
        <p:spPr>
          <a:xfrm>
            <a:off x="286008" y="1494666"/>
            <a:ext cx="4967785" cy="2677041"/>
          </a:xfrm>
          <a:prstGeom prst="cloudCallout">
            <a:avLst>
              <a:gd name="adj1" fmla="val 98951"/>
              <a:gd name="adj2" fmla="val 50543"/>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000" dirty="0">
                <a:latin typeface="Verdana" panose="020B0604030504040204" pitchFamily="34" charset="0"/>
                <a:ea typeface="Verdana" panose="020B0604030504040204" pitchFamily="34" charset="0"/>
              </a:rPr>
              <a:t>Dựa vào lược đồ lâm nghiệp, thủy sản Việt Nam xác định các tỉnh trọng điểm nghề cá?</a:t>
            </a:r>
            <a:endParaRPr lang="en-US" sz="2000" dirty="0">
              <a:latin typeface="Verdana" panose="020B0604030504040204" pitchFamily="34" charset="0"/>
              <a:ea typeface="Verdana" panose="020B0604030504040204" pitchFamily="34" charset="0"/>
            </a:endParaRPr>
          </a:p>
        </p:txBody>
      </p:sp>
      <p:sp>
        <p:nvSpPr>
          <p:cNvPr id="11" name="Rounded Rectangle 10"/>
          <p:cNvSpPr/>
          <p:nvPr/>
        </p:nvSpPr>
        <p:spPr>
          <a:xfrm>
            <a:off x="450376" y="4883233"/>
            <a:ext cx="6469039" cy="859809"/>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000" dirty="0">
                <a:solidFill>
                  <a:schemeClr val="tx1"/>
                </a:solidFill>
                <a:latin typeface="Verdana" panose="020B0604030504040204" pitchFamily="34" charset="0"/>
                <a:ea typeface="Verdana" panose="020B0604030504040204" pitchFamily="34" charset="0"/>
              </a:rPr>
              <a:t>Những khó khăn thường gặp trong nghề nuôi trồng và đánh bắt thuỷ hải sản?</a:t>
            </a:r>
            <a:endParaRPr lang="en-US" sz="2000" dirty="0">
              <a:solidFill>
                <a:schemeClr val="tx1"/>
              </a:solidFill>
              <a:latin typeface="Verdana" panose="020B0604030504040204" pitchFamily="34" charset="0"/>
              <a:ea typeface="Verdana" panose="020B0604030504040204" pitchFamily="34" charset="0"/>
            </a:endParaRPr>
          </a:p>
        </p:txBody>
      </p:sp>
      <p:sp>
        <p:nvSpPr>
          <p:cNvPr id="12" name="TextBox 11"/>
          <p:cNvSpPr txBox="1"/>
          <p:nvPr/>
        </p:nvSpPr>
        <p:spPr>
          <a:xfrm>
            <a:off x="0" y="647004"/>
            <a:ext cx="7151427" cy="553998"/>
          </a:xfrm>
          <a:prstGeom prst="rect">
            <a:avLst/>
          </a:prstGeom>
          <a:noFill/>
        </p:spPr>
        <p:txBody>
          <a:bodyPr wrap="square" rtlCol="0">
            <a:spAutoFit/>
          </a:bodyPr>
          <a:lstStyle/>
          <a:p>
            <a:r>
              <a:rPr lang="en-US" sz="3000" b="1" dirty="0">
                <a:solidFill>
                  <a:schemeClr val="accent5"/>
                </a:solidFill>
                <a:latin typeface="Verdana" panose="020B0604030504040204" pitchFamily="34" charset="0"/>
                <a:ea typeface="Verdana" panose="020B0604030504040204" pitchFamily="34" charset="0"/>
              </a:rPr>
              <a:t>1. </a:t>
            </a:r>
            <a:r>
              <a:rPr lang="en-US" sz="3000" b="1" dirty="0" err="1">
                <a:solidFill>
                  <a:schemeClr val="accent5"/>
                </a:solidFill>
                <a:latin typeface="Verdana" panose="020B0604030504040204" pitchFamily="34" charset="0"/>
                <a:ea typeface="Verdana" panose="020B0604030504040204" pitchFamily="34" charset="0"/>
              </a:rPr>
              <a:t>Nguồn</a:t>
            </a:r>
            <a:r>
              <a:rPr lang="en-US" sz="3000" b="1" dirty="0">
                <a:solidFill>
                  <a:schemeClr val="accent5"/>
                </a:solidFill>
                <a:latin typeface="Verdana" panose="020B0604030504040204" pitchFamily="34" charset="0"/>
                <a:ea typeface="Verdana" panose="020B0604030504040204" pitchFamily="34" charset="0"/>
              </a:rPr>
              <a:t> </a:t>
            </a:r>
            <a:r>
              <a:rPr lang="en-US" sz="3000" b="1" dirty="0" err="1">
                <a:solidFill>
                  <a:schemeClr val="accent5"/>
                </a:solidFill>
                <a:latin typeface="Verdana" panose="020B0604030504040204" pitchFamily="34" charset="0"/>
                <a:ea typeface="Verdana" panose="020B0604030504040204" pitchFamily="34" charset="0"/>
              </a:rPr>
              <a:t>lợi</a:t>
            </a:r>
            <a:r>
              <a:rPr lang="en-US" sz="3000" b="1" dirty="0">
                <a:solidFill>
                  <a:schemeClr val="accent5"/>
                </a:solidFill>
                <a:latin typeface="Verdana" panose="020B0604030504040204" pitchFamily="34" charset="0"/>
                <a:ea typeface="Verdana" panose="020B0604030504040204" pitchFamily="34" charset="0"/>
              </a:rPr>
              <a:t> </a:t>
            </a:r>
            <a:r>
              <a:rPr lang="en-US" sz="3000" b="1" dirty="0" err="1">
                <a:solidFill>
                  <a:schemeClr val="accent5"/>
                </a:solidFill>
                <a:latin typeface="Verdana" panose="020B0604030504040204" pitchFamily="34" charset="0"/>
                <a:ea typeface="Verdana" panose="020B0604030504040204" pitchFamily="34" charset="0"/>
              </a:rPr>
              <a:t>thủy</a:t>
            </a:r>
            <a:r>
              <a:rPr lang="en-US" sz="3000" b="1" dirty="0">
                <a:solidFill>
                  <a:schemeClr val="accent5"/>
                </a:solidFill>
                <a:latin typeface="Verdana" panose="020B0604030504040204" pitchFamily="34" charset="0"/>
                <a:ea typeface="Verdana" panose="020B0604030504040204" pitchFamily="34" charset="0"/>
              </a:rPr>
              <a:t> </a:t>
            </a:r>
            <a:r>
              <a:rPr lang="en-US" sz="3000" b="1" dirty="0" err="1">
                <a:solidFill>
                  <a:schemeClr val="accent5"/>
                </a:solidFill>
                <a:latin typeface="Verdana" panose="020B0604030504040204" pitchFamily="34" charset="0"/>
                <a:ea typeface="Verdana" panose="020B0604030504040204" pitchFamily="34" charset="0"/>
              </a:rPr>
              <a:t>sản</a:t>
            </a:r>
            <a:endParaRPr lang="en-US" sz="3000" b="1" dirty="0">
              <a:solidFill>
                <a:schemeClr val="accent5"/>
              </a:solidFill>
              <a:latin typeface="Verdana" panose="020B0604030504040204" pitchFamily="34" charset="0"/>
              <a:ea typeface="Verdana" panose="020B0604030504040204" pitchFamily="34" charset="0"/>
            </a:endParaRPr>
          </a:p>
        </p:txBody>
      </p:sp>
      <p:sp>
        <p:nvSpPr>
          <p:cNvPr id="13" name="TextBox 12"/>
          <p:cNvSpPr txBox="1"/>
          <p:nvPr/>
        </p:nvSpPr>
        <p:spPr>
          <a:xfrm>
            <a:off x="184244" y="1494666"/>
            <a:ext cx="7001302" cy="3693319"/>
          </a:xfrm>
          <a:prstGeom prst="rect">
            <a:avLst/>
          </a:prstGeom>
          <a:noFill/>
        </p:spPr>
        <p:txBody>
          <a:bodyPr wrap="square" rtlCol="0">
            <a:spAutoFit/>
          </a:bodyPr>
          <a:lstStyle/>
          <a:p>
            <a:pPr algn="just"/>
            <a:r>
              <a:rPr lang="vi-VN" sz="2400" b="1" dirty="0">
                <a:latin typeface="Verdana" panose="020B0604030504040204" pitchFamily="34" charset="0"/>
                <a:ea typeface="Verdana" panose="020B0604030504040204" pitchFamily="34" charset="0"/>
              </a:rPr>
              <a:t>- Thuận lợi:</a:t>
            </a:r>
            <a:endParaRPr lang="en-US" sz="2400" dirty="0">
              <a:latin typeface="Verdana" panose="020B0604030504040204" pitchFamily="34" charset="0"/>
              <a:ea typeface="Verdana" panose="020B0604030504040204" pitchFamily="34" charset="0"/>
            </a:endParaRPr>
          </a:p>
          <a:p>
            <a:pPr algn="just"/>
            <a:r>
              <a:rPr lang="vi-VN" sz="2400" dirty="0">
                <a:latin typeface="Verdana" panose="020B0604030504040204" pitchFamily="34" charset="0"/>
                <a:ea typeface="Verdana" panose="020B0604030504040204" pitchFamily="34" charset="0"/>
              </a:rPr>
              <a:t>+ Vùng biển rộng, giàu tài nguyên sinh vật biển</a:t>
            </a:r>
            <a:endParaRPr lang="en-US" sz="2400" dirty="0">
              <a:latin typeface="Verdana" panose="020B0604030504040204" pitchFamily="34" charset="0"/>
              <a:ea typeface="Verdana" panose="020B0604030504040204" pitchFamily="34" charset="0"/>
            </a:endParaRPr>
          </a:p>
          <a:p>
            <a:pPr algn="just"/>
            <a:r>
              <a:rPr lang="vi-VN" sz="2400" dirty="0">
                <a:latin typeface="Verdana" panose="020B0604030504040204" pitchFamily="34" charset="0"/>
                <a:ea typeface="Verdana" panose="020B0604030504040204" pitchFamily="34" charset="0"/>
              </a:rPr>
              <a:t>+ Diện tích mặt nước lớn </a:t>
            </a:r>
            <a:endParaRPr lang="en-US" sz="2400" dirty="0">
              <a:latin typeface="Verdana" panose="020B0604030504040204" pitchFamily="34" charset="0"/>
              <a:ea typeface="Verdana" panose="020B0604030504040204" pitchFamily="34" charset="0"/>
            </a:endParaRPr>
          </a:p>
          <a:p>
            <a:pPr algn="just"/>
            <a:r>
              <a:rPr lang="vi-VN" sz="2400" dirty="0">
                <a:latin typeface="Verdana" panose="020B0604030504040204" pitchFamily="34" charset="0"/>
                <a:ea typeface="Verdana" panose="020B0604030504040204" pitchFamily="34" charset="0"/>
              </a:rPr>
              <a:t>+ Bờ biển dài, có nhiều vũng vịnh, đầm phá thuận lợi nuôi trồng thủy sản</a:t>
            </a:r>
            <a:endParaRPr lang="en-US" sz="2400" dirty="0">
              <a:latin typeface="Verdana" panose="020B0604030504040204" pitchFamily="34" charset="0"/>
              <a:ea typeface="Verdana" panose="020B0604030504040204" pitchFamily="34" charset="0"/>
            </a:endParaRPr>
          </a:p>
          <a:p>
            <a:pPr algn="just"/>
            <a:r>
              <a:rPr lang="vi-VN" sz="2400" b="1" dirty="0">
                <a:latin typeface="Verdana" panose="020B0604030504040204" pitchFamily="34" charset="0"/>
                <a:ea typeface="Verdana" panose="020B0604030504040204" pitchFamily="34" charset="0"/>
              </a:rPr>
              <a:t>- Khó khăn: </a:t>
            </a:r>
            <a:endParaRPr lang="en-US" sz="2400" dirty="0">
              <a:latin typeface="Verdana" panose="020B0604030504040204" pitchFamily="34" charset="0"/>
              <a:ea typeface="Verdana" panose="020B0604030504040204" pitchFamily="34" charset="0"/>
            </a:endParaRPr>
          </a:p>
          <a:p>
            <a:pPr algn="just"/>
            <a:r>
              <a:rPr lang="vi-VN" sz="2400" dirty="0">
                <a:latin typeface="Verdana" panose="020B0604030504040204" pitchFamily="34" charset="0"/>
                <a:ea typeface="Verdana" panose="020B0604030504040204" pitchFamily="34" charset="0"/>
              </a:rPr>
              <a:t>+ </a:t>
            </a:r>
            <a:r>
              <a:rPr lang="en-US" sz="2400" dirty="0">
                <a:latin typeface="Verdana" panose="020B0604030504040204" pitchFamily="34" charset="0"/>
                <a:ea typeface="Verdana" panose="020B0604030504040204" pitchFamily="34" charset="0"/>
              </a:rPr>
              <a:t>T</a:t>
            </a:r>
            <a:r>
              <a:rPr lang="vi-VN" sz="2400" dirty="0">
                <a:latin typeface="Verdana" panose="020B0604030504040204" pitchFamily="34" charset="0"/>
                <a:ea typeface="Verdana" panose="020B0604030504040204" pitchFamily="34" charset="0"/>
              </a:rPr>
              <a:t>hường xuyên xảy ra thiên tai</a:t>
            </a:r>
            <a:endParaRPr lang="en-US" sz="2400" dirty="0">
              <a:latin typeface="Verdana" panose="020B0604030504040204" pitchFamily="34" charset="0"/>
              <a:ea typeface="Verdana" panose="020B0604030504040204" pitchFamily="34" charset="0"/>
            </a:endParaRPr>
          </a:p>
          <a:p>
            <a:pPr algn="just"/>
            <a:r>
              <a:rPr lang="vi-VN" sz="2400" dirty="0">
                <a:latin typeface="Verdana" panose="020B0604030504040204" pitchFamily="34" charset="0"/>
                <a:ea typeface="Verdana" panose="020B0604030504040204" pitchFamily="34" charset="0"/>
              </a:rPr>
              <a:t>+ </a:t>
            </a:r>
            <a:r>
              <a:rPr lang="en-US" sz="2400" dirty="0">
                <a:latin typeface="Verdana" panose="020B0604030504040204" pitchFamily="34" charset="0"/>
                <a:ea typeface="Verdana" panose="020B0604030504040204" pitchFamily="34" charset="0"/>
              </a:rPr>
              <a:t>N</a:t>
            </a:r>
            <a:r>
              <a:rPr lang="vi-VN" sz="2400" dirty="0">
                <a:latin typeface="Verdana" panose="020B0604030504040204" pitchFamily="34" charset="0"/>
                <a:ea typeface="Verdana" panose="020B0604030504040204" pitchFamily="34" charset="0"/>
              </a:rPr>
              <a:t>guồn lợi thủy sản ven bờ bị suy giảm</a:t>
            </a:r>
            <a:endParaRPr lang="en-US" sz="2400" dirty="0">
              <a:latin typeface="Verdana" panose="020B0604030504040204" pitchFamily="34" charset="0"/>
              <a:ea typeface="Verdana" panose="020B0604030504040204" pitchFamily="34" charset="0"/>
            </a:endParaRPr>
          </a:p>
          <a:p>
            <a:endParaRPr lang="en-US" dirty="0"/>
          </a:p>
        </p:txBody>
      </p:sp>
    </p:spTree>
    <p:extLst>
      <p:ext uri="{BB962C8B-B14F-4D97-AF65-F5344CB8AC3E}">
        <p14:creationId xmlns:p14="http://schemas.microsoft.com/office/powerpoint/2010/main" val="2632277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3"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3" presetClass="exit" presetSubtype="0" fill="hold" grpId="1" nodeType="clickEffect">
                                  <p:stCondLst>
                                    <p:cond delay="0"/>
                                  </p:stCondLst>
                                  <p:childTnLst>
                                    <p:anim calcmode="lin" valueType="num">
                                      <p:cBhvr>
                                        <p:cTn id="34" dur="600" decel="50000">
                                          <p:stCondLst>
                                            <p:cond delay="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400">
                                          <p:stCondLst>
                                            <p:cond delay="600"/>
                                          </p:stCondLst>
                                        </p:cTn>
                                        <p:tgtEl>
                                          <p:spTgt spid="9"/>
                                        </p:tgtEl>
                                        <p:attrNameLst>
                                          <p:attrName>ppt_x</p:attrName>
                                        </p:attrNameLst>
                                      </p:cBhvr>
                                      <p:tavLst>
                                        <p:tav tm="0">
                                          <p:val>
                                            <p:strVal val="ppt_x"/>
                                          </p:val>
                                        </p:tav>
                                        <p:tav tm="100000">
                                          <p:val>
                                            <p:strVal val="ppt_x"/>
                                          </p:val>
                                        </p:tav>
                                      </p:tavLst>
                                    </p:anim>
                                    <p:anim calcmode="lin" valueType="num">
                                      <p:cBhvr>
                                        <p:cTn id="36" dur="600" decel="50000">
                                          <p:stCondLst>
                                            <p:cond delay="0"/>
                                          </p:stCondLst>
                                        </p:cTn>
                                        <p:tgtEl>
                                          <p:spTgt spid="9"/>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37" dur="400">
                                          <p:stCondLst>
                                            <p:cond delay="600"/>
                                          </p:stCondLst>
                                        </p:cTn>
                                        <p:tgtEl>
                                          <p:spTgt spid="9"/>
                                        </p:tgtEl>
                                        <p:attrNameLst>
                                          <p:attrName>ppt_y</p:attrName>
                                        </p:attrNameLst>
                                      </p:cBhvr>
                                      <p:tavLst>
                                        <p:tav tm="0">
                                          <p:val>
                                            <p:strVal val="ppt_y"/>
                                          </p:val>
                                        </p:tav>
                                        <p:tav tm="100000">
                                          <p:val>
                                            <p:strVal val="ppt_y"/>
                                          </p:val>
                                        </p:tav>
                                      </p:tavLst>
                                    </p:anim>
                                    <p:animEffect transition="out" filter="fade">
                                      <p:cBhvr>
                                        <p:cTn id="38" dur="100">
                                          <p:stCondLst>
                                            <p:cond delay="900"/>
                                          </p:stCondLst>
                                        </p:cTn>
                                        <p:tgtEl>
                                          <p:spTgt spid="9"/>
                                        </p:tgtEl>
                                      </p:cBhvr>
                                    </p:animEffect>
                                    <p:set>
                                      <p:cBhvr>
                                        <p:cTn id="39" dur="1" fill="hold">
                                          <p:stCondLst>
                                            <p:cond delay="9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900" decel="100000" fill="hold"/>
                                        <p:tgtEl>
                                          <p:spTgt spid="11"/>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xit" presetSubtype="0" fill="hold" grpId="1" nodeType="clickEffect">
                                  <p:stCondLst>
                                    <p:cond delay="0"/>
                                  </p:stCondLst>
                                  <p:childTnLst>
                                    <p:animEffect transition="out" filter="fade">
                                      <p:cBhvr>
                                        <p:cTn id="51" dur="1000"/>
                                        <p:tgtEl>
                                          <p:spTgt spid="11"/>
                                        </p:tgtEl>
                                      </p:cBhvr>
                                    </p:animEffect>
                                    <p:anim calcmode="lin" valueType="num">
                                      <p:cBhvr>
                                        <p:cTn id="52" dur="1000"/>
                                        <p:tgtEl>
                                          <p:spTgt spid="11"/>
                                        </p:tgtEl>
                                        <p:attrNameLst>
                                          <p:attrName>ppt_x</p:attrName>
                                        </p:attrNameLst>
                                      </p:cBhvr>
                                      <p:tavLst>
                                        <p:tav tm="0">
                                          <p:val>
                                            <p:strVal val="ppt_x"/>
                                          </p:val>
                                        </p:tav>
                                        <p:tav tm="100000">
                                          <p:val>
                                            <p:strVal val="ppt_x"/>
                                          </p:val>
                                        </p:tav>
                                      </p:tavLst>
                                    </p:anim>
                                    <p:anim calcmode="lin" valueType="num">
                                      <p:cBhvr>
                                        <p:cTn id="53" dur="100" decel="100000"/>
                                        <p:tgtEl>
                                          <p:spTgt spid="11"/>
                                        </p:tgtEl>
                                        <p:attrNameLst>
                                          <p:attrName>ppt_y</p:attrName>
                                        </p:attrNameLst>
                                      </p:cBhvr>
                                      <p:tavLst>
                                        <p:tav tm="0">
                                          <p:val>
                                            <p:strVal val="ppt_y"/>
                                          </p:val>
                                        </p:tav>
                                        <p:tav tm="100000">
                                          <p:val>
                                            <p:strVal val="ppt_y-.03"/>
                                          </p:val>
                                        </p:tav>
                                      </p:tavLst>
                                    </p:anim>
                                    <p:anim calcmode="lin" valueType="num">
                                      <p:cBhvr>
                                        <p:cTn id="54" dur="900" accel="100000">
                                          <p:stCondLst>
                                            <p:cond delay="100"/>
                                          </p:stCondLst>
                                        </p:cTn>
                                        <p:tgtEl>
                                          <p:spTgt spid="11"/>
                                        </p:tgtEl>
                                        <p:attrNameLst>
                                          <p:attrName>ppt_y</p:attrName>
                                        </p:attrNameLst>
                                      </p:cBhvr>
                                      <p:tavLst>
                                        <p:tav tm="0">
                                          <p:val>
                                            <p:strVal val="ppt_y"/>
                                          </p:val>
                                        </p:tav>
                                        <p:tav tm="100000">
                                          <p:val>
                                            <p:strVal val="ppt_y+1"/>
                                          </p:val>
                                        </p:tav>
                                      </p:tavLst>
                                    </p:anim>
                                    <p:set>
                                      <p:cBhvr>
                                        <p:cTn id="55" dur="1" fill="hold">
                                          <p:stCondLst>
                                            <p:cond delay="999"/>
                                          </p:stCondLst>
                                        </p:cTn>
                                        <p:tgtEl>
                                          <p:spTgt spid="1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ppt_y</p:attrName>
                                        </p:attrNameLst>
                                      </p:cBhvr>
                                      <p:tavLst>
                                        <p:tav tm="0">
                                          <p:val>
                                            <p:strVal val="#ppt_y+#ppt_h*1.125000"/>
                                          </p:val>
                                        </p:tav>
                                        <p:tav tm="100000">
                                          <p:val>
                                            <p:strVal val="#ppt_y"/>
                                          </p:val>
                                        </p:tav>
                                      </p:tavLst>
                                    </p:anim>
                                    <p:animEffect transition="in" filter="wipe(up)">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1" grpId="0" animBg="1"/>
      <p:bldP spid="11" grpId="1"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5486400" cy="584775"/>
          </a:xfrm>
          <a:prstGeom prst="rect">
            <a:avLst/>
          </a:prstGeom>
          <a:noFill/>
        </p:spPr>
        <p:txBody>
          <a:bodyPr wrap="square" rtlCol="0">
            <a:spAutoFit/>
          </a:bodyPr>
          <a:lstStyle/>
          <a:p>
            <a:pPr algn="just"/>
            <a:r>
              <a:rPr lang="en-US" sz="3200" b="1" u="sng" dirty="0">
                <a:solidFill>
                  <a:schemeClr val="accent5">
                    <a:lumMod val="75000"/>
                  </a:schemeClr>
                </a:solidFill>
                <a:latin typeface="Verdana" panose="020B0604030504040204" pitchFamily="34" charset="0"/>
                <a:ea typeface="Verdana" panose="020B0604030504040204" pitchFamily="34" charset="0"/>
              </a:rPr>
              <a:t>II. </a:t>
            </a:r>
            <a:r>
              <a:rPr lang="en-US" sz="3200" b="1" u="sng" dirty="0" err="1">
                <a:solidFill>
                  <a:schemeClr val="accent5">
                    <a:lumMod val="75000"/>
                  </a:schemeClr>
                </a:solidFill>
                <a:latin typeface="Verdana" panose="020B0604030504040204" pitchFamily="34" charset="0"/>
                <a:ea typeface="Verdana" panose="020B0604030504040204" pitchFamily="34" charset="0"/>
              </a:rPr>
              <a:t>Ngành</a:t>
            </a:r>
            <a:r>
              <a:rPr lang="en-US" sz="3200" b="1" u="sng" dirty="0">
                <a:solidFill>
                  <a:schemeClr val="accent5">
                    <a:lumMod val="75000"/>
                  </a:schemeClr>
                </a:solidFill>
                <a:latin typeface="Verdana" panose="020B0604030504040204" pitchFamily="34" charset="0"/>
                <a:ea typeface="Verdana" panose="020B0604030504040204" pitchFamily="34" charset="0"/>
              </a:rPr>
              <a:t> </a:t>
            </a:r>
            <a:r>
              <a:rPr lang="en-US" sz="3200" b="1" u="sng" dirty="0" err="1">
                <a:solidFill>
                  <a:schemeClr val="accent5">
                    <a:lumMod val="75000"/>
                  </a:schemeClr>
                </a:solidFill>
                <a:latin typeface="Verdana" panose="020B0604030504040204" pitchFamily="34" charset="0"/>
                <a:ea typeface="Verdana" panose="020B0604030504040204" pitchFamily="34" charset="0"/>
              </a:rPr>
              <a:t>thủy</a:t>
            </a:r>
            <a:r>
              <a:rPr lang="en-US" sz="3200" b="1" u="sng" dirty="0">
                <a:solidFill>
                  <a:schemeClr val="accent5">
                    <a:lumMod val="75000"/>
                  </a:schemeClr>
                </a:solidFill>
                <a:latin typeface="Verdana" panose="020B0604030504040204" pitchFamily="34" charset="0"/>
                <a:ea typeface="Verdana" panose="020B0604030504040204" pitchFamily="34" charset="0"/>
              </a:rPr>
              <a:t> </a:t>
            </a:r>
            <a:r>
              <a:rPr lang="en-US" sz="3200" b="1" u="sng" dirty="0" err="1">
                <a:solidFill>
                  <a:schemeClr val="accent5">
                    <a:lumMod val="75000"/>
                  </a:schemeClr>
                </a:solidFill>
                <a:latin typeface="Verdana" panose="020B0604030504040204" pitchFamily="34" charset="0"/>
                <a:ea typeface="Verdana" panose="020B0604030504040204" pitchFamily="34" charset="0"/>
              </a:rPr>
              <a:t>sản</a:t>
            </a:r>
            <a:endParaRPr lang="en-US" sz="3200" b="1" u="sng" dirty="0">
              <a:solidFill>
                <a:schemeClr val="accent5">
                  <a:lumMod val="75000"/>
                </a:schemeClr>
              </a:solidFill>
              <a:latin typeface="Verdana" panose="020B0604030504040204" pitchFamily="34" charset="0"/>
              <a:ea typeface="Verdana" panose="020B0604030504040204" pitchFamily="34" charset="0"/>
            </a:endParaRPr>
          </a:p>
        </p:txBody>
      </p:sp>
      <p:sp>
        <p:nvSpPr>
          <p:cNvPr id="5" name="TextBox 4"/>
          <p:cNvSpPr txBox="1"/>
          <p:nvPr/>
        </p:nvSpPr>
        <p:spPr>
          <a:xfrm>
            <a:off x="1" y="584775"/>
            <a:ext cx="7674472" cy="1015663"/>
          </a:xfrm>
          <a:prstGeom prst="rect">
            <a:avLst/>
          </a:prstGeom>
          <a:noFill/>
        </p:spPr>
        <p:txBody>
          <a:bodyPr wrap="square" rtlCol="0">
            <a:spAutoFit/>
          </a:bodyPr>
          <a:lstStyle/>
          <a:p>
            <a:r>
              <a:rPr lang="en-US" sz="3000" dirty="0">
                <a:solidFill>
                  <a:schemeClr val="accent5"/>
                </a:solidFill>
                <a:latin typeface="Verdana" panose="020B0604030504040204" pitchFamily="34" charset="0"/>
                <a:ea typeface="Verdana" panose="020B0604030504040204" pitchFamily="34" charset="0"/>
              </a:rPr>
              <a:t>2. </a:t>
            </a:r>
            <a:r>
              <a:rPr lang="en-US" sz="3000" dirty="0" err="1">
                <a:solidFill>
                  <a:schemeClr val="accent5"/>
                </a:solidFill>
                <a:latin typeface="Verdana" panose="020B0604030504040204" pitchFamily="34" charset="0"/>
                <a:ea typeface="Verdana" panose="020B0604030504040204" pitchFamily="34" charset="0"/>
              </a:rPr>
              <a:t>Sự</a:t>
            </a:r>
            <a:r>
              <a:rPr lang="en-US" sz="3000" dirty="0">
                <a:solidFill>
                  <a:schemeClr val="accent5"/>
                </a:solidFill>
                <a:latin typeface="Verdana" panose="020B0604030504040204" pitchFamily="34" charset="0"/>
                <a:ea typeface="Verdana" panose="020B0604030504040204" pitchFamily="34" charset="0"/>
              </a:rPr>
              <a:t> </a:t>
            </a:r>
            <a:r>
              <a:rPr lang="en-US" sz="3000" dirty="0" err="1">
                <a:solidFill>
                  <a:schemeClr val="accent5"/>
                </a:solidFill>
                <a:latin typeface="Verdana" panose="020B0604030504040204" pitchFamily="34" charset="0"/>
                <a:ea typeface="Verdana" panose="020B0604030504040204" pitchFamily="34" charset="0"/>
              </a:rPr>
              <a:t>phát</a:t>
            </a:r>
            <a:r>
              <a:rPr lang="en-US" sz="3000" dirty="0">
                <a:solidFill>
                  <a:schemeClr val="accent5"/>
                </a:solidFill>
                <a:latin typeface="Verdana" panose="020B0604030504040204" pitchFamily="34" charset="0"/>
                <a:ea typeface="Verdana" panose="020B0604030504040204" pitchFamily="34" charset="0"/>
              </a:rPr>
              <a:t> </a:t>
            </a:r>
            <a:r>
              <a:rPr lang="en-US" sz="3000" dirty="0" err="1">
                <a:solidFill>
                  <a:schemeClr val="accent5"/>
                </a:solidFill>
                <a:latin typeface="Verdana" panose="020B0604030504040204" pitchFamily="34" charset="0"/>
                <a:ea typeface="Verdana" panose="020B0604030504040204" pitchFamily="34" charset="0"/>
              </a:rPr>
              <a:t>triển</a:t>
            </a:r>
            <a:r>
              <a:rPr lang="en-US" sz="3000" dirty="0">
                <a:solidFill>
                  <a:schemeClr val="accent5"/>
                </a:solidFill>
                <a:latin typeface="Verdana" panose="020B0604030504040204" pitchFamily="34" charset="0"/>
                <a:ea typeface="Verdana" panose="020B0604030504040204" pitchFamily="34" charset="0"/>
              </a:rPr>
              <a:t> </a:t>
            </a:r>
            <a:r>
              <a:rPr lang="en-US" sz="3000" dirty="0" err="1">
                <a:solidFill>
                  <a:schemeClr val="accent5"/>
                </a:solidFill>
                <a:latin typeface="Verdana" panose="020B0604030504040204" pitchFamily="34" charset="0"/>
                <a:ea typeface="Verdana" panose="020B0604030504040204" pitchFamily="34" charset="0"/>
              </a:rPr>
              <a:t>và</a:t>
            </a:r>
            <a:r>
              <a:rPr lang="en-US" sz="3000" dirty="0">
                <a:solidFill>
                  <a:schemeClr val="accent5"/>
                </a:solidFill>
                <a:latin typeface="Verdana" panose="020B0604030504040204" pitchFamily="34" charset="0"/>
                <a:ea typeface="Verdana" panose="020B0604030504040204" pitchFamily="34" charset="0"/>
              </a:rPr>
              <a:t> </a:t>
            </a:r>
            <a:r>
              <a:rPr lang="en-US" sz="3000" dirty="0" err="1">
                <a:solidFill>
                  <a:schemeClr val="accent5"/>
                </a:solidFill>
                <a:latin typeface="Verdana" panose="020B0604030504040204" pitchFamily="34" charset="0"/>
                <a:ea typeface="Verdana" panose="020B0604030504040204" pitchFamily="34" charset="0"/>
              </a:rPr>
              <a:t>phân</a:t>
            </a:r>
            <a:r>
              <a:rPr lang="en-US" sz="3000" dirty="0">
                <a:solidFill>
                  <a:schemeClr val="accent5"/>
                </a:solidFill>
                <a:latin typeface="Verdana" panose="020B0604030504040204" pitchFamily="34" charset="0"/>
                <a:ea typeface="Verdana" panose="020B0604030504040204" pitchFamily="34" charset="0"/>
              </a:rPr>
              <a:t> </a:t>
            </a:r>
            <a:r>
              <a:rPr lang="en-US" sz="3000" dirty="0" err="1">
                <a:solidFill>
                  <a:schemeClr val="accent5"/>
                </a:solidFill>
                <a:latin typeface="Verdana" panose="020B0604030504040204" pitchFamily="34" charset="0"/>
                <a:ea typeface="Verdana" panose="020B0604030504040204" pitchFamily="34" charset="0"/>
              </a:rPr>
              <a:t>bố</a:t>
            </a:r>
            <a:r>
              <a:rPr lang="en-US" sz="3000" dirty="0">
                <a:solidFill>
                  <a:schemeClr val="accent5"/>
                </a:solidFill>
                <a:latin typeface="Verdana" panose="020B0604030504040204" pitchFamily="34" charset="0"/>
                <a:ea typeface="Verdana" panose="020B0604030504040204" pitchFamily="34" charset="0"/>
              </a:rPr>
              <a:t> </a:t>
            </a:r>
            <a:r>
              <a:rPr lang="en-US" sz="3000" dirty="0" err="1">
                <a:solidFill>
                  <a:schemeClr val="accent5"/>
                </a:solidFill>
                <a:latin typeface="Verdana" panose="020B0604030504040204" pitchFamily="34" charset="0"/>
                <a:ea typeface="Verdana" panose="020B0604030504040204" pitchFamily="34" charset="0"/>
              </a:rPr>
              <a:t>ngành</a:t>
            </a:r>
            <a:r>
              <a:rPr lang="en-US" sz="3000" dirty="0">
                <a:solidFill>
                  <a:schemeClr val="accent5"/>
                </a:solidFill>
                <a:latin typeface="Verdana" panose="020B0604030504040204" pitchFamily="34" charset="0"/>
                <a:ea typeface="Verdana" panose="020B0604030504040204" pitchFamily="34" charset="0"/>
              </a:rPr>
              <a:t> </a:t>
            </a:r>
            <a:r>
              <a:rPr lang="en-US" sz="3000" dirty="0" err="1">
                <a:solidFill>
                  <a:schemeClr val="accent5"/>
                </a:solidFill>
                <a:latin typeface="Verdana" panose="020B0604030504040204" pitchFamily="34" charset="0"/>
                <a:ea typeface="Verdana" panose="020B0604030504040204" pitchFamily="34" charset="0"/>
              </a:rPr>
              <a:t>thủy</a:t>
            </a:r>
            <a:r>
              <a:rPr lang="en-US" sz="3000" dirty="0">
                <a:solidFill>
                  <a:schemeClr val="accent5"/>
                </a:solidFill>
                <a:latin typeface="Verdana" panose="020B0604030504040204" pitchFamily="34" charset="0"/>
                <a:ea typeface="Verdana" panose="020B0604030504040204" pitchFamily="34" charset="0"/>
              </a:rPr>
              <a:t> </a:t>
            </a:r>
            <a:r>
              <a:rPr lang="en-US" sz="3000" dirty="0" err="1">
                <a:solidFill>
                  <a:schemeClr val="accent5"/>
                </a:solidFill>
                <a:latin typeface="Verdana" panose="020B0604030504040204" pitchFamily="34" charset="0"/>
                <a:ea typeface="Verdana" panose="020B0604030504040204" pitchFamily="34" charset="0"/>
              </a:rPr>
              <a:t>sản</a:t>
            </a:r>
            <a:endParaRPr lang="en-US" sz="3000" dirty="0">
              <a:solidFill>
                <a:schemeClr val="accent5"/>
              </a:solidFill>
              <a:latin typeface="Verdana" panose="020B0604030504040204" pitchFamily="34" charset="0"/>
              <a:ea typeface="Verdana" panose="020B0604030504040204" pitchFamily="34" charset="0"/>
            </a:endParaRPr>
          </a:p>
        </p:txBody>
      </p:sp>
      <p:graphicFrame>
        <p:nvGraphicFramePr>
          <p:cNvPr id="6" name="Group 27"/>
          <p:cNvGraphicFramePr>
            <a:graphicFrameLocks noGrp="1"/>
          </p:cNvGraphicFramePr>
          <p:nvPr>
            <p:ph sz="half" idx="4294967295"/>
            <p:extLst>
              <p:ext uri="{D42A27DB-BD31-4B8C-83A1-F6EECF244321}">
                <p14:modId xmlns:p14="http://schemas.microsoft.com/office/powerpoint/2010/main" val="2602135850"/>
              </p:ext>
            </p:extLst>
          </p:nvPr>
        </p:nvGraphicFramePr>
        <p:xfrm>
          <a:off x="54816" y="1802692"/>
          <a:ext cx="7564842" cy="1951530"/>
        </p:xfrm>
        <a:graphic>
          <a:graphicData uri="http://schemas.openxmlformats.org/drawingml/2006/table">
            <a:tbl>
              <a:tblPr/>
              <a:tblGrid>
                <a:gridCol w="1924799">
                  <a:extLst>
                    <a:ext uri="{9D8B030D-6E8A-4147-A177-3AD203B41FA5}">
                      <a16:colId xmlns:a16="http://schemas.microsoft.com/office/drawing/2014/main" val="1434584337"/>
                    </a:ext>
                  </a:extLst>
                </a:gridCol>
                <a:gridCol w="2064312">
                  <a:extLst>
                    <a:ext uri="{9D8B030D-6E8A-4147-A177-3AD203B41FA5}">
                      <a16:colId xmlns:a16="http://schemas.microsoft.com/office/drawing/2014/main" val="2531057205"/>
                    </a:ext>
                  </a:extLst>
                </a:gridCol>
                <a:gridCol w="1857624">
                  <a:extLst>
                    <a:ext uri="{9D8B030D-6E8A-4147-A177-3AD203B41FA5}">
                      <a16:colId xmlns:a16="http://schemas.microsoft.com/office/drawing/2014/main" val="1807822958"/>
                    </a:ext>
                  </a:extLst>
                </a:gridCol>
                <a:gridCol w="1718107">
                  <a:extLst>
                    <a:ext uri="{9D8B030D-6E8A-4147-A177-3AD203B41FA5}">
                      <a16:colId xmlns:a16="http://schemas.microsoft.com/office/drawing/2014/main" val="1659558"/>
                    </a:ext>
                  </a:extLst>
                </a:gridCol>
              </a:tblGrid>
              <a:tr h="337819">
                <a:tc>
                  <a:txBody>
                    <a:bodyPr/>
                    <a:lstStyle>
                      <a:lvl1pPr>
                        <a:spcBef>
                          <a:spcPct val="20000"/>
                        </a:spcBef>
                        <a:buClr>
                          <a:schemeClr val="hlink"/>
                        </a:buClr>
                        <a:defRPr sz="2800">
                          <a:solidFill>
                            <a:schemeClr val="tx1"/>
                          </a:solidFill>
                          <a:latin typeface="Arial Black" panose="020B0A04020102020204" pitchFamily="34" charset="0"/>
                        </a:defRPr>
                      </a:lvl1pPr>
                      <a:lvl2pPr>
                        <a:spcBef>
                          <a:spcPct val="20000"/>
                        </a:spcBef>
                        <a:buClr>
                          <a:schemeClr val="folHlink"/>
                        </a:buClr>
                        <a:defRPr sz="2400">
                          <a:solidFill>
                            <a:schemeClr val="tx1"/>
                          </a:solidFill>
                          <a:latin typeface="Arial Black" panose="020B0A04020102020204" pitchFamily="34" charset="0"/>
                        </a:defRPr>
                      </a:lvl2pPr>
                      <a:lvl3pPr>
                        <a:spcBef>
                          <a:spcPct val="20000"/>
                        </a:spcBef>
                        <a:defRPr sz="2000">
                          <a:solidFill>
                            <a:schemeClr val="tx1"/>
                          </a:solidFill>
                          <a:latin typeface="Arial Black" panose="020B0A04020102020204" pitchFamily="34" charset="0"/>
                        </a:defRPr>
                      </a:lvl3pPr>
                      <a:lvl4pPr>
                        <a:spcBef>
                          <a:spcPct val="20000"/>
                        </a:spcBef>
                        <a:buFont typeface="Times New Roman" panose="02020603050405020304" pitchFamily="18" charset="0"/>
                        <a:defRPr>
                          <a:solidFill>
                            <a:schemeClr val="tx1"/>
                          </a:solidFill>
                          <a:latin typeface="Arial Black" panose="020B0A04020102020204" pitchFamily="34" charset="0"/>
                        </a:defRPr>
                      </a:lvl4pPr>
                      <a:lvl5pPr>
                        <a:spcBef>
                          <a:spcPct val="20000"/>
                        </a:spcBef>
                        <a:buFont typeface="Times New Roman" panose="02020603050405020304" pitchFamily="18" charset="0"/>
                        <a:defRPr>
                          <a:solidFill>
                            <a:schemeClr val="tx1"/>
                          </a:solidFill>
                          <a:latin typeface="Arial Black" panose="020B0A04020102020204" pitchFamily="34" charset="0"/>
                        </a:defRPr>
                      </a:lvl5pPr>
                      <a:lvl6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6pPr>
                      <a:lvl7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7pPr>
                      <a:lvl8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8pPr>
                      <a:lvl9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Năm</a:t>
                      </a:r>
                      <a:endPar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defRPr sz="2800">
                          <a:solidFill>
                            <a:schemeClr val="tx1"/>
                          </a:solidFill>
                          <a:latin typeface="Arial Black" panose="020B0A04020102020204" pitchFamily="34" charset="0"/>
                        </a:defRPr>
                      </a:lvl1pPr>
                      <a:lvl2pPr>
                        <a:spcBef>
                          <a:spcPct val="20000"/>
                        </a:spcBef>
                        <a:buClr>
                          <a:schemeClr val="folHlink"/>
                        </a:buClr>
                        <a:defRPr sz="2400">
                          <a:solidFill>
                            <a:schemeClr val="tx1"/>
                          </a:solidFill>
                          <a:latin typeface="Arial Black" panose="020B0A04020102020204" pitchFamily="34" charset="0"/>
                        </a:defRPr>
                      </a:lvl2pPr>
                      <a:lvl3pPr>
                        <a:spcBef>
                          <a:spcPct val="20000"/>
                        </a:spcBef>
                        <a:defRPr sz="2000">
                          <a:solidFill>
                            <a:schemeClr val="tx1"/>
                          </a:solidFill>
                          <a:latin typeface="Arial Black" panose="020B0A04020102020204" pitchFamily="34" charset="0"/>
                        </a:defRPr>
                      </a:lvl3pPr>
                      <a:lvl4pPr>
                        <a:spcBef>
                          <a:spcPct val="20000"/>
                        </a:spcBef>
                        <a:buFont typeface="Times New Roman" panose="02020603050405020304" pitchFamily="18" charset="0"/>
                        <a:defRPr>
                          <a:solidFill>
                            <a:schemeClr val="tx1"/>
                          </a:solidFill>
                          <a:latin typeface="Arial Black" panose="020B0A04020102020204" pitchFamily="34" charset="0"/>
                        </a:defRPr>
                      </a:lvl4pPr>
                      <a:lvl5pPr>
                        <a:spcBef>
                          <a:spcPct val="20000"/>
                        </a:spcBef>
                        <a:buFont typeface="Times New Roman" panose="02020603050405020304" pitchFamily="18" charset="0"/>
                        <a:defRPr>
                          <a:solidFill>
                            <a:schemeClr val="tx1"/>
                          </a:solidFill>
                          <a:latin typeface="Arial Black" panose="020B0A04020102020204" pitchFamily="34" charset="0"/>
                        </a:defRPr>
                      </a:lvl5pPr>
                      <a:lvl6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6pPr>
                      <a:lvl7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7pPr>
                      <a:lvl8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8pPr>
                      <a:lvl9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Tổng</a:t>
                      </a: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a:t>
                      </a:r>
                      <a:r>
                        <a:rPr kumimoji="0" lang="en-US" altLang="en-US" sz="20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số</a:t>
                      </a:r>
                      <a:endPar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defRPr sz="2800">
                          <a:solidFill>
                            <a:schemeClr val="tx1"/>
                          </a:solidFill>
                          <a:latin typeface="Arial Black" panose="020B0A04020102020204" pitchFamily="34" charset="0"/>
                        </a:defRPr>
                      </a:lvl1pPr>
                      <a:lvl2pPr>
                        <a:spcBef>
                          <a:spcPct val="20000"/>
                        </a:spcBef>
                        <a:buClr>
                          <a:schemeClr val="folHlink"/>
                        </a:buClr>
                        <a:defRPr sz="2400">
                          <a:solidFill>
                            <a:schemeClr val="tx1"/>
                          </a:solidFill>
                          <a:latin typeface="Arial Black" panose="020B0A04020102020204" pitchFamily="34" charset="0"/>
                        </a:defRPr>
                      </a:lvl2pPr>
                      <a:lvl3pPr>
                        <a:spcBef>
                          <a:spcPct val="20000"/>
                        </a:spcBef>
                        <a:defRPr sz="2000">
                          <a:solidFill>
                            <a:schemeClr val="tx1"/>
                          </a:solidFill>
                          <a:latin typeface="Arial Black" panose="020B0A04020102020204" pitchFamily="34" charset="0"/>
                        </a:defRPr>
                      </a:lvl3pPr>
                      <a:lvl4pPr>
                        <a:spcBef>
                          <a:spcPct val="20000"/>
                        </a:spcBef>
                        <a:buFont typeface="Times New Roman" panose="02020603050405020304" pitchFamily="18" charset="0"/>
                        <a:defRPr>
                          <a:solidFill>
                            <a:schemeClr val="tx1"/>
                          </a:solidFill>
                          <a:latin typeface="Arial Black" panose="020B0A04020102020204" pitchFamily="34" charset="0"/>
                        </a:defRPr>
                      </a:lvl4pPr>
                      <a:lvl5pPr>
                        <a:spcBef>
                          <a:spcPct val="20000"/>
                        </a:spcBef>
                        <a:buFont typeface="Times New Roman" panose="02020603050405020304" pitchFamily="18" charset="0"/>
                        <a:defRPr>
                          <a:solidFill>
                            <a:schemeClr val="tx1"/>
                          </a:solidFill>
                          <a:latin typeface="Arial Black" panose="020B0A04020102020204" pitchFamily="34" charset="0"/>
                        </a:defRPr>
                      </a:lvl5pPr>
                      <a:lvl6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6pPr>
                      <a:lvl7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7pPr>
                      <a:lvl8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8pPr>
                      <a:lvl9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Khai</a:t>
                      </a: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a:t>
                      </a:r>
                      <a:r>
                        <a:rPr kumimoji="0" lang="en-US" altLang="en-US" sz="20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thác</a:t>
                      </a:r>
                      <a:endPar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defRPr sz="2800">
                          <a:solidFill>
                            <a:schemeClr val="tx1"/>
                          </a:solidFill>
                          <a:latin typeface="Arial Black" panose="020B0A04020102020204" pitchFamily="34" charset="0"/>
                        </a:defRPr>
                      </a:lvl1pPr>
                      <a:lvl2pPr>
                        <a:spcBef>
                          <a:spcPct val="20000"/>
                        </a:spcBef>
                        <a:buClr>
                          <a:schemeClr val="folHlink"/>
                        </a:buClr>
                        <a:defRPr sz="2400">
                          <a:solidFill>
                            <a:schemeClr val="tx1"/>
                          </a:solidFill>
                          <a:latin typeface="Arial Black" panose="020B0A04020102020204" pitchFamily="34" charset="0"/>
                        </a:defRPr>
                      </a:lvl2pPr>
                      <a:lvl3pPr>
                        <a:spcBef>
                          <a:spcPct val="20000"/>
                        </a:spcBef>
                        <a:defRPr sz="2000">
                          <a:solidFill>
                            <a:schemeClr val="tx1"/>
                          </a:solidFill>
                          <a:latin typeface="Arial Black" panose="020B0A04020102020204" pitchFamily="34" charset="0"/>
                        </a:defRPr>
                      </a:lvl3pPr>
                      <a:lvl4pPr>
                        <a:spcBef>
                          <a:spcPct val="20000"/>
                        </a:spcBef>
                        <a:buFont typeface="Times New Roman" panose="02020603050405020304" pitchFamily="18" charset="0"/>
                        <a:defRPr>
                          <a:solidFill>
                            <a:schemeClr val="tx1"/>
                          </a:solidFill>
                          <a:latin typeface="Arial Black" panose="020B0A04020102020204" pitchFamily="34" charset="0"/>
                        </a:defRPr>
                      </a:lvl4pPr>
                      <a:lvl5pPr>
                        <a:spcBef>
                          <a:spcPct val="20000"/>
                        </a:spcBef>
                        <a:buFont typeface="Times New Roman" panose="02020603050405020304" pitchFamily="18" charset="0"/>
                        <a:defRPr>
                          <a:solidFill>
                            <a:schemeClr val="tx1"/>
                          </a:solidFill>
                          <a:latin typeface="Arial Black" panose="020B0A04020102020204" pitchFamily="34" charset="0"/>
                        </a:defRPr>
                      </a:lvl5pPr>
                      <a:lvl6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6pPr>
                      <a:lvl7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7pPr>
                      <a:lvl8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8pPr>
                      <a:lvl9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Nuôi</a:t>
                      </a: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a:t>
                      </a:r>
                      <a:r>
                        <a:rPr kumimoji="0" lang="en-US" altLang="en-US" sz="20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trồng</a:t>
                      </a:r>
                      <a:endPar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08543620"/>
                  </a:ext>
                </a:extLst>
              </a:tr>
              <a:tr h="1555290">
                <a:tc>
                  <a:txBody>
                    <a:bodyPr/>
                    <a:lstStyle>
                      <a:lvl1pPr>
                        <a:spcBef>
                          <a:spcPct val="20000"/>
                        </a:spcBef>
                        <a:buClr>
                          <a:schemeClr val="hlink"/>
                        </a:buClr>
                        <a:defRPr sz="2800">
                          <a:solidFill>
                            <a:schemeClr val="tx1"/>
                          </a:solidFill>
                          <a:latin typeface="Arial Black" panose="020B0A04020102020204" pitchFamily="34" charset="0"/>
                        </a:defRPr>
                      </a:lvl1pPr>
                      <a:lvl2pPr>
                        <a:spcBef>
                          <a:spcPct val="20000"/>
                        </a:spcBef>
                        <a:buClr>
                          <a:schemeClr val="folHlink"/>
                        </a:buClr>
                        <a:defRPr sz="2400">
                          <a:solidFill>
                            <a:schemeClr val="tx1"/>
                          </a:solidFill>
                          <a:latin typeface="Arial Black" panose="020B0A04020102020204" pitchFamily="34" charset="0"/>
                        </a:defRPr>
                      </a:lvl2pPr>
                      <a:lvl3pPr>
                        <a:spcBef>
                          <a:spcPct val="20000"/>
                        </a:spcBef>
                        <a:defRPr sz="2000">
                          <a:solidFill>
                            <a:schemeClr val="tx1"/>
                          </a:solidFill>
                          <a:latin typeface="Arial Black" panose="020B0A04020102020204" pitchFamily="34" charset="0"/>
                        </a:defRPr>
                      </a:lvl3pPr>
                      <a:lvl4pPr>
                        <a:spcBef>
                          <a:spcPct val="20000"/>
                        </a:spcBef>
                        <a:buFont typeface="Times New Roman" panose="02020603050405020304" pitchFamily="18" charset="0"/>
                        <a:defRPr>
                          <a:solidFill>
                            <a:schemeClr val="tx1"/>
                          </a:solidFill>
                          <a:latin typeface="Arial Black" panose="020B0A04020102020204" pitchFamily="34" charset="0"/>
                        </a:defRPr>
                      </a:lvl4pPr>
                      <a:lvl5pPr>
                        <a:spcBef>
                          <a:spcPct val="20000"/>
                        </a:spcBef>
                        <a:buFont typeface="Times New Roman" panose="02020603050405020304" pitchFamily="18" charset="0"/>
                        <a:defRPr>
                          <a:solidFill>
                            <a:schemeClr val="tx1"/>
                          </a:solidFill>
                          <a:latin typeface="Arial Black" panose="020B0A04020102020204" pitchFamily="34" charset="0"/>
                        </a:defRPr>
                      </a:lvl5pPr>
                      <a:lvl6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6pPr>
                      <a:lvl7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7pPr>
                      <a:lvl8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8pPr>
                      <a:lvl9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a:ln>
                            <a:noFill/>
                          </a:ln>
                          <a:solidFill>
                            <a:schemeClr val="tx1"/>
                          </a:solidFill>
                          <a:effectLst/>
                          <a:latin typeface="Verdana" panose="020B0604030504040204" pitchFamily="34" charset="0"/>
                          <a:ea typeface="Verdana" panose="020B0604030504040204" pitchFamily="34" charset="0"/>
                        </a:rPr>
                        <a:t>1990</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a:ln>
                            <a:noFill/>
                          </a:ln>
                          <a:solidFill>
                            <a:schemeClr val="tx1"/>
                          </a:solidFill>
                          <a:effectLst/>
                          <a:latin typeface="Verdana" panose="020B0604030504040204" pitchFamily="34" charset="0"/>
                          <a:ea typeface="Verdana" panose="020B0604030504040204" pitchFamily="34" charset="0"/>
                        </a:rPr>
                        <a:t>1994</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a:ln>
                            <a:noFill/>
                          </a:ln>
                          <a:solidFill>
                            <a:schemeClr val="tx1"/>
                          </a:solidFill>
                          <a:effectLst/>
                          <a:latin typeface="Verdana" panose="020B0604030504040204" pitchFamily="34" charset="0"/>
                          <a:ea typeface="Verdana" panose="020B0604030504040204" pitchFamily="34" charset="0"/>
                        </a:rPr>
                        <a:t>1998</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a:ln>
                            <a:noFill/>
                          </a:ln>
                          <a:solidFill>
                            <a:schemeClr val="tx1"/>
                          </a:solidFill>
                          <a:effectLst/>
                          <a:latin typeface="Verdana" panose="020B0604030504040204" pitchFamily="34" charset="0"/>
                          <a:ea typeface="Verdana" panose="020B0604030504040204" pitchFamily="34" charset="0"/>
                        </a:rPr>
                        <a:t>2002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defRPr sz="2800">
                          <a:solidFill>
                            <a:schemeClr val="tx1"/>
                          </a:solidFill>
                          <a:latin typeface="Arial Black" panose="020B0A04020102020204" pitchFamily="34" charset="0"/>
                        </a:defRPr>
                      </a:lvl1pPr>
                      <a:lvl2pPr>
                        <a:spcBef>
                          <a:spcPct val="20000"/>
                        </a:spcBef>
                        <a:buClr>
                          <a:schemeClr val="folHlink"/>
                        </a:buClr>
                        <a:defRPr sz="2400">
                          <a:solidFill>
                            <a:schemeClr val="tx1"/>
                          </a:solidFill>
                          <a:latin typeface="Arial Black" panose="020B0A04020102020204" pitchFamily="34" charset="0"/>
                        </a:defRPr>
                      </a:lvl2pPr>
                      <a:lvl3pPr>
                        <a:spcBef>
                          <a:spcPct val="20000"/>
                        </a:spcBef>
                        <a:defRPr sz="2000">
                          <a:solidFill>
                            <a:schemeClr val="tx1"/>
                          </a:solidFill>
                          <a:latin typeface="Arial Black" panose="020B0A04020102020204" pitchFamily="34" charset="0"/>
                        </a:defRPr>
                      </a:lvl3pPr>
                      <a:lvl4pPr>
                        <a:spcBef>
                          <a:spcPct val="20000"/>
                        </a:spcBef>
                        <a:buFont typeface="Times New Roman" panose="02020603050405020304" pitchFamily="18" charset="0"/>
                        <a:defRPr>
                          <a:solidFill>
                            <a:schemeClr val="tx1"/>
                          </a:solidFill>
                          <a:latin typeface="Arial Black" panose="020B0A04020102020204" pitchFamily="34" charset="0"/>
                        </a:defRPr>
                      </a:lvl4pPr>
                      <a:lvl5pPr>
                        <a:spcBef>
                          <a:spcPct val="20000"/>
                        </a:spcBef>
                        <a:buFont typeface="Times New Roman" panose="02020603050405020304" pitchFamily="18" charset="0"/>
                        <a:defRPr>
                          <a:solidFill>
                            <a:schemeClr val="tx1"/>
                          </a:solidFill>
                          <a:latin typeface="Arial Black" panose="020B0A04020102020204" pitchFamily="34" charset="0"/>
                        </a:defRPr>
                      </a:lvl5pPr>
                      <a:lvl6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6pPr>
                      <a:lvl7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7pPr>
                      <a:lvl8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8pPr>
                      <a:lvl9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890,6</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1465,0</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1782,0</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2647,4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defRPr sz="2800">
                          <a:solidFill>
                            <a:schemeClr val="tx1"/>
                          </a:solidFill>
                          <a:latin typeface="Arial Black" panose="020B0A04020102020204" pitchFamily="34" charset="0"/>
                        </a:defRPr>
                      </a:lvl1pPr>
                      <a:lvl2pPr>
                        <a:spcBef>
                          <a:spcPct val="20000"/>
                        </a:spcBef>
                        <a:buClr>
                          <a:schemeClr val="folHlink"/>
                        </a:buClr>
                        <a:defRPr sz="2400">
                          <a:solidFill>
                            <a:schemeClr val="tx1"/>
                          </a:solidFill>
                          <a:latin typeface="Arial Black" panose="020B0A04020102020204" pitchFamily="34" charset="0"/>
                        </a:defRPr>
                      </a:lvl2pPr>
                      <a:lvl3pPr>
                        <a:spcBef>
                          <a:spcPct val="20000"/>
                        </a:spcBef>
                        <a:defRPr sz="2000">
                          <a:solidFill>
                            <a:schemeClr val="tx1"/>
                          </a:solidFill>
                          <a:latin typeface="Arial Black" panose="020B0A04020102020204" pitchFamily="34" charset="0"/>
                        </a:defRPr>
                      </a:lvl3pPr>
                      <a:lvl4pPr>
                        <a:spcBef>
                          <a:spcPct val="20000"/>
                        </a:spcBef>
                        <a:buFont typeface="Times New Roman" panose="02020603050405020304" pitchFamily="18" charset="0"/>
                        <a:defRPr>
                          <a:solidFill>
                            <a:schemeClr val="tx1"/>
                          </a:solidFill>
                          <a:latin typeface="Arial Black" panose="020B0A04020102020204" pitchFamily="34" charset="0"/>
                        </a:defRPr>
                      </a:lvl4pPr>
                      <a:lvl5pPr>
                        <a:spcBef>
                          <a:spcPct val="20000"/>
                        </a:spcBef>
                        <a:buFont typeface="Times New Roman" panose="02020603050405020304" pitchFamily="18" charset="0"/>
                        <a:defRPr>
                          <a:solidFill>
                            <a:schemeClr val="tx1"/>
                          </a:solidFill>
                          <a:latin typeface="Arial Black" panose="020B0A04020102020204" pitchFamily="34" charset="0"/>
                        </a:defRPr>
                      </a:lvl5pPr>
                      <a:lvl6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6pPr>
                      <a:lvl7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7pPr>
                      <a:lvl8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8pPr>
                      <a:lvl9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728,5</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1120,9</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1357,0</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1802,6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defRPr sz="2800">
                          <a:solidFill>
                            <a:schemeClr val="tx1"/>
                          </a:solidFill>
                          <a:latin typeface="Arial Black" panose="020B0A04020102020204" pitchFamily="34" charset="0"/>
                        </a:defRPr>
                      </a:lvl1pPr>
                      <a:lvl2pPr>
                        <a:spcBef>
                          <a:spcPct val="20000"/>
                        </a:spcBef>
                        <a:buClr>
                          <a:schemeClr val="folHlink"/>
                        </a:buClr>
                        <a:defRPr sz="2400">
                          <a:solidFill>
                            <a:schemeClr val="tx1"/>
                          </a:solidFill>
                          <a:latin typeface="Arial Black" panose="020B0A04020102020204" pitchFamily="34" charset="0"/>
                        </a:defRPr>
                      </a:lvl2pPr>
                      <a:lvl3pPr>
                        <a:spcBef>
                          <a:spcPct val="20000"/>
                        </a:spcBef>
                        <a:defRPr sz="2000">
                          <a:solidFill>
                            <a:schemeClr val="tx1"/>
                          </a:solidFill>
                          <a:latin typeface="Arial Black" panose="020B0A04020102020204" pitchFamily="34" charset="0"/>
                        </a:defRPr>
                      </a:lvl3pPr>
                      <a:lvl4pPr>
                        <a:spcBef>
                          <a:spcPct val="20000"/>
                        </a:spcBef>
                        <a:buFont typeface="Times New Roman" panose="02020603050405020304" pitchFamily="18" charset="0"/>
                        <a:defRPr>
                          <a:solidFill>
                            <a:schemeClr val="tx1"/>
                          </a:solidFill>
                          <a:latin typeface="Arial Black" panose="020B0A04020102020204" pitchFamily="34" charset="0"/>
                        </a:defRPr>
                      </a:lvl4pPr>
                      <a:lvl5pPr>
                        <a:spcBef>
                          <a:spcPct val="20000"/>
                        </a:spcBef>
                        <a:buFont typeface="Times New Roman" panose="02020603050405020304" pitchFamily="18" charset="0"/>
                        <a:defRPr>
                          <a:solidFill>
                            <a:schemeClr val="tx1"/>
                          </a:solidFill>
                          <a:latin typeface="Arial Black" panose="020B0A04020102020204" pitchFamily="34" charset="0"/>
                        </a:defRPr>
                      </a:lvl5pPr>
                      <a:lvl6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6pPr>
                      <a:lvl7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7pPr>
                      <a:lvl8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8pPr>
                      <a:lvl9pPr fontAlgn="base">
                        <a:spcBef>
                          <a:spcPct val="20000"/>
                        </a:spcBef>
                        <a:spcAft>
                          <a:spcPct val="0"/>
                        </a:spcAft>
                        <a:buFont typeface="Times New Roman" panose="02020603050405020304" pitchFamily="18" charset="0"/>
                        <a:defRPr>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162,1</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344,1</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425,0</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altLang="en-US" sz="20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844,8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18366012"/>
                  </a:ext>
                </a:extLst>
              </a:tr>
            </a:tbl>
          </a:graphicData>
        </a:graphic>
      </p:graphicFrame>
      <p:sp>
        <p:nvSpPr>
          <p:cNvPr id="7" name="TextBox 6"/>
          <p:cNvSpPr txBox="1"/>
          <p:nvPr/>
        </p:nvSpPr>
        <p:spPr>
          <a:xfrm>
            <a:off x="54816" y="4223810"/>
            <a:ext cx="7564842" cy="707886"/>
          </a:xfrm>
          <a:prstGeom prst="rect">
            <a:avLst/>
          </a:prstGeom>
          <a:noFill/>
        </p:spPr>
        <p:txBody>
          <a:bodyPr wrap="square" rtlCol="0">
            <a:spAutoFit/>
          </a:bodyPr>
          <a:lstStyle/>
          <a:p>
            <a:pPr algn="just"/>
            <a:r>
              <a:rPr lang="nl-NL" sz="2000" dirty="0">
                <a:solidFill>
                  <a:srgbClr val="FF0000"/>
                </a:solidFill>
                <a:latin typeface="Verdana" panose="020B0604030504040204" pitchFamily="34" charset="0"/>
                <a:ea typeface="Verdana" panose="020B0604030504040204" pitchFamily="34" charset="0"/>
              </a:rPr>
              <a:t>So sánh số liệu trong bảng 9.2 rút ra nh</a:t>
            </a:r>
            <a:r>
              <a:rPr lang="vi-VN" sz="2000" dirty="0">
                <a:solidFill>
                  <a:srgbClr val="FF0000"/>
                </a:solidFill>
                <a:latin typeface="Verdana" panose="020B0604030504040204" pitchFamily="34" charset="0"/>
                <a:ea typeface="Verdana" panose="020B0604030504040204" pitchFamily="34" charset="0"/>
              </a:rPr>
              <a:t>ận </a:t>
            </a:r>
            <a:r>
              <a:rPr lang="nl-NL" sz="2000" dirty="0">
                <a:solidFill>
                  <a:srgbClr val="FF0000"/>
                </a:solidFill>
                <a:latin typeface="Verdana" panose="020B0604030504040204" pitchFamily="34" charset="0"/>
                <a:ea typeface="Verdana" panose="020B0604030504040204" pitchFamily="34" charset="0"/>
              </a:rPr>
              <a:t> xét về sự phát triển của ngành thuỷ sản?</a:t>
            </a:r>
            <a:endParaRPr lang="en-US" sz="2000" dirty="0">
              <a:solidFill>
                <a:srgbClr val="FF0000"/>
              </a:solidFill>
              <a:latin typeface="Verdana" panose="020B0604030504040204" pitchFamily="34" charset="0"/>
              <a:ea typeface="Verdana" panose="020B0604030504040204" pitchFamily="34" charset="0"/>
            </a:endParaRPr>
          </a:p>
        </p:txBody>
      </p:sp>
      <p:pic>
        <p:nvPicPr>
          <p:cNvPr id="8" name="Picture 7"/>
          <p:cNvPicPr>
            <a:picLocks noChangeAspect="1"/>
          </p:cNvPicPr>
          <p:nvPr/>
        </p:nvPicPr>
        <p:blipFill>
          <a:blip r:embed="rId2"/>
          <a:stretch>
            <a:fillRect/>
          </a:stretch>
        </p:blipFill>
        <p:spPr>
          <a:xfrm>
            <a:off x="7674472" y="-37174"/>
            <a:ext cx="4517528" cy="6895174"/>
          </a:xfrm>
          <a:prstGeom prst="rect">
            <a:avLst/>
          </a:prstGeom>
        </p:spPr>
      </p:pic>
      <p:sp>
        <p:nvSpPr>
          <p:cNvPr id="9" name="Cloud Callout 8"/>
          <p:cNvSpPr/>
          <p:nvPr/>
        </p:nvSpPr>
        <p:spPr>
          <a:xfrm>
            <a:off x="245660" y="2593075"/>
            <a:ext cx="5377218" cy="1886658"/>
          </a:xfrm>
          <a:prstGeom prst="cloudCallout">
            <a:avLst>
              <a:gd name="adj1" fmla="val 86514"/>
              <a:gd name="adj2" fmla="val 34629"/>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dirty="0">
              <a:solidFill>
                <a:schemeClr val="tx1"/>
              </a:solidFill>
              <a:latin typeface="Verdana" panose="020B0604030504040204" pitchFamily="34" charset="0"/>
              <a:ea typeface="Verdana" panose="020B0604030504040204" pitchFamily="34" charset="0"/>
            </a:endParaRPr>
          </a:p>
          <a:p>
            <a:pPr algn="just"/>
            <a:r>
              <a:rPr lang="vi-VN" sz="2000" dirty="0">
                <a:solidFill>
                  <a:schemeClr val="tx1"/>
                </a:solidFill>
                <a:latin typeface="Verdana" panose="020B0604030504040204" pitchFamily="34" charset="0"/>
                <a:ea typeface="Verdana" panose="020B0604030504040204" pitchFamily="34" charset="0"/>
              </a:rPr>
              <a:t>Dựa vào lược đồ 9.2 cho biết các tỉnh trọng điểm nghề cá</a:t>
            </a:r>
            <a:endParaRPr lang="en-US" sz="2000" dirty="0">
              <a:solidFill>
                <a:schemeClr val="tx1"/>
              </a:solidFill>
              <a:latin typeface="Verdana" panose="020B0604030504040204" pitchFamily="34" charset="0"/>
              <a:ea typeface="Verdana" panose="020B0604030504040204" pitchFamily="34" charset="0"/>
            </a:endParaRPr>
          </a:p>
          <a:p>
            <a:pPr algn="just"/>
            <a:endParaRPr lang="en-US" sz="2000" dirty="0">
              <a:solidFill>
                <a:schemeClr val="tx1"/>
              </a:solidFill>
              <a:latin typeface="Verdana" panose="020B0604030504040204" pitchFamily="34" charset="0"/>
              <a:ea typeface="Verdana" panose="020B0604030504040204" pitchFamily="34" charset="0"/>
            </a:endParaRPr>
          </a:p>
        </p:txBody>
      </p:sp>
      <p:sp>
        <p:nvSpPr>
          <p:cNvPr id="10" name="Horizontal Scroll 9"/>
          <p:cNvSpPr/>
          <p:nvPr/>
        </p:nvSpPr>
        <p:spPr>
          <a:xfrm>
            <a:off x="370706" y="5090615"/>
            <a:ext cx="6933062" cy="955343"/>
          </a:xfrm>
          <a:prstGeom prst="horizont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000" dirty="0">
                <a:solidFill>
                  <a:schemeClr val="tx1"/>
                </a:solidFill>
                <a:latin typeface="Verdana" panose="020B0604030504040204" pitchFamily="34" charset="0"/>
                <a:ea typeface="Verdana" panose="020B0604030504040204" pitchFamily="34" charset="0"/>
              </a:rPr>
              <a:t>Những lợi ích của ngành thủy sản đối với sự phát triển kinh tế xã hội của đất nước?</a:t>
            </a:r>
            <a:endParaRPr lang="en-US" sz="2000" dirty="0">
              <a:solidFill>
                <a:schemeClr val="tx1"/>
              </a:solidFill>
              <a:latin typeface="Verdana" panose="020B0604030504040204" pitchFamily="34" charset="0"/>
              <a:ea typeface="Verdana" panose="020B0604030504040204" pitchFamily="34" charset="0"/>
            </a:endParaRPr>
          </a:p>
        </p:txBody>
      </p:sp>
      <p:sp>
        <p:nvSpPr>
          <p:cNvPr id="11" name="TextBox 10"/>
          <p:cNvSpPr txBox="1"/>
          <p:nvPr/>
        </p:nvSpPr>
        <p:spPr>
          <a:xfrm>
            <a:off x="92258" y="1643578"/>
            <a:ext cx="7396862" cy="3785652"/>
          </a:xfrm>
          <a:prstGeom prst="rect">
            <a:avLst/>
          </a:prstGeom>
          <a:noFill/>
        </p:spPr>
        <p:txBody>
          <a:bodyPr wrap="square" rtlCol="0">
            <a:spAutoFit/>
          </a:bodyPr>
          <a:lstStyle/>
          <a:p>
            <a:pPr algn="just"/>
            <a:r>
              <a:rPr lang="nl-NL" sz="2400" dirty="0">
                <a:latin typeface="Verdana" panose="020B0604030504040204" pitchFamily="34" charset="0"/>
                <a:ea typeface="Verdana" panose="020B0604030504040204" pitchFamily="34" charset="0"/>
              </a:rPr>
              <a:t>- </a:t>
            </a:r>
            <a:r>
              <a:rPr lang="vi-VN" sz="2400" dirty="0">
                <a:latin typeface="Verdana" panose="020B0604030504040204" pitchFamily="34" charset="0"/>
                <a:ea typeface="Verdana" panose="020B0604030504040204" pitchFamily="34" charset="0"/>
              </a:rPr>
              <a:t>Khai thác hải sản: Sản lượng tăng khá nhanh. Các tỉnh dẫn đầu về sản lượng khai thác là Kiên Giang, Cà Mau, Bà Rịa Vũng Tàu và Bình Thuận</a:t>
            </a:r>
            <a:endParaRPr lang="en-US" sz="2400" dirty="0">
              <a:latin typeface="Verdana" panose="020B0604030504040204" pitchFamily="34" charset="0"/>
              <a:ea typeface="Verdana" panose="020B0604030504040204" pitchFamily="34" charset="0"/>
            </a:endParaRPr>
          </a:p>
          <a:p>
            <a:pPr algn="just"/>
            <a:r>
              <a:rPr lang="nl-NL" sz="2400" dirty="0">
                <a:latin typeface="Verdana" panose="020B0604030504040204" pitchFamily="34" charset="0"/>
                <a:ea typeface="Verdana" panose="020B0604030504040204" pitchFamily="34" charset="0"/>
              </a:rPr>
              <a:t>- </a:t>
            </a:r>
            <a:r>
              <a:rPr lang="vi-VN" sz="2400" dirty="0">
                <a:latin typeface="Verdana" panose="020B0604030504040204" pitchFamily="34" charset="0"/>
                <a:ea typeface="Verdana" panose="020B0604030504040204" pitchFamily="34" charset="0"/>
              </a:rPr>
              <a:t>Nuôi trồng thủy sản: phát triển nhanh, đặc biệt là nuôi tôm, cá. Các tỉnh có sản lượng thủy sản nuôi trồng lớn là Cà Mau, An Giang và Bến Tre.</a:t>
            </a:r>
            <a:endParaRPr lang="en-US" sz="2400" dirty="0">
              <a:latin typeface="Verdana" panose="020B0604030504040204" pitchFamily="34" charset="0"/>
              <a:ea typeface="Verdana" panose="020B0604030504040204" pitchFamily="34" charset="0"/>
            </a:endParaRPr>
          </a:p>
          <a:p>
            <a:pPr algn="just"/>
            <a:r>
              <a:rPr lang="vi-VN" sz="2400" dirty="0">
                <a:latin typeface="Verdana" panose="020B0604030504040204" pitchFamily="34" charset="0"/>
                <a:ea typeface="Verdana" panose="020B0604030504040204" pitchFamily="34" charset="0"/>
              </a:rPr>
              <a:t>- Xuất khẩu thủy sản đã có những bước phát triển vượt bậc</a:t>
            </a:r>
            <a:endParaRPr lang="en-US"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72398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5" presetClass="exit" presetSubtype="0" fill="hold" nodeType="clickEffect">
                                  <p:stCondLst>
                                    <p:cond delay="0"/>
                                  </p:stCondLst>
                                  <p:childTnLst>
                                    <p:anim calcmode="lin" valueType="num">
                                      <p:cBhvr>
                                        <p:cTn id="44" dur="1000"/>
                                        <p:tgtEl>
                                          <p:spTgt spid="8"/>
                                        </p:tgtEl>
                                        <p:attrNameLst>
                                          <p:attrName>ppt_w</p:attrName>
                                        </p:attrNameLst>
                                      </p:cBhvr>
                                      <p:tavLst>
                                        <p:tav tm="0">
                                          <p:val>
                                            <p:strVal val="ppt_w"/>
                                          </p:val>
                                        </p:tav>
                                        <p:tav tm="100000">
                                          <p:val>
                                            <p:strVal val="ppt_w*0.70"/>
                                          </p:val>
                                        </p:tav>
                                      </p:tavLst>
                                    </p:anim>
                                    <p:anim calcmode="lin" valueType="num">
                                      <p:cBhvr>
                                        <p:cTn id="45" dur="1000"/>
                                        <p:tgtEl>
                                          <p:spTgt spid="8"/>
                                        </p:tgtEl>
                                        <p:attrNameLst>
                                          <p:attrName>ppt_h</p:attrName>
                                        </p:attrNameLst>
                                      </p:cBhvr>
                                      <p:tavLst>
                                        <p:tav tm="0">
                                          <p:val>
                                            <p:strVal val="ppt_h"/>
                                          </p:val>
                                        </p:tav>
                                        <p:tav tm="100000">
                                          <p:val>
                                            <p:strVal val="ppt_h"/>
                                          </p:val>
                                        </p:tav>
                                      </p:tavLst>
                                    </p:anim>
                                    <p:animEffect transition="out" filter="fade">
                                      <p:cBhvr>
                                        <p:cTn id="46" dur="1000"/>
                                        <p:tgtEl>
                                          <p:spTgt spid="8"/>
                                        </p:tgtEl>
                                      </p:cBhvr>
                                    </p:animEffect>
                                    <p:set>
                                      <p:cBhvr>
                                        <p:cTn id="47" dur="1" fill="hold">
                                          <p:stCondLst>
                                            <p:cond delay="999"/>
                                          </p:stCondLst>
                                        </p:cTn>
                                        <p:tgtEl>
                                          <p:spTgt spid="8"/>
                                        </p:tgtEl>
                                        <p:attrNameLst>
                                          <p:attrName>style.visibility</p:attrName>
                                        </p:attrNameLst>
                                      </p:cBhvr>
                                      <p:to>
                                        <p:strVal val="hidden"/>
                                      </p:to>
                                    </p:set>
                                  </p:childTnLst>
                                </p:cTn>
                              </p:par>
                              <p:par>
                                <p:cTn id="48" presetID="55" presetClass="exit" presetSubtype="0" fill="hold" grpId="1" nodeType="withEffect">
                                  <p:stCondLst>
                                    <p:cond delay="0"/>
                                  </p:stCondLst>
                                  <p:childTnLst>
                                    <p:anim calcmode="lin" valueType="num">
                                      <p:cBhvr>
                                        <p:cTn id="49" dur="1000"/>
                                        <p:tgtEl>
                                          <p:spTgt spid="9"/>
                                        </p:tgtEl>
                                        <p:attrNameLst>
                                          <p:attrName>ppt_w</p:attrName>
                                        </p:attrNameLst>
                                      </p:cBhvr>
                                      <p:tavLst>
                                        <p:tav tm="0">
                                          <p:val>
                                            <p:strVal val="ppt_w"/>
                                          </p:val>
                                        </p:tav>
                                        <p:tav tm="100000">
                                          <p:val>
                                            <p:strVal val="ppt_w*0.70"/>
                                          </p:val>
                                        </p:tav>
                                      </p:tavLst>
                                    </p:anim>
                                    <p:anim calcmode="lin" valueType="num">
                                      <p:cBhvr>
                                        <p:cTn id="50" dur="1000"/>
                                        <p:tgtEl>
                                          <p:spTgt spid="9"/>
                                        </p:tgtEl>
                                        <p:attrNameLst>
                                          <p:attrName>ppt_h</p:attrName>
                                        </p:attrNameLst>
                                      </p:cBhvr>
                                      <p:tavLst>
                                        <p:tav tm="0">
                                          <p:val>
                                            <p:strVal val="ppt_h"/>
                                          </p:val>
                                        </p:tav>
                                        <p:tav tm="100000">
                                          <p:val>
                                            <p:strVal val="ppt_h"/>
                                          </p:val>
                                        </p:tav>
                                      </p:tavLst>
                                    </p:anim>
                                    <p:animEffect transition="out" filter="fade">
                                      <p:cBhvr>
                                        <p:cTn id="51" dur="1000"/>
                                        <p:tgtEl>
                                          <p:spTgt spid="9"/>
                                        </p:tgtEl>
                                      </p:cBhvr>
                                    </p:animEffect>
                                    <p:set>
                                      <p:cBhvr>
                                        <p:cTn id="52" dur="1" fill="hold">
                                          <p:stCondLst>
                                            <p:cond delay="999"/>
                                          </p:stCondLst>
                                        </p:cTn>
                                        <p:tgtEl>
                                          <p:spTgt spid="9"/>
                                        </p:tgtEl>
                                        <p:attrNameLst>
                                          <p:attrName>style.visibility</p:attrName>
                                        </p:attrNameLst>
                                      </p:cBhvr>
                                      <p:to>
                                        <p:strVal val="hidden"/>
                                      </p:to>
                                    </p:set>
                                  </p:childTnLst>
                                </p:cTn>
                              </p:par>
                              <p:par>
                                <p:cTn id="53" presetID="55" presetClass="exit" presetSubtype="0" fill="hold" grpId="1" nodeType="withEffect">
                                  <p:stCondLst>
                                    <p:cond delay="0"/>
                                  </p:stCondLst>
                                  <p:childTnLst>
                                    <p:anim calcmode="lin" valueType="num">
                                      <p:cBhvr>
                                        <p:cTn id="54" dur="1000"/>
                                        <p:tgtEl>
                                          <p:spTgt spid="10"/>
                                        </p:tgtEl>
                                        <p:attrNameLst>
                                          <p:attrName>ppt_w</p:attrName>
                                        </p:attrNameLst>
                                      </p:cBhvr>
                                      <p:tavLst>
                                        <p:tav tm="0">
                                          <p:val>
                                            <p:strVal val="ppt_w"/>
                                          </p:val>
                                        </p:tav>
                                        <p:tav tm="100000">
                                          <p:val>
                                            <p:strVal val="ppt_w*0.70"/>
                                          </p:val>
                                        </p:tav>
                                      </p:tavLst>
                                    </p:anim>
                                    <p:anim calcmode="lin" valueType="num">
                                      <p:cBhvr>
                                        <p:cTn id="55" dur="1000"/>
                                        <p:tgtEl>
                                          <p:spTgt spid="10"/>
                                        </p:tgtEl>
                                        <p:attrNameLst>
                                          <p:attrName>ppt_h</p:attrName>
                                        </p:attrNameLst>
                                      </p:cBhvr>
                                      <p:tavLst>
                                        <p:tav tm="0">
                                          <p:val>
                                            <p:strVal val="ppt_h"/>
                                          </p:val>
                                        </p:tav>
                                        <p:tav tm="100000">
                                          <p:val>
                                            <p:strVal val="ppt_h"/>
                                          </p:val>
                                        </p:tav>
                                      </p:tavLst>
                                    </p:anim>
                                    <p:animEffect transition="out" filter="fade">
                                      <p:cBhvr>
                                        <p:cTn id="56" dur="1000"/>
                                        <p:tgtEl>
                                          <p:spTgt spid="10"/>
                                        </p:tgtEl>
                                      </p:cBhvr>
                                    </p:animEffect>
                                    <p:set>
                                      <p:cBhvr>
                                        <p:cTn id="57" dur="1" fill="hold">
                                          <p:stCondLst>
                                            <p:cond delay="9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animBg="1"/>
      <p:bldP spid="9" grpId="1" animBg="1"/>
      <p:bldP spid="10" grpId="0" animBg="1"/>
      <p:bldP spid="10" grpId="1"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3"/>
          <p:cNvSpPr>
            <a:spLocks noGrp="1" noChangeArrowheads="1"/>
          </p:cNvSpPr>
          <p:nvPr>
            <p:ph type="subTitle" idx="1"/>
          </p:nvPr>
        </p:nvSpPr>
        <p:spPr>
          <a:xfrm>
            <a:off x="2421340" y="2553268"/>
            <a:ext cx="7620000" cy="2428164"/>
          </a:xfrm>
          <a:ln>
            <a:solidFill>
              <a:schemeClr val="hlink"/>
            </a:solidFill>
            <a:miter lim="800000"/>
            <a:headEnd/>
            <a:tailEnd/>
          </a:ln>
        </p:spPr>
        <p:txBody>
          <a:bodyPr/>
          <a:lstStyle/>
          <a:p>
            <a:pPr algn="just"/>
            <a:r>
              <a:rPr lang="en-US" altLang="en-US" sz="3000" b="1" dirty="0">
                <a:latin typeface="Verdana" panose="020B0604030504040204" pitchFamily="34" charset="0"/>
                <a:ea typeface="Verdana" panose="020B0604030504040204" pitchFamily="34" charset="0"/>
              </a:rPr>
              <a:t>VẼ VÀ PHÂN TÍCH BIỂU ĐỒ VỀ SỰ THAY ĐỔI CƠ CẤU, DIỆN TÍCH GIEO TRỒNG PHÂN THEO CÁC LOẠI CÂY, SỰ TĂNG TRƯỞNG ĐÀN GIA SÚC, GIA CẦM.</a:t>
            </a:r>
          </a:p>
        </p:txBody>
      </p:sp>
      <p:pic>
        <p:nvPicPr>
          <p:cNvPr id="52228" name="Picture 4" descr="computerbig_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15001" y="228600"/>
            <a:ext cx="409575" cy="304800"/>
          </a:xfrm>
          <a:prstGeom prst="rect">
            <a:avLst/>
          </a:prstGeom>
          <a:noFill/>
          <a:extLst>
            <a:ext uri="{909E8E84-426E-40DD-AFC4-6F175D3DCCD1}">
              <a14:hiddenFill xmlns:a14="http://schemas.microsoft.com/office/drawing/2010/main">
                <a:solidFill>
                  <a:srgbClr val="FFFFFF"/>
                </a:solidFill>
              </a14:hiddenFill>
            </a:ext>
          </a:extLst>
        </p:spPr>
      </p:pic>
      <p:sp>
        <p:nvSpPr>
          <p:cNvPr id="52229" name="Rectangle 5"/>
          <p:cNvSpPr>
            <a:spLocks noChangeArrowheads="1"/>
          </p:cNvSpPr>
          <p:nvPr/>
        </p:nvSpPr>
        <p:spPr bwMode="auto">
          <a:xfrm>
            <a:off x="1828799" y="1752600"/>
            <a:ext cx="255213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ctr">
              <a:spcBef>
                <a:spcPct val="20000"/>
              </a:spcBef>
              <a:buClr>
                <a:schemeClr val="tx2"/>
              </a:buClr>
              <a:buSzPct val="5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defRPr>
            </a:lvl2pPr>
            <a:lvl3pPr algn="ctr">
              <a:spcBef>
                <a:spcPct val="20000"/>
              </a:spcBef>
              <a:buClr>
                <a:schemeClr val="accent2"/>
              </a:buClr>
              <a:defRPr sz="2400">
                <a:solidFill>
                  <a:schemeClr val="tx1"/>
                </a:solidFill>
                <a:effectLst>
                  <a:outerShdw blurRad="38100" dist="38100" dir="2700000" algn="tl">
                    <a:srgbClr val="000000"/>
                  </a:outerShdw>
                </a:effectLst>
                <a:latin typeface="Arial" panose="020B0604020202020204" pitchFamily="34" charset="0"/>
              </a:defRPr>
            </a:lvl3pPr>
            <a:lvl4pPr algn="ctr">
              <a:spcBef>
                <a:spcPct val="20000"/>
              </a:spcBef>
              <a:buClr>
                <a:schemeClr val="folHlink"/>
              </a:buClr>
              <a:buSzPct val="50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defRPr>
            </a:lvl4pPr>
            <a:lvl5pPr algn="ctr">
              <a:spcBef>
                <a:spcPct val="20000"/>
              </a:spcBef>
              <a:buClr>
                <a:schemeClr val="hlink"/>
              </a:buClr>
              <a:defRPr sz="2000">
                <a:solidFill>
                  <a:schemeClr val="tx1"/>
                </a:solidFill>
                <a:effectLst>
                  <a:outerShdw blurRad="38100" dist="38100" dir="2700000" algn="tl">
                    <a:srgbClr val="000000"/>
                  </a:outerShdw>
                </a:effectLst>
                <a:latin typeface="Arial" panose="020B0604020202020204" pitchFamily="34" charset="0"/>
              </a:defRPr>
            </a:lvl5pPr>
            <a:lvl6pPr algn="ctr" fontAlgn="base">
              <a:spcBef>
                <a:spcPct val="20000"/>
              </a:spcBef>
              <a:spcAft>
                <a:spcPct val="0"/>
              </a:spcAft>
              <a:buClr>
                <a:schemeClr val="hlink"/>
              </a:buClr>
              <a:defRPr sz="2000">
                <a:solidFill>
                  <a:schemeClr val="tx1"/>
                </a:solidFill>
                <a:effectLst>
                  <a:outerShdw blurRad="38100" dist="38100" dir="2700000" algn="tl">
                    <a:srgbClr val="000000"/>
                  </a:outerShdw>
                </a:effectLst>
                <a:latin typeface="Arial" panose="020B0604020202020204" pitchFamily="34" charset="0"/>
              </a:defRPr>
            </a:lvl6pPr>
            <a:lvl7pPr algn="ctr" fontAlgn="base">
              <a:spcBef>
                <a:spcPct val="20000"/>
              </a:spcBef>
              <a:spcAft>
                <a:spcPct val="0"/>
              </a:spcAft>
              <a:buClr>
                <a:schemeClr val="hlink"/>
              </a:buClr>
              <a:defRPr sz="2000">
                <a:solidFill>
                  <a:schemeClr val="tx1"/>
                </a:solidFill>
                <a:effectLst>
                  <a:outerShdw blurRad="38100" dist="38100" dir="2700000" algn="tl">
                    <a:srgbClr val="000000"/>
                  </a:outerShdw>
                </a:effectLst>
                <a:latin typeface="Arial" panose="020B0604020202020204" pitchFamily="34" charset="0"/>
              </a:defRPr>
            </a:lvl7pPr>
            <a:lvl8pPr algn="ctr" fontAlgn="base">
              <a:spcBef>
                <a:spcPct val="20000"/>
              </a:spcBef>
              <a:spcAft>
                <a:spcPct val="0"/>
              </a:spcAft>
              <a:buClr>
                <a:schemeClr val="hlink"/>
              </a:buClr>
              <a:defRPr sz="2000">
                <a:solidFill>
                  <a:schemeClr val="tx1"/>
                </a:solidFill>
                <a:effectLst>
                  <a:outerShdw blurRad="38100" dist="38100" dir="2700000" algn="tl">
                    <a:srgbClr val="000000"/>
                  </a:outerShdw>
                </a:effectLst>
                <a:latin typeface="Arial" panose="020B0604020202020204" pitchFamily="34" charset="0"/>
              </a:defRPr>
            </a:lvl8pPr>
            <a:lvl9pPr algn="ctr" fontAlgn="base">
              <a:spcBef>
                <a:spcPct val="20000"/>
              </a:spcBef>
              <a:spcAft>
                <a:spcPct val="0"/>
              </a:spcAft>
              <a:buClr>
                <a:schemeClr val="hlink"/>
              </a:buClr>
              <a:defRPr sz="2000">
                <a:solidFill>
                  <a:schemeClr val="tx1"/>
                </a:solidFill>
                <a:effectLst>
                  <a:outerShdw blurRad="38100" dist="38100" dir="2700000" algn="tl">
                    <a:srgbClr val="000000"/>
                  </a:outerShdw>
                </a:effectLst>
                <a:latin typeface="Arial" panose="020B0604020202020204" pitchFamily="34" charset="0"/>
              </a:defRPr>
            </a:lvl9pPr>
          </a:lstStyle>
          <a:p>
            <a:pPr algn="l" fontAlgn="base">
              <a:spcAft>
                <a:spcPct val="0"/>
              </a:spcAft>
              <a:buClr>
                <a:srgbClr val="99FF99"/>
              </a:buClr>
            </a:pPr>
            <a:r>
              <a:rPr lang="en-US" altLang="en-US" b="1" dirty="0" err="1">
                <a:solidFill>
                  <a:srgbClr val="FFFF00"/>
                </a:solidFill>
                <a:effectLst/>
                <a:latin typeface="Verdana" panose="020B0604030504040204" pitchFamily="34" charset="0"/>
                <a:ea typeface="Verdana" panose="020B0604030504040204" pitchFamily="34" charset="0"/>
              </a:rPr>
              <a:t>Nội</a:t>
            </a:r>
            <a:r>
              <a:rPr lang="en-US" altLang="en-US" b="1" dirty="0">
                <a:solidFill>
                  <a:srgbClr val="FFFF00"/>
                </a:solidFill>
                <a:effectLst/>
                <a:latin typeface="Verdana" panose="020B0604030504040204" pitchFamily="34" charset="0"/>
                <a:ea typeface="Verdana" panose="020B0604030504040204" pitchFamily="34" charset="0"/>
              </a:rPr>
              <a:t> dung.</a:t>
            </a:r>
            <a:r>
              <a:rPr lang="en-US" altLang="en-US" dirty="0">
                <a:solidFill>
                  <a:srgbClr val="FFFF00"/>
                </a:solidFill>
                <a:effectLst/>
                <a:latin typeface="Verdana" panose="020B0604030504040204" pitchFamily="34" charset="0"/>
                <a:ea typeface="Verdana" panose="020B0604030504040204" pitchFamily="34" charset="0"/>
              </a:rPr>
              <a:t> 4</a:t>
            </a:r>
            <a:r>
              <a:rPr lang="en-US" altLang="en-US" dirty="0">
                <a:solidFill>
                  <a:srgbClr val="FFFFFF"/>
                </a:solidFill>
                <a:effectLst/>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354659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fade">
                                      <p:cBhvr>
                                        <p:cTn id="7" dur="2000"/>
                                        <p:tgtEl>
                                          <p:spTgt spid="52229"/>
                                        </p:tgtEl>
                                      </p:cBhvr>
                                    </p:animEffect>
                                  </p:childTnLst>
                                </p:cTn>
                              </p:par>
                              <p:par>
                                <p:cTn id="8" presetID="10" presetClass="entr" presetSubtype="0" fill="hold" grpId="0" nodeType="withEffect">
                                  <p:stCondLst>
                                    <p:cond delay="0"/>
                                  </p:stCondLst>
                                  <p:iterate type="lt">
                                    <p:tmPct val="1000"/>
                                  </p:iterate>
                                  <p:childTnLst>
                                    <p:set>
                                      <p:cBhvr>
                                        <p:cTn id="9" dur="1" fill="hold">
                                          <p:stCondLst>
                                            <p:cond delay="0"/>
                                          </p:stCondLst>
                                        </p:cTn>
                                        <p:tgtEl>
                                          <p:spTgt spid="52227">
                                            <p:txEl>
                                              <p:pRg st="0" end="0"/>
                                            </p:txEl>
                                          </p:spTgt>
                                        </p:tgtEl>
                                        <p:attrNameLst>
                                          <p:attrName>style.visibility</p:attrName>
                                        </p:attrNameLst>
                                      </p:cBhvr>
                                      <p:to>
                                        <p:strVal val="visible"/>
                                      </p:to>
                                    </p:set>
                                    <p:animEffect transition="in" filter="fade">
                                      <p:cBhvr>
                                        <p:cTn id="10" dur="1000"/>
                                        <p:tgtEl>
                                          <p:spTgt spid="52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88" name="Line 132"/>
          <p:cNvSpPr>
            <a:spLocks noChangeShapeType="1"/>
          </p:cNvSpPr>
          <p:nvPr/>
        </p:nvSpPr>
        <p:spPr bwMode="auto">
          <a:xfrm flipV="1">
            <a:off x="1676400" y="2819400"/>
            <a:ext cx="4572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70" name="Line 114"/>
          <p:cNvSpPr>
            <a:spLocks noChangeShapeType="1"/>
          </p:cNvSpPr>
          <p:nvPr/>
        </p:nvSpPr>
        <p:spPr bwMode="auto">
          <a:xfrm>
            <a:off x="8001000" y="4572000"/>
            <a:ext cx="1066800" cy="152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058" name="Text Box 2"/>
          <p:cNvSpPr txBox="1">
            <a:spLocks noChangeArrowheads="1"/>
          </p:cNvSpPr>
          <p:nvPr/>
        </p:nvSpPr>
        <p:spPr bwMode="auto">
          <a:xfrm>
            <a:off x="1524000" y="1"/>
            <a:ext cx="9144000" cy="7016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4000">
                <a:solidFill>
                  <a:srgbClr val="FF3300"/>
                </a:solidFill>
                <a:effectLst>
                  <a:outerShdw blurRad="38100" dist="38100" dir="2700000" algn="tl">
                    <a:srgbClr val="000000"/>
                  </a:outerShdw>
                </a:effectLst>
                <a:latin typeface="Arial" panose="020B0604020202020204" pitchFamily="34" charset="0"/>
              </a:rPr>
              <a:t>HƯỚNG DẪN BÀI TẬP 2</a:t>
            </a:r>
          </a:p>
        </p:txBody>
      </p:sp>
      <p:sp>
        <p:nvSpPr>
          <p:cNvPr id="45139" name="Line 83"/>
          <p:cNvSpPr>
            <a:spLocks noChangeShapeType="1"/>
          </p:cNvSpPr>
          <p:nvPr/>
        </p:nvSpPr>
        <p:spPr bwMode="auto">
          <a:xfrm>
            <a:off x="3657600" y="1371600"/>
            <a:ext cx="0" cy="44196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40" name="Line 84"/>
          <p:cNvSpPr>
            <a:spLocks noChangeShapeType="1"/>
          </p:cNvSpPr>
          <p:nvPr/>
        </p:nvSpPr>
        <p:spPr bwMode="auto">
          <a:xfrm>
            <a:off x="3657600" y="5770563"/>
            <a:ext cx="5943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41" name="Text Box 85"/>
          <p:cNvSpPr txBox="1">
            <a:spLocks noChangeArrowheads="1"/>
          </p:cNvSpPr>
          <p:nvPr/>
        </p:nvSpPr>
        <p:spPr bwMode="auto">
          <a:xfrm>
            <a:off x="3124200" y="10668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a:t>
            </a:r>
          </a:p>
        </p:txBody>
      </p:sp>
      <p:sp>
        <p:nvSpPr>
          <p:cNvPr id="45142" name="Text Box 86"/>
          <p:cNvSpPr txBox="1">
            <a:spLocks noChangeArrowheads="1"/>
          </p:cNvSpPr>
          <p:nvPr/>
        </p:nvSpPr>
        <p:spPr bwMode="auto">
          <a:xfrm>
            <a:off x="9372600" y="53340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Năm</a:t>
            </a:r>
          </a:p>
        </p:txBody>
      </p:sp>
      <p:sp>
        <p:nvSpPr>
          <p:cNvPr id="45143" name="Line 87"/>
          <p:cNvSpPr>
            <a:spLocks noChangeShapeType="1"/>
          </p:cNvSpPr>
          <p:nvPr/>
        </p:nvSpPr>
        <p:spPr bwMode="auto">
          <a:xfrm>
            <a:off x="3657600" y="5181600"/>
            <a:ext cx="5715000"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44" name="Line 88"/>
          <p:cNvSpPr>
            <a:spLocks noChangeShapeType="1"/>
          </p:cNvSpPr>
          <p:nvPr/>
        </p:nvSpPr>
        <p:spPr bwMode="auto">
          <a:xfrm>
            <a:off x="3657600" y="4648200"/>
            <a:ext cx="5715000"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45" name="Line 89"/>
          <p:cNvSpPr>
            <a:spLocks noChangeShapeType="1"/>
          </p:cNvSpPr>
          <p:nvPr/>
        </p:nvSpPr>
        <p:spPr bwMode="auto">
          <a:xfrm>
            <a:off x="3657600" y="4038600"/>
            <a:ext cx="5715000"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46" name="Line 90"/>
          <p:cNvSpPr>
            <a:spLocks noChangeShapeType="1"/>
          </p:cNvSpPr>
          <p:nvPr/>
        </p:nvSpPr>
        <p:spPr bwMode="auto">
          <a:xfrm>
            <a:off x="3657600" y="3505200"/>
            <a:ext cx="5715000"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47" name="Text Box 91"/>
          <p:cNvSpPr txBox="1">
            <a:spLocks noChangeArrowheads="1"/>
          </p:cNvSpPr>
          <p:nvPr/>
        </p:nvSpPr>
        <p:spPr bwMode="auto">
          <a:xfrm>
            <a:off x="3124200" y="54102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60</a:t>
            </a:r>
          </a:p>
        </p:txBody>
      </p:sp>
      <p:sp>
        <p:nvSpPr>
          <p:cNvPr id="45148" name="Text Box 92"/>
          <p:cNvSpPr txBox="1">
            <a:spLocks noChangeArrowheads="1"/>
          </p:cNvSpPr>
          <p:nvPr/>
        </p:nvSpPr>
        <p:spPr bwMode="auto">
          <a:xfrm>
            <a:off x="3048000" y="49530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80</a:t>
            </a:r>
          </a:p>
        </p:txBody>
      </p:sp>
      <p:sp>
        <p:nvSpPr>
          <p:cNvPr id="45149" name="Text Box 93"/>
          <p:cNvSpPr txBox="1">
            <a:spLocks noChangeArrowheads="1"/>
          </p:cNvSpPr>
          <p:nvPr/>
        </p:nvSpPr>
        <p:spPr bwMode="auto">
          <a:xfrm>
            <a:off x="2971800" y="44196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100</a:t>
            </a:r>
          </a:p>
        </p:txBody>
      </p:sp>
      <p:sp>
        <p:nvSpPr>
          <p:cNvPr id="45150" name="Text Box 94"/>
          <p:cNvSpPr txBox="1">
            <a:spLocks noChangeArrowheads="1"/>
          </p:cNvSpPr>
          <p:nvPr/>
        </p:nvSpPr>
        <p:spPr bwMode="auto">
          <a:xfrm>
            <a:off x="2971800" y="37338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120</a:t>
            </a:r>
          </a:p>
        </p:txBody>
      </p:sp>
      <p:sp>
        <p:nvSpPr>
          <p:cNvPr id="45151" name="Text Box 95"/>
          <p:cNvSpPr txBox="1">
            <a:spLocks noChangeArrowheads="1"/>
          </p:cNvSpPr>
          <p:nvPr/>
        </p:nvSpPr>
        <p:spPr bwMode="auto">
          <a:xfrm>
            <a:off x="2895600" y="3124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140</a:t>
            </a:r>
          </a:p>
        </p:txBody>
      </p:sp>
      <p:sp>
        <p:nvSpPr>
          <p:cNvPr id="45152" name="Line 96"/>
          <p:cNvSpPr>
            <a:spLocks noChangeShapeType="1"/>
          </p:cNvSpPr>
          <p:nvPr/>
        </p:nvSpPr>
        <p:spPr bwMode="auto">
          <a:xfrm>
            <a:off x="3657600" y="2895600"/>
            <a:ext cx="5715000"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53" name="Text Box 97"/>
          <p:cNvSpPr txBox="1">
            <a:spLocks noChangeArrowheads="1"/>
          </p:cNvSpPr>
          <p:nvPr/>
        </p:nvSpPr>
        <p:spPr bwMode="auto">
          <a:xfrm>
            <a:off x="2895600" y="25146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160</a:t>
            </a:r>
          </a:p>
        </p:txBody>
      </p:sp>
      <p:sp>
        <p:nvSpPr>
          <p:cNvPr id="45154" name="Line 98"/>
          <p:cNvSpPr>
            <a:spLocks noChangeShapeType="1"/>
          </p:cNvSpPr>
          <p:nvPr/>
        </p:nvSpPr>
        <p:spPr bwMode="auto">
          <a:xfrm>
            <a:off x="5867400" y="5715000"/>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57" name="Line 101"/>
          <p:cNvSpPr>
            <a:spLocks noChangeShapeType="1"/>
          </p:cNvSpPr>
          <p:nvPr/>
        </p:nvSpPr>
        <p:spPr bwMode="auto">
          <a:xfrm>
            <a:off x="7924800" y="5715000"/>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58" name="Line 102"/>
          <p:cNvSpPr>
            <a:spLocks noChangeShapeType="1"/>
          </p:cNvSpPr>
          <p:nvPr/>
        </p:nvSpPr>
        <p:spPr bwMode="auto">
          <a:xfrm>
            <a:off x="9144000" y="5715000"/>
            <a:ext cx="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59" name="Text Box 103"/>
          <p:cNvSpPr txBox="1">
            <a:spLocks noChangeArrowheads="1"/>
          </p:cNvSpPr>
          <p:nvPr/>
        </p:nvSpPr>
        <p:spPr bwMode="auto">
          <a:xfrm>
            <a:off x="5410200" y="5867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1995</a:t>
            </a:r>
          </a:p>
        </p:txBody>
      </p:sp>
      <p:sp>
        <p:nvSpPr>
          <p:cNvPr id="45160" name="Text Box 104"/>
          <p:cNvSpPr txBox="1">
            <a:spLocks noChangeArrowheads="1"/>
          </p:cNvSpPr>
          <p:nvPr/>
        </p:nvSpPr>
        <p:spPr bwMode="auto">
          <a:xfrm>
            <a:off x="7620000" y="5867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2000</a:t>
            </a:r>
          </a:p>
        </p:txBody>
      </p:sp>
      <p:sp>
        <p:nvSpPr>
          <p:cNvPr id="45161" name="Text Box 105"/>
          <p:cNvSpPr txBox="1">
            <a:spLocks noChangeArrowheads="1"/>
          </p:cNvSpPr>
          <p:nvPr/>
        </p:nvSpPr>
        <p:spPr bwMode="auto">
          <a:xfrm>
            <a:off x="8763000" y="5867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2002</a:t>
            </a:r>
          </a:p>
        </p:txBody>
      </p:sp>
      <p:sp>
        <p:nvSpPr>
          <p:cNvPr id="45162" name="Text Box 106"/>
          <p:cNvSpPr txBox="1">
            <a:spLocks noChangeArrowheads="1"/>
          </p:cNvSpPr>
          <p:nvPr/>
        </p:nvSpPr>
        <p:spPr bwMode="auto">
          <a:xfrm>
            <a:off x="3276600" y="5867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1990</a:t>
            </a:r>
          </a:p>
        </p:txBody>
      </p:sp>
      <p:sp>
        <p:nvSpPr>
          <p:cNvPr id="45167" name="Oval 111"/>
          <p:cNvSpPr>
            <a:spLocks noChangeArrowheads="1"/>
          </p:cNvSpPr>
          <p:nvPr/>
        </p:nvSpPr>
        <p:spPr bwMode="auto">
          <a:xfrm>
            <a:off x="9067800" y="4648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68" name="Line 112"/>
          <p:cNvSpPr>
            <a:spLocks noChangeShapeType="1"/>
          </p:cNvSpPr>
          <p:nvPr/>
        </p:nvSpPr>
        <p:spPr bwMode="auto">
          <a:xfrm flipV="1">
            <a:off x="3733800" y="4495801"/>
            <a:ext cx="2057400" cy="131763"/>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75" name="Line 119"/>
          <p:cNvSpPr>
            <a:spLocks noChangeShapeType="1"/>
          </p:cNvSpPr>
          <p:nvPr/>
        </p:nvSpPr>
        <p:spPr bwMode="auto">
          <a:xfrm flipV="1">
            <a:off x="5867400" y="3733800"/>
            <a:ext cx="2057400" cy="457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77" name="Line 121"/>
          <p:cNvSpPr>
            <a:spLocks noChangeShapeType="1"/>
          </p:cNvSpPr>
          <p:nvPr/>
        </p:nvSpPr>
        <p:spPr bwMode="auto">
          <a:xfrm>
            <a:off x="8001000" y="3733800"/>
            <a:ext cx="1143000" cy="76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82" name="AutoShape 126"/>
          <p:cNvSpPr>
            <a:spLocks noChangeArrowheads="1"/>
          </p:cNvSpPr>
          <p:nvPr/>
        </p:nvSpPr>
        <p:spPr bwMode="auto">
          <a:xfrm>
            <a:off x="7848600" y="3657600"/>
            <a:ext cx="228600" cy="152400"/>
          </a:xfrm>
          <a:prstGeom prst="triangle">
            <a:avLst>
              <a:gd name="adj"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83" name="AutoShape 127"/>
          <p:cNvSpPr>
            <a:spLocks noChangeArrowheads="1"/>
          </p:cNvSpPr>
          <p:nvPr/>
        </p:nvSpPr>
        <p:spPr bwMode="auto">
          <a:xfrm>
            <a:off x="9067800" y="3733800"/>
            <a:ext cx="228600" cy="152400"/>
          </a:xfrm>
          <a:prstGeom prst="triangle">
            <a:avLst>
              <a:gd name="adj"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73" name="Line 117"/>
          <p:cNvSpPr>
            <a:spLocks noChangeShapeType="1"/>
          </p:cNvSpPr>
          <p:nvPr/>
        </p:nvSpPr>
        <p:spPr bwMode="auto">
          <a:xfrm flipV="1">
            <a:off x="3657600" y="4191000"/>
            <a:ext cx="2209800" cy="457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64" name="Oval 108"/>
          <p:cNvSpPr>
            <a:spLocks noChangeArrowheads="1"/>
          </p:cNvSpPr>
          <p:nvPr/>
        </p:nvSpPr>
        <p:spPr bwMode="auto">
          <a:xfrm>
            <a:off x="3581400" y="4572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85" name="Text Box 129"/>
          <p:cNvSpPr txBox="1">
            <a:spLocks noChangeArrowheads="1"/>
          </p:cNvSpPr>
          <p:nvPr/>
        </p:nvSpPr>
        <p:spPr bwMode="auto">
          <a:xfrm>
            <a:off x="2895600" y="1981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180</a:t>
            </a:r>
          </a:p>
        </p:txBody>
      </p:sp>
      <p:sp>
        <p:nvSpPr>
          <p:cNvPr id="45186" name="Text Box 130"/>
          <p:cNvSpPr txBox="1">
            <a:spLocks noChangeArrowheads="1"/>
          </p:cNvSpPr>
          <p:nvPr/>
        </p:nvSpPr>
        <p:spPr bwMode="auto">
          <a:xfrm>
            <a:off x="1524000" y="1981201"/>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000" u="sng">
                <a:solidFill>
                  <a:srgbClr val="FFFFFF"/>
                </a:solidFill>
                <a:effectLst>
                  <a:outerShdw blurRad="38100" dist="38100" dir="2700000" algn="tl">
                    <a:srgbClr val="000000"/>
                  </a:outerShdw>
                </a:effectLst>
                <a:latin typeface="VNI-Times" pitchFamily="2" charset="0"/>
              </a:rPr>
              <a:t>Chuù giaûi</a:t>
            </a:r>
          </a:p>
        </p:txBody>
      </p:sp>
      <p:sp>
        <p:nvSpPr>
          <p:cNvPr id="45187" name="Oval 131"/>
          <p:cNvSpPr>
            <a:spLocks noChangeArrowheads="1"/>
          </p:cNvSpPr>
          <p:nvPr/>
        </p:nvSpPr>
        <p:spPr bwMode="auto">
          <a:xfrm>
            <a:off x="1828800" y="2743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89" name="Text Box 133"/>
          <p:cNvSpPr txBox="1">
            <a:spLocks noChangeArrowheads="1"/>
          </p:cNvSpPr>
          <p:nvPr/>
        </p:nvSpPr>
        <p:spPr bwMode="auto">
          <a:xfrm>
            <a:off x="2133600" y="2590801"/>
            <a:ext cx="642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a:solidFill>
                  <a:srgbClr val="FFFFFF"/>
                </a:solidFill>
                <a:effectLst>
                  <a:outerShdw blurRad="38100" dist="38100" dir="2700000" algn="tl">
                    <a:srgbClr val="000000"/>
                  </a:outerShdw>
                </a:effectLst>
                <a:latin typeface="VNI-Times" pitchFamily="2" charset="0"/>
              </a:rPr>
              <a:t>Traâu</a:t>
            </a:r>
          </a:p>
        </p:txBody>
      </p:sp>
      <p:sp>
        <p:nvSpPr>
          <p:cNvPr id="45190" name="Line 134"/>
          <p:cNvSpPr>
            <a:spLocks noChangeShapeType="1"/>
          </p:cNvSpPr>
          <p:nvPr/>
        </p:nvSpPr>
        <p:spPr bwMode="auto">
          <a:xfrm flipV="1">
            <a:off x="1676400" y="3276600"/>
            <a:ext cx="4572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91" name="AutoShape 135"/>
          <p:cNvSpPr>
            <a:spLocks noChangeArrowheads="1"/>
          </p:cNvSpPr>
          <p:nvPr/>
        </p:nvSpPr>
        <p:spPr bwMode="auto">
          <a:xfrm>
            <a:off x="1828800" y="3200400"/>
            <a:ext cx="228600" cy="152400"/>
          </a:xfrm>
          <a:prstGeom prst="triangle">
            <a:avLst>
              <a:gd name="adj"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92" name="Text Box 136"/>
          <p:cNvSpPr txBox="1">
            <a:spLocks noChangeArrowheads="1"/>
          </p:cNvSpPr>
          <p:nvPr/>
        </p:nvSpPr>
        <p:spPr bwMode="auto">
          <a:xfrm>
            <a:off x="2133601" y="3048001"/>
            <a:ext cx="549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b="1">
                <a:solidFill>
                  <a:srgbClr val="FFFFFF"/>
                </a:solidFill>
                <a:effectLst>
                  <a:outerShdw blurRad="38100" dist="38100" dir="2700000" algn="tl">
                    <a:srgbClr val="000000"/>
                  </a:outerShdw>
                </a:effectLst>
                <a:latin typeface="VNI-Times" pitchFamily="2" charset="0"/>
              </a:rPr>
              <a:t>Boø</a:t>
            </a:r>
          </a:p>
        </p:txBody>
      </p:sp>
      <p:sp>
        <p:nvSpPr>
          <p:cNvPr id="45193" name="AutoShape 137"/>
          <p:cNvSpPr>
            <a:spLocks noChangeArrowheads="1"/>
          </p:cNvSpPr>
          <p:nvPr/>
        </p:nvSpPr>
        <p:spPr bwMode="auto">
          <a:xfrm>
            <a:off x="5715000" y="4114800"/>
            <a:ext cx="228600" cy="152400"/>
          </a:xfrm>
          <a:prstGeom prst="triangle">
            <a:avLst>
              <a:gd name="adj"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94" name="Line 138"/>
          <p:cNvSpPr>
            <a:spLocks noChangeShapeType="1"/>
          </p:cNvSpPr>
          <p:nvPr/>
        </p:nvSpPr>
        <p:spPr bwMode="auto">
          <a:xfrm flipV="1">
            <a:off x="3657600" y="3657600"/>
            <a:ext cx="2209800" cy="99060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96" name="Line 140"/>
          <p:cNvSpPr>
            <a:spLocks noChangeShapeType="1"/>
          </p:cNvSpPr>
          <p:nvPr/>
        </p:nvSpPr>
        <p:spPr bwMode="auto">
          <a:xfrm flipV="1">
            <a:off x="7924800" y="1981200"/>
            <a:ext cx="1295400" cy="76200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00" name="Line 144"/>
          <p:cNvSpPr>
            <a:spLocks noChangeShapeType="1"/>
          </p:cNvSpPr>
          <p:nvPr/>
        </p:nvSpPr>
        <p:spPr bwMode="auto">
          <a:xfrm>
            <a:off x="3657600" y="1676400"/>
            <a:ext cx="5715000"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01" name="Text Box 145"/>
          <p:cNvSpPr txBox="1">
            <a:spLocks noChangeArrowheads="1"/>
          </p:cNvSpPr>
          <p:nvPr/>
        </p:nvSpPr>
        <p:spPr bwMode="auto">
          <a:xfrm>
            <a:off x="2895600" y="15240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effectLst>
                  <a:outerShdw blurRad="38100" dist="38100" dir="2700000" algn="tl">
                    <a:srgbClr val="000000"/>
                  </a:outerShdw>
                </a:effectLst>
                <a:latin typeface="Arial" panose="020B0604020202020204" pitchFamily="34" charset="0"/>
              </a:rPr>
              <a:t>200</a:t>
            </a:r>
          </a:p>
        </p:txBody>
      </p:sp>
      <p:sp>
        <p:nvSpPr>
          <p:cNvPr id="45202" name="Line 146"/>
          <p:cNvSpPr>
            <a:spLocks noChangeShapeType="1"/>
          </p:cNvSpPr>
          <p:nvPr/>
        </p:nvSpPr>
        <p:spPr bwMode="auto">
          <a:xfrm>
            <a:off x="3657600" y="2286000"/>
            <a:ext cx="5715000"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03" name="Line 147"/>
          <p:cNvSpPr>
            <a:spLocks noChangeShapeType="1"/>
          </p:cNvSpPr>
          <p:nvPr/>
        </p:nvSpPr>
        <p:spPr bwMode="auto">
          <a:xfrm flipV="1">
            <a:off x="5867400" y="1600200"/>
            <a:ext cx="0" cy="4114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69" name="Line 113"/>
          <p:cNvSpPr>
            <a:spLocks noChangeShapeType="1"/>
          </p:cNvSpPr>
          <p:nvPr/>
        </p:nvSpPr>
        <p:spPr bwMode="auto">
          <a:xfrm>
            <a:off x="5867400" y="4495800"/>
            <a:ext cx="2057400" cy="76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65" name="Oval 109"/>
          <p:cNvSpPr>
            <a:spLocks noChangeArrowheads="1"/>
          </p:cNvSpPr>
          <p:nvPr/>
        </p:nvSpPr>
        <p:spPr bwMode="auto">
          <a:xfrm>
            <a:off x="5791200" y="44196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166" name="Oval 110"/>
          <p:cNvSpPr>
            <a:spLocks noChangeArrowheads="1"/>
          </p:cNvSpPr>
          <p:nvPr/>
        </p:nvSpPr>
        <p:spPr bwMode="auto">
          <a:xfrm>
            <a:off x="7848600" y="44958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09" name="Line 153"/>
          <p:cNvSpPr>
            <a:spLocks noChangeShapeType="1"/>
          </p:cNvSpPr>
          <p:nvPr/>
        </p:nvSpPr>
        <p:spPr bwMode="auto">
          <a:xfrm flipV="1">
            <a:off x="5867400" y="2743200"/>
            <a:ext cx="2057400" cy="91440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10" name="Rectangle 154"/>
          <p:cNvSpPr>
            <a:spLocks noChangeArrowheads="1"/>
          </p:cNvSpPr>
          <p:nvPr/>
        </p:nvSpPr>
        <p:spPr bwMode="auto">
          <a:xfrm>
            <a:off x="7848600" y="2667000"/>
            <a:ext cx="1524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11" name="Rectangle 155"/>
          <p:cNvSpPr>
            <a:spLocks noChangeArrowheads="1"/>
          </p:cNvSpPr>
          <p:nvPr/>
        </p:nvSpPr>
        <p:spPr bwMode="auto">
          <a:xfrm>
            <a:off x="9067800" y="1905000"/>
            <a:ext cx="1524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13" name="Line 157"/>
          <p:cNvSpPr>
            <a:spLocks noChangeShapeType="1"/>
          </p:cNvSpPr>
          <p:nvPr/>
        </p:nvSpPr>
        <p:spPr bwMode="auto">
          <a:xfrm flipV="1">
            <a:off x="3657600" y="3810000"/>
            <a:ext cx="2209800" cy="838200"/>
          </a:xfrm>
          <a:prstGeom prst="line">
            <a:avLst/>
          </a:prstGeom>
          <a:noFill/>
          <a:ln w="57150">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15" name="Line 159"/>
          <p:cNvSpPr>
            <a:spLocks noChangeShapeType="1"/>
          </p:cNvSpPr>
          <p:nvPr/>
        </p:nvSpPr>
        <p:spPr bwMode="auto">
          <a:xfrm flipV="1">
            <a:off x="5867400" y="2209800"/>
            <a:ext cx="2057400" cy="1600200"/>
          </a:xfrm>
          <a:prstGeom prst="line">
            <a:avLst/>
          </a:prstGeom>
          <a:noFill/>
          <a:ln w="57150">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16" name="Line 160"/>
          <p:cNvSpPr>
            <a:spLocks noChangeShapeType="1"/>
          </p:cNvSpPr>
          <p:nvPr/>
        </p:nvSpPr>
        <p:spPr bwMode="auto">
          <a:xfrm flipV="1">
            <a:off x="7924800" y="1524000"/>
            <a:ext cx="1219200" cy="685800"/>
          </a:xfrm>
          <a:prstGeom prst="line">
            <a:avLst/>
          </a:prstGeom>
          <a:noFill/>
          <a:ln w="57150">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17" name="AutoShape 161"/>
          <p:cNvSpPr>
            <a:spLocks noChangeArrowheads="1"/>
          </p:cNvSpPr>
          <p:nvPr/>
        </p:nvSpPr>
        <p:spPr bwMode="auto">
          <a:xfrm>
            <a:off x="7772400" y="2133600"/>
            <a:ext cx="381000" cy="152400"/>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18" name="AutoShape 162"/>
          <p:cNvSpPr>
            <a:spLocks noChangeArrowheads="1"/>
          </p:cNvSpPr>
          <p:nvPr/>
        </p:nvSpPr>
        <p:spPr bwMode="auto">
          <a:xfrm>
            <a:off x="8991600" y="1447800"/>
            <a:ext cx="304800" cy="152400"/>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14" name="AutoShape 158"/>
          <p:cNvSpPr>
            <a:spLocks noChangeArrowheads="1"/>
          </p:cNvSpPr>
          <p:nvPr/>
        </p:nvSpPr>
        <p:spPr bwMode="auto">
          <a:xfrm>
            <a:off x="5715000" y="3733800"/>
            <a:ext cx="304800" cy="152400"/>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19" name="Line 163"/>
          <p:cNvSpPr>
            <a:spLocks noChangeShapeType="1"/>
          </p:cNvSpPr>
          <p:nvPr/>
        </p:nvSpPr>
        <p:spPr bwMode="auto">
          <a:xfrm flipV="1">
            <a:off x="7924800" y="1600200"/>
            <a:ext cx="0" cy="4114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20" name="Line 164"/>
          <p:cNvSpPr>
            <a:spLocks noChangeShapeType="1"/>
          </p:cNvSpPr>
          <p:nvPr/>
        </p:nvSpPr>
        <p:spPr bwMode="auto">
          <a:xfrm flipV="1">
            <a:off x="9144000" y="1600200"/>
            <a:ext cx="0" cy="4114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21" name="Line 165"/>
          <p:cNvSpPr>
            <a:spLocks noChangeShapeType="1"/>
          </p:cNvSpPr>
          <p:nvPr/>
        </p:nvSpPr>
        <p:spPr bwMode="auto">
          <a:xfrm flipV="1">
            <a:off x="1676400" y="3733800"/>
            <a:ext cx="457200" cy="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22" name="Line 166"/>
          <p:cNvSpPr>
            <a:spLocks noChangeShapeType="1"/>
          </p:cNvSpPr>
          <p:nvPr/>
        </p:nvSpPr>
        <p:spPr bwMode="auto">
          <a:xfrm flipV="1">
            <a:off x="1676400" y="4191000"/>
            <a:ext cx="457200" cy="0"/>
          </a:xfrm>
          <a:prstGeom prst="line">
            <a:avLst/>
          </a:prstGeom>
          <a:noFill/>
          <a:ln w="57150">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23" name="Text Box 167"/>
          <p:cNvSpPr txBox="1">
            <a:spLocks noChangeArrowheads="1"/>
          </p:cNvSpPr>
          <p:nvPr/>
        </p:nvSpPr>
        <p:spPr bwMode="auto">
          <a:xfrm>
            <a:off x="2133601" y="3505201"/>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b="1">
                <a:solidFill>
                  <a:srgbClr val="FFFFFF"/>
                </a:solidFill>
                <a:effectLst>
                  <a:outerShdw blurRad="38100" dist="38100" dir="2700000" algn="tl">
                    <a:srgbClr val="000000"/>
                  </a:outerShdw>
                </a:effectLst>
                <a:latin typeface="VNI-Times" pitchFamily="2" charset="0"/>
              </a:rPr>
              <a:t>Lôïn</a:t>
            </a:r>
          </a:p>
        </p:txBody>
      </p:sp>
      <p:sp>
        <p:nvSpPr>
          <p:cNvPr id="45224" name="Text Box 168"/>
          <p:cNvSpPr txBox="1">
            <a:spLocks noChangeArrowheads="1"/>
          </p:cNvSpPr>
          <p:nvPr/>
        </p:nvSpPr>
        <p:spPr bwMode="auto">
          <a:xfrm>
            <a:off x="2133600" y="3962401"/>
            <a:ext cx="1030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b="1">
                <a:solidFill>
                  <a:srgbClr val="FFFFFF"/>
                </a:solidFill>
                <a:effectLst>
                  <a:outerShdw blurRad="38100" dist="38100" dir="2700000" algn="tl">
                    <a:srgbClr val="000000"/>
                  </a:outerShdw>
                </a:effectLst>
                <a:latin typeface="VNI-Times" pitchFamily="2" charset="0"/>
              </a:rPr>
              <a:t>Gia caàm</a:t>
            </a:r>
          </a:p>
        </p:txBody>
      </p:sp>
      <p:sp>
        <p:nvSpPr>
          <p:cNvPr id="45225" name="Rectangle 169"/>
          <p:cNvSpPr>
            <a:spLocks noChangeArrowheads="1"/>
          </p:cNvSpPr>
          <p:nvPr/>
        </p:nvSpPr>
        <p:spPr bwMode="auto">
          <a:xfrm>
            <a:off x="5791200" y="3581400"/>
            <a:ext cx="1524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26" name="Rectangle 170"/>
          <p:cNvSpPr>
            <a:spLocks noChangeArrowheads="1"/>
          </p:cNvSpPr>
          <p:nvPr/>
        </p:nvSpPr>
        <p:spPr bwMode="auto">
          <a:xfrm>
            <a:off x="1828800" y="3657600"/>
            <a:ext cx="152400" cy="152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27" name="AutoShape 171"/>
          <p:cNvSpPr>
            <a:spLocks noChangeArrowheads="1"/>
          </p:cNvSpPr>
          <p:nvPr/>
        </p:nvSpPr>
        <p:spPr bwMode="auto">
          <a:xfrm>
            <a:off x="1828800" y="4114800"/>
            <a:ext cx="228600" cy="152400"/>
          </a:xfrm>
          <a:prstGeom prst="diamond">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5228" name="Text Box 172"/>
          <p:cNvSpPr txBox="1">
            <a:spLocks noChangeArrowheads="1"/>
          </p:cNvSpPr>
          <p:nvPr/>
        </p:nvSpPr>
        <p:spPr bwMode="auto">
          <a:xfrm>
            <a:off x="2514600" y="6248401"/>
            <a:ext cx="7683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000" b="1">
                <a:solidFill>
                  <a:srgbClr val="FFFFFF"/>
                </a:solidFill>
                <a:effectLst>
                  <a:outerShdw blurRad="38100" dist="38100" dir="2700000" algn="tl">
                    <a:srgbClr val="000000"/>
                  </a:outerShdw>
                </a:effectLst>
                <a:latin typeface="VNI-Times" pitchFamily="2" charset="0"/>
              </a:rPr>
              <a:t>Bieåu ñoà theå hieän chæ soá taêng tröôûng gia suùc, gia caàm naêm 1990-2002</a:t>
            </a:r>
          </a:p>
        </p:txBody>
      </p:sp>
    </p:spTree>
    <p:extLst>
      <p:ext uri="{BB962C8B-B14F-4D97-AF65-F5344CB8AC3E}">
        <p14:creationId xmlns:p14="http://schemas.microsoft.com/office/powerpoint/2010/main" val="3175676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139"/>
                                        </p:tgtEl>
                                        <p:attrNameLst>
                                          <p:attrName>style.visibility</p:attrName>
                                        </p:attrNameLst>
                                      </p:cBhvr>
                                      <p:to>
                                        <p:strVal val="visible"/>
                                      </p:to>
                                    </p:set>
                                    <p:animEffect transition="in" filter="dissolve">
                                      <p:cBhvr>
                                        <p:cTn id="7" dur="500"/>
                                        <p:tgtEl>
                                          <p:spTgt spid="451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140"/>
                                        </p:tgtEl>
                                        <p:attrNameLst>
                                          <p:attrName>style.visibility</p:attrName>
                                        </p:attrNameLst>
                                      </p:cBhvr>
                                      <p:to>
                                        <p:strVal val="visible"/>
                                      </p:to>
                                    </p:set>
                                    <p:animEffect transition="in" filter="dissolve">
                                      <p:cBhvr>
                                        <p:cTn id="12" dur="500"/>
                                        <p:tgtEl>
                                          <p:spTgt spid="45140"/>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45141"/>
                                        </p:tgtEl>
                                        <p:attrNameLst>
                                          <p:attrName>style.visibility</p:attrName>
                                        </p:attrNameLst>
                                      </p:cBhvr>
                                      <p:to>
                                        <p:strVal val="visible"/>
                                      </p:to>
                                    </p:set>
                                    <p:animEffect transition="in" filter="blinds(horizontal)">
                                      <p:cBhvr>
                                        <p:cTn id="16" dur="500"/>
                                        <p:tgtEl>
                                          <p:spTgt spid="45141"/>
                                        </p:tgtEl>
                                      </p:cBhvr>
                                    </p:animEffect>
                                  </p:childTnLst>
                                </p:cTn>
                              </p:par>
                            </p:childTnLst>
                          </p:cTn>
                        </p:par>
                        <p:par>
                          <p:cTn id="17" fill="hold" nodeType="afterGroup">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45142"/>
                                        </p:tgtEl>
                                        <p:attrNameLst>
                                          <p:attrName>style.visibility</p:attrName>
                                        </p:attrNameLst>
                                      </p:cBhvr>
                                      <p:to>
                                        <p:strVal val="visible"/>
                                      </p:to>
                                    </p:set>
                                    <p:animEffect transition="in" filter="blinds(horizontal)">
                                      <p:cBhvr>
                                        <p:cTn id="20" dur="500"/>
                                        <p:tgtEl>
                                          <p:spTgt spid="45142"/>
                                        </p:tgtEl>
                                      </p:cBhvr>
                                    </p:animEffect>
                                  </p:childTnLst>
                                </p:cTn>
                              </p:par>
                            </p:childTnLst>
                          </p:cTn>
                        </p:par>
                        <p:par>
                          <p:cTn id="21" fill="hold" nodeType="afterGroup">
                            <p:stCondLst>
                              <p:cond delay="1500"/>
                            </p:stCondLst>
                            <p:childTnLst>
                              <p:par>
                                <p:cTn id="22" presetID="3" presetClass="entr" presetSubtype="10" fill="hold" grpId="0" nodeType="afterEffect">
                                  <p:stCondLst>
                                    <p:cond delay="0"/>
                                  </p:stCondLst>
                                  <p:childTnLst>
                                    <p:set>
                                      <p:cBhvr>
                                        <p:cTn id="23" dur="1" fill="hold">
                                          <p:stCondLst>
                                            <p:cond delay="0"/>
                                          </p:stCondLst>
                                        </p:cTn>
                                        <p:tgtEl>
                                          <p:spTgt spid="45147"/>
                                        </p:tgtEl>
                                        <p:attrNameLst>
                                          <p:attrName>style.visibility</p:attrName>
                                        </p:attrNameLst>
                                      </p:cBhvr>
                                      <p:to>
                                        <p:strVal val="visible"/>
                                      </p:to>
                                    </p:set>
                                    <p:animEffect transition="in" filter="blinds(horizontal)">
                                      <p:cBhvr>
                                        <p:cTn id="24" dur="500"/>
                                        <p:tgtEl>
                                          <p:spTgt spid="45147"/>
                                        </p:tgtEl>
                                      </p:cBhvr>
                                    </p:animEffect>
                                  </p:childTnLst>
                                </p:cTn>
                              </p:par>
                            </p:childTnLst>
                          </p:cTn>
                        </p:par>
                        <p:par>
                          <p:cTn id="25" fill="hold" nodeType="afterGroup">
                            <p:stCondLst>
                              <p:cond delay="2000"/>
                            </p:stCondLst>
                            <p:childTnLst>
                              <p:par>
                                <p:cTn id="26" presetID="9" presetClass="entr" presetSubtype="0" fill="hold" nodeType="afterEffect">
                                  <p:stCondLst>
                                    <p:cond delay="0"/>
                                  </p:stCondLst>
                                  <p:childTnLst>
                                    <p:set>
                                      <p:cBhvr>
                                        <p:cTn id="27" dur="1" fill="hold">
                                          <p:stCondLst>
                                            <p:cond delay="0"/>
                                          </p:stCondLst>
                                        </p:cTn>
                                        <p:tgtEl>
                                          <p:spTgt spid="45143"/>
                                        </p:tgtEl>
                                        <p:attrNameLst>
                                          <p:attrName>style.visibility</p:attrName>
                                        </p:attrNameLst>
                                      </p:cBhvr>
                                      <p:to>
                                        <p:strVal val="visible"/>
                                      </p:to>
                                    </p:set>
                                    <p:animEffect transition="in" filter="dissolve">
                                      <p:cBhvr>
                                        <p:cTn id="28" dur="500"/>
                                        <p:tgtEl>
                                          <p:spTgt spid="45143"/>
                                        </p:tgtEl>
                                      </p:cBhvr>
                                    </p:animEffect>
                                  </p:childTnLst>
                                </p:cTn>
                              </p:par>
                            </p:childTnLst>
                          </p:cTn>
                        </p:par>
                        <p:par>
                          <p:cTn id="29" fill="hold" nodeType="afterGroup">
                            <p:stCondLst>
                              <p:cond delay="2500"/>
                            </p:stCondLst>
                            <p:childTnLst>
                              <p:par>
                                <p:cTn id="30" presetID="3" presetClass="entr" presetSubtype="10" fill="hold" grpId="0" nodeType="afterEffect">
                                  <p:stCondLst>
                                    <p:cond delay="0"/>
                                  </p:stCondLst>
                                  <p:childTnLst>
                                    <p:set>
                                      <p:cBhvr>
                                        <p:cTn id="31" dur="1" fill="hold">
                                          <p:stCondLst>
                                            <p:cond delay="0"/>
                                          </p:stCondLst>
                                        </p:cTn>
                                        <p:tgtEl>
                                          <p:spTgt spid="45148"/>
                                        </p:tgtEl>
                                        <p:attrNameLst>
                                          <p:attrName>style.visibility</p:attrName>
                                        </p:attrNameLst>
                                      </p:cBhvr>
                                      <p:to>
                                        <p:strVal val="visible"/>
                                      </p:to>
                                    </p:set>
                                    <p:animEffect transition="in" filter="blinds(horizontal)">
                                      <p:cBhvr>
                                        <p:cTn id="32" dur="500"/>
                                        <p:tgtEl>
                                          <p:spTgt spid="45148"/>
                                        </p:tgtEl>
                                      </p:cBhvr>
                                    </p:animEffect>
                                  </p:childTnLst>
                                </p:cTn>
                              </p:par>
                            </p:childTnLst>
                          </p:cTn>
                        </p:par>
                        <p:par>
                          <p:cTn id="33" fill="hold" nodeType="afterGroup">
                            <p:stCondLst>
                              <p:cond delay="3000"/>
                            </p:stCondLst>
                            <p:childTnLst>
                              <p:par>
                                <p:cTn id="34" presetID="9" presetClass="entr" presetSubtype="0" fill="hold" nodeType="afterEffect">
                                  <p:stCondLst>
                                    <p:cond delay="0"/>
                                  </p:stCondLst>
                                  <p:childTnLst>
                                    <p:set>
                                      <p:cBhvr>
                                        <p:cTn id="35" dur="1" fill="hold">
                                          <p:stCondLst>
                                            <p:cond delay="0"/>
                                          </p:stCondLst>
                                        </p:cTn>
                                        <p:tgtEl>
                                          <p:spTgt spid="45144"/>
                                        </p:tgtEl>
                                        <p:attrNameLst>
                                          <p:attrName>style.visibility</p:attrName>
                                        </p:attrNameLst>
                                      </p:cBhvr>
                                      <p:to>
                                        <p:strVal val="visible"/>
                                      </p:to>
                                    </p:set>
                                    <p:animEffect transition="in" filter="dissolve">
                                      <p:cBhvr>
                                        <p:cTn id="36" dur="500"/>
                                        <p:tgtEl>
                                          <p:spTgt spid="45144"/>
                                        </p:tgtEl>
                                      </p:cBhvr>
                                    </p:animEffect>
                                  </p:childTnLst>
                                </p:cTn>
                              </p:par>
                            </p:childTnLst>
                          </p:cTn>
                        </p:par>
                        <p:par>
                          <p:cTn id="37" fill="hold" nodeType="afterGroup">
                            <p:stCondLst>
                              <p:cond delay="3500"/>
                            </p:stCondLst>
                            <p:childTnLst>
                              <p:par>
                                <p:cTn id="38" presetID="3" presetClass="entr" presetSubtype="10" fill="hold" grpId="0" nodeType="afterEffect">
                                  <p:stCondLst>
                                    <p:cond delay="0"/>
                                  </p:stCondLst>
                                  <p:childTnLst>
                                    <p:set>
                                      <p:cBhvr>
                                        <p:cTn id="39" dur="1" fill="hold">
                                          <p:stCondLst>
                                            <p:cond delay="0"/>
                                          </p:stCondLst>
                                        </p:cTn>
                                        <p:tgtEl>
                                          <p:spTgt spid="45149"/>
                                        </p:tgtEl>
                                        <p:attrNameLst>
                                          <p:attrName>style.visibility</p:attrName>
                                        </p:attrNameLst>
                                      </p:cBhvr>
                                      <p:to>
                                        <p:strVal val="visible"/>
                                      </p:to>
                                    </p:set>
                                    <p:animEffect transition="in" filter="blinds(horizontal)">
                                      <p:cBhvr>
                                        <p:cTn id="40" dur="500"/>
                                        <p:tgtEl>
                                          <p:spTgt spid="45149"/>
                                        </p:tgtEl>
                                      </p:cBhvr>
                                    </p:animEffect>
                                  </p:childTnLst>
                                </p:cTn>
                              </p:par>
                            </p:childTnLst>
                          </p:cTn>
                        </p:par>
                        <p:par>
                          <p:cTn id="41" fill="hold" nodeType="afterGroup">
                            <p:stCondLst>
                              <p:cond delay="4000"/>
                            </p:stCondLst>
                            <p:childTnLst>
                              <p:par>
                                <p:cTn id="42" presetID="9" presetClass="entr" presetSubtype="0" fill="hold" nodeType="afterEffect">
                                  <p:stCondLst>
                                    <p:cond delay="0"/>
                                  </p:stCondLst>
                                  <p:childTnLst>
                                    <p:set>
                                      <p:cBhvr>
                                        <p:cTn id="43" dur="1" fill="hold">
                                          <p:stCondLst>
                                            <p:cond delay="0"/>
                                          </p:stCondLst>
                                        </p:cTn>
                                        <p:tgtEl>
                                          <p:spTgt spid="45145"/>
                                        </p:tgtEl>
                                        <p:attrNameLst>
                                          <p:attrName>style.visibility</p:attrName>
                                        </p:attrNameLst>
                                      </p:cBhvr>
                                      <p:to>
                                        <p:strVal val="visible"/>
                                      </p:to>
                                    </p:set>
                                    <p:animEffect transition="in" filter="dissolve">
                                      <p:cBhvr>
                                        <p:cTn id="44" dur="500"/>
                                        <p:tgtEl>
                                          <p:spTgt spid="45145"/>
                                        </p:tgtEl>
                                      </p:cBhvr>
                                    </p:animEffect>
                                  </p:childTnLst>
                                </p:cTn>
                              </p:par>
                            </p:childTnLst>
                          </p:cTn>
                        </p:par>
                        <p:par>
                          <p:cTn id="45" fill="hold" nodeType="afterGroup">
                            <p:stCondLst>
                              <p:cond delay="4500"/>
                            </p:stCondLst>
                            <p:childTnLst>
                              <p:par>
                                <p:cTn id="46" presetID="3" presetClass="entr" presetSubtype="10" fill="hold" grpId="0" nodeType="afterEffect">
                                  <p:stCondLst>
                                    <p:cond delay="0"/>
                                  </p:stCondLst>
                                  <p:childTnLst>
                                    <p:set>
                                      <p:cBhvr>
                                        <p:cTn id="47" dur="1" fill="hold">
                                          <p:stCondLst>
                                            <p:cond delay="0"/>
                                          </p:stCondLst>
                                        </p:cTn>
                                        <p:tgtEl>
                                          <p:spTgt spid="45150"/>
                                        </p:tgtEl>
                                        <p:attrNameLst>
                                          <p:attrName>style.visibility</p:attrName>
                                        </p:attrNameLst>
                                      </p:cBhvr>
                                      <p:to>
                                        <p:strVal val="visible"/>
                                      </p:to>
                                    </p:set>
                                    <p:animEffect transition="in" filter="blinds(horizontal)">
                                      <p:cBhvr>
                                        <p:cTn id="48" dur="500"/>
                                        <p:tgtEl>
                                          <p:spTgt spid="45150"/>
                                        </p:tgtEl>
                                      </p:cBhvr>
                                    </p:animEffect>
                                  </p:childTnLst>
                                </p:cTn>
                              </p:par>
                            </p:childTnLst>
                          </p:cTn>
                        </p:par>
                        <p:par>
                          <p:cTn id="49" fill="hold" nodeType="afterGroup">
                            <p:stCondLst>
                              <p:cond delay="5000"/>
                            </p:stCondLst>
                            <p:childTnLst>
                              <p:par>
                                <p:cTn id="50" presetID="9" presetClass="entr" presetSubtype="0" fill="hold" nodeType="afterEffect">
                                  <p:stCondLst>
                                    <p:cond delay="0"/>
                                  </p:stCondLst>
                                  <p:childTnLst>
                                    <p:set>
                                      <p:cBhvr>
                                        <p:cTn id="51" dur="1" fill="hold">
                                          <p:stCondLst>
                                            <p:cond delay="0"/>
                                          </p:stCondLst>
                                        </p:cTn>
                                        <p:tgtEl>
                                          <p:spTgt spid="45146"/>
                                        </p:tgtEl>
                                        <p:attrNameLst>
                                          <p:attrName>style.visibility</p:attrName>
                                        </p:attrNameLst>
                                      </p:cBhvr>
                                      <p:to>
                                        <p:strVal val="visible"/>
                                      </p:to>
                                    </p:set>
                                    <p:animEffect transition="in" filter="dissolve">
                                      <p:cBhvr>
                                        <p:cTn id="52" dur="500"/>
                                        <p:tgtEl>
                                          <p:spTgt spid="45146"/>
                                        </p:tgtEl>
                                      </p:cBhvr>
                                    </p:animEffect>
                                  </p:childTnLst>
                                </p:cTn>
                              </p:par>
                            </p:childTnLst>
                          </p:cTn>
                        </p:par>
                        <p:par>
                          <p:cTn id="53" fill="hold" nodeType="afterGroup">
                            <p:stCondLst>
                              <p:cond delay="5500"/>
                            </p:stCondLst>
                            <p:childTnLst>
                              <p:par>
                                <p:cTn id="54" presetID="3" presetClass="entr" presetSubtype="10" fill="hold" grpId="0" nodeType="afterEffect">
                                  <p:stCondLst>
                                    <p:cond delay="0"/>
                                  </p:stCondLst>
                                  <p:childTnLst>
                                    <p:set>
                                      <p:cBhvr>
                                        <p:cTn id="55" dur="1" fill="hold">
                                          <p:stCondLst>
                                            <p:cond delay="0"/>
                                          </p:stCondLst>
                                        </p:cTn>
                                        <p:tgtEl>
                                          <p:spTgt spid="45151"/>
                                        </p:tgtEl>
                                        <p:attrNameLst>
                                          <p:attrName>style.visibility</p:attrName>
                                        </p:attrNameLst>
                                      </p:cBhvr>
                                      <p:to>
                                        <p:strVal val="visible"/>
                                      </p:to>
                                    </p:set>
                                    <p:animEffect transition="in" filter="blinds(horizontal)">
                                      <p:cBhvr>
                                        <p:cTn id="56" dur="500"/>
                                        <p:tgtEl>
                                          <p:spTgt spid="45151"/>
                                        </p:tgtEl>
                                      </p:cBhvr>
                                    </p:animEffect>
                                  </p:childTnLst>
                                </p:cTn>
                              </p:par>
                            </p:childTnLst>
                          </p:cTn>
                        </p:par>
                        <p:par>
                          <p:cTn id="57" fill="hold" nodeType="afterGroup">
                            <p:stCondLst>
                              <p:cond delay="6000"/>
                            </p:stCondLst>
                            <p:childTnLst>
                              <p:par>
                                <p:cTn id="58" presetID="9" presetClass="entr" presetSubtype="0" fill="hold" nodeType="afterEffect">
                                  <p:stCondLst>
                                    <p:cond delay="0"/>
                                  </p:stCondLst>
                                  <p:childTnLst>
                                    <p:set>
                                      <p:cBhvr>
                                        <p:cTn id="59" dur="1" fill="hold">
                                          <p:stCondLst>
                                            <p:cond delay="0"/>
                                          </p:stCondLst>
                                        </p:cTn>
                                        <p:tgtEl>
                                          <p:spTgt spid="45152"/>
                                        </p:tgtEl>
                                        <p:attrNameLst>
                                          <p:attrName>style.visibility</p:attrName>
                                        </p:attrNameLst>
                                      </p:cBhvr>
                                      <p:to>
                                        <p:strVal val="visible"/>
                                      </p:to>
                                    </p:set>
                                    <p:animEffect transition="in" filter="dissolve">
                                      <p:cBhvr>
                                        <p:cTn id="60" dur="500"/>
                                        <p:tgtEl>
                                          <p:spTgt spid="45152"/>
                                        </p:tgtEl>
                                      </p:cBhvr>
                                    </p:animEffect>
                                  </p:childTnLst>
                                </p:cTn>
                              </p:par>
                            </p:childTnLst>
                          </p:cTn>
                        </p:par>
                        <p:par>
                          <p:cTn id="61" fill="hold" nodeType="afterGroup">
                            <p:stCondLst>
                              <p:cond delay="6500"/>
                            </p:stCondLst>
                            <p:childTnLst>
                              <p:par>
                                <p:cTn id="62" presetID="3" presetClass="entr" presetSubtype="10" fill="hold" grpId="0" nodeType="afterEffect">
                                  <p:stCondLst>
                                    <p:cond delay="0"/>
                                  </p:stCondLst>
                                  <p:childTnLst>
                                    <p:set>
                                      <p:cBhvr>
                                        <p:cTn id="63" dur="1" fill="hold">
                                          <p:stCondLst>
                                            <p:cond delay="0"/>
                                          </p:stCondLst>
                                        </p:cTn>
                                        <p:tgtEl>
                                          <p:spTgt spid="45153"/>
                                        </p:tgtEl>
                                        <p:attrNameLst>
                                          <p:attrName>style.visibility</p:attrName>
                                        </p:attrNameLst>
                                      </p:cBhvr>
                                      <p:to>
                                        <p:strVal val="visible"/>
                                      </p:to>
                                    </p:set>
                                    <p:animEffect transition="in" filter="blinds(horizontal)">
                                      <p:cBhvr>
                                        <p:cTn id="64" dur="500"/>
                                        <p:tgtEl>
                                          <p:spTgt spid="45153"/>
                                        </p:tgtEl>
                                      </p:cBhvr>
                                    </p:animEffect>
                                  </p:childTnLst>
                                </p:cTn>
                              </p:par>
                            </p:childTnLst>
                          </p:cTn>
                        </p:par>
                        <p:par>
                          <p:cTn id="65" fill="hold" nodeType="afterGroup">
                            <p:stCondLst>
                              <p:cond delay="7000"/>
                            </p:stCondLst>
                            <p:childTnLst>
                              <p:par>
                                <p:cTn id="66" presetID="9" presetClass="entr" presetSubtype="0" fill="hold" nodeType="afterEffect">
                                  <p:stCondLst>
                                    <p:cond delay="0"/>
                                  </p:stCondLst>
                                  <p:childTnLst>
                                    <p:set>
                                      <p:cBhvr>
                                        <p:cTn id="67" dur="1" fill="hold">
                                          <p:stCondLst>
                                            <p:cond delay="0"/>
                                          </p:stCondLst>
                                        </p:cTn>
                                        <p:tgtEl>
                                          <p:spTgt spid="45202"/>
                                        </p:tgtEl>
                                        <p:attrNameLst>
                                          <p:attrName>style.visibility</p:attrName>
                                        </p:attrNameLst>
                                      </p:cBhvr>
                                      <p:to>
                                        <p:strVal val="visible"/>
                                      </p:to>
                                    </p:set>
                                    <p:animEffect transition="in" filter="dissolve">
                                      <p:cBhvr>
                                        <p:cTn id="68" dur="500"/>
                                        <p:tgtEl>
                                          <p:spTgt spid="45202"/>
                                        </p:tgtEl>
                                      </p:cBhvr>
                                    </p:animEffect>
                                  </p:childTnLst>
                                </p:cTn>
                              </p:par>
                            </p:childTnLst>
                          </p:cTn>
                        </p:par>
                        <p:par>
                          <p:cTn id="69" fill="hold" nodeType="afterGroup">
                            <p:stCondLst>
                              <p:cond delay="7500"/>
                            </p:stCondLst>
                            <p:childTnLst>
                              <p:par>
                                <p:cTn id="70" presetID="9" presetClass="entr" presetSubtype="0" fill="hold" nodeType="afterEffect">
                                  <p:stCondLst>
                                    <p:cond delay="0"/>
                                  </p:stCondLst>
                                  <p:childTnLst>
                                    <p:set>
                                      <p:cBhvr>
                                        <p:cTn id="71" dur="1" fill="hold">
                                          <p:stCondLst>
                                            <p:cond delay="0"/>
                                          </p:stCondLst>
                                        </p:cTn>
                                        <p:tgtEl>
                                          <p:spTgt spid="45200"/>
                                        </p:tgtEl>
                                        <p:attrNameLst>
                                          <p:attrName>style.visibility</p:attrName>
                                        </p:attrNameLst>
                                      </p:cBhvr>
                                      <p:to>
                                        <p:strVal val="visible"/>
                                      </p:to>
                                    </p:set>
                                    <p:animEffect transition="in" filter="dissolve">
                                      <p:cBhvr>
                                        <p:cTn id="72" dur="500"/>
                                        <p:tgtEl>
                                          <p:spTgt spid="45200"/>
                                        </p:tgtEl>
                                      </p:cBhvr>
                                    </p:animEffect>
                                  </p:childTnLst>
                                </p:cTn>
                              </p:par>
                            </p:childTnLst>
                          </p:cTn>
                        </p:par>
                        <p:par>
                          <p:cTn id="73" fill="hold" nodeType="afterGroup">
                            <p:stCondLst>
                              <p:cond delay="8000"/>
                            </p:stCondLst>
                            <p:childTnLst>
                              <p:par>
                                <p:cTn id="74" presetID="3" presetClass="entr" presetSubtype="10" fill="hold" grpId="0" nodeType="afterEffect">
                                  <p:stCondLst>
                                    <p:cond delay="0"/>
                                  </p:stCondLst>
                                  <p:childTnLst>
                                    <p:set>
                                      <p:cBhvr>
                                        <p:cTn id="75" dur="1" fill="hold">
                                          <p:stCondLst>
                                            <p:cond delay="0"/>
                                          </p:stCondLst>
                                        </p:cTn>
                                        <p:tgtEl>
                                          <p:spTgt spid="45185"/>
                                        </p:tgtEl>
                                        <p:attrNameLst>
                                          <p:attrName>style.visibility</p:attrName>
                                        </p:attrNameLst>
                                      </p:cBhvr>
                                      <p:to>
                                        <p:strVal val="visible"/>
                                      </p:to>
                                    </p:set>
                                    <p:animEffect transition="in" filter="blinds(horizontal)">
                                      <p:cBhvr>
                                        <p:cTn id="76" dur="500"/>
                                        <p:tgtEl>
                                          <p:spTgt spid="45185"/>
                                        </p:tgtEl>
                                      </p:cBhvr>
                                    </p:animEffect>
                                  </p:childTnLst>
                                </p:cTn>
                              </p:par>
                            </p:childTnLst>
                          </p:cTn>
                        </p:par>
                        <p:par>
                          <p:cTn id="77" fill="hold" nodeType="afterGroup">
                            <p:stCondLst>
                              <p:cond delay="8500"/>
                            </p:stCondLst>
                            <p:childTnLst>
                              <p:par>
                                <p:cTn id="78" presetID="3" presetClass="entr" presetSubtype="10" fill="hold" grpId="0" nodeType="afterEffect">
                                  <p:stCondLst>
                                    <p:cond delay="0"/>
                                  </p:stCondLst>
                                  <p:childTnLst>
                                    <p:set>
                                      <p:cBhvr>
                                        <p:cTn id="79" dur="1" fill="hold">
                                          <p:stCondLst>
                                            <p:cond delay="0"/>
                                          </p:stCondLst>
                                        </p:cTn>
                                        <p:tgtEl>
                                          <p:spTgt spid="45201"/>
                                        </p:tgtEl>
                                        <p:attrNameLst>
                                          <p:attrName>style.visibility</p:attrName>
                                        </p:attrNameLst>
                                      </p:cBhvr>
                                      <p:to>
                                        <p:strVal val="visible"/>
                                      </p:to>
                                    </p:set>
                                    <p:animEffect transition="in" filter="blinds(horizontal)">
                                      <p:cBhvr>
                                        <p:cTn id="80" dur="500"/>
                                        <p:tgtEl>
                                          <p:spTgt spid="45201"/>
                                        </p:tgtEl>
                                      </p:cBhvr>
                                    </p:animEffect>
                                  </p:childTnLst>
                                </p:cTn>
                              </p:par>
                            </p:childTnLst>
                          </p:cTn>
                        </p:par>
                        <p:par>
                          <p:cTn id="81" fill="hold" nodeType="afterGroup">
                            <p:stCondLst>
                              <p:cond delay="9000"/>
                            </p:stCondLst>
                            <p:childTnLst>
                              <p:par>
                                <p:cTn id="82" presetID="3" presetClass="entr" presetSubtype="10" fill="hold" grpId="0" nodeType="afterEffect">
                                  <p:stCondLst>
                                    <p:cond delay="0"/>
                                  </p:stCondLst>
                                  <p:childTnLst>
                                    <p:set>
                                      <p:cBhvr>
                                        <p:cTn id="83" dur="1" fill="hold">
                                          <p:stCondLst>
                                            <p:cond delay="0"/>
                                          </p:stCondLst>
                                        </p:cTn>
                                        <p:tgtEl>
                                          <p:spTgt spid="45162"/>
                                        </p:tgtEl>
                                        <p:attrNameLst>
                                          <p:attrName>style.visibility</p:attrName>
                                        </p:attrNameLst>
                                      </p:cBhvr>
                                      <p:to>
                                        <p:strVal val="visible"/>
                                      </p:to>
                                    </p:set>
                                    <p:animEffect transition="in" filter="blinds(horizontal)">
                                      <p:cBhvr>
                                        <p:cTn id="84" dur="500"/>
                                        <p:tgtEl>
                                          <p:spTgt spid="45162"/>
                                        </p:tgtEl>
                                      </p:cBhvr>
                                    </p:animEffect>
                                  </p:childTnLst>
                                </p:cTn>
                              </p:par>
                            </p:childTnLst>
                          </p:cTn>
                        </p:par>
                        <p:par>
                          <p:cTn id="85" fill="hold" nodeType="afterGroup">
                            <p:stCondLst>
                              <p:cond delay="9500"/>
                            </p:stCondLst>
                            <p:childTnLst>
                              <p:par>
                                <p:cTn id="86" presetID="9" presetClass="entr" presetSubtype="0" fill="hold" nodeType="afterEffect">
                                  <p:stCondLst>
                                    <p:cond delay="0"/>
                                  </p:stCondLst>
                                  <p:childTnLst>
                                    <p:set>
                                      <p:cBhvr>
                                        <p:cTn id="87" dur="1" fill="hold">
                                          <p:stCondLst>
                                            <p:cond delay="0"/>
                                          </p:stCondLst>
                                        </p:cTn>
                                        <p:tgtEl>
                                          <p:spTgt spid="45154"/>
                                        </p:tgtEl>
                                        <p:attrNameLst>
                                          <p:attrName>style.visibility</p:attrName>
                                        </p:attrNameLst>
                                      </p:cBhvr>
                                      <p:to>
                                        <p:strVal val="visible"/>
                                      </p:to>
                                    </p:set>
                                    <p:animEffect transition="in" filter="dissolve">
                                      <p:cBhvr>
                                        <p:cTn id="88" dur="500"/>
                                        <p:tgtEl>
                                          <p:spTgt spid="45154"/>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nodeType="clickEffect">
                                  <p:stCondLst>
                                    <p:cond delay="0"/>
                                  </p:stCondLst>
                                  <p:childTnLst>
                                    <p:set>
                                      <p:cBhvr>
                                        <p:cTn id="92" dur="1" fill="hold">
                                          <p:stCondLst>
                                            <p:cond delay="0"/>
                                          </p:stCondLst>
                                        </p:cTn>
                                        <p:tgtEl>
                                          <p:spTgt spid="45203"/>
                                        </p:tgtEl>
                                        <p:attrNameLst>
                                          <p:attrName>style.visibility</p:attrName>
                                        </p:attrNameLst>
                                      </p:cBhvr>
                                      <p:to>
                                        <p:strVal val="visible"/>
                                      </p:to>
                                    </p:set>
                                    <p:animEffect transition="in" filter="blinds(horizontal)">
                                      <p:cBhvr>
                                        <p:cTn id="93" dur="500"/>
                                        <p:tgtEl>
                                          <p:spTgt spid="45203"/>
                                        </p:tgtEl>
                                      </p:cBhvr>
                                    </p:animEffect>
                                  </p:childTnLst>
                                </p:cTn>
                              </p:par>
                            </p:childTnLst>
                          </p:cTn>
                        </p:par>
                        <p:par>
                          <p:cTn id="94" fill="hold" nodeType="afterGroup">
                            <p:stCondLst>
                              <p:cond delay="500"/>
                            </p:stCondLst>
                            <p:childTnLst>
                              <p:par>
                                <p:cTn id="95" presetID="3" presetClass="entr" presetSubtype="10" fill="hold" grpId="0" nodeType="afterEffect">
                                  <p:stCondLst>
                                    <p:cond delay="0"/>
                                  </p:stCondLst>
                                  <p:childTnLst>
                                    <p:set>
                                      <p:cBhvr>
                                        <p:cTn id="96" dur="1" fill="hold">
                                          <p:stCondLst>
                                            <p:cond delay="0"/>
                                          </p:stCondLst>
                                        </p:cTn>
                                        <p:tgtEl>
                                          <p:spTgt spid="45159"/>
                                        </p:tgtEl>
                                        <p:attrNameLst>
                                          <p:attrName>style.visibility</p:attrName>
                                        </p:attrNameLst>
                                      </p:cBhvr>
                                      <p:to>
                                        <p:strVal val="visible"/>
                                      </p:to>
                                    </p:set>
                                    <p:animEffect transition="in" filter="blinds(horizontal)">
                                      <p:cBhvr>
                                        <p:cTn id="97" dur="500"/>
                                        <p:tgtEl>
                                          <p:spTgt spid="45159"/>
                                        </p:tgtEl>
                                      </p:cBhvr>
                                    </p:animEffect>
                                  </p:childTnLst>
                                </p:cTn>
                              </p:par>
                            </p:childTnLst>
                          </p:cTn>
                        </p:par>
                        <p:par>
                          <p:cTn id="98" fill="hold" nodeType="afterGroup">
                            <p:stCondLst>
                              <p:cond delay="1000"/>
                            </p:stCondLst>
                            <p:childTnLst>
                              <p:par>
                                <p:cTn id="99" presetID="10" presetClass="entr" presetSubtype="0" fill="hold" nodeType="afterEffect">
                                  <p:stCondLst>
                                    <p:cond delay="0"/>
                                  </p:stCondLst>
                                  <p:childTnLst>
                                    <p:set>
                                      <p:cBhvr>
                                        <p:cTn id="100" dur="1" fill="hold">
                                          <p:stCondLst>
                                            <p:cond delay="0"/>
                                          </p:stCondLst>
                                        </p:cTn>
                                        <p:tgtEl>
                                          <p:spTgt spid="45157"/>
                                        </p:tgtEl>
                                        <p:attrNameLst>
                                          <p:attrName>style.visibility</p:attrName>
                                        </p:attrNameLst>
                                      </p:cBhvr>
                                      <p:to>
                                        <p:strVal val="visible"/>
                                      </p:to>
                                    </p:set>
                                    <p:animEffect transition="in" filter="fade">
                                      <p:cBhvr>
                                        <p:cTn id="101" dur="500"/>
                                        <p:tgtEl>
                                          <p:spTgt spid="45157"/>
                                        </p:tgtEl>
                                      </p:cBhvr>
                                    </p:animEffect>
                                  </p:childTnLst>
                                </p:cTn>
                              </p:par>
                            </p:childTnLst>
                          </p:cTn>
                        </p:par>
                        <p:par>
                          <p:cTn id="102" fill="hold" nodeType="afterGroup">
                            <p:stCondLst>
                              <p:cond delay="1500"/>
                            </p:stCondLst>
                            <p:childTnLst>
                              <p:par>
                                <p:cTn id="103" presetID="3" presetClass="entr" presetSubtype="10" fill="hold" grpId="0" nodeType="afterEffect">
                                  <p:stCondLst>
                                    <p:cond delay="0"/>
                                  </p:stCondLst>
                                  <p:childTnLst>
                                    <p:set>
                                      <p:cBhvr>
                                        <p:cTn id="104" dur="1" fill="hold">
                                          <p:stCondLst>
                                            <p:cond delay="0"/>
                                          </p:stCondLst>
                                        </p:cTn>
                                        <p:tgtEl>
                                          <p:spTgt spid="45160"/>
                                        </p:tgtEl>
                                        <p:attrNameLst>
                                          <p:attrName>style.visibility</p:attrName>
                                        </p:attrNameLst>
                                      </p:cBhvr>
                                      <p:to>
                                        <p:strVal val="visible"/>
                                      </p:to>
                                    </p:set>
                                    <p:animEffect transition="in" filter="blinds(horizontal)">
                                      <p:cBhvr>
                                        <p:cTn id="105" dur="500"/>
                                        <p:tgtEl>
                                          <p:spTgt spid="45160"/>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2" presetClass="entr" presetSubtype="4" fill="hold" nodeType="clickEffect">
                                  <p:stCondLst>
                                    <p:cond delay="0"/>
                                  </p:stCondLst>
                                  <p:childTnLst>
                                    <p:set>
                                      <p:cBhvr>
                                        <p:cTn id="109" dur="1" fill="hold">
                                          <p:stCondLst>
                                            <p:cond delay="0"/>
                                          </p:stCondLst>
                                        </p:cTn>
                                        <p:tgtEl>
                                          <p:spTgt spid="45219"/>
                                        </p:tgtEl>
                                        <p:attrNameLst>
                                          <p:attrName>style.visibility</p:attrName>
                                        </p:attrNameLst>
                                      </p:cBhvr>
                                      <p:to>
                                        <p:strVal val="visible"/>
                                      </p:to>
                                    </p:set>
                                    <p:animEffect transition="in" filter="wipe(down)">
                                      <p:cBhvr>
                                        <p:cTn id="110" dur="500"/>
                                        <p:tgtEl>
                                          <p:spTgt spid="45219"/>
                                        </p:tgtEl>
                                      </p:cBhvr>
                                    </p:animEffect>
                                  </p:childTnLst>
                                </p:cTn>
                              </p:par>
                            </p:childTnLst>
                          </p:cTn>
                        </p:par>
                        <p:par>
                          <p:cTn id="111" fill="hold" nodeType="afterGroup">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5158"/>
                                        </p:tgtEl>
                                        <p:attrNameLst>
                                          <p:attrName>style.visibility</p:attrName>
                                        </p:attrNameLst>
                                      </p:cBhvr>
                                      <p:to>
                                        <p:strVal val="visible"/>
                                      </p:to>
                                    </p:set>
                                    <p:animEffect transition="in" filter="fade">
                                      <p:cBhvr>
                                        <p:cTn id="114" dur="500"/>
                                        <p:tgtEl>
                                          <p:spTgt spid="45158"/>
                                        </p:tgtEl>
                                      </p:cBhvr>
                                    </p:animEffect>
                                  </p:childTnLst>
                                </p:cTn>
                              </p:par>
                            </p:childTnLst>
                          </p:cTn>
                        </p:par>
                        <p:par>
                          <p:cTn id="115" fill="hold" nodeType="afterGroup">
                            <p:stCondLst>
                              <p:cond delay="1000"/>
                            </p:stCondLst>
                            <p:childTnLst>
                              <p:par>
                                <p:cTn id="116" presetID="3" presetClass="entr" presetSubtype="10" fill="hold" grpId="0" nodeType="afterEffect">
                                  <p:stCondLst>
                                    <p:cond delay="0"/>
                                  </p:stCondLst>
                                  <p:childTnLst>
                                    <p:set>
                                      <p:cBhvr>
                                        <p:cTn id="117" dur="1" fill="hold">
                                          <p:stCondLst>
                                            <p:cond delay="0"/>
                                          </p:stCondLst>
                                        </p:cTn>
                                        <p:tgtEl>
                                          <p:spTgt spid="45161"/>
                                        </p:tgtEl>
                                        <p:attrNameLst>
                                          <p:attrName>style.visibility</p:attrName>
                                        </p:attrNameLst>
                                      </p:cBhvr>
                                      <p:to>
                                        <p:strVal val="visible"/>
                                      </p:to>
                                    </p:set>
                                    <p:animEffect transition="in" filter="blinds(horizontal)">
                                      <p:cBhvr>
                                        <p:cTn id="118" dur="500"/>
                                        <p:tgtEl>
                                          <p:spTgt spid="45161"/>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42" presetClass="entr" presetSubtype="0" fill="hold" nodeType="clickEffect">
                                  <p:stCondLst>
                                    <p:cond delay="0"/>
                                  </p:stCondLst>
                                  <p:childTnLst>
                                    <p:set>
                                      <p:cBhvr>
                                        <p:cTn id="122" dur="1" fill="hold">
                                          <p:stCondLst>
                                            <p:cond delay="0"/>
                                          </p:stCondLst>
                                        </p:cTn>
                                        <p:tgtEl>
                                          <p:spTgt spid="45220"/>
                                        </p:tgtEl>
                                        <p:attrNameLst>
                                          <p:attrName>style.visibility</p:attrName>
                                        </p:attrNameLst>
                                      </p:cBhvr>
                                      <p:to>
                                        <p:strVal val="visible"/>
                                      </p:to>
                                    </p:set>
                                    <p:animEffect transition="in" filter="fade">
                                      <p:cBhvr>
                                        <p:cTn id="123" dur="1000"/>
                                        <p:tgtEl>
                                          <p:spTgt spid="45220"/>
                                        </p:tgtEl>
                                      </p:cBhvr>
                                    </p:animEffect>
                                    <p:anim calcmode="lin" valueType="num">
                                      <p:cBhvr>
                                        <p:cTn id="124" dur="1000" fill="hold"/>
                                        <p:tgtEl>
                                          <p:spTgt spid="45220"/>
                                        </p:tgtEl>
                                        <p:attrNameLst>
                                          <p:attrName>ppt_x</p:attrName>
                                        </p:attrNameLst>
                                      </p:cBhvr>
                                      <p:tavLst>
                                        <p:tav tm="0">
                                          <p:val>
                                            <p:strVal val="#ppt_x"/>
                                          </p:val>
                                        </p:tav>
                                        <p:tav tm="100000">
                                          <p:val>
                                            <p:strVal val="#ppt_x"/>
                                          </p:val>
                                        </p:tav>
                                      </p:tavLst>
                                    </p:anim>
                                    <p:anim calcmode="lin" valueType="num">
                                      <p:cBhvr>
                                        <p:cTn id="125" dur="1000" fill="hold"/>
                                        <p:tgtEl>
                                          <p:spTgt spid="45220"/>
                                        </p:tgtEl>
                                        <p:attrNameLst>
                                          <p:attrName>ppt_y</p:attrName>
                                        </p:attrNameLst>
                                      </p:cBhvr>
                                      <p:tavLst>
                                        <p:tav tm="0">
                                          <p:val>
                                            <p:strVal val="#ppt_y+.1"/>
                                          </p:val>
                                        </p:tav>
                                        <p:tav tm="100000">
                                          <p:val>
                                            <p:strVal val="#ppt_y"/>
                                          </p:val>
                                        </p:tav>
                                      </p:tavLst>
                                    </p:anim>
                                  </p:childTnLst>
                                </p:cTn>
                              </p:par>
                            </p:childTnLst>
                          </p:cTn>
                        </p:par>
                      </p:childTnLst>
                    </p:cTn>
                  </p:par>
                  <p:par>
                    <p:cTn id="126" fill="hold" nodeType="clickPar">
                      <p:stCondLst>
                        <p:cond delay="indefinite"/>
                      </p:stCondLst>
                      <p:childTnLst>
                        <p:par>
                          <p:cTn id="127" fill="hold" nodeType="withGroup">
                            <p:stCondLst>
                              <p:cond delay="0"/>
                            </p:stCondLst>
                            <p:childTnLst>
                              <p:par>
                                <p:cTn id="128" presetID="9" presetClass="entr" presetSubtype="0" fill="hold" nodeType="clickEffect">
                                  <p:stCondLst>
                                    <p:cond delay="0"/>
                                  </p:stCondLst>
                                  <p:childTnLst>
                                    <p:set>
                                      <p:cBhvr>
                                        <p:cTn id="129" dur="1" fill="hold">
                                          <p:stCondLst>
                                            <p:cond delay="0"/>
                                          </p:stCondLst>
                                        </p:cTn>
                                        <p:tgtEl>
                                          <p:spTgt spid="45164"/>
                                        </p:tgtEl>
                                        <p:attrNameLst>
                                          <p:attrName>style.visibility</p:attrName>
                                        </p:attrNameLst>
                                      </p:cBhvr>
                                      <p:to>
                                        <p:strVal val="visible"/>
                                      </p:to>
                                    </p:set>
                                    <p:animEffect transition="in" filter="dissolve">
                                      <p:cBhvr>
                                        <p:cTn id="130" dur="500"/>
                                        <p:tgtEl>
                                          <p:spTgt spid="4516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9" presetClass="entr" presetSubtype="0" fill="hold" nodeType="clickEffect">
                                  <p:stCondLst>
                                    <p:cond delay="0"/>
                                  </p:stCondLst>
                                  <p:childTnLst>
                                    <p:set>
                                      <p:cBhvr>
                                        <p:cTn id="134" dur="1" fill="hold">
                                          <p:stCondLst>
                                            <p:cond delay="0"/>
                                          </p:stCondLst>
                                        </p:cTn>
                                        <p:tgtEl>
                                          <p:spTgt spid="45165"/>
                                        </p:tgtEl>
                                        <p:attrNameLst>
                                          <p:attrName>style.visibility</p:attrName>
                                        </p:attrNameLst>
                                      </p:cBhvr>
                                      <p:to>
                                        <p:strVal val="visible"/>
                                      </p:to>
                                    </p:set>
                                    <p:animEffect transition="in" filter="dissolve">
                                      <p:cBhvr>
                                        <p:cTn id="135" dur="500"/>
                                        <p:tgtEl>
                                          <p:spTgt spid="4516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9" presetClass="entr" presetSubtype="0" fill="hold" nodeType="clickEffect">
                                  <p:stCondLst>
                                    <p:cond delay="0"/>
                                  </p:stCondLst>
                                  <p:childTnLst>
                                    <p:set>
                                      <p:cBhvr>
                                        <p:cTn id="139" dur="1" fill="hold">
                                          <p:stCondLst>
                                            <p:cond delay="0"/>
                                          </p:stCondLst>
                                        </p:cTn>
                                        <p:tgtEl>
                                          <p:spTgt spid="45166"/>
                                        </p:tgtEl>
                                        <p:attrNameLst>
                                          <p:attrName>style.visibility</p:attrName>
                                        </p:attrNameLst>
                                      </p:cBhvr>
                                      <p:to>
                                        <p:strVal val="visible"/>
                                      </p:to>
                                    </p:set>
                                    <p:animEffect transition="in" filter="dissolve">
                                      <p:cBhvr>
                                        <p:cTn id="140" dur="500"/>
                                        <p:tgtEl>
                                          <p:spTgt spid="4516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9" presetClass="entr" presetSubtype="0" fill="hold" nodeType="clickEffect">
                                  <p:stCondLst>
                                    <p:cond delay="0"/>
                                  </p:stCondLst>
                                  <p:childTnLst>
                                    <p:set>
                                      <p:cBhvr>
                                        <p:cTn id="144" dur="1" fill="hold">
                                          <p:stCondLst>
                                            <p:cond delay="0"/>
                                          </p:stCondLst>
                                        </p:cTn>
                                        <p:tgtEl>
                                          <p:spTgt spid="45167"/>
                                        </p:tgtEl>
                                        <p:attrNameLst>
                                          <p:attrName>style.visibility</p:attrName>
                                        </p:attrNameLst>
                                      </p:cBhvr>
                                      <p:to>
                                        <p:strVal val="visible"/>
                                      </p:to>
                                    </p:set>
                                    <p:animEffect transition="in" filter="dissolve">
                                      <p:cBhvr>
                                        <p:cTn id="145" dur="500"/>
                                        <p:tgtEl>
                                          <p:spTgt spid="45167"/>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10" presetClass="entr" presetSubtype="0" fill="hold" nodeType="clickEffect">
                                  <p:stCondLst>
                                    <p:cond delay="0"/>
                                  </p:stCondLst>
                                  <p:childTnLst>
                                    <p:set>
                                      <p:cBhvr>
                                        <p:cTn id="149" dur="1" fill="hold">
                                          <p:stCondLst>
                                            <p:cond delay="0"/>
                                          </p:stCondLst>
                                        </p:cTn>
                                        <p:tgtEl>
                                          <p:spTgt spid="45168"/>
                                        </p:tgtEl>
                                        <p:attrNameLst>
                                          <p:attrName>style.visibility</p:attrName>
                                        </p:attrNameLst>
                                      </p:cBhvr>
                                      <p:to>
                                        <p:strVal val="visible"/>
                                      </p:to>
                                    </p:set>
                                    <p:animEffect transition="in" filter="fade">
                                      <p:cBhvr>
                                        <p:cTn id="150" dur="1000"/>
                                        <p:tgtEl>
                                          <p:spTgt spid="45168"/>
                                        </p:tgtEl>
                                      </p:cBhvr>
                                    </p:animEffec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0" presetClass="entr" presetSubtype="0" fill="hold" nodeType="clickEffect">
                                  <p:stCondLst>
                                    <p:cond delay="0"/>
                                  </p:stCondLst>
                                  <p:childTnLst>
                                    <p:set>
                                      <p:cBhvr>
                                        <p:cTn id="154" dur="1" fill="hold">
                                          <p:stCondLst>
                                            <p:cond delay="0"/>
                                          </p:stCondLst>
                                        </p:cTn>
                                        <p:tgtEl>
                                          <p:spTgt spid="45169"/>
                                        </p:tgtEl>
                                        <p:attrNameLst>
                                          <p:attrName>style.visibility</p:attrName>
                                        </p:attrNameLst>
                                      </p:cBhvr>
                                      <p:to>
                                        <p:strVal val="visible"/>
                                      </p:to>
                                    </p:set>
                                    <p:animEffect transition="in" filter="fade">
                                      <p:cBhvr>
                                        <p:cTn id="155" dur="1000"/>
                                        <p:tgtEl>
                                          <p:spTgt spid="45169"/>
                                        </p:tgtEl>
                                      </p:cBhvr>
                                    </p:animEffec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10" presetClass="entr" presetSubtype="0" fill="hold" nodeType="clickEffect">
                                  <p:stCondLst>
                                    <p:cond delay="0"/>
                                  </p:stCondLst>
                                  <p:childTnLst>
                                    <p:set>
                                      <p:cBhvr>
                                        <p:cTn id="159" dur="1" fill="hold">
                                          <p:stCondLst>
                                            <p:cond delay="0"/>
                                          </p:stCondLst>
                                        </p:cTn>
                                        <p:tgtEl>
                                          <p:spTgt spid="45170"/>
                                        </p:tgtEl>
                                        <p:attrNameLst>
                                          <p:attrName>style.visibility</p:attrName>
                                        </p:attrNameLst>
                                      </p:cBhvr>
                                      <p:to>
                                        <p:strVal val="visible"/>
                                      </p:to>
                                    </p:set>
                                    <p:animEffect transition="in" filter="fade">
                                      <p:cBhvr>
                                        <p:cTn id="160" dur="1000"/>
                                        <p:tgtEl>
                                          <p:spTgt spid="45170"/>
                                        </p:tgtEl>
                                      </p:cBhvr>
                                    </p:animEffect>
                                  </p:childTnLst>
                                </p:cTn>
                              </p:par>
                            </p:childTnLst>
                          </p:cTn>
                        </p:par>
                      </p:childTnLst>
                    </p:cTn>
                  </p:par>
                  <p:par>
                    <p:cTn id="161" fill="hold" nodeType="clickPar">
                      <p:stCondLst>
                        <p:cond delay="indefinite"/>
                      </p:stCondLst>
                      <p:childTnLst>
                        <p:par>
                          <p:cTn id="162" fill="hold" nodeType="withGroup">
                            <p:stCondLst>
                              <p:cond delay="0"/>
                            </p:stCondLst>
                            <p:childTnLst>
                              <p:par>
                                <p:cTn id="163" presetID="23" presetClass="entr" presetSubtype="16" fill="hold" grpId="0" nodeType="clickEffect">
                                  <p:stCondLst>
                                    <p:cond delay="0"/>
                                  </p:stCondLst>
                                  <p:childTnLst>
                                    <p:set>
                                      <p:cBhvr>
                                        <p:cTn id="164" dur="1" fill="hold">
                                          <p:stCondLst>
                                            <p:cond delay="0"/>
                                          </p:stCondLst>
                                        </p:cTn>
                                        <p:tgtEl>
                                          <p:spTgt spid="45186"/>
                                        </p:tgtEl>
                                        <p:attrNameLst>
                                          <p:attrName>style.visibility</p:attrName>
                                        </p:attrNameLst>
                                      </p:cBhvr>
                                      <p:to>
                                        <p:strVal val="visible"/>
                                      </p:to>
                                    </p:set>
                                    <p:anim calcmode="lin" valueType="num">
                                      <p:cBhvr>
                                        <p:cTn id="165" dur="500" fill="hold"/>
                                        <p:tgtEl>
                                          <p:spTgt spid="45186"/>
                                        </p:tgtEl>
                                        <p:attrNameLst>
                                          <p:attrName>ppt_w</p:attrName>
                                        </p:attrNameLst>
                                      </p:cBhvr>
                                      <p:tavLst>
                                        <p:tav tm="0">
                                          <p:val>
                                            <p:fltVal val="0"/>
                                          </p:val>
                                        </p:tav>
                                        <p:tav tm="100000">
                                          <p:val>
                                            <p:strVal val="#ppt_w"/>
                                          </p:val>
                                        </p:tav>
                                      </p:tavLst>
                                    </p:anim>
                                    <p:anim calcmode="lin" valueType="num">
                                      <p:cBhvr>
                                        <p:cTn id="166" dur="500" fill="hold"/>
                                        <p:tgtEl>
                                          <p:spTgt spid="45186"/>
                                        </p:tgtEl>
                                        <p:attrNameLst>
                                          <p:attrName>ppt_h</p:attrName>
                                        </p:attrNameLst>
                                      </p:cBhvr>
                                      <p:tavLst>
                                        <p:tav tm="0">
                                          <p:val>
                                            <p:fltVal val="0"/>
                                          </p:val>
                                        </p:tav>
                                        <p:tav tm="100000">
                                          <p:val>
                                            <p:strVal val="#ppt_h"/>
                                          </p:val>
                                        </p:tav>
                                      </p:tavLst>
                                    </p:anim>
                                  </p:childTnLst>
                                </p:cTn>
                              </p:par>
                            </p:childTnLst>
                          </p:cTn>
                        </p:par>
                      </p:childTnLst>
                    </p:cTn>
                  </p:par>
                  <p:par>
                    <p:cTn id="167" fill="hold" nodeType="clickPar">
                      <p:stCondLst>
                        <p:cond delay="indefinite"/>
                      </p:stCondLst>
                      <p:childTnLst>
                        <p:par>
                          <p:cTn id="168" fill="hold" nodeType="withGroup">
                            <p:stCondLst>
                              <p:cond delay="0"/>
                            </p:stCondLst>
                            <p:childTnLst>
                              <p:par>
                                <p:cTn id="169" presetID="9" presetClass="entr" presetSubtype="0" fill="hold" nodeType="clickEffect">
                                  <p:stCondLst>
                                    <p:cond delay="0"/>
                                  </p:stCondLst>
                                  <p:childTnLst>
                                    <p:set>
                                      <p:cBhvr>
                                        <p:cTn id="170" dur="1" fill="hold">
                                          <p:stCondLst>
                                            <p:cond delay="0"/>
                                          </p:stCondLst>
                                        </p:cTn>
                                        <p:tgtEl>
                                          <p:spTgt spid="45187"/>
                                        </p:tgtEl>
                                        <p:attrNameLst>
                                          <p:attrName>style.visibility</p:attrName>
                                        </p:attrNameLst>
                                      </p:cBhvr>
                                      <p:to>
                                        <p:strVal val="visible"/>
                                      </p:to>
                                    </p:set>
                                    <p:animEffect transition="in" filter="dissolve">
                                      <p:cBhvr>
                                        <p:cTn id="171" dur="500"/>
                                        <p:tgtEl>
                                          <p:spTgt spid="45187"/>
                                        </p:tgtEl>
                                      </p:cBhvr>
                                    </p:animEffec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10" presetClass="entr" presetSubtype="0" fill="hold" nodeType="clickEffect">
                                  <p:stCondLst>
                                    <p:cond delay="0"/>
                                  </p:stCondLst>
                                  <p:childTnLst>
                                    <p:set>
                                      <p:cBhvr>
                                        <p:cTn id="175" dur="1" fill="hold">
                                          <p:stCondLst>
                                            <p:cond delay="0"/>
                                          </p:stCondLst>
                                        </p:cTn>
                                        <p:tgtEl>
                                          <p:spTgt spid="45188"/>
                                        </p:tgtEl>
                                        <p:attrNameLst>
                                          <p:attrName>style.visibility</p:attrName>
                                        </p:attrNameLst>
                                      </p:cBhvr>
                                      <p:to>
                                        <p:strVal val="visible"/>
                                      </p:to>
                                    </p:set>
                                    <p:animEffect transition="in" filter="fade">
                                      <p:cBhvr>
                                        <p:cTn id="176" dur="1000"/>
                                        <p:tgtEl>
                                          <p:spTgt spid="45188"/>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7" presetClass="entr" presetSubtype="10" fill="hold" grpId="0" nodeType="clickEffect">
                                  <p:stCondLst>
                                    <p:cond delay="0"/>
                                  </p:stCondLst>
                                  <p:childTnLst>
                                    <p:set>
                                      <p:cBhvr>
                                        <p:cTn id="180" dur="1" fill="hold">
                                          <p:stCondLst>
                                            <p:cond delay="0"/>
                                          </p:stCondLst>
                                        </p:cTn>
                                        <p:tgtEl>
                                          <p:spTgt spid="45189"/>
                                        </p:tgtEl>
                                        <p:attrNameLst>
                                          <p:attrName>style.visibility</p:attrName>
                                        </p:attrNameLst>
                                      </p:cBhvr>
                                      <p:to>
                                        <p:strVal val="visible"/>
                                      </p:to>
                                    </p:set>
                                    <p:anim calcmode="lin" valueType="num">
                                      <p:cBhvr>
                                        <p:cTn id="181" dur="500" fill="hold"/>
                                        <p:tgtEl>
                                          <p:spTgt spid="45189"/>
                                        </p:tgtEl>
                                        <p:attrNameLst>
                                          <p:attrName>ppt_w</p:attrName>
                                        </p:attrNameLst>
                                      </p:cBhvr>
                                      <p:tavLst>
                                        <p:tav tm="0">
                                          <p:val>
                                            <p:fltVal val="0"/>
                                          </p:val>
                                        </p:tav>
                                        <p:tav tm="100000">
                                          <p:val>
                                            <p:strVal val="#ppt_w"/>
                                          </p:val>
                                        </p:tav>
                                      </p:tavLst>
                                    </p:anim>
                                    <p:anim calcmode="lin" valueType="num">
                                      <p:cBhvr>
                                        <p:cTn id="182" dur="500" fill="hold"/>
                                        <p:tgtEl>
                                          <p:spTgt spid="45189"/>
                                        </p:tgtEl>
                                        <p:attrNameLst>
                                          <p:attrName>ppt_h</p:attrName>
                                        </p:attrNameLst>
                                      </p:cBhvr>
                                      <p:tavLst>
                                        <p:tav tm="0">
                                          <p:val>
                                            <p:strVal val="#ppt_h"/>
                                          </p:val>
                                        </p:tav>
                                        <p:tav tm="100000">
                                          <p:val>
                                            <p:strVal val="#ppt_h"/>
                                          </p:val>
                                        </p:tav>
                                      </p:tavLst>
                                    </p:anim>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3" presetClass="entr" presetSubtype="16" fill="hold" nodeType="clickEffect">
                                  <p:stCondLst>
                                    <p:cond delay="0"/>
                                  </p:stCondLst>
                                  <p:childTnLst>
                                    <p:set>
                                      <p:cBhvr>
                                        <p:cTn id="186" dur="1" fill="hold">
                                          <p:stCondLst>
                                            <p:cond delay="0"/>
                                          </p:stCondLst>
                                        </p:cTn>
                                        <p:tgtEl>
                                          <p:spTgt spid="45193"/>
                                        </p:tgtEl>
                                        <p:attrNameLst>
                                          <p:attrName>style.visibility</p:attrName>
                                        </p:attrNameLst>
                                      </p:cBhvr>
                                      <p:to>
                                        <p:strVal val="visible"/>
                                      </p:to>
                                    </p:set>
                                    <p:animEffect transition="in" filter="plus(in)">
                                      <p:cBhvr>
                                        <p:cTn id="187" dur="2000"/>
                                        <p:tgtEl>
                                          <p:spTgt spid="45193"/>
                                        </p:tgtEl>
                                      </p:cBhvr>
                                    </p:animEffec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14" presetClass="entr" presetSubtype="10" fill="hold" nodeType="clickEffect">
                                  <p:stCondLst>
                                    <p:cond delay="0"/>
                                  </p:stCondLst>
                                  <p:childTnLst>
                                    <p:set>
                                      <p:cBhvr>
                                        <p:cTn id="191" dur="1" fill="hold">
                                          <p:stCondLst>
                                            <p:cond delay="0"/>
                                          </p:stCondLst>
                                        </p:cTn>
                                        <p:tgtEl>
                                          <p:spTgt spid="45182"/>
                                        </p:tgtEl>
                                        <p:attrNameLst>
                                          <p:attrName>style.visibility</p:attrName>
                                        </p:attrNameLst>
                                      </p:cBhvr>
                                      <p:to>
                                        <p:strVal val="visible"/>
                                      </p:to>
                                    </p:set>
                                    <p:animEffect transition="in" filter="randombar(horizontal)">
                                      <p:cBhvr>
                                        <p:cTn id="192" dur="500"/>
                                        <p:tgtEl>
                                          <p:spTgt spid="45182"/>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3" presetClass="entr" presetSubtype="16" fill="hold" nodeType="clickEffect">
                                  <p:stCondLst>
                                    <p:cond delay="0"/>
                                  </p:stCondLst>
                                  <p:childTnLst>
                                    <p:set>
                                      <p:cBhvr>
                                        <p:cTn id="196" dur="1" fill="hold">
                                          <p:stCondLst>
                                            <p:cond delay="0"/>
                                          </p:stCondLst>
                                        </p:cTn>
                                        <p:tgtEl>
                                          <p:spTgt spid="45183"/>
                                        </p:tgtEl>
                                        <p:attrNameLst>
                                          <p:attrName>style.visibility</p:attrName>
                                        </p:attrNameLst>
                                      </p:cBhvr>
                                      <p:to>
                                        <p:strVal val="visible"/>
                                      </p:to>
                                    </p:set>
                                    <p:anim calcmode="lin" valueType="num">
                                      <p:cBhvr>
                                        <p:cTn id="197" dur="500" fill="hold"/>
                                        <p:tgtEl>
                                          <p:spTgt spid="45183"/>
                                        </p:tgtEl>
                                        <p:attrNameLst>
                                          <p:attrName>ppt_w</p:attrName>
                                        </p:attrNameLst>
                                      </p:cBhvr>
                                      <p:tavLst>
                                        <p:tav tm="0">
                                          <p:val>
                                            <p:fltVal val="0"/>
                                          </p:val>
                                        </p:tav>
                                        <p:tav tm="100000">
                                          <p:val>
                                            <p:strVal val="#ppt_w"/>
                                          </p:val>
                                        </p:tav>
                                      </p:tavLst>
                                    </p:anim>
                                    <p:anim calcmode="lin" valueType="num">
                                      <p:cBhvr>
                                        <p:cTn id="198" dur="500" fill="hold"/>
                                        <p:tgtEl>
                                          <p:spTgt spid="45183"/>
                                        </p:tgtEl>
                                        <p:attrNameLst>
                                          <p:attrName>ppt_h</p:attrName>
                                        </p:attrNameLst>
                                      </p:cBhvr>
                                      <p:tavLst>
                                        <p:tav tm="0">
                                          <p:val>
                                            <p:fltVal val="0"/>
                                          </p:val>
                                        </p:tav>
                                        <p:tav tm="100000">
                                          <p:val>
                                            <p:strVal val="#ppt_h"/>
                                          </p:val>
                                        </p:tav>
                                      </p:tavLst>
                                    </p:anim>
                                  </p:childTnLst>
                                </p:cTn>
                              </p:par>
                            </p:childTnLst>
                          </p:cTn>
                        </p:par>
                      </p:childTnLst>
                    </p:cTn>
                  </p:par>
                  <p:par>
                    <p:cTn id="199" fill="hold" nodeType="clickPar">
                      <p:stCondLst>
                        <p:cond delay="indefinite"/>
                      </p:stCondLst>
                      <p:childTnLst>
                        <p:par>
                          <p:cTn id="200" fill="hold" nodeType="withGroup">
                            <p:stCondLst>
                              <p:cond delay="0"/>
                            </p:stCondLst>
                            <p:childTnLst>
                              <p:par>
                                <p:cTn id="201" presetID="22" presetClass="entr" presetSubtype="4" fill="hold" nodeType="clickEffect">
                                  <p:stCondLst>
                                    <p:cond delay="0"/>
                                  </p:stCondLst>
                                  <p:childTnLst>
                                    <p:set>
                                      <p:cBhvr>
                                        <p:cTn id="202" dur="1" fill="hold">
                                          <p:stCondLst>
                                            <p:cond delay="0"/>
                                          </p:stCondLst>
                                        </p:cTn>
                                        <p:tgtEl>
                                          <p:spTgt spid="45173"/>
                                        </p:tgtEl>
                                        <p:attrNameLst>
                                          <p:attrName>style.visibility</p:attrName>
                                        </p:attrNameLst>
                                      </p:cBhvr>
                                      <p:to>
                                        <p:strVal val="visible"/>
                                      </p:to>
                                    </p:set>
                                    <p:animEffect transition="in" filter="wipe(down)">
                                      <p:cBhvr>
                                        <p:cTn id="203" dur="500"/>
                                        <p:tgtEl>
                                          <p:spTgt spid="45173"/>
                                        </p:tgtEl>
                                      </p:cBhvr>
                                    </p:animEffect>
                                  </p:childTnLst>
                                </p:cTn>
                              </p:par>
                            </p:childTnLst>
                          </p:cTn>
                        </p:par>
                      </p:childTnLst>
                    </p:cTn>
                  </p:par>
                  <p:par>
                    <p:cTn id="204" fill="hold" nodeType="clickPar">
                      <p:stCondLst>
                        <p:cond delay="indefinite"/>
                      </p:stCondLst>
                      <p:childTnLst>
                        <p:par>
                          <p:cTn id="205" fill="hold" nodeType="withGroup">
                            <p:stCondLst>
                              <p:cond delay="0"/>
                            </p:stCondLst>
                            <p:childTnLst>
                              <p:par>
                                <p:cTn id="206" presetID="22" presetClass="entr" presetSubtype="4" fill="hold" nodeType="clickEffect">
                                  <p:stCondLst>
                                    <p:cond delay="0"/>
                                  </p:stCondLst>
                                  <p:childTnLst>
                                    <p:set>
                                      <p:cBhvr>
                                        <p:cTn id="207" dur="1" fill="hold">
                                          <p:stCondLst>
                                            <p:cond delay="0"/>
                                          </p:stCondLst>
                                        </p:cTn>
                                        <p:tgtEl>
                                          <p:spTgt spid="45175"/>
                                        </p:tgtEl>
                                        <p:attrNameLst>
                                          <p:attrName>style.visibility</p:attrName>
                                        </p:attrNameLst>
                                      </p:cBhvr>
                                      <p:to>
                                        <p:strVal val="visible"/>
                                      </p:to>
                                    </p:set>
                                    <p:animEffect transition="in" filter="wipe(down)">
                                      <p:cBhvr>
                                        <p:cTn id="208" dur="500"/>
                                        <p:tgtEl>
                                          <p:spTgt spid="45175"/>
                                        </p:tgtEl>
                                      </p:cBhvr>
                                    </p:animEffect>
                                  </p:childTnLst>
                                </p:cTn>
                              </p:par>
                            </p:childTnLst>
                          </p:cTn>
                        </p:par>
                      </p:childTnLst>
                    </p:cTn>
                  </p:par>
                  <p:par>
                    <p:cTn id="209" fill="hold" nodeType="clickPar">
                      <p:stCondLst>
                        <p:cond delay="indefinite"/>
                      </p:stCondLst>
                      <p:childTnLst>
                        <p:par>
                          <p:cTn id="210" fill="hold" nodeType="withGroup">
                            <p:stCondLst>
                              <p:cond delay="0"/>
                            </p:stCondLst>
                            <p:childTnLst>
                              <p:par>
                                <p:cTn id="211" presetID="22" presetClass="entr" presetSubtype="4" fill="hold" nodeType="clickEffect">
                                  <p:stCondLst>
                                    <p:cond delay="0"/>
                                  </p:stCondLst>
                                  <p:childTnLst>
                                    <p:set>
                                      <p:cBhvr>
                                        <p:cTn id="212" dur="1" fill="hold">
                                          <p:stCondLst>
                                            <p:cond delay="0"/>
                                          </p:stCondLst>
                                        </p:cTn>
                                        <p:tgtEl>
                                          <p:spTgt spid="45177"/>
                                        </p:tgtEl>
                                        <p:attrNameLst>
                                          <p:attrName>style.visibility</p:attrName>
                                        </p:attrNameLst>
                                      </p:cBhvr>
                                      <p:to>
                                        <p:strVal val="visible"/>
                                      </p:to>
                                    </p:set>
                                    <p:animEffect transition="in" filter="wipe(down)">
                                      <p:cBhvr>
                                        <p:cTn id="213" dur="500"/>
                                        <p:tgtEl>
                                          <p:spTgt spid="45177"/>
                                        </p:tgtEl>
                                      </p:cBhvr>
                                    </p:animEffec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10" presetClass="entr" presetSubtype="0" fill="hold" nodeType="clickEffect">
                                  <p:stCondLst>
                                    <p:cond delay="0"/>
                                  </p:stCondLst>
                                  <p:childTnLst>
                                    <p:set>
                                      <p:cBhvr>
                                        <p:cTn id="217" dur="1" fill="hold">
                                          <p:stCondLst>
                                            <p:cond delay="0"/>
                                          </p:stCondLst>
                                        </p:cTn>
                                        <p:tgtEl>
                                          <p:spTgt spid="45190"/>
                                        </p:tgtEl>
                                        <p:attrNameLst>
                                          <p:attrName>style.visibility</p:attrName>
                                        </p:attrNameLst>
                                      </p:cBhvr>
                                      <p:to>
                                        <p:strVal val="visible"/>
                                      </p:to>
                                    </p:set>
                                    <p:animEffect transition="in" filter="fade">
                                      <p:cBhvr>
                                        <p:cTn id="218" dur="1000"/>
                                        <p:tgtEl>
                                          <p:spTgt spid="45190"/>
                                        </p:tgtEl>
                                      </p:cBhvr>
                                    </p:animEffec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23" presetClass="entr" presetSubtype="16" fill="hold" nodeType="clickEffect">
                                  <p:stCondLst>
                                    <p:cond delay="0"/>
                                  </p:stCondLst>
                                  <p:childTnLst>
                                    <p:set>
                                      <p:cBhvr>
                                        <p:cTn id="222" dur="1" fill="hold">
                                          <p:stCondLst>
                                            <p:cond delay="0"/>
                                          </p:stCondLst>
                                        </p:cTn>
                                        <p:tgtEl>
                                          <p:spTgt spid="45191"/>
                                        </p:tgtEl>
                                        <p:attrNameLst>
                                          <p:attrName>style.visibility</p:attrName>
                                        </p:attrNameLst>
                                      </p:cBhvr>
                                      <p:to>
                                        <p:strVal val="visible"/>
                                      </p:to>
                                    </p:set>
                                    <p:anim calcmode="lin" valueType="num">
                                      <p:cBhvr>
                                        <p:cTn id="223" dur="500" fill="hold"/>
                                        <p:tgtEl>
                                          <p:spTgt spid="45191"/>
                                        </p:tgtEl>
                                        <p:attrNameLst>
                                          <p:attrName>ppt_w</p:attrName>
                                        </p:attrNameLst>
                                      </p:cBhvr>
                                      <p:tavLst>
                                        <p:tav tm="0">
                                          <p:val>
                                            <p:fltVal val="0"/>
                                          </p:val>
                                        </p:tav>
                                        <p:tav tm="100000">
                                          <p:val>
                                            <p:strVal val="#ppt_w"/>
                                          </p:val>
                                        </p:tav>
                                      </p:tavLst>
                                    </p:anim>
                                    <p:anim calcmode="lin" valueType="num">
                                      <p:cBhvr>
                                        <p:cTn id="224" dur="500" fill="hold"/>
                                        <p:tgtEl>
                                          <p:spTgt spid="45191"/>
                                        </p:tgtEl>
                                        <p:attrNameLst>
                                          <p:attrName>ppt_h</p:attrName>
                                        </p:attrNameLst>
                                      </p:cBhvr>
                                      <p:tavLst>
                                        <p:tav tm="0">
                                          <p:val>
                                            <p:fltVal val="0"/>
                                          </p:val>
                                        </p:tav>
                                        <p:tav tm="100000">
                                          <p:val>
                                            <p:strVal val="#ppt_h"/>
                                          </p:val>
                                        </p:tav>
                                      </p:tavLst>
                                    </p:anim>
                                  </p:childTnLst>
                                </p:cTn>
                              </p:par>
                            </p:childTnLst>
                          </p:cTn>
                        </p:par>
                      </p:childTnLst>
                    </p:cTn>
                  </p:par>
                  <p:par>
                    <p:cTn id="225" fill="hold" nodeType="clickPar">
                      <p:stCondLst>
                        <p:cond delay="indefinite"/>
                      </p:stCondLst>
                      <p:childTnLst>
                        <p:par>
                          <p:cTn id="226" fill="hold" nodeType="withGroup">
                            <p:stCondLst>
                              <p:cond delay="0"/>
                            </p:stCondLst>
                            <p:childTnLst>
                              <p:par>
                                <p:cTn id="227" presetID="23" presetClass="entr" presetSubtype="16" fill="hold" grpId="0" nodeType="clickEffect">
                                  <p:stCondLst>
                                    <p:cond delay="0"/>
                                  </p:stCondLst>
                                  <p:childTnLst>
                                    <p:set>
                                      <p:cBhvr>
                                        <p:cTn id="228" dur="1" fill="hold">
                                          <p:stCondLst>
                                            <p:cond delay="0"/>
                                          </p:stCondLst>
                                        </p:cTn>
                                        <p:tgtEl>
                                          <p:spTgt spid="45192"/>
                                        </p:tgtEl>
                                        <p:attrNameLst>
                                          <p:attrName>style.visibility</p:attrName>
                                        </p:attrNameLst>
                                      </p:cBhvr>
                                      <p:to>
                                        <p:strVal val="visible"/>
                                      </p:to>
                                    </p:set>
                                    <p:anim calcmode="lin" valueType="num">
                                      <p:cBhvr>
                                        <p:cTn id="229" dur="500" fill="hold"/>
                                        <p:tgtEl>
                                          <p:spTgt spid="45192"/>
                                        </p:tgtEl>
                                        <p:attrNameLst>
                                          <p:attrName>ppt_w</p:attrName>
                                        </p:attrNameLst>
                                      </p:cBhvr>
                                      <p:tavLst>
                                        <p:tav tm="0">
                                          <p:val>
                                            <p:fltVal val="0"/>
                                          </p:val>
                                        </p:tav>
                                        <p:tav tm="100000">
                                          <p:val>
                                            <p:strVal val="#ppt_w"/>
                                          </p:val>
                                        </p:tav>
                                      </p:tavLst>
                                    </p:anim>
                                    <p:anim calcmode="lin" valueType="num">
                                      <p:cBhvr>
                                        <p:cTn id="230" dur="500" fill="hold"/>
                                        <p:tgtEl>
                                          <p:spTgt spid="45192"/>
                                        </p:tgtEl>
                                        <p:attrNameLst>
                                          <p:attrName>ppt_h</p:attrName>
                                        </p:attrNameLst>
                                      </p:cBhvr>
                                      <p:tavLst>
                                        <p:tav tm="0">
                                          <p:val>
                                            <p:fltVal val="0"/>
                                          </p:val>
                                        </p:tav>
                                        <p:tav tm="100000">
                                          <p:val>
                                            <p:strVal val="#ppt_h"/>
                                          </p:val>
                                        </p:tav>
                                      </p:tavLst>
                                    </p:anim>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3" presetClass="entr" presetSubtype="16" fill="hold" nodeType="clickEffect">
                                  <p:stCondLst>
                                    <p:cond delay="0"/>
                                  </p:stCondLst>
                                  <p:childTnLst>
                                    <p:set>
                                      <p:cBhvr>
                                        <p:cTn id="234" dur="1" fill="hold">
                                          <p:stCondLst>
                                            <p:cond delay="0"/>
                                          </p:stCondLst>
                                        </p:cTn>
                                        <p:tgtEl>
                                          <p:spTgt spid="45225"/>
                                        </p:tgtEl>
                                        <p:attrNameLst>
                                          <p:attrName>style.visibility</p:attrName>
                                        </p:attrNameLst>
                                      </p:cBhvr>
                                      <p:to>
                                        <p:strVal val="visible"/>
                                      </p:to>
                                    </p:set>
                                    <p:anim calcmode="lin" valueType="num">
                                      <p:cBhvr>
                                        <p:cTn id="235" dur="500" fill="hold"/>
                                        <p:tgtEl>
                                          <p:spTgt spid="45225"/>
                                        </p:tgtEl>
                                        <p:attrNameLst>
                                          <p:attrName>ppt_w</p:attrName>
                                        </p:attrNameLst>
                                      </p:cBhvr>
                                      <p:tavLst>
                                        <p:tav tm="0">
                                          <p:val>
                                            <p:fltVal val="0"/>
                                          </p:val>
                                        </p:tav>
                                        <p:tav tm="100000">
                                          <p:val>
                                            <p:strVal val="#ppt_w"/>
                                          </p:val>
                                        </p:tav>
                                      </p:tavLst>
                                    </p:anim>
                                    <p:anim calcmode="lin" valueType="num">
                                      <p:cBhvr>
                                        <p:cTn id="236" dur="500" fill="hold"/>
                                        <p:tgtEl>
                                          <p:spTgt spid="45225"/>
                                        </p:tgtEl>
                                        <p:attrNameLst>
                                          <p:attrName>ppt_h</p:attrName>
                                        </p:attrNameLst>
                                      </p:cBhvr>
                                      <p:tavLst>
                                        <p:tav tm="0">
                                          <p:val>
                                            <p:fltVal val="0"/>
                                          </p:val>
                                        </p:tav>
                                        <p:tav tm="100000">
                                          <p:val>
                                            <p:strVal val="#ppt_h"/>
                                          </p:val>
                                        </p:tav>
                                      </p:tavLst>
                                    </p:anim>
                                  </p:childTnLst>
                                </p:cTn>
                              </p:par>
                            </p:childTnLst>
                          </p:cTn>
                        </p:par>
                      </p:childTnLst>
                    </p:cTn>
                  </p:par>
                  <p:par>
                    <p:cTn id="237" fill="hold" nodeType="clickPar">
                      <p:stCondLst>
                        <p:cond delay="indefinite"/>
                      </p:stCondLst>
                      <p:childTnLst>
                        <p:par>
                          <p:cTn id="238" fill="hold" nodeType="withGroup">
                            <p:stCondLst>
                              <p:cond delay="0"/>
                            </p:stCondLst>
                            <p:childTnLst>
                              <p:par>
                                <p:cTn id="239" presetID="23" presetClass="entr" presetSubtype="16" fill="hold" nodeType="clickEffect">
                                  <p:stCondLst>
                                    <p:cond delay="0"/>
                                  </p:stCondLst>
                                  <p:childTnLst>
                                    <p:set>
                                      <p:cBhvr>
                                        <p:cTn id="240" dur="1" fill="hold">
                                          <p:stCondLst>
                                            <p:cond delay="0"/>
                                          </p:stCondLst>
                                        </p:cTn>
                                        <p:tgtEl>
                                          <p:spTgt spid="45210"/>
                                        </p:tgtEl>
                                        <p:attrNameLst>
                                          <p:attrName>style.visibility</p:attrName>
                                        </p:attrNameLst>
                                      </p:cBhvr>
                                      <p:to>
                                        <p:strVal val="visible"/>
                                      </p:to>
                                    </p:set>
                                    <p:anim calcmode="lin" valueType="num">
                                      <p:cBhvr>
                                        <p:cTn id="241" dur="500" fill="hold"/>
                                        <p:tgtEl>
                                          <p:spTgt spid="45210"/>
                                        </p:tgtEl>
                                        <p:attrNameLst>
                                          <p:attrName>ppt_w</p:attrName>
                                        </p:attrNameLst>
                                      </p:cBhvr>
                                      <p:tavLst>
                                        <p:tav tm="0">
                                          <p:val>
                                            <p:fltVal val="0"/>
                                          </p:val>
                                        </p:tav>
                                        <p:tav tm="100000">
                                          <p:val>
                                            <p:strVal val="#ppt_w"/>
                                          </p:val>
                                        </p:tav>
                                      </p:tavLst>
                                    </p:anim>
                                    <p:anim calcmode="lin" valueType="num">
                                      <p:cBhvr>
                                        <p:cTn id="242" dur="500" fill="hold"/>
                                        <p:tgtEl>
                                          <p:spTgt spid="45210"/>
                                        </p:tgtEl>
                                        <p:attrNameLst>
                                          <p:attrName>ppt_h</p:attrName>
                                        </p:attrNameLst>
                                      </p:cBhvr>
                                      <p:tavLst>
                                        <p:tav tm="0">
                                          <p:val>
                                            <p:fltVal val="0"/>
                                          </p:val>
                                        </p:tav>
                                        <p:tav tm="100000">
                                          <p:val>
                                            <p:strVal val="#ppt_h"/>
                                          </p:val>
                                        </p:tav>
                                      </p:tavLst>
                                    </p:anim>
                                  </p:childTnLst>
                                </p:cTn>
                              </p:par>
                            </p:childTnLst>
                          </p:cTn>
                        </p:par>
                      </p:childTnLst>
                    </p:cTn>
                  </p:par>
                  <p:par>
                    <p:cTn id="243" fill="hold" nodeType="clickPar">
                      <p:stCondLst>
                        <p:cond delay="indefinite"/>
                      </p:stCondLst>
                      <p:childTnLst>
                        <p:par>
                          <p:cTn id="244" fill="hold" nodeType="withGroup">
                            <p:stCondLst>
                              <p:cond delay="0"/>
                            </p:stCondLst>
                            <p:childTnLst>
                              <p:par>
                                <p:cTn id="245" presetID="23" presetClass="entr" presetSubtype="16" fill="hold" nodeType="clickEffect">
                                  <p:stCondLst>
                                    <p:cond delay="0"/>
                                  </p:stCondLst>
                                  <p:childTnLst>
                                    <p:set>
                                      <p:cBhvr>
                                        <p:cTn id="246" dur="1" fill="hold">
                                          <p:stCondLst>
                                            <p:cond delay="0"/>
                                          </p:stCondLst>
                                        </p:cTn>
                                        <p:tgtEl>
                                          <p:spTgt spid="45211"/>
                                        </p:tgtEl>
                                        <p:attrNameLst>
                                          <p:attrName>style.visibility</p:attrName>
                                        </p:attrNameLst>
                                      </p:cBhvr>
                                      <p:to>
                                        <p:strVal val="visible"/>
                                      </p:to>
                                    </p:set>
                                    <p:anim calcmode="lin" valueType="num">
                                      <p:cBhvr>
                                        <p:cTn id="247" dur="500" fill="hold"/>
                                        <p:tgtEl>
                                          <p:spTgt spid="45211"/>
                                        </p:tgtEl>
                                        <p:attrNameLst>
                                          <p:attrName>ppt_w</p:attrName>
                                        </p:attrNameLst>
                                      </p:cBhvr>
                                      <p:tavLst>
                                        <p:tav tm="0">
                                          <p:val>
                                            <p:fltVal val="0"/>
                                          </p:val>
                                        </p:tav>
                                        <p:tav tm="100000">
                                          <p:val>
                                            <p:strVal val="#ppt_w"/>
                                          </p:val>
                                        </p:tav>
                                      </p:tavLst>
                                    </p:anim>
                                    <p:anim calcmode="lin" valueType="num">
                                      <p:cBhvr>
                                        <p:cTn id="248" dur="500" fill="hold"/>
                                        <p:tgtEl>
                                          <p:spTgt spid="45211"/>
                                        </p:tgtEl>
                                        <p:attrNameLst>
                                          <p:attrName>ppt_h</p:attrName>
                                        </p:attrNameLst>
                                      </p:cBhvr>
                                      <p:tavLst>
                                        <p:tav tm="0">
                                          <p:val>
                                            <p:fltVal val="0"/>
                                          </p:val>
                                        </p:tav>
                                        <p:tav tm="100000">
                                          <p:val>
                                            <p:strVal val="#ppt_h"/>
                                          </p:val>
                                        </p:tav>
                                      </p:tavLst>
                                    </p:anim>
                                  </p:childTnLst>
                                </p:cTn>
                              </p:par>
                            </p:childTnLst>
                          </p:cTn>
                        </p:par>
                      </p:childTnLst>
                    </p:cTn>
                  </p:par>
                  <p:par>
                    <p:cTn id="249" fill="hold" nodeType="clickPar">
                      <p:stCondLst>
                        <p:cond delay="indefinite"/>
                      </p:stCondLst>
                      <p:childTnLst>
                        <p:par>
                          <p:cTn id="250" fill="hold" nodeType="withGroup">
                            <p:stCondLst>
                              <p:cond delay="0"/>
                            </p:stCondLst>
                            <p:childTnLst>
                              <p:par>
                                <p:cTn id="251" presetID="22" presetClass="entr" presetSubtype="4" fill="hold" nodeType="clickEffect">
                                  <p:stCondLst>
                                    <p:cond delay="0"/>
                                  </p:stCondLst>
                                  <p:childTnLst>
                                    <p:set>
                                      <p:cBhvr>
                                        <p:cTn id="252" dur="1" fill="hold">
                                          <p:stCondLst>
                                            <p:cond delay="0"/>
                                          </p:stCondLst>
                                        </p:cTn>
                                        <p:tgtEl>
                                          <p:spTgt spid="45194"/>
                                        </p:tgtEl>
                                        <p:attrNameLst>
                                          <p:attrName>style.visibility</p:attrName>
                                        </p:attrNameLst>
                                      </p:cBhvr>
                                      <p:to>
                                        <p:strVal val="visible"/>
                                      </p:to>
                                    </p:set>
                                    <p:animEffect transition="in" filter="wipe(down)">
                                      <p:cBhvr>
                                        <p:cTn id="253" dur="500"/>
                                        <p:tgtEl>
                                          <p:spTgt spid="45194"/>
                                        </p:tgtEl>
                                      </p:cBhvr>
                                    </p:animEffect>
                                  </p:childTnLst>
                                </p:cTn>
                              </p:par>
                            </p:childTnLst>
                          </p:cTn>
                        </p:par>
                      </p:childTnLst>
                    </p:cTn>
                  </p:par>
                  <p:par>
                    <p:cTn id="254" fill="hold" nodeType="clickPar">
                      <p:stCondLst>
                        <p:cond delay="indefinite"/>
                      </p:stCondLst>
                      <p:childTnLst>
                        <p:par>
                          <p:cTn id="255" fill="hold" nodeType="withGroup">
                            <p:stCondLst>
                              <p:cond delay="0"/>
                            </p:stCondLst>
                            <p:childTnLst>
                              <p:par>
                                <p:cTn id="256" presetID="20" presetClass="entr" presetSubtype="0" fill="hold" nodeType="clickEffect">
                                  <p:stCondLst>
                                    <p:cond delay="0"/>
                                  </p:stCondLst>
                                  <p:childTnLst>
                                    <p:set>
                                      <p:cBhvr>
                                        <p:cTn id="257" dur="1" fill="hold">
                                          <p:stCondLst>
                                            <p:cond delay="0"/>
                                          </p:stCondLst>
                                        </p:cTn>
                                        <p:tgtEl>
                                          <p:spTgt spid="45209"/>
                                        </p:tgtEl>
                                        <p:attrNameLst>
                                          <p:attrName>style.visibility</p:attrName>
                                        </p:attrNameLst>
                                      </p:cBhvr>
                                      <p:to>
                                        <p:strVal val="visible"/>
                                      </p:to>
                                    </p:set>
                                    <p:animEffect transition="in" filter="wedge">
                                      <p:cBhvr>
                                        <p:cTn id="258" dur="2000"/>
                                        <p:tgtEl>
                                          <p:spTgt spid="45209"/>
                                        </p:tgtEl>
                                      </p:cBhvr>
                                    </p:animEffect>
                                  </p:childTnLst>
                                </p:cTn>
                              </p:par>
                            </p:childTnLst>
                          </p:cTn>
                        </p:par>
                      </p:childTnLst>
                    </p:cTn>
                  </p:par>
                  <p:par>
                    <p:cTn id="259" fill="hold" nodeType="clickPar">
                      <p:stCondLst>
                        <p:cond delay="indefinite"/>
                      </p:stCondLst>
                      <p:childTnLst>
                        <p:par>
                          <p:cTn id="260" fill="hold" nodeType="withGroup">
                            <p:stCondLst>
                              <p:cond delay="0"/>
                            </p:stCondLst>
                            <p:childTnLst>
                              <p:par>
                                <p:cTn id="261" presetID="22" presetClass="entr" presetSubtype="4" fill="hold" nodeType="clickEffect">
                                  <p:stCondLst>
                                    <p:cond delay="0"/>
                                  </p:stCondLst>
                                  <p:childTnLst>
                                    <p:set>
                                      <p:cBhvr>
                                        <p:cTn id="262" dur="1" fill="hold">
                                          <p:stCondLst>
                                            <p:cond delay="0"/>
                                          </p:stCondLst>
                                        </p:cTn>
                                        <p:tgtEl>
                                          <p:spTgt spid="45196"/>
                                        </p:tgtEl>
                                        <p:attrNameLst>
                                          <p:attrName>style.visibility</p:attrName>
                                        </p:attrNameLst>
                                      </p:cBhvr>
                                      <p:to>
                                        <p:strVal val="visible"/>
                                      </p:to>
                                    </p:set>
                                    <p:animEffect transition="in" filter="wipe(down)">
                                      <p:cBhvr>
                                        <p:cTn id="263" dur="500"/>
                                        <p:tgtEl>
                                          <p:spTgt spid="45196"/>
                                        </p:tgtEl>
                                      </p:cBhvr>
                                    </p:animEffect>
                                  </p:childTnLst>
                                </p:cTn>
                              </p:par>
                            </p:childTnLst>
                          </p:cTn>
                        </p:par>
                      </p:childTnLst>
                    </p:cTn>
                  </p:par>
                  <p:par>
                    <p:cTn id="264" fill="hold" nodeType="clickPar">
                      <p:stCondLst>
                        <p:cond delay="indefinite"/>
                      </p:stCondLst>
                      <p:childTnLst>
                        <p:par>
                          <p:cTn id="265" fill="hold" nodeType="withGroup">
                            <p:stCondLst>
                              <p:cond delay="0"/>
                            </p:stCondLst>
                            <p:childTnLst>
                              <p:par>
                                <p:cTn id="266" presetID="10" presetClass="entr" presetSubtype="0" fill="hold" nodeType="clickEffect">
                                  <p:stCondLst>
                                    <p:cond delay="0"/>
                                  </p:stCondLst>
                                  <p:childTnLst>
                                    <p:set>
                                      <p:cBhvr>
                                        <p:cTn id="267" dur="1" fill="hold">
                                          <p:stCondLst>
                                            <p:cond delay="0"/>
                                          </p:stCondLst>
                                        </p:cTn>
                                        <p:tgtEl>
                                          <p:spTgt spid="45221"/>
                                        </p:tgtEl>
                                        <p:attrNameLst>
                                          <p:attrName>style.visibility</p:attrName>
                                        </p:attrNameLst>
                                      </p:cBhvr>
                                      <p:to>
                                        <p:strVal val="visible"/>
                                      </p:to>
                                    </p:set>
                                    <p:animEffect transition="in" filter="fade">
                                      <p:cBhvr>
                                        <p:cTn id="268" dur="1000"/>
                                        <p:tgtEl>
                                          <p:spTgt spid="45221"/>
                                        </p:tgtEl>
                                      </p:cBhvr>
                                    </p:animEffect>
                                  </p:childTnLst>
                                </p:cTn>
                              </p:par>
                            </p:childTnLst>
                          </p:cTn>
                        </p:par>
                      </p:childTnLst>
                    </p:cTn>
                  </p:par>
                  <p:par>
                    <p:cTn id="269" fill="hold" nodeType="clickPar">
                      <p:stCondLst>
                        <p:cond delay="indefinite"/>
                      </p:stCondLst>
                      <p:childTnLst>
                        <p:par>
                          <p:cTn id="270" fill="hold" nodeType="withGroup">
                            <p:stCondLst>
                              <p:cond delay="0"/>
                            </p:stCondLst>
                            <p:childTnLst>
                              <p:par>
                                <p:cTn id="271" presetID="22" presetClass="entr" presetSubtype="4" fill="hold" nodeType="clickEffect">
                                  <p:stCondLst>
                                    <p:cond delay="0"/>
                                  </p:stCondLst>
                                  <p:childTnLst>
                                    <p:set>
                                      <p:cBhvr>
                                        <p:cTn id="272" dur="1" fill="hold">
                                          <p:stCondLst>
                                            <p:cond delay="0"/>
                                          </p:stCondLst>
                                        </p:cTn>
                                        <p:tgtEl>
                                          <p:spTgt spid="45226"/>
                                        </p:tgtEl>
                                        <p:attrNameLst>
                                          <p:attrName>style.visibility</p:attrName>
                                        </p:attrNameLst>
                                      </p:cBhvr>
                                      <p:to>
                                        <p:strVal val="visible"/>
                                      </p:to>
                                    </p:set>
                                    <p:animEffect transition="in" filter="wipe(down)">
                                      <p:cBhvr>
                                        <p:cTn id="273" dur="500"/>
                                        <p:tgtEl>
                                          <p:spTgt spid="45226"/>
                                        </p:tgtEl>
                                      </p:cBhvr>
                                    </p:animEffect>
                                  </p:childTnLst>
                                </p:cTn>
                              </p:par>
                            </p:childTnLst>
                          </p:cTn>
                        </p:par>
                      </p:childTnLst>
                    </p:cTn>
                  </p:par>
                  <p:par>
                    <p:cTn id="274" fill="hold" nodeType="clickPar">
                      <p:stCondLst>
                        <p:cond delay="indefinite"/>
                      </p:stCondLst>
                      <p:childTnLst>
                        <p:par>
                          <p:cTn id="275" fill="hold" nodeType="withGroup">
                            <p:stCondLst>
                              <p:cond delay="0"/>
                            </p:stCondLst>
                            <p:childTnLst>
                              <p:par>
                                <p:cTn id="276" presetID="22" presetClass="entr" presetSubtype="4" fill="hold" grpId="0" nodeType="clickEffect">
                                  <p:stCondLst>
                                    <p:cond delay="0"/>
                                  </p:stCondLst>
                                  <p:childTnLst>
                                    <p:set>
                                      <p:cBhvr>
                                        <p:cTn id="277" dur="1" fill="hold">
                                          <p:stCondLst>
                                            <p:cond delay="0"/>
                                          </p:stCondLst>
                                        </p:cTn>
                                        <p:tgtEl>
                                          <p:spTgt spid="45223"/>
                                        </p:tgtEl>
                                        <p:attrNameLst>
                                          <p:attrName>style.visibility</p:attrName>
                                        </p:attrNameLst>
                                      </p:cBhvr>
                                      <p:to>
                                        <p:strVal val="visible"/>
                                      </p:to>
                                    </p:set>
                                    <p:animEffect transition="in" filter="wipe(down)">
                                      <p:cBhvr>
                                        <p:cTn id="278" dur="500"/>
                                        <p:tgtEl>
                                          <p:spTgt spid="45223"/>
                                        </p:tgtEl>
                                      </p:cBhvr>
                                    </p:animEffect>
                                  </p:childTnLst>
                                </p:cTn>
                              </p:par>
                            </p:childTnLst>
                          </p:cTn>
                        </p:par>
                      </p:childTnLst>
                    </p:cTn>
                  </p:par>
                  <p:par>
                    <p:cTn id="279" fill="hold" nodeType="clickPar">
                      <p:stCondLst>
                        <p:cond delay="indefinite"/>
                      </p:stCondLst>
                      <p:childTnLst>
                        <p:par>
                          <p:cTn id="280" fill="hold" nodeType="withGroup">
                            <p:stCondLst>
                              <p:cond delay="0"/>
                            </p:stCondLst>
                            <p:childTnLst>
                              <p:par>
                                <p:cTn id="281" presetID="22" presetClass="entr" presetSubtype="4" fill="hold" nodeType="clickEffect">
                                  <p:stCondLst>
                                    <p:cond delay="0"/>
                                  </p:stCondLst>
                                  <p:childTnLst>
                                    <p:set>
                                      <p:cBhvr>
                                        <p:cTn id="282" dur="1" fill="hold">
                                          <p:stCondLst>
                                            <p:cond delay="0"/>
                                          </p:stCondLst>
                                        </p:cTn>
                                        <p:tgtEl>
                                          <p:spTgt spid="45214"/>
                                        </p:tgtEl>
                                        <p:attrNameLst>
                                          <p:attrName>style.visibility</p:attrName>
                                        </p:attrNameLst>
                                      </p:cBhvr>
                                      <p:to>
                                        <p:strVal val="visible"/>
                                      </p:to>
                                    </p:set>
                                    <p:animEffect transition="in" filter="wipe(down)">
                                      <p:cBhvr>
                                        <p:cTn id="283" dur="500"/>
                                        <p:tgtEl>
                                          <p:spTgt spid="45214"/>
                                        </p:tgtEl>
                                      </p:cBhvr>
                                    </p:animEffect>
                                  </p:childTnLst>
                                </p:cTn>
                              </p:par>
                            </p:childTnLst>
                          </p:cTn>
                        </p:par>
                      </p:childTnLst>
                    </p:cTn>
                  </p:par>
                  <p:par>
                    <p:cTn id="284" fill="hold" nodeType="clickPar">
                      <p:stCondLst>
                        <p:cond delay="indefinite"/>
                      </p:stCondLst>
                      <p:childTnLst>
                        <p:par>
                          <p:cTn id="285" fill="hold" nodeType="withGroup">
                            <p:stCondLst>
                              <p:cond delay="0"/>
                            </p:stCondLst>
                            <p:childTnLst>
                              <p:par>
                                <p:cTn id="286" presetID="22" presetClass="entr" presetSubtype="4" fill="hold" nodeType="clickEffect">
                                  <p:stCondLst>
                                    <p:cond delay="0"/>
                                  </p:stCondLst>
                                  <p:childTnLst>
                                    <p:set>
                                      <p:cBhvr>
                                        <p:cTn id="287" dur="1" fill="hold">
                                          <p:stCondLst>
                                            <p:cond delay="0"/>
                                          </p:stCondLst>
                                        </p:cTn>
                                        <p:tgtEl>
                                          <p:spTgt spid="45217"/>
                                        </p:tgtEl>
                                        <p:attrNameLst>
                                          <p:attrName>style.visibility</p:attrName>
                                        </p:attrNameLst>
                                      </p:cBhvr>
                                      <p:to>
                                        <p:strVal val="visible"/>
                                      </p:to>
                                    </p:set>
                                    <p:animEffect transition="in" filter="wipe(down)">
                                      <p:cBhvr>
                                        <p:cTn id="288" dur="500"/>
                                        <p:tgtEl>
                                          <p:spTgt spid="45217"/>
                                        </p:tgtEl>
                                      </p:cBhvr>
                                    </p:animEffect>
                                  </p:childTnLst>
                                </p:cTn>
                              </p:par>
                            </p:childTnLst>
                          </p:cTn>
                        </p:par>
                      </p:childTnLst>
                    </p:cTn>
                  </p:par>
                  <p:par>
                    <p:cTn id="289" fill="hold" nodeType="clickPar">
                      <p:stCondLst>
                        <p:cond delay="indefinite"/>
                      </p:stCondLst>
                      <p:childTnLst>
                        <p:par>
                          <p:cTn id="290" fill="hold" nodeType="withGroup">
                            <p:stCondLst>
                              <p:cond delay="0"/>
                            </p:stCondLst>
                            <p:childTnLst>
                              <p:par>
                                <p:cTn id="291" presetID="22" presetClass="entr" presetSubtype="4" fill="hold" nodeType="clickEffect">
                                  <p:stCondLst>
                                    <p:cond delay="0"/>
                                  </p:stCondLst>
                                  <p:childTnLst>
                                    <p:set>
                                      <p:cBhvr>
                                        <p:cTn id="292" dur="1" fill="hold">
                                          <p:stCondLst>
                                            <p:cond delay="0"/>
                                          </p:stCondLst>
                                        </p:cTn>
                                        <p:tgtEl>
                                          <p:spTgt spid="45218"/>
                                        </p:tgtEl>
                                        <p:attrNameLst>
                                          <p:attrName>style.visibility</p:attrName>
                                        </p:attrNameLst>
                                      </p:cBhvr>
                                      <p:to>
                                        <p:strVal val="visible"/>
                                      </p:to>
                                    </p:set>
                                    <p:animEffect transition="in" filter="wipe(down)">
                                      <p:cBhvr>
                                        <p:cTn id="293" dur="500"/>
                                        <p:tgtEl>
                                          <p:spTgt spid="45218"/>
                                        </p:tgtEl>
                                      </p:cBhvr>
                                    </p:animEffect>
                                  </p:childTnLst>
                                </p:cTn>
                              </p:par>
                            </p:childTnLst>
                          </p:cTn>
                        </p:par>
                      </p:childTnLst>
                    </p:cTn>
                  </p:par>
                  <p:par>
                    <p:cTn id="294" fill="hold" nodeType="clickPar">
                      <p:stCondLst>
                        <p:cond delay="indefinite"/>
                      </p:stCondLst>
                      <p:childTnLst>
                        <p:par>
                          <p:cTn id="295" fill="hold" nodeType="withGroup">
                            <p:stCondLst>
                              <p:cond delay="0"/>
                            </p:stCondLst>
                            <p:childTnLst>
                              <p:par>
                                <p:cTn id="296" presetID="22" presetClass="entr" presetSubtype="4" fill="hold" nodeType="clickEffect">
                                  <p:stCondLst>
                                    <p:cond delay="0"/>
                                  </p:stCondLst>
                                  <p:childTnLst>
                                    <p:set>
                                      <p:cBhvr>
                                        <p:cTn id="297" dur="1" fill="hold">
                                          <p:stCondLst>
                                            <p:cond delay="0"/>
                                          </p:stCondLst>
                                        </p:cTn>
                                        <p:tgtEl>
                                          <p:spTgt spid="45213"/>
                                        </p:tgtEl>
                                        <p:attrNameLst>
                                          <p:attrName>style.visibility</p:attrName>
                                        </p:attrNameLst>
                                      </p:cBhvr>
                                      <p:to>
                                        <p:strVal val="visible"/>
                                      </p:to>
                                    </p:set>
                                    <p:animEffect transition="in" filter="wipe(down)">
                                      <p:cBhvr>
                                        <p:cTn id="298" dur="500"/>
                                        <p:tgtEl>
                                          <p:spTgt spid="45213"/>
                                        </p:tgtEl>
                                      </p:cBhvr>
                                    </p:animEffect>
                                  </p:childTnLst>
                                </p:cTn>
                              </p:par>
                            </p:childTnLst>
                          </p:cTn>
                        </p:par>
                      </p:childTnLst>
                    </p:cTn>
                  </p:par>
                  <p:par>
                    <p:cTn id="299" fill="hold" nodeType="clickPar">
                      <p:stCondLst>
                        <p:cond delay="indefinite"/>
                      </p:stCondLst>
                      <p:childTnLst>
                        <p:par>
                          <p:cTn id="300" fill="hold" nodeType="withGroup">
                            <p:stCondLst>
                              <p:cond delay="0"/>
                            </p:stCondLst>
                            <p:childTnLst>
                              <p:par>
                                <p:cTn id="301" presetID="22" presetClass="entr" presetSubtype="4" fill="hold" nodeType="clickEffect">
                                  <p:stCondLst>
                                    <p:cond delay="0"/>
                                  </p:stCondLst>
                                  <p:childTnLst>
                                    <p:set>
                                      <p:cBhvr>
                                        <p:cTn id="302" dur="1" fill="hold">
                                          <p:stCondLst>
                                            <p:cond delay="0"/>
                                          </p:stCondLst>
                                        </p:cTn>
                                        <p:tgtEl>
                                          <p:spTgt spid="45215"/>
                                        </p:tgtEl>
                                        <p:attrNameLst>
                                          <p:attrName>style.visibility</p:attrName>
                                        </p:attrNameLst>
                                      </p:cBhvr>
                                      <p:to>
                                        <p:strVal val="visible"/>
                                      </p:to>
                                    </p:set>
                                    <p:animEffect transition="in" filter="wipe(down)">
                                      <p:cBhvr>
                                        <p:cTn id="303" dur="500"/>
                                        <p:tgtEl>
                                          <p:spTgt spid="45215"/>
                                        </p:tgtEl>
                                      </p:cBhvr>
                                    </p:animEffect>
                                  </p:childTnLst>
                                </p:cTn>
                              </p:par>
                            </p:childTnLst>
                          </p:cTn>
                        </p:par>
                      </p:childTnLst>
                    </p:cTn>
                  </p:par>
                  <p:par>
                    <p:cTn id="304" fill="hold" nodeType="clickPar">
                      <p:stCondLst>
                        <p:cond delay="indefinite"/>
                      </p:stCondLst>
                      <p:childTnLst>
                        <p:par>
                          <p:cTn id="305" fill="hold" nodeType="withGroup">
                            <p:stCondLst>
                              <p:cond delay="0"/>
                            </p:stCondLst>
                            <p:childTnLst>
                              <p:par>
                                <p:cTn id="306" presetID="22" presetClass="entr" presetSubtype="4" fill="hold" nodeType="clickEffect">
                                  <p:stCondLst>
                                    <p:cond delay="0"/>
                                  </p:stCondLst>
                                  <p:childTnLst>
                                    <p:set>
                                      <p:cBhvr>
                                        <p:cTn id="307" dur="1" fill="hold">
                                          <p:stCondLst>
                                            <p:cond delay="0"/>
                                          </p:stCondLst>
                                        </p:cTn>
                                        <p:tgtEl>
                                          <p:spTgt spid="45216"/>
                                        </p:tgtEl>
                                        <p:attrNameLst>
                                          <p:attrName>style.visibility</p:attrName>
                                        </p:attrNameLst>
                                      </p:cBhvr>
                                      <p:to>
                                        <p:strVal val="visible"/>
                                      </p:to>
                                    </p:set>
                                    <p:animEffect transition="in" filter="wipe(down)">
                                      <p:cBhvr>
                                        <p:cTn id="308" dur="500"/>
                                        <p:tgtEl>
                                          <p:spTgt spid="45216"/>
                                        </p:tgtEl>
                                      </p:cBhvr>
                                    </p:animEffect>
                                  </p:childTnLst>
                                </p:cTn>
                              </p:par>
                            </p:childTnLst>
                          </p:cTn>
                        </p:par>
                      </p:childTnLst>
                    </p:cTn>
                  </p:par>
                  <p:par>
                    <p:cTn id="309" fill="hold" nodeType="clickPar">
                      <p:stCondLst>
                        <p:cond delay="indefinite"/>
                      </p:stCondLst>
                      <p:childTnLst>
                        <p:par>
                          <p:cTn id="310" fill="hold" nodeType="withGroup">
                            <p:stCondLst>
                              <p:cond delay="0"/>
                            </p:stCondLst>
                            <p:childTnLst>
                              <p:par>
                                <p:cTn id="311" presetID="10" presetClass="entr" presetSubtype="0" fill="hold" nodeType="clickEffect">
                                  <p:stCondLst>
                                    <p:cond delay="0"/>
                                  </p:stCondLst>
                                  <p:childTnLst>
                                    <p:set>
                                      <p:cBhvr>
                                        <p:cTn id="312" dur="1" fill="hold">
                                          <p:stCondLst>
                                            <p:cond delay="0"/>
                                          </p:stCondLst>
                                        </p:cTn>
                                        <p:tgtEl>
                                          <p:spTgt spid="45222"/>
                                        </p:tgtEl>
                                        <p:attrNameLst>
                                          <p:attrName>style.visibility</p:attrName>
                                        </p:attrNameLst>
                                      </p:cBhvr>
                                      <p:to>
                                        <p:strVal val="visible"/>
                                      </p:to>
                                    </p:set>
                                    <p:animEffect transition="in" filter="fade">
                                      <p:cBhvr>
                                        <p:cTn id="313" dur="1000"/>
                                        <p:tgtEl>
                                          <p:spTgt spid="45222"/>
                                        </p:tgtEl>
                                      </p:cBhvr>
                                    </p:animEffect>
                                  </p:childTnLst>
                                </p:cTn>
                              </p:par>
                            </p:childTnLst>
                          </p:cTn>
                        </p:par>
                      </p:childTnLst>
                    </p:cTn>
                  </p:par>
                  <p:par>
                    <p:cTn id="314" fill="hold" nodeType="clickPar">
                      <p:stCondLst>
                        <p:cond delay="indefinite"/>
                      </p:stCondLst>
                      <p:childTnLst>
                        <p:par>
                          <p:cTn id="315" fill="hold" nodeType="withGroup">
                            <p:stCondLst>
                              <p:cond delay="0"/>
                            </p:stCondLst>
                            <p:childTnLst>
                              <p:par>
                                <p:cTn id="316" presetID="22" presetClass="entr" presetSubtype="4" fill="hold" nodeType="clickEffect">
                                  <p:stCondLst>
                                    <p:cond delay="0"/>
                                  </p:stCondLst>
                                  <p:childTnLst>
                                    <p:set>
                                      <p:cBhvr>
                                        <p:cTn id="317" dur="1" fill="hold">
                                          <p:stCondLst>
                                            <p:cond delay="0"/>
                                          </p:stCondLst>
                                        </p:cTn>
                                        <p:tgtEl>
                                          <p:spTgt spid="45227"/>
                                        </p:tgtEl>
                                        <p:attrNameLst>
                                          <p:attrName>style.visibility</p:attrName>
                                        </p:attrNameLst>
                                      </p:cBhvr>
                                      <p:to>
                                        <p:strVal val="visible"/>
                                      </p:to>
                                    </p:set>
                                    <p:animEffect transition="in" filter="wipe(down)">
                                      <p:cBhvr>
                                        <p:cTn id="318" dur="500"/>
                                        <p:tgtEl>
                                          <p:spTgt spid="45227"/>
                                        </p:tgtEl>
                                      </p:cBhvr>
                                    </p:animEffect>
                                  </p:childTnLst>
                                </p:cTn>
                              </p:par>
                            </p:childTnLst>
                          </p:cTn>
                        </p:par>
                      </p:childTnLst>
                    </p:cTn>
                  </p:par>
                  <p:par>
                    <p:cTn id="319" fill="hold" nodeType="clickPar">
                      <p:stCondLst>
                        <p:cond delay="indefinite"/>
                      </p:stCondLst>
                      <p:childTnLst>
                        <p:par>
                          <p:cTn id="320" fill="hold" nodeType="withGroup">
                            <p:stCondLst>
                              <p:cond delay="0"/>
                            </p:stCondLst>
                            <p:childTnLst>
                              <p:par>
                                <p:cTn id="321" presetID="22" presetClass="entr" presetSubtype="4" fill="hold" grpId="0" nodeType="clickEffect">
                                  <p:stCondLst>
                                    <p:cond delay="0"/>
                                  </p:stCondLst>
                                  <p:childTnLst>
                                    <p:set>
                                      <p:cBhvr>
                                        <p:cTn id="322" dur="1" fill="hold">
                                          <p:stCondLst>
                                            <p:cond delay="0"/>
                                          </p:stCondLst>
                                        </p:cTn>
                                        <p:tgtEl>
                                          <p:spTgt spid="45224"/>
                                        </p:tgtEl>
                                        <p:attrNameLst>
                                          <p:attrName>style.visibility</p:attrName>
                                        </p:attrNameLst>
                                      </p:cBhvr>
                                      <p:to>
                                        <p:strVal val="visible"/>
                                      </p:to>
                                    </p:set>
                                    <p:animEffect transition="in" filter="wipe(down)">
                                      <p:cBhvr>
                                        <p:cTn id="323" dur="500"/>
                                        <p:tgtEl>
                                          <p:spTgt spid="45224"/>
                                        </p:tgtEl>
                                      </p:cBhvr>
                                    </p:animEffect>
                                  </p:childTnLst>
                                </p:cTn>
                              </p:par>
                            </p:childTnLst>
                          </p:cTn>
                        </p:par>
                      </p:childTnLst>
                    </p:cTn>
                  </p:par>
                  <p:par>
                    <p:cTn id="324" fill="hold" nodeType="clickPar">
                      <p:stCondLst>
                        <p:cond delay="indefinite"/>
                      </p:stCondLst>
                      <p:childTnLst>
                        <p:par>
                          <p:cTn id="325" fill="hold" nodeType="withGroup">
                            <p:stCondLst>
                              <p:cond delay="0"/>
                            </p:stCondLst>
                            <p:childTnLst>
                              <p:par>
                                <p:cTn id="326" presetID="27" presetClass="entr" presetSubtype="0" fill="hold" grpId="0" nodeType="clickEffect">
                                  <p:stCondLst>
                                    <p:cond delay="0"/>
                                  </p:stCondLst>
                                  <p:iterate type="lt">
                                    <p:tmPct val="50000"/>
                                  </p:iterate>
                                  <p:childTnLst>
                                    <p:set>
                                      <p:cBhvr>
                                        <p:cTn id="327" dur="1" fill="hold">
                                          <p:stCondLst>
                                            <p:cond delay="0"/>
                                          </p:stCondLst>
                                        </p:cTn>
                                        <p:tgtEl>
                                          <p:spTgt spid="45228"/>
                                        </p:tgtEl>
                                        <p:attrNameLst>
                                          <p:attrName>style.visibility</p:attrName>
                                        </p:attrNameLst>
                                      </p:cBhvr>
                                      <p:to>
                                        <p:strVal val="visible"/>
                                      </p:to>
                                    </p:set>
                                    <p:anim calcmode="discrete" valueType="clr">
                                      <p:cBhvr override="childStyle">
                                        <p:cTn id="328" dur="80"/>
                                        <p:tgtEl>
                                          <p:spTgt spid="45228"/>
                                        </p:tgtEl>
                                        <p:attrNameLst>
                                          <p:attrName>style.color</p:attrName>
                                        </p:attrNameLst>
                                      </p:cBhvr>
                                      <p:tavLst>
                                        <p:tav tm="0">
                                          <p:val>
                                            <p:clrVal>
                                              <a:schemeClr val="accent2"/>
                                            </p:clrVal>
                                          </p:val>
                                        </p:tav>
                                        <p:tav tm="50000">
                                          <p:val>
                                            <p:clrVal>
                                              <a:schemeClr val="hlink"/>
                                            </p:clrVal>
                                          </p:val>
                                        </p:tav>
                                      </p:tavLst>
                                    </p:anim>
                                    <p:anim calcmode="discrete" valueType="clr">
                                      <p:cBhvr>
                                        <p:cTn id="329" dur="80"/>
                                        <p:tgtEl>
                                          <p:spTgt spid="45228"/>
                                        </p:tgtEl>
                                        <p:attrNameLst>
                                          <p:attrName>fillcolor</p:attrName>
                                        </p:attrNameLst>
                                      </p:cBhvr>
                                      <p:tavLst>
                                        <p:tav tm="0">
                                          <p:val>
                                            <p:clrVal>
                                              <a:schemeClr val="accent2"/>
                                            </p:clrVal>
                                          </p:val>
                                        </p:tav>
                                        <p:tav tm="50000">
                                          <p:val>
                                            <p:clrVal>
                                              <a:schemeClr val="hlink"/>
                                            </p:clrVal>
                                          </p:val>
                                        </p:tav>
                                      </p:tavLst>
                                    </p:anim>
                                    <p:set>
                                      <p:cBhvr>
                                        <p:cTn id="330" dur="80"/>
                                        <p:tgtEl>
                                          <p:spTgt spid="452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41" grpId="0"/>
      <p:bldP spid="45142" grpId="0"/>
      <p:bldP spid="45147" grpId="0"/>
      <p:bldP spid="45148" grpId="0"/>
      <p:bldP spid="45149" grpId="0"/>
      <p:bldP spid="45150" grpId="0"/>
      <p:bldP spid="45151" grpId="0"/>
      <p:bldP spid="45153" grpId="0"/>
      <p:bldP spid="45159" grpId="0"/>
      <p:bldP spid="45160" grpId="0"/>
      <p:bldP spid="45161" grpId="0"/>
      <p:bldP spid="45162" grpId="0"/>
      <p:bldP spid="45185" grpId="0"/>
      <p:bldP spid="45186" grpId="0"/>
      <p:bldP spid="45189" grpId="0"/>
      <p:bldP spid="45192" grpId="0"/>
      <p:bldP spid="45201" grpId="0"/>
      <p:bldP spid="45223" grpId="0"/>
      <p:bldP spid="45224" grpId="0"/>
      <p:bldP spid="452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8740" y="668740"/>
            <a:ext cx="10754436" cy="4154984"/>
          </a:xfrm>
          <a:prstGeom prst="rect">
            <a:avLst/>
          </a:prstGeom>
          <a:noFill/>
        </p:spPr>
        <p:txBody>
          <a:bodyPr wrap="square" rtlCol="0">
            <a:spAutoFit/>
          </a:bodyPr>
          <a:lstStyle/>
          <a:p>
            <a:pPr algn="just"/>
            <a:r>
              <a:rPr lang="nb-NO" b="1" dirty="0"/>
              <a:t> </a:t>
            </a:r>
            <a:r>
              <a:rPr lang="nb-NO" dirty="0"/>
              <a:t>   </a:t>
            </a:r>
            <a:r>
              <a:rPr lang="nb-NO" sz="2400" b="1" dirty="0">
                <a:solidFill>
                  <a:srgbClr val="FF0000"/>
                </a:solidFill>
                <a:latin typeface="Verdana" panose="020B0604030504040204" pitchFamily="34" charset="0"/>
                <a:ea typeface="Verdana" panose="020B0604030504040204" pitchFamily="34" charset="0"/>
              </a:rPr>
              <a:t>Nhận xét và giải thích:</a:t>
            </a:r>
            <a:endParaRPr lang="en-US" sz="2400" dirty="0">
              <a:solidFill>
                <a:srgbClr val="FF0000"/>
              </a:solidFill>
              <a:latin typeface="Verdana" panose="020B0604030504040204" pitchFamily="34" charset="0"/>
              <a:ea typeface="Verdana" panose="020B0604030504040204" pitchFamily="34" charset="0"/>
            </a:endParaRPr>
          </a:p>
          <a:p>
            <a:pPr algn="just"/>
            <a:r>
              <a:rPr lang="nl-NL" sz="2400" dirty="0">
                <a:latin typeface="Verdana" panose="020B0604030504040204" pitchFamily="34" charset="0"/>
                <a:ea typeface="Verdana" panose="020B0604030504040204" pitchFamily="34" charset="0"/>
              </a:rPr>
              <a:t>- Đàn gia cầm và đàn lợn tăng vì: Đây là nguồn cung cấp thịt chủ yếu, nhu cầu thịt, trứng của người dân tăng nhanh, do giải quyết được nguồn thức ăn cho chăn nuôi, áp dụng KHKT chăn nuôi tiên tiến, phòng và trừ được dịch bệnh, hình thức chăn nuôi đa dạng, chăn nuôi theo hình thức công nghiệp ở hộ gia đình</a:t>
            </a:r>
            <a:endParaRPr lang="en-US" sz="2400" dirty="0">
              <a:latin typeface="Verdana" panose="020B0604030504040204" pitchFamily="34" charset="0"/>
              <a:ea typeface="Verdana" panose="020B0604030504040204" pitchFamily="34" charset="0"/>
            </a:endParaRPr>
          </a:p>
          <a:p>
            <a:pPr algn="just"/>
            <a:r>
              <a:rPr lang="nl-NL" sz="2400" dirty="0">
                <a:latin typeface="Verdana" panose="020B0604030504040204" pitchFamily="34" charset="0"/>
                <a:ea typeface="Verdana" panose="020B0604030504040204" pitchFamily="34" charset="0"/>
              </a:rPr>
              <a:t>- Đàn trâu không tăng do : Số lượng máy móc, phân hóa học được đưa vào sử dụng trong nông nghiệp thay sức cày, kéo, phân bón. Nhân dân ít có phong tục ăn thịt trâu, diện tích chăn thả ngày càng hạn hẹp. Nhu cầu về sức kéo giảm do cơ giới hóa trong nông nghiệp.</a:t>
            </a:r>
            <a:endParaRPr lang="en-US"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47937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99045" y="204716"/>
            <a:ext cx="2715904" cy="707886"/>
          </a:xfrm>
          <a:prstGeom prst="rect">
            <a:avLst/>
          </a:prstGeom>
          <a:noFill/>
        </p:spPr>
        <p:txBody>
          <a:bodyPr wrap="square" rtlCol="0">
            <a:spAutoFit/>
          </a:bodyPr>
          <a:lstStyle/>
          <a:p>
            <a:pPr algn="just"/>
            <a:r>
              <a:rPr lang="en-US" sz="4000" dirty="0" err="1">
                <a:solidFill>
                  <a:srgbClr val="FF0000"/>
                </a:solidFill>
                <a:latin typeface="Verdana" panose="020B0604030504040204" pitchFamily="34" charset="0"/>
                <a:ea typeface="Verdana" panose="020B0604030504040204" pitchFamily="34" charset="0"/>
              </a:rPr>
              <a:t>Luyện</a:t>
            </a:r>
            <a:r>
              <a:rPr lang="en-US" sz="4000" dirty="0">
                <a:solidFill>
                  <a:srgbClr val="FF0000"/>
                </a:solidFill>
                <a:latin typeface="Verdana" panose="020B0604030504040204" pitchFamily="34" charset="0"/>
                <a:ea typeface="Verdana" panose="020B0604030504040204" pitchFamily="34" charset="0"/>
              </a:rPr>
              <a:t> </a:t>
            </a:r>
            <a:r>
              <a:rPr lang="en-US" sz="4000" dirty="0" err="1">
                <a:solidFill>
                  <a:srgbClr val="FF0000"/>
                </a:solidFill>
                <a:latin typeface="Verdana" panose="020B0604030504040204" pitchFamily="34" charset="0"/>
                <a:ea typeface="Verdana" panose="020B0604030504040204" pitchFamily="34" charset="0"/>
              </a:rPr>
              <a:t>tập</a:t>
            </a:r>
            <a:endParaRPr lang="en-US" sz="4000" dirty="0">
              <a:solidFill>
                <a:srgbClr val="FF0000"/>
              </a:solidFill>
              <a:latin typeface="Verdana" panose="020B0604030504040204" pitchFamily="34" charset="0"/>
              <a:ea typeface="Verdana" panose="020B0604030504040204" pitchFamily="34" charset="0"/>
            </a:endParaRPr>
          </a:p>
        </p:txBody>
      </p:sp>
      <p:sp>
        <p:nvSpPr>
          <p:cNvPr id="5" name="TextBox 4"/>
          <p:cNvSpPr txBox="1"/>
          <p:nvPr/>
        </p:nvSpPr>
        <p:spPr>
          <a:xfrm>
            <a:off x="436728" y="1364776"/>
            <a:ext cx="11382233" cy="4031873"/>
          </a:xfrm>
          <a:prstGeom prst="rect">
            <a:avLst/>
          </a:prstGeom>
          <a:noFill/>
        </p:spPr>
        <p:txBody>
          <a:bodyPr wrap="square" rtlCol="0">
            <a:spAutoFit/>
          </a:bodyPr>
          <a:lstStyle/>
          <a:p>
            <a:pPr algn="just"/>
            <a:r>
              <a:rPr lang="nl-NL" sz="3200" dirty="0">
                <a:latin typeface="Verdana" panose="020B0604030504040204" pitchFamily="34" charset="0"/>
                <a:ea typeface="Verdana" panose="020B0604030504040204" pitchFamily="34" charset="0"/>
              </a:rPr>
              <a:t>Câu 1. Phân tích những thuận lợi của tài nguyên thiên nhiên để phát triển nông nghiệp ở nước ta?</a:t>
            </a:r>
          </a:p>
          <a:p>
            <a:pPr algn="just"/>
            <a:endParaRPr lang="en-US" sz="3200" dirty="0">
              <a:latin typeface="Verdana" panose="020B0604030504040204" pitchFamily="34" charset="0"/>
              <a:ea typeface="Verdana" panose="020B0604030504040204" pitchFamily="34" charset="0"/>
            </a:endParaRPr>
          </a:p>
          <a:p>
            <a:pPr algn="just"/>
            <a:r>
              <a:rPr lang="en-US" sz="3200" dirty="0" err="1">
                <a:latin typeface="Verdana" panose="020B0604030504040204" pitchFamily="34" charset="0"/>
                <a:ea typeface="Verdana" panose="020B0604030504040204" pitchFamily="34" charset="0"/>
              </a:rPr>
              <a:t>Câu</a:t>
            </a:r>
            <a:r>
              <a:rPr lang="en-US" sz="3200" dirty="0">
                <a:latin typeface="Verdana" panose="020B0604030504040204" pitchFamily="34" charset="0"/>
                <a:ea typeface="Verdana" panose="020B0604030504040204" pitchFamily="34" charset="0"/>
              </a:rPr>
              <a:t> 2. </a:t>
            </a:r>
            <a:r>
              <a:rPr lang="vi-VN" sz="3200" dirty="0">
                <a:latin typeface="Verdana" panose="020B0604030504040204" pitchFamily="34" charset="0"/>
                <a:ea typeface="Verdana" panose="020B0604030504040204" pitchFamily="34" charset="0"/>
              </a:rPr>
              <a:t>Tại sao tỉ trọng cây lương thực giảm, cây công nghiệp tăng? </a:t>
            </a:r>
            <a:endParaRPr lang="en-US" sz="3200" dirty="0">
              <a:latin typeface="Verdana" panose="020B0604030504040204" pitchFamily="34" charset="0"/>
              <a:ea typeface="Verdana" panose="020B0604030504040204" pitchFamily="34" charset="0"/>
            </a:endParaRPr>
          </a:p>
          <a:p>
            <a:pPr algn="just"/>
            <a:endParaRPr lang="en-US" sz="3200" dirty="0">
              <a:latin typeface="Verdana" panose="020B0604030504040204" pitchFamily="34" charset="0"/>
              <a:ea typeface="Verdana" panose="020B0604030504040204" pitchFamily="34" charset="0"/>
            </a:endParaRPr>
          </a:p>
          <a:p>
            <a:pPr algn="just"/>
            <a:r>
              <a:rPr lang="nl-NL" sz="3200" dirty="0">
                <a:latin typeface="Verdana" panose="020B0604030504040204" pitchFamily="34" charset="0"/>
                <a:ea typeface="Verdana" panose="020B0604030504040204" pitchFamily="34" charset="0"/>
              </a:rPr>
              <a:t>CNước ta có những điều kiện tự nhiên thuận lợi và khó khăn nào cho ngành khai thác, nuôi trồng thủy sản?</a:t>
            </a:r>
            <a:endParaRPr lang="en-US" sz="3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50437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Text Box 11"/>
          <p:cNvSpPr txBox="1">
            <a:spLocks noChangeArrowheads="1"/>
          </p:cNvSpPr>
          <p:nvPr/>
        </p:nvSpPr>
        <p:spPr bwMode="auto">
          <a:xfrm>
            <a:off x="1524000" y="1143001"/>
            <a:ext cx="5410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FF0000"/>
                </a:solidFill>
                <a:latin typeface="Arial" panose="020B0604020202020204" pitchFamily="34" charset="0"/>
                <a:cs typeface="Arial" panose="020B0604020202020204" pitchFamily="34" charset="0"/>
              </a:rPr>
              <a:t>I. </a:t>
            </a:r>
            <a:r>
              <a:rPr lang="en-US" altLang="en-US" sz="2000" b="1" u="sng" dirty="0" err="1">
                <a:solidFill>
                  <a:srgbClr val="FF0000"/>
                </a:solidFill>
                <a:latin typeface="Arial" panose="020B0604020202020204" pitchFamily="34" charset="0"/>
                <a:cs typeface="Arial" panose="020B0604020202020204" pitchFamily="34" charset="0"/>
              </a:rPr>
              <a:t>Các</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nhân</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tố</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tự</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nhiên</a:t>
            </a:r>
            <a:endParaRPr lang="vi-VN" altLang="en-US" sz="2000" b="1" u="sng" dirty="0">
              <a:solidFill>
                <a:srgbClr val="FF0000"/>
              </a:solidFill>
              <a:latin typeface="Arial" panose="020B0604020202020204" pitchFamily="34" charset="0"/>
              <a:cs typeface="Arial" panose="020B0604020202020204" pitchFamily="34" charset="0"/>
            </a:endParaRPr>
          </a:p>
        </p:txBody>
      </p:sp>
      <p:sp>
        <p:nvSpPr>
          <p:cNvPr id="5132" name="Text Box 12"/>
          <p:cNvSpPr txBox="1">
            <a:spLocks noChangeArrowheads="1"/>
          </p:cNvSpPr>
          <p:nvPr/>
        </p:nvSpPr>
        <p:spPr bwMode="auto">
          <a:xfrm>
            <a:off x="1524000" y="1524001"/>
            <a:ext cx="3352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FF0000"/>
                </a:solidFill>
                <a:latin typeface="Arial" panose="020B0604020202020204" pitchFamily="34" charset="0"/>
                <a:cs typeface="Arial" panose="020B0604020202020204" pitchFamily="34" charset="0"/>
              </a:rPr>
              <a:t>1. </a:t>
            </a:r>
            <a:r>
              <a:rPr lang="en-US" altLang="en-US" sz="2000" b="1" u="sng" dirty="0" err="1">
                <a:solidFill>
                  <a:srgbClr val="FF0000"/>
                </a:solidFill>
                <a:latin typeface="Arial" panose="020B0604020202020204" pitchFamily="34" charset="0"/>
                <a:cs typeface="Arial" panose="020B0604020202020204" pitchFamily="34" charset="0"/>
              </a:rPr>
              <a:t>Tài</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nguyên</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đất</a:t>
            </a:r>
            <a:endParaRPr lang="vi-VN" altLang="en-US" sz="2000" b="1" u="sng" dirty="0">
              <a:solidFill>
                <a:srgbClr val="FF0000"/>
              </a:solidFill>
              <a:latin typeface="Arial" panose="020B0604020202020204" pitchFamily="34" charset="0"/>
              <a:cs typeface="Arial" panose="020B0604020202020204" pitchFamily="34" charset="0"/>
            </a:endParaRPr>
          </a:p>
        </p:txBody>
      </p:sp>
      <p:sp>
        <p:nvSpPr>
          <p:cNvPr id="5133" name="Text Box 13"/>
          <p:cNvSpPr txBox="1">
            <a:spLocks noChangeArrowheads="1"/>
          </p:cNvSpPr>
          <p:nvPr/>
        </p:nvSpPr>
        <p:spPr bwMode="auto">
          <a:xfrm>
            <a:off x="1524000" y="1905001"/>
            <a:ext cx="2895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000" b="1" dirty="0">
                <a:solidFill>
                  <a:srgbClr val="FF0000"/>
                </a:solidFill>
                <a:latin typeface="Arial" panose="020B0604020202020204" pitchFamily="34" charset="0"/>
                <a:cs typeface="Arial" panose="020B0604020202020204" pitchFamily="34" charset="0"/>
              </a:rPr>
              <a:t>2. </a:t>
            </a:r>
            <a:r>
              <a:rPr lang="en-US" altLang="en-US" sz="2000" b="1" u="sng" dirty="0" err="1">
                <a:solidFill>
                  <a:srgbClr val="FF0000"/>
                </a:solidFill>
                <a:latin typeface="Arial" panose="020B0604020202020204" pitchFamily="34" charset="0"/>
                <a:cs typeface="Arial" panose="020B0604020202020204" pitchFamily="34" charset="0"/>
              </a:rPr>
              <a:t>Tài</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nguyên</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khí</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hậu</a:t>
            </a:r>
            <a:endParaRPr lang="vi-VN" altLang="en-US" sz="2000" b="1" u="sng" dirty="0">
              <a:solidFill>
                <a:srgbClr val="FF0000"/>
              </a:solidFill>
              <a:latin typeface="Arial" panose="020B0604020202020204" pitchFamily="34" charset="0"/>
              <a:cs typeface="Arial" panose="020B0604020202020204" pitchFamily="34" charset="0"/>
            </a:endParaRPr>
          </a:p>
        </p:txBody>
      </p:sp>
      <p:pic>
        <p:nvPicPr>
          <p:cNvPr id="513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6875" y="1219200"/>
            <a:ext cx="387508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5" name="Text Box 15"/>
          <p:cNvSpPr txBox="1">
            <a:spLocks noChangeArrowheads="1"/>
          </p:cNvSpPr>
          <p:nvPr/>
        </p:nvSpPr>
        <p:spPr bwMode="auto">
          <a:xfrm>
            <a:off x="7010400" y="6553201"/>
            <a:ext cx="3505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000" b="1">
                <a:solidFill>
                  <a:srgbClr val="000000"/>
                </a:solidFill>
                <a:latin typeface="Arial" panose="020B0604020202020204" pitchFamily="34" charset="0"/>
                <a:cs typeface="Arial" panose="020B0604020202020204" pitchFamily="34" charset="0"/>
              </a:rPr>
              <a:t>Khí hậu chung Việt Nam</a:t>
            </a:r>
            <a:endParaRPr lang="vi-VN" altLang="en-US" sz="1000" b="1">
              <a:solidFill>
                <a:srgbClr val="000000"/>
              </a:solidFill>
              <a:latin typeface="Arial" panose="020B0604020202020204" pitchFamily="34" charset="0"/>
              <a:cs typeface="Arial" panose="020B0604020202020204" pitchFamily="34" charset="0"/>
            </a:endParaRPr>
          </a:p>
        </p:txBody>
      </p:sp>
      <p:sp>
        <p:nvSpPr>
          <p:cNvPr id="5136" name="AutoShape 16"/>
          <p:cNvSpPr>
            <a:spLocks noChangeArrowheads="1"/>
          </p:cNvSpPr>
          <p:nvPr/>
        </p:nvSpPr>
        <p:spPr bwMode="auto">
          <a:xfrm>
            <a:off x="2895600" y="4953000"/>
            <a:ext cx="3200400" cy="1676400"/>
          </a:xfrm>
          <a:prstGeom prst="cloudCallout">
            <a:avLst>
              <a:gd name="adj1" fmla="val 84625"/>
              <a:gd name="adj2" fmla="val -79736"/>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dirty="0" err="1">
                <a:solidFill>
                  <a:srgbClr val="FF0066"/>
                </a:solidFill>
                <a:latin typeface="Arial" panose="020B0604020202020204" pitchFamily="34" charset="0"/>
                <a:cs typeface="Arial" panose="020B0604020202020204" pitchFamily="34" charset="0"/>
              </a:rPr>
              <a:t>Dựa</a:t>
            </a:r>
            <a:r>
              <a:rPr lang="en-US" altLang="en-US" dirty="0">
                <a:solidFill>
                  <a:srgbClr val="FF0066"/>
                </a:solidFill>
                <a:latin typeface="Arial" panose="020B0604020202020204" pitchFamily="34" charset="0"/>
                <a:cs typeface="Arial" panose="020B0604020202020204" pitchFamily="34" charset="0"/>
              </a:rPr>
              <a:t> </a:t>
            </a:r>
            <a:r>
              <a:rPr lang="en-US" altLang="en-US" dirty="0" err="1">
                <a:solidFill>
                  <a:srgbClr val="FF0066"/>
                </a:solidFill>
                <a:latin typeface="Arial" panose="020B0604020202020204" pitchFamily="34" charset="0"/>
                <a:cs typeface="Arial" panose="020B0604020202020204" pitchFamily="34" charset="0"/>
              </a:rPr>
              <a:t>vào</a:t>
            </a:r>
            <a:r>
              <a:rPr lang="en-US" altLang="en-US" dirty="0">
                <a:solidFill>
                  <a:srgbClr val="FF0066"/>
                </a:solidFill>
                <a:latin typeface="Arial" panose="020B0604020202020204" pitchFamily="34" charset="0"/>
                <a:cs typeface="Arial" panose="020B0604020202020204" pitchFamily="34" charset="0"/>
              </a:rPr>
              <a:t> </a:t>
            </a:r>
            <a:r>
              <a:rPr lang="en-US" altLang="en-US" dirty="0" err="1">
                <a:solidFill>
                  <a:srgbClr val="FF0066"/>
                </a:solidFill>
                <a:latin typeface="Arial" panose="020B0604020202020204" pitchFamily="34" charset="0"/>
                <a:cs typeface="Arial" panose="020B0604020202020204" pitchFamily="34" charset="0"/>
              </a:rPr>
              <a:t>thông</a:t>
            </a:r>
            <a:r>
              <a:rPr lang="en-US" altLang="en-US" dirty="0">
                <a:solidFill>
                  <a:srgbClr val="FF0066"/>
                </a:solidFill>
                <a:latin typeface="Arial" panose="020B0604020202020204" pitchFamily="34" charset="0"/>
                <a:cs typeface="Arial" panose="020B0604020202020204" pitchFamily="34" charset="0"/>
              </a:rPr>
              <a:t> tin </a:t>
            </a:r>
            <a:r>
              <a:rPr lang="en-US" altLang="en-US" dirty="0" err="1">
                <a:solidFill>
                  <a:srgbClr val="FF0066"/>
                </a:solidFill>
                <a:latin typeface="Arial" panose="020B0604020202020204" pitchFamily="34" charset="0"/>
                <a:cs typeface="Arial" panose="020B0604020202020204" pitchFamily="34" charset="0"/>
              </a:rPr>
              <a:t>trong</a:t>
            </a:r>
            <a:r>
              <a:rPr lang="en-US" altLang="en-US" dirty="0">
                <a:solidFill>
                  <a:srgbClr val="FF0066"/>
                </a:solidFill>
                <a:latin typeface="Arial" panose="020B0604020202020204" pitchFamily="34" charset="0"/>
                <a:cs typeface="Arial" panose="020B0604020202020204" pitchFamily="34" charset="0"/>
              </a:rPr>
              <a:t> SGK </a:t>
            </a:r>
            <a:r>
              <a:rPr lang="en-US" altLang="en-US" dirty="0" err="1">
                <a:solidFill>
                  <a:srgbClr val="FF0066"/>
                </a:solidFill>
                <a:latin typeface="Arial" panose="020B0604020202020204" pitchFamily="34" charset="0"/>
                <a:cs typeface="Arial" panose="020B0604020202020204" pitchFamily="34" charset="0"/>
              </a:rPr>
              <a:t>Nêu</a:t>
            </a:r>
            <a:r>
              <a:rPr lang="en-US" altLang="en-US" dirty="0">
                <a:solidFill>
                  <a:srgbClr val="FF0066"/>
                </a:solidFill>
                <a:latin typeface="Arial" panose="020B0604020202020204" pitchFamily="34" charset="0"/>
                <a:cs typeface="Arial" panose="020B0604020202020204" pitchFamily="34" charset="0"/>
              </a:rPr>
              <a:t> </a:t>
            </a:r>
            <a:r>
              <a:rPr lang="en-US" altLang="en-US" dirty="0" err="1">
                <a:solidFill>
                  <a:srgbClr val="FF0066"/>
                </a:solidFill>
                <a:latin typeface="Arial" panose="020B0604020202020204" pitchFamily="34" charset="0"/>
                <a:cs typeface="Arial" panose="020B0604020202020204" pitchFamily="34" charset="0"/>
              </a:rPr>
              <a:t>đặc</a:t>
            </a:r>
            <a:r>
              <a:rPr lang="en-US" altLang="en-US" dirty="0">
                <a:solidFill>
                  <a:srgbClr val="FF0066"/>
                </a:solidFill>
                <a:latin typeface="Arial" panose="020B0604020202020204" pitchFamily="34" charset="0"/>
                <a:cs typeface="Arial" panose="020B0604020202020204" pitchFamily="34" charset="0"/>
              </a:rPr>
              <a:t> </a:t>
            </a:r>
            <a:r>
              <a:rPr lang="en-US" altLang="en-US" dirty="0" err="1">
                <a:solidFill>
                  <a:srgbClr val="FF0066"/>
                </a:solidFill>
                <a:latin typeface="Arial" panose="020B0604020202020204" pitchFamily="34" charset="0"/>
                <a:cs typeface="Arial" panose="020B0604020202020204" pitchFamily="34" charset="0"/>
              </a:rPr>
              <a:t>điểm</a:t>
            </a:r>
            <a:r>
              <a:rPr lang="en-US" altLang="en-US" dirty="0">
                <a:solidFill>
                  <a:srgbClr val="FF0066"/>
                </a:solidFill>
                <a:latin typeface="Arial" panose="020B0604020202020204" pitchFamily="34" charset="0"/>
                <a:cs typeface="Arial" panose="020B0604020202020204" pitchFamily="34" charset="0"/>
              </a:rPr>
              <a:t> </a:t>
            </a:r>
            <a:r>
              <a:rPr lang="en-US" altLang="en-US" dirty="0" err="1">
                <a:solidFill>
                  <a:srgbClr val="FF0066"/>
                </a:solidFill>
                <a:latin typeface="Arial" panose="020B0604020202020204" pitchFamily="34" charset="0"/>
                <a:cs typeface="Arial" panose="020B0604020202020204" pitchFamily="34" charset="0"/>
              </a:rPr>
              <a:t>chung</a:t>
            </a:r>
            <a:r>
              <a:rPr lang="en-US" altLang="en-US" dirty="0">
                <a:solidFill>
                  <a:srgbClr val="FF0066"/>
                </a:solidFill>
                <a:latin typeface="Arial" panose="020B0604020202020204" pitchFamily="34" charset="0"/>
                <a:cs typeface="Arial" panose="020B0604020202020204" pitchFamily="34" charset="0"/>
              </a:rPr>
              <a:t> </a:t>
            </a:r>
            <a:r>
              <a:rPr lang="en-US" altLang="en-US" dirty="0" err="1">
                <a:solidFill>
                  <a:srgbClr val="FF0066"/>
                </a:solidFill>
                <a:latin typeface="Arial" panose="020B0604020202020204" pitchFamily="34" charset="0"/>
                <a:cs typeface="Arial" panose="020B0604020202020204" pitchFamily="34" charset="0"/>
              </a:rPr>
              <a:t>của</a:t>
            </a:r>
            <a:r>
              <a:rPr lang="en-US" altLang="en-US" dirty="0">
                <a:solidFill>
                  <a:srgbClr val="FF0066"/>
                </a:solidFill>
                <a:latin typeface="Arial" panose="020B0604020202020204" pitchFamily="34" charset="0"/>
                <a:cs typeface="Arial" panose="020B0604020202020204" pitchFamily="34" charset="0"/>
              </a:rPr>
              <a:t> </a:t>
            </a:r>
            <a:r>
              <a:rPr lang="en-US" altLang="en-US" dirty="0" err="1">
                <a:solidFill>
                  <a:srgbClr val="FF0066"/>
                </a:solidFill>
                <a:latin typeface="Arial" panose="020B0604020202020204" pitchFamily="34" charset="0"/>
                <a:cs typeface="Arial" panose="020B0604020202020204" pitchFamily="34" charset="0"/>
              </a:rPr>
              <a:t>khí</a:t>
            </a:r>
            <a:r>
              <a:rPr lang="en-US" altLang="en-US" dirty="0">
                <a:solidFill>
                  <a:srgbClr val="FF0066"/>
                </a:solidFill>
                <a:latin typeface="Arial" panose="020B0604020202020204" pitchFamily="34" charset="0"/>
                <a:cs typeface="Arial" panose="020B0604020202020204" pitchFamily="34" charset="0"/>
              </a:rPr>
              <a:t> </a:t>
            </a:r>
            <a:r>
              <a:rPr lang="en-US" altLang="en-US" dirty="0" err="1">
                <a:solidFill>
                  <a:srgbClr val="FF0066"/>
                </a:solidFill>
                <a:latin typeface="Arial" panose="020B0604020202020204" pitchFamily="34" charset="0"/>
                <a:cs typeface="Arial" panose="020B0604020202020204" pitchFamily="34" charset="0"/>
              </a:rPr>
              <a:t>hậu</a:t>
            </a:r>
            <a:r>
              <a:rPr lang="en-US" altLang="en-US" dirty="0">
                <a:solidFill>
                  <a:srgbClr val="FF0066"/>
                </a:solidFill>
                <a:latin typeface="Arial" panose="020B0604020202020204" pitchFamily="34" charset="0"/>
                <a:cs typeface="Arial" panose="020B0604020202020204" pitchFamily="34" charset="0"/>
              </a:rPr>
              <a:t> VN?</a:t>
            </a:r>
            <a:endParaRPr lang="vi-VN" altLang="en-US" dirty="0">
              <a:solidFill>
                <a:srgbClr val="FF0066"/>
              </a:solidFill>
              <a:latin typeface="Arial" panose="020B0604020202020204" pitchFamily="34" charset="0"/>
              <a:cs typeface="Arial" panose="020B0604020202020204" pitchFamily="34" charset="0"/>
            </a:endParaRPr>
          </a:p>
        </p:txBody>
      </p:sp>
      <p:sp>
        <p:nvSpPr>
          <p:cNvPr id="5137" name="AutoShape 17"/>
          <p:cNvSpPr>
            <a:spLocks noChangeArrowheads="1"/>
          </p:cNvSpPr>
          <p:nvPr/>
        </p:nvSpPr>
        <p:spPr bwMode="auto">
          <a:xfrm>
            <a:off x="2819400" y="4821919"/>
            <a:ext cx="3733800" cy="1905000"/>
          </a:xfrm>
          <a:prstGeom prst="star24">
            <a:avLst>
              <a:gd name="adj" fmla="val 375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a:solidFill>
                  <a:srgbClr val="FF0066"/>
                </a:solidFill>
                <a:latin typeface="Arial" panose="020B0604020202020204" pitchFamily="34" charset="0"/>
                <a:cs typeface="Arial" panose="020B0604020202020204" pitchFamily="34" charset="0"/>
              </a:rPr>
              <a:t>Với đặc điểm khí hậu</a:t>
            </a:r>
          </a:p>
          <a:p>
            <a:pPr algn="ctr" fontAlgn="base">
              <a:spcBef>
                <a:spcPct val="0"/>
              </a:spcBef>
              <a:spcAft>
                <a:spcPct val="0"/>
              </a:spcAft>
            </a:pPr>
            <a:r>
              <a:rPr lang="en-US" altLang="en-US">
                <a:solidFill>
                  <a:srgbClr val="FF0066"/>
                </a:solidFill>
                <a:latin typeface="Arial" panose="020B0604020202020204" pitchFamily="34" charset="0"/>
                <a:cs typeface="Arial" panose="020B0604020202020204" pitchFamily="34" charset="0"/>
              </a:rPr>
              <a:t> như vậy có thuận lợi</a:t>
            </a:r>
          </a:p>
          <a:p>
            <a:pPr algn="ctr" fontAlgn="base">
              <a:spcBef>
                <a:spcPct val="0"/>
              </a:spcBef>
              <a:spcAft>
                <a:spcPct val="0"/>
              </a:spcAft>
            </a:pPr>
            <a:r>
              <a:rPr lang="en-US" altLang="en-US">
                <a:solidFill>
                  <a:srgbClr val="FF0066"/>
                </a:solidFill>
                <a:latin typeface="Arial" panose="020B0604020202020204" pitchFamily="34" charset="0"/>
                <a:cs typeface="Arial" panose="020B0604020202020204" pitchFamily="34" charset="0"/>
              </a:rPr>
              <a:t> gì cho sản xuất </a:t>
            </a:r>
          </a:p>
          <a:p>
            <a:pPr algn="ctr" fontAlgn="base">
              <a:spcBef>
                <a:spcPct val="0"/>
              </a:spcBef>
              <a:spcAft>
                <a:spcPct val="0"/>
              </a:spcAft>
            </a:pPr>
            <a:r>
              <a:rPr lang="en-US" altLang="en-US">
                <a:solidFill>
                  <a:srgbClr val="FF0066"/>
                </a:solidFill>
                <a:latin typeface="Arial" panose="020B0604020202020204" pitchFamily="34" charset="0"/>
                <a:cs typeface="Arial" panose="020B0604020202020204" pitchFamily="34" charset="0"/>
              </a:rPr>
              <a:t>nông nghiệp?</a:t>
            </a:r>
            <a:endParaRPr lang="vi-VN" altLang="en-US">
              <a:solidFill>
                <a:srgbClr val="FF0066"/>
              </a:solidFill>
              <a:latin typeface="Arial" panose="020B0604020202020204" pitchFamily="34" charset="0"/>
              <a:cs typeface="Arial" panose="020B0604020202020204" pitchFamily="34" charset="0"/>
            </a:endParaRPr>
          </a:p>
        </p:txBody>
      </p:sp>
      <p:sp>
        <p:nvSpPr>
          <p:cNvPr id="5138" name="Text Box 18"/>
          <p:cNvSpPr txBox="1">
            <a:spLocks noChangeArrowheads="1"/>
          </p:cNvSpPr>
          <p:nvPr/>
        </p:nvSpPr>
        <p:spPr bwMode="auto">
          <a:xfrm>
            <a:off x="1149927" y="2341852"/>
            <a:ext cx="5029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Khí</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hậu</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nhiệt</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đới</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gió</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mùa</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ẩm</a:t>
            </a:r>
            <a:r>
              <a:rPr lang="en-US" altLang="en-US" sz="2000" b="1" dirty="0">
                <a:solidFill>
                  <a:srgbClr val="000000"/>
                </a:solidFill>
                <a:latin typeface="Times New Roman" pitchFamily="18" charset="0"/>
                <a:cs typeface="Times New Roman" pitchFamily="18" charset="0"/>
              </a:rPr>
              <a:t> -˃ </a:t>
            </a:r>
            <a:r>
              <a:rPr lang="en-US" altLang="en-US" sz="2000" b="1" dirty="0" err="1">
                <a:solidFill>
                  <a:srgbClr val="000000"/>
                </a:solidFill>
                <a:latin typeface="Times New Roman" pitchFamily="18" charset="0"/>
                <a:cs typeface="Times New Roman" pitchFamily="18" charset="0"/>
              </a:rPr>
              <a:t>cây</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cối</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phát</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triển</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quanh</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năm</a:t>
            </a:r>
            <a:r>
              <a:rPr lang="en-US" altLang="en-US" sz="2000" b="1" dirty="0">
                <a:solidFill>
                  <a:srgbClr val="000000"/>
                </a:solidFill>
                <a:latin typeface="Times New Roman" pitchFamily="18" charset="0"/>
                <a:cs typeface="Times New Roman" pitchFamily="18" charset="0"/>
              </a:rPr>
              <a:t>.</a:t>
            </a:r>
            <a:endParaRPr lang="vi-VN" altLang="en-US" sz="2000" b="1" dirty="0">
              <a:solidFill>
                <a:srgbClr val="000000"/>
              </a:solidFill>
              <a:latin typeface="Times New Roman" pitchFamily="18" charset="0"/>
              <a:cs typeface="Times New Roman" pitchFamily="18" charset="0"/>
            </a:endParaRPr>
          </a:p>
        </p:txBody>
      </p:sp>
      <p:sp>
        <p:nvSpPr>
          <p:cNvPr id="5139" name="Text Box 19"/>
          <p:cNvSpPr txBox="1">
            <a:spLocks noChangeArrowheads="1"/>
          </p:cNvSpPr>
          <p:nvPr/>
        </p:nvSpPr>
        <p:spPr bwMode="auto">
          <a:xfrm>
            <a:off x="1170709" y="3000828"/>
            <a:ext cx="510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Khí</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hậu</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phân</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hóa</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theo</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chiều</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Bắc</a:t>
            </a:r>
            <a:r>
              <a:rPr lang="en-US" altLang="en-US" sz="2000" b="1" dirty="0">
                <a:solidFill>
                  <a:srgbClr val="000000"/>
                </a:solidFill>
                <a:latin typeface="Times New Roman" pitchFamily="18" charset="0"/>
                <a:cs typeface="Times New Roman" pitchFamily="18" charset="0"/>
              </a:rPr>
              <a:t> – Nam, </a:t>
            </a:r>
            <a:r>
              <a:rPr lang="en-US" altLang="en-US" sz="2000" b="1" dirty="0" err="1">
                <a:solidFill>
                  <a:srgbClr val="000000"/>
                </a:solidFill>
                <a:latin typeface="Times New Roman" pitchFamily="18" charset="0"/>
                <a:cs typeface="Times New Roman" pitchFamily="18" charset="0"/>
              </a:rPr>
              <a:t>theo</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chiều</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cao</a:t>
            </a:r>
            <a:r>
              <a:rPr lang="en-US" altLang="en-US" sz="2000" b="1" dirty="0">
                <a:solidFill>
                  <a:srgbClr val="000000"/>
                </a:solidFill>
                <a:latin typeface="Times New Roman" pitchFamily="18" charset="0"/>
                <a:cs typeface="Times New Roman" pitchFamily="18" charset="0"/>
              </a:rPr>
              <a:t> -˃ </a:t>
            </a:r>
            <a:r>
              <a:rPr lang="en-US" altLang="en-US" sz="2000" b="1" dirty="0" err="1">
                <a:solidFill>
                  <a:srgbClr val="000000"/>
                </a:solidFill>
                <a:latin typeface="Times New Roman" pitchFamily="18" charset="0"/>
                <a:cs typeface="Times New Roman" pitchFamily="18" charset="0"/>
              </a:rPr>
              <a:t>giúp</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đa</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dạng</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cây</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trồng</a:t>
            </a:r>
            <a:endParaRPr lang="vi-VN" altLang="en-US" sz="2000" b="1" dirty="0">
              <a:solidFill>
                <a:srgbClr val="000000"/>
              </a:solidFill>
              <a:latin typeface="Times New Roman" pitchFamily="18" charset="0"/>
              <a:cs typeface="Times New Roman" pitchFamily="18" charset="0"/>
            </a:endParaRPr>
          </a:p>
        </p:txBody>
      </p:sp>
      <p:sp>
        <p:nvSpPr>
          <p:cNvPr id="5140" name="AutoShape 20"/>
          <p:cNvSpPr>
            <a:spLocks noChangeArrowheads="1"/>
          </p:cNvSpPr>
          <p:nvPr/>
        </p:nvSpPr>
        <p:spPr bwMode="auto">
          <a:xfrm>
            <a:off x="2948782" y="4800148"/>
            <a:ext cx="3657600" cy="1828800"/>
          </a:xfrm>
          <a:prstGeom prst="star32">
            <a:avLst>
              <a:gd name="adj" fmla="val 375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b="1" dirty="0" err="1">
                <a:solidFill>
                  <a:srgbClr val="FF0000"/>
                </a:solidFill>
                <a:latin typeface="Times New Roman" pitchFamily="18" charset="0"/>
                <a:cs typeface="Times New Roman" pitchFamily="18" charset="0"/>
              </a:rPr>
              <a:t>Khí</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hậu</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gây</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ra</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những</a:t>
            </a:r>
            <a:endParaRPr lang="en-US" altLang="en-US" b="1" dirty="0">
              <a:solidFill>
                <a:srgbClr val="FF0000"/>
              </a:solidFill>
              <a:latin typeface="Times New Roman" pitchFamily="18" charset="0"/>
              <a:cs typeface="Times New Roman" pitchFamily="18" charset="0"/>
            </a:endParaRPr>
          </a:p>
          <a:p>
            <a:pPr algn="ctr" fontAlgn="base">
              <a:spcBef>
                <a:spcPct val="0"/>
              </a:spcBef>
              <a:spcAft>
                <a:spcPct val="0"/>
              </a:spcAft>
            </a:pP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khó</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khăn</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gì</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cho</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sản</a:t>
            </a:r>
            <a:endParaRPr lang="en-US" altLang="en-US" b="1" dirty="0">
              <a:solidFill>
                <a:srgbClr val="FF0000"/>
              </a:solidFill>
              <a:latin typeface="Times New Roman" pitchFamily="18" charset="0"/>
              <a:cs typeface="Times New Roman" pitchFamily="18" charset="0"/>
            </a:endParaRPr>
          </a:p>
          <a:p>
            <a:pPr algn="ctr" fontAlgn="base">
              <a:spcBef>
                <a:spcPct val="0"/>
              </a:spcBef>
              <a:spcAft>
                <a:spcPct val="0"/>
              </a:spcAft>
            </a:pP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xuất</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nông</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nghiệp</a:t>
            </a:r>
            <a:r>
              <a:rPr lang="en-US" altLang="en-US" b="1" dirty="0">
                <a:solidFill>
                  <a:srgbClr val="FF0000"/>
                </a:solidFill>
                <a:latin typeface="Times New Roman" pitchFamily="18" charset="0"/>
                <a:cs typeface="Times New Roman" pitchFamily="18" charset="0"/>
              </a:rPr>
              <a:t>?</a:t>
            </a:r>
            <a:endParaRPr lang="vi-VN" altLang="en-US" b="1" dirty="0">
              <a:solidFill>
                <a:srgbClr val="FF0000"/>
              </a:solidFill>
              <a:latin typeface="Times New Roman" pitchFamily="18" charset="0"/>
              <a:cs typeface="Times New Roman" pitchFamily="18" charset="0"/>
            </a:endParaRPr>
          </a:p>
        </p:txBody>
      </p:sp>
      <p:sp>
        <p:nvSpPr>
          <p:cNvPr id="5141" name="Text Box 21"/>
          <p:cNvSpPr txBox="1">
            <a:spLocks noChangeArrowheads="1"/>
          </p:cNvSpPr>
          <p:nvPr/>
        </p:nvSpPr>
        <p:spPr bwMode="auto">
          <a:xfrm>
            <a:off x="1094509" y="3738491"/>
            <a:ext cx="5029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Khó</a:t>
            </a:r>
            <a:r>
              <a:rPr lang="en-US" altLang="en-US" sz="2000" b="1" dirty="0">
                <a:solidFill>
                  <a:srgbClr val="000000"/>
                </a:solidFill>
                <a:latin typeface="Times New Roman" pitchFamily="18" charset="0"/>
                <a:cs typeface="Times New Roman" pitchFamily="18" charset="0"/>
              </a:rPr>
              <a:t> </a:t>
            </a:r>
            <a:r>
              <a:rPr lang="en-US" altLang="en-US" sz="2000" b="1" dirty="0" err="1">
                <a:solidFill>
                  <a:srgbClr val="000000"/>
                </a:solidFill>
                <a:latin typeface="Times New Roman" pitchFamily="18" charset="0"/>
                <a:cs typeface="Times New Roman" pitchFamily="18" charset="0"/>
              </a:rPr>
              <a:t>khăn</a:t>
            </a:r>
            <a:r>
              <a:rPr lang="en-US" altLang="en-US" sz="2000" b="1" dirty="0">
                <a:solidFill>
                  <a:srgbClr val="000000"/>
                </a:solidFill>
                <a:latin typeface="Times New Roman" pitchFamily="18" charset="0"/>
                <a:cs typeface="Times New Roman" pitchFamily="18" charset="0"/>
              </a:rPr>
              <a:t>:</a:t>
            </a:r>
            <a:r>
              <a:rPr lang="vi-VN" sz="2000" b="1" dirty="0">
                <a:latin typeface="Times New Roman" pitchFamily="18" charset="0"/>
                <a:cs typeface="Times New Roman" pitchFamily="18" charset="0"/>
              </a:rPr>
              <a:t> </a:t>
            </a:r>
            <a:endParaRPr lang="en-US" sz="2000" b="1" dirty="0">
              <a:latin typeface="Times New Roman" pitchFamily="18" charset="0"/>
              <a:cs typeface="Times New Roman" pitchFamily="18" charset="0"/>
            </a:endParaRPr>
          </a:p>
          <a:p>
            <a:pPr fontAlgn="base">
              <a:spcBef>
                <a:spcPct val="50000"/>
              </a:spcBef>
              <a:spcAft>
                <a:spcPct val="0"/>
              </a:spcAft>
            </a:pP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Thiên tai</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sương muối, rét hại, bão, gió tây khô nón</a:t>
            </a:r>
            <a:r>
              <a:rPr lang="en-US" sz="2000" b="1" dirty="0">
                <a:latin typeface="Times New Roman" pitchFamily="18" charset="0"/>
                <a:cs typeface="Times New Roman" pitchFamily="18" charset="0"/>
              </a:rPr>
              <a:t>g</a:t>
            </a:r>
            <a:r>
              <a:rPr lang="en-US" sz="2000" b="1" dirty="0">
                <a:solidFill>
                  <a:srgbClr val="000000"/>
                </a:solidFill>
                <a:latin typeface="Times New Roman" pitchFamily="18" charset="0"/>
                <a:cs typeface="Times New Roman" pitchFamily="18" charset="0"/>
              </a:rPr>
              <a:t>. </a:t>
            </a:r>
          </a:p>
          <a:p>
            <a:pPr fontAlgn="base">
              <a:spcBef>
                <a:spcPct val="50000"/>
              </a:spcBef>
              <a:spcAft>
                <a:spcPct val="0"/>
              </a:spcAft>
            </a:pPr>
            <a:r>
              <a:rPr lang="en-US" altLang="en-US" sz="2000" b="1" dirty="0">
                <a:solidFill>
                  <a:srgbClr val="000000"/>
                </a:solidFill>
                <a:latin typeface="Times New Roman" pitchFamily="18" charset="0"/>
                <a:cs typeface="Times New Roman" pitchFamily="18" charset="0"/>
              </a:rPr>
              <a:t>+</a:t>
            </a:r>
            <a:r>
              <a:rPr lang="vi-VN" altLang="en-US" sz="2000" b="1" dirty="0">
                <a:solidFill>
                  <a:srgbClr val="000000"/>
                </a:solidFill>
                <a:latin typeface="Times New Roman" pitchFamily="18" charset="0"/>
                <a:cs typeface="Times New Roman" pitchFamily="18" charset="0"/>
              </a:rPr>
              <a:t>Sâu bệnh phát triển, hạn hán, lũ lụt, sương muối -&gt; ảnh hưởng tới sản xuất</a:t>
            </a:r>
          </a:p>
        </p:txBody>
      </p:sp>
      <p:sp>
        <p:nvSpPr>
          <p:cNvPr id="14" name="Text Box 4"/>
          <p:cNvSpPr txBox="1">
            <a:spLocks noChangeArrowheads="1"/>
          </p:cNvSpPr>
          <p:nvPr/>
        </p:nvSpPr>
        <p:spPr bwMode="auto">
          <a:xfrm>
            <a:off x="1828800" y="76201"/>
            <a:ext cx="8534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NỘI DUNG 1: </a:t>
            </a:r>
            <a:r>
              <a:rPr lang="vi-VN"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CÁC NHÂN TỐ ẢNH HƯỞNG ĐẾN </a:t>
            </a:r>
          </a:p>
          <a:p>
            <a:pPr algn="ctr" fontAlgn="base">
              <a:spcBef>
                <a:spcPct val="50000"/>
              </a:spcBef>
              <a:spcAft>
                <a:spcPct val="0"/>
              </a:spcAft>
            </a:pPr>
            <a:r>
              <a:rPr lang="vi-VN"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SỰ PHÁT TRIỂN VÀ PHÂN BỐ NÔNG NGHIỆP</a:t>
            </a:r>
          </a:p>
        </p:txBody>
      </p:sp>
    </p:spTree>
    <p:extLst>
      <p:ext uri="{BB962C8B-B14F-4D97-AF65-F5344CB8AC3E}">
        <p14:creationId xmlns:p14="http://schemas.microsoft.com/office/powerpoint/2010/main" val="36986167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133"/>
                                        </p:tgtEl>
                                        <p:attrNameLst>
                                          <p:attrName>style.visibility</p:attrName>
                                        </p:attrNameLst>
                                      </p:cBhvr>
                                      <p:to>
                                        <p:strVal val="visible"/>
                                      </p:to>
                                    </p:set>
                                    <p:anim calcmode="discrete" valueType="clr">
                                      <p:cBhvr override="childStyle">
                                        <p:cTn id="7" dur="80"/>
                                        <p:tgtEl>
                                          <p:spTgt spid="513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3"/>
                                        </p:tgtEl>
                                        <p:attrNameLst>
                                          <p:attrName>fillcolor</p:attrName>
                                        </p:attrNameLst>
                                      </p:cBhvr>
                                      <p:tavLst>
                                        <p:tav tm="0">
                                          <p:val>
                                            <p:clrVal>
                                              <a:schemeClr val="accent2"/>
                                            </p:clrVal>
                                          </p:val>
                                        </p:tav>
                                        <p:tav tm="50000">
                                          <p:val>
                                            <p:clrVal>
                                              <a:schemeClr val="hlink"/>
                                            </p:clrVal>
                                          </p:val>
                                        </p:tav>
                                      </p:tavLst>
                                    </p:anim>
                                    <p:set>
                                      <p:cBhvr>
                                        <p:cTn id="9" dur="80"/>
                                        <p:tgtEl>
                                          <p:spTgt spid="513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5134"/>
                                        </p:tgtEl>
                                        <p:attrNameLst>
                                          <p:attrName>style.visibility</p:attrName>
                                        </p:attrNameLst>
                                      </p:cBhvr>
                                      <p:to>
                                        <p:strVal val="visible"/>
                                      </p:to>
                                    </p:set>
                                    <p:anim calcmode="lin" valueType="num">
                                      <p:cBhvr>
                                        <p:cTn id="14" dur="500" fill="hold"/>
                                        <p:tgtEl>
                                          <p:spTgt spid="5134"/>
                                        </p:tgtEl>
                                        <p:attrNameLst>
                                          <p:attrName>ppt_w</p:attrName>
                                        </p:attrNameLst>
                                      </p:cBhvr>
                                      <p:tavLst>
                                        <p:tav tm="0">
                                          <p:val>
                                            <p:fltVal val="0"/>
                                          </p:val>
                                        </p:tav>
                                        <p:tav tm="100000">
                                          <p:val>
                                            <p:strVal val="#ppt_w"/>
                                          </p:val>
                                        </p:tav>
                                      </p:tavLst>
                                    </p:anim>
                                    <p:anim calcmode="lin" valueType="num">
                                      <p:cBhvr>
                                        <p:cTn id="15" dur="500" fill="hold"/>
                                        <p:tgtEl>
                                          <p:spTgt spid="5134"/>
                                        </p:tgtEl>
                                        <p:attrNameLst>
                                          <p:attrName>ppt_h</p:attrName>
                                        </p:attrNameLst>
                                      </p:cBhvr>
                                      <p:tavLst>
                                        <p:tav tm="0">
                                          <p:val>
                                            <p:fltVal val="0"/>
                                          </p:val>
                                        </p:tav>
                                        <p:tav tm="100000">
                                          <p:val>
                                            <p:strVal val="#ppt_h"/>
                                          </p:val>
                                        </p:tav>
                                      </p:tavLst>
                                    </p:anim>
                                    <p:animEffect transition="in" filter="fade">
                                      <p:cBhvr>
                                        <p:cTn id="16" dur="500"/>
                                        <p:tgtEl>
                                          <p:spTgt spid="5134"/>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5135"/>
                                        </p:tgtEl>
                                        <p:attrNameLst>
                                          <p:attrName>style.visibility</p:attrName>
                                        </p:attrNameLst>
                                      </p:cBhvr>
                                      <p:to>
                                        <p:strVal val="visible"/>
                                      </p:to>
                                    </p:set>
                                    <p:anim calcmode="lin" valueType="num">
                                      <p:cBhvr>
                                        <p:cTn id="19" dur="500" fill="hold"/>
                                        <p:tgtEl>
                                          <p:spTgt spid="5135"/>
                                        </p:tgtEl>
                                        <p:attrNameLst>
                                          <p:attrName>ppt_w</p:attrName>
                                        </p:attrNameLst>
                                      </p:cBhvr>
                                      <p:tavLst>
                                        <p:tav tm="0">
                                          <p:val>
                                            <p:fltVal val="0"/>
                                          </p:val>
                                        </p:tav>
                                        <p:tav tm="100000">
                                          <p:val>
                                            <p:strVal val="#ppt_w"/>
                                          </p:val>
                                        </p:tav>
                                      </p:tavLst>
                                    </p:anim>
                                    <p:anim calcmode="lin" valueType="num">
                                      <p:cBhvr>
                                        <p:cTn id="20" dur="500" fill="hold"/>
                                        <p:tgtEl>
                                          <p:spTgt spid="5135"/>
                                        </p:tgtEl>
                                        <p:attrNameLst>
                                          <p:attrName>ppt_h</p:attrName>
                                        </p:attrNameLst>
                                      </p:cBhvr>
                                      <p:tavLst>
                                        <p:tav tm="0">
                                          <p:val>
                                            <p:fltVal val="0"/>
                                          </p:val>
                                        </p:tav>
                                        <p:tav tm="100000">
                                          <p:val>
                                            <p:strVal val="#ppt_h"/>
                                          </p:val>
                                        </p:tav>
                                      </p:tavLst>
                                    </p:anim>
                                    <p:animEffect transition="in" filter="fade">
                                      <p:cBhvr>
                                        <p:cTn id="21" dur="500"/>
                                        <p:tgtEl>
                                          <p:spTgt spid="513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5136"/>
                                        </p:tgtEl>
                                        <p:attrNameLst>
                                          <p:attrName>style.visibility</p:attrName>
                                        </p:attrNameLst>
                                      </p:cBhvr>
                                      <p:to>
                                        <p:strVal val="visible"/>
                                      </p:to>
                                    </p:set>
                                    <p:anim calcmode="lin" valueType="num">
                                      <p:cBhvr>
                                        <p:cTn id="24" dur="500" fill="hold"/>
                                        <p:tgtEl>
                                          <p:spTgt spid="5136"/>
                                        </p:tgtEl>
                                        <p:attrNameLst>
                                          <p:attrName>ppt_w</p:attrName>
                                        </p:attrNameLst>
                                      </p:cBhvr>
                                      <p:tavLst>
                                        <p:tav tm="0">
                                          <p:val>
                                            <p:fltVal val="0"/>
                                          </p:val>
                                        </p:tav>
                                        <p:tav tm="100000">
                                          <p:val>
                                            <p:strVal val="#ppt_w"/>
                                          </p:val>
                                        </p:tav>
                                      </p:tavLst>
                                    </p:anim>
                                    <p:anim calcmode="lin" valueType="num">
                                      <p:cBhvr>
                                        <p:cTn id="25" dur="500" fill="hold"/>
                                        <p:tgtEl>
                                          <p:spTgt spid="5136"/>
                                        </p:tgtEl>
                                        <p:attrNameLst>
                                          <p:attrName>ppt_h</p:attrName>
                                        </p:attrNameLst>
                                      </p:cBhvr>
                                      <p:tavLst>
                                        <p:tav tm="0">
                                          <p:val>
                                            <p:fltVal val="0"/>
                                          </p:val>
                                        </p:tav>
                                        <p:tav tm="100000">
                                          <p:val>
                                            <p:strVal val="#ppt_h"/>
                                          </p:val>
                                        </p:tav>
                                      </p:tavLst>
                                    </p:anim>
                                    <p:animEffect transition="in" filter="fade">
                                      <p:cBhvr>
                                        <p:cTn id="26" dur="500"/>
                                        <p:tgtEl>
                                          <p:spTgt spid="51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xit" presetSubtype="16" fill="hold" grpId="1" nodeType="clickEffect">
                                  <p:stCondLst>
                                    <p:cond delay="0"/>
                                  </p:stCondLst>
                                  <p:childTnLst>
                                    <p:animEffect transition="out" filter="box(in)">
                                      <p:cBhvr>
                                        <p:cTn id="30" dur="500"/>
                                        <p:tgtEl>
                                          <p:spTgt spid="5136"/>
                                        </p:tgtEl>
                                      </p:cBhvr>
                                    </p:animEffect>
                                    <p:set>
                                      <p:cBhvr>
                                        <p:cTn id="31" dur="1" fill="hold">
                                          <p:stCondLst>
                                            <p:cond delay="499"/>
                                          </p:stCondLst>
                                        </p:cTn>
                                        <p:tgtEl>
                                          <p:spTgt spid="5136"/>
                                        </p:tgtEl>
                                        <p:attrNameLst>
                                          <p:attrName>style.visibility</p:attrName>
                                        </p:attrNameLst>
                                      </p:cBhvr>
                                      <p:to>
                                        <p:strVal val="hidden"/>
                                      </p:to>
                                    </p:set>
                                  </p:childTnLst>
                                </p:cTn>
                              </p:par>
                              <p:par>
                                <p:cTn id="32" presetID="27" presetClass="entr" presetSubtype="0" fill="hold" grpId="0" nodeType="withEffect">
                                  <p:stCondLst>
                                    <p:cond delay="0"/>
                                  </p:stCondLst>
                                  <p:iterate type="lt">
                                    <p:tmPct val="50000"/>
                                  </p:iterate>
                                  <p:childTnLst>
                                    <p:set>
                                      <p:cBhvr>
                                        <p:cTn id="33" dur="1" fill="hold">
                                          <p:stCondLst>
                                            <p:cond delay="0"/>
                                          </p:stCondLst>
                                        </p:cTn>
                                        <p:tgtEl>
                                          <p:spTgt spid="5137"/>
                                        </p:tgtEl>
                                        <p:attrNameLst>
                                          <p:attrName>style.visibility</p:attrName>
                                        </p:attrNameLst>
                                      </p:cBhvr>
                                      <p:to>
                                        <p:strVal val="visible"/>
                                      </p:to>
                                    </p:set>
                                    <p:anim calcmode="discrete" valueType="clr">
                                      <p:cBhvr override="childStyle">
                                        <p:cTn id="34" dur="80"/>
                                        <p:tgtEl>
                                          <p:spTgt spid="5137"/>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5137"/>
                                        </p:tgtEl>
                                        <p:attrNameLst>
                                          <p:attrName>fillcolor</p:attrName>
                                        </p:attrNameLst>
                                      </p:cBhvr>
                                      <p:tavLst>
                                        <p:tav tm="0">
                                          <p:val>
                                            <p:clrVal>
                                              <a:schemeClr val="accent2"/>
                                            </p:clrVal>
                                          </p:val>
                                        </p:tav>
                                        <p:tav tm="50000">
                                          <p:val>
                                            <p:clrVal>
                                              <a:schemeClr val="hlink"/>
                                            </p:clrVal>
                                          </p:val>
                                        </p:tav>
                                      </p:tavLst>
                                    </p:anim>
                                    <p:set>
                                      <p:cBhvr>
                                        <p:cTn id="36" dur="80"/>
                                        <p:tgtEl>
                                          <p:spTgt spid="5137"/>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5138"/>
                                        </p:tgtEl>
                                        <p:attrNameLst>
                                          <p:attrName>style.visibility</p:attrName>
                                        </p:attrNameLst>
                                      </p:cBhvr>
                                      <p:to>
                                        <p:strVal val="visible"/>
                                      </p:to>
                                    </p:set>
                                    <p:anim calcmode="discrete" valueType="clr">
                                      <p:cBhvr override="childStyle">
                                        <p:cTn id="41" dur="80"/>
                                        <p:tgtEl>
                                          <p:spTgt spid="5138"/>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5138"/>
                                        </p:tgtEl>
                                        <p:attrNameLst>
                                          <p:attrName>fillcolor</p:attrName>
                                        </p:attrNameLst>
                                      </p:cBhvr>
                                      <p:tavLst>
                                        <p:tav tm="0">
                                          <p:val>
                                            <p:clrVal>
                                              <a:schemeClr val="accent2"/>
                                            </p:clrVal>
                                          </p:val>
                                        </p:tav>
                                        <p:tav tm="50000">
                                          <p:val>
                                            <p:clrVal>
                                              <a:schemeClr val="hlink"/>
                                            </p:clrVal>
                                          </p:val>
                                        </p:tav>
                                      </p:tavLst>
                                    </p:anim>
                                    <p:set>
                                      <p:cBhvr>
                                        <p:cTn id="43" dur="80"/>
                                        <p:tgtEl>
                                          <p:spTgt spid="5138"/>
                                        </p:tgtEl>
                                        <p:attrNameLst>
                                          <p:attrName>fill.type</p:attrName>
                                        </p:attrNameLst>
                                      </p:cBhvr>
                                      <p:to>
                                        <p:strVal val="solid"/>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7" presetClass="entr" presetSubtype="0" fill="hold" grpId="0" nodeType="clickEffect">
                                  <p:stCondLst>
                                    <p:cond delay="0"/>
                                  </p:stCondLst>
                                  <p:iterate type="lt">
                                    <p:tmPct val="50000"/>
                                  </p:iterate>
                                  <p:childTnLst>
                                    <p:set>
                                      <p:cBhvr>
                                        <p:cTn id="47" dur="1" fill="hold">
                                          <p:stCondLst>
                                            <p:cond delay="0"/>
                                          </p:stCondLst>
                                        </p:cTn>
                                        <p:tgtEl>
                                          <p:spTgt spid="5139"/>
                                        </p:tgtEl>
                                        <p:attrNameLst>
                                          <p:attrName>style.visibility</p:attrName>
                                        </p:attrNameLst>
                                      </p:cBhvr>
                                      <p:to>
                                        <p:strVal val="visible"/>
                                      </p:to>
                                    </p:set>
                                    <p:anim calcmode="discrete" valueType="clr">
                                      <p:cBhvr override="childStyle">
                                        <p:cTn id="48" dur="80"/>
                                        <p:tgtEl>
                                          <p:spTgt spid="5139"/>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5139"/>
                                        </p:tgtEl>
                                        <p:attrNameLst>
                                          <p:attrName>fillcolor</p:attrName>
                                        </p:attrNameLst>
                                      </p:cBhvr>
                                      <p:tavLst>
                                        <p:tav tm="0">
                                          <p:val>
                                            <p:clrVal>
                                              <a:schemeClr val="accent2"/>
                                            </p:clrVal>
                                          </p:val>
                                        </p:tav>
                                        <p:tav tm="50000">
                                          <p:val>
                                            <p:clrVal>
                                              <a:schemeClr val="hlink"/>
                                            </p:clrVal>
                                          </p:val>
                                        </p:tav>
                                      </p:tavLst>
                                    </p:anim>
                                    <p:set>
                                      <p:cBhvr>
                                        <p:cTn id="50" dur="80"/>
                                        <p:tgtEl>
                                          <p:spTgt spid="5139"/>
                                        </p:tgtEl>
                                        <p:attrNameLst>
                                          <p:attrName>fill.type</p:attrName>
                                        </p:attrNameLst>
                                      </p:cBhvr>
                                      <p:to>
                                        <p:strVal val="solid"/>
                                      </p:to>
                                    </p:set>
                                  </p:childTnLst>
                                </p:cTn>
                              </p:par>
                              <p:par>
                                <p:cTn id="51" presetID="4" presetClass="exit" presetSubtype="16" fill="hold" grpId="1" nodeType="withEffect">
                                  <p:stCondLst>
                                    <p:cond delay="0"/>
                                  </p:stCondLst>
                                  <p:iterate type="lt">
                                    <p:tmPct val="0"/>
                                  </p:iterate>
                                  <p:childTnLst>
                                    <p:animEffect transition="out" filter="box(in)">
                                      <p:cBhvr>
                                        <p:cTn id="52" dur="500"/>
                                        <p:tgtEl>
                                          <p:spTgt spid="5137"/>
                                        </p:tgtEl>
                                      </p:cBhvr>
                                    </p:animEffect>
                                    <p:set>
                                      <p:cBhvr>
                                        <p:cTn id="53" dur="1" fill="hold">
                                          <p:stCondLst>
                                            <p:cond delay="499"/>
                                          </p:stCondLst>
                                        </p:cTn>
                                        <p:tgtEl>
                                          <p:spTgt spid="5137"/>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7" presetClass="entr" presetSubtype="0" fill="hold" grpId="0" nodeType="clickEffect">
                                  <p:stCondLst>
                                    <p:cond delay="0"/>
                                  </p:stCondLst>
                                  <p:iterate type="lt">
                                    <p:tmPct val="50000"/>
                                  </p:iterate>
                                  <p:childTnLst>
                                    <p:set>
                                      <p:cBhvr>
                                        <p:cTn id="57" dur="1" fill="hold">
                                          <p:stCondLst>
                                            <p:cond delay="0"/>
                                          </p:stCondLst>
                                        </p:cTn>
                                        <p:tgtEl>
                                          <p:spTgt spid="5140"/>
                                        </p:tgtEl>
                                        <p:attrNameLst>
                                          <p:attrName>style.visibility</p:attrName>
                                        </p:attrNameLst>
                                      </p:cBhvr>
                                      <p:to>
                                        <p:strVal val="visible"/>
                                      </p:to>
                                    </p:set>
                                    <p:anim calcmode="discrete" valueType="clr">
                                      <p:cBhvr override="childStyle">
                                        <p:cTn id="58" dur="80"/>
                                        <p:tgtEl>
                                          <p:spTgt spid="5140"/>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5140"/>
                                        </p:tgtEl>
                                        <p:attrNameLst>
                                          <p:attrName>fillcolor</p:attrName>
                                        </p:attrNameLst>
                                      </p:cBhvr>
                                      <p:tavLst>
                                        <p:tav tm="0">
                                          <p:val>
                                            <p:clrVal>
                                              <a:schemeClr val="accent2"/>
                                            </p:clrVal>
                                          </p:val>
                                        </p:tav>
                                        <p:tav tm="50000">
                                          <p:val>
                                            <p:clrVal>
                                              <a:schemeClr val="hlink"/>
                                            </p:clrVal>
                                          </p:val>
                                        </p:tav>
                                      </p:tavLst>
                                    </p:anim>
                                    <p:set>
                                      <p:cBhvr>
                                        <p:cTn id="60" dur="80"/>
                                        <p:tgtEl>
                                          <p:spTgt spid="5140"/>
                                        </p:tgtEl>
                                        <p:attrNameLst>
                                          <p:attrName>fill.type</p:attrName>
                                        </p:attrNameLst>
                                      </p:cBhvr>
                                      <p:to>
                                        <p:strVal val="solid"/>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7" presetClass="entr" presetSubtype="0" fill="hold" grpId="0" nodeType="clickEffect">
                                  <p:stCondLst>
                                    <p:cond delay="0"/>
                                  </p:stCondLst>
                                  <p:iterate type="lt">
                                    <p:tmPct val="50000"/>
                                  </p:iterate>
                                  <p:childTnLst>
                                    <p:set>
                                      <p:cBhvr>
                                        <p:cTn id="64" dur="1" fill="hold">
                                          <p:stCondLst>
                                            <p:cond delay="0"/>
                                          </p:stCondLst>
                                        </p:cTn>
                                        <p:tgtEl>
                                          <p:spTgt spid="5141"/>
                                        </p:tgtEl>
                                        <p:attrNameLst>
                                          <p:attrName>style.visibility</p:attrName>
                                        </p:attrNameLst>
                                      </p:cBhvr>
                                      <p:to>
                                        <p:strVal val="visible"/>
                                      </p:to>
                                    </p:set>
                                    <p:anim calcmode="discrete" valueType="clr">
                                      <p:cBhvr override="childStyle">
                                        <p:cTn id="65" dur="80"/>
                                        <p:tgtEl>
                                          <p:spTgt spid="5141"/>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5141"/>
                                        </p:tgtEl>
                                        <p:attrNameLst>
                                          <p:attrName>fillcolor</p:attrName>
                                        </p:attrNameLst>
                                      </p:cBhvr>
                                      <p:tavLst>
                                        <p:tav tm="0">
                                          <p:val>
                                            <p:clrVal>
                                              <a:schemeClr val="accent2"/>
                                            </p:clrVal>
                                          </p:val>
                                        </p:tav>
                                        <p:tav tm="50000">
                                          <p:val>
                                            <p:clrVal>
                                              <a:schemeClr val="hlink"/>
                                            </p:clrVal>
                                          </p:val>
                                        </p:tav>
                                      </p:tavLst>
                                    </p:anim>
                                    <p:set>
                                      <p:cBhvr>
                                        <p:cTn id="67" dur="80"/>
                                        <p:tgtEl>
                                          <p:spTgt spid="51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p:bldP spid="5135" grpId="0"/>
      <p:bldP spid="5136" grpId="0" animBg="1"/>
      <p:bldP spid="5136" grpId="1" animBg="1"/>
      <p:bldP spid="5137" grpId="0" animBg="1"/>
      <p:bldP spid="5137" grpId="1" animBg="1"/>
      <p:bldP spid="5138" grpId="0"/>
      <p:bldP spid="5139" grpId="0"/>
      <p:bldP spid="5140" grpId="0" animBg="1"/>
      <p:bldP spid="51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524000" y="1143001"/>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dirty="0">
                <a:solidFill>
                  <a:srgbClr val="FF0000"/>
                </a:solidFill>
                <a:latin typeface="Arial" panose="020B0604020202020204" pitchFamily="34" charset="0"/>
                <a:cs typeface="Arial" panose="020B0604020202020204" pitchFamily="34" charset="0"/>
              </a:rPr>
              <a:t>I. </a:t>
            </a:r>
            <a:r>
              <a:rPr lang="en-US" altLang="en-US" sz="2400" b="1" u="sng" dirty="0" err="1">
                <a:solidFill>
                  <a:srgbClr val="FF0000"/>
                </a:solidFill>
                <a:latin typeface="Arial" panose="020B0604020202020204" pitchFamily="34" charset="0"/>
                <a:cs typeface="Arial" panose="020B0604020202020204" pitchFamily="34" charset="0"/>
              </a:rPr>
              <a:t>Các</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nhân</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tố</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tự</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nhiên</a:t>
            </a:r>
            <a:endParaRPr lang="vi-VN" altLang="en-US" sz="2400" b="1" u="sng" dirty="0">
              <a:solidFill>
                <a:srgbClr val="FF0000"/>
              </a:solidFill>
              <a:latin typeface="Arial" panose="020B0604020202020204" pitchFamily="34" charset="0"/>
              <a:cs typeface="Arial" panose="020B0604020202020204" pitchFamily="34" charset="0"/>
            </a:endParaRPr>
          </a:p>
        </p:txBody>
      </p:sp>
      <p:sp>
        <p:nvSpPr>
          <p:cNvPr id="6148" name="Text Box 4"/>
          <p:cNvSpPr txBox="1">
            <a:spLocks noChangeArrowheads="1"/>
          </p:cNvSpPr>
          <p:nvPr/>
        </p:nvSpPr>
        <p:spPr bwMode="auto">
          <a:xfrm>
            <a:off x="1524000" y="1524001"/>
            <a:ext cx="3352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FF0000"/>
                </a:solidFill>
                <a:latin typeface="Arial" panose="020B0604020202020204" pitchFamily="34" charset="0"/>
                <a:cs typeface="Arial" panose="020B0604020202020204" pitchFamily="34" charset="0"/>
              </a:rPr>
              <a:t>1. </a:t>
            </a:r>
            <a:r>
              <a:rPr lang="en-US" altLang="en-US" sz="2000" b="1" u="sng" dirty="0" err="1">
                <a:solidFill>
                  <a:srgbClr val="FF0000"/>
                </a:solidFill>
                <a:latin typeface="Arial" panose="020B0604020202020204" pitchFamily="34" charset="0"/>
                <a:cs typeface="Arial" panose="020B0604020202020204" pitchFamily="34" charset="0"/>
              </a:rPr>
              <a:t>Tài</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nguyên</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đất</a:t>
            </a:r>
            <a:endParaRPr lang="vi-VN" altLang="en-US" sz="2000" b="1" u="sng" dirty="0">
              <a:solidFill>
                <a:srgbClr val="FF0000"/>
              </a:solidFill>
              <a:latin typeface="Arial" panose="020B0604020202020204" pitchFamily="34" charset="0"/>
              <a:cs typeface="Arial" panose="020B0604020202020204" pitchFamily="34" charset="0"/>
            </a:endParaRPr>
          </a:p>
        </p:txBody>
      </p:sp>
      <p:sp>
        <p:nvSpPr>
          <p:cNvPr id="6149" name="Text Box 5"/>
          <p:cNvSpPr txBox="1">
            <a:spLocks noChangeArrowheads="1"/>
          </p:cNvSpPr>
          <p:nvPr/>
        </p:nvSpPr>
        <p:spPr bwMode="auto">
          <a:xfrm>
            <a:off x="1523999" y="1905001"/>
            <a:ext cx="30757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000" b="1" dirty="0">
                <a:solidFill>
                  <a:srgbClr val="FF0000"/>
                </a:solidFill>
                <a:latin typeface="Arial" panose="020B0604020202020204" pitchFamily="34" charset="0"/>
                <a:cs typeface="Arial" panose="020B0604020202020204" pitchFamily="34" charset="0"/>
              </a:rPr>
              <a:t>2. </a:t>
            </a:r>
            <a:r>
              <a:rPr lang="en-US" altLang="en-US" sz="2000" b="1" u="sng" dirty="0" err="1">
                <a:solidFill>
                  <a:srgbClr val="FF0000"/>
                </a:solidFill>
                <a:latin typeface="Arial" panose="020B0604020202020204" pitchFamily="34" charset="0"/>
                <a:cs typeface="Arial" panose="020B0604020202020204" pitchFamily="34" charset="0"/>
              </a:rPr>
              <a:t>Tài</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nguyên</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khí</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hậu</a:t>
            </a:r>
            <a:endParaRPr lang="vi-VN" altLang="en-US" sz="2000" b="1" u="sng" dirty="0">
              <a:solidFill>
                <a:srgbClr val="FF0000"/>
              </a:solidFill>
              <a:latin typeface="Arial" panose="020B0604020202020204" pitchFamily="34" charset="0"/>
              <a:cs typeface="Arial" panose="020B0604020202020204" pitchFamily="34" charset="0"/>
            </a:endParaRPr>
          </a:p>
        </p:txBody>
      </p:sp>
      <p:sp>
        <p:nvSpPr>
          <p:cNvPr id="6150" name="Text Box 6"/>
          <p:cNvSpPr txBox="1">
            <a:spLocks noChangeArrowheads="1"/>
          </p:cNvSpPr>
          <p:nvPr/>
        </p:nvSpPr>
        <p:spPr bwMode="auto">
          <a:xfrm>
            <a:off x="1524000" y="2286001"/>
            <a:ext cx="2667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FF0000"/>
                </a:solidFill>
                <a:latin typeface="Arial" panose="020B0604020202020204" pitchFamily="34" charset="0"/>
                <a:cs typeface="Arial" panose="020B0604020202020204" pitchFamily="34" charset="0"/>
              </a:rPr>
              <a:t>3. </a:t>
            </a:r>
            <a:r>
              <a:rPr lang="en-US" altLang="en-US" sz="2000" b="1" u="sng" dirty="0" err="1">
                <a:solidFill>
                  <a:srgbClr val="FF0000"/>
                </a:solidFill>
                <a:latin typeface="Arial" panose="020B0604020202020204" pitchFamily="34" charset="0"/>
                <a:cs typeface="Arial" panose="020B0604020202020204" pitchFamily="34" charset="0"/>
              </a:rPr>
              <a:t>Tài</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nguyên</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nước</a:t>
            </a:r>
            <a:endParaRPr lang="vi-VN" altLang="en-US" sz="2000" b="1" u="sng" dirty="0">
              <a:solidFill>
                <a:srgbClr val="FF0000"/>
              </a:solidFill>
              <a:latin typeface="Arial" panose="020B0604020202020204" pitchFamily="34" charset="0"/>
              <a:cs typeface="Arial" panose="020B0604020202020204" pitchFamily="34" charset="0"/>
            </a:endParaRPr>
          </a:p>
        </p:txBody>
      </p:sp>
      <p:pic>
        <p:nvPicPr>
          <p:cNvPr id="615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476" y="1143000"/>
            <a:ext cx="432752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4" name="AutoShape 10"/>
          <p:cNvSpPr>
            <a:spLocks noChangeArrowheads="1"/>
          </p:cNvSpPr>
          <p:nvPr/>
        </p:nvSpPr>
        <p:spPr bwMode="auto">
          <a:xfrm>
            <a:off x="2209800" y="4267200"/>
            <a:ext cx="3810000" cy="2209800"/>
          </a:xfrm>
          <a:prstGeom prst="cloudCallout">
            <a:avLst>
              <a:gd name="adj1" fmla="val 65833"/>
              <a:gd name="adj2" fmla="val -18389"/>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b="1" dirty="0" err="1">
                <a:solidFill>
                  <a:srgbClr val="FF0000"/>
                </a:solidFill>
                <a:latin typeface="Arial" panose="020B0604020202020204" pitchFamily="34" charset="0"/>
                <a:cs typeface="Arial" panose="020B0604020202020204" pitchFamily="34" charset="0"/>
              </a:rPr>
              <a:t>Mạng</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lưới</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sông</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ngòi</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dày</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đặc</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nhiều</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nước</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mang</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lại</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những</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thuận</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lợi</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và</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khó</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khăn</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gì</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cho</a:t>
            </a:r>
            <a:r>
              <a:rPr lang="en-US" altLang="en-US" b="1" dirty="0">
                <a:solidFill>
                  <a:srgbClr val="FF0000"/>
                </a:solidFill>
                <a:latin typeface="Arial" panose="020B0604020202020204" pitchFamily="34" charset="0"/>
                <a:cs typeface="Arial" panose="020B0604020202020204" pitchFamily="34" charset="0"/>
              </a:rPr>
              <a:t> </a:t>
            </a:r>
            <a:r>
              <a:rPr lang="vi-VN" altLang="en-US" b="1" dirty="0">
                <a:solidFill>
                  <a:srgbClr val="FF0000"/>
                </a:solidFill>
                <a:latin typeface="Arial" panose="020B0604020202020204" pitchFamily="34" charset="0"/>
                <a:cs typeface="Arial" panose="020B0604020202020204" pitchFamily="34" charset="0"/>
              </a:rPr>
              <a:t>sản</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suất</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nông</a:t>
            </a:r>
            <a:r>
              <a:rPr lang="en-US" altLang="en-US" b="1" dirty="0">
                <a:solidFill>
                  <a:srgbClr val="FF0000"/>
                </a:solidFill>
                <a:latin typeface="Arial" panose="020B0604020202020204" pitchFamily="34" charset="0"/>
                <a:cs typeface="Arial" panose="020B0604020202020204" pitchFamily="34" charset="0"/>
              </a:rPr>
              <a:t> </a:t>
            </a:r>
            <a:r>
              <a:rPr lang="en-US" altLang="en-US" b="1" dirty="0" err="1">
                <a:solidFill>
                  <a:srgbClr val="FF0000"/>
                </a:solidFill>
                <a:latin typeface="Arial" panose="020B0604020202020204" pitchFamily="34" charset="0"/>
                <a:cs typeface="Arial" panose="020B0604020202020204" pitchFamily="34" charset="0"/>
              </a:rPr>
              <a:t>nghiệp</a:t>
            </a:r>
            <a:r>
              <a:rPr lang="en-US" altLang="en-US" b="1" dirty="0">
                <a:solidFill>
                  <a:srgbClr val="FF0000"/>
                </a:solidFill>
                <a:latin typeface="Arial" panose="020B0604020202020204" pitchFamily="34" charset="0"/>
                <a:cs typeface="Arial" panose="020B0604020202020204" pitchFamily="34" charset="0"/>
              </a:rPr>
              <a:t>?</a:t>
            </a:r>
            <a:endParaRPr lang="vi-VN" altLang="en-US" b="1" dirty="0">
              <a:solidFill>
                <a:srgbClr val="FF0000"/>
              </a:solidFill>
              <a:latin typeface="Arial" panose="020B0604020202020204" pitchFamily="34" charset="0"/>
              <a:cs typeface="Arial" panose="020B0604020202020204" pitchFamily="34" charset="0"/>
            </a:endParaRPr>
          </a:p>
        </p:txBody>
      </p:sp>
      <p:sp>
        <p:nvSpPr>
          <p:cNvPr id="6155" name="Text Box 11"/>
          <p:cNvSpPr txBox="1">
            <a:spLocks noChangeArrowheads="1"/>
          </p:cNvSpPr>
          <p:nvPr/>
        </p:nvSpPr>
        <p:spPr bwMode="auto">
          <a:xfrm>
            <a:off x="831273" y="2653145"/>
            <a:ext cx="4800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vi-VN" altLang="en-US" sz="2000" b="1" dirty="0">
                <a:solidFill>
                  <a:srgbClr val="000000"/>
                </a:solidFill>
                <a:latin typeface="Arial" panose="020B0604020202020204" pitchFamily="34" charset="0"/>
                <a:cs typeface="Arial" panose="020B0604020202020204" pitchFamily="34" charset="0"/>
              </a:rPr>
              <a:t>- Mạng lưới sông ngòi, ao hồ dày đặc là nguồn cung cấp nước tưới, có giá trị về thủy lợi</a:t>
            </a:r>
          </a:p>
        </p:txBody>
      </p:sp>
      <p:sp>
        <p:nvSpPr>
          <p:cNvPr id="6156" name="Text Box 12"/>
          <p:cNvSpPr txBox="1">
            <a:spLocks noChangeArrowheads="1"/>
          </p:cNvSpPr>
          <p:nvPr/>
        </p:nvSpPr>
        <p:spPr bwMode="auto">
          <a:xfrm>
            <a:off x="775855" y="3622965"/>
            <a:ext cx="541712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buFontTx/>
              <a:buChar char="-"/>
            </a:pPr>
            <a:r>
              <a:rPr lang="vi-VN" altLang="en-US" dirty="0">
                <a:solidFill>
                  <a:srgbClr val="000000"/>
                </a:solidFill>
                <a:latin typeface="Arial" panose="020B0604020202020204" pitchFamily="34" charset="0"/>
                <a:cs typeface="Arial" panose="020B0604020202020204" pitchFamily="34" charset="0"/>
              </a:rPr>
              <a:t> </a:t>
            </a:r>
            <a:r>
              <a:rPr lang="vi-VN" altLang="en-US" sz="2000" b="1" dirty="0">
                <a:solidFill>
                  <a:srgbClr val="000000"/>
                </a:solidFill>
                <a:latin typeface="Arial" panose="020B0604020202020204" pitchFamily="34" charset="0"/>
                <a:cs typeface="Arial" panose="020B0604020202020204" pitchFamily="34" charset="0"/>
              </a:rPr>
              <a:t>Khó khăn: + Mùa lũ: gây lũ lụt</a:t>
            </a:r>
          </a:p>
          <a:p>
            <a:pPr fontAlgn="base">
              <a:spcBef>
                <a:spcPct val="50000"/>
              </a:spcBef>
              <a:spcAft>
                <a:spcPct val="0"/>
              </a:spcAft>
            </a:pPr>
            <a:r>
              <a:rPr lang="vi-VN" altLang="en-US" sz="2000" b="1" dirty="0">
                <a:solidFill>
                  <a:srgbClr val="000000"/>
                </a:solidFill>
                <a:latin typeface="Arial" panose="020B0604020202020204" pitchFamily="34" charset="0"/>
                <a:cs typeface="Arial" panose="020B0604020202020204" pitchFamily="34" charset="0"/>
              </a:rPr>
              <a:t>                  + Mùa khô: Thiếu nước tưới</a:t>
            </a:r>
          </a:p>
        </p:txBody>
      </p:sp>
      <p:sp>
        <p:nvSpPr>
          <p:cNvPr id="6157" name="AutoShape 13"/>
          <p:cNvSpPr>
            <a:spLocks noChangeArrowheads="1"/>
          </p:cNvSpPr>
          <p:nvPr/>
        </p:nvSpPr>
        <p:spPr bwMode="auto">
          <a:xfrm>
            <a:off x="2140527" y="4558146"/>
            <a:ext cx="3810000" cy="1676400"/>
          </a:xfrm>
          <a:prstGeom prst="star32">
            <a:avLst>
              <a:gd name="adj" fmla="val 375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vi-VN" altLang="en-US" b="1" dirty="0">
                <a:solidFill>
                  <a:srgbClr val="FF0000"/>
                </a:solidFill>
                <a:latin typeface="Arial" panose="020B0604020202020204" pitchFamily="34" charset="0"/>
                <a:cs typeface="Arial" panose="020B0604020202020204" pitchFamily="34" charset="0"/>
              </a:rPr>
              <a:t>Tại sao thủy lợi là </a:t>
            </a:r>
          </a:p>
          <a:p>
            <a:pPr algn="ctr" fontAlgn="base">
              <a:spcBef>
                <a:spcPct val="0"/>
              </a:spcBef>
              <a:spcAft>
                <a:spcPct val="0"/>
              </a:spcAft>
            </a:pPr>
            <a:r>
              <a:rPr lang="vi-VN" altLang="en-US" b="1" dirty="0">
                <a:solidFill>
                  <a:srgbClr val="FF0000"/>
                </a:solidFill>
                <a:latin typeface="Arial" panose="020B0604020202020204" pitchFamily="34" charset="0"/>
                <a:cs typeface="Arial" panose="020B0604020202020204" pitchFamily="34" charset="0"/>
              </a:rPr>
              <a:t>biện pháp hàng đầu</a:t>
            </a:r>
          </a:p>
          <a:p>
            <a:pPr algn="ctr" fontAlgn="base">
              <a:spcBef>
                <a:spcPct val="0"/>
              </a:spcBef>
              <a:spcAft>
                <a:spcPct val="0"/>
              </a:spcAft>
            </a:pPr>
            <a:r>
              <a:rPr lang="vi-VN" altLang="en-US" b="1" dirty="0">
                <a:solidFill>
                  <a:srgbClr val="FF0000"/>
                </a:solidFill>
                <a:latin typeface="Arial" panose="020B0604020202020204" pitchFamily="34" charset="0"/>
                <a:cs typeface="Arial" panose="020B0604020202020204" pitchFamily="34" charset="0"/>
              </a:rPr>
              <a:t> trong nông nghiệp?</a:t>
            </a:r>
          </a:p>
        </p:txBody>
      </p:sp>
      <p:sp>
        <p:nvSpPr>
          <p:cNvPr id="6158" name="Text Box 14"/>
          <p:cNvSpPr txBox="1">
            <a:spLocks noChangeArrowheads="1"/>
          </p:cNvSpPr>
          <p:nvPr/>
        </p:nvSpPr>
        <p:spPr bwMode="auto">
          <a:xfrm>
            <a:off x="1025235" y="4461165"/>
            <a:ext cx="50569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vi-VN" altLang="en-US" sz="2000" b="1" dirty="0">
                <a:solidFill>
                  <a:srgbClr val="000000"/>
                </a:solidFill>
                <a:latin typeface="Arial" panose="020B0604020202020204" pitchFamily="34" charset="0"/>
                <a:cs typeface="Arial" panose="020B0604020202020204" pitchFamily="34" charset="0"/>
              </a:rPr>
              <a:t>- Giải pháp: Tăng cường công tác thủy lợi</a:t>
            </a:r>
          </a:p>
        </p:txBody>
      </p:sp>
      <p:sp>
        <p:nvSpPr>
          <p:cNvPr id="13" name="Text Box 4"/>
          <p:cNvSpPr txBox="1">
            <a:spLocks noChangeArrowheads="1"/>
          </p:cNvSpPr>
          <p:nvPr/>
        </p:nvSpPr>
        <p:spPr bwMode="auto">
          <a:xfrm>
            <a:off x="1828800" y="76201"/>
            <a:ext cx="8534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NỘI DUNG 1: </a:t>
            </a:r>
            <a:r>
              <a:rPr lang="vi-VN"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CÁC NHÂN TỐ ẢNH HƯỞNG ĐẾN </a:t>
            </a:r>
          </a:p>
          <a:p>
            <a:pPr algn="ctr" fontAlgn="base">
              <a:spcBef>
                <a:spcPct val="50000"/>
              </a:spcBef>
              <a:spcAft>
                <a:spcPct val="0"/>
              </a:spcAft>
            </a:pPr>
            <a:r>
              <a:rPr lang="vi-VN"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SỰ PHÁT TRIỂN VÀ PHÂN BỐ NÔNG NGHIỆP</a:t>
            </a:r>
          </a:p>
        </p:txBody>
      </p:sp>
    </p:spTree>
    <p:extLst>
      <p:ext uri="{BB962C8B-B14F-4D97-AF65-F5344CB8AC3E}">
        <p14:creationId xmlns:p14="http://schemas.microsoft.com/office/powerpoint/2010/main" val="21749308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50"/>
                                        </p:tgtEl>
                                        <p:attrNameLst>
                                          <p:attrName>style.visibility</p:attrName>
                                        </p:attrNameLst>
                                      </p:cBhvr>
                                      <p:to>
                                        <p:strVal val="visible"/>
                                      </p:to>
                                    </p:set>
                                    <p:anim calcmode="discrete" valueType="clr">
                                      <p:cBhvr override="childStyle">
                                        <p:cTn id="7" dur="80"/>
                                        <p:tgtEl>
                                          <p:spTgt spid="61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50"/>
                                        </p:tgtEl>
                                        <p:attrNameLst>
                                          <p:attrName>fillcolor</p:attrName>
                                        </p:attrNameLst>
                                      </p:cBhvr>
                                      <p:tavLst>
                                        <p:tav tm="0">
                                          <p:val>
                                            <p:clrVal>
                                              <a:schemeClr val="accent2"/>
                                            </p:clrVal>
                                          </p:val>
                                        </p:tav>
                                        <p:tav tm="50000">
                                          <p:val>
                                            <p:clrVal>
                                              <a:schemeClr val="hlink"/>
                                            </p:clrVal>
                                          </p:val>
                                        </p:tav>
                                      </p:tavLst>
                                    </p:anim>
                                    <p:set>
                                      <p:cBhvr>
                                        <p:cTn id="9" dur="80"/>
                                        <p:tgtEl>
                                          <p:spTgt spid="615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6153"/>
                                        </p:tgtEl>
                                        <p:attrNameLst>
                                          <p:attrName>style.visibility</p:attrName>
                                        </p:attrNameLst>
                                      </p:cBhvr>
                                      <p:to>
                                        <p:strVal val="visible"/>
                                      </p:to>
                                    </p:set>
                                    <p:anim calcmode="lin" valueType="num">
                                      <p:cBhvr>
                                        <p:cTn id="14" dur="500" fill="hold"/>
                                        <p:tgtEl>
                                          <p:spTgt spid="6153"/>
                                        </p:tgtEl>
                                        <p:attrNameLst>
                                          <p:attrName>ppt_w</p:attrName>
                                        </p:attrNameLst>
                                      </p:cBhvr>
                                      <p:tavLst>
                                        <p:tav tm="0">
                                          <p:val>
                                            <p:fltVal val="0"/>
                                          </p:val>
                                        </p:tav>
                                        <p:tav tm="100000">
                                          <p:val>
                                            <p:strVal val="#ppt_w"/>
                                          </p:val>
                                        </p:tav>
                                      </p:tavLst>
                                    </p:anim>
                                    <p:anim calcmode="lin" valueType="num">
                                      <p:cBhvr>
                                        <p:cTn id="15" dur="500" fill="hold"/>
                                        <p:tgtEl>
                                          <p:spTgt spid="6153"/>
                                        </p:tgtEl>
                                        <p:attrNameLst>
                                          <p:attrName>ppt_h</p:attrName>
                                        </p:attrNameLst>
                                      </p:cBhvr>
                                      <p:tavLst>
                                        <p:tav tm="0">
                                          <p:val>
                                            <p:fltVal val="0"/>
                                          </p:val>
                                        </p:tav>
                                        <p:tav tm="100000">
                                          <p:val>
                                            <p:strVal val="#ppt_h"/>
                                          </p:val>
                                        </p:tav>
                                      </p:tavLst>
                                    </p:anim>
                                    <p:animEffect transition="in" filter="fade">
                                      <p:cBhvr>
                                        <p:cTn id="16" dur="500"/>
                                        <p:tgtEl>
                                          <p:spTgt spid="6153"/>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6154"/>
                                        </p:tgtEl>
                                        <p:attrNameLst>
                                          <p:attrName>style.visibility</p:attrName>
                                        </p:attrNameLst>
                                      </p:cBhvr>
                                      <p:to>
                                        <p:strVal val="visible"/>
                                      </p:to>
                                    </p:set>
                                    <p:anim calcmode="lin" valueType="num">
                                      <p:cBhvr>
                                        <p:cTn id="19" dur="500" fill="hold"/>
                                        <p:tgtEl>
                                          <p:spTgt spid="6154"/>
                                        </p:tgtEl>
                                        <p:attrNameLst>
                                          <p:attrName>ppt_w</p:attrName>
                                        </p:attrNameLst>
                                      </p:cBhvr>
                                      <p:tavLst>
                                        <p:tav tm="0">
                                          <p:val>
                                            <p:fltVal val="0"/>
                                          </p:val>
                                        </p:tav>
                                        <p:tav tm="100000">
                                          <p:val>
                                            <p:strVal val="#ppt_w"/>
                                          </p:val>
                                        </p:tav>
                                      </p:tavLst>
                                    </p:anim>
                                    <p:anim calcmode="lin" valueType="num">
                                      <p:cBhvr>
                                        <p:cTn id="20" dur="500" fill="hold"/>
                                        <p:tgtEl>
                                          <p:spTgt spid="6154"/>
                                        </p:tgtEl>
                                        <p:attrNameLst>
                                          <p:attrName>ppt_h</p:attrName>
                                        </p:attrNameLst>
                                      </p:cBhvr>
                                      <p:tavLst>
                                        <p:tav tm="0">
                                          <p:val>
                                            <p:fltVal val="0"/>
                                          </p:val>
                                        </p:tav>
                                        <p:tav tm="100000">
                                          <p:val>
                                            <p:strVal val="#ppt_h"/>
                                          </p:val>
                                        </p:tav>
                                      </p:tavLst>
                                    </p:anim>
                                    <p:animEffect transition="in" filter="fade">
                                      <p:cBhvr>
                                        <p:cTn id="21" dur="500"/>
                                        <p:tgtEl>
                                          <p:spTgt spid="615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6155"/>
                                        </p:tgtEl>
                                        <p:attrNameLst>
                                          <p:attrName>style.visibility</p:attrName>
                                        </p:attrNameLst>
                                      </p:cBhvr>
                                      <p:to>
                                        <p:strVal val="visible"/>
                                      </p:to>
                                    </p:set>
                                    <p:anim calcmode="discrete" valueType="clr">
                                      <p:cBhvr override="childStyle">
                                        <p:cTn id="26" dur="80"/>
                                        <p:tgtEl>
                                          <p:spTgt spid="6155"/>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155"/>
                                        </p:tgtEl>
                                        <p:attrNameLst>
                                          <p:attrName>fillcolor</p:attrName>
                                        </p:attrNameLst>
                                      </p:cBhvr>
                                      <p:tavLst>
                                        <p:tav tm="0">
                                          <p:val>
                                            <p:clrVal>
                                              <a:schemeClr val="accent2"/>
                                            </p:clrVal>
                                          </p:val>
                                        </p:tav>
                                        <p:tav tm="50000">
                                          <p:val>
                                            <p:clrVal>
                                              <a:schemeClr val="hlink"/>
                                            </p:clrVal>
                                          </p:val>
                                        </p:tav>
                                      </p:tavLst>
                                    </p:anim>
                                    <p:set>
                                      <p:cBhvr>
                                        <p:cTn id="28" dur="80"/>
                                        <p:tgtEl>
                                          <p:spTgt spid="6155"/>
                                        </p:tgtEl>
                                        <p:attrNameLst>
                                          <p:attrName>fill.type</p:attrName>
                                        </p:attrNameLst>
                                      </p:cBhvr>
                                      <p:to>
                                        <p:strVal val="solid"/>
                                      </p:to>
                                    </p:set>
                                  </p:childTnLst>
                                </p:cTn>
                              </p:par>
                            </p:childTnLst>
                          </p:cTn>
                        </p:par>
                        <p:par>
                          <p:cTn id="29" fill="hold" nodeType="afterGroup">
                            <p:stCondLst>
                              <p:cond delay="276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6156"/>
                                        </p:tgtEl>
                                        <p:attrNameLst>
                                          <p:attrName>style.visibility</p:attrName>
                                        </p:attrNameLst>
                                      </p:cBhvr>
                                      <p:to>
                                        <p:strVal val="visible"/>
                                      </p:to>
                                    </p:set>
                                    <p:anim calcmode="discrete" valueType="clr">
                                      <p:cBhvr override="childStyle">
                                        <p:cTn id="32" dur="80"/>
                                        <p:tgtEl>
                                          <p:spTgt spid="6156"/>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6156"/>
                                        </p:tgtEl>
                                        <p:attrNameLst>
                                          <p:attrName>fillcolor</p:attrName>
                                        </p:attrNameLst>
                                      </p:cBhvr>
                                      <p:tavLst>
                                        <p:tav tm="0">
                                          <p:val>
                                            <p:clrVal>
                                              <a:schemeClr val="accent2"/>
                                            </p:clrVal>
                                          </p:val>
                                        </p:tav>
                                        <p:tav tm="50000">
                                          <p:val>
                                            <p:clrVal>
                                              <a:schemeClr val="hlink"/>
                                            </p:clrVal>
                                          </p:val>
                                        </p:tav>
                                      </p:tavLst>
                                    </p:anim>
                                    <p:set>
                                      <p:cBhvr>
                                        <p:cTn id="34" dur="80"/>
                                        <p:tgtEl>
                                          <p:spTgt spid="6156"/>
                                        </p:tgtEl>
                                        <p:attrNameLst>
                                          <p:attrName>fill.type</p:attrName>
                                        </p:attrNameLst>
                                      </p:cBhvr>
                                      <p:to>
                                        <p:strVal val="solid"/>
                                      </p:to>
                                    </p:set>
                                  </p:childTnLst>
                                </p:cTn>
                              </p:par>
                            </p:childTnLst>
                          </p:cTn>
                        </p:par>
                        <p:par>
                          <p:cTn id="35" fill="hold" nodeType="afterGroup">
                            <p:stCondLst>
                              <p:cond delay="4560"/>
                            </p:stCondLst>
                            <p:childTnLst>
                              <p:par>
                                <p:cTn id="36" presetID="4" presetClass="exit" presetSubtype="16" fill="hold" grpId="1" nodeType="afterEffect">
                                  <p:stCondLst>
                                    <p:cond delay="0"/>
                                  </p:stCondLst>
                                  <p:childTnLst>
                                    <p:animEffect transition="out" filter="box(in)">
                                      <p:cBhvr>
                                        <p:cTn id="37" dur="500"/>
                                        <p:tgtEl>
                                          <p:spTgt spid="6154"/>
                                        </p:tgtEl>
                                      </p:cBhvr>
                                    </p:animEffect>
                                    <p:set>
                                      <p:cBhvr>
                                        <p:cTn id="38" dur="1" fill="hold">
                                          <p:stCondLst>
                                            <p:cond delay="499"/>
                                          </p:stCondLst>
                                        </p:cTn>
                                        <p:tgtEl>
                                          <p:spTgt spid="6154"/>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6157"/>
                                        </p:tgtEl>
                                        <p:attrNameLst>
                                          <p:attrName>style.visibility</p:attrName>
                                        </p:attrNameLst>
                                      </p:cBhvr>
                                      <p:to>
                                        <p:strVal val="visible"/>
                                      </p:to>
                                    </p:set>
                                    <p:anim calcmode="discrete" valueType="clr">
                                      <p:cBhvr override="childStyle">
                                        <p:cTn id="43" dur="80"/>
                                        <p:tgtEl>
                                          <p:spTgt spid="6157"/>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6157"/>
                                        </p:tgtEl>
                                        <p:attrNameLst>
                                          <p:attrName>fillcolor</p:attrName>
                                        </p:attrNameLst>
                                      </p:cBhvr>
                                      <p:tavLst>
                                        <p:tav tm="0">
                                          <p:val>
                                            <p:clrVal>
                                              <a:schemeClr val="accent2"/>
                                            </p:clrVal>
                                          </p:val>
                                        </p:tav>
                                        <p:tav tm="50000">
                                          <p:val>
                                            <p:clrVal>
                                              <a:schemeClr val="hlink"/>
                                            </p:clrVal>
                                          </p:val>
                                        </p:tav>
                                      </p:tavLst>
                                    </p:anim>
                                    <p:set>
                                      <p:cBhvr>
                                        <p:cTn id="45" dur="80"/>
                                        <p:tgtEl>
                                          <p:spTgt spid="6157"/>
                                        </p:tgtEl>
                                        <p:attrNameLst>
                                          <p:attrName>fill.type</p:attrName>
                                        </p:attrNameLst>
                                      </p:cBhvr>
                                      <p:to>
                                        <p:strVal val="solid"/>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7" presetClass="entr" presetSubtype="0" fill="hold" grpId="0" nodeType="clickEffect">
                                  <p:stCondLst>
                                    <p:cond delay="0"/>
                                  </p:stCondLst>
                                  <p:iterate type="lt">
                                    <p:tmPct val="50000"/>
                                  </p:iterate>
                                  <p:childTnLst>
                                    <p:set>
                                      <p:cBhvr>
                                        <p:cTn id="49" dur="1" fill="hold">
                                          <p:stCondLst>
                                            <p:cond delay="0"/>
                                          </p:stCondLst>
                                        </p:cTn>
                                        <p:tgtEl>
                                          <p:spTgt spid="6158"/>
                                        </p:tgtEl>
                                        <p:attrNameLst>
                                          <p:attrName>style.visibility</p:attrName>
                                        </p:attrNameLst>
                                      </p:cBhvr>
                                      <p:to>
                                        <p:strVal val="visible"/>
                                      </p:to>
                                    </p:set>
                                    <p:anim calcmode="discrete" valueType="clr">
                                      <p:cBhvr override="childStyle">
                                        <p:cTn id="50" dur="80"/>
                                        <p:tgtEl>
                                          <p:spTgt spid="6158"/>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6158"/>
                                        </p:tgtEl>
                                        <p:attrNameLst>
                                          <p:attrName>fillcolor</p:attrName>
                                        </p:attrNameLst>
                                      </p:cBhvr>
                                      <p:tavLst>
                                        <p:tav tm="0">
                                          <p:val>
                                            <p:clrVal>
                                              <a:schemeClr val="accent2"/>
                                            </p:clrVal>
                                          </p:val>
                                        </p:tav>
                                        <p:tav tm="50000">
                                          <p:val>
                                            <p:clrVal>
                                              <a:schemeClr val="hlink"/>
                                            </p:clrVal>
                                          </p:val>
                                        </p:tav>
                                      </p:tavLst>
                                    </p:anim>
                                    <p:set>
                                      <p:cBhvr>
                                        <p:cTn id="52" dur="80"/>
                                        <p:tgtEl>
                                          <p:spTgt spid="61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6154" grpId="0" animBg="1"/>
      <p:bldP spid="6154" grpId="1" animBg="1"/>
      <p:bldP spid="6155" grpId="0"/>
      <p:bldP spid="6156" grpId="0"/>
      <p:bldP spid="6157" grpId="0" animBg="1"/>
      <p:bldP spid="61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1524000" y="1143001"/>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dirty="0">
                <a:solidFill>
                  <a:srgbClr val="FF0000"/>
                </a:solidFill>
                <a:latin typeface="Arial" panose="020B0604020202020204" pitchFamily="34" charset="0"/>
                <a:cs typeface="Arial" panose="020B0604020202020204" pitchFamily="34" charset="0"/>
              </a:rPr>
              <a:t>I. </a:t>
            </a:r>
            <a:r>
              <a:rPr lang="en-US" altLang="en-US" sz="2400" b="1" u="sng" dirty="0" err="1">
                <a:solidFill>
                  <a:srgbClr val="FF0000"/>
                </a:solidFill>
                <a:latin typeface="Arial" panose="020B0604020202020204" pitchFamily="34" charset="0"/>
                <a:cs typeface="Arial" panose="020B0604020202020204" pitchFamily="34" charset="0"/>
              </a:rPr>
              <a:t>Các</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nhân</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tố</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tự</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nhiên</a:t>
            </a:r>
            <a:endParaRPr lang="vi-VN" altLang="en-US" sz="2400" b="1" u="sng" dirty="0">
              <a:solidFill>
                <a:srgbClr val="FF0000"/>
              </a:solidFill>
              <a:latin typeface="Arial" panose="020B0604020202020204" pitchFamily="34" charset="0"/>
              <a:cs typeface="Arial" panose="020B0604020202020204" pitchFamily="34" charset="0"/>
            </a:endParaRPr>
          </a:p>
        </p:txBody>
      </p:sp>
      <p:sp>
        <p:nvSpPr>
          <p:cNvPr id="7172" name="Text Box 4"/>
          <p:cNvSpPr txBox="1">
            <a:spLocks noChangeArrowheads="1"/>
          </p:cNvSpPr>
          <p:nvPr/>
        </p:nvSpPr>
        <p:spPr bwMode="auto">
          <a:xfrm>
            <a:off x="1524000" y="1524001"/>
            <a:ext cx="3352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FF0000"/>
                </a:solidFill>
                <a:latin typeface="Arial" panose="020B0604020202020204" pitchFamily="34" charset="0"/>
                <a:cs typeface="Arial" panose="020B0604020202020204" pitchFamily="34" charset="0"/>
              </a:rPr>
              <a:t>1. </a:t>
            </a:r>
            <a:r>
              <a:rPr lang="en-US" altLang="en-US" sz="2000" b="1" u="sng" dirty="0" err="1">
                <a:solidFill>
                  <a:srgbClr val="FF0000"/>
                </a:solidFill>
                <a:latin typeface="Arial" panose="020B0604020202020204" pitchFamily="34" charset="0"/>
                <a:cs typeface="Arial" panose="020B0604020202020204" pitchFamily="34" charset="0"/>
              </a:rPr>
              <a:t>Tài</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nguyên</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đất</a:t>
            </a:r>
            <a:endParaRPr lang="vi-VN" altLang="en-US" sz="2000" b="1" u="sng" dirty="0">
              <a:solidFill>
                <a:srgbClr val="FF0000"/>
              </a:solidFill>
              <a:latin typeface="Arial" panose="020B0604020202020204" pitchFamily="34" charset="0"/>
              <a:cs typeface="Arial" panose="020B0604020202020204" pitchFamily="34" charset="0"/>
            </a:endParaRPr>
          </a:p>
        </p:txBody>
      </p:sp>
      <p:sp>
        <p:nvSpPr>
          <p:cNvPr id="7173" name="Text Box 5"/>
          <p:cNvSpPr txBox="1">
            <a:spLocks noChangeArrowheads="1"/>
          </p:cNvSpPr>
          <p:nvPr/>
        </p:nvSpPr>
        <p:spPr bwMode="auto">
          <a:xfrm>
            <a:off x="1523999" y="1905001"/>
            <a:ext cx="30341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000" b="1" dirty="0">
                <a:solidFill>
                  <a:srgbClr val="FF0000"/>
                </a:solidFill>
                <a:latin typeface="Arial" panose="020B0604020202020204" pitchFamily="34" charset="0"/>
                <a:cs typeface="Arial" panose="020B0604020202020204" pitchFamily="34" charset="0"/>
              </a:rPr>
              <a:t>2. </a:t>
            </a:r>
            <a:r>
              <a:rPr lang="en-US" altLang="en-US" sz="2000" b="1" u="sng" dirty="0" err="1">
                <a:solidFill>
                  <a:srgbClr val="FF0000"/>
                </a:solidFill>
                <a:latin typeface="Arial" panose="020B0604020202020204" pitchFamily="34" charset="0"/>
                <a:cs typeface="Arial" panose="020B0604020202020204" pitchFamily="34" charset="0"/>
              </a:rPr>
              <a:t>Tài</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nguyên</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khí</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hậu</a:t>
            </a:r>
            <a:endParaRPr lang="vi-VN" altLang="en-US" sz="2000" b="1" u="sng" dirty="0">
              <a:solidFill>
                <a:srgbClr val="FF0000"/>
              </a:solidFill>
              <a:latin typeface="Arial" panose="020B0604020202020204" pitchFamily="34" charset="0"/>
              <a:cs typeface="Arial" panose="020B0604020202020204" pitchFamily="34" charset="0"/>
            </a:endParaRPr>
          </a:p>
        </p:txBody>
      </p:sp>
      <p:sp>
        <p:nvSpPr>
          <p:cNvPr id="7174" name="Text Box 6"/>
          <p:cNvSpPr txBox="1">
            <a:spLocks noChangeArrowheads="1"/>
          </p:cNvSpPr>
          <p:nvPr/>
        </p:nvSpPr>
        <p:spPr bwMode="auto">
          <a:xfrm>
            <a:off x="1524000" y="2286001"/>
            <a:ext cx="2667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FF0000"/>
                </a:solidFill>
                <a:latin typeface="Arial" panose="020B0604020202020204" pitchFamily="34" charset="0"/>
                <a:cs typeface="Arial" panose="020B0604020202020204" pitchFamily="34" charset="0"/>
              </a:rPr>
              <a:t>3. </a:t>
            </a:r>
            <a:r>
              <a:rPr lang="en-US" altLang="en-US" sz="2000" b="1" u="sng" dirty="0" err="1">
                <a:solidFill>
                  <a:srgbClr val="FF0000"/>
                </a:solidFill>
                <a:latin typeface="Arial" panose="020B0604020202020204" pitchFamily="34" charset="0"/>
                <a:cs typeface="Arial" panose="020B0604020202020204" pitchFamily="34" charset="0"/>
              </a:rPr>
              <a:t>Tài</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nguyên</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nước</a:t>
            </a:r>
            <a:endParaRPr lang="vi-VN" altLang="en-US" sz="2000" b="1" u="sng" dirty="0">
              <a:solidFill>
                <a:srgbClr val="FF0000"/>
              </a:solidFill>
              <a:latin typeface="Arial" panose="020B0604020202020204" pitchFamily="34" charset="0"/>
              <a:cs typeface="Arial" panose="020B0604020202020204" pitchFamily="34" charset="0"/>
            </a:endParaRPr>
          </a:p>
        </p:txBody>
      </p:sp>
      <p:sp>
        <p:nvSpPr>
          <p:cNvPr id="7175" name="Text Box 7"/>
          <p:cNvSpPr txBox="1">
            <a:spLocks noChangeArrowheads="1"/>
          </p:cNvSpPr>
          <p:nvPr/>
        </p:nvSpPr>
        <p:spPr bwMode="auto">
          <a:xfrm>
            <a:off x="1524000" y="2667001"/>
            <a:ext cx="3124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FF0000"/>
                </a:solidFill>
                <a:latin typeface="Arial" panose="020B0604020202020204" pitchFamily="34" charset="0"/>
                <a:cs typeface="Arial" panose="020B0604020202020204" pitchFamily="34" charset="0"/>
              </a:rPr>
              <a:t>4. </a:t>
            </a:r>
            <a:r>
              <a:rPr lang="en-US" altLang="en-US" sz="2000" b="1" u="sng" dirty="0" err="1">
                <a:solidFill>
                  <a:srgbClr val="FF0000"/>
                </a:solidFill>
                <a:latin typeface="Arial" panose="020B0604020202020204" pitchFamily="34" charset="0"/>
                <a:cs typeface="Arial" panose="020B0604020202020204" pitchFamily="34" charset="0"/>
              </a:rPr>
              <a:t>Tài</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nguyên</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sinh</a:t>
            </a:r>
            <a:r>
              <a:rPr lang="en-US" altLang="en-US" sz="2000" b="1" u="sng" dirty="0">
                <a:solidFill>
                  <a:srgbClr val="FF0000"/>
                </a:solidFill>
                <a:latin typeface="Arial" panose="020B0604020202020204" pitchFamily="34" charset="0"/>
                <a:cs typeface="Arial" panose="020B0604020202020204" pitchFamily="34" charset="0"/>
              </a:rPr>
              <a:t> </a:t>
            </a:r>
            <a:r>
              <a:rPr lang="en-US" altLang="en-US" sz="2000" b="1" u="sng" dirty="0" err="1">
                <a:solidFill>
                  <a:srgbClr val="FF0000"/>
                </a:solidFill>
                <a:latin typeface="Arial" panose="020B0604020202020204" pitchFamily="34" charset="0"/>
                <a:cs typeface="Arial" panose="020B0604020202020204" pitchFamily="34" charset="0"/>
              </a:rPr>
              <a:t>vật</a:t>
            </a:r>
            <a:endParaRPr lang="vi-VN" altLang="en-US" sz="2000" b="1" u="sng" dirty="0">
              <a:solidFill>
                <a:srgbClr val="FF0000"/>
              </a:solidFill>
              <a:latin typeface="Arial" panose="020B0604020202020204" pitchFamily="34" charset="0"/>
              <a:cs typeface="Arial" panose="020B0604020202020204" pitchFamily="34" charset="0"/>
            </a:endParaRPr>
          </a:p>
        </p:txBody>
      </p:sp>
      <p:sp>
        <p:nvSpPr>
          <p:cNvPr id="7176" name="AutoShape 8"/>
          <p:cNvSpPr>
            <a:spLocks noChangeArrowheads="1"/>
          </p:cNvSpPr>
          <p:nvPr/>
        </p:nvSpPr>
        <p:spPr bwMode="auto">
          <a:xfrm>
            <a:off x="6381464" y="1780626"/>
            <a:ext cx="5614919" cy="1143000"/>
          </a:xfrm>
          <a:prstGeom prst="horizontalScroll">
            <a:avLst>
              <a:gd name="adj" fmla="val 125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b="1" dirty="0" err="1">
                <a:solidFill>
                  <a:srgbClr val="FF0000"/>
                </a:solidFill>
                <a:latin typeface="Times New Roman" pitchFamily="18" charset="0"/>
                <a:cs typeface="Times New Roman" pitchFamily="18" charset="0"/>
              </a:rPr>
              <a:t>Dựa</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vào</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kiến</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thức</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lớp</a:t>
            </a:r>
            <a:r>
              <a:rPr lang="en-US" altLang="en-US" b="1" dirty="0">
                <a:solidFill>
                  <a:srgbClr val="FF0000"/>
                </a:solidFill>
                <a:latin typeface="Times New Roman" pitchFamily="18" charset="0"/>
                <a:cs typeface="Times New Roman" pitchFamily="18" charset="0"/>
              </a:rPr>
              <a:t> 8 </a:t>
            </a:r>
            <a:r>
              <a:rPr lang="en-US" altLang="en-US" b="1" dirty="0" err="1">
                <a:solidFill>
                  <a:srgbClr val="FF0000"/>
                </a:solidFill>
                <a:latin typeface="Times New Roman" pitchFamily="18" charset="0"/>
                <a:cs typeface="Times New Roman" pitchFamily="18" charset="0"/>
              </a:rPr>
              <a:t>cho</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biết</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tài</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nguyên</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sinh</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vật</a:t>
            </a:r>
            <a:r>
              <a:rPr lang="en-US" altLang="en-US" b="1" dirty="0">
                <a:solidFill>
                  <a:srgbClr val="FF0000"/>
                </a:solidFill>
                <a:latin typeface="Times New Roman" pitchFamily="18" charset="0"/>
                <a:cs typeface="Times New Roman" pitchFamily="18" charset="0"/>
              </a:rPr>
              <a:t> </a:t>
            </a:r>
          </a:p>
          <a:p>
            <a:pPr algn="ctr" fontAlgn="base">
              <a:spcBef>
                <a:spcPct val="0"/>
              </a:spcBef>
              <a:spcAft>
                <a:spcPct val="0"/>
              </a:spcAft>
            </a:pPr>
            <a:r>
              <a:rPr lang="en-US" altLang="en-US" b="1" dirty="0" err="1">
                <a:solidFill>
                  <a:srgbClr val="FF0000"/>
                </a:solidFill>
                <a:latin typeface="Times New Roman" pitchFamily="18" charset="0"/>
                <a:cs typeface="Times New Roman" pitchFamily="18" charset="0"/>
              </a:rPr>
              <a:t>nước</a:t>
            </a:r>
            <a:r>
              <a:rPr lang="en-US" altLang="en-US" b="1" dirty="0">
                <a:solidFill>
                  <a:srgbClr val="FF0000"/>
                </a:solidFill>
                <a:latin typeface="Times New Roman" pitchFamily="18" charset="0"/>
                <a:cs typeface="Times New Roman" pitchFamily="18" charset="0"/>
              </a:rPr>
              <a:t> ta </a:t>
            </a:r>
            <a:r>
              <a:rPr lang="en-US" altLang="en-US" b="1" dirty="0" err="1">
                <a:solidFill>
                  <a:srgbClr val="FF0000"/>
                </a:solidFill>
                <a:latin typeface="Times New Roman" pitchFamily="18" charset="0"/>
                <a:cs typeface="Times New Roman" pitchFamily="18" charset="0"/>
              </a:rPr>
              <a:t>có</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những</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đặc</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điểm</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gì</a:t>
            </a:r>
            <a:r>
              <a:rPr lang="en-US" altLang="en-US" b="1" dirty="0">
                <a:solidFill>
                  <a:srgbClr val="FF0000"/>
                </a:solidFill>
                <a:latin typeface="Times New Roman" pitchFamily="18" charset="0"/>
                <a:cs typeface="Times New Roman" pitchFamily="18" charset="0"/>
              </a:rPr>
              <a:t>?</a:t>
            </a:r>
            <a:endParaRPr lang="vi-VN" altLang="en-US" b="1" dirty="0">
              <a:solidFill>
                <a:srgbClr val="FF0000"/>
              </a:solidFill>
              <a:latin typeface="Times New Roman" pitchFamily="18" charset="0"/>
              <a:cs typeface="Times New Roman" pitchFamily="18" charset="0"/>
            </a:endParaRPr>
          </a:p>
        </p:txBody>
      </p:sp>
      <p:sp>
        <p:nvSpPr>
          <p:cNvPr id="7177" name="Text Box 9"/>
          <p:cNvSpPr txBox="1">
            <a:spLocks noChangeArrowheads="1"/>
          </p:cNvSpPr>
          <p:nvPr/>
        </p:nvSpPr>
        <p:spPr bwMode="auto">
          <a:xfrm>
            <a:off x="1524000" y="3048000"/>
            <a:ext cx="47244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dirty="0">
                <a:solidFill>
                  <a:srgbClr val="000000"/>
                </a:solidFill>
                <a:latin typeface="Verdana" panose="020B0604030504040204" pitchFamily="34" charset="0"/>
                <a:ea typeface="Verdana" panose="020B0604030504040204" pitchFamily="34" charset="0"/>
                <a:cs typeface="Arial" panose="020B0604020202020204" pitchFamily="34" charset="0"/>
              </a:rPr>
              <a:t>    </a:t>
            </a:r>
            <a:r>
              <a:rPr lang="nl-NL" sz="2000" b="1" dirty="0">
                <a:latin typeface="Verdana" panose="020B0604030504040204" pitchFamily="34" charset="0"/>
                <a:ea typeface="Verdana" panose="020B0604030504040204" pitchFamily="34" charset="0"/>
              </a:rPr>
              <a:t>- Nước ta có tài nguyên sinh vật phong phú</a:t>
            </a:r>
            <a:endParaRPr lang="en-US" sz="2000" b="1" dirty="0">
              <a:latin typeface="Verdana" panose="020B0604030504040204" pitchFamily="34" charset="0"/>
              <a:ea typeface="Verdana" panose="020B0604030504040204" pitchFamily="34" charset="0"/>
            </a:endParaRPr>
          </a:p>
          <a:p>
            <a:pPr algn="just"/>
            <a:r>
              <a:rPr lang="nl-NL" sz="2000" b="1" dirty="0">
                <a:latin typeface="Verdana" panose="020B0604030504040204" pitchFamily="34" charset="0"/>
                <a:ea typeface="Verdana" panose="020B0604030504040204" pitchFamily="34" charset="0"/>
              </a:rPr>
              <a:t>-&gt; là cơ sơ để thuần dưỡng tạo nhiều loại sinh vật có chất lượng tốt.</a:t>
            </a:r>
            <a:endParaRPr lang="en-US" sz="2000" b="1" dirty="0">
              <a:latin typeface="Verdana" panose="020B0604030504040204" pitchFamily="34" charset="0"/>
              <a:ea typeface="Verdana" panose="020B0604030504040204" pitchFamily="34" charset="0"/>
            </a:endParaRPr>
          </a:p>
        </p:txBody>
      </p:sp>
      <p:sp>
        <p:nvSpPr>
          <p:cNvPr id="10" name="Text Box 4"/>
          <p:cNvSpPr txBox="1">
            <a:spLocks noChangeArrowheads="1"/>
          </p:cNvSpPr>
          <p:nvPr/>
        </p:nvSpPr>
        <p:spPr bwMode="auto">
          <a:xfrm>
            <a:off x="1828800" y="76201"/>
            <a:ext cx="8534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NỘI DUNG 1: </a:t>
            </a:r>
            <a:r>
              <a:rPr lang="vi-VN"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CÁC NHÂN TỐ ẢNH HƯỞNG ĐẾN </a:t>
            </a:r>
          </a:p>
          <a:p>
            <a:pPr algn="ctr" fontAlgn="base">
              <a:spcBef>
                <a:spcPct val="50000"/>
              </a:spcBef>
              <a:spcAft>
                <a:spcPct val="0"/>
              </a:spcAft>
            </a:pPr>
            <a:r>
              <a:rPr lang="vi-VN"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SỰ PHÁT TRIỂN VÀ PHÂN BỐ NÔNG NGHIỆP</a:t>
            </a:r>
          </a:p>
        </p:txBody>
      </p:sp>
      <p:sp>
        <p:nvSpPr>
          <p:cNvPr id="11" name="AutoShape 8"/>
          <p:cNvSpPr>
            <a:spLocks noChangeArrowheads="1"/>
          </p:cNvSpPr>
          <p:nvPr/>
        </p:nvSpPr>
        <p:spPr bwMode="auto">
          <a:xfrm>
            <a:off x="6727828" y="1868717"/>
            <a:ext cx="4495800" cy="1143000"/>
          </a:xfrm>
          <a:prstGeom prst="horizontalScroll">
            <a:avLst>
              <a:gd name="adj" fmla="val 125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b="1" dirty="0" err="1">
                <a:solidFill>
                  <a:srgbClr val="FF0000"/>
                </a:solidFill>
                <a:latin typeface="Times New Roman" pitchFamily="18" charset="0"/>
                <a:cs typeface="Times New Roman" pitchFamily="18" charset="0"/>
              </a:rPr>
              <a:t>Tài</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nguyên</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sinh</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vật</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có</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ảnh</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hưởng</a:t>
            </a:r>
            <a:endParaRPr lang="en-US" altLang="en-US" b="1" dirty="0">
              <a:solidFill>
                <a:srgbClr val="FF0000"/>
              </a:solidFill>
              <a:latin typeface="Times New Roman" pitchFamily="18" charset="0"/>
              <a:cs typeface="Times New Roman" pitchFamily="18" charset="0"/>
            </a:endParaRPr>
          </a:p>
          <a:p>
            <a:pPr algn="ctr" fontAlgn="base">
              <a:spcBef>
                <a:spcPct val="0"/>
              </a:spcBef>
              <a:spcAft>
                <a:spcPct val="0"/>
              </a:spcAft>
            </a:pP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như</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thế</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nào</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đến</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sản</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xuất</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nông</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nghiệp</a:t>
            </a:r>
            <a:r>
              <a:rPr lang="en-US" altLang="en-US" b="1" dirty="0">
                <a:solidFill>
                  <a:srgbClr val="FF0000"/>
                </a:solidFill>
                <a:latin typeface="Times New Roman" pitchFamily="18" charset="0"/>
                <a:cs typeface="Times New Roman" pitchFamily="18" charset="0"/>
              </a:rPr>
              <a:t>?</a:t>
            </a:r>
            <a:endParaRPr lang="vi-VN" altLang="en-US"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231433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175"/>
                                        </p:tgtEl>
                                        <p:attrNameLst>
                                          <p:attrName>style.visibility</p:attrName>
                                        </p:attrNameLst>
                                      </p:cBhvr>
                                      <p:to>
                                        <p:strVal val="visible"/>
                                      </p:to>
                                    </p:set>
                                    <p:anim calcmode="discrete" valueType="clr">
                                      <p:cBhvr override="childStyle">
                                        <p:cTn id="7" dur="80"/>
                                        <p:tgtEl>
                                          <p:spTgt spid="717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175"/>
                                        </p:tgtEl>
                                        <p:attrNameLst>
                                          <p:attrName>fillcolor</p:attrName>
                                        </p:attrNameLst>
                                      </p:cBhvr>
                                      <p:tavLst>
                                        <p:tav tm="0">
                                          <p:val>
                                            <p:clrVal>
                                              <a:schemeClr val="accent2"/>
                                            </p:clrVal>
                                          </p:val>
                                        </p:tav>
                                        <p:tav tm="50000">
                                          <p:val>
                                            <p:clrVal>
                                              <a:schemeClr val="hlink"/>
                                            </p:clrVal>
                                          </p:val>
                                        </p:tav>
                                      </p:tavLst>
                                    </p:anim>
                                    <p:set>
                                      <p:cBhvr>
                                        <p:cTn id="9" dur="80"/>
                                        <p:tgtEl>
                                          <p:spTgt spid="717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176"/>
                                        </p:tgtEl>
                                        <p:attrNameLst>
                                          <p:attrName>style.visibility</p:attrName>
                                        </p:attrNameLst>
                                      </p:cBhvr>
                                      <p:to>
                                        <p:strVal val="visible"/>
                                      </p:to>
                                    </p:set>
                                    <p:anim calcmode="discrete" valueType="clr">
                                      <p:cBhvr override="childStyle">
                                        <p:cTn id="14" dur="80"/>
                                        <p:tgtEl>
                                          <p:spTgt spid="717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176"/>
                                        </p:tgtEl>
                                        <p:attrNameLst>
                                          <p:attrName>fillcolor</p:attrName>
                                        </p:attrNameLst>
                                      </p:cBhvr>
                                      <p:tavLst>
                                        <p:tav tm="0">
                                          <p:val>
                                            <p:clrVal>
                                              <a:schemeClr val="accent2"/>
                                            </p:clrVal>
                                          </p:val>
                                        </p:tav>
                                        <p:tav tm="50000">
                                          <p:val>
                                            <p:clrVal>
                                              <a:schemeClr val="hlink"/>
                                            </p:clrVal>
                                          </p:val>
                                        </p:tav>
                                      </p:tavLst>
                                    </p:anim>
                                    <p:set>
                                      <p:cBhvr>
                                        <p:cTn id="16" dur="80"/>
                                        <p:tgtEl>
                                          <p:spTgt spid="717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5" presetClass="exit" presetSubtype="0" fill="hold" grpId="1" nodeType="clickEffect">
                                  <p:stCondLst>
                                    <p:cond delay="0"/>
                                  </p:stCondLst>
                                  <p:iterate type="lt">
                                    <p:tmPct val="0"/>
                                  </p:iterate>
                                  <p:childTnLst>
                                    <p:anim calcmode="lin" valueType="num">
                                      <p:cBhvr>
                                        <p:cTn id="20" dur="1000"/>
                                        <p:tgtEl>
                                          <p:spTgt spid="7176"/>
                                        </p:tgtEl>
                                        <p:attrNameLst>
                                          <p:attrName>ppt_w</p:attrName>
                                        </p:attrNameLst>
                                      </p:cBhvr>
                                      <p:tavLst>
                                        <p:tav tm="0">
                                          <p:val>
                                            <p:strVal val="ppt_w"/>
                                          </p:val>
                                        </p:tav>
                                        <p:tav tm="100000">
                                          <p:val>
                                            <p:strVal val="ppt_w*0.70"/>
                                          </p:val>
                                        </p:tav>
                                      </p:tavLst>
                                    </p:anim>
                                    <p:anim calcmode="lin" valueType="num">
                                      <p:cBhvr>
                                        <p:cTn id="21" dur="1000"/>
                                        <p:tgtEl>
                                          <p:spTgt spid="7176"/>
                                        </p:tgtEl>
                                        <p:attrNameLst>
                                          <p:attrName>ppt_h</p:attrName>
                                        </p:attrNameLst>
                                      </p:cBhvr>
                                      <p:tavLst>
                                        <p:tav tm="0">
                                          <p:val>
                                            <p:strVal val="ppt_h"/>
                                          </p:val>
                                        </p:tav>
                                        <p:tav tm="100000">
                                          <p:val>
                                            <p:strVal val="ppt_h"/>
                                          </p:val>
                                        </p:tav>
                                      </p:tavLst>
                                    </p:anim>
                                    <p:animEffect transition="out" filter="fade">
                                      <p:cBhvr>
                                        <p:cTn id="22" dur="1000"/>
                                        <p:tgtEl>
                                          <p:spTgt spid="7176"/>
                                        </p:tgtEl>
                                      </p:cBhvr>
                                    </p:animEffect>
                                    <p:set>
                                      <p:cBhvr>
                                        <p:cTn id="23" dur="1" fill="hold">
                                          <p:stCondLst>
                                            <p:cond delay="999"/>
                                          </p:stCondLst>
                                        </p:cTn>
                                        <p:tgtEl>
                                          <p:spTgt spid="717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1"/>
                                        </p:tgtEl>
                                        <p:attrNameLst>
                                          <p:attrName>style.visibility</p:attrName>
                                        </p:attrNameLst>
                                      </p:cBhvr>
                                      <p:to>
                                        <p:strVal val="visible"/>
                                      </p:to>
                                    </p:set>
                                    <p:anim calcmode="discrete" valueType="clr">
                                      <p:cBhvr override="childStyle">
                                        <p:cTn id="28"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
                                        </p:tgtEl>
                                        <p:attrNameLst>
                                          <p:attrName>fillcolor</p:attrName>
                                        </p:attrNameLst>
                                      </p:cBhvr>
                                      <p:tavLst>
                                        <p:tav tm="0">
                                          <p:val>
                                            <p:clrVal>
                                              <a:schemeClr val="accent2"/>
                                            </p:clrVal>
                                          </p:val>
                                        </p:tav>
                                        <p:tav tm="50000">
                                          <p:val>
                                            <p:clrVal>
                                              <a:schemeClr val="hlink"/>
                                            </p:clrVal>
                                          </p:val>
                                        </p:tav>
                                      </p:tavLst>
                                    </p:anim>
                                    <p:set>
                                      <p:cBhvr>
                                        <p:cTn id="30" dur="80"/>
                                        <p:tgtEl>
                                          <p:spTgt spid="11"/>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177"/>
                                        </p:tgtEl>
                                        <p:attrNameLst>
                                          <p:attrName>style.visibility</p:attrName>
                                        </p:attrNameLst>
                                      </p:cBhvr>
                                      <p:to>
                                        <p:strVal val="visible"/>
                                      </p:to>
                                    </p:set>
                                    <p:anim calcmode="discrete" valueType="clr">
                                      <p:cBhvr override="childStyle">
                                        <p:cTn id="35" dur="80"/>
                                        <p:tgtEl>
                                          <p:spTgt spid="717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177"/>
                                        </p:tgtEl>
                                        <p:attrNameLst>
                                          <p:attrName>fillcolor</p:attrName>
                                        </p:attrNameLst>
                                      </p:cBhvr>
                                      <p:tavLst>
                                        <p:tav tm="0">
                                          <p:val>
                                            <p:clrVal>
                                              <a:schemeClr val="accent2"/>
                                            </p:clrVal>
                                          </p:val>
                                        </p:tav>
                                        <p:tav tm="50000">
                                          <p:val>
                                            <p:clrVal>
                                              <a:schemeClr val="hlink"/>
                                            </p:clrVal>
                                          </p:val>
                                        </p:tav>
                                      </p:tavLst>
                                    </p:anim>
                                    <p:set>
                                      <p:cBhvr>
                                        <p:cTn id="37" dur="80"/>
                                        <p:tgtEl>
                                          <p:spTgt spid="71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7176" grpId="0" animBg="1"/>
      <p:bldP spid="7176" grpId="1" animBg="1"/>
      <p:bldP spid="7177"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27295" y="723329"/>
            <a:ext cx="12111251" cy="6134671"/>
            <a:chOff x="27295" y="723329"/>
            <a:chExt cx="12111251" cy="6134671"/>
          </a:xfrm>
        </p:grpSpPr>
        <p:sp>
          <p:nvSpPr>
            <p:cNvPr id="5" name="Rounded Rectangle 4"/>
            <p:cNvSpPr/>
            <p:nvPr/>
          </p:nvSpPr>
          <p:spPr>
            <a:xfrm>
              <a:off x="388960" y="723329"/>
              <a:ext cx="2204114" cy="99628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Verdana" panose="020B0604030504040204" pitchFamily="34" charset="0"/>
                  <a:ea typeface="Verdana" panose="020B0604030504040204" pitchFamily="34" charset="0"/>
                </a:rPr>
                <a:t>Dân</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cư</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và</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lao</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động</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nông</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thôn</a:t>
              </a:r>
              <a:endParaRPr lang="en-US" b="1" dirty="0">
                <a:solidFill>
                  <a:srgbClr val="FF0000"/>
                </a:solidFill>
                <a:latin typeface="Verdana" panose="020B0604030504040204" pitchFamily="34" charset="0"/>
                <a:ea typeface="Verdana" panose="020B0604030504040204" pitchFamily="34" charset="0"/>
              </a:endParaRPr>
            </a:p>
          </p:txBody>
        </p:sp>
        <p:sp>
          <p:nvSpPr>
            <p:cNvPr id="6" name="Rounded Rectangle 5"/>
            <p:cNvSpPr/>
            <p:nvPr/>
          </p:nvSpPr>
          <p:spPr>
            <a:xfrm>
              <a:off x="4010735" y="723329"/>
              <a:ext cx="2431007" cy="99628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Verdana" panose="020B0604030504040204" pitchFamily="34" charset="0"/>
                  <a:ea typeface="Verdana" panose="020B0604030504040204" pitchFamily="34" charset="0"/>
                </a:rPr>
                <a:t>Cơ</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sở</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vật</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chất</a:t>
              </a:r>
              <a:r>
                <a:rPr lang="en-US" b="1" dirty="0">
                  <a:solidFill>
                    <a:srgbClr val="FF0000"/>
                  </a:solidFill>
                  <a:latin typeface="Verdana" panose="020B0604030504040204" pitchFamily="34" charset="0"/>
                  <a:ea typeface="Verdana" panose="020B0604030504040204" pitchFamily="34" charset="0"/>
                </a:rPr>
                <a:t> – </a:t>
              </a:r>
              <a:r>
                <a:rPr lang="en-US" b="1" dirty="0" err="1">
                  <a:solidFill>
                    <a:srgbClr val="FF0000"/>
                  </a:solidFill>
                  <a:latin typeface="Verdana" panose="020B0604030504040204" pitchFamily="34" charset="0"/>
                  <a:ea typeface="Verdana" panose="020B0604030504040204" pitchFamily="34" charset="0"/>
                </a:rPr>
                <a:t>kĩ</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thuật</a:t>
              </a:r>
              <a:endParaRPr lang="en-US" b="1" dirty="0">
                <a:solidFill>
                  <a:srgbClr val="FF0000"/>
                </a:solidFill>
                <a:latin typeface="Verdana" panose="020B0604030504040204" pitchFamily="34" charset="0"/>
                <a:ea typeface="Verdana" panose="020B0604030504040204" pitchFamily="34" charset="0"/>
              </a:endParaRPr>
            </a:p>
          </p:txBody>
        </p:sp>
        <p:sp>
          <p:nvSpPr>
            <p:cNvPr id="7" name="Rounded Rectangle 6"/>
            <p:cNvSpPr/>
            <p:nvPr/>
          </p:nvSpPr>
          <p:spPr>
            <a:xfrm>
              <a:off x="7622699" y="723329"/>
              <a:ext cx="2340591" cy="99628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Verdana" panose="020B0604030504040204" pitchFamily="34" charset="0"/>
                  <a:ea typeface="Verdana" panose="020B0604030504040204" pitchFamily="34" charset="0"/>
                </a:rPr>
                <a:t>Chính</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sác</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phát</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triển</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nông</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nghiệp</a:t>
              </a:r>
              <a:endParaRPr lang="en-US" b="1" dirty="0">
                <a:solidFill>
                  <a:srgbClr val="FF0000"/>
                </a:solidFill>
                <a:latin typeface="Verdana" panose="020B0604030504040204" pitchFamily="34" charset="0"/>
                <a:ea typeface="Verdana" panose="020B0604030504040204" pitchFamily="34" charset="0"/>
              </a:endParaRPr>
            </a:p>
          </p:txBody>
        </p:sp>
        <p:sp>
          <p:nvSpPr>
            <p:cNvPr id="8" name="Rounded Rectangle 7"/>
            <p:cNvSpPr/>
            <p:nvPr/>
          </p:nvSpPr>
          <p:spPr>
            <a:xfrm>
              <a:off x="10290411" y="723329"/>
              <a:ext cx="1848135" cy="99628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Verdana" panose="020B0604030504040204" pitchFamily="34" charset="0"/>
                  <a:ea typeface="Verdana" panose="020B0604030504040204" pitchFamily="34" charset="0"/>
                </a:rPr>
                <a:t>Thị</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trường</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trong</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và</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ngoài</a:t>
              </a:r>
              <a:r>
                <a:rPr lang="en-US" b="1" dirty="0">
                  <a:solidFill>
                    <a:srgbClr val="FF0000"/>
                  </a:solidFill>
                  <a:latin typeface="Verdana" panose="020B0604030504040204" pitchFamily="34" charset="0"/>
                  <a:ea typeface="Verdana" panose="020B0604030504040204" pitchFamily="34" charset="0"/>
                </a:rPr>
                <a:t> </a:t>
              </a:r>
              <a:r>
                <a:rPr lang="en-US" b="1" dirty="0" err="1">
                  <a:solidFill>
                    <a:srgbClr val="FF0000"/>
                  </a:solidFill>
                  <a:latin typeface="Verdana" panose="020B0604030504040204" pitchFamily="34" charset="0"/>
                  <a:ea typeface="Verdana" panose="020B0604030504040204" pitchFamily="34" charset="0"/>
                </a:rPr>
                <a:t>nước</a:t>
              </a:r>
              <a:endParaRPr lang="en-US" b="1" dirty="0">
                <a:solidFill>
                  <a:srgbClr val="FF0000"/>
                </a:solidFill>
                <a:latin typeface="Verdana" panose="020B0604030504040204" pitchFamily="34" charset="0"/>
                <a:ea typeface="Verdana" panose="020B0604030504040204" pitchFamily="34" charset="0"/>
              </a:endParaRPr>
            </a:p>
          </p:txBody>
        </p:sp>
        <p:sp>
          <p:nvSpPr>
            <p:cNvPr id="9" name="Vertical Scroll 8"/>
            <p:cNvSpPr/>
            <p:nvPr/>
          </p:nvSpPr>
          <p:spPr>
            <a:xfrm>
              <a:off x="27295" y="2518012"/>
              <a:ext cx="1364776" cy="4319516"/>
            </a:xfrm>
            <a:prstGeom prst="verticalScroll">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1600" b="1" dirty="0">
                  <a:latin typeface="Verdana" panose="020B0604030504040204" pitchFamily="34" charset="0"/>
                  <a:ea typeface="Verdana" panose="020B0604030504040204" pitchFamily="34" charset="0"/>
                </a:rPr>
                <a:t>Dân cư và lao động có những thuận lợi gì cho sản xuất nông nghiệp?</a:t>
              </a:r>
              <a:endParaRPr lang="en-US" sz="1600" b="1" dirty="0">
                <a:latin typeface="Verdana" panose="020B0604030504040204" pitchFamily="34" charset="0"/>
                <a:ea typeface="Verdana" panose="020B0604030504040204" pitchFamily="34" charset="0"/>
              </a:endParaRPr>
            </a:p>
          </p:txBody>
        </p:sp>
        <p:sp>
          <p:nvSpPr>
            <p:cNvPr id="10" name="Vertical Scroll 9"/>
            <p:cNvSpPr/>
            <p:nvPr/>
          </p:nvSpPr>
          <p:spPr>
            <a:xfrm>
              <a:off x="1392071" y="2518012"/>
              <a:ext cx="1364776" cy="4339988"/>
            </a:xfrm>
            <a:prstGeom prst="verticalScroll">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1600" b="1" dirty="0">
                  <a:latin typeface="Verdana" panose="020B0604030504040204" pitchFamily="34" charset="0"/>
                  <a:ea typeface="Verdana" panose="020B0604030504040204" pitchFamily="34" charset="0"/>
                </a:rPr>
                <a:t>Nguồn lao động nước ta có tác động như thế nào đối với sự phát triển nông nghiệp?</a:t>
              </a:r>
              <a:endParaRPr lang="en-US" sz="1600" b="1" dirty="0">
                <a:latin typeface="Verdana" panose="020B0604030504040204" pitchFamily="34" charset="0"/>
                <a:ea typeface="Verdana" panose="020B0604030504040204" pitchFamily="34" charset="0"/>
              </a:endParaRPr>
            </a:p>
          </p:txBody>
        </p:sp>
        <p:sp>
          <p:nvSpPr>
            <p:cNvPr id="11" name="Vertical Scroll 10"/>
            <p:cNvSpPr/>
            <p:nvPr/>
          </p:nvSpPr>
          <p:spPr>
            <a:xfrm>
              <a:off x="2977414" y="2518012"/>
              <a:ext cx="1364776" cy="4339988"/>
            </a:xfrm>
            <a:prstGeom prst="verticalScroll">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1600" b="1" dirty="0">
                  <a:latin typeface="Verdana" panose="020B0604030504040204" pitchFamily="34" charset="0"/>
                  <a:ea typeface="Verdana" panose="020B0604030504040204" pitchFamily="34" charset="0"/>
                </a:rPr>
                <a:t>Dựa H.7.2 nhận xét về cơ sở vật chất –kĩ thuật nước ta phục vụ trong nông nghiệp.</a:t>
              </a:r>
              <a:endParaRPr lang="en-US" sz="1600" b="1" dirty="0">
                <a:latin typeface="Verdana" panose="020B0604030504040204" pitchFamily="34" charset="0"/>
                <a:ea typeface="Verdana" panose="020B0604030504040204" pitchFamily="34" charset="0"/>
              </a:endParaRPr>
            </a:p>
          </p:txBody>
        </p:sp>
        <p:sp>
          <p:nvSpPr>
            <p:cNvPr id="12" name="Vertical Scroll 11"/>
            <p:cNvSpPr/>
            <p:nvPr/>
          </p:nvSpPr>
          <p:spPr>
            <a:xfrm>
              <a:off x="4400194" y="2518012"/>
              <a:ext cx="1364776" cy="4339988"/>
            </a:xfrm>
            <a:prstGeom prst="verticalScroll">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1600" b="1" dirty="0">
                  <a:latin typeface="Verdana" panose="020B0604030504040204" pitchFamily="34" charset="0"/>
                  <a:ea typeface="Verdana" panose="020B0604030504040204" pitchFamily="34" charset="0"/>
                </a:rPr>
                <a:t>Kể tên một số cơ sở vật chất trong nông nghiệp</a:t>
              </a:r>
              <a:endParaRPr lang="en-US" sz="1600" b="1" dirty="0">
                <a:latin typeface="Verdana" panose="020B0604030504040204" pitchFamily="34" charset="0"/>
                <a:ea typeface="Verdana" panose="020B0604030504040204" pitchFamily="34" charset="0"/>
              </a:endParaRPr>
            </a:p>
          </p:txBody>
        </p:sp>
        <p:sp>
          <p:nvSpPr>
            <p:cNvPr id="13" name="Vertical Scroll 12"/>
            <p:cNvSpPr/>
            <p:nvPr/>
          </p:nvSpPr>
          <p:spPr>
            <a:xfrm>
              <a:off x="5832637" y="2518012"/>
              <a:ext cx="1364776" cy="4339988"/>
            </a:xfrm>
            <a:prstGeom prst="verticalScroll">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1600" dirty="0">
                  <a:latin typeface="Verdana" panose="020B0604030504040204" pitchFamily="34" charset="0"/>
                  <a:ea typeface="Verdana" panose="020B0604030504040204" pitchFamily="34" charset="0"/>
                </a:rPr>
                <a:t>Phát triển và phân bố công nghiệp chế biến có ảnh hưởng như thế nào đến phát triển và phân bố nông nghiệp?</a:t>
              </a:r>
              <a:endParaRPr lang="en-US" sz="1600" dirty="0">
                <a:latin typeface="Verdana" panose="020B0604030504040204" pitchFamily="34" charset="0"/>
                <a:ea typeface="Verdana" panose="020B0604030504040204" pitchFamily="34" charset="0"/>
              </a:endParaRPr>
            </a:p>
          </p:txBody>
        </p:sp>
        <p:sp>
          <p:nvSpPr>
            <p:cNvPr id="14" name="Vertical Scroll 13"/>
            <p:cNvSpPr/>
            <p:nvPr/>
          </p:nvSpPr>
          <p:spPr>
            <a:xfrm>
              <a:off x="7428219" y="2518012"/>
              <a:ext cx="1364776" cy="4339988"/>
            </a:xfrm>
            <a:prstGeom prst="verticalScroll">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1600" b="1" dirty="0">
                  <a:latin typeface="Verdana" panose="020B0604030504040204" pitchFamily="34" charset="0"/>
                  <a:ea typeface="Verdana" panose="020B0604030504040204" pitchFamily="34" charset="0"/>
                </a:rPr>
                <a:t>Nhà nước đã có chính sách gì trong phát triển nông nghiệp.</a:t>
              </a:r>
              <a:endParaRPr lang="en-US" sz="1600" b="1" dirty="0">
                <a:latin typeface="Verdana" panose="020B0604030504040204" pitchFamily="34" charset="0"/>
                <a:ea typeface="Verdana" panose="020B0604030504040204" pitchFamily="34" charset="0"/>
              </a:endParaRPr>
            </a:p>
          </p:txBody>
        </p:sp>
        <p:sp>
          <p:nvSpPr>
            <p:cNvPr id="15" name="Vertical Scroll 14"/>
            <p:cNvSpPr/>
            <p:nvPr/>
          </p:nvSpPr>
          <p:spPr>
            <a:xfrm>
              <a:off x="8800245" y="2518012"/>
              <a:ext cx="1364776" cy="4339988"/>
            </a:xfrm>
            <a:prstGeom prst="verticalScroll">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1600" b="1" dirty="0">
                  <a:latin typeface="Verdana" panose="020B0604030504040204" pitchFamily="34" charset="0"/>
                  <a:ea typeface="Verdana" panose="020B0604030504040204" pitchFamily="34" charset="0"/>
                </a:rPr>
                <a:t>-Các chính sách đó có tác động như thế nào đến sự phát triển nông nghiệp? </a:t>
              </a:r>
              <a:endParaRPr lang="en-US" sz="1600" b="1" dirty="0">
                <a:latin typeface="Verdana" panose="020B0604030504040204" pitchFamily="34" charset="0"/>
                <a:ea typeface="Verdana" panose="020B0604030504040204" pitchFamily="34" charset="0"/>
              </a:endParaRPr>
            </a:p>
          </p:txBody>
        </p:sp>
        <p:sp>
          <p:nvSpPr>
            <p:cNvPr id="16" name="Vertical Scroll 15"/>
            <p:cNvSpPr/>
            <p:nvPr/>
          </p:nvSpPr>
          <p:spPr>
            <a:xfrm>
              <a:off x="10611134" y="2518012"/>
              <a:ext cx="1364776" cy="4339988"/>
            </a:xfrm>
            <a:prstGeom prst="verticalScroll">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1600" b="1" dirty="0">
                  <a:latin typeface="Verdana" panose="020B0604030504040204" pitchFamily="34" charset="0"/>
                  <a:ea typeface="Verdana" panose="020B0604030504040204" pitchFamily="34" charset="0"/>
                </a:rPr>
                <a:t>Thị </a:t>
              </a:r>
              <a:r>
                <a:rPr lang="nl-NL" sz="1600" b="1" baseline="-25000" dirty="0">
                  <a:latin typeface="Verdana" panose="020B0604030504040204" pitchFamily="34" charset="0"/>
                  <a:ea typeface="Verdana" panose="020B0604030504040204" pitchFamily="34" charset="0"/>
                </a:rPr>
                <a:t> </a:t>
              </a:r>
              <a:r>
                <a:rPr lang="nl-NL" sz="1600" b="1" dirty="0">
                  <a:latin typeface="Verdana" panose="020B0604030504040204" pitchFamily="34" charset="0"/>
                  <a:ea typeface="Verdana" panose="020B0604030504040204" pitchFamily="34" charset="0"/>
                </a:rPr>
                <a:t> trường trong và ngoài nước tác động như thế nào đến sản xuất nông nghiệp?</a:t>
              </a:r>
              <a:endParaRPr lang="en-US" sz="1600" b="1" dirty="0">
                <a:latin typeface="Verdana" panose="020B0604030504040204" pitchFamily="34" charset="0"/>
                <a:ea typeface="Verdana" panose="020B0604030504040204" pitchFamily="34" charset="0"/>
              </a:endParaRPr>
            </a:p>
          </p:txBody>
        </p:sp>
        <p:grpSp>
          <p:nvGrpSpPr>
            <p:cNvPr id="23" name="Group 22"/>
            <p:cNvGrpSpPr/>
            <p:nvPr/>
          </p:nvGrpSpPr>
          <p:grpSpPr>
            <a:xfrm>
              <a:off x="750907" y="1719616"/>
              <a:ext cx="1417661" cy="798396"/>
              <a:chOff x="668741" y="1719616"/>
              <a:chExt cx="1417661" cy="798396"/>
            </a:xfrm>
          </p:grpSpPr>
          <p:cxnSp>
            <p:nvCxnSpPr>
              <p:cNvPr id="18" name="Straight Arrow Connector 17"/>
              <p:cNvCxnSpPr>
                <a:stCxn id="5" idx="2"/>
              </p:cNvCxnSpPr>
              <p:nvPr/>
            </p:nvCxnSpPr>
            <p:spPr>
              <a:xfrm flipH="1">
                <a:off x="668741" y="1719616"/>
                <a:ext cx="822276" cy="798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p:cNvCxnSpPr>
              <p:nvPr/>
            </p:nvCxnSpPr>
            <p:spPr>
              <a:xfrm>
                <a:off x="1491017" y="1719616"/>
                <a:ext cx="595385" cy="798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684113" y="1719616"/>
              <a:ext cx="2823630" cy="798396"/>
              <a:chOff x="668741" y="1719616"/>
              <a:chExt cx="2823630" cy="798396"/>
            </a:xfrm>
          </p:grpSpPr>
          <p:cxnSp>
            <p:nvCxnSpPr>
              <p:cNvPr id="25" name="Straight Arrow Connector 24"/>
              <p:cNvCxnSpPr>
                <a:stCxn id="6" idx="2"/>
              </p:cNvCxnSpPr>
              <p:nvPr/>
            </p:nvCxnSpPr>
            <p:spPr>
              <a:xfrm flipH="1">
                <a:off x="668741" y="1719616"/>
                <a:ext cx="1542126" cy="798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2"/>
              </p:cNvCxnSpPr>
              <p:nvPr/>
            </p:nvCxnSpPr>
            <p:spPr>
              <a:xfrm flipH="1">
                <a:off x="2086402" y="1719616"/>
                <a:ext cx="124465" cy="798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6" idx="2"/>
              </p:cNvCxnSpPr>
              <p:nvPr/>
            </p:nvCxnSpPr>
            <p:spPr>
              <a:xfrm>
                <a:off x="2210867" y="1719616"/>
                <a:ext cx="1281504" cy="798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8110607" y="1719616"/>
              <a:ext cx="3182915" cy="798396"/>
              <a:chOff x="668741" y="1719616"/>
              <a:chExt cx="3182915" cy="798396"/>
            </a:xfrm>
          </p:grpSpPr>
          <p:cxnSp>
            <p:nvCxnSpPr>
              <p:cNvPr id="32" name="Straight Arrow Connector 31"/>
              <p:cNvCxnSpPr/>
              <p:nvPr/>
            </p:nvCxnSpPr>
            <p:spPr>
              <a:xfrm flipH="1">
                <a:off x="668741" y="1719616"/>
                <a:ext cx="822276" cy="798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491017" y="1719616"/>
                <a:ext cx="595385" cy="798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6" idx="0"/>
              </p:cNvCxnSpPr>
              <p:nvPr/>
            </p:nvCxnSpPr>
            <p:spPr>
              <a:xfrm>
                <a:off x="3851656" y="1734969"/>
                <a:ext cx="0" cy="783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39" name="TextBox 38"/>
          <p:cNvSpPr txBox="1"/>
          <p:nvPr/>
        </p:nvSpPr>
        <p:spPr>
          <a:xfrm>
            <a:off x="4455176" y="62521"/>
            <a:ext cx="2834573" cy="523220"/>
          </a:xfrm>
          <a:prstGeom prst="rect">
            <a:avLst/>
          </a:prstGeom>
          <a:noFill/>
        </p:spPr>
        <p:txBody>
          <a:bodyPr wrap="square" rtlCol="0">
            <a:spAutoFit/>
          </a:bodyPr>
          <a:lstStyle/>
          <a:p>
            <a:pPr algn="ctr"/>
            <a:r>
              <a:rPr lang="en-US" sz="2800" b="1" dirty="0" err="1">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Nhiệm</a:t>
            </a:r>
            <a:r>
              <a:rPr lang="en-US" sz="2800" b="1"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en-US" sz="2800" b="1" dirty="0" err="1">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vụ</a:t>
            </a:r>
            <a:endParaRPr lang="en-US" sz="2800" b="1"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28637935"/>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1600200" y="1143001"/>
            <a:ext cx="5410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dirty="0">
                <a:solidFill>
                  <a:srgbClr val="FF0000"/>
                </a:solidFill>
                <a:latin typeface="Arial" panose="020B0604020202020204" pitchFamily="34" charset="0"/>
                <a:cs typeface="Arial" panose="020B0604020202020204" pitchFamily="34" charset="0"/>
              </a:rPr>
              <a:t>I. </a:t>
            </a:r>
            <a:r>
              <a:rPr lang="en-US" altLang="en-US" sz="2400" b="1" u="sng" dirty="0" err="1">
                <a:solidFill>
                  <a:srgbClr val="FF0000"/>
                </a:solidFill>
                <a:latin typeface="Arial" panose="020B0604020202020204" pitchFamily="34" charset="0"/>
                <a:cs typeface="Arial" panose="020B0604020202020204" pitchFamily="34" charset="0"/>
              </a:rPr>
              <a:t>Các</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nhân</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tố</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tự</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nhiên</a:t>
            </a:r>
            <a:endParaRPr lang="vi-VN" altLang="en-US" sz="2400" b="1" u="sng" dirty="0">
              <a:solidFill>
                <a:srgbClr val="FF0000"/>
              </a:solidFill>
              <a:latin typeface="Arial" panose="020B0604020202020204" pitchFamily="34" charset="0"/>
              <a:cs typeface="Arial" panose="020B0604020202020204" pitchFamily="34" charset="0"/>
            </a:endParaRPr>
          </a:p>
        </p:txBody>
      </p:sp>
      <p:sp>
        <p:nvSpPr>
          <p:cNvPr id="8197" name="Text Box 5"/>
          <p:cNvSpPr txBox="1">
            <a:spLocks noChangeArrowheads="1"/>
          </p:cNvSpPr>
          <p:nvPr/>
        </p:nvSpPr>
        <p:spPr bwMode="auto">
          <a:xfrm>
            <a:off x="1600199" y="1538288"/>
            <a:ext cx="45789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b="1" dirty="0">
                <a:solidFill>
                  <a:srgbClr val="FF0000"/>
                </a:solidFill>
                <a:latin typeface="Arial" panose="020B0604020202020204" pitchFamily="34" charset="0"/>
                <a:cs typeface="Arial" panose="020B0604020202020204" pitchFamily="34" charset="0"/>
              </a:rPr>
              <a:t>II. </a:t>
            </a:r>
            <a:r>
              <a:rPr lang="en-US" altLang="en-US" sz="2400" b="1" u="sng" dirty="0" err="1">
                <a:solidFill>
                  <a:srgbClr val="FF0000"/>
                </a:solidFill>
                <a:latin typeface="Arial" panose="020B0604020202020204" pitchFamily="34" charset="0"/>
                <a:cs typeface="Arial" panose="020B0604020202020204" pitchFamily="34" charset="0"/>
              </a:rPr>
              <a:t>Các</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nhân</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tố</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kinh</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tế</a:t>
            </a:r>
            <a:r>
              <a:rPr lang="en-US" altLang="en-US" sz="2400" b="1" u="sng" dirty="0">
                <a:solidFill>
                  <a:srgbClr val="FF0000"/>
                </a:solidFill>
                <a:latin typeface="Arial" panose="020B0604020202020204" pitchFamily="34" charset="0"/>
                <a:cs typeface="Arial" panose="020B0604020202020204" pitchFamily="34" charset="0"/>
              </a:rPr>
              <a:t> - </a:t>
            </a:r>
            <a:r>
              <a:rPr lang="en-US" altLang="en-US" sz="2400" b="1" u="sng" dirty="0" err="1">
                <a:solidFill>
                  <a:srgbClr val="FF0000"/>
                </a:solidFill>
                <a:latin typeface="Arial" panose="020B0604020202020204" pitchFamily="34" charset="0"/>
                <a:cs typeface="Arial" panose="020B0604020202020204" pitchFamily="34" charset="0"/>
              </a:rPr>
              <a:t>xã</a:t>
            </a:r>
            <a:r>
              <a:rPr lang="en-US" altLang="en-US" sz="2400" b="1" u="sng" dirty="0">
                <a:solidFill>
                  <a:srgbClr val="FF0000"/>
                </a:solidFill>
                <a:latin typeface="Arial" panose="020B0604020202020204" pitchFamily="34" charset="0"/>
                <a:cs typeface="Arial" panose="020B0604020202020204" pitchFamily="34" charset="0"/>
              </a:rPr>
              <a:t> </a:t>
            </a:r>
            <a:r>
              <a:rPr lang="en-US" altLang="en-US" sz="2400" b="1" u="sng" dirty="0" err="1">
                <a:solidFill>
                  <a:srgbClr val="FF0000"/>
                </a:solidFill>
                <a:latin typeface="Arial" panose="020B0604020202020204" pitchFamily="34" charset="0"/>
                <a:cs typeface="Arial" panose="020B0604020202020204" pitchFamily="34" charset="0"/>
              </a:rPr>
              <a:t>hội</a:t>
            </a:r>
            <a:endParaRPr lang="vi-VN" altLang="en-US" sz="2400" b="1" u="sng" dirty="0">
              <a:solidFill>
                <a:srgbClr val="FF0000"/>
              </a:solidFill>
              <a:latin typeface="Arial" panose="020B0604020202020204" pitchFamily="34" charset="0"/>
              <a:cs typeface="Arial" panose="020B0604020202020204" pitchFamily="34" charset="0"/>
            </a:endParaRPr>
          </a:p>
        </p:txBody>
      </p:sp>
      <p:sp>
        <p:nvSpPr>
          <p:cNvPr id="38" name="Text Box 4"/>
          <p:cNvSpPr txBox="1">
            <a:spLocks noChangeArrowheads="1"/>
          </p:cNvSpPr>
          <p:nvPr/>
        </p:nvSpPr>
        <p:spPr bwMode="auto">
          <a:xfrm>
            <a:off x="1828800" y="76201"/>
            <a:ext cx="8534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NỘI DUNG 1: </a:t>
            </a:r>
            <a:r>
              <a:rPr lang="vi-VN"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CÁC NHÂN TỐ ẢNH HƯỞNG ĐẾN </a:t>
            </a:r>
          </a:p>
          <a:p>
            <a:pPr algn="ctr" fontAlgn="base">
              <a:spcBef>
                <a:spcPct val="50000"/>
              </a:spcBef>
              <a:spcAft>
                <a:spcPct val="0"/>
              </a:spcAft>
            </a:pPr>
            <a:r>
              <a:rPr lang="vi-VN" altLang="en-US" sz="2400" b="1" dirty="0">
                <a:solidFill>
                  <a:srgbClr val="CC0000"/>
                </a:solidFill>
                <a:latin typeface="Verdana" panose="020B0604030504040204" pitchFamily="34" charset="0"/>
                <a:ea typeface="Verdana" panose="020B0604030504040204" pitchFamily="34" charset="0"/>
                <a:cs typeface="Arial" panose="020B0604020202020204" pitchFamily="34" charset="0"/>
              </a:rPr>
              <a:t>SỰ PHÁT TRIỂN VÀ PHÂN BỐ NÔNG NGHIỆP</a:t>
            </a:r>
          </a:p>
        </p:txBody>
      </p:sp>
      <p:cxnSp>
        <p:nvCxnSpPr>
          <p:cNvPr id="7" name="Straight Connector 6"/>
          <p:cNvCxnSpPr/>
          <p:nvPr/>
        </p:nvCxnSpPr>
        <p:spPr>
          <a:xfrm flipH="1">
            <a:off x="6165669" y="2142309"/>
            <a:ext cx="13062" cy="4715691"/>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9" name="Rectangle 8"/>
          <p:cNvSpPr/>
          <p:nvPr/>
        </p:nvSpPr>
        <p:spPr>
          <a:xfrm>
            <a:off x="330925" y="2142309"/>
            <a:ext cx="5482046" cy="2585323"/>
          </a:xfrm>
          <a:prstGeom prst="rect">
            <a:avLst/>
          </a:prstGeom>
        </p:spPr>
        <p:txBody>
          <a:bodyPr wrap="square">
            <a:spAutoFit/>
          </a:bodyPr>
          <a:lstStyle/>
          <a:p>
            <a:pPr algn="just">
              <a:spcAft>
                <a:spcPts val="0"/>
              </a:spcAft>
            </a:pPr>
            <a:r>
              <a:rPr lang="nl-NL" b="1" dirty="0">
                <a:solidFill>
                  <a:srgbClr val="FF0000"/>
                </a:solidFill>
                <a:latin typeface="Verdana" panose="020B0604030504040204" pitchFamily="34" charset="0"/>
                <a:ea typeface="Verdana" panose="020B0604030504040204" pitchFamily="34" charset="0"/>
                <a:cs typeface="Times New Roman" panose="02020603050405020304" pitchFamily="18" charset="0"/>
              </a:rPr>
              <a:t>1. </a:t>
            </a:r>
            <a:r>
              <a:rPr lang="nl-NL" b="1" u="sng" dirty="0">
                <a:solidFill>
                  <a:srgbClr val="FF0000"/>
                </a:solidFill>
                <a:latin typeface="Verdana" panose="020B0604030504040204" pitchFamily="34" charset="0"/>
                <a:ea typeface="Verdana" panose="020B0604030504040204" pitchFamily="34" charset="0"/>
                <a:cs typeface="Times New Roman" panose="02020603050405020304" pitchFamily="18" charset="0"/>
              </a:rPr>
              <a:t>Dân cư và lao động nông thôn</a:t>
            </a:r>
            <a:endParaRPr lang="en-US" b="1" dirty="0">
              <a:solidFill>
                <a:srgbClr val="FF0000"/>
              </a:solidFill>
              <a:latin typeface="Verdana" panose="020B0604030504040204" pitchFamily="34" charset="0"/>
              <a:ea typeface="Verdana" panose="020B0604030504040204" pitchFamily="34" charset="0"/>
              <a:cs typeface="Times New Roman" panose="02020603050405020304" pitchFamily="18" charset="0"/>
            </a:endParaRPr>
          </a:p>
          <a:p>
            <a:pPr algn="just">
              <a:spcAft>
                <a:spcPts val="0"/>
              </a:spcAft>
            </a:pPr>
            <a:r>
              <a:rPr lang="nl-NL" dirty="0">
                <a:latin typeface="Verdana" panose="020B0604030504040204" pitchFamily="34" charset="0"/>
                <a:ea typeface="Verdana" panose="020B0604030504040204" pitchFamily="34" charset="0"/>
                <a:cs typeface="Times New Roman" panose="02020603050405020304" pitchFamily="18" charset="0"/>
              </a:rPr>
              <a:t>- Nước ta có lực lượng lao động nông nghiệp đông (2003 có 60% lao động làm nông nghiệp)</a:t>
            </a:r>
            <a:endParaRPr lang="en-US" dirty="0">
              <a:latin typeface="Verdana" panose="020B0604030504040204" pitchFamily="34" charset="0"/>
              <a:ea typeface="Verdana" panose="020B0604030504040204" pitchFamily="34" charset="0"/>
              <a:cs typeface="Times New Roman" panose="02020603050405020304" pitchFamily="18" charset="0"/>
            </a:endParaRPr>
          </a:p>
          <a:p>
            <a:pPr algn="just">
              <a:spcAft>
                <a:spcPts val="0"/>
              </a:spcAft>
            </a:pPr>
            <a:r>
              <a:rPr lang="nl-NL" dirty="0">
                <a:latin typeface="Verdana" panose="020B0604030504040204" pitchFamily="34" charset="0"/>
                <a:ea typeface="Verdana" panose="020B0604030504040204" pitchFamily="34" charset="0"/>
                <a:cs typeface="Times New Roman" panose="02020603050405020304" pitchFamily="18" charset="0"/>
              </a:rPr>
              <a:t>- Người nông dân giàu kinh nghiệm, cần cù</a:t>
            </a:r>
            <a:endParaRPr lang="en-US" dirty="0">
              <a:latin typeface="Verdana" panose="020B0604030504040204" pitchFamily="34" charset="0"/>
              <a:ea typeface="Verdana" panose="020B0604030504040204" pitchFamily="34" charset="0"/>
              <a:cs typeface="Times New Roman" panose="02020603050405020304" pitchFamily="18" charset="0"/>
            </a:endParaRPr>
          </a:p>
          <a:p>
            <a:pPr algn="just">
              <a:spcAft>
                <a:spcPts val="0"/>
              </a:spcAft>
            </a:pPr>
            <a:r>
              <a:rPr lang="nl-NL" b="1" i="1" dirty="0">
                <a:latin typeface="Verdana" panose="020B0604030504040204" pitchFamily="34" charset="0"/>
                <a:ea typeface="Verdana" panose="020B0604030504040204" pitchFamily="34" charset="0"/>
                <a:cs typeface="Times New Roman" panose="02020603050405020304" pitchFamily="18" charset="0"/>
              </a:rPr>
              <a:t>  </a:t>
            </a:r>
            <a:endParaRPr lang="en-US" dirty="0">
              <a:latin typeface="Verdana" panose="020B0604030504040204" pitchFamily="34" charset="0"/>
              <a:ea typeface="Verdana" panose="020B0604030504040204" pitchFamily="34" charset="0"/>
              <a:cs typeface="Times New Roman" panose="02020603050405020304" pitchFamily="18" charset="0"/>
            </a:endParaRPr>
          </a:p>
          <a:p>
            <a:pPr algn="just">
              <a:spcAft>
                <a:spcPts val="0"/>
              </a:spcAft>
            </a:pPr>
            <a:r>
              <a:rPr lang="nl-NL" b="1" dirty="0">
                <a:solidFill>
                  <a:srgbClr val="FF0000"/>
                </a:solidFill>
                <a:latin typeface="Verdana" panose="020B0604030504040204" pitchFamily="34" charset="0"/>
                <a:ea typeface="Verdana" panose="020B0604030504040204" pitchFamily="34" charset="0"/>
                <a:cs typeface="Times New Roman" panose="02020603050405020304" pitchFamily="18" charset="0"/>
              </a:rPr>
              <a:t>2. </a:t>
            </a:r>
            <a:r>
              <a:rPr lang="nl-NL" b="1" u="sng" dirty="0">
                <a:solidFill>
                  <a:srgbClr val="FF0000"/>
                </a:solidFill>
                <a:latin typeface="Verdana" panose="020B0604030504040204" pitchFamily="34" charset="0"/>
                <a:ea typeface="Verdana" panose="020B0604030504040204" pitchFamily="34" charset="0"/>
                <a:cs typeface="Times New Roman" panose="02020603050405020304" pitchFamily="18" charset="0"/>
              </a:rPr>
              <a:t>Cơ sở vật chất -kĩ thuật</a:t>
            </a:r>
            <a:endParaRPr lang="en-US" dirty="0">
              <a:solidFill>
                <a:srgbClr val="FF0000"/>
              </a:solidFill>
              <a:latin typeface="Verdana" panose="020B0604030504040204" pitchFamily="34" charset="0"/>
              <a:ea typeface="Verdana" panose="020B0604030504040204" pitchFamily="34" charset="0"/>
              <a:cs typeface="Times New Roman" panose="02020603050405020304" pitchFamily="18" charset="0"/>
            </a:endParaRPr>
          </a:p>
          <a:p>
            <a:pPr algn="just">
              <a:spcAft>
                <a:spcPts val="0"/>
              </a:spcAft>
            </a:pPr>
            <a:r>
              <a:rPr lang="nl-NL" dirty="0">
                <a:latin typeface="Verdana" panose="020B0604030504040204" pitchFamily="34" charset="0"/>
                <a:ea typeface="Verdana" panose="020B0604030504040204" pitchFamily="34" charset="0"/>
                <a:cs typeface="Times New Roman" panose="02020603050405020304" pitchFamily="18" charset="0"/>
              </a:rPr>
              <a:t>- Cơ sở vật chất kĩ thuật phục vụ chăn nuôi, trồng trọt ngày càng </a:t>
            </a:r>
            <a:r>
              <a:rPr lang="vi-VN" dirty="0">
                <a:latin typeface="Verdana" panose="020B0604030504040204" pitchFamily="34" charset="0"/>
                <a:ea typeface="Verdana" panose="020B0604030504040204" pitchFamily="34" charset="0"/>
                <a:cs typeface="Times New Roman" panose="02020603050405020304" pitchFamily="18" charset="0"/>
              </a:rPr>
              <a:t>hoàn thiện</a:t>
            </a:r>
            <a:r>
              <a:rPr lang="nl-NL" dirty="0">
                <a:latin typeface="Verdana" panose="020B0604030504040204" pitchFamily="34" charset="0"/>
                <a:ea typeface="Verdana" panose="020B0604030504040204" pitchFamily="34" charset="0"/>
                <a:cs typeface="Times New Roman" panose="02020603050405020304" pitchFamily="18" charset="0"/>
              </a:rPr>
              <a:t>.</a:t>
            </a:r>
            <a:endParaRPr lang="en-US"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0" name="Rectangle 9"/>
          <p:cNvSpPr/>
          <p:nvPr/>
        </p:nvSpPr>
        <p:spPr>
          <a:xfrm>
            <a:off x="6178731" y="2114600"/>
            <a:ext cx="6013269" cy="2031325"/>
          </a:xfrm>
          <a:prstGeom prst="rect">
            <a:avLst/>
          </a:prstGeom>
        </p:spPr>
        <p:txBody>
          <a:bodyPr wrap="square">
            <a:spAutoFit/>
          </a:bodyPr>
          <a:lstStyle/>
          <a:p>
            <a:pPr algn="just">
              <a:spcAft>
                <a:spcPts val="0"/>
              </a:spcAft>
            </a:pPr>
            <a:r>
              <a:rPr lang="nl-NL" b="1" dirty="0">
                <a:solidFill>
                  <a:srgbClr val="FF0000"/>
                </a:solidFill>
                <a:latin typeface="Verdana" panose="020B0604030504040204" pitchFamily="34" charset="0"/>
                <a:ea typeface="Verdana" panose="020B0604030504040204" pitchFamily="34" charset="0"/>
                <a:cs typeface="Times New Roman" panose="02020603050405020304" pitchFamily="18" charset="0"/>
              </a:rPr>
              <a:t>3. </a:t>
            </a:r>
            <a:r>
              <a:rPr lang="nl-NL" b="1" u="sng" dirty="0">
                <a:solidFill>
                  <a:srgbClr val="FF0000"/>
                </a:solidFill>
                <a:latin typeface="Verdana" panose="020B0604030504040204" pitchFamily="34" charset="0"/>
                <a:ea typeface="Verdana" panose="020B0604030504040204" pitchFamily="34" charset="0"/>
                <a:cs typeface="Times New Roman" panose="02020603050405020304" pitchFamily="18" charset="0"/>
              </a:rPr>
              <a:t>Chính sách phát triển nông nghiệp</a:t>
            </a:r>
            <a:endParaRPr lang="en-US" dirty="0">
              <a:solidFill>
                <a:srgbClr val="FF0000"/>
              </a:solidFill>
              <a:latin typeface="Verdana" panose="020B0604030504040204" pitchFamily="34" charset="0"/>
              <a:ea typeface="Verdana" panose="020B0604030504040204" pitchFamily="34" charset="0"/>
              <a:cs typeface="Times New Roman" panose="02020603050405020304" pitchFamily="18" charset="0"/>
            </a:endParaRPr>
          </a:p>
          <a:p>
            <a:pPr algn="just">
              <a:spcAft>
                <a:spcPts val="0"/>
              </a:spcAft>
            </a:pPr>
            <a:r>
              <a:rPr lang="en-US" dirty="0">
                <a:latin typeface="Verdana" panose="020B0604030504040204" pitchFamily="34" charset="0"/>
                <a:ea typeface="Verdana" panose="020B0604030504040204" pitchFamily="34" charset="0"/>
                <a:cs typeface="Times New Roman" panose="02020603050405020304" pitchFamily="18" charset="0"/>
              </a:rPr>
              <a:t>- </a:t>
            </a:r>
            <a:r>
              <a:rPr lang="vi-VN" dirty="0">
                <a:latin typeface="Verdana" panose="020B0604030504040204" pitchFamily="34" charset="0"/>
                <a:ea typeface="Verdana" panose="020B0604030504040204" pitchFamily="34" charset="0"/>
                <a:cs typeface="Times New Roman" panose="02020603050405020304" pitchFamily="18" charset="0"/>
              </a:rPr>
              <a:t>Nhiều</a:t>
            </a:r>
            <a:r>
              <a:rPr lang="nl-NL" dirty="0">
                <a:latin typeface="Verdana" panose="020B0604030504040204" pitchFamily="34" charset="0"/>
                <a:ea typeface="Verdana" panose="020B0604030504040204" pitchFamily="34" charset="0"/>
                <a:cs typeface="Times New Roman" panose="02020603050405020304" pitchFamily="18" charset="0"/>
              </a:rPr>
              <a:t> chính sách</a:t>
            </a:r>
            <a:r>
              <a:rPr lang="vi-VN" dirty="0">
                <a:latin typeface="Verdana" panose="020B0604030504040204" pitchFamily="34" charset="0"/>
                <a:ea typeface="Verdana" panose="020B0604030504040204" pitchFamily="34" charset="0"/>
                <a:cs typeface="Times New Roman" panose="02020603050405020304" pitchFamily="18" charset="0"/>
              </a:rPr>
              <a:t> nhằm thúc đẩy nông nghiệp phát triển</a:t>
            </a:r>
            <a:r>
              <a:rPr lang="nl-NL" dirty="0">
                <a:latin typeface="Verdana" panose="020B0604030504040204" pitchFamily="34" charset="0"/>
                <a:ea typeface="Verdana" panose="020B0604030504040204" pitchFamily="34" charset="0"/>
                <a:cs typeface="Times New Roman" panose="02020603050405020304" pitchFamily="18" charset="0"/>
              </a:rPr>
              <a:t>: kinh tế hộ gia đình, trang trại, nông nghiệp hướng ra xuất khẩu…</a:t>
            </a:r>
          </a:p>
          <a:p>
            <a:pPr algn="just">
              <a:spcAft>
                <a:spcPts val="0"/>
              </a:spcAft>
            </a:pPr>
            <a:endParaRPr lang="en-US" dirty="0">
              <a:latin typeface="Verdana" panose="020B0604030504040204" pitchFamily="34" charset="0"/>
              <a:ea typeface="Verdana" panose="020B0604030504040204" pitchFamily="34" charset="0"/>
              <a:cs typeface="Times New Roman" panose="02020603050405020304" pitchFamily="18" charset="0"/>
            </a:endParaRPr>
          </a:p>
          <a:p>
            <a:pPr algn="just">
              <a:spcAft>
                <a:spcPts val="0"/>
              </a:spcAft>
            </a:pPr>
            <a:r>
              <a:rPr lang="nl-NL" b="1" dirty="0">
                <a:solidFill>
                  <a:srgbClr val="FF0000"/>
                </a:solidFill>
                <a:latin typeface="Verdana" panose="020B0604030504040204" pitchFamily="34" charset="0"/>
                <a:ea typeface="Verdana" panose="020B0604030504040204" pitchFamily="34" charset="0"/>
                <a:cs typeface="Times New Roman" panose="02020603050405020304" pitchFamily="18" charset="0"/>
              </a:rPr>
              <a:t>4. </a:t>
            </a:r>
            <a:r>
              <a:rPr lang="nl-NL" b="1" u="sng" dirty="0">
                <a:solidFill>
                  <a:srgbClr val="FF0000"/>
                </a:solidFill>
                <a:latin typeface="Verdana" panose="020B0604030504040204" pitchFamily="34" charset="0"/>
                <a:ea typeface="Verdana" panose="020B0604030504040204" pitchFamily="34" charset="0"/>
                <a:cs typeface="Times New Roman" panose="02020603050405020304" pitchFamily="18" charset="0"/>
              </a:rPr>
              <a:t>Thị trường trong và ngoài nước</a:t>
            </a:r>
            <a:endParaRPr lang="en-US" dirty="0">
              <a:solidFill>
                <a:srgbClr val="FF0000"/>
              </a:solidFill>
              <a:latin typeface="Verdana" panose="020B0604030504040204" pitchFamily="34" charset="0"/>
              <a:ea typeface="Verdana" panose="020B0604030504040204" pitchFamily="34" charset="0"/>
              <a:cs typeface="Times New Roman" panose="02020603050405020304" pitchFamily="18" charset="0"/>
            </a:endParaRPr>
          </a:p>
          <a:p>
            <a:pPr algn="just">
              <a:spcAft>
                <a:spcPts val="0"/>
              </a:spcAft>
            </a:pPr>
            <a:r>
              <a:rPr lang="en-US" dirty="0">
                <a:latin typeface="Verdana" panose="020B0604030504040204" pitchFamily="34" charset="0"/>
                <a:ea typeface="Verdana" panose="020B0604030504040204" pitchFamily="34" charset="0"/>
                <a:cs typeface="Times New Roman" panose="02020603050405020304" pitchFamily="18" charset="0"/>
              </a:rPr>
              <a:t>- </a:t>
            </a:r>
            <a:r>
              <a:rPr lang="vi-VN" dirty="0">
                <a:latin typeface="Verdana" panose="020B0604030504040204" pitchFamily="34" charset="0"/>
                <a:ea typeface="Verdana" panose="020B0604030504040204" pitchFamily="34" charset="0"/>
                <a:cs typeface="Times New Roman" panose="02020603050405020304" pitchFamily="18" charset="0"/>
              </a:rPr>
              <a:t>Ngày càng </a:t>
            </a:r>
            <a:r>
              <a:rPr lang="nl-NL" dirty="0">
                <a:latin typeface="Verdana" panose="020B0604030504040204" pitchFamily="34" charset="0"/>
                <a:ea typeface="Verdana" panose="020B0604030504040204" pitchFamily="34" charset="0"/>
                <a:cs typeface="Times New Roman" panose="02020603050405020304" pitchFamily="18" charset="0"/>
              </a:rPr>
              <a:t>được </a:t>
            </a:r>
            <a:r>
              <a:rPr lang="vi-VN" dirty="0">
                <a:latin typeface="Verdana" panose="020B0604030504040204" pitchFamily="34" charset="0"/>
                <a:ea typeface="Verdana" panose="020B0604030504040204" pitchFamily="34" charset="0"/>
                <a:cs typeface="Times New Roman" panose="02020603050405020304" pitchFamily="18" charset="0"/>
              </a:rPr>
              <a:t>mở rộng</a:t>
            </a:r>
            <a:endParaRPr lang="en-US"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991948866"/>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553711" cy="3122023"/>
          </a:xfrm>
          <a:prstGeom prst="rect">
            <a:avLst/>
          </a:prstGeom>
        </p:spPr>
      </p:pic>
      <p:pic>
        <p:nvPicPr>
          <p:cNvPr id="5" name="Picture 4"/>
          <p:cNvPicPr>
            <a:picLocks noChangeAspect="1"/>
          </p:cNvPicPr>
          <p:nvPr/>
        </p:nvPicPr>
        <p:blipFill>
          <a:blip r:embed="rId3"/>
          <a:stretch>
            <a:fillRect/>
          </a:stretch>
        </p:blipFill>
        <p:spPr>
          <a:xfrm>
            <a:off x="6641737" y="0"/>
            <a:ext cx="5550263" cy="3122023"/>
          </a:xfrm>
          <a:prstGeom prst="rect">
            <a:avLst/>
          </a:prstGeom>
        </p:spPr>
      </p:pic>
      <p:pic>
        <p:nvPicPr>
          <p:cNvPr id="6" name="Picture 5"/>
          <p:cNvPicPr>
            <a:picLocks noChangeAspect="1"/>
          </p:cNvPicPr>
          <p:nvPr/>
        </p:nvPicPr>
        <p:blipFill>
          <a:blip r:embed="rId4"/>
          <a:stretch>
            <a:fillRect/>
          </a:stretch>
        </p:blipFill>
        <p:spPr>
          <a:xfrm>
            <a:off x="2429690" y="3122023"/>
            <a:ext cx="6557555" cy="3725884"/>
          </a:xfrm>
          <a:prstGeom prst="rect">
            <a:avLst/>
          </a:prstGeom>
        </p:spPr>
      </p:pic>
    </p:spTree>
    <p:extLst>
      <p:ext uri="{BB962C8B-B14F-4D97-AF65-F5344CB8AC3E}">
        <p14:creationId xmlns:p14="http://schemas.microsoft.com/office/powerpoint/2010/main" val="3637648298"/>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TotalTime>
  <Words>2917</Words>
  <Application>Microsoft Office PowerPoint</Application>
  <PresentationFormat>Widescreen</PresentationFormat>
  <Paragraphs>370</Paragraphs>
  <Slides>35</Slides>
  <Notes>0</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35</vt:i4>
      </vt:variant>
    </vt:vector>
  </HeadingPairs>
  <TitlesOfParts>
    <vt:vector size="48" baseType="lpstr">
      <vt:lpstr>Arial</vt:lpstr>
      <vt:lpstr>Calibri</vt:lpstr>
      <vt:lpstr>Calibri Light</vt:lpstr>
      <vt:lpstr>Tahoma</vt:lpstr>
      <vt:lpstr>Times New Roman</vt:lpstr>
      <vt:lpstr>Verdana</vt:lpstr>
      <vt:lpstr>VNI-Times</vt:lpstr>
      <vt:lpstr>Wingdings</vt:lpstr>
      <vt:lpstr>Office Theme</vt:lpstr>
      <vt:lpstr>Ripple</vt:lpstr>
      <vt:lpstr>1_Ripple</vt:lpstr>
      <vt:lpstr>1_Office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NGÀNH CHĂN NUÔI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HS</dc:creator>
  <cp:lastModifiedBy>HONG NGA</cp:lastModifiedBy>
  <cp:revision>54</cp:revision>
  <dcterms:created xsi:type="dcterms:W3CDTF">2021-10-24T03:07:29Z</dcterms:created>
  <dcterms:modified xsi:type="dcterms:W3CDTF">2021-10-27T07:03:12Z</dcterms:modified>
</cp:coreProperties>
</file>