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2" r:id="rId4"/>
    <p:sldId id="263" r:id="rId5"/>
    <p:sldId id="264" r:id="rId6"/>
    <p:sldId id="266" r:id="rId7"/>
    <p:sldId id="268" r:id="rId8"/>
    <p:sldId id="269" r:id="rId9"/>
    <p:sldId id="265" r:id="rId10"/>
    <p:sldId id="270" r:id="rId11"/>
    <p:sldId id="272" r:id="rId12"/>
    <p:sldId id="273" r:id="rId13"/>
    <p:sldId id="275" r:id="rId14"/>
    <p:sldId id="276" r:id="rId15"/>
    <p:sldId id="278" r:id="rId16"/>
    <p:sldId id="280" r:id="rId17"/>
    <p:sldId id="282" r:id="rId18"/>
    <p:sldId id="284" r:id="rId19"/>
    <p:sldId id="285" r:id="rId20"/>
    <p:sldId id="286" r:id="rId21"/>
    <p:sldId id="287" r:id="rId22"/>
    <p:sldId id="258" r:id="rId23"/>
    <p:sldId id="267" r:id="rId24"/>
    <p:sldId id="288" r:id="rId25"/>
    <p:sldId id="289" r:id="rId26"/>
    <p:sldId id="290" r:id="rId27"/>
    <p:sldId id="261" r:id="rId28"/>
  </p:sldIdLst>
  <p:sldSz cx="18288000" cy="10287000"/>
  <p:notesSz cx="6858000" cy="9144000"/>
  <p:embeddedFontLst>
    <p:embeddedFont>
      <p:font typeface="Quicksand Bold" panose="020B0604020202020204" charset="0"/>
      <p:bold r:id="rId29"/>
    </p:embeddedFont>
    <p:embeddedFont>
      <p:font typeface="Bubblebody Neue" panose="020B0604020202020204" charset="0"/>
      <p:regular r:id="rId30"/>
    </p:embeddedFont>
    <p:embeddedFont>
      <p:font typeface="Calibri" panose="020F0502020204030204" pitchFamily="34" charset="0"/>
      <p:regular r:id="rId31"/>
      <p:bold r:id="rId32"/>
      <p:italic r:id="rId33"/>
      <p:boldItalic r:id="rId34"/>
    </p:embeddedFont>
    <p:embeddedFont>
      <p:font typeface="Kollektif" panose="020B0604020202020204" charset="0"/>
      <p:regular r:id="rId35"/>
    </p:embeddedFont>
    <p:embeddedFont>
      <p:font typeface="Segoe UI" panose="020B0502040204020203" pitchFamily="34" charset="0"/>
      <p:regular r:id="rId36"/>
      <p:bold r:id="rId37"/>
      <p:italic r:id="rId38"/>
      <p:boldItalic r:id="rId39"/>
    </p:embeddedFont>
    <p:embeddedFont>
      <p:font typeface="Bubblebody Neue Extra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494" autoAdjust="0"/>
  </p:normalViewPr>
  <p:slideViewPr>
    <p:cSldViewPr showGuides="1">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3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31.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6.svg"/><Relationship Id="rId5" Type="http://schemas.openxmlformats.org/officeDocument/2006/relationships/image" Target="../media/image41.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6.svg"/><Relationship Id="rId5" Type="http://schemas.openxmlformats.org/officeDocument/2006/relationships/image" Target="../media/image41.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1.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1.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1.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6.svg"/><Relationship Id="rId5" Type="http://schemas.openxmlformats.org/officeDocument/2006/relationships/image" Target="../media/image41.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20.sv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20.svg"/><Relationship Id="rId12"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3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3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850412" y="1693282"/>
            <a:ext cx="14587175" cy="6900436"/>
          </a:xfrm>
          <a:custGeom>
            <a:avLst/>
            <a:gdLst/>
            <a:ahLst/>
            <a:cxnLst/>
            <a:rect l="l" t="t" r="r" b="b"/>
            <a:pathLst>
              <a:path w="14587175" h="6900436">
                <a:moveTo>
                  <a:pt x="0" y="0"/>
                </a:moveTo>
                <a:lnTo>
                  <a:pt x="14587176" y="0"/>
                </a:lnTo>
                <a:lnTo>
                  <a:pt x="14587176" y="6900436"/>
                </a:lnTo>
                <a:lnTo>
                  <a:pt x="0" y="6900436"/>
                </a:lnTo>
                <a:lnTo>
                  <a:pt x="0" y="0"/>
                </a:lnTo>
                <a:close/>
              </a:path>
            </a:pathLst>
          </a:custGeom>
          <a:blipFill>
            <a:blip r:embed="rId2"/>
            <a:stretch>
              <a:fillRect t="-43116" r="-11018" b="-13342"/>
            </a:stretch>
          </a:blipFill>
        </p:spPr>
      </p:sp>
      <p:sp>
        <p:nvSpPr>
          <p:cNvPr id="3" name="TextBox 3"/>
          <p:cNvSpPr txBox="1"/>
          <p:nvPr/>
        </p:nvSpPr>
        <p:spPr>
          <a:xfrm>
            <a:off x="4323687" y="2800677"/>
            <a:ext cx="9640627" cy="866775"/>
          </a:xfrm>
          <a:prstGeom prst="rect">
            <a:avLst/>
          </a:prstGeom>
        </p:spPr>
        <p:txBody>
          <a:bodyPr lIns="0" tIns="0" rIns="0" bIns="0" rtlCol="0" anchor="t">
            <a:spAutoFit/>
          </a:bodyPr>
          <a:lstStyle/>
          <a:p>
            <a:pPr algn="ctr">
              <a:lnSpc>
                <a:spcPts val="6600"/>
              </a:lnSpc>
            </a:pPr>
            <a:r>
              <a:rPr lang="vi-VN" sz="6000">
                <a:solidFill>
                  <a:srgbClr val="FF0000"/>
                </a:solidFill>
                <a:latin typeface="Times New Roman" panose="02020603050405020304" pitchFamily="18" charset="0"/>
                <a:cs typeface="Times New Roman" panose="02020603050405020304" pitchFamily="18" charset="0"/>
              </a:rPr>
              <a:t>Trò chơi : Tôi là gì?</a:t>
            </a:r>
            <a:endParaRPr lang="en-US" sz="600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flipH="1">
            <a:off x="1850412" y="721784"/>
            <a:ext cx="4947445" cy="1942997"/>
          </a:xfrm>
          <a:custGeom>
            <a:avLst/>
            <a:gdLst/>
            <a:ahLst/>
            <a:cxnLst/>
            <a:rect l="l" t="t" r="r" b="b"/>
            <a:pathLst>
              <a:path w="4947445" h="1942997">
                <a:moveTo>
                  <a:pt x="4947445" y="0"/>
                </a:moveTo>
                <a:lnTo>
                  <a:pt x="0" y="0"/>
                </a:lnTo>
                <a:lnTo>
                  <a:pt x="0" y="1942996"/>
                </a:lnTo>
                <a:lnTo>
                  <a:pt x="4947445" y="1942996"/>
                </a:lnTo>
                <a:lnTo>
                  <a:pt x="494744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017256">
            <a:off x="14093145" y="1246386"/>
            <a:ext cx="2706330" cy="2860058"/>
          </a:xfrm>
          <a:custGeom>
            <a:avLst/>
            <a:gdLst/>
            <a:ahLst/>
            <a:cxnLst/>
            <a:rect l="l" t="t" r="r" b="b"/>
            <a:pathLst>
              <a:path w="2706330" h="2860058">
                <a:moveTo>
                  <a:pt x="0" y="0"/>
                </a:moveTo>
                <a:lnTo>
                  <a:pt x="2706330" y="0"/>
                </a:lnTo>
                <a:lnTo>
                  <a:pt x="2706330" y="2860058"/>
                </a:lnTo>
                <a:lnTo>
                  <a:pt x="0" y="2860058"/>
                </a:lnTo>
                <a:lnTo>
                  <a:pt x="0" y="0"/>
                </a:lnTo>
                <a:close/>
              </a:path>
            </a:pathLst>
          </a:custGeom>
          <a:blipFill>
            <a:blip r:embed="rId5"/>
            <a:stretch>
              <a:fillRect/>
            </a:stretch>
          </a:blipFill>
        </p:spPr>
      </p:sp>
      <p:sp>
        <p:nvSpPr>
          <p:cNvPr id="6" name="Freeform 6"/>
          <p:cNvSpPr/>
          <p:nvPr/>
        </p:nvSpPr>
        <p:spPr>
          <a:xfrm>
            <a:off x="485828" y="5143500"/>
            <a:ext cx="2729169" cy="2674586"/>
          </a:xfrm>
          <a:custGeom>
            <a:avLst/>
            <a:gdLst/>
            <a:ahLst/>
            <a:cxnLst/>
            <a:rect l="l" t="t" r="r" b="b"/>
            <a:pathLst>
              <a:path w="2729169" h="2674586">
                <a:moveTo>
                  <a:pt x="0" y="0"/>
                </a:moveTo>
                <a:lnTo>
                  <a:pt x="2729169" y="0"/>
                </a:lnTo>
                <a:lnTo>
                  <a:pt x="2729169" y="2674586"/>
                </a:lnTo>
                <a:lnTo>
                  <a:pt x="0" y="2674586"/>
                </a:lnTo>
                <a:lnTo>
                  <a:pt x="0" y="0"/>
                </a:lnTo>
                <a:close/>
              </a:path>
            </a:pathLst>
          </a:custGeom>
          <a:blipFill>
            <a:blip r:embed="rId6"/>
            <a:stretch>
              <a:fillRect/>
            </a:stretch>
          </a:blipFill>
        </p:spPr>
      </p:sp>
      <p:sp>
        <p:nvSpPr>
          <p:cNvPr id="7" name="TextBox 7"/>
          <p:cNvSpPr txBox="1"/>
          <p:nvPr/>
        </p:nvSpPr>
        <p:spPr>
          <a:xfrm>
            <a:off x="3657600" y="3813739"/>
            <a:ext cx="11506199" cy="3323987"/>
          </a:xfrm>
          <a:prstGeom prst="rect">
            <a:avLst/>
          </a:prstGeom>
        </p:spPr>
        <p:txBody>
          <a:bodyPr wrap="square" lIns="0" tIns="0" rIns="0" bIns="0" rtlCol="0" anchor="t">
            <a:spAutoFit/>
          </a:bodyPr>
          <a:lstStyle/>
          <a:p>
            <a:pPr algn="just"/>
            <a:r>
              <a:rPr lang="vi-VN" sz="5400">
                <a:solidFill>
                  <a:srgbClr val="0070C0"/>
                </a:solidFill>
                <a:latin typeface="+mj-lt"/>
              </a:rPr>
              <a:t>Mỗi câu hỏi có 3 gợi ý để trả lời, mỗi gợi ý là 10 giây, trả lời đúng ở gợi ý thứ nhất được 2,5đ; ở gợi ý thứ hai được 1đ; ở gợi ý thứ ba đựợc 0,5đ.</a:t>
            </a:r>
            <a:endParaRPr lang="en-US" sz="540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189808"/>
            <a:ext cx="14635369"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6" name="Freeform 66"/>
          <p:cNvSpPr/>
          <p:nvPr/>
        </p:nvSpPr>
        <p:spPr>
          <a:xfrm>
            <a:off x="8701019" y="644472"/>
            <a:ext cx="4430541" cy="700817"/>
          </a:xfrm>
          <a:custGeom>
            <a:avLst/>
            <a:gdLst/>
            <a:ahLst/>
            <a:cxnLst/>
            <a:rect l="l" t="t" r="r" b="b"/>
            <a:pathLst>
              <a:path w="2714434" h="700817">
                <a:moveTo>
                  <a:pt x="0" y="0"/>
                </a:moveTo>
                <a:lnTo>
                  <a:pt x="2714434" y="0"/>
                </a:lnTo>
                <a:lnTo>
                  <a:pt x="2714434" y="700817"/>
                </a:lnTo>
                <a:lnTo>
                  <a:pt x="0" y="7008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r>
              <a:rPr lang="vi-VN" sz="4000"/>
              <a:t>Phiếu học tập số 2</a:t>
            </a:r>
            <a:endParaRPr lang="en-US" sz="4000"/>
          </a:p>
        </p:txBody>
      </p:sp>
      <p:grpSp>
        <p:nvGrpSpPr>
          <p:cNvPr id="68" name="Group 68"/>
          <p:cNvGrpSpPr/>
          <p:nvPr/>
        </p:nvGrpSpPr>
        <p:grpSpPr>
          <a:xfrm>
            <a:off x="2690820" y="1362606"/>
            <a:ext cx="5139912"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2882221" y="1845770"/>
            <a:ext cx="5017586" cy="6595460"/>
          </a:xfrm>
          <a:prstGeom prst="rect">
            <a:avLst/>
          </a:prstGeom>
        </p:spPr>
        <p:txBody>
          <a:bodyPr wrap="square" lIns="0" tIns="0" rIns="0" bIns="0" rtlCol="0" anchor="t">
            <a:spAutoFit/>
          </a:bodyPr>
          <a:lstStyle/>
          <a:p>
            <a:pPr marL="0" marR="0">
              <a:lnSpc>
                <a:spcPct val="120000"/>
              </a:lnSpc>
              <a:spcBef>
                <a:spcPts val="0"/>
              </a:spcBef>
              <a:spcAft>
                <a:spcPts val="0"/>
              </a:spcAft>
            </a:pPr>
            <a:r>
              <a:rPr lang="vi-VN" sz="4000">
                <a:solidFill>
                  <a:schemeClr val="bg1"/>
                </a:solidFill>
                <a:effectLst/>
                <a:latin typeface="Times New Roman" panose="02020603050405020304" pitchFamily="18" charset="0"/>
                <a:ea typeface="Times New Roman" panose="02020603050405020304" pitchFamily="18" charset="0"/>
              </a:rPr>
              <a:t>Nhóm nhỏ cặp đôi hoàn thành phiếu học tập số 2 theo kỷ thuật think – pair – share (cá nhân suy nghĩ trả lời, trao đổi với bạn cùng bàn, báo cáo kết quả trước lớp theo chỉ định của GV) trong thời gian 5 phút.</a:t>
            </a:r>
            <a:endParaRPr lang="en-US" sz="4000">
              <a:solidFill>
                <a:schemeClr val="bg1"/>
              </a:solidFill>
              <a:effectLst/>
              <a:latin typeface="Calibri" panose="020F0502020204030204" pitchFamily="34" charset="0"/>
              <a:ea typeface="Calibri" panose="020F0502020204030204" pitchFamily="34" charset="0"/>
            </a:endParaRPr>
          </a:p>
        </p:txBody>
      </p:sp>
      <p:grpSp>
        <p:nvGrpSpPr>
          <p:cNvPr id="72" name="Group 72"/>
          <p:cNvGrpSpPr/>
          <p:nvPr/>
        </p:nvGrpSpPr>
        <p:grpSpPr>
          <a:xfrm>
            <a:off x="8159883" y="1147586"/>
            <a:ext cx="5179688" cy="8248410"/>
            <a:chOff x="0" y="-66675"/>
            <a:chExt cx="1246856" cy="2687090"/>
          </a:xfrm>
        </p:grpSpPr>
        <p:sp>
          <p:nvSpPr>
            <p:cNvPr id="73" name="Freeform 73"/>
            <p:cNvSpPr/>
            <p:nvPr/>
          </p:nvSpPr>
          <p:spPr>
            <a:xfrm>
              <a:off x="0" y="0"/>
              <a:ext cx="1246856" cy="2620415"/>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gn="just">
                <a:lnSpc>
                  <a:spcPct val="115000"/>
                </a:lnSpc>
                <a:spcBef>
                  <a:spcPts val="200"/>
                </a:spcBef>
                <a:spcAft>
                  <a:spcPts val="200"/>
                </a:spcAft>
              </a:pPr>
              <a:r>
                <a:rPr lang="vi-VN" sz="3800">
                  <a:solidFill>
                    <a:srgbClr val="000000"/>
                  </a:solidFill>
                  <a:effectLst/>
                  <a:latin typeface="Times New Roman" panose="02020603050405020304" pitchFamily="18" charset="0"/>
                  <a:ea typeface="Times New Roman" panose="02020603050405020304" pitchFamily="18" charset="0"/>
                </a:rPr>
                <a:t>Xác định chất tham gia phản ứng và chất sản phẩm trong hai trường hợp sau:</a:t>
              </a:r>
              <a:endParaRPr lang="en-US" sz="3800">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rgbClr val="000000"/>
                  </a:solidFill>
                  <a:effectLst/>
                  <a:latin typeface="Times New Roman" panose="02020603050405020304" pitchFamily="18" charset="0"/>
                  <a:ea typeface="Times New Roman" panose="02020603050405020304" pitchFamily="18" charset="0"/>
                </a:rPr>
                <a:t>a) Đốt cháy methane tạo thành khí carbon dioxide và nước.</a:t>
              </a:r>
              <a:endParaRPr lang="en-US" sz="3800">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rgbClr val="000000"/>
                  </a:solidFill>
                  <a:effectLst/>
                  <a:latin typeface="Times New Roman" panose="02020603050405020304" pitchFamily="18" charset="0"/>
                  <a:ea typeface="Times New Roman" panose="02020603050405020304" pitchFamily="18" charset="0"/>
                </a:rPr>
                <a:t>b) Carbon (thành phần chính của than) cháy trong khí oxygen tạo thành khí carbon dioxide.</a:t>
              </a:r>
              <a:endParaRPr lang="en-US" sz="3800">
                <a:effectLst/>
                <a:latin typeface="Calibri" panose="020F0502020204030204" pitchFamily="34" charset="0"/>
                <a:ea typeface="Calibri" panose="020F0502020204030204" pitchFamily="34" charset="0"/>
              </a:endParaRPr>
            </a:p>
            <a:p>
              <a:pPr algn="just"/>
              <a:r>
                <a:rPr lang="vi-VN" sz="3800"/>
                <a:t> </a:t>
              </a:r>
              <a:endParaRPr lang="en-US" sz="38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grpSp>
        <p:nvGrpSpPr>
          <p:cNvPr id="75" name="Group 75"/>
          <p:cNvGrpSpPr/>
          <p:nvPr/>
        </p:nvGrpSpPr>
        <p:grpSpPr>
          <a:xfrm>
            <a:off x="13548710" y="1370200"/>
            <a:ext cx="4541960" cy="8093109"/>
            <a:chOff x="0" y="0"/>
            <a:chExt cx="1246856" cy="1668279"/>
          </a:xfrm>
        </p:grpSpPr>
        <p:sp>
          <p:nvSpPr>
            <p:cNvPr id="76" name="Freeform 76"/>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a) + Chất tham gia phản ứng là methane và oxygen.</a:t>
              </a:r>
              <a:endParaRPr lang="en-US" sz="38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 Chất sản phẩm là carbon dioxide và nước.</a:t>
              </a:r>
              <a:endParaRPr lang="en-US" sz="38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b) + Chất tham gia phản ứng là carbon và khí oxygen.</a:t>
              </a:r>
              <a:endParaRPr lang="en-US" sz="38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3800">
                  <a:solidFill>
                    <a:schemeClr val="bg1"/>
                  </a:solidFill>
                  <a:effectLst/>
                  <a:latin typeface="Times New Roman" panose="02020603050405020304" pitchFamily="18" charset="0"/>
                  <a:ea typeface="Times New Roman" panose="02020603050405020304" pitchFamily="18" charset="0"/>
                </a:rPr>
                <a:t>+ Chất sản phẩm là khí carbon dioxide.</a:t>
              </a:r>
              <a:endParaRPr lang="en-US" sz="3800">
                <a:solidFill>
                  <a:schemeClr val="bg1"/>
                </a:solidFill>
                <a:effectLst/>
                <a:latin typeface="Calibri" panose="020F0502020204030204" pitchFamily="34" charset="0"/>
                <a:ea typeface="Calibri" panose="020F0502020204030204" pitchFamily="34" charset="0"/>
              </a:endParaRPr>
            </a:p>
            <a:p>
              <a:pPr algn="just"/>
              <a:endParaRPr lang="en-US" sz="4000"/>
            </a:p>
          </p:txBody>
        </p:sp>
        <p:sp>
          <p:nvSpPr>
            <p:cNvPr id="77" name="TextBox 77"/>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3" name="Countdown Timer 5 minute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276887" y="39280"/>
            <a:ext cx="2654332" cy="1025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 calcmode="lin" valueType="num">
                                      <p:cBhvr additive="base">
                                        <p:cTn id="23" dur="500" fill="hold"/>
                                        <p:tgtEl>
                                          <p:spTgt spid="75"/>
                                        </p:tgtEl>
                                        <p:attrNameLst>
                                          <p:attrName>ppt_x</p:attrName>
                                        </p:attrNameLst>
                                      </p:cBhvr>
                                      <p:tavLst>
                                        <p:tav tm="0">
                                          <p:val>
                                            <p:strVal val="#ppt_x"/>
                                          </p:val>
                                        </p:tav>
                                        <p:tav tm="100000">
                                          <p:val>
                                            <p:strVal val="#ppt_x"/>
                                          </p:val>
                                        </p:tav>
                                      </p:tavLst>
                                    </p:anim>
                                    <p:anim calcmode="lin" valueType="num">
                                      <p:cBhvr additive="base">
                                        <p:cTn id="2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33" y="-1836595"/>
            <a:ext cx="4440924" cy="4114800"/>
          </a:xfrm>
          <a:custGeom>
            <a:avLst/>
            <a:gdLst/>
            <a:ahLst/>
            <a:cxnLst/>
            <a:rect l="l" t="t" r="r" b="b"/>
            <a:pathLst>
              <a:path w="4440924" h="4114800">
                <a:moveTo>
                  <a:pt x="0" y="0"/>
                </a:moveTo>
                <a:lnTo>
                  <a:pt x="4440924" y="0"/>
                </a:lnTo>
                <a:lnTo>
                  <a:pt x="4440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857250" y="7982294"/>
            <a:ext cx="4974737" cy="4609412"/>
          </a:xfrm>
          <a:custGeom>
            <a:avLst/>
            <a:gdLst/>
            <a:ahLst/>
            <a:cxnLst/>
            <a:rect l="l" t="t" r="r" b="b"/>
            <a:pathLst>
              <a:path w="4974737" h="4609412">
                <a:moveTo>
                  <a:pt x="0" y="0"/>
                </a:moveTo>
                <a:lnTo>
                  <a:pt x="4974737" y="0"/>
                </a:lnTo>
                <a:lnTo>
                  <a:pt x="4974737" y="4609412"/>
                </a:lnTo>
                <a:lnTo>
                  <a:pt x="0" y="4609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6423" y="3629229"/>
            <a:ext cx="862277" cy="1082768"/>
          </a:xfrm>
          <a:custGeom>
            <a:avLst/>
            <a:gdLst/>
            <a:ahLst/>
            <a:cxnLst/>
            <a:rect l="l" t="t" r="r" b="b"/>
            <a:pathLst>
              <a:path w="862277" h="1082768">
                <a:moveTo>
                  <a:pt x="0" y="0"/>
                </a:moveTo>
                <a:lnTo>
                  <a:pt x="862277" y="0"/>
                </a:lnTo>
                <a:lnTo>
                  <a:pt x="862277" y="1082768"/>
                </a:lnTo>
                <a:lnTo>
                  <a:pt x="0" y="1082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37269" y="729445"/>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818482"/>
            <a:ext cx="14635369" cy="2613739"/>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7" name="Freeform 67"/>
          <p:cNvSpPr/>
          <p:nvPr/>
        </p:nvSpPr>
        <p:spPr>
          <a:xfrm>
            <a:off x="17650756" y="2875411"/>
            <a:ext cx="1141397" cy="1295202"/>
          </a:xfrm>
          <a:custGeom>
            <a:avLst/>
            <a:gdLst/>
            <a:ahLst/>
            <a:cxnLst/>
            <a:rect l="l" t="t" r="r" b="b"/>
            <a:pathLst>
              <a:path w="1141397" h="1295202">
                <a:moveTo>
                  <a:pt x="0" y="0"/>
                </a:moveTo>
                <a:lnTo>
                  <a:pt x="1141396" y="0"/>
                </a:lnTo>
                <a:lnTo>
                  <a:pt x="1141396" y="1295202"/>
                </a:lnTo>
                <a:lnTo>
                  <a:pt x="0" y="1295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68"/>
          <p:cNvSpPr/>
          <p:nvPr/>
        </p:nvSpPr>
        <p:spPr>
          <a:xfrm>
            <a:off x="12789915" y="220805"/>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9" name="Freeform 69"/>
          <p:cNvSpPr/>
          <p:nvPr/>
        </p:nvSpPr>
        <p:spPr>
          <a:xfrm rot="2283275">
            <a:off x="2173776" y="9687593"/>
            <a:ext cx="1165031" cy="812609"/>
          </a:xfrm>
          <a:custGeom>
            <a:avLst/>
            <a:gdLst/>
            <a:ahLst/>
            <a:cxnLst/>
            <a:rect l="l" t="t" r="r" b="b"/>
            <a:pathLst>
              <a:path w="1165031" h="812609">
                <a:moveTo>
                  <a:pt x="0" y="0"/>
                </a:moveTo>
                <a:lnTo>
                  <a:pt x="1165031" y="0"/>
                </a:lnTo>
                <a:lnTo>
                  <a:pt x="1165031" y="812609"/>
                </a:lnTo>
                <a:lnTo>
                  <a:pt x="0" y="8126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1" name="TextBox 71"/>
          <p:cNvSpPr txBox="1"/>
          <p:nvPr/>
        </p:nvSpPr>
        <p:spPr>
          <a:xfrm>
            <a:off x="2254082" y="1885708"/>
            <a:ext cx="15196648" cy="2151551"/>
          </a:xfrm>
          <a:prstGeom prst="rect">
            <a:avLst/>
          </a:prstGeom>
        </p:spPr>
        <p:txBody>
          <a:bodyPr wrap="square" lIns="0" tIns="0" rIns="0" bIns="0" rtlCol="0" anchor="t">
            <a:spAutoFit/>
          </a:bodyPr>
          <a:lstStyle/>
          <a:p>
            <a:pPr marL="0" marR="0" indent="457200">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rPr>
              <a:t>-Quá trình biến đổi từ chất này thành chất khác gọi là PƯHH</a:t>
            </a:r>
            <a:endParaRPr lang="en-US" sz="4000">
              <a:effectLst/>
              <a:latin typeface="Times New Roman" panose="02020603050405020304" pitchFamily="18" charset="0"/>
              <a:ea typeface="Times New Roman" panose="02020603050405020304" pitchFamily="18" charset="0"/>
            </a:endParaRPr>
          </a:p>
          <a:p>
            <a:pPr marL="0" marR="0" indent="457200">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rPr>
              <a:t>-Chất ban đầu bị biến đổi gọi là chất tham gia/ chất phản ứng</a:t>
            </a:r>
            <a:endParaRPr lang="en-US" sz="4000">
              <a:effectLst/>
              <a:latin typeface="Times New Roman" panose="02020603050405020304" pitchFamily="18" charset="0"/>
              <a:ea typeface="Times New Roman" panose="02020603050405020304" pitchFamily="18" charset="0"/>
            </a:endParaRPr>
          </a:p>
          <a:p>
            <a:pPr marL="0" marR="0" indent="457200">
              <a:lnSpc>
                <a:spcPct val="120000"/>
              </a:lnSpc>
              <a:spcBef>
                <a:spcPts val="0"/>
              </a:spcBef>
              <a:spcAft>
                <a:spcPts val="0"/>
              </a:spcAft>
            </a:pPr>
            <a:r>
              <a:rPr lang="vi-VN" sz="4000" b="1">
                <a:effectLst/>
                <a:latin typeface="Times New Roman" panose="02020603050405020304" pitchFamily="18" charset="0"/>
                <a:ea typeface="Times New Roman" panose="02020603050405020304" pitchFamily="18" charset="0"/>
              </a:rPr>
              <a:t>-Chất mới sinh ra gọi là sản phẩm.</a:t>
            </a:r>
            <a:endParaRPr lang="en-US" sz="4000">
              <a:effectLst/>
              <a:latin typeface="Times New Roman" panose="02020603050405020304" pitchFamily="18" charset="0"/>
              <a:ea typeface="Times New Roman" panose="02020603050405020304" pitchFamily="18" charset="0"/>
            </a:endParaRPr>
          </a:p>
        </p:txBody>
      </p:sp>
      <p:sp>
        <p:nvSpPr>
          <p:cNvPr id="74" name="TextBox 71"/>
          <p:cNvSpPr txBox="1"/>
          <p:nvPr/>
        </p:nvSpPr>
        <p:spPr>
          <a:xfrm>
            <a:off x="1700426" y="420213"/>
            <a:ext cx="9502224" cy="884858"/>
          </a:xfrm>
          <a:prstGeom prst="rect">
            <a:avLst/>
          </a:prstGeom>
        </p:spPr>
        <p:txBody>
          <a:bodyPr lIns="0" tIns="0" rIns="0" bIns="0" rtlCol="0" anchor="t">
            <a:spAutoFit/>
          </a:bodyPr>
          <a:lstStyle/>
          <a:p>
            <a:pPr algn="ctr">
              <a:lnSpc>
                <a:spcPts val="6900"/>
              </a:lnSpc>
            </a:pPr>
            <a:r>
              <a:rPr lang="vi-VN" sz="6000">
                <a:solidFill>
                  <a:srgbClr val="FF0000"/>
                </a:solidFill>
                <a:latin typeface="Bubblebody Neue Extrabold" panose="020B0604020202020204"/>
              </a:rPr>
              <a:t>I. Phản ứng hóa học là gì?</a:t>
            </a:r>
            <a:endParaRPr lang="en-US" sz="6000">
              <a:solidFill>
                <a:srgbClr val="FF0000"/>
              </a:solidFill>
              <a:latin typeface="Bubblebody Neue Extrabold"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33" y="-1836595"/>
            <a:ext cx="4440924" cy="4114800"/>
          </a:xfrm>
          <a:custGeom>
            <a:avLst/>
            <a:gdLst/>
            <a:ahLst/>
            <a:cxnLst/>
            <a:rect l="l" t="t" r="r" b="b"/>
            <a:pathLst>
              <a:path w="4440924" h="4114800">
                <a:moveTo>
                  <a:pt x="0" y="0"/>
                </a:moveTo>
                <a:lnTo>
                  <a:pt x="4440924" y="0"/>
                </a:lnTo>
                <a:lnTo>
                  <a:pt x="4440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857250" y="7982294"/>
            <a:ext cx="4974737" cy="4609412"/>
          </a:xfrm>
          <a:custGeom>
            <a:avLst/>
            <a:gdLst/>
            <a:ahLst/>
            <a:cxnLst/>
            <a:rect l="l" t="t" r="r" b="b"/>
            <a:pathLst>
              <a:path w="4974737" h="4609412">
                <a:moveTo>
                  <a:pt x="0" y="0"/>
                </a:moveTo>
                <a:lnTo>
                  <a:pt x="4974737" y="0"/>
                </a:lnTo>
                <a:lnTo>
                  <a:pt x="4974737" y="4609412"/>
                </a:lnTo>
                <a:lnTo>
                  <a:pt x="0" y="4609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6423" y="3629229"/>
            <a:ext cx="862277" cy="1082768"/>
          </a:xfrm>
          <a:custGeom>
            <a:avLst/>
            <a:gdLst/>
            <a:ahLst/>
            <a:cxnLst/>
            <a:rect l="l" t="t" r="r" b="b"/>
            <a:pathLst>
              <a:path w="862277" h="1082768">
                <a:moveTo>
                  <a:pt x="0" y="0"/>
                </a:moveTo>
                <a:lnTo>
                  <a:pt x="862277" y="0"/>
                </a:lnTo>
                <a:lnTo>
                  <a:pt x="862277" y="1082768"/>
                </a:lnTo>
                <a:lnTo>
                  <a:pt x="0" y="1082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37269" y="729445"/>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818482"/>
            <a:ext cx="14635369" cy="2613739"/>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7" name="Freeform 67"/>
          <p:cNvSpPr/>
          <p:nvPr/>
        </p:nvSpPr>
        <p:spPr>
          <a:xfrm>
            <a:off x="17650756" y="2875411"/>
            <a:ext cx="1141397" cy="1295202"/>
          </a:xfrm>
          <a:custGeom>
            <a:avLst/>
            <a:gdLst/>
            <a:ahLst/>
            <a:cxnLst/>
            <a:rect l="l" t="t" r="r" b="b"/>
            <a:pathLst>
              <a:path w="1141397" h="1295202">
                <a:moveTo>
                  <a:pt x="0" y="0"/>
                </a:moveTo>
                <a:lnTo>
                  <a:pt x="1141396" y="0"/>
                </a:lnTo>
                <a:lnTo>
                  <a:pt x="1141396" y="1295202"/>
                </a:lnTo>
                <a:lnTo>
                  <a:pt x="0" y="1295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68"/>
          <p:cNvSpPr/>
          <p:nvPr/>
        </p:nvSpPr>
        <p:spPr>
          <a:xfrm>
            <a:off x="12789915" y="220805"/>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9" name="Freeform 69"/>
          <p:cNvSpPr/>
          <p:nvPr/>
        </p:nvSpPr>
        <p:spPr>
          <a:xfrm rot="2283275">
            <a:off x="2173776" y="9687593"/>
            <a:ext cx="1165031" cy="812609"/>
          </a:xfrm>
          <a:custGeom>
            <a:avLst/>
            <a:gdLst/>
            <a:ahLst/>
            <a:cxnLst/>
            <a:rect l="l" t="t" r="r" b="b"/>
            <a:pathLst>
              <a:path w="1165031" h="812609">
                <a:moveTo>
                  <a:pt x="0" y="0"/>
                </a:moveTo>
                <a:lnTo>
                  <a:pt x="1165031" y="0"/>
                </a:lnTo>
                <a:lnTo>
                  <a:pt x="1165031" y="812609"/>
                </a:lnTo>
                <a:lnTo>
                  <a:pt x="0" y="8126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1" name="TextBox 71"/>
          <p:cNvSpPr txBox="1"/>
          <p:nvPr/>
        </p:nvSpPr>
        <p:spPr>
          <a:xfrm>
            <a:off x="1921648" y="1949949"/>
            <a:ext cx="15196648" cy="1011367"/>
          </a:xfrm>
          <a:prstGeom prst="rect">
            <a:avLst/>
          </a:prstGeom>
        </p:spPr>
        <p:txBody>
          <a:bodyPr wrap="square" lIns="0" tIns="0" rIns="0" bIns="0" rtlCol="0" anchor="t">
            <a:spAutoFit/>
          </a:bodyPr>
          <a:lstStyle/>
          <a:p>
            <a:pPr marL="0" marR="0" indent="457200" algn="ctr">
              <a:lnSpc>
                <a:spcPct val="120000"/>
              </a:lnSpc>
              <a:spcBef>
                <a:spcPts val="0"/>
              </a:spcBef>
              <a:spcAft>
                <a:spcPts val="0"/>
              </a:spcAft>
            </a:pPr>
            <a:r>
              <a:rPr lang="vi-VN" sz="6000" b="1">
                <a:effectLst/>
                <a:latin typeface="Times New Roman" panose="02020603050405020304" pitchFamily="18" charset="0"/>
                <a:ea typeface="Times New Roman" panose="02020603050405020304" pitchFamily="18" charset="0"/>
              </a:rPr>
              <a:t>Trò chơi: Cá nhân tỏa sáng</a:t>
            </a:r>
            <a:endParaRPr lang="en-US" sz="6000">
              <a:effectLst/>
              <a:latin typeface="Times New Roman" panose="02020603050405020304" pitchFamily="18" charset="0"/>
              <a:ea typeface="Times New Roman" panose="02020603050405020304" pitchFamily="18" charset="0"/>
            </a:endParaRPr>
          </a:p>
        </p:txBody>
      </p:sp>
      <p:sp>
        <p:nvSpPr>
          <p:cNvPr id="74" name="TextBox 71"/>
          <p:cNvSpPr txBox="1"/>
          <p:nvPr/>
        </p:nvSpPr>
        <p:spPr>
          <a:xfrm>
            <a:off x="1007918" y="941899"/>
            <a:ext cx="14207603" cy="884858"/>
          </a:xfrm>
          <a:prstGeom prst="rect">
            <a:avLst/>
          </a:prstGeom>
        </p:spPr>
        <p:txBody>
          <a:bodyPr wrap="square" lIns="0" tIns="0" rIns="0" bIns="0" rtlCol="0" anchor="t">
            <a:spAutoFit/>
          </a:bodyPr>
          <a:lstStyle/>
          <a:p>
            <a:pPr algn="ctr">
              <a:lnSpc>
                <a:spcPts val="6900"/>
              </a:lnSpc>
            </a:pPr>
            <a:r>
              <a:rPr lang="vi-VN" sz="6000">
                <a:solidFill>
                  <a:srgbClr val="FF0000"/>
                </a:solidFill>
                <a:latin typeface="+mj-lt"/>
              </a:rPr>
              <a:t>II. Diễn biến của  phản ứng hóa học </a:t>
            </a:r>
            <a:endParaRPr lang="en-US" sz="6000">
              <a:solidFill>
                <a:srgbClr val="FF0000"/>
              </a:solidFill>
              <a:latin typeface="+mj-lt"/>
            </a:endParaRPr>
          </a:p>
        </p:txBody>
      </p:sp>
      <p:sp>
        <p:nvSpPr>
          <p:cNvPr id="66" name="TextBox 71"/>
          <p:cNvSpPr txBox="1"/>
          <p:nvPr/>
        </p:nvSpPr>
        <p:spPr>
          <a:xfrm>
            <a:off x="1921648" y="3263563"/>
            <a:ext cx="15629095" cy="6885474"/>
          </a:xfrm>
          <a:prstGeom prst="rect">
            <a:avLst/>
          </a:prstGeom>
        </p:spPr>
        <p:txBody>
          <a:bodyPr wrap="square" lIns="0" tIns="0" rIns="0" bIns="0" rtlCol="0" anchor="t">
            <a:spAutoFit/>
          </a:bodyPr>
          <a:lstStyle/>
          <a:p>
            <a:pPr algn="just"/>
            <a:r>
              <a:rPr lang="vi-VN" sz="5000"/>
              <a:t>+</a:t>
            </a:r>
            <a:r>
              <a:rPr lang="vi-VN" sz="5000">
                <a:latin typeface="+mj-lt"/>
              </a:rPr>
              <a:t>Các em trong nhóm đánh số thứ tự từ 1 -&gt; 4, theo </a:t>
            </a:r>
            <a:r>
              <a:rPr lang="vi-VN" sz="5000">
                <a:solidFill>
                  <a:srgbClr val="FF0000"/>
                </a:solidFill>
                <a:latin typeface="+mj-lt"/>
              </a:rPr>
              <a:t>mức độ học tập từ thấp đến cao.</a:t>
            </a:r>
            <a:endParaRPr lang="en-US" sz="5000">
              <a:solidFill>
                <a:srgbClr val="FF0000"/>
              </a:solidFill>
              <a:latin typeface="+mj-lt"/>
            </a:endParaRPr>
          </a:p>
          <a:p>
            <a:pPr algn="just"/>
            <a:r>
              <a:rPr lang="vi-VN" sz="5000">
                <a:latin typeface="+mj-lt"/>
              </a:rPr>
              <a:t>+Thời gian trả lời cho mỗi câu hỏi là 1 phút.</a:t>
            </a:r>
            <a:endParaRPr lang="en-US" sz="5000">
              <a:latin typeface="+mj-lt"/>
            </a:endParaRPr>
          </a:p>
          <a:p>
            <a:pPr algn="just"/>
            <a:r>
              <a:rPr lang="vi-VN" sz="5000">
                <a:latin typeface="+mj-lt"/>
              </a:rPr>
              <a:t>+Câu hỏi 1: Tất cả những em mức số 1 của các nhóm tham gia trả lời, em nào giành được quyền trả lời </a:t>
            </a:r>
            <a:r>
              <a:rPr lang="vi-VN" sz="5000">
                <a:solidFill>
                  <a:srgbClr val="FF0000"/>
                </a:solidFill>
                <a:latin typeface="+mj-lt"/>
              </a:rPr>
              <a:t>nhanh nhất và chính xác </a:t>
            </a:r>
            <a:r>
              <a:rPr lang="vi-VN" sz="5000">
                <a:latin typeface="+mj-lt"/>
              </a:rPr>
              <a:t>thì ghi điểm về cho đội nhóm. Mỗi câu trả lời đúng được 2,5đ.</a:t>
            </a:r>
            <a:endParaRPr lang="en-US" sz="5000">
              <a:latin typeface="+mj-lt"/>
            </a:endParaRPr>
          </a:p>
          <a:p>
            <a:pPr algn="just"/>
            <a:r>
              <a:rPr lang="vi-VN" sz="5000">
                <a:latin typeface="+mj-lt"/>
              </a:rPr>
              <a:t>+Tương tự câu hỏi 2; 3; 4 ứng với các em mức số 2; </a:t>
            </a:r>
            <a:r>
              <a:rPr lang="vi-VN" sz="5000" smtClean="0">
                <a:latin typeface="+mj-lt"/>
              </a:rPr>
              <a:t>3; 4 </a:t>
            </a:r>
            <a:r>
              <a:rPr lang="vi-VN" sz="5000">
                <a:latin typeface="+mj-lt"/>
              </a:rPr>
              <a:t>trong nhóm....</a:t>
            </a:r>
            <a:endParaRPr lang="en-US" sz="50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additive="base">
                                        <p:cTn id="20" dur="500" fill="hold"/>
                                        <p:tgtEl>
                                          <p:spTgt spid="66"/>
                                        </p:tgtEl>
                                        <p:attrNameLst>
                                          <p:attrName>ppt_x</p:attrName>
                                        </p:attrNameLst>
                                      </p:cBhvr>
                                      <p:tavLst>
                                        <p:tav tm="0">
                                          <p:val>
                                            <p:strVal val="#ppt_x"/>
                                          </p:val>
                                        </p:tav>
                                        <p:tav tm="100000">
                                          <p:val>
                                            <p:strVal val="#ppt_x"/>
                                          </p:val>
                                        </p:tav>
                                      </p:tavLst>
                                    </p:anim>
                                    <p:anim calcmode="lin" valueType="num">
                                      <p:cBhvr additive="base">
                                        <p:cTn id="21"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panose="020B0604020202020204"/>
              </a:rPr>
              <a:t>Hãy quan sát H.2.2</a:t>
            </a:r>
            <a:endParaRPr lang="en-US" sz="4000">
              <a:solidFill>
                <a:srgbClr val="FFFFFF"/>
              </a:solidFill>
              <a:latin typeface="Bubblebody Neue" panose="020B0604020202020204"/>
            </a:endParaRPr>
          </a:p>
        </p:txBody>
      </p:sp>
      <p:grpSp>
        <p:nvGrpSpPr>
          <p:cNvPr id="72" name="Group 72"/>
          <p:cNvGrpSpPr/>
          <p:nvPr/>
        </p:nvGrpSpPr>
        <p:grpSpPr>
          <a:xfrm>
            <a:off x="10049188" y="2938538"/>
            <a:ext cx="7743388" cy="1537485"/>
            <a:chOff x="0" y="-144454"/>
            <a:chExt cx="1280281" cy="969750"/>
          </a:xfrm>
        </p:grpSpPr>
        <p:sp>
          <p:nvSpPr>
            <p:cNvPr id="73" name="Freeform 73"/>
            <p:cNvSpPr/>
            <p:nvPr/>
          </p:nvSpPr>
          <p:spPr>
            <a:xfrm>
              <a:off x="33425" y="-144454"/>
              <a:ext cx="1246856" cy="969750"/>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Câu 1: Trước phản ứng, những nguyên tử nào liên kết với nhau?</a:t>
              </a:r>
              <a:endParaRPr lang="en-US" sz="4000">
                <a:effectLst/>
                <a:latin typeface="Calibri" panose="020F0502020204030204" pitchFamily="34" charset="0"/>
                <a:ea typeface="Calibri" panose="020F0502020204030204" pitchFamily="34" charset="0"/>
              </a:endParaRPr>
            </a:p>
            <a:p>
              <a:pPr algn="just"/>
              <a:r>
                <a:rPr lang="vi-VN" sz="4000"/>
                <a:t> </a:t>
              </a:r>
              <a:endParaRPr lang="en-US" sz="40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2" name="Freeform 73"/>
          <p:cNvSpPr/>
          <p:nvPr/>
        </p:nvSpPr>
        <p:spPr>
          <a:xfrm>
            <a:off x="10304602" y="5109718"/>
            <a:ext cx="7541227" cy="2149166"/>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nSpc>
                <a:spcPct val="115000"/>
              </a:lnSpc>
              <a:spcBef>
                <a:spcPts val="200"/>
              </a:spcBef>
              <a:spcAft>
                <a:spcPts val="200"/>
              </a:spcAft>
            </a:pPr>
            <a:r>
              <a:rPr lang="vi-VN" sz="4000">
                <a:solidFill>
                  <a:srgbClr val="212529"/>
                </a:solidFill>
                <a:effectLst/>
                <a:latin typeface="Times New Roman" panose="02020603050405020304" pitchFamily="18" charset="0"/>
                <a:ea typeface="Times New Roman" panose="02020603050405020304" pitchFamily="18" charset="0"/>
              </a:rPr>
              <a:t>Trước phản ứng, 2 nguyên tử H liên kết với nhau; 2 nguyên tử O liên kết với nhau.</a:t>
            </a:r>
            <a:endParaRPr lang="en-US" sz="4000">
              <a:effectLst/>
              <a:latin typeface="Calibri" panose="020F0502020204030204" pitchFamily="34" charset="0"/>
              <a:ea typeface="Calibri" panose="020F0502020204030204" pitchFamily="34" charset="0"/>
            </a:endParaRPr>
          </a:p>
        </p:txBody>
      </p:sp>
      <p:pic>
        <p:nvPicPr>
          <p:cNvPr id="75" name="1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173200" y="152015"/>
            <a:ext cx="3352810" cy="1884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5"/>
                </p:tgtEl>
              </p:cMediaNode>
            </p:video>
            <p:seq concurrent="1" nextAc="seek">
              <p:cTn id="26" restart="whenNotActive" fill="hold" evtFilter="cancelBubble" nodeType="interactiveSeq">
                <p:stCondLst>
                  <p:cond evt="onClick" delay="0">
                    <p:tgtEl>
                      <p:spTgt spid="7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5"/>
                                        </p:tgtEl>
                                      </p:cBhvr>
                                    </p:cmd>
                                  </p:childTnLst>
                                </p:cTn>
                              </p:par>
                            </p:childTnLst>
                          </p:cTn>
                        </p:par>
                      </p:childTnLst>
                    </p:cTn>
                  </p:par>
                </p:childTnLst>
              </p:cTn>
              <p:nextCondLst>
                <p:cond evt="onClick" delay="0">
                  <p:tgtEl>
                    <p:spTgt spid="75"/>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panose="020B0604020202020204"/>
              </a:rPr>
              <a:t>Hãy quan sát H.2.2</a:t>
            </a:r>
            <a:endParaRPr lang="en-US" sz="4000">
              <a:solidFill>
                <a:srgbClr val="FFFFFF"/>
              </a:solidFill>
              <a:latin typeface="Bubblebody Neue" panose="020B0604020202020204"/>
            </a:endParaRPr>
          </a:p>
        </p:txBody>
      </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78" name="Freeform 76"/>
          <p:cNvSpPr/>
          <p:nvPr/>
        </p:nvSpPr>
        <p:spPr>
          <a:xfrm>
            <a:off x="10203946" y="3512967"/>
            <a:ext cx="7498403" cy="1723956"/>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algn="just">
              <a:lnSpc>
                <a:spcPct val="120000"/>
              </a:lnSpc>
              <a:tabLst>
                <a:tab pos="534670" algn="l"/>
              </a:tabLst>
            </a:pPr>
            <a:r>
              <a:rPr lang="vi-VN" sz="4000">
                <a:solidFill>
                  <a:schemeClr val="bg1"/>
                </a:solidFill>
                <a:effectLst/>
                <a:latin typeface="Times New Roman" panose="02020603050405020304" pitchFamily="18" charset="0"/>
                <a:ea typeface="Segoe UI" panose="020B0502040204020203" pitchFamily="34" charset="0"/>
              </a:rPr>
              <a:t>Câu 2: </a:t>
            </a:r>
            <a:r>
              <a:rPr lang="vi-VN" sz="4000">
                <a:solidFill>
                  <a:schemeClr val="bg1"/>
                </a:solidFill>
                <a:effectLst/>
                <a:latin typeface="Times New Roman" panose="02020603050405020304" pitchFamily="18" charset="0"/>
                <a:ea typeface="Times New Roman" panose="02020603050405020304" pitchFamily="18" charset="0"/>
              </a:rPr>
              <a:t>Sau phản ứng, những nguyên tử nào liên kết với nhau?</a:t>
            </a:r>
            <a:endParaRPr lang="en-US" sz="4000">
              <a:solidFill>
                <a:schemeClr val="bg1"/>
              </a:solidFill>
              <a:effectLst/>
              <a:latin typeface="Calibri" panose="020F0502020204030204" pitchFamily="34" charset="0"/>
              <a:ea typeface="Calibri" panose="020F0502020204030204" pitchFamily="34" charset="0"/>
            </a:endParaRPr>
          </a:p>
          <a:p>
            <a:pPr marL="0" marR="0" indent="0" algn="just">
              <a:lnSpc>
                <a:spcPct val="120000"/>
              </a:lnSpc>
              <a:spcBef>
                <a:spcPts val="0"/>
              </a:spcBef>
              <a:spcAft>
                <a:spcPts val="0"/>
              </a:spcAft>
              <a:tabLst>
                <a:tab pos="534670" algn="l"/>
              </a:tabLst>
            </a:pPr>
            <a:endParaRPr lang="en-US" sz="4000">
              <a:solidFill>
                <a:schemeClr val="bg1"/>
              </a:solidFill>
              <a:effectLst/>
              <a:latin typeface="Segoe UI" panose="020B0502040204020203" pitchFamily="34" charset="0"/>
              <a:ea typeface="Segoe UI" panose="020B0502040204020203" pitchFamily="34" charset="0"/>
            </a:endParaRPr>
          </a:p>
          <a:p>
            <a:endParaRPr lang="en-US" sz="4000"/>
          </a:p>
        </p:txBody>
      </p:sp>
      <p:sp>
        <p:nvSpPr>
          <p:cNvPr id="66" name="Freeform 76"/>
          <p:cNvSpPr/>
          <p:nvPr/>
        </p:nvSpPr>
        <p:spPr>
          <a:xfrm>
            <a:off x="10230653" y="5798598"/>
            <a:ext cx="7498403" cy="1723956"/>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a:lnSpc>
                <a:spcPct val="115000"/>
              </a:lnSpc>
              <a:spcBef>
                <a:spcPts val="200"/>
              </a:spcBef>
              <a:spcAft>
                <a:spcPts val="200"/>
              </a:spcAft>
            </a:pPr>
            <a:r>
              <a:rPr lang="vi-VN" sz="4000">
                <a:solidFill>
                  <a:schemeClr val="bg1"/>
                </a:solidFill>
                <a:effectLst/>
                <a:latin typeface="Times New Roman" panose="02020603050405020304" pitchFamily="18" charset="0"/>
                <a:ea typeface="Times New Roman" panose="02020603050405020304" pitchFamily="18" charset="0"/>
              </a:rPr>
              <a:t>Sau phản ứng, 1 nguyên tử O liên kết với 2 nguyên tử H.</a:t>
            </a:r>
            <a:endParaRPr lang="en-US" sz="4000">
              <a:solidFill>
                <a:schemeClr val="bg1"/>
              </a:solidFill>
              <a:effectLst/>
              <a:latin typeface="Calibri" panose="020F0502020204030204" pitchFamily="34" charset="0"/>
              <a:ea typeface="Calibri" panose="020F0502020204030204" pitchFamily="34" charset="0"/>
            </a:endParaRPr>
          </a:p>
          <a:p>
            <a:pPr marL="0" marR="0" indent="0" algn="just">
              <a:lnSpc>
                <a:spcPct val="120000"/>
              </a:lnSpc>
              <a:spcBef>
                <a:spcPts val="0"/>
              </a:spcBef>
              <a:spcAft>
                <a:spcPts val="0"/>
              </a:spcAft>
              <a:tabLst>
                <a:tab pos="534670" algn="l"/>
              </a:tabLst>
            </a:pPr>
            <a:endParaRPr lang="en-US" sz="4000">
              <a:solidFill>
                <a:schemeClr val="bg1"/>
              </a:solidFill>
              <a:effectLst/>
              <a:latin typeface="Segoe UI" panose="020B0502040204020203" pitchFamily="34" charset="0"/>
              <a:ea typeface="Segoe UI" panose="020B0502040204020203" pitchFamily="34" charset="0"/>
            </a:endParaRPr>
          </a:p>
          <a:p>
            <a:endParaRPr lang="en-US" sz="4000">
              <a:solidFill>
                <a:schemeClr val="bg1"/>
              </a:solidFill>
            </a:endParaRPr>
          </a:p>
        </p:txBody>
      </p:sp>
      <p:pic>
        <p:nvPicPr>
          <p:cNvPr id="75" name="1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944600" y="152016"/>
            <a:ext cx="3581410" cy="2012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5"/>
                                        </p:tgtEl>
                                      </p:cBhvr>
                                    </p:cmd>
                                  </p:childTnLst>
                                </p:cTn>
                              </p:par>
                            </p:childTnLst>
                          </p:cTn>
                        </p:par>
                      </p:childTnLst>
                    </p:cTn>
                  </p:par>
                </p:childTnLst>
              </p:cTn>
              <p:nextCondLst>
                <p:cond evt="onClick" delay="0">
                  <p:tgtEl>
                    <p:spTgt spid="75"/>
                  </p:tgtEl>
                </p:cond>
              </p:nextCondLst>
            </p:seq>
            <p:video>
              <p:cMediaNode vol="80000">
                <p:cTn id="16" fill="hold" display="0">
                  <p:stCondLst>
                    <p:cond delay="indefinite"/>
                  </p:stCondLst>
                </p:cTn>
                <p:tgtEl>
                  <p:spTgt spid="75"/>
                </p:tgtEl>
              </p:cMediaNode>
            </p:video>
          </p:childTnLst>
        </p:cTn>
      </p:par>
    </p:tnLst>
    <p:bldLst>
      <p:bldP spid="78" grpId="0" animBg="1"/>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016302" y="1185678"/>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panose="020B0604020202020204"/>
              </a:rPr>
              <a:t>Hãy quan sát H.2.2</a:t>
            </a:r>
            <a:endParaRPr lang="en-US" sz="4000">
              <a:solidFill>
                <a:srgbClr val="FFFFFF"/>
              </a:solidFill>
              <a:latin typeface="Bubblebody Neue" panose="020B0604020202020204"/>
            </a:endParaRPr>
          </a:p>
        </p:txBody>
      </p:sp>
      <p:grpSp>
        <p:nvGrpSpPr>
          <p:cNvPr id="72" name="Group 72"/>
          <p:cNvGrpSpPr/>
          <p:nvPr/>
        </p:nvGrpSpPr>
        <p:grpSpPr>
          <a:xfrm>
            <a:off x="10106913" y="4810581"/>
            <a:ext cx="7762186" cy="2706287"/>
            <a:chOff x="0" y="-66675"/>
            <a:chExt cx="1283389" cy="1706958"/>
          </a:xfrm>
        </p:grpSpPr>
        <p:sp>
          <p:nvSpPr>
            <p:cNvPr id="73" name="Freeform 73"/>
            <p:cNvSpPr/>
            <p:nvPr/>
          </p:nvSpPr>
          <p:spPr>
            <a:xfrm>
              <a:off x="36533" y="128290"/>
              <a:ext cx="1246856" cy="1511993"/>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gn="just">
                <a:lnSpc>
                  <a:spcPct val="115000"/>
                </a:lnSpc>
                <a:spcBef>
                  <a:spcPts val="200"/>
                </a:spcBef>
                <a:spcAft>
                  <a:spcPts val="200"/>
                </a:spcAft>
              </a:pPr>
              <a:r>
                <a:rPr lang="vi-VN" sz="4000">
                  <a:solidFill>
                    <a:srgbClr val="212529"/>
                  </a:solidFill>
                  <a:effectLst/>
                  <a:latin typeface="Times New Roman" panose="02020603050405020304" pitchFamily="18" charset="0"/>
                  <a:ea typeface="Times New Roman" panose="02020603050405020304" pitchFamily="18" charset="0"/>
                </a:rPr>
                <a:t>Số nguyên tử H và số nguyên tử O trước và sau phản ứng là bằng nhau.</a:t>
              </a:r>
              <a:endParaRPr lang="en-US" sz="4000">
                <a:effectLst/>
                <a:latin typeface="Calibri" panose="020F0502020204030204" pitchFamily="34" charset="0"/>
                <a:ea typeface="Calibri" panose="020F0502020204030204" pitchFamily="34" charset="0"/>
              </a:endParaRPr>
            </a:p>
            <a:p>
              <a:pPr algn="just"/>
              <a:r>
                <a:rPr lang="vi-VN" sz="4000"/>
                <a:t> </a:t>
              </a:r>
              <a:endParaRPr lang="en-US" sz="40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2" name="Freeform 73"/>
          <p:cNvSpPr/>
          <p:nvPr/>
        </p:nvSpPr>
        <p:spPr>
          <a:xfrm>
            <a:off x="10198805" y="2172319"/>
            <a:ext cx="7541227" cy="2149166"/>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marL="0" marR="0">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Câu 3: So sánh số nguyên tử H và số nguyên tử O trước và sau phản ứng.</a:t>
            </a:r>
            <a:endParaRPr lang="en-US" sz="4000">
              <a:effectLst/>
              <a:latin typeface="Calibri" panose="020F0502020204030204" pitchFamily="34" charset="0"/>
              <a:ea typeface="Calibri" panose="020F0502020204030204" pitchFamily="34" charset="0"/>
            </a:endParaRPr>
          </a:p>
        </p:txBody>
      </p:sp>
      <p:pic>
        <p:nvPicPr>
          <p:cNvPr id="66" name="1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439910" y="152016"/>
            <a:ext cx="3086100" cy="1734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6"/>
                                        </p:tgtEl>
                                      </p:cBhvr>
                                    </p:cmd>
                                  </p:childTnLst>
                                </p:cTn>
                              </p:par>
                            </p:childTnLst>
                          </p:cTn>
                        </p:par>
                      </p:childTnLst>
                    </p:cTn>
                  </p:par>
                </p:childTnLst>
              </p:cTn>
              <p:nextCondLst>
                <p:cond evt="onClick" delay="0">
                  <p:tgtEl>
                    <p:spTgt spid="66"/>
                  </p:tgtEl>
                </p:cond>
              </p:nextCondLst>
            </p:seq>
            <p:video>
              <p:cMediaNode vol="80000">
                <p:cTn id="16" fill="hold" display="0">
                  <p:stCondLst>
                    <p:cond delay="indefinite"/>
                  </p:stCondLst>
                </p:cTn>
                <p:tgtEl>
                  <p:spTgt spid="66"/>
                </p:tgtEl>
              </p:cMediaNode>
            </p:vide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sz="4000"/>
            </a:p>
          </p:txBody>
        </p:sp>
      </p:grpSp>
      <p:grpSp>
        <p:nvGrpSpPr>
          <p:cNvPr id="8" name="Group 8"/>
          <p:cNvGrpSpPr/>
          <p:nvPr/>
        </p:nvGrpSpPr>
        <p:grpSpPr>
          <a:xfrm>
            <a:off x="2254082" y="1189808"/>
            <a:ext cx="15836588"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grpSp>
        <p:nvGrpSpPr>
          <p:cNvPr id="68" name="Group 68"/>
          <p:cNvGrpSpPr/>
          <p:nvPr/>
        </p:nvGrpSpPr>
        <p:grpSpPr>
          <a:xfrm>
            <a:off x="2690819" y="1362606"/>
            <a:ext cx="7103097"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3669326" y="1769200"/>
            <a:ext cx="5017586" cy="405304"/>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panose="020B0604020202020204"/>
              </a:rPr>
              <a:t>Hãy quan sát H.2.2</a:t>
            </a:r>
            <a:endParaRPr lang="en-US" sz="4000">
              <a:solidFill>
                <a:srgbClr val="FFFFFF"/>
              </a:solidFill>
              <a:latin typeface="Bubblebody Neue" panose="020B0604020202020204"/>
            </a:endParaRPr>
          </a:p>
        </p:txBody>
      </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67" name="Picture 66" descr="KHTN 8 (Cánh Diều) Bài 2: Phản ứng hóa học và năng lượng của phản ứng hóa học | Khoa học tự nhiên 8 (ảnh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220" y="2501355"/>
            <a:ext cx="6709180" cy="5983309"/>
          </a:xfrm>
          <a:prstGeom prst="rect">
            <a:avLst/>
          </a:prstGeom>
          <a:noFill/>
          <a:ln>
            <a:noFill/>
          </a:ln>
        </p:spPr>
      </p:pic>
      <p:sp>
        <p:nvSpPr>
          <p:cNvPr id="78" name="Freeform 76"/>
          <p:cNvSpPr/>
          <p:nvPr/>
        </p:nvSpPr>
        <p:spPr>
          <a:xfrm>
            <a:off x="10326644" y="1556011"/>
            <a:ext cx="7498403" cy="8228083"/>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a:lnSpc>
                <a:spcPct val="115000"/>
              </a:lnSpc>
              <a:spcBef>
                <a:spcPts val="200"/>
              </a:spcBef>
              <a:spcAft>
                <a:spcPts val="200"/>
              </a:spcAft>
            </a:pPr>
            <a:r>
              <a:rPr lang="vi-VN" sz="4000">
                <a:solidFill>
                  <a:schemeClr val="bg1"/>
                </a:solidFill>
                <a:effectLst/>
                <a:latin typeface="Times New Roman" panose="02020603050405020304" pitchFamily="18" charset="0"/>
                <a:ea typeface="Segoe UI" panose="020B0502040204020203" pitchFamily="34" charset="0"/>
              </a:rPr>
              <a:t>Câu 4: </a:t>
            </a:r>
            <a:r>
              <a:rPr lang="vi-VN" sz="4000">
                <a:solidFill>
                  <a:schemeClr val="bg1"/>
                </a:solidFill>
                <a:effectLst/>
                <a:latin typeface="Times New Roman" panose="02020603050405020304" pitchFamily="18" charset="0"/>
                <a:ea typeface="Times New Roman" panose="02020603050405020304" pitchFamily="18" charset="0"/>
              </a:rPr>
              <a:t>Tìm từ/cụm từ thích hợp điền vào chỗ trống trong các câu sau.</a:t>
            </a:r>
            <a:endParaRPr lang="en-US" sz="4000">
              <a:solidFill>
                <a:schemeClr val="bg1"/>
              </a:solidFill>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4000">
                <a:solidFill>
                  <a:schemeClr val="bg1"/>
                </a:solidFill>
                <a:effectLst/>
                <a:latin typeface="Times New Roman" panose="02020603050405020304" pitchFamily="18" charset="0"/>
                <a:ea typeface="Times New Roman" panose="02020603050405020304" pitchFamily="18" charset="0"/>
              </a:rPr>
              <a:t>Trong phản ứng hoá học, chỉ có liên kết giữa các nguyên tử ...................... làm cho phân tử này biến đổi thành phân tử khác, kết quả là ................ này biến đổi thành ............... khác. Số nguyên tử của mỗi nguyên tố trước và sau phản ứng </a:t>
            </a:r>
            <a:r>
              <a:rPr lang="vi-VN" sz="1800">
                <a:solidFill>
                  <a:schemeClr val="bg1"/>
                </a:solidFill>
                <a:effectLst/>
                <a:latin typeface="Times New Roman" panose="02020603050405020304" pitchFamily="18" charset="0"/>
                <a:ea typeface="Times New Roman" panose="02020603050405020304" pitchFamily="18" charset="0"/>
              </a:rPr>
              <a:t>......................................</a:t>
            </a:r>
            <a:endParaRPr lang="en-US" sz="1800">
              <a:solidFill>
                <a:schemeClr val="bg1"/>
              </a:solidFill>
              <a:effectLst/>
              <a:latin typeface="Calibri" panose="020F0502020204030204" pitchFamily="34" charset="0"/>
              <a:ea typeface="Calibri" panose="020F0502020204030204" pitchFamily="34" charset="0"/>
            </a:endParaRPr>
          </a:p>
          <a:p>
            <a:pPr marL="0" marR="0" indent="0" algn="just">
              <a:lnSpc>
                <a:spcPct val="120000"/>
              </a:lnSpc>
              <a:spcBef>
                <a:spcPts val="0"/>
              </a:spcBef>
              <a:spcAft>
                <a:spcPts val="0"/>
              </a:spcAft>
              <a:tabLst>
                <a:tab pos="534670" algn="l"/>
              </a:tabLst>
            </a:pPr>
            <a:endParaRPr lang="en-US" sz="4000">
              <a:solidFill>
                <a:schemeClr val="bg1"/>
              </a:solidFill>
              <a:effectLst/>
              <a:latin typeface="Segoe UI" panose="020B0502040204020203" pitchFamily="34" charset="0"/>
              <a:ea typeface="Segoe UI" panose="020B0502040204020203" pitchFamily="34" charset="0"/>
            </a:endParaRPr>
          </a:p>
          <a:p>
            <a:endParaRPr lang="en-US" sz="4000"/>
          </a:p>
        </p:txBody>
      </p:sp>
      <p:pic>
        <p:nvPicPr>
          <p:cNvPr id="75" name="1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04676" y="5475"/>
            <a:ext cx="2468843" cy="1387640"/>
          </a:xfrm>
          <a:prstGeom prst="rect">
            <a:avLst/>
          </a:prstGeom>
        </p:spPr>
      </p:pic>
      <p:sp>
        <p:nvSpPr>
          <p:cNvPr id="76" name="TextBox 75"/>
          <p:cNvSpPr txBox="1"/>
          <p:nvPr/>
        </p:nvSpPr>
        <p:spPr>
          <a:xfrm>
            <a:off x="10678676" y="5109621"/>
            <a:ext cx="1981633" cy="707886"/>
          </a:xfrm>
          <a:prstGeom prst="rect">
            <a:avLst/>
          </a:prstGeom>
          <a:noFill/>
        </p:spPr>
        <p:txBody>
          <a:bodyPr wrap="none" rtlCol="0">
            <a:spAutoFit/>
          </a:bodyPr>
          <a:lstStyle/>
          <a:p>
            <a:r>
              <a:rPr lang="vi-VN" sz="4000">
                <a:solidFill>
                  <a:srgbClr val="FFFF00"/>
                </a:solidFill>
              </a:rPr>
              <a:t>thay đổi</a:t>
            </a:r>
            <a:endParaRPr lang="en-US" sz="4000">
              <a:solidFill>
                <a:srgbClr val="FFFF00"/>
              </a:solidFill>
            </a:endParaRPr>
          </a:p>
        </p:txBody>
      </p:sp>
      <p:sp>
        <p:nvSpPr>
          <p:cNvPr id="77" name="TextBox 76"/>
          <p:cNvSpPr txBox="1"/>
          <p:nvPr/>
        </p:nvSpPr>
        <p:spPr>
          <a:xfrm>
            <a:off x="12192000" y="6493111"/>
            <a:ext cx="1297150" cy="707886"/>
          </a:xfrm>
          <a:prstGeom prst="rect">
            <a:avLst/>
          </a:prstGeom>
          <a:noFill/>
        </p:spPr>
        <p:txBody>
          <a:bodyPr wrap="none" rtlCol="0">
            <a:spAutoFit/>
          </a:bodyPr>
          <a:lstStyle/>
          <a:p>
            <a:r>
              <a:rPr lang="vi-VN" sz="4000">
                <a:solidFill>
                  <a:srgbClr val="FFFF00"/>
                </a:solidFill>
              </a:rPr>
              <a:t>chất </a:t>
            </a:r>
            <a:endParaRPr lang="en-US" sz="4000">
              <a:solidFill>
                <a:srgbClr val="FFFF00"/>
              </a:solidFill>
            </a:endParaRPr>
          </a:p>
        </p:txBody>
      </p:sp>
      <p:sp>
        <p:nvSpPr>
          <p:cNvPr id="79" name="TextBox 78"/>
          <p:cNvSpPr txBox="1"/>
          <p:nvPr/>
        </p:nvSpPr>
        <p:spPr>
          <a:xfrm>
            <a:off x="10765985" y="7208878"/>
            <a:ext cx="1297150" cy="707886"/>
          </a:xfrm>
          <a:prstGeom prst="rect">
            <a:avLst/>
          </a:prstGeom>
          <a:noFill/>
        </p:spPr>
        <p:txBody>
          <a:bodyPr wrap="none" rtlCol="0">
            <a:spAutoFit/>
          </a:bodyPr>
          <a:lstStyle/>
          <a:p>
            <a:r>
              <a:rPr lang="vi-VN" sz="4000">
                <a:solidFill>
                  <a:srgbClr val="FFFF00"/>
                </a:solidFill>
              </a:rPr>
              <a:t>chất </a:t>
            </a:r>
            <a:endParaRPr lang="en-US" sz="4000">
              <a:solidFill>
                <a:srgbClr val="FFFF00"/>
              </a:solidFill>
            </a:endParaRPr>
          </a:p>
        </p:txBody>
      </p:sp>
      <p:sp>
        <p:nvSpPr>
          <p:cNvPr id="81" name="TextBox 80"/>
          <p:cNvSpPr txBox="1"/>
          <p:nvPr/>
        </p:nvSpPr>
        <p:spPr>
          <a:xfrm>
            <a:off x="11370408" y="8577605"/>
            <a:ext cx="3664786" cy="707886"/>
          </a:xfrm>
          <a:prstGeom prst="rect">
            <a:avLst/>
          </a:prstGeom>
          <a:noFill/>
        </p:spPr>
        <p:txBody>
          <a:bodyPr wrap="none" rtlCol="0">
            <a:spAutoFit/>
          </a:bodyPr>
          <a:lstStyle/>
          <a:p>
            <a:r>
              <a:rPr lang="vi-VN" sz="4000">
                <a:solidFill>
                  <a:srgbClr val="FFFF00"/>
                </a:solidFill>
              </a:rPr>
              <a:t>không thay đổi </a:t>
            </a:r>
            <a:endParaRPr lang="en-US" sz="4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5"/>
                                        </p:tgtEl>
                                      </p:cBhvr>
                                    </p:cmd>
                                  </p:childTnLst>
                                </p:cTn>
                              </p:par>
                            </p:childTnLst>
                          </p:cTn>
                        </p:par>
                      </p:childTnLst>
                    </p:cTn>
                  </p:par>
                </p:childTnLst>
              </p:cTn>
              <p:nextCondLst>
                <p:cond evt="onClick" delay="0">
                  <p:tgtEl>
                    <p:spTgt spid="75"/>
                  </p:tgtEl>
                </p:cond>
              </p:nextCondLst>
            </p:seq>
            <p:video>
              <p:cMediaNode vol="80000">
                <p:cTn id="30" fill="hold" display="0">
                  <p:stCondLst>
                    <p:cond delay="indefinite"/>
                  </p:stCondLst>
                </p:cTn>
                <p:tgtEl>
                  <p:spTgt spid="75"/>
                </p:tgtEl>
              </p:cMediaNode>
            </p:video>
          </p:childTnLst>
        </p:cTn>
      </p:par>
    </p:tnLst>
    <p:bldLst>
      <p:bldP spid="78" grpId="0" animBg="1"/>
      <p:bldP spid="76" grpId="0"/>
      <p:bldP spid="77" grpId="0"/>
      <p:bldP spid="79"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4633" y="-1836595"/>
            <a:ext cx="4440924" cy="4114800"/>
          </a:xfrm>
          <a:custGeom>
            <a:avLst/>
            <a:gdLst/>
            <a:ahLst/>
            <a:cxnLst/>
            <a:rect l="l" t="t" r="r" b="b"/>
            <a:pathLst>
              <a:path w="4440924" h="4114800">
                <a:moveTo>
                  <a:pt x="0" y="0"/>
                </a:moveTo>
                <a:lnTo>
                  <a:pt x="4440924" y="0"/>
                </a:lnTo>
                <a:lnTo>
                  <a:pt x="4440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14857250" y="7982294"/>
            <a:ext cx="4974737" cy="4609412"/>
          </a:xfrm>
          <a:custGeom>
            <a:avLst/>
            <a:gdLst/>
            <a:ahLst/>
            <a:cxnLst/>
            <a:rect l="l" t="t" r="r" b="b"/>
            <a:pathLst>
              <a:path w="4974737" h="4609412">
                <a:moveTo>
                  <a:pt x="0" y="0"/>
                </a:moveTo>
                <a:lnTo>
                  <a:pt x="4974737" y="0"/>
                </a:lnTo>
                <a:lnTo>
                  <a:pt x="4974737" y="4609412"/>
                </a:lnTo>
                <a:lnTo>
                  <a:pt x="0" y="4609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6423" y="3629229"/>
            <a:ext cx="862277" cy="1082768"/>
          </a:xfrm>
          <a:custGeom>
            <a:avLst/>
            <a:gdLst/>
            <a:ahLst/>
            <a:cxnLst/>
            <a:rect l="l" t="t" r="r" b="b"/>
            <a:pathLst>
              <a:path w="862277" h="1082768">
                <a:moveTo>
                  <a:pt x="0" y="0"/>
                </a:moveTo>
                <a:lnTo>
                  <a:pt x="862277" y="0"/>
                </a:lnTo>
                <a:lnTo>
                  <a:pt x="862277" y="1082768"/>
                </a:lnTo>
                <a:lnTo>
                  <a:pt x="0" y="1082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37269" y="729445"/>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818482"/>
            <a:ext cx="14635369" cy="2613739"/>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7" name="Freeform 67"/>
          <p:cNvSpPr/>
          <p:nvPr/>
        </p:nvSpPr>
        <p:spPr>
          <a:xfrm>
            <a:off x="17650756" y="2875411"/>
            <a:ext cx="1141397" cy="1295202"/>
          </a:xfrm>
          <a:custGeom>
            <a:avLst/>
            <a:gdLst/>
            <a:ahLst/>
            <a:cxnLst/>
            <a:rect l="l" t="t" r="r" b="b"/>
            <a:pathLst>
              <a:path w="1141397" h="1295202">
                <a:moveTo>
                  <a:pt x="0" y="0"/>
                </a:moveTo>
                <a:lnTo>
                  <a:pt x="1141396" y="0"/>
                </a:lnTo>
                <a:lnTo>
                  <a:pt x="1141396" y="1295202"/>
                </a:lnTo>
                <a:lnTo>
                  <a:pt x="0" y="1295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68"/>
          <p:cNvSpPr/>
          <p:nvPr/>
        </p:nvSpPr>
        <p:spPr>
          <a:xfrm>
            <a:off x="12789915" y="220805"/>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9" name="Freeform 69"/>
          <p:cNvSpPr/>
          <p:nvPr/>
        </p:nvSpPr>
        <p:spPr>
          <a:xfrm rot="2283275">
            <a:off x="2173776" y="9687593"/>
            <a:ext cx="1165031" cy="812609"/>
          </a:xfrm>
          <a:custGeom>
            <a:avLst/>
            <a:gdLst/>
            <a:ahLst/>
            <a:cxnLst/>
            <a:rect l="l" t="t" r="r" b="b"/>
            <a:pathLst>
              <a:path w="1165031" h="812609">
                <a:moveTo>
                  <a:pt x="0" y="0"/>
                </a:moveTo>
                <a:lnTo>
                  <a:pt x="1165031" y="0"/>
                </a:lnTo>
                <a:lnTo>
                  <a:pt x="1165031" y="812609"/>
                </a:lnTo>
                <a:lnTo>
                  <a:pt x="0" y="8126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4" name="TextBox 71"/>
          <p:cNvSpPr txBox="1"/>
          <p:nvPr/>
        </p:nvSpPr>
        <p:spPr>
          <a:xfrm>
            <a:off x="1007918" y="941899"/>
            <a:ext cx="14207603" cy="884858"/>
          </a:xfrm>
          <a:prstGeom prst="rect">
            <a:avLst/>
          </a:prstGeom>
        </p:spPr>
        <p:txBody>
          <a:bodyPr wrap="square" lIns="0" tIns="0" rIns="0" bIns="0" rtlCol="0" anchor="t">
            <a:spAutoFit/>
          </a:bodyPr>
          <a:lstStyle/>
          <a:p>
            <a:pPr algn="ctr">
              <a:lnSpc>
                <a:spcPts val="6900"/>
              </a:lnSpc>
            </a:pPr>
            <a:r>
              <a:rPr lang="vi-VN" sz="6000">
                <a:solidFill>
                  <a:srgbClr val="FF0000"/>
                </a:solidFill>
                <a:latin typeface="Bubblebody Neue Extrabold" panose="020B0604020202020204"/>
              </a:rPr>
              <a:t>II. Diễn biến của  phản ứng hóa học </a:t>
            </a:r>
            <a:endParaRPr lang="en-US" sz="6000">
              <a:solidFill>
                <a:srgbClr val="FF0000"/>
              </a:solidFill>
              <a:latin typeface="Bubblebody Neue Extrabold" panose="020B0604020202020204"/>
            </a:endParaRPr>
          </a:p>
        </p:txBody>
      </p:sp>
      <p:sp>
        <p:nvSpPr>
          <p:cNvPr id="66" name="TextBox 71"/>
          <p:cNvSpPr txBox="1"/>
          <p:nvPr/>
        </p:nvSpPr>
        <p:spPr>
          <a:xfrm>
            <a:off x="2147970" y="1992512"/>
            <a:ext cx="15196648" cy="5539978"/>
          </a:xfrm>
          <a:prstGeom prst="rect">
            <a:avLst/>
          </a:prstGeom>
        </p:spPr>
        <p:txBody>
          <a:bodyPr wrap="square" lIns="0" tIns="0" rIns="0" bIns="0" rtlCol="0" anchor="t">
            <a:spAutoFit/>
          </a:bodyPr>
          <a:lstStyle/>
          <a:p>
            <a:r>
              <a:rPr lang="vi-VN" sz="6000"/>
              <a:t>Trong phản ứng hoá học, chỉ có </a:t>
            </a:r>
            <a:r>
              <a:rPr lang="vi-VN" sz="6000">
                <a:solidFill>
                  <a:srgbClr val="00B0F0"/>
                </a:solidFill>
              </a:rPr>
              <a:t>liên kết giữa các nguyên tử thay đổi </a:t>
            </a:r>
            <a:r>
              <a:rPr lang="vi-VN" sz="6000"/>
              <a:t>làm cho phân tử này biến đổi thành phân tử khác, kết quả là chất này biến đổi thành chất khác. </a:t>
            </a:r>
            <a:r>
              <a:rPr lang="vi-VN" sz="6000">
                <a:solidFill>
                  <a:srgbClr val="00B0F0"/>
                </a:solidFill>
              </a:rPr>
              <a:t>Số nguyên tử </a:t>
            </a:r>
            <a:r>
              <a:rPr lang="vi-VN" sz="6000"/>
              <a:t>của mỗi nguyên tố trước và sau phản ứng </a:t>
            </a:r>
            <a:r>
              <a:rPr lang="vi-VN" sz="6000">
                <a:solidFill>
                  <a:srgbClr val="00B0F0"/>
                </a:solidFill>
              </a:rPr>
              <a:t>không thay đổi.</a:t>
            </a:r>
            <a:endParaRPr lang="en-US" sz="6000" b="1">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304800" y="1028700"/>
            <a:ext cx="17246662" cy="92583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304306" y="417152"/>
            <a:ext cx="17218014" cy="907309"/>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180097" y="710065"/>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723047" y="727537"/>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628781" y="743607"/>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44" name="TextBox 43"/>
          <p:cNvSpPr txBox="1"/>
          <p:nvPr/>
        </p:nvSpPr>
        <p:spPr>
          <a:xfrm>
            <a:off x="2193829" y="2476500"/>
            <a:ext cx="184731" cy="369332"/>
          </a:xfrm>
          <a:prstGeom prst="rect">
            <a:avLst/>
          </a:prstGeom>
          <a:noFill/>
        </p:spPr>
        <p:txBody>
          <a:bodyPr wrap="none" rtlCol="0">
            <a:spAutoFit/>
          </a:bodyPr>
          <a:lstStyle/>
          <a:p>
            <a:endParaRPr lang="en-US" dirty="0"/>
          </a:p>
        </p:txBody>
      </p:sp>
      <p:sp>
        <p:nvSpPr>
          <p:cNvPr id="48" name="TextBox 47"/>
          <p:cNvSpPr txBox="1"/>
          <p:nvPr/>
        </p:nvSpPr>
        <p:spPr>
          <a:xfrm>
            <a:off x="2755714" y="410130"/>
            <a:ext cx="8499174" cy="834011"/>
          </a:xfrm>
          <a:prstGeom prst="rect">
            <a:avLst/>
          </a:prstGeom>
          <a:noFill/>
        </p:spPr>
        <p:txBody>
          <a:bodyPr wrap="square" rtlCol="0">
            <a:spAutoFit/>
          </a:bodyPr>
          <a:lstStyle/>
          <a:p>
            <a:pPr algn="just">
              <a:lnSpc>
                <a:spcPct val="120000"/>
              </a:lnSpc>
              <a:spcAft>
                <a:spcPts val="300"/>
              </a:spcAft>
            </a:pPr>
            <a:r>
              <a:rPr lang="vi-VN" sz="4400" b="1">
                <a:solidFill>
                  <a:srgbClr val="000000"/>
                </a:solidFill>
                <a:latin typeface="Times New Roman" panose="02020603050405020304" pitchFamily="18" charset="0"/>
                <a:ea typeface="Times New Roman" panose="02020603050405020304" pitchFamily="18" charset="0"/>
              </a:rPr>
              <a:t>III</a:t>
            </a:r>
            <a:r>
              <a:rPr lang="vi-VN" sz="4400" b="1">
                <a:solidFill>
                  <a:srgbClr val="000000"/>
                </a:solidFill>
                <a:effectLst/>
                <a:latin typeface="Times New Roman" panose="02020603050405020304" pitchFamily="18" charset="0"/>
                <a:ea typeface="Times New Roman" panose="02020603050405020304" pitchFamily="18" charset="0"/>
              </a:rPr>
              <a:t>. </a:t>
            </a:r>
            <a:r>
              <a:rPr lang="vi-VN" sz="4400" b="1" dirty="0">
                <a:solidFill>
                  <a:srgbClr val="000000"/>
                </a:solidFill>
                <a:effectLst/>
                <a:latin typeface="Times New Roman" panose="02020603050405020304" pitchFamily="18" charset="0"/>
                <a:ea typeface="Times New Roman" panose="02020603050405020304" pitchFamily="18" charset="0"/>
              </a:rPr>
              <a:t>Dấu hiệu có PƯHH xảy ra</a:t>
            </a:r>
            <a:endParaRPr lang="en-US" sz="4400" b="1" dirty="0">
              <a:effectLst/>
              <a:latin typeface="Times New Roman" panose="02020603050405020304" pitchFamily="18" charset="0"/>
              <a:ea typeface="Times New Roman" panose="02020603050405020304" pitchFamily="18" charset="0"/>
            </a:endParaRPr>
          </a:p>
        </p:txBody>
      </p:sp>
      <p:sp>
        <p:nvSpPr>
          <p:cNvPr id="49" name="TextBox 48"/>
          <p:cNvSpPr txBox="1"/>
          <p:nvPr/>
        </p:nvSpPr>
        <p:spPr>
          <a:xfrm>
            <a:off x="629628" y="1574716"/>
            <a:ext cx="16591572" cy="1938992"/>
          </a:xfrm>
          <a:prstGeom prst="rect">
            <a:avLst/>
          </a:prstGeom>
          <a:solidFill>
            <a:srgbClr val="00B0F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sz="40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alt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altLang="en-US" sz="4000" b="1"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pP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Quan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sát</a:t>
            </a:r>
            <a:r>
              <a:rPr lang="en-US" altLang="en-US" sz="4000" dirty="0" smtClean="0">
                <a:latin typeface="Times New Roman" panose="02020603050405020304" pitchFamily="18" charset="0"/>
                <a:cs typeface="Times New Roman" panose="02020603050405020304" pitchFamily="18" charset="0"/>
              </a:rPr>
              <a:t> video</a:t>
            </a:r>
            <a:endParaRPr kumimoji="0" lang="en-US" altLang="en-US" sz="4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pPr>
            <a:r>
              <a:rPr kumimoji="0" lang="vi-VN" altLang="en-US" sz="4000" b="0" i="0" u="none" strike="noStrike" cap="none" normalizeH="0" baseline="0" dirty="0" smtClean="0">
                <a:ln>
                  <a:noFill/>
                </a:ln>
                <a:solidFill>
                  <a:schemeClr val="tx1"/>
                </a:solidFill>
                <a:effectLst/>
                <a:latin typeface="+mj-lt"/>
                <a:ea typeface="Times New Roman" panose="02020603050405020304" pitchFamily="18" charset="0"/>
              </a:rPr>
              <a:t>+</a:t>
            </a:r>
            <a:r>
              <a:rPr kumimoji="0" lang="en-US" altLang="en-US" sz="4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4000" b="0" i="0" u="none" strike="noStrike" cap="none" normalizeH="0" baseline="0" dirty="0" smtClean="0">
                <a:ln>
                  <a:noFill/>
                </a:ln>
                <a:solidFill>
                  <a:schemeClr val="tx1"/>
                </a:solidFill>
                <a:effectLst/>
                <a:latin typeface="+mj-lt"/>
                <a:ea typeface="Times New Roman" panose="02020603050405020304" pitchFamily="18" charset="0"/>
              </a:rPr>
              <a:t>Yêu </a:t>
            </a:r>
            <a:r>
              <a:rPr kumimoji="0" lang="vi-VN" altLang="en-US" sz="4000" b="0" i="0" u="none" strike="noStrike" cap="none" normalizeH="0" baseline="0" dirty="0">
                <a:ln>
                  <a:noFill/>
                </a:ln>
                <a:solidFill>
                  <a:schemeClr val="tx1"/>
                </a:solidFill>
                <a:effectLst/>
                <a:latin typeface="+mj-lt"/>
                <a:ea typeface="Times New Roman" panose="02020603050405020304" pitchFamily="18" charset="0"/>
              </a:rPr>
              <a:t>cầu sản phẩm: Báo cáo theo mẫu sau vào </a:t>
            </a:r>
            <a:r>
              <a:rPr kumimoji="0" lang="en-US" altLang="en-US" sz="4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kumimoji="0" lang="en-US" altLang="en-US" sz="40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40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endPar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1" name="Table 50"/>
          <p:cNvGraphicFramePr>
            <a:graphicFrameLocks noGrp="1"/>
          </p:cNvGraphicFramePr>
          <p:nvPr/>
        </p:nvGraphicFramePr>
        <p:xfrm>
          <a:off x="488390" y="3924298"/>
          <a:ext cx="16732810" cy="5952571"/>
        </p:xfrm>
        <a:graphic>
          <a:graphicData uri="http://schemas.openxmlformats.org/drawingml/2006/table">
            <a:tbl>
              <a:tblPr firstRow="1" firstCol="1" bandRow="1">
                <a:tableStyleId>{5C22544A-7EE6-4342-B048-85BDC9FD1C3A}</a:tableStyleId>
              </a:tblPr>
              <a:tblGrid>
                <a:gridCol w="2518677">
                  <a:extLst>
                    <a:ext uri="{9D8B030D-6E8A-4147-A177-3AD203B41FA5}">
                      <a16:colId xmlns:a16="http://schemas.microsoft.com/office/drawing/2014/main" val="20000"/>
                    </a:ext>
                  </a:extLst>
                </a:gridCol>
                <a:gridCol w="7326711">
                  <a:extLst>
                    <a:ext uri="{9D8B030D-6E8A-4147-A177-3AD203B41FA5}">
                      <a16:colId xmlns:a16="http://schemas.microsoft.com/office/drawing/2014/main" val="20001"/>
                    </a:ext>
                  </a:extLst>
                </a:gridCol>
                <a:gridCol w="6887422">
                  <a:extLst>
                    <a:ext uri="{9D8B030D-6E8A-4147-A177-3AD203B41FA5}">
                      <a16:colId xmlns:a16="http://schemas.microsoft.com/office/drawing/2014/main" val="20002"/>
                    </a:ext>
                  </a:extLst>
                </a:gridCol>
              </a:tblGrid>
              <a:tr h="1661168">
                <a:tc>
                  <a:txBody>
                    <a:bodyPr/>
                    <a:lstStyle/>
                    <a:p>
                      <a:pPr>
                        <a:lnSpc>
                          <a:spcPct val="120000"/>
                        </a:lnSpc>
                      </a:pPr>
                      <a:endParaRPr lang="en-US" sz="2800" dirty="0">
                        <a:effectLst/>
                        <a:latin typeface="Times New Roman" panose="02020603050405020304" pitchFamily="18" charset="0"/>
                        <a:cs typeface="Times New Roman" panose="02020603050405020304" pitchFamily="18" charset="0"/>
                      </a:endParaRPr>
                    </a:p>
                    <a:p>
                      <a:pPr>
                        <a:lnSpc>
                          <a:spcPct val="120000"/>
                        </a:lnSpc>
                      </a:pPr>
                      <a:r>
                        <a:rPr lang="vi-VN" sz="2800" dirty="0">
                          <a:effectLst/>
                          <a:latin typeface="Times New Roman" panose="02020603050405020304" pitchFamily="18" charset="0"/>
                          <a:cs typeface="Times New Roman" panose="02020603050405020304" pitchFamily="18" charset="0"/>
                        </a:rPr>
                        <a:t>Thí nghiệm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gn="ctr">
                        <a:lnSpc>
                          <a:spcPct val="120000"/>
                        </a:lnSpc>
                      </a:pPr>
                      <a:endParaRPr lang="en-US" sz="2800" dirty="0">
                        <a:effectLst/>
                        <a:latin typeface="Times New Roman" panose="02020603050405020304" pitchFamily="18" charset="0"/>
                        <a:cs typeface="Times New Roman" panose="02020603050405020304" pitchFamily="18" charset="0"/>
                      </a:endParaRPr>
                    </a:p>
                    <a:p>
                      <a:pPr algn="ctr">
                        <a:lnSpc>
                          <a:spcPct val="120000"/>
                        </a:lnSpc>
                      </a:pPr>
                      <a:r>
                        <a:rPr lang="vi-VN" sz="2800" dirty="0">
                          <a:effectLst/>
                          <a:latin typeface="Times New Roman" panose="02020603050405020304" pitchFamily="18" charset="0"/>
                          <a:cs typeface="Times New Roman" panose="02020603050405020304" pitchFamily="18" charset="0"/>
                        </a:rPr>
                        <a:t>Dấu hiệu chứng tỏ có PƯHH xảy 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gn="ctr">
                        <a:lnSpc>
                          <a:spcPct val="120000"/>
                        </a:lnSpc>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Cảm nhận khi chạm tay vào thành </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bình/ ống nghiệm (nếu có)</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10000"/>
                  </a:ext>
                </a:extLst>
              </a:tr>
              <a:tr h="979901">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TN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10001"/>
                  </a:ext>
                </a:extLst>
              </a:tr>
              <a:tr h="1103834">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TN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10002"/>
                  </a:ext>
                </a:extLst>
              </a:tr>
              <a:tr h="1103834">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TN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10003"/>
                  </a:ext>
                </a:extLst>
              </a:tr>
              <a:tr h="1103834">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TN 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tc>
                  <a:txBody>
                    <a:bodyPr/>
                    <a:lstStyle/>
                    <a:p>
                      <a:pPr>
                        <a:lnSpc>
                          <a:spcPct val="120000"/>
                        </a:lnSpc>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75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304800" y="1028700"/>
            <a:ext cx="17246662" cy="92583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304306" y="417152"/>
            <a:ext cx="17218014" cy="907309"/>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118960" y="709927"/>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723047" y="727537"/>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628781" y="743607"/>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44" name="TextBox 43"/>
          <p:cNvSpPr txBox="1"/>
          <p:nvPr/>
        </p:nvSpPr>
        <p:spPr>
          <a:xfrm>
            <a:off x="2193829" y="24765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2755714" y="410130"/>
            <a:ext cx="8499174" cy="76655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300"/>
              </a:spcAft>
              <a:buClrTx/>
              <a:buSzTx/>
              <a:buFontTx/>
              <a:buNone/>
              <a:defRPr/>
            </a:pPr>
            <a:r>
              <a:rPr lang="vi-VN" sz="4000" b="1">
                <a:solidFill>
                  <a:srgbClr val="000000"/>
                </a:solidFill>
                <a:latin typeface="Times New Roman" panose="02020603050405020304" pitchFamily="18" charset="0"/>
                <a:ea typeface="Times New Roman" panose="02020603050405020304" pitchFamily="18" charset="0"/>
              </a:rPr>
              <a:t>III</a:t>
            </a: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Dấu hiệu có PƯHH xảy ra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TextBox 49"/>
          <p:cNvSpPr txBox="1"/>
          <p:nvPr/>
        </p:nvSpPr>
        <p:spPr>
          <a:xfrm>
            <a:off x="360217" y="2078722"/>
            <a:ext cx="16887752" cy="7865166"/>
          </a:xfrm>
          <a:prstGeom prst="rect">
            <a:avLst/>
          </a:prstGeom>
          <a:noFill/>
        </p:spPr>
        <p:txBody>
          <a:bodyPr wrap="square" rtlCol="0">
            <a:spAutoFit/>
          </a:bodyPr>
          <a:lstStyle/>
          <a:p>
            <a:pPr marL="0" marR="0" lvl="0" indent="254000" algn="ctr" defTabSz="914400" rtl="0" eaLnBrk="1" fontAlgn="auto" latinLnBrk="0" hangingPunct="1">
              <a:lnSpc>
                <a:spcPct val="120000"/>
              </a:lnSpc>
              <a:spcBef>
                <a:spcPts val="0"/>
              </a:spcBef>
              <a:spcAft>
                <a:spcPts val="600"/>
              </a:spcAft>
              <a:buClrTx/>
              <a:buSzTx/>
              <a:buFontTx/>
              <a:buNone/>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3</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1.Thí nghiệm 1: Lấy khoảng 2 ml dd HCl cho vào ống nghiệm. Cho tiếp vào ống nghiệm vài viên Zn. Quan sát và nêu dấu hiệu chứng tỏ có PƯHH xảy ra. Chạm tay vào thành ống nghiệm và cho cảm nhận.</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ctr" defTabSz="914400" rtl="0" eaLnBrk="1" fontAlgn="auto" latinLnBrk="0" hangingPunct="1">
              <a:lnSpc>
                <a:spcPct val="120000"/>
              </a:lnSpc>
              <a:spcBef>
                <a:spcPts val="0"/>
              </a:spcBef>
              <a:spcAft>
                <a:spcPts val="600"/>
              </a:spcAft>
              <a:buClrTx/>
              <a:buSzTx/>
              <a:buFontTx/>
              <a:buNone/>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4</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2.Thí nghiệm 2: Cho khoảng 1 thìa cafe đường vào chén sứ, rồi đun trên ngọn lửa đèn cồn. </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-Mô tả trạng thái, màu sắc của đường trước và sau khi đun.</a:t>
            </a:r>
            <a:r>
              <a:rPr lang="en-US" sz="3000" dirty="0">
                <a:solidFill>
                  <a:prstClr val="black"/>
                </a:solidFill>
                <a:latin typeface="Segoe UI" panose="020B0502040204020203" pitchFamily="34" charset="0"/>
                <a:ea typeface="Segoe UI" panose="020B0502040204020203" pitchFamily="34" charset="0"/>
              </a:rPr>
              <a:t>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Nêu dấu hiệu chứng tỏ có PƯHH xảy ra.</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ctr" defTabSz="914400" rtl="0" eaLnBrk="1" fontAlgn="auto" latinLnBrk="0" hangingPunct="1">
              <a:lnSpc>
                <a:spcPct val="120000"/>
              </a:lnSpc>
              <a:spcBef>
                <a:spcPts val="0"/>
              </a:spcBef>
              <a:spcAft>
                <a:spcPts val="600"/>
              </a:spcAft>
              <a:buClrTx/>
              <a:buSzTx/>
              <a:buFontTx/>
              <a:buNone/>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5</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3.Thí nghiệm 3: Lấy kẹp sắt kẹp mẫu than nhỏ hơ nóng trên ngọn lửa đèn cồn, sau đó đưa vào bình chứa khí oxygen. Quan sát và nêu dấu hiệu chứng tỏ có PƯHH xảy ra. Chạm tay vào thành bình và cho cảm nhận.</a:t>
            </a:r>
            <a:endParaRPr kumimoji="0" lang="en-US" sz="30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ctr" defTabSz="914400" rtl="0" eaLnBrk="1" fontAlgn="auto" latinLnBrk="0" hangingPunct="1">
              <a:lnSpc>
                <a:spcPct val="120000"/>
              </a:lnSpc>
              <a:spcBef>
                <a:spcPts val="0"/>
              </a:spcBef>
              <a:spcAft>
                <a:spcPts val="600"/>
              </a:spcAft>
              <a:buClrTx/>
              <a:buSzTx/>
              <a:buFontTx/>
              <a:buNone/>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PHIẾU HỌC TẬP SỐ 6</a:t>
            </a:r>
            <a:endParaRPr kumimoji="0" lang="en-US" sz="3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endParaRPr>
          </a:p>
          <a:p>
            <a:pPr marL="0" marR="0" lvl="0" indent="254000" algn="just" defTabSz="914400" rtl="0" eaLnBrk="1" fontAlgn="auto" latinLnBrk="0" hangingPunct="1">
              <a:lnSpc>
                <a:spcPct val="120000"/>
              </a:lnSpc>
              <a:spcBef>
                <a:spcPts val="0"/>
              </a:spcBef>
              <a:spcAft>
                <a:spcPts val="600"/>
              </a:spcAft>
              <a:buClrTx/>
              <a:buSzTx/>
              <a:buFontTx/>
              <a:buNone/>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rPr>
              <a:t>4.</a:t>
            </a:r>
            <a:r>
              <a:rPr kumimoji="0" lang="vi-VN" sz="3000" b="0" i="0" u="none" strike="noStrike" kern="1200" cap="none" spc="0" normalizeH="0" baseline="0" noProof="0" dirty="0">
                <a:ln>
                  <a:noFill/>
                </a:ln>
                <a:solidFill>
                  <a:srgbClr val="000000"/>
                </a:solidFill>
                <a:effectLst/>
                <a:uLnTx/>
                <a:uFillTx/>
                <a:latin typeface="+mj-lt"/>
                <a:ea typeface="Segoe UI" panose="020B0502040204020203" pitchFamily="34" charset="0"/>
              </a:rPr>
              <a:t>Thí nghiệm 4:</a:t>
            </a:r>
            <a:r>
              <a:rPr kumimoji="0" lang="vi-VN"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Cho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khoảng</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thìa</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cafe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bột</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NaHCO</a:t>
            </a:r>
            <a:r>
              <a:rPr kumimoji="0" lang="en-US" sz="3000" b="0" i="0" u="none" strike="noStrike" kern="1200" cap="none" spc="0" normalizeH="0" baseline="-2500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vào</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bình</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tam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giác</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sau</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đó</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vào</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bình</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10 m</a:t>
            </a:r>
            <a:r>
              <a:rPr kumimoji="0" lang="vi-VN"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l</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dung </a:t>
            </a:r>
            <a:r>
              <a:rPr kumimoji="0" lang="en-US" sz="3000" b="0" i="0" u="none" strike="noStrike" kern="120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rPr>
              <a:t>dịch</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CH</a:t>
            </a:r>
            <a:r>
              <a:rPr kumimoji="0" lang="en-US" sz="3000" b="0" i="0" u="none" strike="noStrike" kern="1200" cap="none" spc="0" normalizeH="0" baseline="-2500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COOH.</a:t>
            </a:r>
            <a:r>
              <a:rPr kumimoji="0" lang="en-US" sz="3000" b="0" i="0" u="none" strike="noStrike" kern="1200" cap="none" spc="0" normalizeH="0" baseline="0" noProof="0" dirty="0">
                <a:ln>
                  <a:noFill/>
                </a:ln>
                <a:solidFill>
                  <a:srgbClr val="000000"/>
                </a:solidFill>
                <a:effectLst/>
                <a:uLnTx/>
                <a:uFillTx/>
                <a:latin typeface="+mj-lt"/>
                <a:ea typeface="Segoe UI" panose="020B0502040204020203" pitchFamily="34" charset="0"/>
              </a:rPr>
              <a:t> </a:t>
            </a:r>
            <a:r>
              <a:rPr kumimoji="0" lang="vi-VN" sz="3000" b="0" i="0" u="none" strike="noStrike" kern="1200" cap="none" spc="0" normalizeH="0" baseline="0" noProof="0" dirty="0">
                <a:ln>
                  <a:noFill/>
                </a:ln>
                <a:solidFill>
                  <a:srgbClr val="000000"/>
                </a:solidFill>
                <a:effectLst/>
                <a:uLnTx/>
                <a:uFillTx/>
                <a:latin typeface="+mj-lt"/>
                <a:ea typeface="Segoe UI" panose="020B0502040204020203" pitchFamily="34" charset="0"/>
              </a:rPr>
              <a:t>Quan sát và nêu dấu hiệu chứng tỏ có PƯHH xảy ra. Chạm tay vào thành bình và cho cảm nhận</a:t>
            </a:r>
            <a:r>
              <a:rPr kumimoji="0" lang="vi-VN" sz="2800" b="0" i="0" u="none" strike="noStrike" kern="1200" cap="none" spc="0" normalizeH="0" baseline="0" noProof="0" dirty="0">
                <a:ln>
                  <a:noFill/>
                </a:ln>
                <a:solidFill>
                  <a:srgbClr val="000000"/>
                </a:solidFill>
                <a:effectLst/>
                <a:uLnTx/>
                <a:uFillTx/>
                <a:latin typeface="+mj-lt"/>
                <a:ea typeface="Segoe UI" panose="020B0502040204020203" pitchFamily="34" charset="0"/>
                <a:cs typeface="+mn-cs"/>
              </a:rPr>
              <a:t>.</a:t>
            </a:r>
            <a:endParaRPr kumimoji="0" lang="en-US" sz="2800" b="0" i="0" u="none" strike="noStrike" kern="1200" cap="none" spc="0" normalizeH="0" baseline="0" noProof="0" dirty="0">
              <a:ln>
                <a:noFill/>
              </a:ln>
              <a:solidFill>
                <a:prstClr val="black"/>
              </a:solidFill>
              <a:effectLst/>
              <a:uLnTx/>
              <a:uFillTx/>
              <a:latin typeface="+mj-lt"/>
              <a:ea typeface="Segoe UI" panose="020B0502040204020203"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t>Tôi do 2H liên kết với nhau.</a:t>
            </a:r>
            <a:endParaRPr lang="en-US" sz="6000"/>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panose="00000800000000000000"/>
            </a:endParaRPr>
          </a:p>
          <a:p>
            <a:pPr algn="ctr">
              <a:lnSpc>
                <a:spcPts val="6150"/>
              </a:lnSpc>
            </a:pPr>
            <a:r>
              <a:rPr lang="vi-VN" sz="7500">
                <a:solidFill>
                  <a:srgbClr val="FFFFFF"/>
                </a:solidFill>
                <a:latin typeface="Quicksand Bold" panose="00000800000000000000"/>
              </a:rPr>
              <a:t>Tôi là gì?</a:t>
            </a:r>
            <a:endParaRPr lang="en-US" sz="7500">
              <a:solidFill>
                <a:srgbClr val="FFFFFF"/>
              </a:solidFill>
              <a:latin typeface="Quicksand Bold" panose="00000800000000000000"/>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t>Tôi là khí nhẹ nhất trong các chất khí.</a:t>
            </a:r>
            <a:endParaRPr lang="en-US" sz="6000"/>
          </a:p>
          <a:p>
            <a:endParaRPr lang="en-US"/>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t>Tôi ở trạng trạng thái khí.</a:t>
            </a:r>
            <a:endParaRPr lang="en-US" sz="6000"/>
          </a:p>
          <a:p>
            <a:endParaRPr lang="en-US" sz="6000"/>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t>Khí hydrogen</a:t>
            </a:r>
            <a:endParaRPr lang="en-US"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558057" y="623096"/>
            <a:ext cx="16230600" cy="9000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790182" y="822275"/>
            <a:ext cx="15621000" cy="8406064"/>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aphicFrame>
        <p:nvGraphicFramePr>
          <p:cNvPr id="39" name="Table 38"/>
          <p:cNvGraphicFramePr>
            <a:graphicFrameLocks noGrp="1"/>
          </p:cNvGraphicFramePr>
          <p:nvPr/>
        </p:nvGraphicFramePr>
        <p:xfrm>
          <a:off x="901490" y="1788697"/>
          <a:ext cx="15252910" cy="7522825"/>
        </p:xfrm>
        <a:graphic>
          <a:graphicData uri="http://schemas.openxmlformats.org/drawingml/2006/table">
            <a:tbl>
              <a:tblPr firstRow="1" firstCol="1" bandRow="1">
                <a:tableStyleId>{5C22544A-7EE6-4342-B048-85BDC9FD1C3A}</a:tableStyleId>
              </a:tblPr>
              <a:tblGrid>
                <a:gridCol w="2295917">
                  <a:extLst>
                    <a:ext uri="{9D8B030D-6E8A-4147-A177-3AD203B41FA5}">
                      <a16:colId xmlns:a16="http://schemas.microsoft.com/office/drawing/2014/main" val="20000"/>
                    </a:ext>
                  </a:extLst>
                </a:gridCol>
                <a:gridCol w="6678715">
                  <a:extLst>
                    <a:ext uri="{9D8B030D-6E8A-4147-A177-3AD203B41FA5}">
                      <a16:colId xmlns:a16="http://schemas.microsoft.com/office/drawing/2014/main" val="20001"/>
                    </a:ext>
                  </a:extLst>
                </a:gridCol>
                <a:gridCol w="6278278">
                  <a:extLst>
                    <a:ext uri="{9D8B030D-6E8A-4147-A177-3AD203B41FA5}">
                      <a16:colId xmlns:a16="http://schemas.microsoft.com/office/drawing/2014/main" val="20002"/>
                    </a:ext>
                  </a:extLst>
                </a:gridCol>
              </a:tblGrid>
              <a:tr h="1009320">
                <a:tc>
                  <a:txBody>
                    <a:bodyPr/>
                    <a:lstStyle/>
                    <a:p>
                      <a:pPr>
                        <a:lnSpc>
                          <a:spcPct val="120000"/>
                        </a:lnSpc>
                      </a:pPr>
                      <a:r>
                        <a:rPr lang="vi-VN" sz="2800" dirty="0">
                          <a:solidFill>
                            <a:schemeClr val="tx1"/>
                          </a:solidFill>
                          <a:effectLst/>
                        </a:rPr>
                        <a:t>Thí nghiệm</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solidFill>
                            <a:schemeClr val="tx1"/>
                          </a:solidFill>
                          <a:effectLst/>
                        </a:rPr>
                        <a:t>Dấu hiệu chứng tỏ có PƯHH xảy ra</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b="1" dirty="0">
                          <a:solidFill>
                            <a:schemeClr val="tx1"/>
                          </a:solidFill>
                          <a:effectLst/>
                        </a:rPr>
                        <a:t>Cảm nhận khi chạm tay vào thành bình/ ống nghiệm (nếu có)</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0"/>
                  </a:ext>
                </a:extLst>
              </a:tr>
              <a:tr h="1126283">
                <a:tc>
                  <a:txBody>
                    <a:bodyPr/>
                    <a:lstStyle/>
                    <a:p>
                      <a:pPr>
                        <a:lnSpc>
                          <a:spcPct val="120000"/>
                        </a:lnSpc>
                      </a:pPr>
                      <a:r>
                        <a:rPr lang="vi-VN" sz="2800" dirty="0">
                          <a:effectLst/>
                        </a:rPr>
                        <a:t>TN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865109">
                <a:tc>
                  <a:txBody>
                    <a:bodyPr/>
                    <a:lstStyle/>
                    <a:p>
                      <a:pPr>
                        <a:lnSpc>
                          <a:spcPct val="120000"/>
                        </a:lnSpc>
                      </a:pPr>
                      <a:r>
                        <a:rPr lang="vi-VN" sz="2800" dirty="0">
                          <a:effectLst/>
                        </a:rPr>
                        <a:t>TN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319100">
                <a:tc>
                  <a:txBody>
                    <a:bodyPr/>
                    <a:lstStyle/>
                    <a:p>
                      <a:pPr>
                        <a:lnSpc>
                          <a:spcPct val="120000"/>
                        </a:lnSpc>
                      </a:pPr>
                      <a:r>
                        <a:rPr lang="vi-VN" sz="2800" dirty="0">
                          <a:effectLst/>
                        </a:rPr>
                        <a:t>TN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188205">
                <a:tc>
                  <a:txBody>
                    <a:bodyPr/>
                    <a:lstStyle/>
                    <a:p>
                      <a:pPr>
                        <a:lnSpc>
                          <a:spcPct val="120000"/>
                        </a:lnSpc>
                      </a:pPr>
                      <a:r>
                        <a:rPr lang="vi-VN" sz="2800" dirty="0">
                          <a:effectLst/>
                        </a:rPr>
                        <a:t>TN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2" name="TextBox 41"/>
          <p:cNvSpPr txBox="1"/>
          <p:nvPr/>
        </p:nvSpPr>
        <p:spPr>
          <a:xfrm>
            <a:off x="10245174" y="2879910"/>
            <a:ext cx="5880323" cy="1077218"/>
          </a:xfrm>
          <a:prstGeom prst="rect">
            <a:avLst/>
          </a:prstGeom>
          <a:noFill/>
        </p:spPr>
        <p:txBody>
          <a:bodyPr wrap="square" rtlCol="0">
            <a:spAutoFit/>
          </a:bodyPr>
          <a:lstStyle/>
          <a:p>
            <a:r>
              <a:rPr lang="vi-VN" sz="3200" dirty="0">
                <a:solidFill>
                  <a:srgbClr val="000000"/>
                </a:solidFill>
                <a:effectLst/>
                <a:latin typeface="Times New Roman" panose="02020603050405020304" pitchFamily="18" charset="0"/>
                <a:ea typeface="Segoe UI" panose="020B0502040204020203" pitchFamily="34" charset="0"/>
              </a:rPr>
              <a:t>Chạm tay vào thành ống nghiệm thấy nóng.</a:t>
            </a:r>
            <a:endParaRPr lang="en-US" sz="3200" dirty="0"/>
          </a:p>
        </p:txBody>
      </p:sp>
      <p:sp>
        <p:nvSpPr>
          <p:cNvPr id="43" name="TextBox 42"/>
          <p:cNvSpPr txBox="1"/>
          <p:nvPr/>
        </p:nvSpPr>
        <p:spPr>
          <a:xfrm>
            <a:off x="4553606" y="3071820"/>
            <a:ext cx="35814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sủi </a:t>
            </a:r>
            <a:r>
              <a:rPr lang="en-US" sz="3600" dirty="0" err="1">
                <a:latin typeface="Times New Roman" panose="02020603050405020304" pitchFamily="18" charset="0"/>
                <a:cs typeface="Times New Roman" panose="02020603050405020304" pitchFamily="18" charset="0"/>
              </a:rPr>
              <a:t>bọt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endParaRPr lang="en-US" sz="3600"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3351099" y="4156852"/>
            <a:ext cx="6751352" cy="2554545"/>
          </a:xfrm>
          <a:prstGeom prst="rect">
            <a:avLst/>
          </a:prstGeom>
          <a:noFill/>
        </p:spPr>
        <p:txBody>
          <a:bodyPr wrap="square" rtlCol="0">
            <a:spAutoFit/>
          </a:bodyPr>
          <a:lstStyle/>
          <a:p>
            <a:r>
              <a:rPr lang="en-US" sz="3200" dirty="0">
                <a:solidFill>
                  <a:srgbClr val="000000"/>
                </a:solidFill>
                <a:effectLst/>
                <a:latin typeface="+mj-lt"/>
                <a:ea typeface="Times New Roman" panose="02020603050405020304" pitchFamily="18" charset="0"/>
                <a:cs typeface="Times New Roman" panose="02020603050405020304" pitchFamily="18" charset="0"/>
              </a:rPr>
              <a:t>C</a:t>
            </a:r>
            <a:r>
              <a:rPr lang="vi-VN" sz="3200" dirty="0">
                <a:solidFill>
                  <a:srgbClr val="000000"/>
                </a:solidFill>
                <a:effectLst/>
                <a:latin typeface="+mj-lt"/>
                <a:ea typeface="Times New Roman" panose="02020603050405020304" pitchFamily="18" charset="0"/>
                <a:cs typeface="Times New Roman" panose="02020603050405020304" pitchFamily="18" charset="0"/>
              </a:rPr>
              <a:t>ó sự thay đổi màu sắc (từ trắng sang đen); vị (từ ngọt sang đắng); mùi (từ không mùi sang khét); độ tan (từ tan trong nước sang chất mới không tan trong nước).</a:t>
            </a:r>
            <a:endParaRPr lang="en-US" sz="3200" dirty="0"/>
          </a:p>
        </p:txBody>
      </p:sp>
      <p:sp>
        <p:nvSpPr>
          <p:cNvPr id="45" name="TextBox 44"/>
          <p:cNvSpPr txBox="1"/>
          <p:nvPr/>
        </p:nvSpPr>
        <p:spPr>
          <a:xfrm>
            <a:off x="5334001" y="965784"/>
            <a:ext cx="7924800" cy="646331"/>
          </a:xfrm>
          <a:prstGeom prst="rect">
            <a:avLst/>
          </a:prstGeom>
          <a:solidFill>
            <a:srgbClr val="00B0F0"/>
          </a:solidFill>
        </p:spPr>
        <p:txBody>
          <a:bodyPr wrap="square" rtlCol="0">
            <a:spAutoFit/>
          </a:bodyPr>
          <a:lstStyle/>
          <a:p>
            <a:r>
              <a:rPr lang="en-US" sz="3600" b="1" dirty="0">
                <a:latin typeface="Times New Roman" panose="02020603050405020304" pitchFamily="18" charset="0"/>
                <a:cs typeface="Times New Roman" panose="02020603050405020304" pitchFamily="18" charset="0"/>
              </a:rPr>
              <a:t> BÁO CÁO KẾT QUẢ THÍ NGHIỆM</a:t>
            </a:r>
          </a:p>
        </p:txBody>
      </p:sp>
      <p:sp>
        <p:nvSpPr>
          <p:cNvPr id="46" name="TextBox 45"/>
          <p:cNvSpPr txBox="1"/>
          <p:nvPr/>
        </p:nvSpPr>
        <p:spPr>
          <a:xfrm>
            <a:off x="10226797" y="4791041"/>
            <a:ext cx="5986954" cy="1077218"/>
          </a:xfrm>
          <a:prstGeom prst="rect">
            <a:avLst/>
          </a:prstGeom>
          <a:noFill/>
        </p:spPr>
        <p:txBody>
          <a:bodyPr wrap="square" rtlCol="0">
            <a:spAutoFit/>
          </a:bodyPr>
          <a:lstStyle/>
          <a:p>
            <a:r>
              <a:rPr lang="vi-VN" sz="3200" dirty="0">
                <a:solidFill>
                  <a:srgbClr val="000000"/>
                </a:solidFill>
                <a:effectLst/>
                <a:latin typeface="Times New Roman" panose="02020603050405020304" pitchFamily="18" charset="0"/>
                <a:ea typeface="Segoe UI" panose="020B0502040204020203" pitchFamily="34" charset="0"/>
              </a:rPr>
              <a:t>Chạm tay vào thành ống nghiệm thấy nóng.</a:t>
            </a:r>
            <a:endParaRPr lang="en-US" sz="3200" dirty="0"/>
          </a:p>
        </p:txBody>
      </p:sp>
      <p:sp>
        <p:nvSpPr>
          <p:cNvPr id="47" name="TextBox 46"/>
          <p:cNvSpPr txBox="1"/>
          <p:nvPr/>
        </p:nvSpPr>
        <p:spPr>
          <a:xfrm>
            <a:off x="3396762" y="6930708"/>
            <a:ext cx="5516166" cy="1077218"/>
          </a:xfrm>
          <a:prstGeom prst="rect">
            <a:avLst/>
          </a:prstGeom>
          <a:noFill/>
        </p:spPr>
        <p:txBody>
          <a:bodyPr wrap="square" rtlCol="0">
            <a:spAutoFit/>
          </a:bodyPr>
          <a:lstStyle/>
          <a:p>
            <a:r>
              <a:rPr lang="vi-VN" sz="3200" dirty="0">
                <a:solidFill>
                  <a:srgbClr val="000000"/>
                </a:solidFill>
                <a:effectLst/>
                <a:latin typeface="+mj-lt"/>
                <a:ea typeface="Times New Roman" panose="02020603050405020304" pitchFamily="18" charset="0"/>
                <a:cs typeface="Times New Roman" panose="02020603050405020304" pitchFamily="18" charset="0"/>
              </a:rPr>
              <a:t>Mẩu than cháy sáng trong bình khí oxygen. </a:t>
            </a:r>
            <a:endParaRPr lang="en-US" sz="3200" dirty="0">
              <a:latin typeface="+mj-lt"/>
            </a:endParaRPr>
          </a:p>
        </p:txBody>
      </p:sp>
      <p:sp>
        <p:nvSpPr>
          <p:cNvPr id="48" name="TextBox 47"/>
          <p:cNvSpPr txBox="1"/>
          <p:nvPr/>
        </p:nvSpPr>
        <p:spPr>
          <a:xfrm>
            <a:off x="10245174" y="6930708"/>
            <a:ext cx="5791200" cy="1077218"/>
          </a:xfrm>
          <a:prstGeom prst="rect">
            <a:avLst/>
          </a:prstGeom>
          <a:noFill/>
        </p:spPr>
        <p:txBody>
          <a:bodyPr wrap="square" rtlCol="0">
            <a:spAutoFit/>
          </a:bodyPr>
          <a:lstStyle/>
          <a:p>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3200" dirty="0">
                <a:solidFill>
                  <a:srgbClr val="000000"/>
                </a:solidFill>
                <a:effectLst/>
                <a:latin typeface="+mj-lt"/>
                <a:ea typeface="Times New Roman" panose="02020603050405020304" pitchFamily="18" charset="0"/>
                <a:cs typeface="Times New Roman" panose="02020603050405020304" pitchFamily="18" charset="0"/>
              </a:rPr>
              <a:t>Chạm tay vào thành bình thấy nóng</a:t>
            </a:r>
            <a:endParaRPr lang="en-US" sz="3200" dirty="0">
              <a:latin typeface="+mj-lt"/>
            </a:endParaRPr>
          </a:p>
        </p:txBody>
      </p:sp>
      <p:sp>
        <p:nvSpPr>
          <p:cNvPr id="49" name="TextBox 48"/>
          <p:cNvSpPr txBox="1"/>
          <p:nvPr/>
        </p:nvSpPr>
        <p:spPr>
          <a:xfrm>
            <a:off x="3466935" y="8446547"/>
            <a:ext cx="6194324" cy="584775"/>
          </a:xfrm>
          <a:prstGeom prst="rect">
            <a:avLst/>
          </a:prstGeom>
          <a:noFill/>
        </p:spPr>
        <p:txBody>
          <a:bodyPr wrap="none" rtlCol="0">
            <a:spAutoFit/>
          </a:bodyPr>
          <a:lstStyle/>
          <a:p>
            <a:r>
              <a:rPr lang="vi-VN" sz="3200" dirty="0">
                <a:solidFill>
                  <a:srgbClr val="000000"/>
                </a:solidFill>
                <a:effectLst/>
                <a:latin typeface="+mj-lt"/>
                <a:ea typeface="Times New Roman" panose="02020603050405020304" pitchFamily="18" charset="0"/>
                <a:cs typeface="Times New Roman" panose="02020603050405020304" pitchFamily="18" charset="0"/>
              </a:rPr>
              <a:t>Bột NaHCO</a:t>
            </a:r>
            <a:r>
              <a:rPr lang="vi-VN" sz="3200" baseline="-25000" dirty="0">
                <a:solidFill>
                  <a:srgbClr val="000000"/>
                </a:solidFill>
                <a:effectLst/>
                <a:latin typeface="+mj-lt"/>
                <a:ea typeface="Times New Roman" panose="02020603050405020304" pitchFamily="18" charset="0"/>
                <a:cs typeface="Times New Roman" panose="02020603050405020304" pitchFamily="18" charset="0"/>
              </a:rPr>
              <a:t>3</a:t>
            </a:r>
            <a:r>
              <a:rPr lang="vi-VN" sz="3200" dirty="0">
                <a:solidFill>
                  <a:srgbClr val="000000"/>
                </a:solidFill>
                <a:effectLst/>
                <a:latin typeface="+mj-lt"/>
                <a:ea typeface="Times New Roman" panose="02020603050405020304" pitchFamily="18" charset="0"/>
                <a:cs typeface="Times New Roman" panose="02020603050405020304" pitchFamily="18" charset="0"/>
              </a:rPr>
              <a:t> tan dần, có sủi bọt khí.</a:t>
            </a:r>
            <a:endParaRPr lang="en-US" sz="3200" dirty="0">
              <a:latin typeface="+mj-lt"/>
            </a:endParaRPr>
          </a:p>
        </p:txBody>
      </p:sp>
      <p:sp>
        <p:nvSpPr>
          <p:cNvPr id="51" name="TextBox 50"/>
          <p:cNvSpPr txBox="1"/>
          <p:nvPr/>
        </p:nvSpPr>
        <p:spPr>
          <a:xfrm>
            <a:off x="9875548" y="8479225"/>
            <a:ext cx="7317084" cy="584775"/>
          </a:xfrm>
          <a:prstGeom prst="rect">
            <a:avLst/>
          </a:prstGeom>
          <a:noFill/>
        </p:spPr>
        <p:txBody>
          <a:bodyPr wrap="square" rtlCol="0">
            <a:spAutoFit/>
          </a:bodyPr>
          <a:lstStyle/>
          <a:p>
            <a:r>
              <a:rPr lang="vi-VN" sz="3200" dirty="0">
                <a:solidFill>
                  <a:srgbClr val="000000"/>
                </a:solidFill>
                <a:effectLst/>
                <a:latin typeface="+mj-lt"/>
                <a:ea typeface="Times New Roman" panose="02020603050405020304" pitchFamily="18" charset="0"/>
                <a:cs typeface="Times New Roman" panose="02020603050405020304" pitchFamily="18" charset="0"/>
              </a:rPr>
              <a:t>Chạm tay vào thành bình thấy lạnh</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dirty="0"/>
          </a:p>
        </p:txBody>
      </p:sp>
      <p:cxnSp>
        <p:nvCxnSpPr>
          <p:cNvPr id="53" name="Straight Connector 52"/>
          <p:cNvCxnSpPr/>
          <p:nvPr/>
        </p:nvCxnSpPr>
        <p:spPr>
          <a:xfrm flipV="1">
            <a:off x="5943600" y="3238500"/>
            <a:ext cx="0" cy="1564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heel(1)">
                                      <p:cBhvr>
                                        <p:cTn id="18" dur="20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heel(1)">
                                      <p:cBhvr>
                                        <p:cTn id="23" dur="20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randombar(horizontal)">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randombar(horizontal)">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500" fill="hold"/>
                                        <p:tgtEl>
                                          <p:spTgt spid="49"/>
                                        </p:tgtEl>
                                        <p:attrNameLst>
                                          <p:attrName>ppt_x</p:attrName>
                                        </p:attrNameLst>
                                      </p:cBhvr>
                                      <p:tavLst>
                                        <p:tav tm="0">
                                          <p:val>
                                            <p:strVal val="#ppt_x"/>
                                          </p:val>
                                        </p:tav>
                                        <p:tav tm="100000">
                                          <p:val>
                                            <p:strVal val="#ppt_x"/>
                                          </p:val>
                                        </p:tav>
                                      </p:tavLst>
                                    </p:anim>
                                    <p:anim calcmode="lin" valueType="num">
                                      <p:cBhvr additive="base">
                                        <p:cTn id="3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500" fill="hold"/>
                                        <p:tgtEl>
                                          <p:spTgt spid="51"/>
                                        </p:tgtEl>
                                        <p:attrNameLst>
                                          <p:attrName>ppt_x</p:attrName>
                                        </p:attrNameLst>
                                      </p:cBhvr>
                                      <p:tavLst>
                                        <p:tav tm="0">
                                          <p:val>
                                            <p:strVal val="#ppt_x"/>
                                          </p:val>
                                        </p:tav>
                                        <p:tav tm="100000">
                                          <p:val>
                                            <p:strVal val="#ppt_x"/>
                                          </p:val>
                                        </p:tav>
                                      </p:tavLst>
                                    </p:anim>
                                    <p:anim calcmode="lin" valueType="num">
                                      <p:cBhvr additive="base">
                                        <p:cTn id="4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6" grpId="0"/>
      <p:bldP spid="47" grpId="0"/>
      <p:bldP spid="48" grpId="0"/>
      <p:bldP spid="49"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283523" y="307428"/>
            <a:ext cx="16992600" cy="9944100"/>
            <a:chOff x="0" y="0"/>
            <a:chExt cx="6682181" cy="3813282"/>
          </a:xfrm>
        </p:grpSpPr>
        <p:sp>
          <p:nvSpPr>
            <p:cNvPr id="5" name="Freeform 5"/>
            <p:cNvSpPr/>
            <p:nvPr/>
          </p:nvSpPr>
          <p:spPr>
            <a:xfrm>
              <a:off x="80010" y="80010"/>
              <a:ext cx="6589471" cy="3720572"/>
            </a:xfrm>
            <a:custGeom>
              <a:avLst/>
              <a:gdLst/>
              <a:ahLst/>
              <a:cxnLst/>
              <a:rect l="l" t="t" r="r" b="b"/>
              <a:pathLst>
                <a:path w="6589471" h="3720572">
                  <a:moveTo>
                    <a:pt x="0" y="3665962"/>
                  </a:moveTo>
                  <a:lnTo>
                    <a:pt x="0" y="3720572"/>
                  </a:lnTo>
                  <a:lnTo>
                    <a:pt x="6589471" y="3720572"/>
                  </a:lnTo>
                  <a:lnTo>
                    <a:pt x="6589471" y="0"/>
                  </a:lnTo>
                  <a:lnTo>
                    <a:pt x="6534861" y="0"/>
                  </a:lnTo>
                  <a:lnTo>
                    <a:pt x="6534861" y="3665962"/>
                  </a:lnTo>
                  <a:close/>
                </a:path>
              </a:pathLst>
            </a:custGeom>
            <a:solidFill>
              <a:srgbClr val="F58634"/>
            </a:solidFill>
          </p:spPr>
        </p:sp>
        <p:sp>
          <p:nvSpPr>
            <p:cNvPr id="6" name="Freeform 6"/>
            <p:cNvSpPr/>
            <p:nvPr/>
          </p:nvSpPr>
          <p:spPr>
            <a:xfrm>
              <a:off x="67310" y="67310"/>
              <a:ext cx="6614871" cy="3745972"/>
            </a:xfrm>
            <a:custGeom>
              <a:avLst/>
              <a:gdLst/>
              <a:ahLst/>
              <a:cxnLst/>
              <a:rect l="l" t="t" r="r" b="b"/>
              <a:pathLst>
                <a:path w="6614871" h="3745972">
                  <a:moveTo>
                    <a:pt x="6547561" y="0"/>
                  </a:moveTo>
                  <a:lnTo>
                    <a:pt x="6547561" y="12700"/>
                  </a:lnTo>
                  <a:lnTo>
                    <a:pt x="6602171" y="12700"/>
                  </a:lnTo>
                  <a:lnTo>
                    <a:pt x="6602171" y="3733272"/>
                  </a:lnTo>
                  <a:lnTo>
                    <a:pt x="12700" y="3733272"/>
                  </a:lnTo>
                  <a:lnTo>
                    <a:pt x="12700" y="3678662"/>
                  </a:lnTo>
                  <a:lnTo>
                    <a:pt x="0" y="3678662"/>
                  </a:lnTo>
                  <a:lnTo>
                    <a:pt x="0" y="3745972"/>
                  </a:lnTo>
                  <a:lnTo>
                    <a:pt x="6614871" y="3745972"/>
                  </a:lnTo>
                  <a:lnTo>
                    <a:pt x="6614871" y="0"/>
                  </a:lnTo>
                  <a:close/>
                </a:path>
              </a:pathLst>
            </a:custGeom>
            <a:solidFill>
              <a:srgbClr val="2B262E"/>
            </a:solidFill>
          </p:spPr>
        </p:sp>
        <p:sp>
          <p:nvSpPr>
            <p:cNvPr id="7" name="Freeform 7"/>
            <p:cNvSpPr/>
            <p:nvPr/>
          </p:nvSpPr>
          <p:spPr>
            <a:xfrm>
              <a:off x="12700" y="12700"/>
              <a:ext cx="6589471" cy="3720572"/>
            </a:xfrm>
            <a:custGeom>
              <a:avLst/>
              <a:gdLst/>
              <a:ahLst/>
              <a:cxnLst/>
              <a:rect l="l" t="t" r="r" b="b"/>
              <a:pathLst>
                <a:path w="6589471" h="3720572">
                  <a:moveTo>
                    <a:pt x="0" y="0"/>
                  </a:moveTo>
                  <a:lnTo>
                    <a:pt x="6589471" y="0"/>
                  </a:lnTo>
                  <a:lnTo>
                    <a:pt x="6589471" y="3720572"/>
                  </a:lnTo>
                  <a:lnTo>
                    <a:pt x="0" y="3720572"/>
                  </a:lnTo>
                  <a:close/>
                </a:path>
              </a:pathLst>
            </a:custGeom>
            <a:solidFill>
              <a:srgbClr val="FFFFFF"/>
            </a:solidFill>
          </p:spPr>
        </p:sp>
        <p:sp>
          <p:nvSpPr>
            <p:cNvPr id="8" name="Freeform 8"/>
            <p:cNvSpPr/>
            <p:nvPr/>
          </p:nvSpPr>
          <p:spPr>
            <a:xfrm>
              <a:off x="0" y="0"/>
              <a:ext cx="6614871" cy="3745972"/>
            </a:xfrm>
            <a:custGeom>
              <a:avLst/>
              <a:gdLst/>
              <a:ahLst/>
              <a:cxnLst/>
              <a:rect l="l" t="t" r="r" b="b"/>
              <a:pathLst>
                <a:path w="6614871" h="3745972">
                  <a:moveTo>
                    <a:pt x="80010" y="3745972"/>
                  </a:moveTo>
                  <a:lnTo>
                    <a:pt x="6614871" y="3745972"/>
                  </a:lnTo>
                  <a:lnTo>
                    <a:pt x="6614871" y="80010"/>
                  </a:lnTo>
                  <a:lnTo>
                    <a:pt x="6614871" y="67310"/>
                  </a:lnTo>
                  <a:lnTo>
                    <a:pt x="6614871" y="0"/>
                  </a:lnTo>
                  <a:lnTo>
                    <a:pt x="0" y="0"/>
                  </a:lnTo>
                  <a:lnTo>
                    <a:pt x="0" y="3745972"/>
                  </a:lnTo>
                  <a:lnTo>
                    <a:pt x="67310" y="3745972"/>
                  </a:lnTo>
                  <a:lnTo>
                    <a:pt x="80010" y="3745972"/>
                  </a:lnTo>
                  <a:close/>
                  <a:moveTo>
                    <a:pt x="12700" y="12700"/>
                  </a:moveTo>
                  <a:lnTo>
                    <a:pt x="6602171" y="12700"/>
                  </a:lnTo>
                  <a:lnTo>
                    <a:pt x="6602171" y="3733272"/>
                  </a:lnTo>
                  <a:lnTo>
                    <a:pt x="12700" y="3733272"/>
                  </a:lnTo>
                  <a:lnTo>
                    <a:pt x="12700" y="12700"/>
                  </a:lnTo>
                  <a:close/>
                </a:path>
              </a:pathLst>
            </a:custGeom>
            <a:solidFill>
              <a:srgbClr val="2B262E"/>
            </a:solidFill>
          </p:spPr>
        </p:sp>
      </p:grpSp>
      <p:grpSp>
        <p:nvGrpSpPr>
          <p:cNvPr id="9" name="Group 9"/>
          <p:cNvGrpSpPr/>
          <p:nvPr/>
        </p:nvGrpSpPr>
        <p:grpSpPr>
          <a:xfrm>
            <a:off x="533400" y="639549"/>
            <a:ext cx="11125200" cy="895232"/>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683045" y="71600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148929" y="728343"/>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1603209" y="702498"/>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28" name="TextBox 27"/>
          <p:cNvSpPr txBox="1"/>
          <p:nvPr/>
        </p:nvSpPr>
        <p:spPr>
          <a:xfrm>
            <a:off x="-56152831" y="15402105"/>
            <a:ext cx="49669262" cy="395749"/>
          </a:xfrm>
          <a:prstGeom prst="rect">
            <a:avLst/>
          </a:prstGeom>
          <a:noFill/>
        </p:spPr>
        <p:txBody>
          <a:bodyPr wrap="square">
            <a:spAutoFit/>
          </a:bodyPr>
          <a:lstStyle/>
          <a:p>
            <a:pPr algn="just">
              <a:lnSpc>
                <a:spcPct val="120000"/>
              </a:lnSpc>
              <a:spcAft>
                <a:spcPts val="300"/>
              </a:spcAft>
            </a:pPr>
            <a:r>
              <a:rPr lang="vi-VN" sz="1800" b="1" dirty="0">
                <a:solidFill>
                  <a:srgbClr val="000000"/>
                </a:solidFill>
                <a:effectLst/>
                <a:latin typeface="Times New Roman" panose="02020603050405020304" pitchFamily="18" charset="0"/>
                <a:ea typeface="Times New Roman" panose="02020603050405020304" pitchFamily="18" charset="0"/>
              </a:rPr>
              <a:t>2.3. Dấu hiệu có PƯHH xảy ra</a:t>
            </a:r>
            <a:endParaRPr lang="en-US" sz="1800" b="1" dirty="0">
              <a:effectLst/>
              <a:latin typeface="Times New Roman" panose="02020603050405020304" pitchFamily="18" charset="0"/>
              <a:ea typeface="Times New Roman" panose="02020603050405020304" pitchFamily="18" charset="0"/>
            </a:endParaRPr>
          </a:p>
        </p:txBody>
      </p:sp>
      <p:sp>
        <p:nvSpPr>
          <p:cNvPr id="29" name="TextBox 28"/>
          <p:cNvSpPr txBox="1"/>
          <p:nvPr/>
        </p:nvSpPr>
        <p:spPr>
          <a:xfrm>
            <a:off x="2153050" y="515422"/>
            <a:ext cx="9493807" cy="901401"/>
          </a:xfrm>
          <a:prstGeom prst="rect">
            <a:avLst/>
          </a:prstGeom>
          <a:noFill/>
        </p:spPr>
        <p:txBody>
          <a:bodyPr wrap="square" rtlCol="0">
            <a:spAutoFit/>
          </a:bodyPr>
          <a:lstStyle/>
          <a:p>
            <a:pPr algn="just">
              <a:lnSpc>
                <a:spcPct val="120000"/>
              </a:lnSpc>
              <a:spcAft>
                <a:spcPts val="300"/>
              </a:spcAft>
            </a:pPr>
            <a:r>
              <a:rPr lang="vi-VN" sz="4800" b="1">
                <a:solidFill>
                  <a:srgbClr val="000000"/>
                </a:solidFill>
                <a:latin typeface="Times New Roman" panose="02020603050405020304" pitchFamily="18" charset="0"/>
                <a:ea typeface="Times New Roman" panose="02020603050405020304" pitchFamily="18" charset="0"/>
              </a:rPr>
              <a:t>II</a:t>
            </a:r>
            <a:r>
              <a:rPr lang="vi-VN" sz="4800" b="1" dirty="0">
                <a:solidFill>
                  <a:srgbClr val="000000"/>
                </a:solidFill>
                <a:latin typeface="Times New Roman" panose="02020603050405020304" pitchFamily="18" charset="0"/>
                <a:ea typeface="Times New Roman" panose="02020603050405020304" pitchFamily="18" charset="0"/>
              </a:rPr>
              <a:t>I</a:t>
            </a:r>
            <a:r>
              <a:rPr lang="vi-VN" sz="4800" b="1">
                <a:solidFill>
                  <a:srgbClr val="000000"/>
                </a:solidFill>
                <a:effectLst/>
                <a:latin typeface="Times New Roman" panose="02020603050405020304" pitchFamily="18" charset="0"/>
                <a:ea typeface="Times New Roman" panose="02020603050405020304" pitchFamily="18" charset="0"/>
              </a:rPr>
              <a:t>. </a:t>
            </a:r>
            <a:r>
              <a:rPr lang="vi-VN" sz="4800" b="1" dirty="0">
                <a:solidFill>
                  <a:srgbClr val="000000"/>
                </a:solidFill>
                <a:effectLst/>
                <a:latin typeface="Times New Roman" panose="02020603050405020304" pitchFamily="18" charset="0"/>
                <a:ea typeface="Times New Roman" panose="02020603050405020304" pitchFamily="18" charset="0"/>
              </a:rPr>
              <a:t>Dấu hiệu có PƯHH xảy ra</a:t>
            </a:r>
            <a:endParaRPr lang="en-US" sz="4800" b="1" dirty="0">
              <a:effectLst/>
              <a:latin typeface="Times New Roman" panose="02020603050405020304" pitchFamily="18" charset="0"/>
              <a:ea typeface="Times New Roman" panose="02020603050405020304" pitchFamily="18" charset="0"/>
            </a:endParaRPr>
          </a:p>
        </p:txBody>
      </p:sp>
      <p:sp>
        <p:nvSpPr>
          <p:cNvPr id="30" name="TextBox 29"/>
          <p:cNvSpPr txBox="1"/>
          <p:nvPr/>
        </p:nvSpPr>
        <p:spPr>
          <a:xfrm>
            <a:off x="432063" y="1734624"/>
            <a:ext cx="16491635" cy="808619"/>
          </a:xfrm>
          <a:prstGeom prst="rect">
            <a:avLst/>
          </a:prstGeom>
          <a:solidFill>
            <a:schemeClr val="accent5">
              <a:lumMod val="60000"/>
              <a:lumOff val="40000"/>
            </a:schemeClr>
          </a:solidFill>
        </p:spPr>
        <p:txBody>
          <a:bodyPr wrap="square" rtlCol="0">
            <a:spAutoFit/>
          </a:bodyPr>
          <a:lstStyle/>
          <a:p>
            <a:pPr marL="30480" marR="30480" algn="just">
              <a:lnSpc>
                <a:spcPct val="115000"/>
              </a:lnSpc>
              <a:spcBef>
                <a:spcPts val="200"/>
              </a:spcBef>
              <a:spcAft>
                <a:spcPts val="20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dấu hiệu nào </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nhận biết có phản ứng hoá học xảy ra?</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TextBox 30"/>
          <p:cNvSpPr txBox="1"/>
          <p:nvPr/>
        </p:nvSpPr>
        <p:spPr>
          <a:xfrm>
            <a:off x="378116" y="2725139"/>
            <a:ext cx="16440229" cy="4397422"/>
          </a:xfrm>
          <a:prstGeom prst="rect">
            <a:avLst/>
          </a:prstGeom>
          <a:solidFill>
            <a:schemeClr val="accent6">
              <a:lumMod val="60000"/>
              <a:lumOff val="40000"/>
            </a:schemeClr>
          </a:solidFill>
        </p:spPr>
        <p:txBody>
          <a:bodyPr wrap="square" rtlCol="0">
            <a:spAutoFit/>
          </a:bodyPr>
          <a:lstStyle/>
          <a:p>
            <a:pPr marL="30480" marR="30480" algn="just">
              <a:lnSpc>
                <a:spcPct val="115000"/>
              </a:lnSpc>
              <a:spcBef>
                <a:spcPts val="200"/>
              </a:spcBef>
              <a:spcAft>
                <a:spcPts val="200"/>
              </a:spcAft>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KẾT LUẬN</a:t>
            </a:r>
            <a:endPar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15000"/>
              </a:lnSpc>
              <a:spcBef>
                <a:spcPts val="200"/>
              </a:spcBef>
              <a:spcAft>
                <a:spcPts val="200"/>
              </a:spcAft>
            </a:pPr>
            <a:r>
              <a:rPr lang="vi-VN" sz="4000" dirty="0">
                <a:solidFill>
                  <a:srgbClr val="000000"/>
                </a:solidFill>
                <a:effectLst/>
                <a:latin typeface="+mj-lt"/>
                <a:ea typeface="Times New Roman" panose="02020603050405020304" pitchFamily="18" charset="0"/>
                <a:cs typeface="Times New Roman" panose="02020603050405020304" pitchFamily="18" charset="0"/>
              </a:rPr>
              <a:t>+ Để nhận biết có phản ứng hoá học xảy ra có thể dựa vào các dấu hiệu sau: có sự thay đổi màu sắc, mùi, … của các chất; tạo ra chất khí hoặc chất không tan (kết tủa); …</a:t>
            </a:r>
            <a:endParaRPr lang="en-US" sz="40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4000" dirty="0">
                <a:solidFill>
                  <a:srgbClr val="000000"/>
                </a:solidFill>
                <a:effectLst/>
                <a:latin typeface="+mj-lt"/>
                <a:ea typeface="Times New Roman" panose="02020603050405020304" pitchFamily="18" charset="0"/>
                <a:cs typeface="Times New Roman" panose="02020603050405020304" pitchFamily="18" charset="0"/>
              </a:rPr>
              <a:t>+ Ngoài ra, sự toả nhiệt và phát sáng cũng có thể là dấu hiệu của phản ứng hoá học xảy ra.</a:t>
            </a:r>
            <a:endParaRPr lang="en-US" sz="4000" dirty="0">
              <a:effectLst/>
              <a:latin typeface="+mj-lt"/>
              <a:ea typeface="Calibri" panose="020F0502020204030204" pitchFamily="34" charset="0"/>
            </a:endParaRPr>
          </a:p>
        </p:txBody>
      </p:sp>
      <p:pic>
        <p:nvPicPr>
          <p:cNvPr id="2052" name="Picture 4" descr="Cháy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0" y="7380831"/>
            <a:ext cx="3733800" cy="2563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gSO4 là gì? MgSO4 có kết tủa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43" y="7304458"/>
            <a:ext cx="7394509" cy="26197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iểm mặt 6 loại khí nhân tạo gây ô nhiễm không k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7380830"/>
            <a:ext cx="3733800" cy="2466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56"/>
                                        </p:tgtEl>
                                        <p:attrNameLst>
                                          <p:attrName>style.visibility</p:attrName>
                                        </p:attrNameLst>
                                      </p:cBhvr>
                                      <p:to>
                                        <p:strVal val="visible"/>
                                      </p:to>
                                    </p:set>
                                    <p:anim calcmode="lin" valueType="num">
                                      <p:cBhvr additive="base">
                                        <p:cTn id="24" dur="500" fill="hold"/>
                                        <p:tgtEl>
                                          <p:spTgt spid="2056"/>
                                        </p:tgtEl>
                                        <p:attrNameLst>
                                          <p:attrName>ppt_x</p:attrName>
                                        </p:attrNameLst>
                                      </p:cBhvr>
                                      <p:tavLst>
                                        <p:tav tm="0">
                                          <p:val>
                                            <p:strVal val="#ppt_x"/>
                                          </p:val>
                                        </p:tav>
                                        <p:tav tm="100000">
                                          <p:val>
                                            <p:strVal val="#ppt_x"/>
                                          </p:val>
                                        </p:tav>
                                      </p:tavLst>
                                    </p:anim>
                                    <p:anim calcmode="lin" valueType="num">
                                      <p:cBhvr additive="base">
                                        <p:cTn id="25"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500" fill="hold"/>
                                        <p:tgtEl>
                                          <p:spTgt spid="2052"/>
                                        </p:tgtEl>
                                        <p:attrNameLst>
                                          <p:attrName>ppt_x</p:attrName>
                                        </p:attrNameLst>
                                      </p:cBhvr>
                                      <p:tavLst>
                                        <p:tav tm="0">
                                          <p:val>
                                            <p:strVal val="#ppt_x"/>
                                          </p:val>
                                        </p:tav>
                                        <p:tav tm="100000">
                                          <p:val>
                                            <p:strVal val="#ppt_x"/>
                                          </p:val>
                                        </p:tav>
                                      </p:tavLst>
                                    </p:anim>
                                    <p:anim calcmode="lin" valueType="num">
                                      <p:cBhvr additive="base">
                                        <p:cTn id="31"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438463" y="311104"/>
            <a:ext cx="16686450" cy="9867900"/>
            <a:chOff x="0" y="0"/>
            <a:chExt cx="6682181" cy="3813282"/>
          </a:xfrm>
        </p:grpSpPr>
        <p:sp>
          <p:nvSpPr>
            <p:cNvPr id="5" name="Freeform 5"/>
            <p:cNvSpPr/>
            <p:nvPr/>
          </p:nvSpPr>
          <p:spPr>
            <a:xfrm>
              <a:off x="80010" y="80010"/>
              <a:ext cx="6589471" cy="3720572"/>
            </a:xfrm>
            <a:custGeom>
              <a:avLst/>
              <a:gdLst/>
              <a:ahLst/>
              <a:cxnLst/>
              <a:rect l="l" t="t" r="r" b="b"/>
              <a:pathLst>
                <a:path w="6589471" h="3720572">
                  <a:moveTo>
                    <a:pt x="0" y="3665962"/>
                  </a:moveTo>
                  <a:lnTo>
                    <a:pt x="0" y="3720572"/>
                  </a:lnTo>
                  <a:lnTo>
                    <a:pt x="6589471" y="3720572"/>
                  </a:lnTo>
                  <a:lnTo>
                    <a:pt x="6589471" y="0"/>
                  </a:lnTo>
                  <a:lnTo>
                    <a:pt x="6534861" y="0"/>
                  </a:lnTo>
                  <a:lnTo>
                    <a:pt x="6534861" y="3665962"/>
                  </a:lnTo>
                  <a:close/>
                </a:path>
              </a:pathLst>
            </a:custGeom>
            <a:solidFill>
              <a:srgbClr val="F58634"/>
            </a:solidFill>
          </p:spPr>
        </p:sp>
        <p:sp>
          <p:nvSpPr>
            <p:cNvPr id="6" name="Freeform 6"/>
            <p:cNvSpPr/>
            <p:nvPr/>
          </p:nvSpPr>
          <p:spPr>
            <a:xfrm>
              <a:off x="67310" y="67310"/>
              <a:ext cx="6614871" cy="3745972"/>
            </a:xfrm>
            <a:custGeom>
              <a:avLst/>
              <a:gdLst/>
              <a:ahLst/>
              <a:cxnLst/>
              <a:rect l="l" t="t" r="r" b="b"/>
              <a:pathLst>
                <a:path w="6614871" h="3745972">
                  <a:moveTo>
                    <a:pt x="6547561" y="0"/>
                  </a:moveTo>
                  <a:lnTo>
                    <a:pt x="6547561" y="12700"/>
                  </a:lnTo>
                  <a:lnTo>
                    <a:pt x="6602171" y="12700"/>
                  </a:lnTo>
                  <a:lnTo>
                    <a:pt x="6602171" y="3733272"/>
                  </a:lnTo>
                  <a:lnTo>
                    <a:pt x="12700" y="3733272"/>
                  </a:lnTo>
                  <a:lnTo>
                    <a:pt x="12700" y="3678662"/>
                  </a:lnTo>
                  <a:lnTo>
                    <a:pt x="0" y="3678662"/>
                  </a:lnTo>
                  <a:lnTo>
                    <a:pt x="0" y="3745972"/>
                  </a:lnTo>
                  <a:lnTo>
                    <a:pt x="6614871" y="3745972"/>
                  </a:lnTo>
                  <a:lnTo>
                    <a:pt x="6614871" y="0"/>
                  </a:lnTo>
                  <a:close/>
                </a:path>
              </a:pathLst>
            </a:custGeom>
            <a:solidFill>
              <a:srgbClr val="2B262E"/>
            </a:solidFill>
          </p:spPr>
        </p:sp>
        <p:sp>
          <p:nvSpPr>
            <p:cNvPr id="7" name="Freeform 7"/>
            <p:cNvSpPr/>
            <p:nvPr/>
          </p:nvSpPr>
          <p:spPr>
            <a:xfrm>
              <a:off x="12700" y="12700"/>
              <a:ext cx="6589471" cy="3720572"/>
            </a:xfrm>
            <a:custGeom>
              <a:avLst/>
              <a:gdLst/>
              <a:ahLst/>
              <a:cxnLst/>
              <a:rect l="l" t="t" r="r" b="b"/>
              <a:pathLst>
                <a:path w="6589471" h="3720572">
                  <a:moveTo>
                    <a:pt x="0" y="0"/>
                  </a:moveTo>
                  <a:lnTo>
                    <a:pt x="6589471" y="0"/>
                  </a:lnTo>
                  <a:lnTo>
                    <a:pt x="6589471" y="3720572"/>
                  </a:lnTo>
                  <a:lnTo>
                    <a:pt x="0" y="3720572"/>
                  </a:lnTo>
                  <a:close/>
                </a:path>
              </a:pathLst>
            </a:custGeom>
            <a:solidFill>
              <a:srgbClr val="FFFFFF"/>
            </a:solidFill>
          </p:spPr>
        </p:sp>
        <p:sp>
          <p:nvSpPr>
            <p:cNvPr id="8" name="Freeform 8"/>
            <p:cNvSpPr/>
            <p:nvPr/>
          </p:nvSpPr>
          <p:spPr>
            <a:xfrm>
              <a:off x="0" y="0"/>
              <a:ext cx="6614871" cy="3745972"/>
            </a:xfrm>
            <a:custGeom>
              <a:avLst/>
              <a:gdLst/>
              <a:ahLst/>
              <a:cxnLst/>
              <a:rect l="l" t="t" r="r" b="b"/>
              <a:pathLst>
                <a:path w="6614871" h="3745972">
                  <a:moveTo>
                    <a:pt x="80010" y="3745972"/>
                  </a:moveTo>
                  <a:lnTo>
                    <a:pt x="6614871" y="3745972"/>
                  </a:lnTo>
                  <a:lnTo>
                    <a:pt x="6614871" y="80010"/>
                  </a:lnTo>
                  <a:lnTo>
                    <a:pt x="6614871" y="67310"/>
                  </a:lnTo>
                  <a:lnTo>
                    <a:pt x="6614871" y="0"/>
                  </a:lnTo>
                  <a:lnTo>
                    <a:pt x="0" y="0"/>
                  </a:lnTo>
                  <a:lnTo>
                    <a:pt x="0" y="3745972"/>
                  </a:lnTo>
                  <a:lnTo>
                    <a:pt x="67310" y="3745972"/>
                  </a:lnTo>
                  <a:lnTo>
                    <a:pt x="80010" y="3745972"/>
                  </a:lnTo>
                  <a:close/>
                  <a:moveTo>
                    <a:pt x="12700" y="12700"/>
                  </a:moveTo>
                  <a:lnTo>
                    <a:pt x="6602171" y="12700"/>
                  </a:lnTo>
                  <a:lnTo>
                    <a:pt x="6602171" y="3733272"/>
                  </a:lnTo>
                  <a:lnTo>
                    <a:pt x="12700" y="3733272"/>
                  </a:lnTo>
                  <a:lnTo>
                    <a:pt x="12700" y="12700"/>
                  </a:lnTo>
                  <a:close/>
                </a:path>
              </a:pathLst>
            </a:custGeom>
            <a:solidFill>
              <a:srgbClr val="2B262E"/>
            </a:solidFill>
          </p:spPr>
        </p:sp>
      </p:grpSp>
      <p:grpSp>
        <p:nvGrpSpPr>
          <p:cNvPr id="9" name="Group 9"/>
          <p:cNvGrpSpPr/>
          <p:nvPr/>
        </p:nvGrpSpPr>
        <p:grpSpPr>
          <a:xfrm>
            <a:off x="606546" y="343743"/>
            <a:ext cx="14284638" cy="782319"/>
            <a:chOff x="0" y="0"/>
            <a:chExt cx="68584297" cy="3156871"/>
          </a:xfrm>
        </p:grpSpPr>
        <p:sp>
          <p:nvSpPr>
            <p:cNvPr id="10" name="Freeform 10"/>
            <p:cNvSpPr/>
            <p:nvPr/>
          </p:nvSpPr>
          <p:spPr>
            <a:xfrm>
              <a:off x="72389" y="72389"/>
              <a:ext cx="68439515" cy="3012089"/>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781177" y="496814"/>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CB"/>
              </a:solidFill>
            </p:spPr>
          </p:sp>
        </p:grpSp>
      </p:grpSp>
      <p:grpSp>
        <p:nvGrpSpPr>
          <p:cNvPr id="17" name="Group 17"/>
          <p:cNvGrpSpPr/>
          <p:nvPr/>
        </p:nvGrpSpPr>
        <p:grpSpPr>
          <a:xfrm>
            <a:off x="1270490" y="513247"/>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76A"/>
              </a:solidFill>
            </p:spPr>
          </p:sp>
        </p:grpSp>
      </p:grpSp>
      <p:grpSp>
        <p:nvGrpSpPr>
          <p:cNvPr id="22" name="Group 22"/>
          <p:cNvGrpSpPr/>
          <p:nvPr/>
        </p:nvGrpSpPr>
        <p:grpSpPr>
          <a:xfrm>
            <a:off x="1752572" y="513247"/>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C259"/>
              </a:solidFill>
            </p:spPr>
          </p:sp>
        </p:grpSp>
      </p:grpSp>
      <p:sp>
        <p:nvSpPr>
          <p:cNvPr id="27" name="TextBox 26"/>
          <p:cNvSpPr txBox="1"/>
          <p:nvPr/>
        </p:nvSpPr>
        <p:spPr>
          <a:xfrm>
            <a:off x="2247869" y="278241"/>
            <a:ext cx="9526619" cy="766557"/>
          </a:xfrm>
          <a:prstGeom prst="rect">
            <a:avLst/>
          </a:prstGeom>
          <a:noFill/>
        </p:spPr>
        <p:txBody>
          <a:bodyPr wrap="square" rtlCol="0">
            <a:spAutoFit/>
          </a:bodyPr>
          <a:lstStyle/>
          <a:p>
            <a:pPr algn="just">
              <a:lnSpc>
                <a:spcPct val="120000"/>
              </a:lnSpc>
              <a:spcAft>
                <a:spcPts val="300"/>
              </a:spcAft>
            </a:pPr>
            <a:r>
              <a:rPr lang="vi-VN" sz="4000" b="1">
                <a:solidFill>
                  <a:srgbClr val="000000"/>
                </a:solidFill>
                <a:latin typeface="Times New Roman" panose="02020603050405020304" pitchFamily="18" charset="0"/>
                <a:ea typeface="Times New Roman" panose="02020603050405020304" pitchFamily="18" charset="0"/>
              </a:rPr>
              <a:t>IV</a:t>
            </a:r>
            <a:r>
              <a:rPr lang="vi-VN" sz="4000" b="1">
                <a:solidFill>
                  <a:srgbClr val="000000"/>
                </a:solidFill>
                <a:effectLst/>
                <a:latin typeface="Times New Roman" panose="02020603050405020304" pitchFamily="18" charset="0"/>
                <a:ea typeface="Times New Roman" panose="02020603050405020304" pitchFamily="18" charset="0"/>
              </a:rPr>
              <a:t>. </a:t>
            </a:r>
            <a:r>
              <a:rPr lang="vi-VN" sz="4000" b="1" dirty="0">
                <a:solidFill>
                  <a:srgbClr val="000000"/>
                </a:solidFill>
                <a:effectLst/>
                <a:latin typeface="Times New Roman" panose="02020603050405020304" pitchFamily="18" charset="0"/>
                <a:ea typeface="Times New Roman" panose="02020603050405020304" pitchFamily="18" charset="0"/>
              </a:rPr>
              <a:t>Phản ứng tỏa nhiệt, phản ứng thu nhiệt</a:t>
            </a:r>
            <a:endParaRPr lang="en-US" sz="4000" b="1" dirty="0">
              <a:effectLst/>
              <a:latin typeface="Times New Roman" panose="02020603050405020304" pitchFamily="18" charset="0"/>
              <a:ea typeface="Times New Roman" panose="02020603050405020304" pitchFamily="18" charset="0"/>
            </a:endParaRPr>
          </a:p>
        </p:txBody>
      </p:sp>
      <p:sp>
        <p:nvSpPr>
          <p:cNvPr id="28" name="TextBox 27"/>
          <p:cNvSpPr txBox="1"/>
          <p:nvPr/>
        </p:nvSpPr>
        <p:spPr>
          <a:xfrm>
            <a:off x="546392" y="1267381"/>
            <a:ext cx="16378724" cy="2634696"/>
          </a:xfrm>
          <a:prstGeom prst="rect">
            <a:avLst/>
          </a:prstGeom>
          <a:solidFill>
            <a:schemeClr val="accent6">
              <a:lumMod val="40000"/>
              <a:lumOff val="60000"/>
            </a:schemeClr>
          </a:solidFill>
        </p:spPr>
        <p:txBody>
          <a:bodyPr wrap="square" rtlCol="0">
            <a:spAutoFit/>
          </a:bodyPr>
          <a:lstStyle/>
          <a:p>
            <a:pPr indent="254000" algn="ctr">
              <a:lnSpc>
                <a:spcPct val="120000"/>
              </a:lnSpc>
              <a:spcAft>
                <a:spcPts val="600"/>
              </a:spcAft>
            </a:pPr>
            <a:r>
              <a:rPr lang="vi-VN" sz="3200" b="1" dirty="0">
                <a:solidFill>
                  <a:srgbClr val="000000"/>
                </a:solidFill>
                <a:effectLst/>
                <a:latin typeface="Times New Roman" panose="02020603050405020304" pitchFamily="18" charset="0"/>
                <a:ea typeface="Segoe UI" panose="020B0502040204020203" pitchFamily="34" charset="0"/>
              </a:rPr>
              <a:t>PHIẾU HỌC TẬP SỐ 7</a:t>
            </a:r>
            <a:endParaRPr lang="en-US" sz="3200" b="1" dirty="0">
              <a:effectLst/>
              <a:latin typeface="Segoe UI" panose="020B0502040204020203" pitchFamily="34" charset="0"/>
              <a:ea typeface="Segoe UI" panose="020B0502040204020203" pitchFamily="34" charset="0"/>
            </a:endParaRPr>
          </a:p>
          <a:p>
            <a:pPr indent="254000" algn="just">
              <a:lnSpc>
                <a:spcPct val="120000"/>
              </a:lnSpc>
              <a:spcAft>
                <a:spcPts val="600"/>
              </a:spcAft>
            </a:pPr>
            <a:r>
              <a:rPr lang="vi-VN" sz="3200" dirty="0">
                <a:solidFill>
                  <a:srgbClr val="000000"/>
                </a:solidFill>
                <a:effectLst/>
                <a:latin typeface="Times New Roman" panose="02020603050405020304" pitchFamily="18" charset="0"/>
                <a:ea typeface="Segoe UI" panose="020B0502040204020203" pitchFamily="34" charset="0"/>
              </a:rPr>
              <a:t>1/ Thế nào là phản ứng thu nhiệt; phản ứng tỏa nhiệt?</a:t>
            </a:r>
            <a:endParaRPr lang="en-US" sz="32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267970" algn="l"/>
              </a:tabLst>
            </a:pPr>
            <a:r>
              <a:rPr lang="vi-VN" sz="3200" dirty="0">
                <a:solidFill>
                  <a:srgbClr val="000000"/>
                </a:solidFill>
                <a:effectLst/>
                <a:latin typeface="Times New Roman" panose="02020603050405020304" pitchFamily="18" charset="0"/>
                <a:ea typeface="Segoe UI" panose="020B0502040204020203" pitchFamily="34" charset="0"/>
              </a:rPr>
              <a:t>2/ Trong các PƯHH ở thí nghiệm 1; 2; 3; 4 , phản ứng nào tỏa nhiệt, phản ứng nào thu nhiệt?</a:t>
            </a:r>
            <a:endParaRPr lang="en-US" sz="3200" dirty="0">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267970" algn="l"/>
              </a:tabLst>
            </a:pPr>
            <a:r>
              <a:rPr lang="vi-VN" sz="3200" dirty="0">
                <a:solidFill>
                  <a:srgbClr val="000000"/>
                </a:solidFill>
                <a:effectLst/>
                <a:latin typeface="Times New Roman" panose="02020603050405020304" pitchFamily="18" charset="0"/>
                <a:ea typeface="Segoe UI" panose="020B0502040204020203" pitchFamily="34" charset="0"/>
              </a:rPr>
              <a:t>3/Hãy lấy ví dụ trong thực tế cuộc sống về phản ứng thu nhiệt; phản ứng tỏa nhiệt?</a:t>
            </a:r>
            <a:endParaRPr lang="en-US" sz="3200" dirty="0">
              <a:effectLst/>
              <a:latin typeface="Segoe UI" panose="020B0502040204020203" pitchFamily="34" charset="0"/>
              <a:ea typeface="Segoe UI" panose="020B0502040204020203" pitchFamily="34" charset="0"/>
            </a:endParaRPr>
          </a:p>
        </p:txBody>
      </p:sp>
      <p:sp>
        <p:nvSpPr>
          <p:cNvPr id="29" name="TextBox 28"/>
          <p:cNvSpPr txBox="1"/>
          <p:nvPr/>
        </p:nvSpPr>
        <p:spPr>
          <a:xfrm>
            <a:off x="638260" y="4076260"/>
            <a:ext cx="16125740" cy="1222001"/>
          </a:xfrm>
          <a:prstGeom prst="rect">
            <a:avLst/>
          </a:prstGeom>
          <a:solidFill>
            <a:schemeClr val="accent4">
              <a:lumMod val="60000"/>
              <a:lumOff val="40000"/>
            </a:schemeClr>
          </a:solidFill>
        </p:spPr>
        <p:txBody>
          <a:bodyPr wrap="square" rtlCol="0">
            <a:spAutoFit/>
          </a:bodyPr>
          <a:lstStyle/>
          <a:p>
            <a:pPr indent="254000">
              <a:lnSpc>
                <a:spcPct val="120000"/>
              </a:lnSpc>
              <a:spcAft>
                <a:spcPts val="600"/>
              </a:spcAft>
              <a:tabLst>
                <a:tab pos="254000" algn="l"/>
              </a:tabLst>
            </a:pPr>
            <a:r>
              <a:rPr lang="en-US" sz="3200" b="1" dirty="0" err="1">
                <a:solidFill>
                  <a:srgbClr val="FF0000"/>
                </a:solidFill>
                <a:effectLst/>
                <a:latin typeface="Times New Roman" panose="02020603050405020304" pitchFamily="18" charset="0"/>
                <a:ea typeface="Segoe UI" panose="020B0502040204020203" pitchFamily="34" charset="0"/>
              </a:rPr>
              <a:t>Trả</a:t>
            </a:r>
            <a:r>
              <a:rPr lang="en-US" sz="3200" b="1" dirty="0">
                <a:solidFill>
                  <a:srgbClr val="FF0000"/>
                </a:solidFill>
                <a:effectLst/>
                <a:latin typeface="Times New Roman" panose="02020603050405020304" pitchFamily="18" charset="0"/>
                <a:ea typeface="Segoe UI" panose="020B0502040204020203" pitchFamily="34" charset="0"/>
              </a:rPr>
              <a:t> </a:t>
            </a:r>
            <a:r>
              <a:rPr lang="en-US" sz="3200" b="1" dirty="0" err="1">
                <a:solidFill>
                  <a:srgbClr val="FF0000"/>
                </a:solidFill>
                <a:effectLst/>
                <a:latin typeface="Times New Roman" panose="02020603050405020304" pitchFamily="18" charset="0"/>
                <a:ea typeface="Segoe UI" panose="020B0502040204020203" pitchFamily="34" charset="0"/>
              </a:rPr>
              <a:t>lời</a:t>
            </a:r>
            <a:r>
              <a:rPr lang="en-US" sz="3200" b="1" dirty="0">
                <a:solidFill>
                  <a:srgbClr val="FF0000"/>
                </a:solidFill>
                <a:effectLst/>
                <a:latin typeface="Times New Roman" panose="02020603050405020304" pitchFamily="18" charset="0"/>
                <a:ea typeface="Segoe UI" panose="020B0502040204020203" pitchFamily="34" charset="0"/>
              </a:rPr>
              <a:t>: </a:t>
            </a:r>
            <a:r>
              <a:rPr lang="vi-VN" sz="3200" dirty="0">
                <a:solidFill>
                  <a:srgbClr val="000000"/>
                </a:solidFill>
                <a:effectLst/>
                <a:latin typeface="Times New Roman" panose="02020603050405020304" pitchFamily="18" charset="0"/>
                <a:ea typeface="Segoe UI" panose="020B0502040204020203" pitchFamily="34" charset="0"/>
              </a:rPr>
              <a:t>1/ Phản ứng thu vào năng lượng dưới dạng nhiệt gọi là phản ứng thu nhiệt. Phản ứng tỏa ra năng lượng dưới dạng nhiệt gọi là phản ứng tỏa nhiệt.</a:t>
            </a:r>
            <a:endParaRPr lang="en-US" sz="3200" dirty="0">
              <a:effectLst/>
              <a:latin typeface="Segoe UI" panose="020B0502040204020203" pitchFamily="34" charset="0"/>
              <a:ea typeface="Segoe UI" panose="020B0502040204020203" pitchFamily="34" charset="0"/>
            </a:endParaRPr>
          </a:p>
        </p:txBody>
      </p:sp>
      <p:sp>
        <p:nvSpPr>
          <p:cNvPr id="30" name="TextBox 29"/>
          <p:cNvSpPr txBox="1"/>
          <p:nvPr/>
        </p:nvSpPr>
        <p:spPr>
          <a:xfrm>
            <a:off x="606546" y="5417675"/>
            <a:ext cx="16157454" cy="631070"/>
          </a:xfrm>
          <a:prstGeom prst="rect">
            <a:avLst/>
          </a:prstGeom>
          <a:solidFill>
            <a:srgbClr val="00B050"/>
          </a:solidFill>
        </p:spPr>
        <p:txBody>
          <a:bodyPr wrap="square" rtlCol="0">
            <a:spAutoFit/>
          </a:bodyPr>
          <a:lstStyle/>
          <a:p>
            <a:pPr indent="254000">
              <a:lnSpc>
                <a:spcPct val="120000"/>
              </a:lnSpc>
              <a:spcAft>
                <a:spcPts val="600"/>
              </a:spcAft>
              <a:tabLst>
                <a:tab pos="254000" algn="l"/>
              </a:tabLst>
            </a:pPr>
            <a:r>
              <a:rPr lang="vi-VN" sz="3200" dirty="0">
                <a:solidFill>
                  <a:srgbClr val="000000"/>
                </a:solidFill>
                <a:effectLst/>
                <a:latin typeface="Times New Roman" panose="02020603050405020304" pitchFamily="18" charset="0"/>
                <a:ea typeface="Segoe UI" panose="020B0502040204020203" pitchFamily="34" charset="0"/>
              </a:rPr>
              <a:t>2/</a:t>
            </a:r>
            <a:r>
              <a:rPr lang="en-US" sz="3200" dirty="0">
                <a:solidFill>
                  <a:srgbClr val="000000"/>
                </a:solidFill>
                <a:effectLst/>
                <a:latin typeface="Times New Roman" panose="02020603050405020304" pitchFamily="18" charset="0"/>
                <a:ea typeface="Segoe UI" panose="020B0502040204020203" pitchFamily="34" charset="0"/>
              </a:rPr>
              <a:t> </a:t>
            </a:r>
            <a:r>
              <a:rPr lang="vi-VN" sz="3200" dirty="0">
                <a:solidFill>
                  <a:srgbClr val="000000"/>
                </a:solidFill>
                <a:effectLst/>
                <a:latin typeface="Times New Roman" panose="02020603050405020304" pitchFamily="18" charset="0"/>
                <a:ea typeface="Segoe UI" panose="020B0502040204020203" pitchFamily="34" charset="0"/>
              </a:rPr>
              <a:t>Phản ứng ở thí nghiệm 1; 3 là tỏa nhiệt; 2; 4 là thu nhiệt.</a:t>
            </a:r>
            <a:endParaRPr lang="en-US" sz="3200" dirty="0">
              <a:effectLst/>
              <a:latin typeface="Segoe UI" panose="020B0502040204020203" pitchFamily="34" charset="0"/>
              <a:ea typeface="Segoe UI" panose="020B0502040204020203" pitchFamily="34" charset="0"/>
            </a:endParaRPr>
          </a:p>
        </p:txBody>
      </p:sp>
      <p:sp>
        <p:nvSpPr>
          <p:cNvPr id="31" name="TextBox 30"/>
          <p:cNvSpPr txBox="1"/>
          <p:nvPr/>
        </p:nvSpPr>
        <p:spPr>
          <a:xfrm>
            <a:off x="630621" y="6154939"/>
            <a:ext cx="16133379" cy="3710824"/>
          </a:xfrm>
          <a:prstGeom prst="rect">
            <a:avLst/>
          </a:prstGeom>
          <a:solidFill>
            <a:srgbClr val="00B0F0"/>
          </a:solidFill>
        </p:spPr>
        <p:txBody>
          <a:bodyPr wrap="square" rtlCol="0">
            <a:spAutoFit/>
          </a:bodyPr>
          <a:lstStyle/>
          <a:p>
            <a:pPr marL="30480" marR="30480" algn="just">
              <a:lnSpc>
                <a:spcPct val="115000"/>
              </a:lnSpc>
              <a:spcBef>
                <a:spcPts val="200"/>
              </a:spcBef>
              <a:spcAft>
                <a:spcPts val="200"/>
              </a:spcAft>
            </a:pPr>
            <a:r>
              <a:rPr lang="vi-VN" sz="3200" dirty="0">
                <a:solidFill>
                  <a:srgbClr val="000000"/>
                </a:solidFill>
                <a:effectLst/>
                <a:latin typeface="+mj-lt"/>
                <a:ea typeface="Calibri" panose="020F0502020204030204" pitchFamily="34" charset="0"/>
              </a:rPr>
              <a:t>3/ </a:t>
            </a:r>
            <a:r>
              <a:rPr lang="vi-VN" sz="3200" dirty="0">
                <a:solidFill>
                  <a:srgbClr val="000000"/>
                </a:solidFill>
                <a:effectLst/>
                <a:latin typeface="+mj-lt"/>
                <a:ea typeface="Times New Roman" panose="02020603050405020304" pitchFamily="18" charset="0"/>
                <a:cs typeface="Times New Roman" panose="02020603050405020304" pitchFamily="18" charset="0"/>
              </a:rPr>
              <a:t>- Một số phản ứng xảy ra trong tự nhiên là phản ứng thu nhiệt:</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quang hợp (là phản ứng thu năng lượng dưới dạng ánh sáng).</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nung vôi.</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Một số phản ứng xảy ra trong tự nhiên là phản ứng toả nhiệt:</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tạo gỉ sắt.</a:t>
            </a:r>
            <a:endParaRPr lang="en-US" sz="3200" dirty="0">
              <a:effectLst/>
              <a:latin typeface="+mj-lt"/>
              <a:ea typeface="Calibri" panose="020F0502020204030204" pitchFamily="34" charset="0"/>
            </a:endParaRPr>
          </a:p>
          <a:p>
            <a:pPr marL="30480" marR="30480" algn="just">
              <a:lnSpc>
                <a:spcPct val="115000"/>
              </a:lnSpc>
              <a:spcBef>
                <a:spcPts val="200"/>
              </a:spcBef>
              <a:spcAft>
                <a:spcPts val="200"/>
              </a:spcAft>
            </a:pPr>
            <a:r>
              <a:rPr lang="vi-VN" sz="3200" dirty="0">
                <a:solidFill>
                  <a:srgbClr val="000000"/>
                </a:solidFill>
                <a:effectLst/>
                <a:latin typeface="+mj-lt"/>
                <a:ea typeface="Times New Roman" panose="02020603050405020304" pitchFamily="18" charset="0"/>
                <a:cs typeface="Times New Roman" panose="02020603050405020304" pitchFamily="18" charset="0"/>
              </a:rPr>
              <a:t>+ Phản ứng oxi hoá glucose trong cơ thể.</a:t>
            </a:r>
            <a:endParaRPr lang="en-US" sz="3200" dirty="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558057" y="623096"/>
            <a:ext cx="16230600" cy="9000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838200" y="852236"/>
            <a:ext cx="15621000" cy="8406064"/>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sp>
        <p:nvSpPr>
          <p:cNvPr id="10" name="TextBox 9"/>
          <p:cNvSpPr txBox="1"/>
          <p:nvPr/>
        </p:nvSpPr>
        <p:spPr>
          <a:xfrm>
            <a:off x="-65760600" y="7658100"/>
            <a:ext cx="49669262" cy="1032462"/>
          </a:xfrm>
          <a:prstGeom prst="rect">
            <a:avLst/>
          </a:prstGeom>
          <a:noFill/>
        </p:spPr>
        <p:txBody>
          <a:bodyPr wrap="square">
            <a:spAutoFit/>
          </a:bodyPr>
          <a:lstStyle/>
          <a:p>
            <a:pPr algn="just">
              <a:lnSpc>
                <a:spcPct val="115000"/>
              </a:lnSpc>
              <a:tabLst>
                <a:tab pos="540385" algn="l"/>
              </a:tabLst>
            </a:pPr>
            <a:r>
              <a:rPr lang="vi-VN" sz="1800" b="1" dirty="0">
                <a:effectLst/>
                <a:latin typeface="Times New Roman" panose="02020603050405020304" pitchFamily="18" charset="0"/>
                <a:ea typeface="Calibri" panose="020F0502020204030204" pitchFamily="34" charset="0"/>
              </a:rPr>
              <a:t>- Kết luận:</a:t>
            </a:r>
            <a:endParaRPr lang="en-US" sz="1100" dirty="0">
              <a:effectLst/>
              <a:latin typeface="Calibri" panose="020F0502020204030204" pitchFamily="34" charset="0"/>
              <a:ea typeface="Calibri" panose="020F0502020204030204" pitchFamily="34" charset="0"/>
            </a:endParaRPr>
          </a:p>
          <a:p>
            <a:pPr algn="just">
              <a:lnSpc>
                <a:spcPct val="115000"/>
              </a:lnSpc>
              <a:tabLst>
                <a:tab pos="540385" algn="l"/>
              </a:tabLst>
            </a:pPr>
            <a:r>
              <a:rPr lang="vi-VN" sz="1800" dirty="0">
                <a:effectLst/>
                <a:latin typeface="Times New Roman" panose="02020603050405020304" pitchFamily="18" charset="0"/>
                <a:ea typeface="Calibri" panose="020F0502020204030204" pitchFamily="34" charset="0"/>
              </a:rPr>
              <a:t>+ GV: Nhận xét và chốt lại kiến thức trọng tâm.</a:t>
            </a:r>
            <a:endParaRPr lang="en-US" sz="1100" dirty="0">
              <a:effectLst/>
              <a:latin typeface="Calibri" panose="020F0502020204030204" pitchFamily="34" charset="0"/>
              <a:ea typeface="Calibri" panose="020F0502020204030204" pitchFamily="34" charset="0"/>
            </a:endParaRPr>
          </a:p>
          <a:p>
            <a:pPr indent="254000">
              <a:lnSpc>
                <a:spcPct val="120000"/>
              </a:lnSpc>
              <a:spcAft>
                <a:spcPts val="600"/>
              </a:spcAft>
              <a:tabLst>
                <a:tab pos="254000" algn="l"/>
              </a:tabLst>
            </a:pPr>
            <a:r>
              <a:rPr lang="vi-VN" sz="1800" dirty="0">
                <a:solidFill>
                  <a:srgbClr val="000000"/>
                </a:solidFill>
                <a:effectLst/>
                <a:latin typeface="Times New Roman" panose="02020603050405020304" pitchFamily="18" charset="0"/>
                <a:ea typeface="Segoe UI" panose="020B0502040204020203" pitchFamily="34" charset="0"/>
              </a:rPr>
              <a:t>Phản ứng thu vào năng lượng dưới dạng nhiệt gọi là phản ứng thu nhiệt. Phản ứng tỏa ra năng lượng dưới dạng nhiệt gọi là phản ứng tỏa nhiệt.</a:t>
            </a:r>
            <a:endParaRPr lang="en-US" sz="1100" dirty="0">
              <a:effectLst/>
              <a:latin typeface="Segoe UI" panose="020B0502040204020203" pitchFamily="34" charset="0"/>
              <a:ea typeface="Segoe UI" panose="020B0502040204020203" pitchFamily="34" charset="0"/>
            </a:endParaRPr>
          </a:p>
        </p:txBody>
      </p:sp>
      <p:sp>
        <p:nvSpPr>
          <p:cNvPr id="15" name="TextBox 14"/>
          <p:cNvSpPr txBox="1"/>
          <p:nvPr/>
        </p:nvSpPr>
        <p:spPr>
          <a:xfrm>
            <a:off x="-56152831" y="15060100"/>
            <a:ext cx="49669262" cy="1032462"/>
          </a:xfrm>
          <a:prstGeom prst="rect">
            <a:avLst/>
          </a:prstGeom>
          <a:noFill/>
        </p:spPr>
        <p:txBody>
          <a:bodyPr wrap="square">
            <a:spAutoFit/>
          </a:bodyPr>
          <a:lstStyle/>
          <a:p>
            <a:pPr algn="just">
              <a:lnSpc>
                <a:spcPct val="115000"/>
              </a:lnSpc>
              <a:tabLst>
                <a:tab pos="540385" algn="l"/>
              </a:tabLst>
            </a:pPr>
            <a:r>
              <a:rPr lang="vi-VN" sz="1800" b="1" dirty="0">
                <a:effectLst/>
                <a:latin typeface="Times New Roman" panose="02020603050405020304" pitchFamily="18" charset="0"/>
                <a:ea typeface="Calibri" panose="020F0502020204030204" pitchFamily="34" charset="0"/>
              </a:rPr>
              <a:t>- Kết luận:</a:t>
            </a:r>
            <a:endParaRPr lang="en-US" sz="1100" dirty="0">
              <a:effectLst/>
              <a:latin typeface="Calibri" panose="020F0502020204030204" pitchFamily="34" charset="0"/>
              <a:ea typeface="Calibri" panose="020F0502020204030204" pitchFamily="34" charset="0"/>
            </a:endParaRPr>
          </a:p>
          <a:p>
            <a:pPr algn="just">
              <a:lnSpc>
                <a:spcPct val="115000"/>
              </a:lnSpc>
              <a:tabLst>
                <a:tab pos="540385" algn="l"/>
              </a:tabLst>
            </a:pPr>
            <a:r>
              <a:rPr lang="vi-VN" sz="1800" dirty="0">
                <a:effectLst/>
                <a:latin typeface="Times New Roman" panose="02020603050405020304" pitchFamily="18" charset="0"/>
                <a:ea typeface="Calibri" panose="020F0502020204030204" pitchFamily="34" charset="0"/>
              </a:rPr>
              <a:t>+ GV: Nhận xét và chốt lại kiến thức trọng tâm.</a:t>
            </a:r>
            <a:endParaRPr lang="en-US" sz="1100" dirty="0">
              <a:effectLst/>
              <a:latin typeface="Calibri" panose="020F0502020204030204" pitchFamily="34" charset="0"/>
              <a:ea typeface="Calibri" panose="020F0502020204030204" pitchFamily="34" charset="0"/>
            </a:endParaRPr>
          </a:p>
          <a:p>
            <a:pPr indent="254000">
              <a:lnSpc>
                <a:spcPct val="120000"/>
              </a:lnSpc>
              <a:spcAft>
                <a:spcPts val="600"/>
              </a:spcAft>
              <a:tabLst>
                <a:tab pos="254000" algn="l"/>
              </a:tabLst>
            </a:pPr>
            <a:r>
              <a:rPr lang="vi-VN" sz="1800" dirty="0">
                <a:solidFill>
                  <a:srgbClr val="000000"/>
                </a:solidFill>
                <a:effectLst/>
                <a:latin typeface="Times New Roman" panose="02020603050405020304" pitchFamily="18" charset="0"/>
                <a:ea typeface="Segoe UI" panose="020B0502040204020203" pitchFamily="34" charset="0"/>
              </a:rPr>
              <a:t>Phản ứng thu vào năng lượng dưới dạng nhiệt gọi là phản ứng thu nhiệt. Phản ứng tỏa ra năng lượng dưới dạng nhiệt gọi là phản ứng tỏa nhiệt.</a:t>
            </a:r>
            <a:endParaRPr lang="en-US" sz="1100" dirty="0">
              <a:effectLst/>
              <a:latin typeface="Segoe UI" panose="020B0502040204020203" pitchFamily="34" charset="0"/>
              <a:ea typeface="Segoe UI" panose="020B0502040204020203" pitchFamily="34" charset="0"/>
            </a:endParaRPr>
          </a:p>
        </p:txBody>
      </p:sp>
      <p:sp>
        <p:nvSpPr>
          <p:cNvPr id="16" name="TextBox 15"/>
          <p:cNvSpPr txBox="1"/>
          <p:nvPr/>
        </p:nvSpPr>
        <p:spPr>
          <a:xfrm>
            <a:off x="1143000" y="2695400"/>
            <a:ext cx="14782800" cy="3662541"/>
          </a:xfrm>
          <a:prstGeom prst="rect">
            <a:avLst/>
          </a:prstGeom>
          <a:solidFill>
            <a:schemeClr val="accent4">
              <a:lumMod val="20000"/>
              <a:lumOff val="80000"/>
            </a:schemeClr>
          </a:solidFill>
        </p:spPr>
        <p:txBody>
          <a:bodyPr wrap="square" rtlCol="0">
            <a:spAutoFit/>
          </a:bodyPr>
          <a:lstStyle/>
          <a:p>
            <a:pPr algn="just">
              <a:lnSpc>
                <a:spcPct val="115000"/>
              </a:lnSpc>
              <a:tabLst>
                <a:tab pos="540385" algn="l"/>
              </a:tabLst>
            </a:pPr>
            <a:r>
              <a:rPr lang="vi-VN" sz="4400" b="1" dirty="0">
                <a:solidFill>
                  <a:srgbClr val="FF0000"/>
                </a:solidFill>
                <a:effectLst/>
                <a:latin typeface="Times New Roman" panose="02020603050405020304" pitchFamily="18" charset="0"/>
                <a:ea typeface="Calibri" panose="020F0502020204030204" pitchFamily="34" charset="0"/>
              </a:rPr>
              <a:t>Kết luận:</a:t>
            </a:r>
            <a:endParaRPr lang="en-US" sz="4400" dirty="0">
              <a:solidFill>
                <a:srgbClr val="FF0000"/>
              </a:solidFill>
              <a:effectLst/>
              <a:latin typeface="Calibri" panose="020F0502020204030204" pitchFamily="34" charset="0"/>
              <a:ea typeface="Calibri" panose="020F0502020204030204" pitchFamily="34" charset="0"/>
            </a:endParaRPr>
          </a:p>
          <a:p>
            <a:pPr indent="254000" algn="just">
              <a:lnSpc>
                <a:spcPct val="120000"/>
              </a:lnSpc>
              <a:spcAft>
                <a:spcPts val="600"/>
              </a:spcAft>
              <a:tabLst>
                <a:tab pos="254000" algn="l"/>
              </a:tabLst>
            </a:pPr>
            <a:r>
              <a:rPr lang="en-US" sz="4400" dirty="0">
                <a:solidFill>
                  <a:srgbClr val="000000"/>
                </a:solidFill>
                <a:effectLst/>
                <a:latin typeface="Times New Roman" panose="02020603050405020304" pitchFamily="18" charset="0"/>
                <a:ea typeface="Segoe UI" panose="020B0502040204020203" pitchFamily="34" charset="0"/>
              </a:rPr>
              <a:t>    </a:t>
            </a:r>
            <a:r>
              <a:rPr lang="vi-VN" sz="4400" dirty="0">
                <a:solidFill>
                  <a:srgbClr val="000000"/>
                </a:solidFill>
                <a:effectLst/>
                <a:latin typeface="Times New Roman" panose="02020603050405020304" pitchFamily="18" charset="0"/>
                <a:ea typeface="Segoe UI" panose="020B0502040204020203" pitchFamily="34" charset="0"/>
              </a:rPr>
              <a:t>Phản ứng thu vào năng lượng dưới dạng nhiệt gọi là phản ứng thu nhiệt. Phản ứng tỏa ra năng lượng dưới dạng nhiệt gọi là phản ứng tỏa nhiệt.</a:t>
            </a:r>
            <a:endParaRPr lang="en-US" sz="4400" dirty="0">
              <a:effectLst/>
              <a:latin typeface="Segoe UI" panose="020B0502040204020203" pitchFamily="34" charset="0"/>
              <a:ea typeface="Segoe UI" panose="020B0502040204020203" pitchFamily="34" charset="0"/>
            </a:endParaRPr>
          </a:p>
          <a:p>
            <a:pPr algn="just"/>
            <a:endParaRPr lang="en-US" dirty="0"/>
          </a:p>
        </p:txBody>
      </p:sp>
      <p:sp>
        <p:nvSpPr>
          <p:cNvPr id="18" name="TextBox 17"/>
          <p:cNvSpPr txBox="1"/>
          <p:nvPr/>
        </p:nvSpPr>
        <p:spPr>
          <a:xfrm>
            <a:off x="-56152831" y="15378457"/>
            <a:ext cx="49669262" cy="395749"/>
          </a:xfrm>
          <a:prstGeom prst="rect">
            <a:avLst/>
          </a:prstGeom>
          <a:noFill/>
        </p:spPr>
        <p:txBody>
          <a:bodyPr wrap="square">
            <a:spAutoFit/>
          </a:bodyPr>
          <a:lstStyle/>
          <a:p>
            <a:pPr algn="just">
              <a:lnSpc>
                <a:spcPct val="120000"/>
              </a:lnSpc>
              <a:spcAft>
                <a:spcPts val="300"/>
              </a:spcAft>
            </a:pPr>
            <a:r>
              <a:rPr lang="vi-VN" sz="1800" b="1" dirty="0">
                <a:solidFill>
                  <a:srgbClr val="000000"/>
                </a:solidFill>
                <a:effectLst/>
                <a:latin typeface="Times New Roman" panose="02020603050405020304" pitchFamily="18" charset="0"/>
                <a:ea typeface="Times New Roman" panose="02020603050405020304" pitchFamily="18" charset="0"/>
              </a:rPr>
              <a:t>4. Phản ứng tỏa nhiệt, phản ứng thu nhiệt</a:t>
            </a:r>
            <a:endParaRPr lang="en-US" sz="1800" b="1" dirty="0">
              <a:effectLst/>
              <a:latin typeface="Times New Roman" panose="02020603050405020304" pitchFamily="18" charset="0"/>
              <a:ea typeface="Times New Roman" panose="02020603050405020304" pitchFamily="18" charset="0"/>
            </a:endParaRPr>
          </a:p>
        </p:txBody>
      </p:sp>
      <p:sp>
        <p:nvSpPr>
          <p:cNvPr id="19" name="TextBox 18"/>
          <p:cNvSpPr txBox="1"/>
          <p:nvPr/>
        </p:nvSpPr>
        <p:spPr>
          <a:xfrm>
            <a:off x="1143000" y="1052524"/>
            <a:ext cx="13335000" cy="901401"/>
          </a:xfrm>
          <a:prstGeom prst="rect">
            <a:avLst/>
          </a:prstGeom>
          <a:solidFill>
            <a:srgbClr val="00B0F0"/>
          </a:solidFill>
        </p:spPr>
        <p:txBody>
          <a:bodyPr wrap="square" rtlCol="0">
            <a:spAutoFit/>
          </a:bodyPr>
          <a:lstStyle/>
          <a:p>
            <a:pPr algn="just">
              <a:lnSpc>
                <a:spcPct val="120000"/>
              </a:lnSpc>
              <a:spcAft>
                <a:spcPts val="300"/>
              </a:spcAft>
            </a:pPr>
            <a:r>
              <a:rPr lang="vi-VN" sz="4800" b="1">
                <a:solidFill>
                  <a:srgbClr val="000000"/>
                </a:solidFill>
                <a:latin typeface="Times New Roman" panose="02020603050405020304" pitchFamily="18" charset="0"/>
                <a:ea typeface="Times New Roman" panose="02020603050405020304" pitchFamily="18" charset="0"/>
              </a:rPr>
              <a:t>IV</a:t>
            </a:r>
            <a:r>
              <a:rPr lang="vi-VN" sz="4800" b="1">
                <a:solidFill>
                  <a:srgbClr val="000000"/>
                </a:solidFill>
                <a:effectLst/>
                <a:latin typeface="Times New Roman" panose="02020603050405020304" pitchFamily="18" charset="0"/>
                <a:ea typeface="Times New Roman" panose="02020603050405020304" pitchFamily="18" charset="0"/>
              </a:rPr>
              <a:t>. </a:t>
            </a:r>
            <a:r>
              <a:rPr lang="vi-VN" sz="4800" b="1" dirty="0">
                <a:solidFill>
                  <a:srgbClr val="000000"/>
                </a:solidFill>
                <a:effectLst/>
                <a:latin typeface="Times New Roman" panose="02020603050405020304" pitchFamily="18" charset="0"/>
                <a:ea typeface="Times New Roman" panose="02020603050405020304" pitchFamily="18" charset="0"/>
              </a:rPr>
              <a:t>Phản ứng tỏa nhiệt, phản ứng thu nhiệt</a:t>
            </a:r>
            <a:endParaRPr lang="en-US" sz="4800" b="1"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6351980" y="282829"/>
            <a:ext cx="3581399" cy="974130"/>
            <a:chOff x="0" y="0"/>
            <a:chExt cx="4401870" cy="4445234"/>
          </a:xfrm>
        </p:grpSpPr>
        <p:sp>
          <p:nvSpPr>
            <p:cNvPr id="5" name="Freeform 5"/>
            <p:cNvSpPr/>
            <p:nvPr/>
          </p:nvSpPr>
          <p:spPr>
            <a:xfrm>
              <a:off x="80010" y="80010"/>
              <a:ext cx="4309160" cy="4352524"/>
            </a:xfrm>
            <a:custGeom>
              <a:avLst/>
              <a:gdLst/>
              <a:ahLst/>
              <a:cxnLst/>
              <a:rect l="l" t="t" r="r" b="b"/>
              <a:pathLst>
                <a:path w="4309160" h="4352524">
                  <a:moveTo>
                    <a:pt x="0" y="4297913"/>
                  </a:moveTo>
                  <a:lnTo>
                    <a:pt x="0" y="4352524"/>
                  </a:lnTo>
                  <a:lnTo>
                    <a:pt x="4309160" y="4352524"/>
                  </a:lnTo>
                  <a:lnTo>
                    <a:pt x="4309160" y="0"/>
                  </a:lnTo>
                  <a:lnTo>
                    <a:pt x="4254549" y="0"/>
                  </a:lnTo>
                  <a:lnTo>
                    <a:pt x="4254549" y="4297913"/>
                  </a:lnTo>
                  <a:close/>
                </a:path>
              </a:pathLst>
            </a:custGeom>
            <a:solidFill>
              <a:srgbClr val="F58634"/>
            </a:solidFill>
          </p:spPr>
        </p:sp>
        <p:sp>
          <p:nvSpPr>
            <p:cNvPr id="6" name="Freeform 6"/>
            <p:cNvSpPr/>
            <p:nvPr/>
          </p:nvSpPr>
          <p:spPr>
            <a:xfrm>
              <a:off x="67310" y="67310"/>
              <a:ext cx="4334560" cy="4377924"/>
            </a:xfrm>
            <a:custGeom>
              <a:avLst/>
              <a:gdLst/>
              <a:ahLst/>
              <a:cxnLst/>
              <a:rect l="l" t="t" r="r" b="b"/>
              <a:pathLst>
                <a:path w="4334560" h="4377924">
                  <a:moveTo>
                    <a:pt x="4267249" y="0"/>
                  </a:moveTo>
                  <a:lnTo>
                    <a:pt x="4267249" y="12700"/>
                  </a:lnTo>
                  <a:lnTo>
                    <a:pt x="4321860" y="12700"/>
                  </a:lnTo>
                  <a:lnTo>
                    <a:pt x="4321860" y="4365224"/>
                  </a:lnTo>
                  <a:lnTo>
                    <a:pt x="12700" y="4365224"/>
                  </a:lnTo>
                  <a:lnTo>
                    <a:pt x="12700" y="4310613"/>
                  </a:lnTo>
                  <a:lnTo>
                    <a:pt x="0" y="4310613"/>
                  </a:lnTo>
                  <a:lnTo>
                    <a:pt x="0" y="4377924"/>
                  </a:lnTo>
                  <a:lnTo>
                    <a:pt x="4334560" y="4377924"/>
                  </a:lnTo>
                  <a:lnTo>
                    <a:pt x="4334560" y="0"/>
                  </a:lnTo>
                  <a:close/>
                </a:path>
              </a:pathLst>
            </a:custGeom>
            <a:solidFill>
              <a:srgbClr val="2B262E"/>
            </a:solidFill>
          </p:spPr>
        </p:sp>
        <p:sp>
          <p:nvSpPr>
            <p:cNvPr id="7" name="Freeform 7"/>
            <p:cNvSpPr/>
            <p:nvPr/>
          </p:nvSpPr>
          <p:spPr>
            <a:xfrm>
              <a:off x="12700" y="12700"/>
              <a:ext cx="4309159" cy="4352523"/>
            </a:xfrm>
            <a:custGeom>
              <a:avLst/>
              <a:gdLst/>
              <a:ahLst/>
              <a:cxnLst/>
              <a:rect l="l" t="t" r="r" b="b"/>
              <a:pathLst>
                <a:path w="4309159" h="4352523">
                  <a:moveTo>
                    <a:pt x="0" y="0"/>
                  </a:moveTo>
                  <a:lnTo>
                    <a:pt x="4309159" y="0"/>
                  </a:lnTo>
                  <a:lnTo>
                    <a:pt x="4309159" y="4352523"/>
                  </a:lnTo>
                  <a:lnTo>
                    <a:pt x="0" y="4352523"/>
                  </a:lnTo>
                  <a:close/>
                </a:path>
              </a:pathLst>
            </a:custGeom>
            <a:solidFill>
              <a:srgbClr val="FFFFFF"/>
            </a:solidFill>
          </p:spPr>
        </p:sp>
        <p:sp>
          <p:nvSpPr>
            <p:cNvPr id="8" name="Freeform 8"/>
            <p:cNvSpPr/>
            <p:nvPr/>
          </p:nvSpPr>
          <p:spPr>
            <a:xfrm>
              <a:off x="0" y="0"/>
              <a:ext cx="4334560" cy="4377923"/>
            </a:xfrm>
            <a:custGeom>
              <a:avLst/>
              <a:gdLst/>
              <a:ahLst/>
              <a:cxnLst/>
              <a:rect l="l" t="t" r="r" b="b"/>
              <a:pathLst>
                <a:path w="4334560" h="4377923">
                  <a:moveTo>
                    <a:pt x="80010" y="4377923"/>
                  </a:moveTo>
                  <a:lnTo>
                    <a:pt x="4334560" y="4377923"/>
                  </a:lnTo>
                  <a:lnTo>
                    <a:pt x="4334560" y="80010"/>
                  </a:lnTo>
                  <a:lnTo>
                    <a:pt x="4334560" y="67310"/>
                  </a:lnTo>
                  <a:lnTo>
                    <a:pt x="4334560" y="0"/>
                  </a:lnTo>
                  <a:lnTo>
                    <a:pt x="0" y="0"/>
                  </a:lnTo>
                  <a:lnTo>
                    <a:pt x="0" y="4377923"/>
                  </a:lnTo>
                  <a:lnTo>
                    <a:pt x="67310" y="4377923"/>
                  </a:lnTo>
                  <a:lnTo>
                    <a:pt x="80010" y="4377923"/>
                  </a:lnTo>
                  <a:close/>
                  <a:moveTo>
                    <a:pt x="12700" y="12700"/>
                  </a:moveTo>
                  <a:lnTo>
                    <a:pt x="4321859" y="12700"/>
                  </a:lnTo>
                  <a:lnTo>
                    <a:pt x="4321859" y="4365223"/>
                  </a:lnTo>
                  <a:lnTo>
                    <a:pt x="12700" y="4365223"/>
                  </a:lnTo>
                  <a:lnTo>
                    <a:pt x="12700" y="12700"/>
                  </a:lnTo>
                  <a:close/>
                </a:path>
              </a:pathLst>
            </a:custGeom>
            <a:solidFill>
              <a:srgbClr val="2B262E"/>
            </a:solidFill>
          </p:spPr>
        </p:sp>
      </p:grpSp>
      <p:sp>
        <p:nvSpPr>
          <p:cNvPr id="25" name="TextBox 24"/>
          <p:cNvSpPr txBox="1"/>
          <p:nvPr/>
        </p:nvSpPr>
        <p:spPr>
          <a:xfrm>
            <a:off x="-56152831" y="15094677"/>
            <a:ext cx="49669262" cy="395749"/>
          </a:xfrm>
          <a:prstGeom prst="rect">
            <a:avLst/>
          </a:prstGeom>
          <a:noFill/>
        </p:spPr>
        <p:txBody>
          <a:bodyPr wrap="square">
            <a:spAutoFit/>
          </a:bodyPr>
          <a:lstStyle/>
          <a:p>
            <a:pPr>
              <a:lnSpc>
                <a:spcPct val="120000"/>
              </a:lnSpc>
              <a:spcAft>
                <a:spcPts val="300"/>
              </a:spcAft>
            </a:pPr>
            <a:r>
              <a:rPr lang="vi-VN" sz="1800" b="1" dirty="0">
                <a:solidFill>
                  <a:srgbClr val="000000"/>
                </a:solidFill>
                <a:effectLst/>
                <a:latin typeface="Times New Roman" panose="02020603050405020304" pitchFamily="18" charset="0"/>
                <a:ea typeface="Times New Roman" panose="02020603050405020304" pitchFamily="18" charset="0"/>
              </a:rPr>
              <a:t>Luyện tập</a:t>
            </a:r>
            <a:endParaRPr lang="en-US" sz="1800" b="1" dirty="0">
              <a:effectLst/>
              <a:latin typeface="Times New Roman" panose="02020603050405020304" pitchFamily="18" charset="0"/>
              <a:ea typeface="Times New Roman" panose="02020603050405020304" pitchFamily="18" charset="0"/>
            </a:endParaRPr>
          </a:p>
        </p:txBody>
      </p:sp>
      <p:sp>
        <p:nvSpPr>
          <p:cNvPr id="26" name="TextBox 25"/>
          <p:cNvSpPr txBox="1"/>
          <p:nvPr/>
        </p:nvSpPr>
        <p:spPr>
          <a:xfrm>
            <a:off x="6629400" y="282829"/>
            <a:ext cx="2851232" cy="901401"/>
          </a:xfrm>
          <a:prstGeom prst="rect">
            <a:avLst/>
          </a:prstGeom>
          <a:noFill/>
        </p:spPr>
        <p:txBody>
          <a:bodyPr wrap="square" rtlCol="0">
            <a:spAutoFit/>
          </a:bodyPr>
          <a:lstStyle/>
          <a:p>
            <a:pPr algn="ctr">
              <a:lnSpc>
                <a:spcPct val="120000"/>
              </a:lnSpc>
              <a:spcAft>
                <a:spcPts val="300"/>
              </a:spcAft>
            </a:pPr>
            <a:r>
              <a:rPr lang="vi-VN" sz="4800" b="1" dirty="0">
                <a:solidFill>
                  <a:srgbClr val="000000"/>
                </a:solidFill>
                <a:effectLst/>
                <a:latin typeface="Times New Roman" panose="02020603050405020304" pitchFamily="18" charset="0"/>
                <a:ea typeface="Times New Roman" panose="02020603050405020304" pitchFamily="18" charset="0"/>
              </a:rPr>
              <a:t>Luyện tập</a:t>
            </a:r>
            <a:endParaRPr lang="en-US" sz="4800" b="1" dirty="0">
              <a:effectLst/>
              <a:latin typeface="Times New Roman" panose="02020603050405020304" pitchFamily="18" charset="0"/>
              <a:ea typeface="Times New Roman" panose="02020603050405020304" pitchFamily="18" charset="0"/>
            </a:endParaRPr>
          </a:p>
        </p:txBody>
      </p:sp>
      <p:sp>
        <p:nvSpPr>
          <p:cNvPr id="27" name="TextBox 26"/>
          <p:cNvSpPr txBox="1"/>
          <p:nvPr/>
        </p:nvSpPr>
        <p:spPr>
          <a:xfrm>
            <a:off x="2620304" y="1389155"/>
            <a:ext cx="11099513" cy="765787"/>
          </a:xfrm>
          <a:prstGeom prst="rect">
            <a:avLst/>
          </a:prstGeom>
          <a:solidFill>
            <a:srgbClr val="00B0F0"/>
          </a:solidFill>
        </p:spPr>
        <p:txBody>
          <a:bodyPr wrap="none" rtlCol="0">
            <a:spAutoFit/>
          </a:bodyPr>
          <a:lstStyle/>
          <a:p>
            <a:pPr indent="254000">
              <a:lnSpc>
                <a:spcPct val="120000"/>
              </a:lnSpc>
              <a:spcAft>
                <a:spcPts val="600"/>
              </a:spcAft>
              <a:tabLst>
                <a:tab pos="509270" algn="l"/>
              </a:tabLst>
            </a:pPr>
            <a:r>
              <a:rPr lang="en-US" sz="4000" dirty="0">
                <a:solidFill>
                  <a:srgbClr val="000000"/>
                </a:solidFill>
                <a:effectLst/>
                <a:latin typeface="Times New Roman" panose="02020603050405020304" pitchFamily="18" charset="0"/>
                <a:ea typeface="Segoe UI" panose="020B0502040204020203" pitchFamily="34" charset="0"/>
              </a:rPr>
              <a:t>H</a:t>
            </a:r>
            <a:r>
              <a:rPr lang="vi-VN" sz="4000" dirty="0">
                <a:solidFill>
                  <a:srgbClr val="000000"/>
                </a:solidFill>
                <a:effectLst/>
                <a:latin typeface="Times New Roman" panose="02020603050405020304" pitchFamily="18" charset="0"/>
                <a:ea typeface="Segoe UI" panose="020B0502040204020203" pitchFamily="34" charset="0"/>
              </a:rPr>
              <a:t>ọc sinh làm việc cá nhân và trả lời một số câu hỏi.</a:t>
            </a:r>
            <a:endParaRPr lang="en-US" sz="4000" dirty="0">
              <a:effectLst/>
              <a:latin typeface="Segoe UI" panose="020B0502040204020203" pitchFamily="34" charset="0"/>
              <a:ea typeface="Segoe UI" panose="020B0502040204020203" pitchFamily="34" charset="0"/>
            </a:endParaRPr>
          </a:p>
        </p:txBody>
      </p:sp>
      <p:sp>
        <p:nvSpPr>
          <p:cNvPr id="29" name="TextBox 28"/>
          <p:cNvSpPr txBox="1"/>
          <p:nvPr/>
        </p:nvSpPr>
        <p:spPr>
          <a:xfrm>
            <a:off x="-56152831" y="15403900"/>
            <a:ext cx="49669262" cy="392159"/>
          </a:xfrm>
          <a:prstGeom prst="rect">
            <a:avLst/>
          </a:prstGeom>
          <a:noFill/>
        </p:spPr>
        <p:txBody>
          <a:bodyPr wrap="square">
            <a:spAutoFit/>
          </a:bodyPr>
          <a:lstStyle/>
          <a:p>
            <a:pPr>
              <a:lnSpc>
                <a:spcPct val="115000"/>
              </a:lnSpc>
              <a:spcBef>
                <a:spcPts val="200"/>
              </a:spcBef>
              <a:spcAft>
                <a:spcPts val="200"/>
              </a:spcAft>
            </a:pPr>
            <a:r>
              <a:rPr lang="vi-VN" sz="1800" b="1"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Câu 1: </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Đốt cháy khí methane (CH</a:t>
            </a:r>
            <a:r>
              <a:rPr lang="vi-VN" sz="1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trong không khí thu được carbon dioxide (CO</a:t>
            </a:r>
            <a:r>
              <a:rPr lang="vi-VN" sz="1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và nước (H</a:t>
            </a:r>
            <a:r>
              <a:rPr lang="vi-VN" sz="18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vi-VN"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 theo sơ đồ sau:</a:t>
            </a:r>
            <a:endParaRPr lang="en-US" sz="1100" dirty="0">
              <a:effectLst/>
              <a:latin typeface="Calibri" panose="020F0502020204030204" pitchFamily="34" charset="0"/>
              <a:ea typeface="Calibri" panose="020F0502020204030204" pitchFamily="34" charset="0"/>
            </a:endParaRPr>
          </a:p>
        </p:txBody>
      </p:sp>
      <p:sp>
        <p:nvSpPr>
          <p:cNvPr id="30" name="TextBox 29"/>
          <p:cNvSpPr txBox="1"/>
          <p:nvPr/>
        </p:nvSpPr>
        <p:spPr>
          <a:xfrm>
            <a:off x="222316" y="2287138"/>
            <a:ext cx="16998884" cy="1451359"/>
          </a:xfrm>
          <a:prstGeom prst="rect">
            <a:avLst/>
          </a:prstGeom>
          <a:solidFill>
            <a:schemeClr val="accent1">
              <a:lumMod val="40000"/>
              <a:lumOff val="60000"/>
            </a:schemeClr>
          </a:solidFill>
        </p:spPr>
        <p:txBody>
          <a:bodyPr wrap="square" rtlCol="0">
            <a:spAutoFit/>
          </a:bodyPr>
          <a:lstStyle/>
          <a:p>
            <a:pPr>
              <a:lnSpc>
                <a:spcPct val="115000"/>
              </a:lnSpc>
              <a:spcBef>
                <a:spcPts val="200"/>
              </a:spcBef>
              <a:spcAft>
                <a:spcPts val="200"/>
              </a:spcAft>
            </a:pPr>
            <a:r>
              <a:rPr lang="vi-VN" sz="40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Câu 1: </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Đốt cháy khí methane (CH</a:t>
            </a:r>
            <a:r>
              <a:rPr lang="vi-VN" sz="4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không khí thu được carbon dioxide (CO</a:t>
            </a:r>
            <a:r>
              <a:rPr lang="vi-VN" sz="4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nước (H</a:t>
            </a:r>
            <a:r>
              <a:rPr lang="vi-VN" sz="4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theo sơ đồ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 name="Picture 30" descr="KHTN 8 (Cánh Diều) Bài 2: Phản ứng hóa học và năng lượng của phản ứng hóa học | Khoa học tự nhiên 8 (ảnh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1911" y="3837848"/>
            <a:ext cx="11961276" cy="2803446"/>
          </a:xfrm>
          <a:prstGeom prst="rect">
            <a:avLst/>
          </a:prstGeom>
          <a:noFill/>
          <a:ln>
            <a:noFill/>
          </a:ln>
        </p:spPr>
      </p:pic>
      <p:sp>
        <p:nvSpPr>
          <p:cNvPr id="34" name="TextBox 33"/>
          <p:cNvSpPr txBox="1"/>
          <p:nvPr/>
        </p:nvSpPr>
        <p:spPr>
          <a:xfrm>
            <a:off x="222316" y="6808127"/>
            <a:ext cx="16998884" cy="3445623"/>
          </a:xfrm>
          <a:prstGeom prst="rect">
            <a:avLst/>
          </a:prstGeom>
          <a:solidFill>
            <a:schemeClr val="accent1">
              <a:lumMod val="40000"/>
              <a:lumOff val="60000"/>
            </a:schemeClr>
          </a:solidFill>
        </p:spPr>
        <p:txBody>
          <a:bodyPr wrap="none" rtlCol="0">
            <a:spAutoFit/>
          </a:bodyPr>
          <a:lstStyle/>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sơ đồ hình 2.3 và cho biết: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Chất tham gia phản ứng; chất sản phẩm.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Trước phản ứng có các chất nào, những nguyên tử nào liên kết với nhau?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Sau phản ứng, có các chất nào được tạo thành, những nguyên tử nào liên kết với nhau?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So sánh số nguyên tử C, H, O trước và sau phản 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30"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1028700" y="340114"/>
            <a:ext cx="16230600" cy="8843611"/>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9" name="Group 9"/>
          <p:cNvGrpSpPr/>
          <p:nvPr/>
        </p:nvGrpSpPr>
        <p:grpSpPr>
          <a:xfrm>
            <a:off x="10983026" y="2690380"/>
            <a:ext cx="5548319" cy="5712577"/>
            <a:chOff x="0" y="0"/>
            <a:chExt cx="25837223" cy="25541998"/>
          </a:xfrm>
        </p:grpSpPr>
        <p:sp>
          <p:nvSpPr>
            <p:cNvPr id="10" name="Freeform 10"/>
            <p:cNvSpPr/>
            <p:nvPr/>
          </p:nvSpPr>
          <p:spPr>
            <a:xfrm>
              <a:off x="72390" y="72390"/>
              <a:ext cx="25692444" cy="25397218"/>
            </a:xfrm>
            <a:custGeom>
              <a:avLst/>
              <a:gdLst/>
              <a:ahLst/>
              <a:cxnLst/>
              <a:rect l="l" t="t" r="r" b="b"/>
              <a:pathLst>
                <a:path w="25692444" h="25397218">
                  <a:moveTo>
                    <a:pt x="0" y="0"/>
                  </a:moveTo>
                  <a:lnTo>
                    <a:pt x="25692444" y="0"/>
                  </a:lnTo>
                  <a:lnTo>
                    <a:pt x="25692444" y="25397218"/>
                  </a:lnTo>
                  <a:lnTo>
                    <a:pt x="0" y="25397218"/>
                  </a:lnTo>
                  <a:lnTo>
                    <a:pt x="0" y="0"/>
                  </a:lnTo>
                  <a:close/>
                </a:path>
              </a:pathLst>
            </a:custGeom>
            <a:solidFill>
              <a:srgbClr val="D6C3FF"/>
            </a:solidFill>
          </p:spPr>
        </p:sp>
        <p:sp>
          <p:nvSpPr>
            <p:cNvPr id="11" name="Freeform 11"/>
            <p:cNvSpPr/>
            <p:nvPr/>
          </p:nvSpPr>
          <p:spPr>
            <a:xfrm>
              <a:off x="0" y="0"/>
              <a:ext cx="25837223" cy="25541998"/>
            </a:xfrm>
            <a:custGeom>
              <a:avLst/>
              <a:gdLst/>
              <a:ahLst/>
              <a:cxnLst/>
              <a:rect l="l" t="t" r="r" b="b"/>
              <a:pathLst>
                <a:path w="25837223" h="25541998">
                  <a:moveTo>
                    <a:pt x="25692444" y="25397219"/>
                  </a:moveTo>
                  <a:lnTo>
                    <a:pt x="25837223" y="25397219"/>
                  </a:lnTo>
                  <a:lnTo>
                    <a:pt x="25837223" y="25541998"/>
                  </a:lnTo>
                  <a:lnTo>
                    <a:pt x="25692444" y="25541998"/>
                  </a:lnTo>
                  <a:lnTo>
                    <a:pt x="25692444"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25692444" y="144780"/>
                  </a:moveTo>
                  <a:lnTo>
                    <a:pt x="25837223" y="144780"/>
                  </a:lnTo>
                  <a:lnTo>
                    <a:pt x="25837223" y="25397219"/>
                  </a:lnTo>
                  <a:lnTo>
                    <a:pt x="25692444" y="25397219"/>
                  </a:lnTo>
                  <a:lnTo>
                    <a:pt x="25692444" y="144780"/>
                  </a:lnTo>
                  <a:close/>
                  <a:moveTo>
                    <a:pt x="144780" y="25397219"/>
                  </a:moveTo>
                  <a:lnTo>
                    <a:pt x="25692444" y="25397219"/>
                  </a:lnTo>
                  <a:lnTo>
                    <a:pt x="25692444" y="25541998"/>
                  </a:lnTo>
                  <a:lnTo>
                    <a:pt x="144780" y="25541998"/>
                  </a:lnTo>
                  <a:lnTo>
                    <a:pt x="144780" y="25397217"/>
                  </a:lnTo>
                  <a:close/>
                  <a:moveTo>
                    <a:pt x="25692444" y="0"/>
                  </a:moveTo>
                  <a:lnTo>
                    <a:pt x="25837223" y="0"/>
                  </a:lnTo>
                  <a:lnTo>
                    <a:pt x="25837223" y="144780"/>
                  </a:lnTo>
                  <a:lnTo>
                    <a:pt x="25692444" y="144780"/>
                  </a:lnTo>
                  <a:lnTo>
                    <a:pt x="25692444" y="0"/>
                  </a:lnTo>
                  <a:close/>
                  <a:moveTo>
                    <a:pt x="0" y="0"/>
                  </a:moveTo>
                  <a:lnTo>
                    <a:pt x="144780" y="0"/>
                  </a:lnTo>
                  <a:lnTo>
                    <a:pt x="144780" y="144780"/>
                  </a:lnTo>
                  <a:lnTo>
                    <a:pt x="0" y="144780"/>
                  </a:lnTo>
                  <a:lnTo>
                    <a:pt x="0" y="0"/>
                  </a:lnTo>
                  <a:close/>
                  <a:moveTo>
                    <a:pt x="144780" y="0"/>
                  </a:moveTo>
                  <a:lnTo>
                    <a:pt x="25692444" y="0"/>
                  </a:lnTo>
                  <a:lnTo>
                    <a:pt x="25692444" y="144780"/>
                  </a:lnTo>
                  <a:lnTo>
                    <a:pt x="144780" y="144780"/>
                  </a:lnTo>
                  <a:lnTo>
                    <a:pt x="144780" y="0"/>
                  </a:lnTo>
                  <a:close/>
                </a:path>
              </a:pathLst>
            </a:custGeom>
            <a:solidFill>
              <a:srgbClr val="2B262E"/>
            </a:solidFill>
          </p:spPr>
        </p:sp>
      </p:grpSp>
      <p:grpSp>
        <p:nvGrpSpPr>
          <p:cNvPr id="12" name="Group 12"/>
          <p:cNvGrpSpPr/>
          <p:nvPr/>
        </p:nvGrpSpPr>
        <p:grpSpPr>
          <a:xfrm>
            <a:off x="1745363" y="2706570"/>
            <a:ext cx="8512710" cy="5789632"/>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5" name="Group 15"/>
          <p:cNvGrpSpPr/>
          <p:nvPr/>
        </p:nvGrpSpPr>
        <p:grpSpPr>
          <a:xfrm>
            <a:off x="1518682" y="2583106"/>
            <a:ext cx="899887" cy="899887"/>
            <a:chOff x="0" y="0"/>
            <a:chExt cx="1199850" cy="1199850"/>
          </a:xfrm>
        </p:grpSpPr>
        <p:sp>
          <p:nvSpPr>
            <p:cNvPr id="16" name="AutoShape 16"/>
            <p:cNvSpPr/>
            <p:nvPr/>
          </p:nvSpPr>
          <p:spPr>
            <a:xfrm>
              <a:off x="0" y="0"/>
              <a:ext cx="1199850" cy="0"/>
            </a:xfrm>
            <a:prstGeom prst="line">
              <a:avLst/>
            </a:prstGeom>
            <a:ln w="38100" cap="flat">
              <a:solidFill>
                <a:srgbClr val="000000"/>
              </a:solidFill>
              <a:prstDash val="solid"/>
              <a:headEnd type="none" w="sm" len="sm"/>
              <a:tailEnd type="none" w="sm" len="sm"/>
            </a:ln>
          </p:spPr>
        </p:sp>
        <p:sp>
          <p:nvSpPr>
            <p:cNvPr id="17" name="AutoShape 1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8" name="Group 18"/>
          <p:cNvGrpSpPr/>
          <p:nvPr/>
        </p:nvGrpSpPr>
        <p:grpSpPr>
          <a:xfrm rot="-5400000">
            <a:off x="1518942" y="7761664"/>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0725724" y="7761664"/>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4" name="Group 24"/>
          <p:cNvGrpSpPr/>
          <p:nvPr/>
        </p:nvGrpSpPr>
        <p:grpSpPr>
          <a:xfrm rot="5400000">
            <a:off x="9559391" y="2603084"/>
            <a:ext cx="899887" cy="899887"/>
            <a:chOff x="0" y="0"/>
            <a:chExt cx="1199850" cy="1199850"/>
          </a:xfrm>
        </p:grpSpPr>
        <p:sp>
          <p:nvSpPr>
            <p:cNvPr id="25" name="AutoShape 25"/>
            <p:cNvSpPr/>
            <p:nvPr/>
          </p:nvSpPr>
          <p:spPr>
            <a:xfrm>
              <a:off x="0" y="0"/>
              <a:ext cx="1199850" cy="0"/>
            </a:xfrm>
            <a:prstGeom prst="line">
              <a:avLst/>
            </a:prstGeom>
            <a:ln w="38100" cap="flat">
              <a:solidFill>
                <a:srgbClr val="000000"/>
              </a:solidFill>
              <a:prstDash val="solid"/>
              <a:headEnd type="none" w="sm" len="sm"/>
              <a:tailEnd type="none" w="sm" len="sm"/>
            </a:ln>
          </p:spPr>
        </p:sp>
        <p:sp>
          <p:nvSpPr>
            <p:cNvPr id="26" name="AutoShape 2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834255" y="2568819"/>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0" name="Group 30"/>
          <p:cNvGrpSpPr/>
          <p:nvPr/>
        </p:nvGrpSpPr>
        <p:grpSpPr>
          <a:xfrm>
            <a:off x="10678652" y="2565218"/>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10800000">
            <a:off x="9599155" y="7761664"/>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805156" y="7735164"/>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9" name="TextBox 38"/>
          <p:cNvSpPr txBox="1"/>
          <p:nvPr/>
        </p:nvSpPr>
        <p:spPr>
          <a:xfrm>
            <a:off x="2098825" y="3122835"/>
            <a:ext cx="8028259" cy="4400692"/>
          </a:xfrm>
          <a:prstGeom prst="rect">
            <a:avLst/>
          </a:prstGeom>
          <a:noFill/>
        </p:spPr>
        <p:txBody>
          <a:bodyPr wrap="square" rtlCol="0">
            <a:spAutoFit/>
          </a:bodyPr>
          <a:lstStyle/>
          <a:p>
            <a:pPr marL="30480" marR="30480" lvl="0" indent="0" algn="just" defTabSz="914400" rtl="0" eaLnBrk="1" fontAlgn="auto" latinLnBrk="0" hangingPunct="1">
              <a:lnSpc>
                <a:spcPct val="115000"/>
              </a:lnSpc>
              <a:spcBef>
                <a:spcPts val="200"/>
              </a:spcBef>
              <a:spcAft>
                <a:spcPts val="200"/>
              </a:spcAft>
              <a:buClrTx/>
              <a:buSzTx/>
              <a:buFontTx/>
              <a:buNone/>
              <a:defRPr/>
            </a:pPr>
            <a:r>
              <a:rPr kumimoji="0" lang="vi-VN" sz="4000" b="1"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hai phản ứng dưới đây, phản ứng nào là phản ứng toả nhiệt, phản ứng nào là phản ứng thu nhiệt?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15000"/>
              </a:lnSpc>
              <a:spcBef>
                <a:spcPts val="200"/>
              </a:spcBef>
              <a:spcAft>
                <a:spcPts val="200"/>
              </a:spcAft>
              <a:buClrTx/>
              <a:buSzTx/>
              <a:buFontTx/>
              <a:buNone/>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Phân huỷ đường tạo thành than và nước.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15000"/>
              </a:lnSpc>
              <a:spcBef>
                <a:spcPts val="200"/>
              </a:spcBef>
              <a:spcAft>
                <a:spcPts val="200"/>
              </a:spcAft>
              <a:buClrTx/>
              <a:buSzTx/>
              <a:buFontTx/>
              <a:buNone/>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Cồn cháy trong không khí.</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p:cNvSpPr txBox="1"/>
          <p:nvPr/>
        </p:nvSpPr>
        <p:spPr>
          <a:xfrm>
            <a:off x="11305164" y="3054009"/>
            <a:ext cx="5217779" cy="529189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00"/>
              </a:spcBef>
              <a:spcAft>
                <a:spcPts val="20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algn="just" defTabSz="914400" rtl="0" eaLnBrk="1" fontAlgn="auto" latinLnBrk="0" hangingPunct="1">
              <a:lnSpc>
                <a:spcPct val="115000"/>
              </a:lnSpc>
              <a:spcBef>
                <a:spcPts val="200"/>
              </a:spcBef>
              <a:spcAft>
                <a:spcPts val="200"/>
              </a:spcAft>
              <a:buClrTx/>
              <a:buSzTx/>
              <a:defRPr/>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 huỷ đường tạo thành than và nước là phản ứng thu nhiệt.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algn="just" defTabSz="914400" rtl="0" eaLnBrk="1" fontAlgn="auto" latinLnBrk="0" hangingPunct="1">
              <a:lnSpc>
                <a:spcPct val="115000"/>
              </a:lnSpc>
              <a:spcBef>
                <a:spcPts val="200"/>
              </a:spcBef>
              <a:spcAft>
                <a:spcPts val="200"/>
              </a:spcAft>
              <a:buClrTx/>
              <a:buSzTx/>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200"/>
              </a:spcBef>
              <a:spcAft>
                <a:spcPts val="20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Đốt cháy cồn trong không khí là phản ứng toả nhiệt</a:t>
            </a:r>
            <a:r>
              <a:rPr kumimoji="0" lang="vi-VN"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grpSp>
        <p:nvGrpSpPr>
          <p:cNvPr id="41" name="Group 4"/>
          <p:cNvGrpSpPr/>
          <p:nvPr/>
        </p:nvGrpSpPr>
        <p:grpSpPr>
          <a:xfrm>
            <a:off x="7165234" y="393071"/>
            <a:ext cx="4835175" cy="974130"/>
            <a:chOff x="0" y="0"/>
            <a:chExt cx="4401870" cy="4445234"/>
          </a:xfrm>
          <a:solidFill>
            <a:srgbClr val="FFFF00"/>
          </a:solidFill>
        </p:grpSpPr>
        <p:sp>
          <p:nvSpPr>
            <p:cNvPr id="42" name="Freeform 5"/>
            <p:cNvSpPr/>
            <p:nvPr/>
          </p:nvSpPr>
          <p:spPr>
            <a:xfrm>
              <a:off x="80010" y="80010"/>
              <a:ext cx="4309160" cy="4352524"/>
            </a:xfrm>
            <a:custGeom>
              <a:avLst/>
              <a:gdLst/>
              <a:ahLst/>
              <a:cxnLst/>
              <a:rect l="l" t="t" r="r" b="b"/>
              <a:pathLst>
                <a:path w="4309160" h="4352524">
                  <a:moveTo>
                    <a:pt x="0" y="4297913"/>
                  </a:moveTo>
                  <a:lnTo>
                    <a:pt x="0" y="4352524"/>
                  </a:lnTo>
                  <a:lnTo>
                    <a:pt x="4309160" y="4352524"/>
                  </a:lnTo>
                  <a:lnTo>
                    <a:pt x="4309160" y="0"/>
                  </a:lnTo>
                  <a:lnTo>
                    <a:pt x="4254549" y="0"/>
                  </a:lnTo>
                  <a:lnTo>
                    <a:pt x="4254549" y="4297913"/>
                  </a:lnTo>
                  <a:close/>
                </a:path>
              </a:pathLst>
            </a:custGeom>
            <a:grpFill/>
          </p:spPr>
        </p:sp>
        <p:sp>
          <p:nvSpPr>
            <p:cNvPr id="43" name="Freeform 6"/>
            <p:cNvSpPr/>
            <p:nvPr/>
          </p:nvSpPr>
          <p:spPr>
            <a:xfrm>
              <a:off x="67310" y="67310"/>
              <a:ext cx="4334560" cy="4377924"/>
            </a:xfrm>
            <a:custGeom>
              <a:avLst/>
              <a:gdLst/>
              <a:ahLst/>
              <a:cxnLst/>
              <a:rect l="l" t="t" r="r" b="b"/>
              <a:pathLst>
                <a:path w="4334560" h="4377924">
                  <a:moveTo>
                    <a:pt x="4267249" y="0"/>
                  </a:moveTo>
                  <a:lnTo>
                    <a:pt x="4267249" y="12700"/>
                  </a:lnTo>
                  <a:lnTo>
                    <a:pt x="4321860" y="12700"/>
                  </a:lnTo>
                  <a:lnTo>
                    <a:pt x="4321860" y="4365224"/>
                  </a:lnTo>
                  <a:lnTo>
                    <a:pt x="12700" y="4365224"/>
                  </a:lnTo>
                  <a:lnTo>
                    <a:pt x="12700" y="4310613"/>
                  </a:lnTo>
                  <a:lnTo>
                    <a:pt x="0" y="4310613"/>
                  </a:lnTo>
                  <a:lnTo>
                    <a:pt x="0" y="4377924"/>
                  </a:lnTo>
                  <a:lnTo>
                    <a:pt x="4334560" y="4377924"/>
                  </a:lnTo>
                  <a:lnTo>
                    <a:pt x="4334560" y="0"/>
                  </a:lnTo>
                  <a:close/>
                </a:path>
              </a:pathLst>
            </a:custGeom>
            <a:grpFill/>
          </p:spPr>
        </p:sp>
        <p:sp>
          <p:nvSpPr>
            <p:cNvPr id="44" name="Freeform 7"/>
            <p:cNvSpPr/>
            <p:nvPr/>
          </p:nvSpPr>
          <p:spPr>
            <a:xfrm>
              <a:off x="12700" y="12700"/>
              <a:ext cx="4309159" cy="4352523"/>
            </a:xfrm>
            <a:custGeom>
              <a:avLst/>
              <a:gdLst/>
              <a:ahLst/>
              <a:cxnLst/>
              <a:rect l="l" t="t" r="r" b="b"/>
              <a:pathLst>
                <a:path w="4309159" h="4352523">
                  <a:moveTo>
                    <a:pt x="0" y="0"/>
                  </a:moveTo>
                  <a:lnTo>
                    <a:pt x="4309159" y="0"/>
                  </a:lnTo>
                  <a:lnTo>
                    <a:pt x="4309159" y="4352523"/>
                  </a:lnTo>
                  <a:lnTo>
                    <a:pt x="0" y="4352523"/>
                  </a:lnTo>
                  <a:close/>
                </a:path>
              </a:pathLst>
            </a:custGeom>
            <a:grpFill/>
          </p:spPr>
        </p:sp>
        <p:sp>
          <p:nvSpPr>
            <p:cNvPr id="45" name="Freeform 8"/>
            <p:cNvSpPr/>
            <p:nvPr/>
          </p:nvSpPr>
          <p:spPr>
            <a:xfrm>
              <a:off x="0" y="0"/>
              <a:ext cx="4334560" cy="4377923"/>
            </a:xfrm>
            <a:custGeom>
              <a:avLst/>
              <a:gdLst/>
              <a:ahLst/>
              <a:cxnLst/>
              <a:rect l="l" t="t" r="r" b="b"/>
              <a:pathLst>
                <a:path w="4334560" h="4377923">
                  <a:moveTo>
                    <a:pt x="80010" y="4377923"/>
                  </a:moveTo>
                  <a:lnTo>
                    <a:pt x="4334560" y="4377923"/>
                  </a:lnTo>
                  <a:lnTo>
                    <a:pt x="4334560" y="80010"/>
                  </a:lnTo>
                  <a:lnTo>
                    <a:pt x="4334560" y="67310"/>
                  </a:lnTo>
                  <a:lnTo>
                    <a:pt x="4334560" y="0"/>
                  </a:lnTo>
                  <a:lnTo>
                    <a:pt x="0" y="0"/>
                  </a:lnTo>
                  <a:lnTo>
                    <a:pt x="0" y="4377923"/>
                  </a:lnTo>
                  <a:lnTo>
                    <a:pt x="67310" y="4377923"/>
                  </a:lnTo>
                  <a:lnTo>
                    <a:pt x="80010" y="4377923"/>
                  </a:lnTo>
                  <a:close/>
                  <a:moveTo>
                    <a:pt x="12700" y="12700"/>
                  </a:moveTo>
                  <a:lnTo>
                    <a:pt x="4321859" y="12700"/>
                  </a:lnTo>
                  <a:lnTo>
                    <a:pt x="4321859" y="4365223"/>
                  </a:lnTo>
                  <a:lnTo>
                    <a:pt x="12700" y="4365223"/>
                  </a:lnTo>
                  <a:lnTo>
                    <a:pt x="12700" y="12700"/>
                  </a:lnTo>
                  <a:close/>
                </a:path>
              </a:pathLst>
            </a:custGeom>
            <a:grpFill/>
          </p:spPr>
        </p:sp>
      </p:grpSp>
      <p:sp>
        <p:nvSpPr>
          <p:cNvPr id="46" name="TextBox 45"/>
          <p:cNvSpPr txBox="1"/>
          <p:nvPr/>
        </p:nvSpPr>
        <p:spPr>
          <a:xfrm>
            <a:off x="7696204" y="533085"/>
            <a:ext cx="3787598"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LUYỆN TẬP</a:t>
            </a:r>
          </a:p>
        </p:txBody>
      </p:sp>
      <p:sp>
        <p:nvSpPr>
          <p:cNvPr id="47" name="TextBox 46"/>
          <p:cNvSpPr txBox="1"/>
          <p:nvPr/>
        </p:nvSpPr>
        <p:spPr>
          <a:xfrm>
            <a:off x="4572000" y="1593206"/>
            <a:ext cx="10339836" cy="707886"/>
          </a:xfrm>
          <a:prstGeom prst="rect">
            <a:avLst/>
          </a:prstGeom>
          <a:solidFill>
            <a:srgbClr val="00B0F0"/>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6" grpId="0"/>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426698" y="266700"/>
            <a:ext cx="16725900" cy="9448800"/>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9" name="Group 9"/>
          <p:cNvGrpSpPr/>
          <p:nvPr/>
        </p:nvGrpSpPr>
        <p:grpSpPr>
          <a:xfrm>
            <a:off x="10302732" y="2664608"/>
            <a:ext cx="6313722" cy="6079518"/>
            <a:chOff x="0" y="0"/>
            <a:chExt cx="25837223" cy="25541998"/>
          </a:xfrm>
        </p:grpSpPr>
        <p:sp>
          <p:nvSpPr>
            <p:cNvPr id="10" name="Freeform 10"/>
            <p:cNvSpPr/>
            <p:nvPr/>
          </p:nvSpPr>
          <p:spPr>
            <a:xfrm>
              <a:off x="72390" y="72390"/>
              <a:ext cx="25692444" cy="25397218"/>
            </a:xfrm>
            <a:custGeom>
              <a:avLst/>
              <a:gdLst/>
              <a:ahLst/>
              <a:cxnLst/>
              <a:rect l="l" t="t" r="r" b="b"/>
              <a:pathLst>
                <a:path w="25692444" h="25397218">
                  <a:moveTo>
                    <a:pt x="0" y="0"/>
                  </a:moveTo>
                  <a:lnTo>
                    <a:pt x="25692444" y="0"/>
                  </a:lnTo>
                  <a:lnTo>
                    <a:pt x="25692444" y="25397218"/>
                  </a:lnTo>
                  <a:lnTo>
                    <a:pt x="0" y="25397218"/>
                  </a:lnTo>
                  <a:lnTo>
                    <a:pt x="0" y="0"/>
                  </a:lnTo>
                  <a:close/>
                </a:path>
              </a:pathLst>
            </a:custGeom>
            <a:solidFill>
              <a:srgbClr val="D6C3FF"/>
            </a:solidFill>
          </p:spPr>
        </p:sp>
        <p:sp>
          <p:nvSpPr>
            <p:cNvPr id="11" name="Freeform 11"/>
            <p:cNvSpPr/>
            <p:nvPr/>
          </p:nvSpPr>
          <p:spPr>
            <a:xfrm>
              <a:off x="0" y="0"/>
              <a:ext cx="25837223" cy="25541998"/>
            </a:xfrm>
            <a:custGeom>
              <a:avLst/>
              <a:gdLst/>
              <a:ahLst/>
              <a:cxnLst/>
              <a:rect l="l" t="t" r="r" b="b"/>
              <a:pathLst>
                <a:path w="25837223" h="25541998">
                  <a:moveTo>
                    <a:pt x="25692444" y="25397219"/>
                  </a:moveTo>
                  <a:lnTo>
                    <a:pt x="25837223" y="25397219"/>
                  </a:lnTo>
                  <a:lnTo>
                    <a:pt x="25837223" y="25541998"/>
                  </a:lnTo>
                  <a:lnTo>
                    <a:pt x="25692444" y="25541998"/>
                  </a:lnTo>
                  <a:lnTo>
                    <a:pt x="25692444"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25692444" y="144780"/>
                  </a:moveTo>
                  <a:lnTo>
                    <a:pt x="25837223" y="144780"/>
                  </a:lnTo>
                  <a:lnTo>
                    <a:pt x="25837223" y="25397219"/>
                  </a:lnTo>
                  <a:lnTo>
                    <a:pt x="25692444" y="25397219"/>
                  </a:lnTo>
                  <a:lnTo>
                    <a:pt x="25692444" y="144780"/>
                  </a:lnTo>
                  <a:close/>
                  <a:moveTo>
                    <a:pt x="144780" y="25397219"/>
                  </a:moveTo>
                  <a:lnTo>
                    <a:pt x="25692444" y="25397219"/>
                  </a:lnTo>
                  <a:lnTo>
                    <a:pt x="25692444" y="25541998"/>
                  </a:lnTo>
                  <a:lnTo>
                    <a:pt x="144780" y="25541998"/>
                  </a:lnTo>
                  <a:lnTo>
                    <a:pt x="144780" y="25397217"/>
                  </a:lnTo>
                  <a:close/>
                  <a:moveTo>
                    <a:pt x="25692444" y="0"/>
                  </a:moveTo>
                  <a:lnTo>
                    <a:pt x="25837223" y="0"/>
                  </a:lnTo>
                  <a:lnTo>
                    <a:pt x="25837223" y="144780"/>
                  </a:lnTo>
                  <a:lnTo>
                    <a:pt x="25692444" y="144780"/>
                  </a:lnTo>
                  <a:lnTo>
                    <a:pt x="25692444" y="0"/>
                  </a:lnTo>
                  <a:close/>
                  <a:moveTo>
                    <a:pt x="0" y="0"/>
                  </a:moveTo>
                  <a:lnTo>
                    <a:pt x="144780" y="0"/>
                  </a:lnTo>
                  <a:lnTo>
                    <a:pt x="144780" y="144780"/>
                  </a:lnTo>
                  <a:lnTo>
                    <a:pt x="0" y="144780"/>
                  </a:lnTo>
                  <a:lnTo>
                    <a:pt x="0" y="0"/>
                  </a:lnTo>
                  <a:close/>
                  <a:moveTo>
                    <a:pt x="144780" y="0"/>
                  </a:moveTo>
                  <a:lnTo>
                    <a:pt x="25692444" y="0"/>
                  </a:lnTo>
                  <a:lnTo>
                    <a:pt x="25692444" y="144780"/>
                  </a:lnTo>
                  <a:lnTo>
                    <a:pt x="144780" y="144780"/>
                  </a:lnTo>
                  <a:lnTo>
                    <a:pt x="144780" y="0"/>
                  </a:lnTo>
                  <a:close/>
                </a:path>
              </a:pathLst>
            </a:custGeom>
            <a:solidFill>
              <a:srgbClr val="2B262E"/>
            </a:solidFill>
          </p:spPr>
        </p:sp>
      </p:grpSp>
      <p:grpSp>
        <p:nvGrpSpPr>
          <p:cNvPr id="12" name="Group 12"/>
          <p:cNvGrpSpPr/>
          <p:nvPr/>
        </p:nvGrpSpPr>
        <p:grpSpPr>
          <a:xfrm>
            <a:off x="941616" y="2619093"/>
            <a:ext cx="8833849" cy="6129026"/>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7"/>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7"/>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7"/>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5" name="Group 15"/>
          <p:cNvGrpSpPr/>
          <p:nvPr/>
        </p:nvGrpSpPr>
        <p:grpSpPr>
          <a:xfrm>
            <a:off x="752908" y="2330544"/>
            <a:ext cx="899887" cy="899887"/>
            <a:chOff x="0" y="0"/>
            <a:chExt cx="1199850" cy="1199850"/>
          </a:xfrm>
        </p:grpSpPr>
        <p:sp>
          <p:nvSpPr>
            <p:cNvPr id="16" name="AutoShape 16"/>
            <p:cNvSpPr/>
            <p:nvPr/>
          </p:nvSpPr>
          <p:spPr>
            <a:xfrm>
              <a:off x="0" y="0"/>
              <a:ext cx="1199850" cy="0"/>
            </a:xfrm>
            <a:prstGeom prst="line">
              <a:avLst/>
            </a:prstGeom>
            <a:ln w="38100" cap="flat">
              <a:solidFill>
                <a:srgbClr val="000000"/>
              </a:solidFill>
              <a:prstDash val="solid"/>
              <a:headEnd type="none" w="sm" len="sm"/>
              <a:tailEnd type="none" w="sm" len="sm"/>
            </a:ln>
          </p:spPr>
        </p:sp>
        <p:sp>
          <p:nvSpPr>
            <p:cNvPr id="17" name="AutoShape 1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8" name="Group 18"/>
          <p:cNvGrpSpPr/>
          <p:nvPr/>
        </p:nvGrpSpPr>
        <p:grpSpPr>
          <a:xfrm rot="-5400000">
            <a:off x="728542" y="8007870"/>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0188545" y="8014553"/>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4" name="Group 24"/>
          <p:cNvGrpSpPr/>
          <p:nvPr/>
        </p:nvGrpSpPr>
        <p:grpSpPr>
          <a:xfrm rot="5400000">
            <a:off x="9002243" y="2402138"/>
            <a:ext cx="899887" cy="899887"/>
            <a:chOff x="0" y="0"/>
            <a:chExt cx="1199850" cy="1199850"/>
          </a:xfrm>
        </p:grpSpPr>
        <p:sp>
          <p:nvSpPr>
            <p:cNvPr id="25" name="AutoShape 25"/>
            <p:cNvSpPr/>
            <p:nvPr/>
          </p:nvSpPr>
          <p:spPr>
            <a:xfrm>
              <a:off x="0" y="0"/>
              <a:ext cx="1199850" cy="0"/>
            </a:xfrm>
            <a:prstGeom prst="line">
              <a:avLst/>
            </a:prstGeom>
            <a:ln w="38100" cap="flat">
              <a:solidFill>
                <a:srgbClr val="000000"/>
              </a:solidFill>
              <a:prstDash val="solid"/>
              <a:headEnd type="none" w="sm" len="sm"/>
              <a:tailEnd type="none" w="sm" len="sm"/>
            </a:ln>
          </p:spPr>
        </p:sp>
        <p:sp>
          <p:nvSpPr>
            <p:cNvPr id="26" name="AutoShape 2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827347" y="2462355"/>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0" name="Group 30"/>
          <p:cNvGrpSpPr/>
          <p:nvPr/>
        </p:nvGrpSpPr>
        <p:grpSpPr>
          <a:xfrm>
            <a:off x="10152823" y="2413780"/>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10800000">
            <a:off x="8988583" y="8019141"/>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873528" y="8014553"/>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9" name="TextBox 38"/>
          <p:cNvSpPr txBox="1"/>
          <p:nvPr/>
        </p:nvSpPr>
        <p:spPr>
          <a:xfrm>
            <a:off x="1147619" y="2776839"/>
            <a:ext cx="8468442" cy="5877699"/>
          </a:xfrm>
          <a:prstGeom prst="rect">
            <a:avLst/>
          </a:prstGeom>
          <a:noFill/>
        </p:spPr>
        <p:txBody>
          <a:bodyPr wrap="square" rtlCol="0">
            <a:spAutoFit/>
          </a:bodyPr>
          <a:lstStyle/>
          <a:p>
            <a:pPr marL="30480" marR="30480" algn="just">
              <a:lnSpc>
                <a:spcPct val="115000"/>
              </a:lnSpc>
              <a:spcBef>
                <a:spcPts val="200"/>
              </a:spcBef>
              <a:spcAft>
                <a:spcPts val="2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Nước đường để trong không khí một thời gian có vị chua. Trong trường hợp này, dấu hiệu nào chứng tỏ có phản ứng hoá học xảy ra?</a:t>
            </a: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15000"/>
              </a:lnSpc>
              <a:spcBef>
                <a:spcPts val="200"/>
              </a:spcBef>
              <a:spcAft>
                <a:spcPts val="2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phương tiện giao thông cơ giới khi chạy bằng xăng, dầu,...thường làm nóng máy trong quá trình vận hành. Nguồn nhiệt này chủ yếu được sinh ra từ đâu?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p:cNvSpPr txBox="1"/>
          <p:nvPr/>
        </p:nvSpPr>
        <p:spPr>
          <a:xfrm>
            <a:off x="10822843" y="2913807"/>
            <a:ext cx="5293672" cy="678327"/>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200"/>
              </a:spcBef>
              <a:spcAft>
                <a:spcPts val="20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p:cNvSpPr txBox="1"/>
          <p:nvPr/>
        </p:nvSpPr>
        <p:spPr>
          <a:xfrm>
            <a:off x="6066162" y="461342"/>
            <a:ext cx="5638800" cy="769441"/>
          </a:xfrm>
          <a:prstGeom prst="rect">
            <a:avLst/>
          </a:prstGeom>
          <a:solidFill>
            <a:srgbClr val="92D050"/>
          </a:solidFill>
        </p:spPr>
        <p:txBody>
          <a:bodyPr wrap="square" rtlCol="0">
            <a:spAutoFit/>
          </a:bodyPr>
          <a:lstStyle/>
          <a:p>
            <a:r>
              <a:rPr lang="vi-VN" sz="4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 dụng - mở rộng</a:t>
            </a:r>
            <a:endParaRPr lang="en-US" sz="4400" b="1"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10477259" y="3391681"/>
            <a:ext cx="6022039" cy="3278013"/>
          </a:xfrm>
          <a:prstGeom prst="rect">
            <a:avLst/>
          </a:prstGeom>
          <a:noFill/>
        </p:spPr>
        <p:txBody>
          <a:bodyPr wrap="square" rtlCol="0">
            <a:spAutoFit/>
          </a:bodyPr>
          <a:lstStyle/>
          <a:p>
            <a:pPr marL="30480" marR="30480" algn="just">
              <a:lnSpc>
                <a:spcPct val="115000"/>
              </a:lnSpc>
              <a:spcBef>
                <a:spcPts val="200"/>
              </a:spcBef>
              <a:spcAft>
                <a:spcPts val="200"/>
              </a:spcAft>
            </a:pP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 hiệu chứng tỏ có phản ứng hoá học xảy ra là sự thay đổi vị của nước đường (từ vị ngọt sang vị chua).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TextBox 44"/>
          <p:cNvSpPr txBox="1"/>
          <p:nvPr/>
        </p:nvSpPr>
        <p:spPr>
          <a:xfrm>
            <a:off x="10395548" y="7059160"/>
            <a:ext cx="5927923" cy="1315425"/>
          </a:xfrm>
          <a:prstGeom prst="rect">
            <a:avLst/>
          </a:prstGeom>
          <a:noFill/>
        </p:spPr>
        <p:txBody>
          <a:bodyPr wrap="square" rtlCol="0">
            <a:spAutoFit/>
          </a:bodyPr>
          <a:lstStyle/>
          <a:p>
            <a:pPr marL="30480" marR="30480" algn="just">
              <a:lnSpc>
                <a:spcPct val="115000"/>
              </a:lnSpc>
              <a:spcBef>
                <a:spcPts val="200"/>
              </a:spcBef>
              <a:spcAft>
                <a:spcPts val="20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quá trình đốt cháy nhiên liệu trong động cơ.</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p:cNvSpPr txBox="1"/>
          <p:nvPr/>
        </p:nvSpPr>
        <p:spPr>
          <a:xfrm>
            <a:off x="1202851" y="1450578"/>
            <a:ext cx="10339836" cy="707886"/>
          </a:xfrm>
          <a:prstGeom prst="rect">
            <a:avLst/>
          </a:prstGeom>
          <a:solidFill>
            <a:srgbClr val="00B0F0"/>
          </a:solidFill>
        </p:spPr>
        <p:txBody>
          <a:bodyPr wrap="square" rtlCol="0">
            <a:spAutoFit/>
          </a:bodyPr>
          <a:lstStyle/>
          <a:p>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heel(1)">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animBg="1"/>
      <p:bldP spid="44" grpId="0"/>
      <p:bldP spid="45" grpId="0"/>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Freeform 3"/>
          <p:cNvSpPr/>
          <p:nvPr/>
        </p:nvSpPr>
        <p:spPr>
          <a:xfrm>
            <a:off x="762000" y="495301"/>
            <a:ext cx="17068800" cy="9627440"/>
          </a:xfrm>
          <a:custGeom>
            <a:avLst/>
            <a:gdLst/>
            <a:ahLst/>
            <a:cxnLst/>
            <a:rect l="l" t="t" r="r" b="b"/>
            <a:pathLst>
              <a:path w="10556554" h="6402239">
                <a:moveTo>
                  <a:pt x="0" y="0"/>
                </a:moveTo>
                <a:lnTo>
                  <a:pt x="10556554" y="0"/>
                </a:lnTo>
                <a:lnTo>
                  <a:pt x="10556554" y="6402238"/>
                </a:lnTo>
                <a:lnTo>
                  <a:pt x="0" y="6402238"/>
                </a:lnTo>
                <a:lnTo>
                  <a:pt x="0" y="0"/>
                </a:lnTo>
                <a:close/>
              </a:path>
            </a:pathLst>
          </a:custGeom>
          <a:blipFill>
            <a:blip r:embed="rId3"/>
            <a:stretch>
              <a:fillRect t="-54253" r="-40325"/>
            </a:stretch>
          </a:blipFill>
        </p:spPr>
      </p:sp>
      <p:sp>
        <p:nvSpPr>
          <p:cNvPr id="4" name="Freeform 4"/>
          <p:cNvSpPr/>
          <p:nvPr/>
        </p:nvSpPr>
        <p:spPr>
          <a:xfrm rot="1945000">
            <a:off x="14746593" y="8185219"/>
            <a:ext cx="2891663" cy="3212959"/>
          </a:xfrm>
          <a:custGeom>
            <a:avLst/>
            <a:gdLst/>
            <a:ahLst/>
            <a:cxnLst/>
            <a:rect l="l" t="t" r="r" b="b"/>
            <a:pathLst>
              <a:path w="2891663" h="3212959">
                <a:moveTo>
                  <a:pt x="0" y="0"/>
                </a:moveTo>
                <a:lnTo>
                  <a:pt x="2891664" y="0"/>
                </a:lnTo>
                <a:lnTo>
                  <a:pt x="2891664" y="3212959"/>
                </a:lnTo>
                <a:lnTo>
                  <a:pt x="0" y="3212959"/>
                </a:lnTo>
                <a:lnTo>
                  <a:pt x="0" y="0"/>
                </a:lnTo>
                <a:close/>
              </a:path>
            </a:pathLst>
          </a:custGeom>
          <a:blipFill>
            <a:blip r:embed="rId4"/>
            <a:stretch>
              <a:fillRect/>
            </a:stretch>
          </a:blipFill>
        </p:spPr>
      </p:sp>
      <p:sp>
        <p:nvSpPr>
          <p:cNvPr id="5" name="Freeform 5"/>
          <p:cNvSpPr/>
          <p:nvPr/>
        </p:nvSpPr>
        <p:spPr>
          <a:xfrm rot="-1393229">
            <a:off x="-18915" y="3804550"/>
            <a:ext cx="2439021" cy="2317070"/>
          </a:xfrm>
          <a:custGeom>
            <a:avLst/>
            <a:gdLst/>
            <a:ahLst/>
            <a:cxnLst/>
            <a:rect l="l" t="t" r="r" b="b"/>
            <a:pathLst>
              <a:path w="2439021" h="2317070">
                <a:moveTo>
                  <a:pt x="0" y="0"/>
                </a:moveTo>
                <a:lnTo>
                  <a:pt x="2439021" y="0"/>
                </a:lnTo>
                <a:lnTo>
                  <a:pt x="2439021" y="2317070"/>
                </a:lnTo>
                <a:lnTo>
                  <a:pt x="0" y="2317070"/>
                </a:lnTo>
                <a:lnTo>
                  <a:pt x="0" y="0"/>
                </a:lnTo>
                <a:close/>
              </a:path>
            </a:pathLst>
          </a:custGeom>
          <a:blipFill>
            <a:blip r:embed="rId5"/>
            <a:stretch>
              <a:fillRect/>
            </a:stretch>
          </a:blipFill>
        </p:spPr>
      </p:sp>
      <p:sp>
        <p:nvSpPr>
          <p:cNvPr id="6" name="TextBox 6"/>
          <p:cNvSpPr txBox="1"/>
          <p:nvPr/>
        </p:nvSpPr>
        <p:spPr>
          <a:xfrm>
            <a:off x="5225252" y="164259"/>
            <a:ext cx="7837495" cy="1461939"/>
          </a:xfrm>
          <a:prstGeom prst="rect">
            <a:avLst/>
          </a:prstGeom>
        </p:spPr>
        <p:txBody>
          <a:bodyPr lIns="0" tIns="0" rIns="0" bIns="0" rtlCol="0" anchor="t">
            <a:spAutoFit/>
          </a:bodyPr>
          <a:lstStyle/>
          <a:p>
            <a:pPr marL="0" lvl="1" indent="0" algn="ctr">
              <a:lnSpc>
                <a:spcPts val="11385"/>
              </a:lnSpc>
            </a:pPr>
            <a:r>
              <a:rPr lang="vi-VN" sz="7200">
                <a:solidFill>
                  <a:srgbClr val="000000"/>
                </a:solidFill>
                <a:latin typeface="+mj-lt"/>
              </a:rPr>
              <a:t>Hướng dẫn về nhà</a:t>
            </a:r>
            <a:endParaRPr lang="en-US" sz="7200">
              <a:solidFill>
                <a:srgbClr val="000000"/>
              </a:solidFill>
              <a:latin typeface="+mj-lt"/>
            </a:endParaRPr>
          </a:p>
        </p:txBody>
      </p:sp>
      <p:sp>
        <p:nvSpPr>
          <p:cNvPr id="7" name="Freeform 7"/>
          <p:cNvSpPr/>
          <p:nvPr/>
        </p:nvSpPr>
        <p:spPr>
          <a:xfrm rot="6019434">
            <a:off x="16777665" y="7396362"/>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4607957">
            <a:off x="452093" y="2452980"/>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892394" y="3200909"/>
            <a:ext cx="2900094" cy="2805841"/>
          </a:xfrm>
          <a:custGeom>
            <a:avLst/>
            <a:gdLst/>
            <a:ahLst/>
            <a:cxnLst/>
            <a:rect l="l" t="t" r="r" b="b"/>
            <a:pathLst>
              <a:path w="2900094" h="2805841">
                <a:moveTo>
                  <a:pt x="0" y="0"/>
                </a:moveTo>
                <a:lnTo>
                  <a:pt x="2900094" y="0"/>
                </a:lnTo>
                <a:lnTo>
                  <a:pt x="2900094" y="2805841"/>
                </a:lnTo>
                <a:lnTo>
                  <a:pt x="0" y="2805841"/>
                </a:lnTo>
                <a:lnTo>
                  <a:pt x="0" y="0"/>
                </a:lnTo>
                <a:close/>
              </a:path>
            </a:pathLst>
          </a:custGeom>
          <a:blipFill>
            <a:blip r:embed="rId8"/>
            <a:stretch>
              <a:fillRect/>
            </a:stretch>
          </a:blipFill>
        </p:spPr>
      </p:sp>
      <p:sp>
        <p:nvSpPr>
          <p:cNvPr id="10" name="Freeform 10"/>
          <p:cNvSpPr/>
          <p:nvPr/>
        </p:nvSpPr>
        <p:spPr>
          <a:xfrm rot="1334314">
            <a:off x="940051" y="362358"/>
            <a:ext cx="1325947" cy="1420023"/>
          </a:xfrm>
          <a:custGeom>
            <a:avLst/>
            <a:gdLst/>
            <a:ahLst/>
            <a:cxnLst/>
            <a:rect l="l" t="t" r="r" b="b"/>
            <a:pathLst>
              <a:path w="1325947" h="1420023">
                <a:moveTo>
                  <a:pt x="0" y="0"/>
                </a:moveTo>
                <a:lnTo>
                  <a:pt x="1325946" y="0"/>
                </a:lnTo>
                <a:lnTo>
                  <a:pt x="1325946" y="1420023"/>
                </a:lnTo>
                <a:lnTo>
                  <a:pt x="0" y="1420023"/>
                </a:lnTo>
                <a:lnTo>
                  <a:pt x="0" y="0"/>
                </a:lnTo>
                <a:close/>
              </a:path>
            </a:pathLst>
          </a:custGeom>
          <a:blipFill>
            <a:blip r:embed="rId9"/>
            <a:stretch>
              <a:fillRect/>
            </a:stretch>
          </a:blipFill>
        </p:spPr>
      </p:sp>
      <p:sp>
        <p:nvSpPr>
          <p:cNvPr id="11" name="Freeform 11"/>
          <p:cNvSpPr/>
          <p:nvPr/>
        </p:nvSpPr>
        <p:spPr>
          <a:xfrm>
            <a:off x="382596" y="8301743"/>
            <a:ext cx="2117713" cy="2112418"/>
          </a:xfrm>
          <a:custGeom>
            <a:avLst/>
            <a:gdLst/>
            <a:ahLst/>
            <a:cxnLst/>
            <a:rect l="l" t="t" r="r" b="b"/>
            <a:pathLst>
              <a:path w="2117713" h="2112418">
                <a:moveTo>
                  <a:pt x="0" y="0"/>
                </a:moveTo>
                <a:lnTo>
                  <a:pt x="2117713" y="0"/>
                </a:lnTo>
                <a:lnTo>
                  <a:pt x="2117713" y="2112418"/>
                </a:lnTo>
                <a:lnTo>
                  <a:pt x="0" y="2112418"/>
                </a:lnTo>
                <a:lnTo>
                  <a:pt x="0" y="0"/>
                </a:lnTo>
                <a:close/>
              </a:path>
            </a:pathLst>
          </a:custGeom>
          <a:blipFill>
            <a:blip r:embed="rId10"/>
            <a:stretch>
              <a:fillRect/>
            </a:stretch>
          </a:blipFill>
        </p:spPr>
      </p:sp>
      <p:sp>
        <p:nvSpPr>
          <p:cNvPr id="12" name="Freeform 12"/>
          <p:cNvSpPr/>
          <p:nvPr/>
        </p:nvSpPr>
        <p:spPr>
          <a:xfrm>
            <a:off x="16762745" y="-38741"/>
            <a:ext cx="2136109" cy="2222220"/>
          </a:xfrm>
          <a:custGeom>
            <a:avLst/>
            <a:gdLst/>
            <a:ahLst/>
            <a:cxnLst/>
            <a:rect l="l" t="t" r="r" b="b"/>
            <a:pathLst>
              <a:path w="2136109" h="2222220">
                <a:moveTo>
                  <a:pt x="0" y="0"/>
                </a:moveTo>
                <a:lnTo>
                  <a:pt x="2136110" y="0"/>
                </a:lnTo>
                <a:lnTo>
                  <a:pt x="2136110" y="2222220"/>
                </a:lnTo>
                <a:lnTo>
                  <a:pt x="0" y="2222220"/>
                </a:lnTo>
                <a:lnTo>
                  <a:pt x="0" y="0"/>
                </a:lnTo>
                <a:close/>
              </a:path>
            </a:pathLst>
          </a:custGeom>
          <a:blipFill>
            <a:blip r:embed="rId11"/>
            <a:stretch>
              <a:fillRect/>
            </a:stretch>
          </a:blipFill>
        </p:spPr>
      </p:sp>
      <p:sp>
        <p:nvSpPr>
          <p:cNvPr id="13" name="TextBox 6"/>
          <p:cNvSpPr txBox="1"/>
          <p:nvPr/>
        </p:nvSpPr>
        <p:spPr>
          <a:xfrm>
            <a:off x="1625002" y="1624427"/>
            <a:ext cx="13243944" cy="1461939"/>
          </a:xfrm>
          <a:prstGeom prst="rect">
            <a:avLst/>
          </a:prstGeom>
        </p:spPr>
        <p:txBody>
          <a:bodyPr wrap="square" lIns="0" tIns="0" rIns="0" bIns="0" rtlCol="0" anchor="t">
            <a:spAutoFit/>
          </a:bodyPr>
          <a:lstStyle/>
          <a:p>
            <a:pPr marL="0" lvl="1" indent="0" algn="ctr">
              <a:lnSpc>
                <a:spcPts val="11385"/>
              </a:lnSpc>
            </a:pPr>
            <a:r>
              <a:rPr lang="vi-VN" sz="5000">
                <a:solidFill>
                  <a:srgbClr val="000000"/>
                </a:solidFill>
                <a:latin typeface="Quicksand Bold" panose="00000800000000000000"/>
              </a:rPr>
              <a:t>-</a:t>
            </a:r>
            <a:r>
              <a:rPr lang="vi-VN" sz="6000">
                <a:solidFill>
                  <a:srgbClr val="000000"/>
                </a:solidFill>
                <a:latin typeface="Times New Roman" panose="02020603050405020304" pitchFamily="18" charset="0"/>
                <a:cs typeface="Times New Roman" panose="02020603050405020304" pitchFamily="18" charset="0"/>
              </a:rPr>
              <a:t>Học bài, nắm vững diễn biến của PƯHH</a:t>
            </a:r>
            <a:endParaRPr lang="en-US" sz="6000">
              <a:solidFill>
                <a:srgbClr val="000000"/>
              </a:solidFill>
              <a:latin typeface="Times New Roman" panose="02020603050405020304" pitchFamily="18" charset="0"/>
              <a:cs typeface="Times New Roman" panose="02020603050405020304" pitchFamily="18" charset="0"/>
            </a:endParaRPr>
          </a:p>
        </p:txBody>
      </p:sp>
      <p:sp>
        <p:nvSpPr>
          <p:cNvPr id="14" name="TextBox 6"/>
          <p:cNvSpPr txBox="1"/>
          <p:nvPr/>
        </p:nvSpPr>
        <p:spPr>
          <a:xfrm>
            <a:off x="1905000" y="2851673"/>
            <a:ext cx="13966719" cy="1846659"/>
          </a:xfrm>
          <a:prstGeom prst="rect">
            <a:avLst/>
          </a:prstGeom>
        </p:spPr>
        <p:txBody>
          <a:bodyPr wrap="square" lIns="0" tIns="0" rIns="0" bIns="0" rtlCol="0" anchor="t">
            <a:spAutoFit/>
          </a:bodyPr>
          <a:lstStyle/>
          <a:p>
            <a:pPr marL="0" lvl="1" indent="0" algn="just"/>
            <a:r>
              <a:rPr lang="vi-VN" sz="5000">
                <a:latin typeface="Quicksand Bold" panose="00000800000000000000"/>
              </a:rPr>
              <a:t>-</a:t>
            </a:r>
            <a:r>
              <a:rPr lang="vi-VN" sz="6000">
                <a:latin typeface="+mj-lt"/>
              </a:rPr>
              <a:t>Nhận biết và phân biệt được PƯ thu nhiệt/tỏa nhiệt trong thực tế cuộc sống</a:t>
            </a:r>
            <a:endParaRPr lang="en-US" sz="6000">
              <a:latin typeface="+mj-lt"/>
            </a:endParaRPr>
          </a:p>
        </p:txBody>
      </p:sp>
      <p:sp>
        <p:nvSpPr>
          <p:cNvPr id="15" name="TextBox 6"/>
          <p:cNvSpPr txBox="1"/>
          <p:nvPr/>
        </p:nvSpPr>
        <p:spPr>
          <a:xfrm>
            <a:off x="2328538" y="5165755"/>
            <a:ext cx="13630921" cy="1846659"/>
          </a:xfrm>
          <a:prstGeom prst="rect">
            <a:avLst/>
          </a:prstGeom>
        </p:spPr>
        <p:txBody>
          <a:bodyPr wrap="square" lIns="0" tIns="0" rIns="0" bIns="0" rtlCol="0" anchor="t">
            <a:spAutoFit/>
          </a:bodyPr>
          <a:lstStyle/>
          <a:p>
            <a:pPr marL="0" lvl="1" indent="0" algn="just"/>
            <a:r>
              <a:rPr lang="vi-VN" sz="5000">
                <a:latin typeface="Quicksand Bold" panose="00000800000000000000"/>
              </a:rPr>
              <a:t>-</a:t>
            </a:r>
            <a:r>
              <a:rPr lang="vi-VN" sz="6000">
                <a:latin typeface="Times New Roman" panose="02020603050405020304" pitchFamily="18" charset="0"/>
                <a:cs typeface="Times New Roman" panose="02020603050405020304" pitchFamily="18" charset="0"/>
              </a:rPr>
              <a:t>Tìm hiểu nội dung của định luật bảo toàn khối lượng – cách vận dụng </a:t>
            </a:r>
            <a:endParaRPr lang="en-US" sz="6000">
              <a:latin typeface="Times New Roman" panose="02020603050405020304" pitchFamily="18" charset="0"/>
              <a:cs typeface="Times New Roman" panose="02020603050405020304" pitchFamily="18" charset="0"/>
            </a:endParaRPr>
          </a:p>
        </p:txBody>
      </p:sp>
      <p:sp>
        <p:nvSpPr>
          <p:cNvPr id="16" name="TextBox 6"/>
          <p:cNvSpPr txBox="1"/>
          <p:nvPr/>
        </p:nvSpPr>
        <p:spPr>
          <a:xfrm>
            <a:off x="2280047" y="7660483"/>
            <a:ext cx="13630921" cy="1384995"/>
          </a:xfrm>
          <a:prstGeom prst="rect">
            <a:avLst/>
          </a:prstGeom>
        </p:spPr>
        <p:txBody>
          <a:bodyPr wrap="square" lIns="0" tIns="0" rIns="0" bIns="0" rtlCol="0" anchor="t">
            <a:spAutoFit/>
          </a:bodyPr>
          <a:lstStyle/>
          <a:p>
            <a:pPr marL="0" lvl="1" indent="0" algn="just">
              <a:lnSpc>
                <a:spcPct val="150000"/>
              </a:lnSpc>
            </a:pPr>
            <a:r>
              <a:rPr lang="vi-VN" sz="6000">
                <a:latin typeface="+mj-lt"/>
              </a:rPr>
              <a:t>-Các bước lập PTHH</a:t>
            </a:r>
            <a:endParaRPr lang="en-US" sz="60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FF0000"/>
                </a:solidFill>
              </a:rPr>
              <a:t>Tôi do 2O liên kết với nhau.</a:t>
            </a:r>
            <a:endParaRPr lang="en-US" sz="6000">
              <a:solidFill>
                <a:srgbClr val="FF0000"/>
              </a:solidFill>
            </a:endParaRPr>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panose="00000800000000000000"/>
            </a:endParaRPr>
          </a:p>
          <a:p>
            <a:pPr algn="ctr">
              <a:lnSpc>
                <a:spcPts val="6150"/>
              </a:lnSpc>
            </a:pPr>
            <a:r>
              <a:rPr lang="vi-VN" sz="7500">
                <a:solidFill>
                  <a:srgbClr val="FFFFFF"/>
                </a:solidFill>
                <a:latin typeface="Quicksand Bold" panose="00000800000000000000"/>
              </a:rPr>
              <a:t>Tôi là gì?</a:t>
            </a:r>
            <a:endParaRPr lang="en-US" sz="7500">
              <a:solidFill>
                <a:srgbClr val="FFFFFF"/>
              </a:solidFill>
              <a:latin typeface="Quicksand Bold" panose="00000800000000000000"/>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FF0000"/>
                </a:solidFill>
              </a:rPr>
              <a:t>Tôi rất cần cho sự sống và sự cháy.</a:t>
            </a:r>
            <a:endParaRPr lang="en-US" sz="6000">
              <a:solidFill>
                <a:srgbClr val="FF0000"/>
              </a:solidFill>
            </a:endParaRPr>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FF0000"/>
                </a:solidFill>
              </a:rPr>
              <a:t>Tôi có mặt trong thành phần của không khí.</a:t>
            </a:r>
            <a:endParaRPr lang="en-US" sz="6000">
              <a:solidFill>
                <a:srgbClr val="FF0000"/>
              </a:solidFill>
            </a:endParaRPr>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solidFill>
                  <a:srgbClr val="FF0000"/>
                </a:solidFill>
              </a:rPr>
              <a:t>Khí oxygen</a:t>
            </a:r>
            <a:endParaRPr lang="en-US" sz="6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002060"/>
                </a:solidFill>
              </a:rPr>
              <a:t>Tôi do 2H và O liên kết với nhau.</a:t>
            </a:r>
            <a:endParaRPr lang="en-US" sz="6000">
              <a:solidFill>
                <a:srgbClr val="002060"/>
              </a:solidFill>
            </a:endParaRPr>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panose="00000800000000000000"/>
            </a:endParaRPr>
          </a:p>
          <a:p>
            <a:pPr algn="ctr">
              <a:lnSpc>
                <a:spcPts val="6150"/>
              </a:lnSpc>
            </a:pPr>
            <a:r>
              <a:rPr lang="vi-VN" sz="7500">
                <a:solidFill>
                  <a:srgbClr val="FFFFFF"/>
                </a:solidFill>
                <a:latin typeface="Quicksand Bold" panose="00000800000000000000"/>
              </a:rPr>
              <a:t>Tôi là gì?</a:t>
            </a:r>
            <a:endParaRPr lang="en-US" sz="7500">
              <a:solidFill>
                <a:srgbClr val="FFFFFF"/>
              </a:solidFill>
              <a:latin typeface="Quicksand Bold" panose="00000800000000000000"/>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5000">
                <a:solidFill>
                  <a:srgbClr val="002060"/>
                </a:solidFill>
              </a:rPr>
              <a:t>Tôi chiếm khoảng 70% </a:t>
            </a:r>
            <a:r>
              <a:rPr lang="en-US" sz="5000">
                <a:solidFill>
                  <a:srgbClr val="002060"/>
                </a:solidFill>
              </a:rPr>
              <a:t>khối lượng cơ thể của một người trưởng thành.</a:t>
            </a:r>
          </a:p>
          <a:p>
            <a:endParaRPr lang="en-US"/>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002060"/>
                </a:solidFill>
              </a:rPr>
              <a:t>Tôi do 2 nguyên tố hóa học tạo nên</a:t>
            </a:r>
            <a:endParaRPr lang="en-US" sz="6000">
              <a:solidFill>
                <a:srgbClr val="002060"/>
              </a:solidFill>
            </a:endParaRPr>
          </a:p>
          <a:p>
            <a:endParaRPr lang="en-US" sz="6000"/>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solidFill>
                  <a:srgbClr val="002060"/>
                </a:solidFill>
              </a:rPr>
              <a:t>Nước </a:t>
            </a:r>
            <a:endParaRPr lang="en-US" sz="60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897D"/>
        </a:solidFill>
        <a:effectLst/>
      </p:bgPr>
    </p:bg>
    <p:spTree>
      <p:nvGrpSpPr>
        <p:cNvPr id="1" name=""/>
        <p:cNvGrpSpPr/>
        <p:nvPr/>
      </p:nvGrpSpPr>
      <p:grpSpPr>
        <a:xfrm>
          <a:off x="0" y="0"/>
          <a:ext cx="0" cy="0"/>
          <a:chOff x="0" y="0"/>
          <a:chExt cx="0" cy="0"/>
        </a:xfrm>
      </p:grpSpPr>
      <p:sp>
        <p:nvSpPr>
          <p:cNvPr id="2" name="Freeform 2"/>
          <p:cNvSpPr/>
          <p:nvPr/>
        </p:nvSpPr>
        <p:spPr>
          <a:xfrm>
            <a:off x="12878730" y="2377582"/>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7030A0"/>
                </a:solidFill>
              </a:rPr>
              <a:t>Biến đổi chất có chất mới tạo ra.</a:t>
            </a:r>
            <a:endParaRPr lang="en-US" sz="6000">
              <a:solidFill>
                <a:srgbClr val="7030A0"/>
              </a:solidFill>
            </a:endParaRPr>
          </a:p>
          <a:p>
            <a:endParaRPr lang="en-US"/>
          </a:p>
        </p:txBody>
      </p:sp>
      <p:sp>
        <p:nvSpPr>
          <p:cNvPr id="4" name="TextBox 4"/>
          <p:cNvSpPr txBox="1"/>
          <p:nvPr/>
        </p:nvSpPr>
        <p:spPr>
          <a:xfrm>
            <a:off x="4648201" y="384815"/>
            <a:ext cx="8412260" cy="1622239"/>
          </a:xfrm>
          <a:prstGeom prst="rect">
            <a:avLst/>
          </a:prstGeom>
        </p:spPr>
        <p:txBody>
          <a:bodyPr wrap="square" lIns="0" tIns="0" rIns="0" bIns="0" rtlCol="0" anchor="t">
            <a:spAutoFit/>
          </a:bodyPr>
          <a:lstStyle/>
          <a:p>
            <a:pPr algn="ctr">
              <a:lnSpc>
                <a:spcPts val="6150"/>
              </a:lnSpc>
            </a:pPr>
            <a:endParaRPr lang="vi-VN" sz="7500">
              <a:solidFill>
                <a:srgbClr val="FFFFFF"/>
              </a:solidFill>
              <a:latin typeface="Quicksand Bold" panose="00000800000000000000"/>
            </a:endParaRPr>
          </a:p>
          <a:p>
            <a:pPr algn="ctr">
              <a:lnSpc>
                <a:spcPts val="6150"/>
              </a:lnSpc>
            </a:pPr>
            <a:r>
              <a:rPr lang="vi-VN" sz="7500">
                <a:solidFill>
                  <a:srgbClr val="FFFFFF"/>
                </a:solidFill>
                <a:latin typeface="Quicksand Bold" panose="00000800000000000000"/>
              </a:rPr>
              <a:t>Biến đổi gì?</a:t>
            </a:r>
            <a:endParaRPr lang="en-US" sz="7500">
              <a:solidFill>
                <a:srgbClr val="FFFFFF"/>
              </a:solidFill>
              <a:latin typeface="Quicksand Bold" panose="00000800000000000000"/>
            </a:endParaRPr>
          </a:p>
        </p:txBody>
      </p:sp>
      <p:sp>
        <p:nvSpPr>
          <p:cNvPr id="5" name="Freeform 5"/>
          <p:cNvSpPr/>
          <p:nvPr/>
        </p:nvSpPr>
        <p:spPr>
          <a:xfrm>
            <a:off x="6959593" y="2317005"/>
            <a:ext cx="4368814" cy="6019297"/>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5000">
                <a:solidFill>
                  <a:srgbClr val="7030A0"/>
                </a:solidFill>
              </a:rPr>
              <a:t>Khi đốt cháy khí hydrogen trong khí oxygen thì thu được nước.</a:t>
            </a:r>
            <a:endParaRPr lang="en-US" sz="5000">
              <a:solidFill>
                <a:srgbClr val="7030A0"/>
              </a:solidFill>
            </a:endParaRPr>
          </a:p>
        </p:txBody>
      </p:sp>
      <p:sp>
        <p:nvSpPr>
          <p:cNvPr id="7" name="Freeform 7"/>
          <p:cNvSpPr/>
          <p:nvPr/>
        </p:nvSpPr>
        <p:spPr>
          <a:xfrm>
            <a:off x="1073649" y="2407308"/>
            <a:ext cx="4368814" cy="6019297"/>
          </a:xfrm>
          <a:custGeom>
            <a:avLst/>
            <a:gdLst/>
            <a:ahLst/>
            <a:cxnLst/>
            <a:rect l="l" t="t" r="r" b="b"/>
            <a:pathLst>
              <a:path w="4368814" h="6019297">
                <a:moveTo>
                  <a:pt x="0" y="0"/>
                </a:moveTo>
                <a:lnTo>
                  <a:pt x="4368814" y="0"/>
                </a:lnTo>
                <a:lnTo>
                  <a:pt x="4368814"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endParaRPr lang="vi-VN"/>
          </a:p>
          <a:p>
            <a:endParaRPr lang="vi-VN"/>
          </a:p>
          <a:p>
            <a:endParaRPr lang="vi-VN"/>
          </a:p>
          <a:p>
            <a:endParaRPr lang="vi-VN"/>
          </a:p>
          <a:p>
            <a:pPr algn="ctr"/>
            <a:r>
              <a:rPr lang="vi-VN" sz="6000">
                <a:solidFill>
                  <a:srgbClr val="7030A0"/>
                </a:solidFill>
              </a:rPr>
              <a:t>Chuối xanh chuyển thành chuối chín.</a:t>
            </a:r>
            <a:endParaRPr lang="en-US" sz="6000">
              <a:solidFill>
                <a:srgbClr val="7030A0"/>
              </a:solidFill>
            </a:endParaRPr>
          </a:p>
          <a:p>
            <a:endParaRPr lang="en-US" sz="6000"/>
          </a:p>
        </p:txBody>
      </p:sp>
      <p:sp>
        <p:nvSpPr>
          <p:cNvPr id="12" name="Freeform 12"/>
          <p:cNvSpPr/>
          <p:nvPr/>
        </p:nvSpPr>
        <p:spPr>
          <a:xfrm flipH="1">
            <a:off x="-475825" y="581641"/>
            <a:ext cx="4418750" cy="1735364"/>
          </a:xfrm>
          <a:custGeom>
            <a:avLst/>
            <a:gdLst/>
            <a:ahLst/>
            <a:cxnLst/>
            <a:rect l="l" t="t" r="r" b="b"/>
            <a:pathLst>
              <a:path w="4418750" h="1735364">
                <a:moveTo>
                  <a:pt x="4418750" y="0"/>
                </a:moveTo>
                <a:lnTo>
                  <a:pt x="0" y="0"/>
                </a:lnTo>
                <a:lnTo>
                  <a:pt x="0" y="1735364"/>
                </a:lnTo>
                <a:lnTo>
                  <a:pt x="4418750" y="1735364"/>
                </a:lnTo>
                <a:lnTo>
                  <a:pt x="441875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COUNTDOWN TIMER 30 sec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563599" y="206657"/>
            <a:ext cx="4608623" cy="2240706"/>
          </a:xfrm>
          <a:prstGeom prst="rect">
            <a:avLst/>
          </a:prstGeom>
        </p:spPr>
      </p:pic>
      <p:sp>
        <p:nvSpPr>
          <p:cNvPr id="15" name="Freeform 5"/>
          <p:cNvSpPr/>
          <p:nvPr/>
        </p:nvSpPr>
        <p:spPr>
          <a:xfrm>
            <a:off x="6150696" y="8646253"/>
            <a:ext cx="5986607" cy="1551373"/>
          </a:xfrm>
          <a:custGeom>
            <a:avLst/>
            <a:gdLst/>
            <a:ahLst/>
            <a:cxnLst/>
            <a:rect l="l" t="t" r="r" b="b"/>
            <a:pathLst>
              <a:path w="4368814" h="6019297">
                <a:moveTo>
                  <a:pt x="0" y="0"/>
                </a:moveTo>
                <a:lnTo>
                  <a:pt x="4368815" y="0"/>
                </a:lnTo>
                <a:lnTo>
                  <a:pt x="4368815" y="6019297"/>
                </a:lnTo>
                <a:lnTo>
                  <a:pt x="0" y="6019297"/>
                </a:lnTo>
                <a:lnTo>
                  <a:pt x="0" y="0"/>
                </a:lnTo>
                <a:close/>
              </a:path>
            </a:pathLst>
          </a:custGeom>
          <a:blipFill>
            <a:blip r:embed="rId4">
              <a:extLst>
                <a:ext uri="{96DAC541-7B7A-43D3-8B79-37D633B846F1}">
                  <asvg:svgBlip xmlns:asvg="http://schemas.microsoft.com/office/drawing/2016/SVG/main" xmlns="" r:embed="rId5"/>
                </a:ext>
              </a:extLst>
            </a:blip>
            <a:stretch>
              <a:fillRect r="-55779" b="-44261"/>
            </a:stretch>
          </a:blipFill>
        </p:spPr>
        <p:txBody>
          <a:bodyPr/>
          <a:lstStyle/>
          <a:p>
            <a:endParaRPr lang="vi-VN"/>
          </a:p>
          <a:p>
            <a:pPr algn="ctr"/>
            <a:r>
              <a:rPr lang="vi-VN" sz="6000">
                <a:solidFill>
                  <a:srgbClr val="7030A0"/>
                </a:solidFill>
              </a:rPr>
              <a:t>Biến đổi hóa học</a:t>
            </a:r>
            <a:endParaRPr lang="en-US" sz="600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2" grpId="0" animBg="1"/>
      <p:bldP spid="4" grpId="0"/>
      <p:bldP spid="5" grpId="0" animBg="1"/>
      <p:bldP spid="7"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89" t="18953" r="3110" b="13359"/>
          <a:stretch>
            <a:fillRect/>
          </a:stretch>
        </p:blipFill>
        <p:spPr>
          <a:xfrm>
            <a:off x="16628" y="0"/>
            <a:ext cx="18288000" cy="10287000"/>
          </a:xfrm>
          <a:prstGeom prst="rect">
            <a:avLst/>
          </a:prstGeom>
        </p:spPr>
      </p:pic>
      <p:sp>
        <p:nvSpPr>
          <p:cNvPr id="3" name="TextBox 3"/>
          <p:cNvSpPr txBox="1"/>
          <p:nvPr/>
        </p:nvSpPr>
        <p:spPr>
          <a:xfrm>
            <a:off x="6553200" y="816564"/>
            <a:ext cx="10515600" cy="8316957"/>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vi-VN" sz="6500">
                <a:effectLst/>
                <a:latin typeface="Times New Roman" panose="02020603050405020304" pitchFamily="18" charset="0"/>
                <a:ea typeface="Times New Roman" panose="02020603050405020304" pitchFamily="18" charset="0"/>
              </a:rPr>
              <a:t>Tại sao khi</a:t>
            </a:r>
            <a:r>
              <a:rPr lang="vi-VN" sz="6500" b="1">
                <a:effectLst/>
                <a:latin typeface="Times New Roman" panose="02020603050405020304" pitchFamily="18" charset="0"/>
                <a:ea typeface="Times New Roman" panose="02020603050405020304" pitchFamily="18" charset="0"/>
              </a:rPr>
              <a:t> </a:t>
            </a:r>
            <a:r>
              <a:rPr lang="vi-VN" sz="6500">
                <a:solidFill>
                  <a:srgbClr val="000000"/>
                </a:solidFill>
                <a:effectLst/>
                <a:latin typeface="Times New Roman" panose="02020603050405020304" pitchFamily="18" charset="0"/>
                <a:ea typeface="Calibri" panose="020F0502020204030204" pitchFamily="34" charset="0"/>
              </a:rPr>
              <a:t>đốt cháy khí hydrogen trong khí oxygen thì thu được nước mà không phải là chất khác. Quá trình biến đổi từ khí hydrogen và khí oxygen thành nước diễn ra như thế nào?</a:t>
            </a:r>
            <a:endParaRPr lang="en-US" sz="6500">
              <a:effectLst/>
              <a:latin typeface="Calibri" panose="020F0502020204030204" pitchFamily="34" charset="0"/>
              <a:ea typeface="Calibri" panose="020F0502020204030204" pitchFamily="34" charset="0"/>
            </a:endParaRPr>
          </a:p>
        </p:txBody>
      </p:sp>
      <p:sp>
        <p:nvSpPr>
          <p:cNvPr id="9" name="Freeform 9"/>
          <p:cNvSpPr/>
          <p:nvPr/>
        </p:nvSpPr>
        <p:spPr>
          <a:xfrm>
            <a:off x="1561927" y="266700"/>
            <a:ext cx="4509773" cy="11699883"/>
          </a:xfrm>
          <a:custGeom>
            <a:avLst/>
            <a:gdLst/>
            <a:ahLst/>
            <a:cxnLst/>
            <a:rect l="l" t="t" r="r" b="b"/>
            <a:pathLst>
              <a:path w="4509773" h="11699883">
                <a:moveTo>
                  <a:pt x="0" y="0"/>
                </a:moveTo>
                <a:lnTo>
                  <a:pt x="4509774" y="0"/>
                </a:lnTo>
                <a:lnTo>
                  <a:pt x="4509774" y="11699883"/>
                </a:lnTo>
                <a:lnTo>
                  <a:pt x="0" y="116998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592392">
            <a:off x="5894560" y="1928526"/>
            <a:ext cx="354279" cy="487134"/>
          </a:xfrm>
          <a:custGeom>
            <a:avLst/>
            <a:gdLst/>
            <a:ahLst/>
            <a:cxnLst/>
            <a:rect l="l" t="t" r="r" b="b"/>
            <a:pathLst>
              <a:path w="354279" h="487134">
                <a:moveTo>
                  <a:pt x="0" y="0"/>
                </a:moveTo>
                <a:lnTo>
                  <a:pt x="354279" y="0"/>
                </a:lnTo>
                <a:lnTo>
                  <a:pt x="354279" y="487134"/>
                </a:lnTo>
                <a:lnTo>
                  <a:pt x="0" y="4871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Freeform 3"/>
          <p:cNvSpPr/>
          <p:nvPr/>
        </p:nvSpPr>
        <p:spPr>
          <a:xfrm>
            <a:off x="1676400" y="1093615"/>
            <a:ext cx="15240000" cy="7251005"/>
          </a:xfrm>
          <a:custGeom>
            <a:avLst/>
            <a:gdLst/>
            <a:ahLst/>
            <a:cxnLst/>
            <a:rect l="l" t="t" r="r" b="b"/>
            <a:pathLst>
              <a:path w="10556554" h="6402239">
                <a:moveTo>
                  <a:pt x="0" y="0"/>
                </a:moveTo>
                <a:lnTo>
                  <a:pt x="10556554" y="0"/>
                </a:lnTo>
                <a:lnTo>
                  <a:pt x="10556554" y="6402238"/>
                </a:lnTo>
                <a:lnTo>
                  <a:pt x="0" y="6402238"/>
                </a:lnTo>
                <a:lnTo>
                  <a:pt x="0" y="0"/>
                </a:lnTo>
                <a:close/>
              </a:path>
            </a:pathLst>
          </a:custGeom>
          <a:blipFill>
            <a:blip r:embed="rId3"/>
            <a:stretch>
              <a:fillRect t="-54253" r="-40325"/>
            </a:stretch>
          </a:blipFill>
        </p:spPr>
      </p:sp>
      <p:sp>
        <p:nvSpPr>
          <p:cNvPr id="4" name="TextBox 4"/>
          <p:cNvSpPr txBox="1"/>
          <p:nvPr/>
        </p:nvSpPr>
        <p:spPr>
          <a:xfrm>
            <a:off x="4287697" y="2182111"/>
            <a:ext cx="11257979" cy="4616648"/>
          </a:xfrm>
          <a:prstGeom prst="rect">
            <a:avLst/>
          </a:prstGeom>
        </p:spPr>
        <p:txBody>
          <a:bodyPr wrap="square" lIns="0" tIns="0" rIns="0" bIns="0" rtlCol="0" anchor="t">
            <a:spAutoFit/>
          </a:bodyPr>
          <a:lstStyle/>
          <a:p>
            <a:pPr algn="ctr"/>
            <a:r>
              <a:rPr lang="en-US" sz="7500" b="1"/>
              <a:t>BÀI 2: </a:t>
            </a:r>
            <a:endParaRPr lang="vi-VN" sz="7500" b="1"/>
          </a:p>
          <a:p>
            <a:pPr algn="ctr"/>
            <a:r>
              <a:rPr lang="vi-VN" sz="7500" b="1"/>
              <a:t>PHẢN ỨNG HÓA HỌC VÀ NĂNG LƯỢNG CỦA PHẢN ỨNG HÓA HỌC</a:t>
            </a:r>
            <a:endParaRPr lang="en-US" sz="7500" b="1"/>
          </a:p>
        </p:txBody>
      </p:sp>
      <p:sp>
        <p:nvSpPr>
          <p:cNvPr id="5" name="Freeform 5"/>
          <p:cNvSpPr/>
          <p:nvPr/>
        </p:nvSpPr>
        <p:spPr>
          <a:xfrm rot="1838892">
            <a:off x="3889303" y="1350938"/>
            <a:ext cx="1133066" cy="1067142"/>
          </a:xfrm>
          <a:custGeom>
            <a:avLst/>
            <a:gdLst/>
            <a:ahLst/>
            <a:cxnLst/>
            <a:rect l="l" t="t" r="r" b="b"/>
            <a:pathLst>
              <a:path w="1133066" h="1067142">
                <a:moveTo>
                  <a:pt x="0" y="0"/>
                </a:moveTo>
                <a:lnTo>
                  <a:pt x="1133066" y="0"/>
                </a:lnTo>
                <a:lnTo>
                  <a:pt x="1133066" y="1067142"/>
                </a:lnTo>
                <a:lnTo>
                  <a:pt x="0" y="10671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6019434">
            <a:off x="14568600" y="6179432"/>
            <a:ext cx="1954152" cy="1240887"/>
          </a:xfrm>
          <a:custGeom>
            <a:avLst/>
            <a:gdLst/>
            <a:ahLst/>
            <a:cxnLst/>
            <a:rect l="l" t="t" r="r" b="b"/>
            <a:pathLst>
              <a:path w="1954152" h="1240887">
                <a:moveTo>
                  <a:pt x="0" y="0"/>
                </a:moveTo>
                <a:lnTo>
                  <a:pt x="1954152" y="0"/>
                </a:lnTo>
                <a:lnTo>
                  <a:pt x="1954152"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6366799" y="8770620"/>
            <a:ext cx="5554402" cy="464358"/>
          </a:xfrm>
          <a:prstGeom prst="rect">
            <a:avLst/>
          </a:prstGeom>
        </p:spPr>
        <p:txBody>
          <a:bodyPr lIns="0" tIns="0" rIns="0" bIns="0" rtlCol="0" anchor="t">
            <a:spAutoFit/>
          </a:bodyPr>
          <a:lstStyle/>
          <a:p>
            <a:pPr algn="ctr">
              <a:lnSpc>
                <a:spcPts val="3915"/>
              </a:lnSpc>
            </a:pPr>
            <a:r>
              <a:rPr lang="vi-VN" sz="2900" spc="362">
                <a:solidFill>
                  <a:srgbClr val="FFFFFF"/>
                </a:solidFill>
                <a:latin typeface="Quicksand Bold" panose="00000800000000000000"/>
              </a:rPr>
              <a:t>KHTN 8</a:t>
            </a:r>
            <a:endParaRPr lang="en-US" sz="2900" spc="362">
              <a:solidFill>
                <a:srgbClr val="FFFFFF"/>
              </a:solidFill>
              <a:latin typeface="Quicksand Bold" panose="00000800000000000000"/>
            </a:endParaRPr>
          </a:p>
        </p:txBody>
      </p:sp>
      <p:sp>
        <p:nvSpPr>
          <p:cNvPr id="8" name="Freeform 8"/>
          <p:cNvSpPr/>
          <p:nvPr/>
        </p:nvSpPr>
        <p:spPr>
          <a:xfrm rot="-3788972">
            <a:off x="2719369" y="3247373"/>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2394520" y="6118163"/>
            <a:ext cx="2362560" cy="2650839"/>
          </a:xfrm>
          <a:custGeom>
            <a:avLst/>
            <a:gdLst/>
            <a:ahLst/>
            <a:cxnLst/>
            <a:rect l="l" t="t" r="r" b="b"/>
            <a:pathLst>
              <a:path w="2362560" h="2650839">
                <a:moveTo>
                  <a:pt x="0" y="0"/>
                </a:moveTo>
                <a:lnTo>
                  <a:pt x="2362560" y="0"/>
                </a:lnTo>
                <a:lnTo>
                  <a:pt x="2362560" y="2650839"/>
                </a:lnTo>
                <a:lnTo>
                  <a:pt x="0" y="2650839"/>
                </a:lnTo>
                <a:lnTo>
                  <a:pt x="0" y="0"/>
                </a:lnTo>
                <a:close/>
              </a:path>
            </a:pathLst>
          </a:custGeom>
          <a:blipFill>
            <a:blip r:embed="rId8"/>
            <a:stretch>
              <a:fillRect/>
            </a:stretch>
          </a:blipFill>
        </p:spPr>
      </p:sp>
      <p:sp>
        <p:nvSpPr>
          <p:cNvPr id="10" name="Freeform 10"/>
          <p:cNvSpPr/>
          <p:nvPr/>
        </p:nvSpPr>
        <p:spPr>
          <a:xfrm>
            <a:off x="6181693" y="7534878"/>
            <a:ext cx="1452071" cy="1832266"/>
          </a:xfrm>
          <a:custGeom>
            <a:avLst/>
            <a:gdLst/>
            <a:ahLst/>
            <a:cxnLst/>
            <a:rect l="l" t="t" r="r" b="b"/>
            <a:pathLst>
              <a:path w="1452071" h="1832266">
                <a:moveTo>
                  <a:pt x="0" y="0"/>
                </a:moveTo>
                <a:lnTo>
                  <a:pt x="1452071" y="0"/>
                </a:lnTo>
                <a:lnTo>
                  <a:pt x="1452071" y="1832267"/>
                </a:lnTo>
                <a:lnTo>
                  <a:pt x="0" y="1832267"/>
                </a:lnTo>
                <a:lnTo>
                  <a:pt x="0" y="0"/>
                </a:lnTo>
                <a:close/>
              </a:path>
            </a:pathLst>
          </a:custGeom>
          <a:blipFill>
            <a:blip r:embed="rId9"/>
            <a:stretch>
              <a:fillRect/>
            </a:stretch>
          </a:blipFill>
        </p:spPr>
      </p:sp>
      <p:sp>
        <p:nvSpPr>
          <p:cNvPr id="11" name="Freeform 11"/>
          <p:cNvSpPr/>
          <p:nvPr/>
        </p:nvSpPr>
        <p:spPr>
          <a:xfrm rot="1588123">
            <a:off x="12307027" y="7054993"/>
            <a:ext cx="2313124" cy="2444517"/>
          </a:xfrm>
          <a:custGeom>
            <a:avLst/>
            <a:gdLst/>
            <a:ahLst/>
            <a:cxnLst/>
            <a:rect l="l" t="t" r="r" b="b"/>
            <a:pathLst>
              <a:path w="2313124" h="2444517">
                <a:moveTo>
                  <a:pt x="0" y="0"/>
                </a:moveTo>
                <a:lnTo>
                  <a:pt x="2313125" y="0"/>
                </a:lnTo>
                <a:lnTo>
                  <a:pt x="2313125" y="2444517"/>
                </a:lnTo>
                <a:lnTo>
                  <a:pt x="0" y="2444517"/>
                </a:lnTo>
                <a:lnTo>
                  <a:pt x="0" y="0"/>
                </a:lnTo>
                <a:close/>
              </a:path>
            </a:pathLst>
          </a:custGeom>
          <a:blipFill>
            <a:blip r:embed="rId10"/>
            <a:stretch>
              <a:fillRect/>
            </a:stretch>
          </a:blipFill>
        </p:spPr>
      </p:sp>
      <p:sp>
        <p:nvSpPr>
          <p:cNvPr id="12" name="Freeform 12"/>
          <p:cNvSpPr/>
          <p:nvPr/>
        </p:nvSpPr>
        <p:spPr>
          <a:xfrm rot="-1034059">
            <a:off x="8682284" y="-277784"/>
            <a:ext cx="2776758" cy="2478257"/>
          </a:xfrm>
          <a:custGeom>
            <a:avLst/>
            <a:gdLst/>
            <a:ahLst/>
            <a:cxnLst/>
            <a:rect l="l" t="t" r="r" b="b"/>
            <a:pathLst>
              <a:path w="2776758" h="2478257">
                <a:moveTo>
                  <a:pt x="0" y="0"/>
                </a:moveTo>
                <a:lnTo>
                  <a:pt x="2776759" y="0"/>
                </a:lnTo>
                <a:lnTo>
                  <a:pt x="2776759" y="2478257"/>
                </a:lnTo>
                <a:lnTo>
                  <a:pt x="0" y="2478257"/>
                </a:lnTo>
                <a:lnTo>
                  <a:pt x="0" y="0"/>
                </a:lnTo>
                <a:close/>
              </a:path>
            </a:pathLst>
          </a:custGeom>
          <a:blipFill>
            <a:blip r:embed="rId11"/>
            <a:stretch>
              <a:fillRect/>
            </a:stretch>
          </a:blipFill>
        </p:spPr>
      </p:sp>
      <p:sp>
        <p:nvSpPr>
          <p:cNvPr id="13" name="Freeform 13"/>
          <p:cNvSpPr/>
          <p:nvPr/>
        </p:nvSpPr>
        <p:spPr>
          <a:xfrm rot="996189">
            <a:off x="15745270" y="2204269"/>
            <a:ext cx="2214958" cy="2617380"/>
          </a:xfrm>
          <a:custGeom>
            <a:avLst/>
            <a:gdLst/>
            <a:ahLst/>
            <a:cxnLst/>
            <a:rect l="l" t="t" r="r" b="b"/>
            <a:pathLst>
              <a:path w="2214958" h="2617380">
                <a:moveTo>
                  <a:pt x="0" y="0"/>
                </a:moveTo>
                <a:lnTo>
                  <a:pt x="2214958" y="0"/>
                </a:lnTo>
                <a:lnTo>
                  <a:pt x="2214958" y="2617380"/>
                </a:lnTo>
                <a:lnTo>
                  <a:pt x="0" y="2617380"/>
                </a:lnTo>
                <a:lnTo>
                  <a:pt x="0" y="0"/>
                </a:lnTo>
                <a:close/>
              </a:path>
            </a:pathLst>
          </a:custGeom>
          <a:blipFill>
            <a:blip r:embed="rId1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7269" y="0"/>
            <a:ext cx="16613461" cy="9911470"/>
            <a:chOff x="0" y="0"/>
            <a:chExt cx="4375562" cy="2325099"/>
          </a:xfrm>
        </p:grpSpPr>
        <p:sp>
          <p:nvSpPr>
            <p:cNvPr id="5" name="Freeform 5"/>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2254082" y="1189808"/>
            <a:ext cx="14635369" cy="7907384"/>
            <a:chOff x="0" y="0"/>
            <a:chExt cx="19513825" cy="10543178"/>
          </a:xfrm>
        </p:grpSpPr>
        <p:sp>
          <p:nvSpPr>
            <p:cNvPr id="8" name="AutoShape 8"/>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7" name="Group 27"/>
          <p:cNvGrpSpPr/>
          <p:nvPr/>
        </p:nvGrpSpPr>
        <p:grpSpPr>
          <a:xfrm>
            <a:off x="1325175" y="1098131"/>
            <a:ext cx="344492" cy="8090737"/>
            <a:chOff x="0" y="0"/>
            <a:chExt cx="459323" cy="10787650"/>
          </a:xfrm>
        </p:grpSpPr>
        <p:grpSp>
          <p:nvGrpSpPr>
            <p:cNvPr id="28" name="Group 28"/>
            <p:cNvGrpSpPr/>
            <p:nvPr/>
          </p:nvGrpSpPr>
          <p:grpSpPr>
            <a:xfrm>
              <a:off x="0" y="0"/>
              <a:ext cx="459323" cy="459323"/>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1" name="Group 31"/>
            <p:cNvGrpSpPr/>
            <p:nvPr/>
          </p:nvGrpSpPr>
          <p:grpSpPr>
            <a:xfrm>
              <a:off x="0" y="938939"/>
              <a:ext cx="459323" cy="459323"/>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4" name="Group 34"/>
            <p:cNvGrpSpPr/>
            <p:nvPr/>
          </p:nvGrpSpPr>
          <p:grpSpPr>
            <a:xfrm>
              <a:off x="0" y="1877878"/>
              <a:ext cx="459323" cy="459323"/>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7" name="Group 37"/>
            <p:cNvGrpSpPr/>
            <p:nvPr/>
          </p:nvGrpSpPr>
          <p:grpSpPr>
            <a:xfrm>
              <a:off x="0" y="2816816"/>
              <a:ext cx="459323" cy="459323"/>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0" name="Group 40"/>
            <p:cNvGrpSpPr/>
            <p:nvPr/>
          </p:nvGrpSpPr>
          <p:grpSpPr>
            <a:xfrm>
              <a:off x="0" y="3755755"/>
              <a:ext cx="459323" cy="459323"/>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3" name="Group 43"/>
            <p:cNvGrpSpPr/>
            <p:nvPr/>
          </p:nvGrpSpPr>
          <p:grpSpPr>
            <a:xfrm>
              <a:off x="0" y="4694694"/>
              <a:ext cx="459323" cy="459323"/>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6" name="Group 46"/>
            <p:cNvGrpSpPr/>
            <p:nvPr/>
          </p:nvGrpSpPr>
          <p:grpSpPr>
            <a:xfrm>
              <a:off x="0" y="5633633"/>
              <a:ext cx="459323" cy="459323"/>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8" name="TextBox 4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9" name="Group 49"/>
            <p:cNvGrpSpPr/>
            <p:nvPr/>
          </p:nvGrpSpPr>
          <p:grpSpPr>
            <a:xfrm>
              <a:off x="0" y="6572572"/>
              <a:ext cx="459323" cy="459323"/>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2" name="Group 52"/>
            <p:cNvGrpSpPr/>
            <p:nvPr/>
          </p:nvGrpSpPr>
          <p:grpSpPr>
            <a:xfrm>
              <a:off x="0" y="7511510"/>
              <a:ext cx="459323" cy="459323"/>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5" name="Group 55"/>
            <p:cNvGrpSpPr/>
            <p:nvPr/>
          </p:nvGrpSpPr>
          <p:grpSpPr>
            <a:xfrm>
              <a:off x="0" y="8450449"/>
              <a:ext cx="459323" cy="459323"/>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8" name="Group 58"/>
            <p:cNvGrpSpPr/>
            <p:nvPr/>
          </p:nvGrpSpPr>
          <p:grpSpPr>
            <a:xfrm>
              <a:off x="0" y="9389388"/>
              <a:ext cx="459323" cy="459323"/>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1" name="Group 61"/>
            <p:cNvGrpSpPr/>
            <p:nvPr/>
          </p:nvGrpSpPr>
          <p:grpSpPr>
            <a:xfrm>
              <a:off x="0" y="10328327"/>
              <a:ext cx="459323" cy="459323"/>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4" name="AutoShape 64"/>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6" name="Freeform 66"/>
          <p:cNvSpPr/>
          <p:nvPr/>
        </p:nvSpPr>
        <p:spPr>
          <a:xfrm rot="-5400000">
            <a:off x="-376902" y="8897324"/>
            <a:ext cx="1628556" cy="399736"/>
          </a:xfrm>
          <a:custGeom>
            <a:avLst/>
            <a:gdLst/>
            <a:ahLst/>
            <a:cxnLst/>
            <a:rect l="l" t="t" r="r" b="b"/>
            <a:pathLst>
              <a:path w="1628556" h="399736">
                <a:moveTo>
                  <a:pt x="0" y="0"/>
                </a:moveTo>
                <a:lnTo>
                  <a:pt x="1628556" y="0"/>
                </a:lnTo>
                <a:lnTo>
                  <a:pt x="1628556" y="399736"/>
                </a:lnTo>
                <a:lnTo>
                  <a:pt x="0" y="399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7" name="Freeform 67"/>
          <p:cNvSpPr/>
          <p:nvPr/>
        </p:nvSpPr>
        <p:spPr>
          <a:xfrm>
            <a:off x="17559771" y="2804536"/>
            <a:ext cx="1036382" cy="1177707"/>
          </a:xfrm>
          <a:custGeom>
            <a:avLst/>
            <a:gdLst/>
            <a:ahLst/>
            <a:cxnLst/>
            <a:rect l="l" t="t" r="r" b="b"/>
            <a:pathLst>
              <a:path w="1036382" h="1177707">
                <a:moveTo>
                  <a:pt x="0" y="0"/>
                </a:moveTo>
                <a:lnTo>
                  <a:pt x="1036382" y="0"/>
                </a:lnTo>
                <a:lnTo>
                  <a:pt x="1036382" y="1177707"/>
                </a:lnTo>
                <a:lnTo>
                  <a:pt x="0" y="11777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1" name="TextBox 71"/>
          <p:cNvSpPr txBox="1"/>
          <p:nvPr/>
        </p:nvSpPr>
        <p:spPr>
          <a:xfrm>
            <a:off x="1700426" y="420213"/>
            <a:ext cx="9502224" cy="884858"/>
          </a:xfrm>
          <a:prstGeom prst="rect">
            <a:avLst/>
          </a:prstGeom>
        </p:spPr>
        <p:txBody>
          <a:bodyPr lIns="0" tIns="0" rIns="0" bIns="0" rtlCol="0" anchor="t">
            <a:spAutoFit/>
          </a:bodyPr>
          <a:lstStyle/>
          <a:p>
            <a:pPr algn="ctr">
              <a:lnSpc>
                <a:spcPts val="6900"/>
              </a:lnSpc>
            </a:pPr>
            <a:r>
              <a:rPr lang="vi-VN" sz="6000">
                <a:solidFill>
                  <a:srgbClr val="FF0000"/>
                </a:solidFill>
                <a:latin typeface="Bubblebody Neue Extrabold" panose="020B0604020202020204"/>
              </a:rPr>
              <a:t>I. Phản ứng hóa học là gì?</a:t>
            </a:r>
            <a:endParaRPr lang="en-US" sz="6000">
              <a:solidFill>
                <a:srgbClr val="FF0000"/>
              </a:solidFill>
              <a:latin typeface="Bubblebody Neue Extrabold" panose="020B0604020202020204"/>
            </a:endParaRPr>
          </a:p>
        </p:txBody>
      </p:sp>
      <p:sp>
        <p:nvSpPr>
          <p:cNvPr id="77" name="TextBox 77"/>
          <p:cNvSpPr txBox="1"/>
          <p:nvPr/>
        </p:nvSpPr>
        <p:spPr>
          <a:xfrm>
            <a:off x="2303489" y="1413517"/>
            <a:ext cx="15212292" cy="3141886"/>
          </a:xfrm>
          <a:prstGeom prst="rect">
            <a:avLst/>
          </a:prstGeom>
        </p:spPr>
        <p:txBody>
          <a:bodyPr wrap="square" lIns="0" tIns="0" rIns="0" bIns="0" rtlCol="0" anchor="t">
            <a:spAutoFit/>
          </a:bodyPr>
          <a:lstStyle/>
          <a:p>
            <a:pPr marL="571500" indent="-571500" algn="just">
              <a:lnSpc>
                <a:spcPts val="3450"/>
              </a:lnSpc>
              <a:buFontTx/>
              <a:buChar char="-"/>
            </a:pPr>
            <a:r>
              <a:rPr lang="en-US" sz="4000" dirty="0" err="1" smtClean="0">
                <a:solidFill>
                  <a:srgbClr val="000000"/>
                </a:solidFill>
                <a:latin typeface="+mj-lt"/>
              </a:rPr>
              <a:t>Thảo</a:t>
            </a:r>
            <a:r>
              <a:rPr lang="en-US" sz="4000" dirty="0" smtClean="0">
                <a:solidFill>
                  <a:srgbClr val="000000"/>
                </a:solidFill>
                <a:latin typeface="+mj-lt"/>
              </a:rPr>
              <a:t> </a:t>
            </a:r>
            <a:r>
              <a:rPr lang="en-US" sz="4000" dirty="0" err="1" smtClean="0">
                <a:solidFill>
                  <a:srgbClr val="000000"/>
                </a:solidFill>
                <a:latin typeface="+mj-lt"/>
              </a:rPr>
              <a:t>luận</a:t>
            </a:r>
            <a:r>
              <a:rPr lang="en-US" sz="4000" dirty="0" smtClean="0">
                <a:solidFill>
                  <a:srgbClr val="000000"/>
                </a:solidFill>
                <a:latin typeface="+mj-lt"/>
              </a:rPr>
              <a:t> </a:t>
            </a:r>
            <a:r>
              <a:rPr lang="en-US" sz="4000" dirty="0" err="1" smtClean="0">
                <a:solidFill>
                  <a:srgbClr val="000000"/>
                </a:solidFill>
                <a:latin typeface="+mj-lt"/>
              </a:rPr>
              <a:t>nhóm</a:t>
            </a:r>
            <a:r>
              <a:rPr lang="en-US" sz="4000" dirty="0" smtClean="0">
                <a:solidFill>
                  <a:srgbClr val="000000"/>
                </a:solidFill>
                <a:latin typeface="+mj-lt"/>
              </a:rPr>
              <a:t> 4 HS</a:t>
            </a:r>
          </a:p>
          <a:p>
            <a:pPr algn="just">
              <a:lnSpc>
                <a:spcPts val="3450"/>
              </a:lnSpc>
            </a:pPr>
            <a:r>
              <a:rPr lang="en-US" sz="4000" dirty="0" smtClean="0">
                <a:solidFill>
                  <a:srgbClr val="000000"/>
                </a:solidFill>
                <a:latin typeface="Kollektif" panose="020B0604020202020204"/>
              </a:rPr>
              <a:t>- </a:t>
            </a:r>
            <a:r>
              <a:rPr lang="vi-VN" sz="4000" dirty="0" smtClean="0">
                <a:solidFill>
                  <a:srgbClr val="000000"/>
                </a:solidFill>
                <a:latin typeface="+mj-lt"/>
              </a:rPr>
              <a:t>Mỗi </a:t>
            </a:r>
            <a:r>
              <a:rPr lang="vi-VN" sz="4000" dirty="0">
                <a:solidFill>
                  <a:srgbClr val="000000"/>
                </a:solidFill>
                <a:latin typeface="+mj-lt"/>
              </a:rPr>
              <a:t>cá nhân HS có 3 phút để ghi trả lời các câu hỏi trong PHT 1 vào mỗi góc của tờ giấy A4.</a:t>
            </a:r>
          </a:p>
          <a:p>
            <a:pPr algn="just">
              <a:lnSpc>
                <a:spcPts val="3450"/>
              </a:lnSpc>
            </a:pPr>
            <a:r>
              <a:rPr lang="vi-VN" sz="4000" dirty="0">
                <a:solidFill>
                  <a:srgbClr val="000000"/>
                </a:solidFill>
                <a:latin typeface="+mj-lt"/>
              </a:rPr>
              <a:t>- Có 2 phút để thảo luận nhóm thống nhất đáp án, rồi ghi kết quả vào ô thống nhất.</a:t>
            </a:r>
          </a:p>
          <a:p>
            <a:pPr algn="just">
              <a:lnSpc>
                <a:spcPts val="3450"/>
              </a:lnSpc>
            </a:pPr>
            <a:r>
              <a:rPr lang="vi-VN" sz="4000" dirty="0">
                <a:solidFill>
                  <a:srgbClr val="000000"/>
                </a:solidFill>
                <a:latin typeface="+mj-lt"/>
              </a:rPr>
              <a:t>- Sản phẩm của nhóm là kết quả được thể hiện trên tờ giấy A4 theo mẫu.</a:t>
            </a:r>
          </a:p>
          <a:p>
            <a:pPr algn="just">
              <a:lnSpc>
                <a:spcPts val="3450"/>
              </a:lnSpc>
            </a:pPr>
            <a:endParaRPr lang="vi-VN" sz="4000" dirty="0">
              <a:solidFill>
                <a:srgbClr val="000000"/>
              </a:solidFill>
              <a:latin typeface="Kollektif" panose="020B0604020202020204"/>
            </a:endParaRPr>
          </a:p>
        </p:txBody>
      </p:sp>
      <p:pic>
        <p:nvPicPr>
          <p:cNvPr id="65" name="Picture 64"/>
          <p:cNvPicPr>
            <a:picLocks noChangeAspect="1"/>
          </p:cNvPicPr>
          <p:nvPr/>
        </p:nvPicPr>
        <p:blipFill>
          <a:blip r:embed="rId6"/>
          <a:stretch>
            <a:fillRect/>
          </a:stretch>
        </p:blipFill>
        <p:spPr>
          <a:xfrm>
            <a:off x="4599709" y="4333700"/>
            <a:ext cx="10959502" cy="5577770"/>
          </a:xfrm>
          <a:prstGeom prst="rect">
            <a:avLst/>
          </a:prstGeom>
        </p:spPr>
      </p:pic>
      <p:sp>
        <p:nvSpPr>
          <p:cNvPr id="80" name="Text Box 3"/>
          <p:cNvSpPr txBox="1"/>
          <p:nvPr/>
        </p:nvSpPr>
        <p:spPr>
          <a:xfrm>
            <a:off x="5037514" y="4560763"/>
            <a:ext cx="2811086" cy="563687"/>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noAutofit/>
          </a:bodyPr>
          <a:lstStyle/>
          <a:p>
            <a:pPr marL="0" marR="0">
              <a:spcBef>
                <a:spcPts val="0"/>
              </a:spcBef>
              <a:spcAft>
                <a:spcPts val="0"/>
              </a:spcAft>
            </a:pPr>
            <a:r>
              <a:rPr lang="vi-VN" sz="3200">
                <a:effectLst/>
                <a:latin typeface="+mj-lt"/>
                <a:ea typeface="Calibri" panose="020F0502020204030204" pitchFamily="34" charset="0"/>
              </a:rPr>
              <a:t>Nguyễn Văn A</a:t>
            </a:r>
            <a:endParaRPr lang="en-US" sz="3200">
              <a:effectLst/>
              <a:latin typeface="+mj-lt"/>
              <a:ea typeface="Calibri" panose="020F0502020204030204" pitchFamily="34" charset="0"/>
            </a:endParaRPr>
          </a:p>
        </p:txBody>
      </p:sp>
      <p:sp>
        <p:nvSpPr>
          <p:cNvPr id="81" name="Text Box 3"/>
          <p:cNvSpPr txBox="1"/>
          <p:nvPr/>
        </p:nvSpPr>
        <p:spPr>
          <a:xfrm>
            <a:off x="13081999" y="7209532"/>
            <a:ext cx="2477212" cy="570927"/>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noAutofit/>
          </a:bodyPr>
          <a:lstStyle/>
          <a:p>
            <a:pPr marL="0" marR="0">
              <a:spcBef>
                <a:spcPts val="0"/>
              </a:spcBef>
              <a:spcAft>
                <a:spcPts val="0"/>
              </a:spcAft>
            </a:pPr>
            <a:r>
              <a:rPr lang="vi-VN" sz="3200">
                <a:effectLst/>
                <a:latin typeface="+mj-lt"/>
                <a:ea typeface="Calibri" panose="020F0502020204030204" pitchFamily="34" charset="0"/>
              </a:rPr>
              <a:t>Nguyễn Văn Y</a:t>
            </a:r>
            <a:endParaRPr lang="en-US" sz="3200">
              <a:effectLst/>
              <a:latin typeface="+mj-lt"/>
              <a:ea typeface="Calibri" panose="020F0502020204030204" pitchFamily="34" charset="0"/>
            </a:endParaRPr>
          </a:p>
        </p:txBody>
      </p:sp>
      <p:sp>
        <p:nvSpPr>
          <p:cNvPr id="82" name="Text Box 3"/>
          <p:cNvSpPr txBox="1"/>
          <p:nvPr/>
        </p:nvSpPr>
        <p:spPr>
          <a:xfrm>
            <a:off x="11168680" y="4637390"/>
            <a:ext cx="2785462" cy="685965"/>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noAutofit/>
          </a:bodyPr>
          <a:lstStyle/>
          <a:p>
            <a:pPr marL="0" marR="0">
              <a:spcBef>
                <a:spcPts val="0"/>
              </a:spcBef>
              <a:spcAft>
                <a:spcPts val="0"/>
              </a:spcAft>
            </a:pPr>
            <a:r>
              <a:rPr lang="vi-VN" sz="3200">
                <a:effectLst/>
                <a:latin typeface="+mj-lt"/>
                <a:ea typeface="Calibri" panose="020F0502020204030204" pitchFamily="34" charset="0"/>
              </a:rPr>
              <a:t>Nguyễn Văn </a:t>
            </a:r>
            <a:r>
              <a:rPr lang="vi-VN" sz="3200">
                <a:latin typeface="+mj-lt"/>
                <a:ea typeface="Calibri" panose="020F0502020204030204" pitchFamily="34" charset="0"/>
              </a:rPr>
              <a:t>X</a:t>
            </a:r>
            <a:endParaRPr lang="en-US" sz="3200">
              <a:effectLst/>
              <a:latin typeface="+mj-lt"/>
              <a:ea typeface="Calibri" panose="020F0502020204030204" pitchFamily="34" charset="0"/>
            </a:endParaRPr>
          </a:p>
        </p:txBody>
      </p:sp>
      <p:sp>
        <p:nvSpPr>
          <p:cNvPr id="83" name="Text Box 3"/>
          <p:cNvSpPr txBox="1"/>
          <p:nvPr/>
        </p:nvSpPr>
        <p:spPr>
          <a:xfrm>
            <a:off x="3429001" y="7217749"/>
            <a:ext cx="2658686" cy="562709"/>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noAutofit/>
          </a:bodyPr>
          <a:lstStyle/>
          <a:p>
            <a:pPr marL="0" marR="0">
              <a:spcBef>
                <a:spcPts val="0"/>
              </a:spcBef>
              <a:spcAft>
                <a:spcPts val="0"/>
              </a:spcAft>
            </a:pPr>
            <a:r>
              <a:rPr lang="vi-VN" sz="3200">
                <a:effectLst/>
                <a:latin typeface="+mj-lt"/>
                <a:ea typeface="Calibri" panose="020F0502020204030204" pitchFamily="34" charset="0"/>
              </a:rPr>
              <a:t>Nguyễn Văn B</a:t>
            </a:r>
            <a:endParaRPr lang="en-US" sz="32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500" fill="hold"/>
                                        <p:tgtEl>
                                          <p:spTgt spid="77"/>
                                        </p:tgtEl>
                                        <p:attrNameLst>
                                          <p:attrName>ppt_x</p:attrName>
                                        </p:attrNameLst>
                                      </p:cBhvr>
                                      <p:tavLst>
                                        <p:tav tm="0">
                                          <p:val>
                                            <p:strVal val="#ppt_x"/>
                                          </p:val>
                                        </p:tav>
                                        <p:tav tm="100000">
                                          <p:val>
                                            <p:strVal val="#ppt_x"/>
                                          </p:val>
                                        </p:tav>
                                      </p:tavLst>
                                    </p:anim>
                                    <p:anim calcmode="lin" valueType="num">
                                      <p:cBhvr additive="base">
                                        <p:cTn id="15"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0-#ppt_w/2"/>
                                          </p:val>
                                        </p:tav>
                                        <p:tav tm="100000">
                                          <p:val>
                                            <p:strVal val="#ppt_x"/>
                                          </p:val>
                                        </p:tav>
                                      </p:tavLst>
                                    </p:anim>
                                    <p:anim calcmode="lin" valueType="num">
                                      <p:cBhvr additive="base">
                                        <p:cTn id="21"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additive="base">
                                        <p:cTn id="26" dur="500" fill="hold"/>
                                        <p:tgtEl>
                                          <p:spTgt spid="80"/>
                                        </p:tgtEl>
                                        <p:attrNameLst>
                                          <p:attrName>ppt_x</p:attrName>
                                        </p:attrNameLst>
                                      </p:cBhvr>
                                      <p:tavLst>
                                        <p:tav tm="0">
                                          <p:val>
                                            <p:strVal val="0-#ppt_w/2"/>
                                          </p:val>
                                        </p:tav>
                                        <p:tav tm="100000">
                                          <p:val>
                                            <p:strVal val="#ppt_x"/>
                                          </p:val>
                                        </p:tav>
                                      </p:tavLst>
                                    </p:anim>
                                    <p:anim calcmode="lin" valueType="num">
                                      <p:cBhvr additive="base">
                                        <p:cTn id="27"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anim calcmode="lin" valueType="num">
                                      <p:cBhvr additive="base">
                                        <p:cTn id="32" dur="500" fill="hold"/>
                                        <p:tgtEl>
                                          <p:spTgt spid="83"/>
                                        </p:tgtEl>
                                        <p:attrNameLst>
                                          <p:attrName>ppt_x</p:attrName>
                                        </p:attrNameLst>
                                      </p:cBhvr>
                                      <p:tavLst>
                                        <p:tav tm="0">
                                          <p:val>
                                            <p:strVal val="0-#ppt_w/2"/>
                                          </p:val>
                                        </p:tav>
                                        <p:tav tm="100000">
                                          <p:val>
                                            <p:strVal val="#ppt_x"/>
                                          </p:val>
                                        </p:tav>
                                      </p:tavLst>
                                    </p:anim>
                                    <p:anim calcmode="lin" valueType="num">
                                      <p:cBhvr additive="base">
                                        <p:cTn id="33"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additive="base">
                                        <p:cTn id="38" dur="500" fill="hold"/>
                                        <p:tgtEl>
                                          <p:spTgt spid="82"/>
                                        </p:tgtEl>
                                        <p:attrNameLst>
                                          <p:attrName>ppt_x</p:attrName>
                                        </p:attrNameLst>
                                      </p:cBhvr>
                                      <p:tavLst>
                                        <p:tav tm="0">
                                          <p:val>
                                            <p:strVal val="1+#ppt_w/2"/>
                                          </p:val>
                                        </p:tav>
                                        <p:tav tm="100000">
                                          <p:val>
                                            <p:strVal val="#ppt_x"/>
                                          </p:val>
                                        </p:tav>
                                      </p:tavLst>
                                    </p:anim>
                                    <p:anim calcmode="lin" valueType="num">
                                      <p:cBhvr additive="base">
                                        <p:cTn id="39"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additive="base">
                                        <p:cTn id="44" dur="500" fill="hold"/>
                                        <p:tgtEl>
                                          <p:spTgt spid="81"/>
                                        </p:tgtEl>
                                        <p:attrNameLst>
                                          <p:attrName>ppt_x</p:attrName>
                                        </p:attrNameLst>
                                      </p:cBhvr>
                                      <p:tavLst>
                                        <p:tav tm="0">
                                          <p:val>
                                            <p:strVal val="1+#ppt_w/2"/>
                                          </p:val>
                                        </p:tav>
                                        <p:tav tm="100000">
                                          <p:val>
                                            <p:strVal val="#ppt_x"/>
                                          </p:val>
                                        </p:tav>
                                      </p:tavLst>
                                    </p:anim>
                                    <p:anim calcmode="lin" valueType="num">
                                      <p:cBhvr additive="base">
                                        <p:cTn id="45"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80" grpId="0" animBg="1"/>
      <p:bldP spid="81" grpId="0" animBg="1"/>
      <p:bldP spid="82"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618520" y="9097192"/>
            <a:ext cx="1010164" cy="969757"/>
          </a:xfrm>
          <a:custGeom>
            <a:avLst/>
            <a:gdLst/>
            <a:ahLst/>
            <a:cxnLst/>
            <a:rect l="l" t="t" r="r" b="b"/>
            <a:pathLst>
              <a:path w="1010164" h="969757">
                <a:moveTo>
                  <a:pt x="0" y="0"/>
                </a:moveTo>
                <a:lnTo>
                  <a:pt x="1010164" y="0"/>
                </a:lnTo>
                <a:lnTo>
                  <a:pt x="1010164" y="969757"/>
                </a:lnTo>
                <a:lnTo>
                  <a:pt x="0" y="969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881020" y="666664"/>
            <a:ext cx="16613461" cy="8828110"/>
            <a:chOff x="0" y="0"/>
            <a:chExt cx="4375562" cy="2325099"/>
          </a:xfrm>
        </p:grpSpPr>
        <p:sp>
          <p:nvSpPr>
            <p:cNvPr id="6" name="Freeform 6"/>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2254082" y="1189808"/>
            <a:ext cx="14635369" cy="7907384"/>
            <a:chOff x="0" y="0"/>
            <a:chExt cx="19513825" cy="10543178"/>
          </a:xfrm>
        </p:grpSpPr>
        <p:sp>
          <p:nvSpPr>
            <p:cNvPr id="9" name="AutoShape 9"/>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5" name="AutoShape 25"/>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6" name="AutoShape 26"/>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7" name="AutoShape 27"/>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76967"/>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65" name="AutoShape 65"/>
          <p:cNvSpPr/>
          <p:nvPr/>
        </p:nvSpPr>
        <p:spPr>
          <a:xfrm rot="-5405178">
            <a:off x="-2517975" y="5119688"/>
            <a:ext cx="8828120" cy="0"/>
          </a:xfrm>
          <a:prstGeom prst="line">
            <a:avLst/>
          </a:prstGeom>
          <a:ln w="47625" cap="flat">
            <a:solidFill>
              <a:srgbClr val="F9BD24"/>
            </a:solidFill>
            <a:prstDash val="solid"/>
            <a:headEnd type="none" w="sm" len="sm"/>
            <a:tailEnd type="none" w="sm" len="sm"/>
          </a:ln>
        </p:spPr>
      </p:sp>
      <p:sp>
        <p:nvSpPr>
          <p:cNvPr id="66" name="Freeform 66"/>
          <p:cNvSpPr/>
          <p:nvPr/>
        </p:nvSpPr>
        <p:spPr>
          <a:xfrm>
            <a:off x="5716079" y="407800"/>
            <a:ext cx="4430541" cy="700817"/>
          </a:xfrm>
          <a:custGeom>
            <a:avLst/>
            <a:gdLst/>
            <a:ahLst/>
            <a:cxnLst/>
            <a:rect l="l" t="t" r="r" b="b"/>
            <a:pathLst>
              <a:path w="2714434" h="700817">
                <a:moveTo>
                  <a:pt x="0" y="0"/>
                </a:moveTo>
                <a:lnTo>
                  <a:pt x="2714434" y="0"/>
                </a:lnTo>
                <a:lnTo>
                  <a:pt x="2714434" y="700817"/>
                </a:lnTo>
                <a:lnTo>
                  <a:pt x="0" y="7008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r>
              <a:rPr lang="vi-VN" sz="4000"/>
              <a:t>Phiếu học tập số 1</a:t>
            </a:r>
            <a:endParaRPr lang="en-US" sz="4000"/>
          </a:p>
        </p:txBody>
      </p:sp>
      <p:grpSp>
        <p:nvGrpSpPr>
          <p:cNvPr id="68" name="Group 68"/>
          <p:cNvGrpSpPr/>
          <p:nvPr/>
        </p:nvGrpSpPr>
        <p:grpSpPr>
          <a:xfrm>
            <a:off x="2690820" y="1362606"/>
            <a:ext cx="5139912" cy="8132168"/>
            <a:chOff x="0" y="0"/>
            <a:chExt cx="1246856" cy="1668279"/>
          </a:xfrm>
        </p:grpSpPr>
        <p:sp>
          <p:nvSpPr>
            <p:cNvPr id="69" name="Freeform 69"/>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1B4645"/>
            </a:solidFill>
          </p:spPr>
        </p:sp>
        <p:sp>
          <p:nvSpPr>
            <p:cNvPr id="70" name="TextBox 70"/>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71" name="TextBox 71"/>
          <p:cNvSpPr txBox="1"/>
          <p:nvPr/>
        </p:nvSpPr>
        <p:spPr>
          <a:xfrm>
            <a:off x="2766316" y="1932905"/>
            <a:ext cx="5017586" cy="1174745"/>
          </a:xfrm>
          <a:prstGeom prst="rect">
            <a:avLst/>
          </a:prstGeom>
        </p:spPr>
        <p:txBody>
          <a:bodyPr wrap="square" lIns="0" tIns="0" rIns="0" bIns="0" rtlCol="0" anchor="t">
            <a:spAutoFit/>
          </a:bodyPr>
          <a:lstStyle/>
          <a:p>
            <a:pPr algn="ctr">
              <a:lnSpc>
                <a:spcPts val="3000"/>
              </a:lnSpc>
            </a:pPr>
            <a:r>
              <a:rPr lang="vi-VN" sz="4000">
                <a:solidFill>
                  <a:srgbClr val="FFFFFF"/>
                </a:solidFill>
                <a:latin typeface="Bubblebody Neue" panose="020B0604020202020204"/>
              </a:rPr>
              <a:t>Hãy quan sát</a:t>
            </a:r>
          </a:p>
          <a:p>
            <a:pPr algn="ctr">
              <a:lnSpc>
                <a:spcPts val="3000"/>
              </a:lnSpc>
            </a:pPr>
            <a:endParaRPr lang="vi-VN" sz="4000">
              <a:solidFill>
                <a:srgbClr val="FFFFFF"/>
              </a:solidFill>
              <a:latin typeface="Bubblebody Neue" panose="020B0604020202020204"/>
            </a:endParaRPr>
          </a:p>
          <a:p>
            <a:pPr algn="ctr">
              <a:lnSpc>
                <a:spcPts val="3000"/>
              </a:lnSpc>
            </a:pPr>
            <a:r>
              <a:rPr lang="vi-VN" sz="4000">
                <a:solidFill>
                  <a:srgbClr val="FFFFFF"/>
                </a:solidFill>
                <a:latin typeface="Bubblebody Neue" panose="020B0604020202020204"/>
              </a:rPr>
              <a:t> H.2.1</a:t>
            </a:r>
            <a:endParaRPr lang="en-US" sz="4000">
              <a:solidFill>
                <a:srgbClr val="FFFFFF"/>
              </a:solidFill>
              <a:latin typeface="Bubblebody Neue" panose="020B0604020202020204"/>
            </a:endParaRPr>
          </a:p>
        </p:txBody>
      </p:sp>
      <p:grpSp>
        <p:nvGrpSpPr>
          <p:cNvPr id="72" name="Group 72"/>
          <p:cNvGrpSpPr/>
          <p:nvPr/>
        </p:nvGrpSpPr>
        <p:grpSpPr>
          <a:xfrm>
            <a:off x="8159883" y="1147586"/>
            <a:ext cx="5179688" cy="8248410"/>
            <a:chOff x="0" y="-66675"/>
            <a:chExt cx="1246856" cy="2687090"/>
          </a:xfrm>
        </p:grpSpPr>
        <p:sp>
          <p:nvSpPr>
            <p:cNvPr id="73" name="Freeform 73"/>
            <p:cNvSpPr/>
            <p:nvPr/>
          </p:nvSpPr>
          <p:spPr>
            <a:xfrm>
              <a:off x="0" y="0"/>
              <a:ext cx="1246856" cy="2620415"/>
            </a:xfrm>
            <a:custGeom>
              <a:avLst/>
              <a:gdLst/>
              <a:ahLst/>
              <a:cxnLst/>
              <a:rect l="l" t="t" r="r" b="b"/>
              <a:pathLst>
                <a:path w="1246856" h="1668279">
                  <a:moveTo>
                    <a:pt x="0" y="0"/>
                  </a:moveTo>
                  <a:lnTo>
                    <a:pt x="1246856" y="0"/>
                  </a:lnTo>
                  <a:lnTo>
                    <a:pt x="1246856" y="1668279"/>
                  </a:lnTo>
                  <a:lnTo>
                    <a:pt x="0" y="1668279"/>
                  </a:lnTo>
                  <a:close/>
                </a:path>
              </a:pathLst>
            </a:custGeom>
            <a:solidFill>
              <a:srgbClr val="F9BD24"/>
            </a:solidFill>
          </p:spPr>
          <p:txBody>
            <a:bodyPr/>
            <a:lstStyle/>
            <a:p>
              <a:pPr algn="ctr"/>
              <a:r>
                <a:rPr lang="vi-VN" sz="4000"/>
                <a:t>Trả lời câu hỏi:</a:t>
              </a:r>
            </a:p>
            <a:p>
              <a:pPr marL="0" marR="0" algn="just">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-Có những quá trình biến đổi hóa học nào xảy ra.</a:t>
              </a:r>
              <a:endParaRPr lang="en-US" sz="4000">
                <a:effectLst/>
                <a:latin typeface="Calibri" panose="020F0502020204030204" pitchFamily="34" charset="0"/>
                <a:ea typeface="Calibri" panose="020F0502020204030204" pitchFamily="34" charset="0"/>
              </a:endParaRPr>
            </a:p>
            <a:p>
              <a:pPr marL="0" marR="0" algn="just">
                <a:lnSpc>
                  <a:spcPct val="115000"/>
                </a:lnSpc>
                <a:spcBef>
                  <a:spcPts val="200"/>
                </a:spcBef>
                <a:spcAft>
                  <a:spcPts val="200"/>
                </a:spcAft>
              </a:pPr>
              <a:r>
                <a:rPr lang="vi-VN" sz="4000">
                  <a:solidFill>
                    <a:srgbClr val="000000"/>
                  </a:solidFill>
                  <a:effectLst/>
                  <a:latin typeface="Times New Roman" panose="02020603050405020304" pitchFamily="18" charset="0"/>
                  <a:ea typeface="Times New Roman" panose="02020603050405020304" pitchFamily="18" charset="0"/>
                </a:rPr>
                <a:t>-Ứng với mỗi biến đổi đó, hãy xác định chất ban đầu bị biến đổi; chất mới được tạo ra.</a:t>
              </a:r>
              <a:endParaRPr lang="en-US" sz="4000">
                <a:effectLst/>
                <a:latin typeface="Calibri" panose="020F0502020204030204" pitchFamily="34" charset="0"/>
                <a:ea typeface="Calibri" panose="020F0502020204030204" pitchFamily="34" charset="0"/>
              </a:endParaRPr>
            </a:p>
            <a:p>
              <a:pPr algn="just"/>
              <a:r>
                <a:rPr lang="vi-VN" sz="4000"/>
                <a:t> </a:t>
              </a:r>
              <a:endParaRPr lang="en-US" sz="4000"/>
            </a:p>
          </p:txBody>
        </p:sp>
        <p:sp>
          <p:nvSpPr>
            <p:cNvPr id="74" name="TextBox 74"/>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grpSp>
        <p:nvGrpSpPr>
          <p:cNvPr id="75" name="Group 75"/>
          <p:cNvGrpSpPr/>
          <p:nvPr/>
        </p:nvGrpSpPr>
        <p:grpSpPr>
          <a:xfrm>
            <a:off x="13548710" y="1370200"/>
            <a:ext cx="4541960" cy="8093109"/>
            <a:chOff x="0" y="0"/>
            <a:chExt cx="1246856" cy="1668279"/>
          </a:xfrm>
        </p:grpSpPr>
        <p:sp>
          <p:nvSpPr>
            <p:cNvPr id="76" name="Freeform 76"/>
            <p:cNvSpPr/>
            <p:nvPr/>
          </p:nvSpPr>
          <p:spPr>
            <a:xfrm>
              <a:off x="0" y="0"/>
              <a:ext cx="1246856" cy="1668279"/>
            </a:xfrm>
            <a:custGeom>
              <a:avLst/>
              <a:gdLst/>
              <a:ahLst/>
              <a:cxnLst/>
              <a:rect l="l" t="t" r="r" b="b"/>
              <a:pathLst>
                <a:path w="1246856" h="1668279">
                  <a:moveTo>
                    <a:pt x="0" y="0"/>
                  </a:moveTo>
                  <a:lnTo>
                    <a:pt x="1246856" y="0"/>
                  </a:lnTo>
                  <a:lnTo>
                    <a:pt x="1246856" y="1668279"/>
                  </a:lnTo>
                  <a:lnTo>
                    <a:pt x="0" y="1668279"/>
                  </a:lnTo>
                  <a:close/>
                </a:path>
              </a:pathLst>
            </a:custGeom>
            <a:solidFill>
              <a:srgbClr val="276967"/>
            </a:solidFill>
          </p:spPr>
          <p:txBody>
            <a:bodyPr/>
            <a:lstStyle/>
            <a:p>
              <a:pPr marL="0" marR="0" indent="0" algn="just">
                <a:lnSpc>
                  <a:spcPct val="120000"/>
                </a:lnSpc>
                <a:spcBef>
                  <a:spcPts val="0"/>
                </a:spcBef>
                <a:spcAft>
                  <a:spcPts val="0"/>
                </a:spcAft>
                <a:tabLst>
                  <a:tab pos="534670" algn="l"/>
                </a:tabLst>
              </a:pPr>
              <a:r>
                <a:rPr lang="vi-VN" sz="4000">
                  <a:solidFill>
                    <a:schemeClr val="bg1"/>
                  </a:solidFill>
                  <a:effectLst/>
                  <a:latin typeface="Times New Roman" panose="02020603050405020304" pitchFamily="18" charset="0"/>
                  <a:ea typeface="Segoe UI" panose="020B0502040204020203" pitchFamily="34" charset="0"/>
                </a:rPr>
                <a:t>Có 2 quá trình biến đổi hóa học:</a:t>
              </a:r>
              <a:endParaRPr lang="en-US" sz="4000">
                <a:solidFill>
                  <a:schemeClr val="bg1"/>
                </a:solidFill>
                <a:effectLst/>
                <a:latin typeface="Segoe UI" panose="020B0502040204020203" pitchFamily="34" charset="0"/>
                <a:ea typeface="Segoe UI" panose="020B0502040204020203" pitchFamily="34" charset="0"/>
              </a:endParaRPr>
            </a:p>
            <a:p>
              <a:pPr marL="0" marR="0" indent="0" algn="just">
                <a:lnSpc>
                  <a:spcPct val="120000"/>
                </a:lnSpc>
                <a:spcBef>
                  <a:spcPts val="0"/>
                </a:spcBef>
                <a:spcAft>
                  <a:spcPts val="0"/>
                </a:spcAft>
                <a:tabLst>
                  <a:tab pos="534670" algn="l"/>
                </a:tabLst>
              </a:pPr>
              <a:r>
                <a:rPr lang="vi-VN" sz="4000">
                  <a:solidFill>
                    <a:schemeClr val="bg1"/>
                  </a:solidFill>
                  <a:effectLst/>
                  <a:latin typeface="Times New Roman" panose="02020603050405020304" pitchFamily="18" charset="0"/>
                  <a:ea typeface="Segoe UI" panose="020B0502040204020203" pitchFamily="34" charset="0"/>
                </a:rPr>
                <a:t>-Điều chế khí hydrogen: chất ban đầu Zn; dung dịch HCl; chất mới khí H</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 dung dịch ZnCl</a:t>
              </a:r>
              <a:r>
                <a:rPr lang="vi-VN" sz="4000" baseline="-25000">
                  <a:solidFill>
                    <a:schemeClr val="bg1"/>
                  </a:solidFill>
                  <a:effectLst/>
                  <a:latin typeface="Times New Roman" panose="02020603050405020304" pitchFamily="18" charset="0"/>
                  <a:ea typeface="Segoe UI" panose="020B0502040204020203" pitchFamily="34" charset="0"/>
                </a:rPr>
                <a:t>2</a:t>
              </a:r>
              <a:endParaRPr lang="en-US" sz="4000">
                <a:solidFill>
                  <a:schemeClr val="bg1"/>
                </a:solidFill>
                <a:effectLst/>
                <a:latin typeface="Segoe UI" panose="020B0502040204020203" pitchFamily="34" charset="0"/>
                <a:ea typeface="Segoe UI" panose="020B0502040204020203" pitchFamily="34" charset="0"/>
              </a:endParaRPr>
            </a:p>
            <a:p>
              <a:pPr marL="0" marR="0" indent="0" algn="just">
                <a:lnSpc>
                  <a:spcPct val="120000"/>
                </a:lnSpc>
                <a:spcBef>
                  <a:spcPts val="0"/>
                </a:spcBef>
                <a:spcAft>
                  <a:spcPts val="0"/>
                </a:spcAft>
                <a:tabLst>
                  <a:tab pos="534670" algn="l"/>
                </a:tabLst>
              </a:pPr>
              <a:r>
                <a:rPr lang="vi-VN" sz="4000">
                  <a:solidFill>
                    <a:schemeClr val="bg1"/>
                  </a:solidFill>
                  <a:effectLst/>
                  <a:latin typeface="Times New Roman" panose="02020603050405020304" pitchFamily="18" charset="0"/>
                  <a:ea typeface="Segoe UI" panose="020B0502040204020203" pitchFamily="34" charset="0"/>
                </a:rPr>
                <a:t>-Đốt cháy khí hydrogen: chất ban đầu H</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 và O</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 chất mới H</a:t>
              </a:r>
              <a:r>
                <a:rPr lang="vi-VN" sz="4000" baseline="-25000">
                  <a:solidFill>
                    <a:schemeClr val="bg1"/>
                  </a:solidFill>
                  <a:effectLst/>
                  <a:latin typeface="Times New Roman" panose="02020603050405020304" pitchFamily="18" charset="0"/>
                  <a:ea typeface="Segoe UI" panose="020B0502040204020203" pitchFamily="34" charset="0"/>
                </a:rPr>
                <a:t>2</a:t>
              </a:r>
              <a:r>
                <a:rPr lang="vi-VN" sz="4000">
                  <a:solidFill>
                    <a:schemeClr val="bg1"/>
                  </a:solidFill>
                  <a:effectLst/>
                  <a:latin typeface="Times New Roman" panose="02020603050405020304" pitchFamily="18" charset="0"/>
                  <a:ea typeface="Segoe UI" panose="020B0502040204020203" pitchFamily="34" charset="0"/>
                </a:rPr>
                <a:t>O.</a:t>
              </a:r>
              <a:endParaRPr lang="en-US" sz="4000">
                <a:solidFill>
                  <a:schemeClr val="bg1"/>
                </a:solidFill>
                <a:effectLst/>
                <a:latin typeface="Segoe UI" panose="020B0502040204020203" pitchFamily="34" charset="0"/>
                <a:ea typeface="Segoe UI" panose="020B0502040204020203" pitchFamily="34" charset="0"/>
              </a:endParaRPr>
            </a:p>
            <a:p>
              <a:endParaRPr lang="en-US" sz="4000"/>
            </a:p>
          </p:txBody>
        </p:sp>
        <p:sp>
          <p:nvSpPr>
            <p:cNvPr id="77" name="TextBox 77"/>
            <p:cNvSpPr txBox="1"/>
            <p:nvPr/>
          </p:nvSpPr>
          <p:spPr>
            <a:xfrm>
              <a:off x="0" y="-66675"/>
              <a:ext cx="812800" cy="879475"/>
            </a:xfrm>
            <a:prstGeom prst="rect">
              <a:avLst/>
            </a:prstGeom>
          </p:spPr>
          <p:txBody>
            <a:bodyPr lIns="50800" tIns="50800" rIns="50800" bIns="50800" rtlCol="0" anchor="ctr"/>
            <a:lstStyle/>
            <a:p>
              <a:pPr algn="ctr">
                <a:lnSpc>
                  <a:spcPts val="2100"/>
                </a:lnSpc>
                <a:spcBef>
                  <a:spcPct val="0"/>
                </a:spcBef>
              </a:pPr>
              <a:endParaRPr/>
            </a:p>
          </p:txBody>
        </p:sp>
      </p:grpSp>
      <p:sp>
        <p:nvSpPr>
          <p:cNvPr id="80" name="Freeform 80"/>
          <p:cNvSpPr/>
          <p:nvPr/>
        </p:nvSpPr>
        <p:spPr>
          <a:xfrm>
            <a:off x="197330" y="5436173"/>
            <a:ext cx="439915" cy="517547"/>
          </a:xfrm>
          <a:custGeom>
            <a:avLst/>
            <a:gdLst/>
            <a:ahLst/>
            <a:cxnLst/>
            <a:rect l="l" t="t" r="r" b="b"/>
            <a:pathLst>
              <a:path w="439915" h="517547">
                <a:moveTo>
                  <a:pt x="0" y="0"/>
                </a:moveTo>
                <a:lnTo>
                  <a:pt x="439914" y="0"/>
                </a:lnTo>
                <a:lnTo>
                  <a:pt x="439914" y="517547"/>
                </a:lnTo>
                <a:lnTo>
                  <a:pt x="0" y="517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 name="Picture 1" descr="KHTN 8 (Cánh Diều) Bài 2: Phản ứng hóa học và năng lượng của phản ứng hóa học | Khoa học tự nhiên 8 (ảnh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3916" y="3068217"/>
            <a:ext cx="4649795" cy="6232872"/>
          </a:xfrm>
          <a:prstGeom prst="rect">
            <a:avLst/>
          </a:prstGeom>
          <a:noFill/>
          <a:ln>
            <a:noFill/>
          </a:ln>
        </p:spPr>
      </p:pic>
      <p:pic>
        <p:nvPicPr>
          <p:cNvPr id="3" name="Countdown Timer 5 minute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76887" y="39280"/>
            <a:ext cx="2654332" cy="1025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0-#ppt_w/2"/>
                                          </p:val>
                                        </p:tav>
                                        <p:tav tm="100000">
                                          <p:val>
                                            <p:strVal val="#ppt_x"/>
                                          </p:val>
                                        </p:tav>
                                      </p:tavLst>
                                    </p:anim>
                                    <p:anim calcmode="lin" valueType="num">
                                      <p:cBhvr additive="base">
                                        <p:cTn id="14"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fill="hold"/>
                                        <p:tgtEl>
                                          <p:spTgt spid="72"/>
                                        </p:tgtEl>
                                        <p:attrNameLst>
                                          <p:attrName>ppt_x</p:attrName>
                                        </p:attrNameLst>
                                      </p:cBhvr>
                                      <p:tavLst>
                                        <p:tav tm="0">
                                          <p:val>
                                            <p:strVal val="#ppt_x"/>
                                          </p:val>
                                        </p:tav>
                                        <p:tav tm="100000">
                                          <p:val>
                                            <p:strVal val="#ppt_x"/>
                                          </p:val>
                                        </p:tav>
                                      </p:tavLst>
                                    </p:anim>
                                    <p:anim calcmode="lin" valueType="num">
                                      <p:cBhvr additive="base">
                                        <p:cTn id="2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500" fill="hold"/>
                                        <p:tgtEl>
                                          <p:spTgt spid="75"/>
                                        </p:tgtEl>
                                        <p:attrNameLst>
                                          <p:attrName>ppt_x</p:attrName>
                                        </p:attrNameLst>
                                      </p:cBhvr>
                                      <p:tavLst>
                                        <p:tav tm="0">
                                          <p:val>
                                            <p:strVal val="1+#ppt_w/2"/>
                                          </p:val>
                                        </p:tav>
                                        <p:tav tm="100000">
                                          <p:val>
                                            <p:strVal val="#ppt_x"/>
                                          </p:val>
                                        </p:tav>
                                      </p:tavLst>
                                    </p:anim>
                                    <p:anim calcmode="lin" valueType="num">
                                      <p:cBhvr additive="base">
                                        <p:cTn id="3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6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3"/>
                </p:tgtEl>
              </p:cMediaNode>
            </p:video>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
                                        </p:tgtEl>
                                      </p:cBhvr>
                                    </p:cmd>
                                  </p:childTnLst>
                                </p:cTn>
                              </p:par>
                            </p:childTnLst>
                          </p:cTn>
                        </p:par>
                      </p:childTnLst>
                    </p:cTn>
                  </p:par>
                </p:childTnLst>
              </p:cTn>
              <p:nextCondLst>
                <p:cond evt="onClick" delay="0">
                  <p:tgtEl>
                    <p:spTgt spid="3"/>
                  </p:tgtEl>
                </p:cond>
              </p:nextCondLst>
            </p:seq>
          </p:childTnLst>
        </p:cTn>
      </p:par>
    </p:tnLst>
    <p:bldLst>
      <p:bldP spid="6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2280</Words>
  <Application>Microsoft Office PowerPoint</Application>
  <PresentationFormat>Custom</PresentationFormat>
  <Paragraphs>269</Paragraphs>
  <Slides>27</Slides>
  <Notes>0</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Times New Roman</vt:lpstr>
      <vt:lpstr>Quicksand Bold</vt:lpstr>
      <vt:lpstr>Arial</vt:lpstr>
      <vt:lpstr>Bubblebody Neue</vt:lpstr>
      <vt:lpstr>Calibri</vt:lpstr>
      <vt:lpstr>Kollektif</vt:lpstr>
      <vt:lpstr>Segoe UI</vt:lpstr>
      <vt:lpstr>Bubblebody Neue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Illustrated Science Project Presentation</dc:title>
  <dc:creator>Administrator</dc:creator>
  <cp:lastModifiedBy>DELL</cp:lastModifiedBy>
  <cp:revision>30</cp:revision>
  <dcterms:created xsi:type="dcterms:W3CDTF">2006-08-16T00:00:00Z</dcterms:created>
  <dcterms:modified xsi:type="dcterms:W3CDTF">2025-09-24T02:04:32Z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B4AD2493EB724BFCB2AEB0E7015A8E7D_13</vt:lpwstr>
  </property>
  <property fmtid="{D5CDD505-2E9C-101B-9397-08002B2CF9AE}" pid="3" name="KSOProductBuildVer">
    <vt:lpwstr>1033-12.2.0.22549</vt:lpwstr>
  </property>
</Properties>
</file>