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94" r:id="rId2"/>
    <p:sldId id="279" r:id="rId3"/>
    <p:sldId id="395" r:id="rId4"/>
    <p:sldId id="315" r:id="rId5"/>
    <p:sldId id="316" r:id="rId6"/>
    <p:sldId id="317" r:id="rId7"/>
    <p:sldId id="283" r:id="rId8"/>
    <p:sldId id="401" r:id="rId9"/>
    <p:sldId id="332" r:id="rId10"/>
    <p:sldId id="342" r:id="rId11"/>
    <p:sldId id="399" r:id="rId12"/>
    <p:sldId id="385" r:id="rId13"/>
    <p:sldId id="313" r:id="rId14"/>
    <p:sldId id="403" r:id="rId15"/>
    <p:sldId id="314" r:id="rId16"/>
    <p:sldId id="330" r:id="rId17"/>
    <p:sldId id="3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7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37D91"/>
    <a:srgbClr val="00B2A5"/>
    <a:srgbClr val="7192A9"/>
    <a:srgbClr val="F7941E"/>
    <a:srgbClr val="00A9A5"/>
    <a:srgbClr val="008A80"/>
    <a:srgbClr val="FFDAAB"/>
    <a:srgbClr val="CBEAF0"/>
    <a:srgbClr val="48C0B6"/>
    <a:srgbClr val="FBB0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728" autoAdjust="0"/>
    <p:restoredTop sz="90502" autoAdjust="0"/>
  </p:normalViewPr>
  <p:slideViewPr>
    <p:cSldViewPr snapToGrid="0" showGuides="1">
      <p:cViewPr>
        <p:scale>
          <a:sx n="66" d="100"/>
          <a:sy n="66" d="100"/>
        </p:scale>
        <p:origin x="-486" y="-96"/>
      </p:cViewPr>
      <p:guideLst>
        <p:guide orient="horz" pos="20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578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microsoft.com/office/2007/relationships/media" Target="../media/media3.mp3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media" Target="../media/media3.mp3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22423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63673" y="1823769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What is the text mainly about?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 smtClean="0"/>
              <a:t>A </a:t>
            </a:r>
            <a:r>
              <a:rPr lang="en-US" sz="3200"/>
              <a:t>local tradition. </a:t>
            </a:r>
            <a:r>
              <a:rPr lang="en-US" sz="3200" dirty="0"/>
              <a:t>	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A </a:t>
            </a:r>
            <a:r>
              <a:rPr lang="en-US" sz="3200"/>
              <a:t>family tradition. </a:t>
            </a:r>
            <a:endParaRPr lang="en-US" sz="3200" smtClean="0"/>
          </a:p>
          <a:p>
            <a:r>
              <a:rPr lang="en-US" sz="3200" b="1" smtClean="0">
                <a:solidFill>
                  <a:srgbClr val="00B0F0"/>
                </a:solidFill>
              </a:rPr>
              <a:t>	C.</a:t>
            </a:r>
            <a:r>
              <a:rPr lang="en-US" sz="3200" smtClean="0"/>
              <a:t> A </a:t>
            </a:r>
            <a:r>
              <a:rPr lang="en-US" sz="3200"/>
              <a:t>family tradition</a:t>
            </a:r>
            <a:r>
              <a:rPr lang="en-US" sz="3200" smtClean="0"/>
              <a:t>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To win the boat race, a team </a:t>
            </a:r>
            <a:r>
              <a:rPr lang="en-US" sz="3200" smtClean="0"/>
              <a:t>must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row the boat more quickly </a:t>
            </a:r>
            <a:r>
              <a:rPr lang="en-US" sz="3200" smtClean="0"/>
              <a:t>than the </a:t>
            </a:r>
            <a:r>
              <a:rPr lang="en-US" sz="3200"/>
              <a:t>other teams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row the boat the fastest and </a:t>
            </a:r>
            <a:r>
              <a:rPr lang="en-US" sz="3200" smtClean="0"/>
              <a:t>properly cook </a:t>
            </a:r>
            <a:r>
              <a:rPr lang="en-US" sz="3200"/>
              <a:t>the rice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	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cook rice properly and catch the duck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902" y="1205179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or </a:t>
            </a:r>
            <a:r>
              <a:rPr lang="en-US" sz="2400" b="1" smtClean="0">
                <a:cs typeface="Arial" panose="020B0604020202020204" pitchFamily="34" charset="0"/>
                <a:sym typeface="+mn-ea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2297" y="118202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082" y="107938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03315" y="238878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03315" y="529526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63673" y="1823769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The phrase “</a:t>
            </a:r>
            <a:r>
              <a:rPr lang="en-US" sz="3200" b="1"/>
              <a:t>releases a duck</a:t>
            </a:r>
            <a:r>
              <a:rPr lang="en-US" sz="3200"/>
              <a:t>” in the </a:t>
            </a:r>
            <a:r>
              <a:rPr lang="en-US" sz="3200" smtClean="0"/>
              <a:t>text means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gives it freedom </a:t>
            </a:r>
            <a:r>
              <a:rPr lang="en-US" sz="3200" dirty="0"/>
              <a:t>	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catches it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	C.</a:t>
            </a:r>
            <a:r>
              <a:rPr lang="en-US" sz="3200"/>
              <a:t> takes it </a:t>
            </a:r>
            <a:r>
              <a:rPr lang="en-US" sz="3200" smtClean="0"/>
              <a:t>home</a:t>
            </a:r>
          </a:p>
          <a:p>
            <a:endParaRPr lang="en-US" sz="3200" dirty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Why is the festival important?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Because it is exciting. </a:t>
            </a:r>
            <a:r>
              <a:rPr lang="en-US" sz="3200" dirty="0"/>
              <a:t>	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Because people win valuable prizes.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	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Because it keeps some </a:t>
            </a:r>
            <a:r>
              <a:rPr lang="en-US" sz="3200" smtClean="0"/>
              <a:t>village traditions </a:t>
            </a:r>
            <a:r>
              <a:rPr lang="en-US" sz="3200"/>
              <a:t>alive.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902" y="1205179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or </a:t>
            </a:r>
            <a:r>
              <a:rPr lang="en-US" sz="2400" b="1" smtClean="0">
                <a:cs typeface="Arial" panose="020B0604020202020204" pitchFamily="34" charset="0"/>
                <a:sym typeface="+mn-ea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2297" y="118202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082" y="107938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03315" y="238878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03315" y="577884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07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494" b="8405"/>
          <a:stretch/>
        </p:blipFill>
        <p:spPr>
          <a:xfrm>
            <a:off x="1814287" y="1659495"/>
            <a:ext cx="7112000" cy="5052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8803" y="1286274"/>
            <a:ext cx="1072937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text again. Complete the mind map about a family party.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Rectangle 11"/>
          <p:cNvSpPr/>
          <p:nvPr/>
        </p:nvSpPr>
        <p:spPr>
          <a:xfrm>
            <a:off x="7402962" y="4400878"/>
            <a:ext cx="117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C00000"/>
                </a:solidFill>
              </a:rPr>
              <a:t>home</a:t>
            </a:r>
          </a:p>
        </p:txBody>
      </p:sp>
      <p:sp>
        <p:nvSpPr>
          <p:cNvPr id="13" name="Rectangle 11"/>
          <p:cNvSpPr/>
          <p:nvPr/>
        </p:nvSpPr>
        <p:spPr>
          <a:xfrm>
            <a:off x="2700530" y="4820553"/>
            <a:ext cx="1318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C00000"/>
                </a:solidFill>
              </a:rPr>
              <a:t>dishes</a:t>
            </a:r>
          </a:p>
        </p:txBody>
      </p:sp>
      <p:sp>
        <p:nvSpPr>
          <p:cNvPr id="14" name="Rectangle 11"/>
          <p:cNvSpPr/>
          <p:nvPr/>
        </p:nvSpPr>
        <p:spPr>
          <a:xfrm>
            <a:off x="2798606" y="2514257"/>
            <a:ext cx="1021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C00000"/>
                </a:solidFill>
              </a:rPr>
              <a:t>food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72047" t="1765" r="10796" b="86508"/>
          <a:stretch/>
        </p:blipFill>
        <p:spPr>
          <a:xfrm>
            <a:off x="7168186" y="1755857"/>
            <a:ext cx="954881" cy="650343"/>
          </a:xfrm>
          <a:prstGeom prst="rect">
            <a:avLst/>
          </a:prstGeom>
        </p:spPr>
      </p:pic>
      <p:sp>
        <p:nvSpPr>
          <p:cNvPr id="5" name="Rectangle 11"/>
          <p:cNvSpPr/>
          <p:nvPr/>
        </p:nvSpPr>
        <p:spPr>
          <a:xfrm>
            <a:off x="6197592" y="1635083"/>
            <a:ext cx="1822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C00000"/>
                </a:solidFill>
              </a:rPr>
              <a:t> third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8885" y="1100352"/>
            <a:ext cx="108153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Put the questions (A - E) in the correct blanks (1 - 5) to make a complete dialogue. Then role-play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1888" y="120299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673" y="11003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3367" y="3784325"/>
            <a:ext cx="47349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231F20"/>
                </a:solidFill>
              </a:rPr>
              <a:t>Nick</a:t>
            </a:r>
            <a:r>
              <a:rPr lang="en-US" sz="2400">
                <a:solidFill>
                  <a:srgbClr val="231F20"/>
                </a:solidFill>
              </a:rPr>
              <a:t>: (4)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Well, the birthday person </a:t>
            </a:r>
            <a:r>
              <a:rPr lang="en-US" sz="2400" smtClean="0">
                <a:solidFill>
                  <a:srgbClr val="231F20"/>
                </a:solidFill>
              </a:rPr>
              <a:t>opens the </a:t>
            </a:r>
            <a:r>
              <a:rPr lang="en-US" sz="2400">
                <a:solidFill>
                  <a:srgbClr val="231F20"/>
                </a:solidFill>
              </a:rPr>
              <a:t>gifts. and everyone has some </a:t>
            </a:r>
            <a:r>
              <a:rPr lang="en-US" sz="2400" smtClean="0">
                <a:solidFill>
                  <a:srgbClr val="231F20"/>
                </a:solidFill>
              </a:rPr>
              <a:t>good food</a:t>
            </a:r>
            <a:r>
              <a:rPr lang="en-US" sz="2400">
                <a:solidFill>
                  <a:srgbClr val="231F20"/>
                </a:solidFill>
              </a:rPr>
              <a:t>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(5)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</a:t>
            </a:r>
            <a:r>
              <a:rPr lang="en-US" sz="2400" smtClean="0">
                <a:solidFill>
                  <a:srgbClr val="231F20"/>
                </a:solidFill>
              </a:rPr>
              <a:t>Yes</a:t>
            </a:r>
            <a:r>
              <a:rPr lang="en-US" sz="2400">
                <a:solidFill>
                  <a:srgbClr val="231F20"/>
                </a:solidFill>
              </a:rPr>
              <a:t>, I always look forward to </a:t>
            </a:r>
            <a:r>
              <a:rPr lang="en-US" sz="2400" smtClean="0">
                <a:solidFill>
                  <a:srgbClr val="231F20"/>
                </a:solidFill>
              </a:rPr>
              <a:t>them. They </a:t>
            </a:r>
            <a:r>
              <a:rPr lang="en-US" sz="2400">
                <a:solidFill>
                  <a:srgbClr val="231F20"/>
                </a:solidFill>
              </a:rPr>
              <a:t>are a great time for family bonding.</a:t>
            </a:r>
            <a:r>
              <a:rPr lang="en-US" sz="2400"/>
              <a:t> </a:t>
            </a:r>
            <a:endParaRPr lang="en-GB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557" t="5883" r="18339" b="78997"/>
          <a:stretch/>
        </p:blipFill>
        <p:spPr>
          <a:xfrm>
            <a:off x="115351" y="1839821"/>
            <a:ext cx="4313214" cy="4865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7557" t="48417" r="27494" b="39287"/>
          <a:stretch/>
        </p:blipFill>
        <p:spPr>
          <a:xfrm>
            <a:off x="115351" y="2326376"/>
            <a:ext cx="3780374" cy="3956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557" t="62261" r="5888" b="23530"/>
          <a:stretch/>
        </p:blipFill>
        <p:spPr>
          <a:xfrm>
            <a:off x="5310484" y="2285542"/>
            <a:ext cx="5037956" cy="4572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556" t="77571" r="15721" b="9049"/>
          <a:stretch/>
        </p:blipFill>
        <p:spPr>
          <a:xfrm>
            <a:off x="115351" y="2725270"/>
            <a:ext cx="4465614" cy="4305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10484" y="1861496"/>
            <a:ext cx="6798966" cy="424046"/>
            <a:chOff x="5215234" y="3831431"/>
            <a:chExt cx="6798966" cy="42404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l="7556" t="32388" r="53306" b="54662"/>
            <a:stretch/>
          </p:blipFill>
          <p:spPr>
            <a:xfrm>
              <a:off x="9736200" y="3831431"/>
              <a:ext cx="2278000" cy="41671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7557" t="22188" r="5888" b="64697"/>
            <a:stretch/>
          </p:blipFill>
          <p:spPr>
            <a:xfrm>
              <a:off x="5215234" y="3833447"/>
              <a:ext cx="5037956" cy="422030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115351" y="3414993"/>
            <a:ext cx="62220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231F20"/>
                </a:solidFill>
              </a:rPr>
              <a:t>Nick: (1)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Well, I join birthday parties of all </a:t>
            </a:r>
            <a:r>
              <a:rPr lang="en-US" sz="2400" smtClean="0">
                <a:solidFill>
                  <a:srgbClr val="231F20"/>
                </a:solidFill>
              </a:rPr>
              <a:t>my family </a:t>
            </a:r>
            <a:r>
              <a:rPr lang="en-US" sz="2400">
                <a:solidFill>
                  <a:srgbClr val="231F20"/>
                </a:solidFill>
              </a:rPr>
              <a:t>members.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(2)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In a Vietnamese restaurant. </a:t>
            </a:r>
            <a:r>
              <a:rPr lang="en-US" sz="2400" smtClean="0">
                <a:solidFill>
                  <a:srgbClr val="231F20"/>
                </a:solidFill>
              </a:rPr>
              <a:t>But sometimes </a:t>
            </a:r>
            <a:r>
              <a:rPr lang="en-US" sz="2400">
                <a:solidFill>
                  <a:srgbClr val="231F20"/>
                </a:solidFill>
              </a:rPr>
              <a:t>we break with tradition </a:t>
            </a:r>
            <a:r>
              <a:rPr lang="en-US" sz="2400" smtClean="0">
                <a:solidFill>
                  <a:srgbClr val="231F20"/>
                </a:solidFill>
              </a:rPr>
              <a:t>by going </a:t>
            </a:r>
            <a:r>
              <a:rPr lang="en-US" sz="2400">
                <a:solidFill>
                  <a:srgbClr val="231F20"/>
                </a:solidFill>
              </a:rPr>
              <a:t>to a Western one.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(3)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Everyone in my family</a:t>
            </a:r>
            <a:r>
              <a:rPr lang="en-US" sz="2400" smtClean="0">
                <a:solidFill>
                  <a:srgbClr val="231F20"/>
                </a:solidFill>
              </a:rPr>
              <a:t>.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33633 0.227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277 L -0.33685 0.323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9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416 L 0.08932 0.4798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6237 0.27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85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62539 0.4361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2942" y="1087967"/>
            <a:ext cx="10408983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notes about a normal family event that you take part in. Use the </a:t>
            </a:r>
            <a:r>
              <a:rPr lang="en-US" sz="2400" b="1" dirty="0" smtClean="0">
                <a:cs typeface="Arial" panose="020B0604020202020204" pitchFamily="34" charset="0"/>
              </a:rPr>
              <a:t>questions </a:t>
            </a:r>
            <a:r>
              <a:rPr lang="en-US" sz="2400" b="1" dirty="0">
                <a:cs typeface="Arial" panose="020B0604020202020204" pitchFamily="34" charset="0"/>
              </a:rPr>
              <a:t>below as cues.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5945" y="119060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91539" y="1573900"/>
            <a:ext cx="6281147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1. </a:t>
            </a:r>
            <a:r>
              <a:rPr lang="en-US" sz="2800" b="1" dirty="0" smtClean="0">
                <a:solidFill>
                  <a:srgbClr val="00B0F0"/>
                </a:solidFill>
              </a:rPr>
              <a:t>What is the event?</a:t>
            </a:r>
          </a:p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2. </a:t>
            </a:r>
            <a:r>
              <a:rPr lang="en-US" sz="2800" b="1" dirty="0" smtClean="0">
                <a:solidFill>
                  <a:srgbClr val="00B0F0"/>
                </a:solidFill>
              </a:rPr>
              <a:t>Where and when does it happen?</a:t>
            </a:r>
          </a:p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3.</a:t>
            </a:r>
            <a:r>
              <a:rPr lang="en-US" sz="2800" b="1" dirty="0" smtClean="0">
                <a:solidFill>
                  <a:srgbClr val="00B0F0"/>
                </a:solidFill>
              </a:rPr>
              <a:t> Who joins with you?</a:t>
            </a:r>
          </a:p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4.</a:t>
            </a:r>
            <a:r>
              <a:rPr lang="en-US" sz="2800" b="1" dirty="0" smtClean="0">
                <a:solidFill>
                  <a:srgbClr val="00B0F0"/>
                </a:solidFill>
              </a:rPr>
              <a:t> What do you often do at that event?</a:t>
            </a:r>
          </a:p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5.</a:t>
            </a:r>
            <a:r>
              <a:rPr lang="en-US" sz="2800" b="1" dirty="0" smtClean="0">
                <a:solidFill>
                  <a:srgbClr val="00B0F0"/>
                </a:solidFill>
              </a:rPr>
              <a:t> Do you like it or not? Why or why not?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714" y="1814285"/>
            <a:ext cx="5254171" cy="48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78972" y="3570514"/>
            <a:ext cx="1406286" cy="576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What to do</a:t>
            </a:r>
            <a:endParaRPr lang="vi-VN" sz="2000" dirty="0"/>
          </a:p>
        </p:txBody>
      </p:sp>
      <p:sp>
        <p:nvSpPr>
          <p:cNvPr id="12" name="Rectangle 3"/>
          <p:cNvSpPr/>
          <p:nvPr/>
        </p:nvSpPr>
        <p:spPr>
          <a:xfrm>
            <a:off x="5834743" y="4969548"/>
            <a:ext cx="5903685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Now work in pairs. </a:t>
            </a:r>
            <a:br>
              <a:rPr lang="en-US" sz="2800" b="1" dirty="0" smtClean="0"/>
            </a:br>
            <a:r>
              <a:rPr lang="en-US" sz="2800" b="1" dirty="0" smtClean="0"/>
              <a:t>Make a dialogue asking and answering about the event. </a:t>
            </a:r>
          </a:p>
          <a:p>
            <a:pPr algn="l"/>
            <a:r>
              <a:rPr lang="en-US" sz="2800" b="1" dirty="0" smtClean="0"/>
              <a:t>You can use your notes.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8167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11"/>
          <p:cNvSpPr txBox="1"/>
          <p:nvPr/>
        </p:nvSpPr>
        <p:spPr>
          <a:xfrm>
            <a:off x="479829" y="2474722"/>
            <a:ext cx="11045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for specific information about village festival day.</a:t>
            </a:r>
          </a:p>
          <a:p>
            <a:pPr marL="107950" indent="-107950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charset="0"/>
              <a:buChar char="ü"/>
            </a:pPr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family event.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193447"/>
            <a:ext cx="50074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8790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78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0935" y="2102078"/>
            <a:ext cx="887245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2" y="193447"/>
            <a:ext cx="50074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573404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6620" t="1222" r="5118" b="2569"/>
          <a:stretch/>
        </p:blipFill>
        <p:spPr>
          <a:xfrm>
            <a:off x="85293" y="1204686"/>
            <a:ext cx="6083278" cy="5283200"/>
          </a:xfrm>
          <a:prstGeom prst="rect">
            <a:avLst/>
          </a:prstGeom>
        </p:spPr>
      </p:pic>
      <p:sp>
        <p:nvSpPr>
          <p:cNvPr id="8" name="TextBox 13"/>
          <p:cNvSpPr txBox="1"/>
          <p:nvPr/>
        </p:nvSpPr>
        <p:spPr>
          <a:xfrm>
            <a:off x="6502400" y="1230993"/>
            <a:ext cx="5689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What are the men doing?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 are rowing a boat. They are cooking rice on an open fire. </a:t>
            </a:r>
          </a:p>
          <a:p>
            <a:pPr algn="l"/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When do you think this event occurs?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event may occur in a festival in </a:t>
            </a:r>
            <a:r>
              <a:rPr lang="en-US" sz="36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Northern Vietnam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13292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sp>
        <p:nvSpPr>
          <p:cNvPr id="28" name="Rectangles 7"/>
          <p:cNvSpPr/>
          <p:nvPr/>
        </p:nvSpPr>
        <p:spPr>
          <a:xfrm>
            <a:off x="2390775" y="2477770"/>
            <a:ext cx="3427730" cy="4096385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s 8"/>
          <p:cNvSpPr/>
          <p:nvPr/>
        </p:nvSpPr>
        <p:spPr>
          <a:xfrm>
            <a:off x="6238875" y="2488565"/>
            <a:ext cx="3427730" cy="409638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pain-heart-print-vector-clipart_gg71682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690" y="2951480"/>
            <a:ext cx="2578100" cy="2463800"/>
          </a:xfrm>
          <a:prstGeom prst="rect">
            <a:avLst/>
          </a:prstGeom>
        </p:spPr>
      </p:pic>
      <p:sp>
        <p:nvSpPr>
          <p:cNvPr id="31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READING</a:t>
            </a:r>
          </a:p>
        </p:txBody>
      </p:sp>
      <p:sp>
        <p:nvSpPr>
          <p:cNvPr id="38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SPEAKING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l="16195" t="1222" r="26575" b="2569"/>
          <a:stretch/>
        </p:blipFill>
        <p:spPr>
          <a:xfrm>
            <a:off x="2425700" y="3109595"/>
            <a:ext cx="3357880" cy="2400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29592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020569" y="1439702"/>
            <a:ext cx="5231128" cy="134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release </a:t>
            </a:r>
            <a:r>
              <a:rPr lang="en-US" sz="6600" dirty="0"/>
              <a:t>(v)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0349" y="4661937"/>
            <a:ext cx="5272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thả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326915" y="3175665"/>
            <a:ext cx="2031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/rɪˈliːs/</a:t>
            </a:r>
          </a:p>
        </p:txBody>
      </p:sp>
      <p:pic>
        <p:nvPicPr>
          <p:cNvPr id="8" name="release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484" y="2936945"/>
            <a:ext cx="885190" cy="88519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523058"/>
            <a:ext cx="6400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thí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r>
              <a:rPr lang="en-US" sz="4800" dirty="0"/>
              <a:t>, </a:t>
            </a:r>
            <a:r>
              <a:rPr lang="en-US" sz="4800" dirty="0" err="1" smtClean="0"/>
              <a:t>người</a:t>
            </a:r>
            <a:r>
              <a:rPr lang="en-US" sz="4800" dirty="0" smtClean="0"/>
              <a:t> </a:t>
            </a:r>
            <a:r>
              <a:rPr lang="en-US" sz="4800" dirty="0" err="1"/>
              <a:t>thi</a:t>
            </a:r>
            <a:r>
              <a:rPr lang="en-US" sz="4800" dirty="0"/>
              <a:t> </a:t>
            </a:r>
            <a:r>
              <a:rPr lang="en-US" sz="4800" dirty="0" err="1"/>
              <a:t>đấu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41430" y="3248243"/>
            <a:ext cx="3639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/kənˈtestənt/</a:t>
            </a:r>
          </a:p>
        </p:txBody>
      </p:sp>
      <p:pic>
        <p:nvPicPr>
          <p:cNvPr id="4" name="Content Placeholder 3" descr="tải xuố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14110" y="2082800"/>
            <a:ext cx="4921885" cy="3992880"/>
          </a:xfrm>
          <a:prstGeom prst="rect">
            <a:avLst/>
          </a:prstGeom>
        </p:spPr>
      </p:pic>
      <p:pic>
        <p:nvPicPr>
          <p:cNvPr id="8" name="contestant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4208" y="3248243"/>
            <a:ext cx="898728" cy="89143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198" y="1363016"/>
            <a:ext cx="612667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AD4F0F"/>
                </a:solidFill>
              </a:rPr>
              <a:t>contestant (n)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378539" y="1188654"/>
            <a:ext cx="8414835" cy="138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</a:lstStyle>
          <a:p>
            <a:r>
              <a:rPr lang="en-US" dirty="0"/>
              <a:t>family bonding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0572" y="4386828"/>
            <a:ext cx="558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/>
              <a:t>sự</a:t>
            </a:r>
            <a:r>
              <a:rPr lang="en-US" sz="4800" dirty="0" smtClean="0"/>
              <a:t> </a:t>
            </a:r>
            <a:r>
              <a:rPr lang="en-US" sz="4800" dirty="0" err="1"/>
              <a:t>gắn</a:t>
            </a:r>
            <a:r>
              <a:rPr lang="en-US" sz="4800" dirty="0"/>
              <a:t> </a:t>
            </a:r>
            <a:r>
              <a:rPr lang="en-US" sz="4800" dirty="0" err="1"/>
              <a:t>kết</a:t>
            </a:r>
            <a:r>
              <a:rPr lang="en-US" sz="4800" dirty="0"/>
              <a:t> </a:t>
            </a:r>
            <a:r>
              <a:rPr lang="en-US" sz="4800" dirty="0" err="1"/>
              <a:t>tình</a:t>
            </a:r>
            <a:r>
              <a:rPr lang="en-US" sz="4800" dirty="0"/>
              <a:t> </a:t>
            </a:r>
            <a:r>
              <a:rPr lang="en-US" sz="4800" dirty="0" err="1"/>
              <a:t>cảm</a:t>
            </a:r>
            <a:r>
              <a:rPr lang="en-US" sz="4800" dirty="0"/>
              <a:t> </a:t>
            </a:r>
            <a:r>
              <a:rPr lang="en-US" sz="4800" dirty="0" err="1"/>
              <a:t>gia</a:t>
            </a:r>
            <a:r>
              <a:rPr lang="en-US" sz="4800" dirty="0"/>
              <a:t> </a:t>
            </a:r>
            <a:r>
              <a:rPr lang="en-US" sz="4800" dirty="0" err="1"/>
              <a:t>đình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70840" y="3114461"/>
            <a:ext cx="48362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/ˌfæməli ˈbɒndɪŋ/</a:t>
            </a:r>
          </a:p>
        </p:txBody>
      </p:sp>
      <p:pic>
        <p:nvPicPr>
          <p:cNvPr id="3" name="Content Placeholder 2" descr="5b24b55e9b7f0c1056aecf3d6261f53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18493" y="2778370"/>
            <a:ext cx="5406309" cy="3712332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739" y="3178169"/>
            <a:ext cx="703580" cy="7035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5218505"/>
              </p:ext>
            </p:extLst>
          </p:nvPr>
        </p:nvGraphicFramePr>
        <p:xfrm>
          <a:off x="1396032" y="1402823"/>
          <a:ext cx="9761406" cy="45319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406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72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135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10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9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release (v)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/rɪˈliːs/</a:t>
                      </a:r>
                      <a:endParaRPr lang="en-US" sz="28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thả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81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contestant (n)</a:t>
                      </a:r>
                      <a:endParaRPr lang="en-US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/kənˈtestənt/</a:t>
                      </a:r>
                      <a:endParaRPr lang="en-US" sz="28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thí sinh, người thi đấu</a:t>
                      </a:r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1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family bonding </a:t>
                      </a:r>
                      <a:endParaRPr lang="en-US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/ˌfæməli ˈbɒndɪŋ/</a:t>
                      </a:r>
                      <a:endParaRPr lang="en-US" sz="28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sự gắn kết tình cảm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gia đình</a:t>
                      </a:r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release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8504" y="2244479"/>
            <a:ext cx="619125" cy="619125"/>
          </a:xfrm>
          <a:prstGeom prst="rect">
            <a:avLst/>
          </a:prstGeom>
        </p:spPr>
      </p:pic>
      <p:pic>
        <p:nvPicPr>
          <p:cNvPr id="5" name="contestant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3571" y="3466961"/>
            <a:ext cx="624058" cy="624058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3572" y="4824341"/>
            <a:ext cx="624057" cy="70851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100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5218505"/>
              </p:ext>
            </p:extLst>
          </p:nvPr>
        </p:nvGraphicFramePr>
        <p:xfrm>
          <a:off x="1396032" y="1402823"/>
          <a:ext cx="9761406" cy="437386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406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72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135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10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9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release (v)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thí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sinh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người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thi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đấu</a:t>
                      </a:r>
                      <a:endParaRPr lang="en-US" sz="28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81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contestant (n)</a:t>
                      </a:r>
                      <a:endParaRPr lang="en-US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 err="1" smtClean="0"/>
                        <a:t>sự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gắn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kết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tình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cảm</a:t>
                      </a:r>
                      <a:r>
                        <a:rPr lang="en-US" sz="2800" dirty="0" smtClean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 err="1" smtClean="0"/>
                        <a:t>gia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đình</a:t>
                      </a:r>
                      <a:endParaRPr lang="en-US" sz="28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73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family bonding </a:t>
                      </a:r>
                      <a:endParaRPr lang="en-US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thả</a:t>
                      </a:r>
                      <a:endParaRPr lang="en-US" sz="28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11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0229" y="871538"/>
            <a:ext cx="6371771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6620" t="1222" r="5118" b="2569"/>
          <a:stretch/>
        </p:blipFill>
        <p:spPr>
          <a:xfrm>
            <a:off x="85293" y="870857"/>
            <a:ext cx="5720421" cy="598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</TotalTime>
  <Words>455</Words>
  <Application>Microsoft Office PowerPoint</Application>
  <PresentationFormat>Custom</PresentationFormat>
  <Paragraphs>129</Paragraphs>
  <Slides>17</Slides>
  <Notes>13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INSPIRON</cp:lastModifiedBy>
  <cp:revision>200</cp:revision>
  <dcterms:created xsi:type="dcterms:W3CDTF">2020-12-09T02:04:00Z</dcterms:created>
  <dcterms:modified xsi:type="dcterms:W3CDTF">2023-11-23T08:55:30Z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8257995947F44862B16598953031E195</vt:lpwstr>
  </property>
  <property fmtid="{D5CDD505-2E9C-101B-9397-08002B2CF9AE}" pid="3" name="KSOProductBuildVer">
    <vt:lpwstr>1033-11.2.0.11380</vt:lpwstr>
  </property>
</Properties>
</file>