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77" r:id="rId2"/>
    <p:sldId id="381" r:id="rId3"/>
    <p:sldId id="382" r:id="rId4"/>
    <p:sldId id="383" r:id="rId5"/>
    <p:sldId id="256" r:id="rId6"/>
    <p:sldId id="316" r:id="rId7"/>
    <p:sldId id="347" r:id="rId8"/>
    <p:sldId id="348" r:id="rId9"/>
    <p:sldId id="364" r:id="rId10"/>
    <p:sldId id="365" r:id="rId11"/>
    <p:sldId id="283" r:id="rId12"/>
    <p:sldId id="384" r:id="rId13"/>
    <p:sldId id="359" r:id="rId14"/>
    <p:sldId id="380" r:id="rId15"/>
    <p:sldId id="298" r:id="rId16"/>
    <p:sldId id="327" r:id="rId17"/>
    <p:sldId id="325" r:id="rId18"/>
    <p:sldId id="313" r:id="rId19"/>
    <p:sldId id="314" r:id="rId20"/>
    <p:sldId id="330" r:id="rId21"/>
    <p:sldId id="3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7D91"/>
    <a:srgbClr val="F7931D"/>
    <a:srgbClr val="3B87CD"/>
    <a:srgbClr val="E0702A"/>
    <a:srgbClr val="AD4F0F"/>
    <a:srgbClr val="D36113"/>
    <a:srgbClr val="5DD2FF"/>
    <a:srgbClr val="00B0F0"/>
    <a:srgbClr val="1596F3"/>
    <a:srgbClr val="F794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996" y="-9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42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855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375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88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851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022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5.mp3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notesSlide" Target="../notesSlides/notesSlide10.xml"/><Relationship Id="rId7" Type="http://schemas.microsoft.com/office/2007/relationships/media" Target="../media/media3.mp3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microsoft.com/office/2007/relationships/media" Target="../media/media1.mp3"/><Relationship Id="rId9" Type="http://schemas.microsoft.com/office/2007/relationships/media" Target="../media/media5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9.png"/><Relationship Id="rId4" Type="http://schemas.microsoft.com/office/2007/relationships/media" Target="../media/media6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3.mp3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microsoft.com/office/2007/relationships/media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3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2130" y="456216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cây cảnh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94034" y="3207285"/>
            <a:ext cx="4495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/ɔːnəˈmentl triː/ </a:t>
            </a:r>
          </a:p>
        </p:txBody>
      </p:sp>
      <p:pic>
        <p:nvPicPr>
          <p:cNvPr id="4" name="Content Placeholder 3" descr="the-truong-phu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89880" y="2084705"/>
            <a:ext cx="6527165" cy="4351655"/>
          </a:xfrm>
          <a:prstGeom prst="rect">
            <a:avLst/>
          </a:prstGeom>
        </p:spPr>
      </p:pic>
      <p:pic>
        <p:nvPicPr>
          <p:cNvPr id="5" name="ornamental tree 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109387"/>
            <a:ext cx="1026795" cy="10267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81;p31"/>
          <p:cNvSpPr txBox="1"/>
          <p:nvPr/>
        </p:nvSpPr>
        <p:spPr>
          <a:xfrm>
            <a:off x="-461033" y="1271275"/>
            <a:ext cx="77058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solidFill>
                  <a:srgbClr val="AD4F0F"/>
                </a:solidFill>
              </a:rPr>
              <a:t>ornamental </a:t>
            </a:r>
            <a:r>
              <a:rPr lang="en-US" sz="7200" b="1" dirty="0">
                <a:solidFill>
                  <a:srgbClr val="AD4F0F"/>
                </a:solidFill>
              </a:rPr>
              <a:t>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3085660"/>
              </p:ext>
            </p:extLst>
          </p:nvPr>
        </p:nvGraphicFramePr>
        <p:xfrm>
          <a:off x="1333500" y="1467485"/>
          <a:ext cx="9739630" cy="3845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0070C0"/>
                          </a:solidFill>
                        </a:rPr>
                        <a:t>Vocabulary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ədˈmaɪr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khâm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tʃeɪs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ə’wei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/preɪ/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offering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/ˈɒfərɪŋ/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cúng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ornamental tree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/ɔːnəˈmentl triː/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admire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" y="2117090"/>
            <a:ext cx="619125" cy="61912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080" y="2818130"/>
            <a:ext cx="619125" cy="619125"/>
          </a:xfrm>
          <a:prstGeom prst="rect">
            <a:avLst/>
          </a:prstGeom>
        </p:spPr>
      </p:pic>
      <p:pic>
        <p:nvPicPr>
          <p:cNvPr id="7" name="pray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980" y="3437255"/>
            <a:ext cx="645795" cy="645795"/>
          </a:xfrm>
          <a:prstGeom prst="rect">
            <a:avLst/>
          </a:prstGeom>
        </p:spPr>
      </p:pic>
      <p:pic>
        <p:nvPicPr>
          <p:cNvPr id="9" name="offering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495" y="4056380"/>
            <a:ext cx="634365" cy="634365"/>
          </a:xfrm>
          <a:prstGeom prst="rect">
            <a:avLst/>
          </a:prstGeom>
        </p:spPr>
      </p:pic>
      <p:pic>
        <p:nvPicPr>
          <p:cNvPr id="10" name="ornamental tree 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300" y="4679657"/>
            <a:ext cx="563880" cy="563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3286204"/>
              </p:ext>
            </p:extLst>
          </p:nvPr>
        </p:nvGraphicFramePr>
        <p:xfrm>
          <a:off x="267287" y="1280979"/>
          <a:ext cx="11536326" cy="47719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62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Vocabulary</a:t>
                      </a:r>
                      <a:endParaRPr lang="en-US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24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931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offering (n)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ornamental tree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79653" y="3429572"/>
            <a:ext cx="3211033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1856" y="1999899"/>
            <a:ext cx="3211033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35925" y="4222708"/>
            <a:ext cx="3211033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khâm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9653" y="2725810"/>
            <a:ext cx="3211033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4257" y="5205101"/>
            <a:ext cx="3211033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xua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đuổi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6 -0.03492 L -0.30652 -0.31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872E-7 -2.61795E-6 L -0.3237 -0.358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722E-6 -3.84829E-6 L -0.31564 0.2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28023E-7 -3.02498E-6 L -0.30665 0.22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28023E-7 4.27382E-6 L -0.30483 0.265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343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263218" y="2063797"/>
            <a:ext cx="680805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ym typeface="+mn-ea"/>
              </a:rPr>
              <a:t>- What can you see in each picture? </a:t>
            </a:r>
          </a:p>
          <a:p>
            <a:pPr marL="0" indent="0">
              <a:buNone/>
            </a:pPr>
            <a:r>
              <a:rPr lang="en-US" sz="3600" dirty="0">
                <a:sym typeface="+mn-ea"/>
              </a:rPr>
              <a:t>- Can you guess the places that the picture show?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0193"/>
            <a:ext cx="3305175" cy="503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56" y="1888772"/>
            <a:ext cx="955155" cy="501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1285"/>
            <a:ext cx="418174" cy="12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343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535" y="1880807"/>
            <a:ext cx="11482027" cy="48936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/>
              <a:t>Elena:</a:t>
            </a:r>
            <a:r>
              <a:rPr lang="en-US" sz="2000" dirty="0"/>
              <a:t> Wow, this girl looks so cute.</a:t>
            </a:r>
          </a:p>
          <a:p>
            <a:pPr>
              <a:lnSpc>
                <a:spcPct val="120000"/>
              </a:lnSpc>
            </a:pPr>
            <a:r>
              <a:rPr lang="en-US" sz="2000" b="1" i="1" dirty="0" err="1"/>
              <a:t>Trang</a:t>
            </a:r>
            <a:r>
              <a:rPr lang="en-US" sz="2000" b="1" i="1" dirty="0"/>
              <a:t>: </a:t>
            </a:r>
            <a:r>
              <a:rPr lang="en-US" sz="2000" dirty="0" smtClean="0"/>
              <a:t>Yeah </a:t>
            </a:r>
            <a:r>
              <a:rPr lang="en-US" sz="2000" dirty="0"/>
              <a:t>... She’s my cousin. She’s at Sa </a:t>
            </a:r>
            <a:r>
              <a:rPr lang="en-US" sz="2000" dirty="0" smtClean="0"/>
              <a:t>Dec flower Village</a:t>
            </a:r>
            <a:r>
              <a:rPr lang="en-US" sz="2000" dirty="0"/>
              <a:t>. </a:t>
            </a:r>
            <a:r>
              <a:rPr lang="en-US" sz="2000" dirty="0" err="1"/>
              <a:t>Tet</a:t>
            </a:r>
            <a:r>
              <a:rPr lang="en-US" sz="2000" dirty="0"/>
              <a:t> is coming soon, so many people visit </a:t>
            </a:r>
            <a:r>
              <a:rPr lang="en-US" sz="2000" dirty="0" smtClean="0"/>
              <a:t>flower villages </a:t>
            </a:r>
            <a:r>
              <a:rPr lang="en-US" sz="2000" dirty="0"/>
              <a:t>to take pictures with the blooming flowers.</a:t>
            </a:r>
          </a:p>
          <a:p>
            <a:pPr>
              <a:lnSpc>
                <a:spcPct val="120000"/>
              </a:lnSpc>
            </a:pPr>
            <a:r>
              <a:rPr lang="en-US" sz="2000" b="1" i="1" dirty="0"/>
              <a:t>Elena:</a:t>
            </a:r>
            <a:r>
              <a:rPr lang="en-US" sz="2000" dirty="0"/>
              <a:t> </a:t>
            </a:r>
            <a:r>
              <a:rPr lang="en-US" sz="2000" dirty="0" smtClean="0"/>
              <a:t>Oh</a:t>
            </a:r>
            <a:r>
              <a:rPr lang="en-US" sz="2000" dirty="0"/>
              <a:t>, I’m fond of admiring the flowers. </a:t>
            </a:r>
            <a:r>
              <a:rPr lang="en-US" sz="2000" dirty="0" smtClean="0"/>
              <a:t>Does your family </a:t>
            </a:r>
            <a:r>
              <a:rPr lang="en-US" sz="2000" dirty="0"/>
              <a:t>visit places like this too?</a:t>
            </a:r>
          </a:p>
          <a:p>
            <a:pPr>
              <a:lnSpc>
                <a:spcPct val="120000"/>
              </a:lnSpc>
            </a:pPr>
            <a:r>
              <a:rPr lang="en-US" sz="2000" b="1" i="1" dirty="0" err="1"/>
              <a:t>Trang</a:t>
            </a:r>
            <a:r>
              <a:rPr lang="en-US" sz="2000" b="1" i="1" dirty="0"/>
              <a:t>:</a:t>
            </a:r>
            <a:r>
              <a:rPr lang="en-US" sz="2000" dirty="0"/>
              <a:t> </a:t>
            </a:r>
            <a:r>
              <a:rPr lang="en-US" sz="2000" dirty="0" smtClean="0"/>
              <a:t>Yes</a:t>
            </a:r>
            <a:r>
              <a:rPr lang="en-US" sz="2000" dirty="0"/>
              <a:t>, we do. We usually visit </a:t>
            </a:r>
            <a:r>
              <a:rPr lang="en-US" sz="2000" dirty="0" err="1"/>
              <a:t>nhat</a:t>
            </a:r>
            <a:r>
              <a:rPr lang="en-US" sz="2000" dirty="0"/>
              <a:t> Tan </a:t>
            </a:r>
            <a:r>
              <a:rPr lang="en-US" sz="2000" dirty="0" smtClean="0"/>
              <a:t>Village to </a:t>
            </a:r>
            <a:r>
              <a:rPr lang="en-US" sz="2000" dirty="0"/>
              <a:t>buy kumquat trees and peach blossoms.</a:t>
            </a:r>
          </a:p>
          <a:p>
            <a:pPr>
              <a:lnSpc>
                <a:spcPct val="120000"/>
              </a:lnSpc>
            </a:pPr>
            <a:r>
              <a:rPr lang="en-US" sz="2000" b="1" i="1" dirty="0"/>
              <a:t>Elena:</a:t>
            </a:r>
            <a:r>
              <a:rPr lang="en-US" sz="2000" dirty="0"/>
              <a:t> I see flowers and ornamental </a:t>
            </a:r>
            <a:r>
              <a:rPr lang="en-US" sz="2000" dirty="0" smtClean="0"/>
              <a:t>trees everywhere </a:t>
            </a:r>
            <a:r>
              <a:rPr lang="en-US" sz="2000" dirty="0"/>
              <a:t>these days. What are they for?</a:t>
            </a:r>
          </a:p>
          <a:p>
            <a:pPr>
              <a:lnSpc>
                <a:spcPct val="120000"/>
              </a:lnSpc>
            </a:pPr>
            <a:r>
              <a:rPr lang="en-US" sz="2000" b="1" i="1" dirty="0" err="1"/>
              <a:t>Trang</a:t>
            </a:r>
            <a:r>
              <a:rPr lang="en-US" sz="2000" b="1" i="1" dirty="0"/>
              <a:t>:</a:t>
            </a:r>
            <a:r>
              <a:rPr lang="en-US" sz="2000" dirty="0"/>
              <a:t> We, Vietnamese, use plants and </a:t>
            </a:r>
            <a:r>
              <a:rPr lang="en-US" sz="2000" dirty="0" smtClean="0"/>
              <a:t>flowers for </a:t>
            </a:r>
            <a:r>
              <a:rPr lang="en-US" sz="2000" dirty="0"/>
              <a:t>decorations and for </a:t>
            </a:r>
            <a:r>
              <a:rPr lang="en-US" sz="2000" dirty="0" err="1"/>
              <a:t>oﬀerings</a:t>
            </a:r>
            <a:r>
              <a:rPr lang="en-US" sz="2000" dirty="0"/>
              <a:t>. They are </a:t>
            </a:r>
            <a:r>
              <a:rPr lang="en-US" sz="2000" dirty="0" smtClean="0"/>
              <a:t>an important </a:t>
            </a:r>
            <a:r>
              <a:rPr lang="en-US" sz="2000" dirty="0"/>
              <a:t>part of our </a:t>
            </a:r>
            <a:r>
              <a:rPr lang="en-US" sz="2000" dirty="0" err="1"/>
              <a:t>Tet</a:t>
            </a:r>
            <a:r>
              <a:rPr lang="en-US" sz="2000" dirty="0"/>
              <a:t> tradition.</a:t>
            </a:r>
          </a:p>
          <a:p>
            <a:pPr>
              <a:lnSpc>
                <a:spcPct val="120000"/>
              </a:lnSpc>
            </a:pPr>
            <a:r>
              <a:rPr lang="en-US" sz="2000" b="1" i="1" dirty="0"/>
              <a:t>Elena: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what’s that tall tree in the photo?</a:t>
            </a:r>
          </a:p>
          <a:p>
            <a:pPr>
              <a:lnSpc>
                <a:spcPct val="120000"/>
              </a:lnSpc>
            </a:pPr>
            <a:r>
              <a:rPr lang="en-US" sz="2000" b="1" i="1" dirty="0" err="1"/>
              <a:t>Trang</a:t>
            </a:r>
            <a:r>
              <a:rPr lang="en-US" sz="2000" b="1" i="1" dirty="0"/>
              <a:t>:</a:t>
            </a:r>
            <a:r>
              <a:rPr lang="en-US" sz="2000" dirty="0"/>
              <a:t> Well, it’s actually a bamboo </a:t>
            </a:r>
            <a:r>
              <a:rPr lang="en-US" sz="2000" dirty="0" smtClean="0"/>
              <a:t>pole. People </a:t>
            </a:r>
            <a:r>
              <a:rPr lang="en-US" sz="2000" dirty="0"/>
              <a:t>place it in the yard of </a:t>
            </a:r>
            <a:r>
              <a:rPr lang="en-US" sz="2000" dirty="0" smtClean="0"/>
              <a:t>the communal </a:t>
            </a:r>
            <a:r>
              <a:rPr lang="en-US" sz="2000" dirty="0"/>
              <a:t>house. They hang </a:t>
            </a:r>
            <a:r>
              <a:rPr lang="en-US" sz="2000" dirty="0" smtClean="0"/>
              <a:t>decorative items </a:t>
            </a:r>
            <a:r>
              <a:rPr lang="en-US" sz="2000" dirty="0"/>
              <a:t>like small bells and lanterns on </a:t>
            </a:r>
            <a:r>
              <a:rPr lang="en-US" sz="2000" dirty="0" smtClean="0"/>
              <a:t>it. They </a:t>
            </a:r>
            <a:r>
              <a:rPr lang="en-US" sz="2000" dirty="0"/>
              <a:t>want to chase away bad luck </a:t>
            </a:r>
            <a:r>
              <a:rPr lang="en-US" sz="2000" dirty="0" smtClean="0"/>
              <a:t>and pray </a:t>
            </a:r>
            <a:r>
              <a:rPr lang="en-US" sz="2000" dirty="0"/>
              <a:t>for a lucky new year.</a:t>
            </a:r>
          </a:p>
          <a:p>
            <a:pPr>
              <a:lnSpc>
                <a:spcPct val="120000"/>
              </a:lnSpc>
            </a:pPr>
            <a:r>
              <a:rPr lang="en-US" sz="2000" b="1" i="1" dirty="0"/>
              <a:t>Elena:</a:t>
            </a:r>
            <a:r>
              <a:rPr lang="en-US" sz="2000" dirty="0"/>
              <a:t> Interesting! I didn’t know that.</a:t>
            </a:r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86589" y="1198943"/>
            <a:ext cx="609600" cy="609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176911" y="2644726"/>
            <a:ext cx="1336431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58597" y="3727938"/>
            <a:ext cx="143490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356209" y="3713871"/>
            <a:ext cx="1547446" cy="14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41674" y="4079631"/>
            <a:ext cx="173032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38755" y="4459458"/>
            <a:ext cx="900333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52689" y="5556738"/>
            <a:ext cx="1266093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9828" y="5936566"/>
            <a:ext cx="156151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019778" y="5922498"/>
            <a:ext cx="201168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608234" y="5922498"/>
            <a:ext cx="1463040" cy="14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9828" y="6274191"/>
            <a:ext cx="73152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5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9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25483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54831"/>
            <a:ext cx="87049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521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3160936"/>
              </p:ext>
            </p:extLst>
          </p:nvPr>
        </p:nvGraphicFramePr>
        <p:xfrm>
          <a:off x="389944" y="1860077"/>
          <a:ext cx="11269479" cy="48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="" xmlns:a16="http://schemas.microsoft.com/office/drawing/2014/main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="" xmlns:a16="http://schemas.microsoft.com/office/drawing/2014/main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="" xmlns:a16="http://schemas.microsoft.com/office/drawing/2014/main" val="3432448170"/>
                    </a:ext>
                  </a:extLst>
                </a:gridCol>
              </a:tblGrid>
              <a:tr h="7402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828753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r>
                        <a:rPr lang="en-US" sz="2800" smtClean="0">
                          <a:latin typeface="+mn-lt"/>
                        </a:rPr>
                        <a:t>. Elena and Trang are at Sa Dec Flower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0338469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</a:t>
                      </a:r>
                      <a:r>
                        <a:rPr lang="en-US" sz="2800" smtClean="0">
                          <a:latin typeface="+mn-lt"/>
                        </a:rPr>
                        <a:t>. Many people visit ﬂower villages to take photos.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8303926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</a:t>
                      </a:r>
                      <a:r>
                        <a:rPr lang="en-US" sz="2800" smtClean="0">
                          <a:latin typeface="+mn-lt"/>
                        </a:rPr>
                        <a:t>. Trang’s family usually buys kumquat trees and peach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+mn-lt"/>
                        </a:rPr>
                        <a:t>blossoms at Nhat Tan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7564808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</a:t>
                      </a:r>
                      <a:r>
                        <a:rPr lang="en-US" sz="2800" smtClean="0">
                          <a:latin typeface="+mn-lt"/>
                        </a:rPr>
                        <a:t>. Flowers are not part of any Vietnamese traditions.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7479811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</a:t>
                      </a:r>
                      <a:r>
                        <a:rPr lang="en-US" sz="2800" smtClean="0">
                          <a:latin typeface="+mn-lt"/>
                        </a:rPr>
                        <a:t>. People decorate bamboo poles with small bells and lanterns for New Years.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245622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0912" y="2627669"/>
            <a:ext cx="709070" cy="531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8114" y="3596474"/>
            <a:ext cx="709070" cy="53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8114" y="4385092"/>
            <a:ext cx="709070" cy="531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7881" y="5191965"/>
            <a:ext cx="709070" cy="531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8114" y="5978279"/>
            <a:ext cx="709070" cy="531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55995" y="2641799"/>
            <a:ext cx="6441620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Trang’s cousin is at Sa Dec Flower Village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4648" y="5102046"/>
            <a:ext cx="7311859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FF0000"/>
                </a:solidFill>
              </a:rPr>
              <a:t>Plants </a:t>
            </a:r>
            <a:r>
              <a:rPr lang="en-US" sz="2800">
                <a:solidFill>
                  <a:srgbClr val="FF0000"/>
                </a:solidFill>
              </a:rPr>
              <a:t>and flowers are an important part of Tet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7027" y="1085923"/>
            <a:ext cx="667658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phrase 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0803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053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1877"/>
          <a:stretch/>
        </p:blipFill>
        <p:spPr>
          <a:xfrm>
            <a:off x="487067" y="1637641"/>
            <a:ext cx="2932590" cy="56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838" b="62125"/>
          <a:stretch/>
        </p:blipFill>
        <p:spPr>
          <a:xfrm>
            <a:off x="4383303" y="1662917"/>
            <a:ext cx="2932590" cy="54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7" t="42242" r="-227" b="41526"/>
          <a:stretch/>
        </p:blipFill>
        <p:spPr>
          <a:xfrm>
            <a:off x="8715269" y="1658982"/>
            <a:ext cx="2932590" cy="55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343" b="19491"/>
          <a:stretch/>
        </p:blipFill>
        <p:spPr>
          <a:xfrm>
            <a:off x="2347195" y="2243720"/>
            <a:ext cx="2932590" cy="6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790"/>
          <a:stretch/>
        </p:blipFill>
        <p:spPr>
          <a:xfrm>
            <a:off x="6549286" y="2243721"/>
            <a:ext cx="2932590" cy="58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4030"/>
          <a:stretch/>
        </p:blipFill>
        <p:spPr>
          <a:xfrm>
            <a:off x="350863" y="2886196"/>
            <a:ext cx="2171046" cy="1513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896"/>
          <a:stretch/>
        </p:blipFill>
        <p:spPr>
          <a:xfrm>
            <a:off x="4867668" y="2897135"/>
            <a:ext cx="2271802" cy="15136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68685"/>
          <a:stretch/>
        </p:blipFill>
        <p:spPr>
          <a:xfrm>
            <a:off x="9348349" y="2795679"/>
            <a:ext cx="2299510" cy="1508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34337" b="33593"/>
          <a:stretch/>
        </p:blipFill>
        <p:spPr>
          <a:xfrm>
            <a:off x="2553415" y="4799220"/>
            <a:ext cx="2299511" cy="15449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t="68871"/>
          <a:stretch/>
        </p:blipFill>
        <p:spPr>
          <a:xfrm>
            <a:off x="7239363" y="4792885"/>
            <a:ext cx="2299511" cy="149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5078 0.6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146 0.3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4532 0.6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7695 0.3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0651 0.2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2797" y="1168073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7406" y="11271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91" y="10244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6"/>
          <p:cNvSpPr txBox="1"/>
          <p:nvPr/>
        </p:nvSpPr>
        <p:spPr>
          <a:xfrm>
            <a:off x="436983" y="275145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rgbClr val="F7931D"/>
                </a:solidFill>
              </a:rPr>
              <a:t>1.</a:t>
            </a:r>
            <a:r>
              <a:rPr lang="en-US" sz="3200" dirty="0" smtClean="0"/>
              <a:t> The </a:t>
            </a:r>
            <a:r>
              <a:rPr lang="en-US" sz="3200" dirty="0"/>
              <a:t>British decorate their Christmas </a:t>
            </a:r>
            <a:r>
              <a:rPr lang="en-US" sz="3200" dirty="0" smtClean="0"/>
              <a:t>trees and </a:t>
            </a:r>
            <a:r>
              <a:rPr lang="en-US" sz="3200" dirty="0"/>
              <a:t>______ presents under them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2.</a:t>
            </a:r>
            <a:r>
              <a:rPr lang="en-US" sz="3200" dirty="0"/>
              <a:t> Tom likes to ______ </a:t>
            </a:r>
            <a:r>
              <a:rPr lang="en-US" sz="3200" dirty="0" smtClean="0"/>
              <a:t> the </a:t>
            </a:r>
            <a:r>
              <a:rPr lang="en-US" sz="3200" dirty="0"/>
              <a:t>view from the hill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3.</a:t>
            </a:r>
            <a:r>
              <a:rPr lang="en-US" sz="3200" dirty="0"/>
              <a:t> In many cultures, knocking on wood is </a:t>
            </a:r>
            <a:r>
              <a:rPr lang="en-US" sz="3200" dirty="0" smtClean="0"/>
              <a:t>a way </a:t>
            </a:r>
            <a:r>
              <a:rPr lang="en-US" sz="3200" dirty="0"/>
              <a:t>to ______ away bad spirits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4.</a:t>
            </a:r>
            <a:r>
              <a:rPr lang="en-US" sz="3200" dirty="0"/>
              <a:t> Many Asians go to Buddhist temples </a:t>
            </a:r>
            <a:r>
              <a:rPr lang="en-US" sz="3200" dirty="0" smtClean="0"/>
              <a:t>to ______ </a:t>
            </a:r>
            <a:r>
              <a:rPr lang="en-US" sz="3200" dirty="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11" y="1664296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514219" y="279542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place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895932" y="3905587"/>
            <a:ext cx="14931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F4B66"/>
                </a:solidFill>
                <a:latin typeface="MyriadPro-Regular"/>
              </a:rPr>
              <a:t>admire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690064" y="449751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chase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7287762" y="5588058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pray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5274" y="1317437"/>
            <a:ext cx="4434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New </a:t>
            </a:r>
            <a:r>
              <a:rPr lang="en-US" sz="2400" b="1" dirty="0"/>
              <a:t>Years around the </a:t>
            </a:r>
            <a:r>
              <a:rPr lang="en-US" sz="2400" b="1"/>
              <a:t>world</a:t>
            </a:r>
            <a:r>
              <a:rPr lang="en-US" sz="2400" b="1" smtClean="0"/>
              <a:t>.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067" y="173266"/>
            <a:ext cx="63533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48" y="1359754"/>
            <a:ext cx="1112176" cy="345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3655" y="1730472"/>
            <a:ext cx="112310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People around the world celebrate New Years differently. Choose the  tradition below.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207"/>
          <a:stretch/>
        </p:blipFill>
        <p:spPr>
          <a:xfrm>
            <a:off x="182522" y="2474518"/>
            <a:ext cx="5563822" cy="2934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793"/>
          <a:stretch/>
        </p:blipFill>
        <p:spPr>
          <a:xfrm>
            <a:off x="5989710" y="2786595"/>
            <a:ext cx="5950244" cy="262216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067566" y="2976094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7502" y="3985598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7502" y="5005086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80779" y="338855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987" y="4856001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38097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164568"/>
            <a:ext cx="109165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Tet holiday.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</a:t>
            </a:r>
            <a:r>
              <a:rPr lang="en-US" sz="3200" dirty="0" smtClean="0"/>
              <a:t>lesson.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-693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832" y="1134425"/>
            <a:ext cx="184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96924" y="2129315"/>
            <a:ext cx="10515600" cy="38359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Work </a:t>
            </a:r>
            <a:r>
              <a:rPr lang="en-US" smtClean="0"/>
              <a:t>in groups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Look at the pictures on the screen. </a:t>
            </a:r>
          </a:p>
          <a:p>
            <a:pPr>
              <a:lnSpc>
                <a:spcPct val="100000"/>
              </a:lnSpc>
            </a:pPr>
            <a:r>
              <a:rPr lang="en-US" dirty="0"/>
              <a:t>They will disappear after 2 </a:t>
            </a:r>
            <a:r>
              <a:rPr lang="en-US" dirty="0" smtClean="0"/>
              <a:t>seconds, so try to remember all the pictures without writing them down.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After all the pictures disappear, you have 1 minute to write down the word / phrase in each picture on your poster.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2 points for each correct answer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06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01" y="2435577"/>
            <a:ext cx="814985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Learn </a:t>
            </a:r>
            <a:r>
              <a:rPr lang="en-US" sz="3200" dirty="0" smtClean="0"/>
              <a:t>vocabulary by </a:t>
            </a:r>
            <a:r>
              <a:rPr lang="en-US" sz="3200" dirty="0"/>
              <a:t>heart.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Practice talking about </a:t>
            </a:r>
            <a:r>
              <a:rPr lang="en-US" sz="3200" dirty="0" err="1"/>
              <a:t>Tet</a:t>
            </a:r>
            <a:r>
              <a:rPr lang="en-US" sz="3200" dirty="0"/>
              <a:t> Holiday.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2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/>
          <p:nvPr/>
        </p:nvGrpSpPr>
        <p:grpSpPr>
          <a:xfrm>
            <a:off x="-69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Seorita-ShawnMendesCamilaCabello-616367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5880" y="1355725"/>
            <a:ext cx="1056549" cy="1056549"/>
          </a:xfrm>
          <a:prstGeom prst="rect">
            <a:avLst/>
          </a:prstGeom>
        </p:spPr>
      </p:pic>
      <p:pic>
        <p:nvPicPr>
          <p:cNvPr id="14" name="Picture 32" descr="ANd9GcTS00G7wDyi_mR97vRRAtLnK-GsQXqDIve70396GmiiwyhxsV6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667" y="950742"/>
            <a:ext cx="1143351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ANd9GcSzrVmbChCbukt_WnepwnODrbEmj3mIcXE0fYoqY5D_7Qt18fdpF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588" y="1012874"/>
            <a:ext cx="10677378" cy="550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9" descr="ANd9GcQh9QGIOi9MiXnHY4HJgXcpRgFy6Mov_ZiDdKPHHnm9gqgbgC9hD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4388" y="1069144"/>
            <a:ext cx="8440615" cy="526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1181686"/>
            <a:ext cx="11071273" cy="52894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1406769"/>
            <a:ext cx="8736037" cy="4471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1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0"/>
          <p:cNvGrpSpPr/>
          <p:nvPr/>
        </p:nvGrpSpPr>
        <p:grpSpPr>
          <a:xfrm>
            <a:off x="-693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50641" y="5069840"/>
            <a:ext cx="4023358" cy="543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fireworks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090276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       peach flower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366" y="3263199"/>
            <a:ext cx="4206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banh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</a:rPr>
              <a:t>banh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181" y="6040923"/>
            <a:ext cx="4023358" cy="543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lucky money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67359" y="6236304"/>
            <a:ext cx="4524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house decoration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994"/>
          <a:stretch>
            <a:fillRect/>
          </a:stretch>
        </p:blipFill>
        <p:spPr>
          <a:xfrm>
            <a:off x="196947" y="1305464"/>
            <a:ext cx="4051495" cy="1789428"/>
          </a:xfrm>
          <a:prstGeom prst="rect">
            <a:avLst/>
          </a:prstGeom>
        </p:spPr>
      </p:pic>
      <p:pic>
        <p:nvPicPr>
          <p:cNvPr id="21" name="Picture 9" descr="ANd9GcQh9QGIOi9MiXnHY4HJgXcpRgFy6Mov_ZiDdKPHHnm9gqgbgC9hD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63" y="3840480"/>
            <a:ext cx="3545059" cy="21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 descr="ANd9GcSzrVmbChCbukt_WnepwnODrbEmj3mIcXE0fYoqY5D_7Qt18fdpF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5705" y="1209822"/>
            <a:ext cx="403742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32" descr="ANd9GcTS00G7wDyi_mR97vRRAtLnK-GsQXqDIve70396GmiiwyhxsV6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3840" y="3924886"/>
            <a:ext cx="4037428" cy="226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2053884"/>
            <a:ext cx="3432517" cy="2883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75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78929" y="18246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95" y="13271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2790" y="200660"/>
            <a:ext cx="8145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63706" y="3066758"/>
            <a:ext cx="6105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0702A"/>
                </a:solidFill>
              </a:rPr>
              <a:t>Tet is coming</a:t>
            </a:r>
            <a:endParaRPr lang="en-US" sz="4800" b="1" dirty="0">
              <a:solidFill>
                <a:srgbClr val="E0702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3271" y="1366377"/>
            <a:ext cx="4899375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6" y="119798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5359" y="1479046"/>
            <a:ext cx="46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LESSON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22148" y="13357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admire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266" y="4911943"/>
            <a:ext cx="4403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khâm</a:t>
            </a:r>
            <a:r>
              <a:rPr lang="en-US" sz="4800" dirty="0"/>
              <a:t> </a:t>
            </a:r>
            <a:r>
              <a:rPr lang="en-US" sz="4800" dirty="0" err="1" smtClean="0"/>
              <a:t>phục</a:t>
            </a:r>
            <a:r>
              <a:rPr lang="en-US" sz="4800" dirty="0" smtClean="0"/>
              <a:t> , </a:t>
            </a:r>
            <a:r>
              <a:rPr lang="en-US" sz="4800" dirty="0" err="1" smtClean="0"/>
              <a:t>chiêm</a:t>
            </a:r>
            <a:r>
              <a:rPr lang="en-US" sz="4800" dirty="0" smtClean="0"/>
              <a:t> </a:t>
            </a:r>
            <a:r>
              <a:rPr lang="en-US" sz="4800" dirty="0" err="1" smtClean="0"/>
              <a:t>ngưỡng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721326" y="3405822"/>
            <a:ext cx="27574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/ədˈmaɪr/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43270" y="2101850"/>
            <a:ext cx="5759450" cy="3641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dmire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48" y="3405822"/>
            <a:ext cx="8667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39115" y="155438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chase </a:t>
            </a:r>
            <a:r>
              <a:rPr lang="en-US" sz="8000" b="1" dirty="0">
                <a:solidFill>
                  <a:srgbClr val="AD4F0F"/>
                </a:solidFill>
              </a:rPr>
              <a:t>away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0330" y="514526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xua đuổi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829" y="3658066"/>
            <a:ext cx="342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/tʃeɪs əˈweɪ/</a:t>
            </a:r>
          </a:p>
        </p:txBody>
      </p:sp>
      <p:pic>
        <p:nvPicPr>
          <p:cNvPr id="8" name="Content Placeholder 7" descr="205529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71615" y="1800860"/>
            <a:ext cx="4351655" cy="435165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669" y="3552546"/>
            <a:ext cx="1042035" cy="1042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3708" y="12312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pray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3826" y="45999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cầu nguyện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581" y="3036558"/>
            <a:ext cx="1907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/preɪ/ 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79390" y="2139950"/>
            <a:ext cx="6074410" cy="3954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ray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708" y="3018323"/>
            <a:ext cx="895350" cy="895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12092" y="12922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offering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040" y="490961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</a:t>
            </a:r>
            <a:r>
              <a:rPr lang="en-US" sz="4800" dirty="0" err="1" smtClean="0"/>
              <a:t>ồ</a:t>
            </a:r>
            <a:r>
              <a:rPr lang="en-US" sz="4800" dirty="0" smtClean="0"/>
              <a:t> </a:t>
            </a:r>
            <a:r>
              <a:rPr lang="en-US" sz="4800" dirty="0" err="1" smtClean="0"/>
              <a:t>thờ</a:t>
            </a:r>
            <a:r>
              <a:rPr lang="en-US" sz="4800" dirty="0" smtClean="0"/>
              <a:t> </a:t>
            </a:r>
            <a:r>
              <a:rPr lang="en-US" sz="4800" dirty="0" err="1" smtClean="0"/>
              <a:t>cúng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92204" y="3349222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/ˈɒfərɪŋ/</a:t>
            </a:r>
          </a:p>
        </p:txBody>
      </p:sp>
      <p:pic>
        <p:nvPicPr>
          <p:cNvPr id="5" name="offering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53" y="3349222"/>
            <a:ext cx="882650" cy="882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21" y="1766887"/>
            <a:ext cx="56388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780</Words>
  <Application>Microsoft Office PowerPoint</Application>
  <PresentationFormat>Custom</PresentationFormat>
  <Paragraphs>160</Paragraphs>
  <Slides>21</Slides>
  <Notes>19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INSPIRON</cp:lastModifiedBy>
  <cp:revision>244</cp:revision>
  <dcterms:created xsi:type="dcterms:W3CDTF">2020-12-09T02:04:00Z</dcterms:created>
  <dcterms:modified xsi:type="dcterms:W3CDTF">2023-11-12T06:36:46Z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