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9"/>
  </p:notesMasterIdLst>
  <p:sldIdLst>
    <p:sldId id="292" r:id="rId3"/>
    <p:sldId id="281" r:id="rId4"/>
    <p:sldId id="257" r:id="rId5"/>
    <p:sldId id="258" r:id="rId6"/>
    <p:sldId id="282" r:id="rId7"/>
    <p:sldId id="259" r:id="rId8"/>
    <p:sldId id="260" r:id="rId9"/>
    <p:sldId id="283" r:id="rId10"/>
    <p:sldId id="261" r:id="rId11"/>
    <p:sldId id="284" r:id="rId12"/>
    <p:sldId id="285" r:id="rId13"/>
    <p:sldId id="263" r:id="rId14"/>
    <p:sldId id="270" r:id="rId15"/>
    <p:sldId id="264" r:id="rId16"/>
    <p:sldId id="271" r:id="rId17"/>
    <p:sldId id="265" r:id="rId18"/>
    <p:sldId id="266" r:id="rId19"/>
    <p:sldId id="286" r:id="rId20"/>
    <p:sldId id="267" r:id="rId21"/>
    <p:sldId id="273" r:id="rId22"/>
    <p:sldId id="287" r:id="rId23"/>
    <p:sldId id="279" r:id="rId24"/>
    <p:sldId id="289" r:id="rId25"/>
    <p:sldId id="290" r:id="rId26"/>
    <p:sldId id="291" r:id="rId27"/>
    <p:sldId id="27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4660"/>
  </p:normalViewPr>
  <p:slideViewPr>
    <p:cSldViewPr>
      <p:cViewPr varScale="1">
        <p:scale>
          <a:sx n="59" d="100"/>
          <a:sy n="59" d="100"/>
        </p:scale>
        <p:origin x="72" y="28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D6D94E-3130-4731-A964-561E4F55C9D8}" type="datetimeFigureOut">
              <a:rPr lang="en-US" smtClean="0"/>
              <a:pPr/>
              <a:t>22/3/2022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CA40E5-EFA0-43AB-823F-AB3B8009928D}" type="slidenum">
              <a:rPr lang="en-US" smtClean="0"/>
              <a:pPr/>
              <a:t>‹#›</a:t>
            </a:fld>
            <a:endParaRPr lang="en-US"/>
          </a:p>
        </p:txBody>
      </p:sp>
    </p:spTree>
    <p:extLst>
      <p:ext uri="{BB962C8B-B14F-4D97-AF65-F5344CB8AC3E}">
        <p14:creationId xmlns:p14="http://schemas.microsoft.com/office/powerpoint/2010/main" val="302420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006561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A40E5-EFA0-43AB-823F-AB3B8009928D}" type="slidenum">
              <a:rPr lang="en-US" smtClean="0"/>
              <a:pPr/>
              <a:t>14</a:t>
            </a:fld>
            <a:endParaRPr lang="en-US"/>
          </a:p>
        </p:txBody>
      </p:sp>
    </p:spTree>
    <p:extLst>
      <p:ext uri="{BB962C8B-B14F-4D97-AF65-F5344CB8AC3E}">
        <p14:creationId xmlns:p14="http://schemas.microsoft.com/office/powerpoint/2010/main" val="606072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A40E5-EFA0-43AB-823F-AB3B8009928D}" type="slidenum">
              <a:rPr lang="en-US" smtClean="0"/>
              <a:pPr/>
              <a:t>15</a:t>
            </a:fld>
            <a:endParaRPr lang="en-US"/>
          </a:p>
        </p:txBody>
      </p:sp>
    </p:spTree>
    <p:extLst>
      <p:ext uri="{BB962C8B-B14F-4D97-AF65-F5344CB8AC3E}">
        <p14:creationId xmlns:p14="http://schemas.microsoft.com/office/powerpoint/2010/main" val="60607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E7CBC3-B424-4B74-A28B-510E807E504B}"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2065254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7CBC3-B424-4B74-A28B-510E807E504B}"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453168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7CBC3-B424-4B74-A28B-510E807E504B}"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86852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145737"/>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2589018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346978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1754658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3377356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630145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1703940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37358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7CBC3-B424-4B74-A28B-510E807E504B}"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4010575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132804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2540196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48012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19E7CBC3-B424-4B74-A28B-510E807E504B}" type="datetimeFigureOut">
              <a:rPr lang="en-US" smtClean="0"/>
              <a:pPr/>
              <a:t>22/3/2022</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61302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E7CBC3-B424-4B74-A28B-510E807E504B}"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3654049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E7CBC3-B424-4B74-A28B-510E807E504B}"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3863811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E7CBC3-B424-4B74-A28B-510E807E504B}" type="datetimeFigureOut">
              <a:rPr lang="en-US" smtClean="0"/>
              <a:pPr/>
              <a:t>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993790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E7CBC3-B424-4B74-A28B-510E807E504B}" type="datetimeFigureOut">
              <a:rPr lang="en-US" smtClean="0"/>
              <a:pPr/>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26337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7CBC3-B424-4B74-A28B-510E807E504B}" type="datetimeFigureOut">
              <a:rPr lang="en-US" smtClean="0"/>
              <a:pPr/>
              <a:t>22/3/2022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682294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E7CBC3-B424-4B74-A28B-510E807E504B}"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52416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E7CBC3-B424-4B74-A28B-510E807E504B}"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A9A689-55C9-4EA4-916C-F4FFDCF7D460}" type="slidenum">
              <a:rPr lang="en-US" smtClean="0"/>
              <a:pPr/>
              <a:t>‹#›</a:t>
            </a:fld>
            <a:endParaRPr lang="en-US"/>
          </a:p>
        </p:txBody>
      </p:sp>
    </p:spTree>
    <p:extLst>
      <p:ext uri="{BB962C8B-B14F-4D97-AF65-F5344CB8AC3E}">
        <p14:creationId xmlns:p14="http://schemas.microsoft.com/office/powerpoint/2010/main" val="2219760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7CBC3-B424-4B74-A28B-510E807E504B}" type="datetimeFigureOut">
              <a:rPr lang="en-US" smtClean="0"/>
              <a:pPr/>
              <a:t>22/3/2022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9A689-55C9-4EA4-916C-F4FFDCF7D460}" type="slidenum">
              <a:rPr lang="en-US" smtClean="0"/>
              <a:pPr/>
              <a:t>‹#›</a:t>
            </a:fld>
            <a:endParaRPr lang="en-US"/>
          </a:p>
        </p:txBody>
      </p:sp>
    </p:spTree>
    <p:extLst>
      <p:ext uri="{BB962C8B-B14F-4D97-AF65-F5344CB8AC3E}">
        <p14:creationId xmlns:p14="http://schemas.microsoft.com/office/powerpoint/2010/main" val="526073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9E7CBC3-B424-4B74-A28B-510E807E504B}" type="datetimeFigureOut">
              <a:rPr lang="en-US" smtClean="0"/>
              <a:pPr/>
              <a:t>22/3/2022</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A9A689-55C9-4EA4-916C-F4FFDCF7D460}" type="slidenum">
              <a:rPr lang="en-US" smtClean="0"/>
              <a:pPr/>
              <a:t>‹#›</a:t>
            </a:fld>
            <a:endParaRPr lang="en-US"/>
          </a:p>
        </p:txBody>
      </p:sp>
    </p:spTree>
    <p:extLst>
      <p:ext uri="{BB962C8B-B14F-4D97-AF65-F5344CB8AC3E}">
        <p14:creationId xmlns:p14="http://schemas.microsoft.com/office/powerpoint/2010/main" val="14284221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audio" Target="../media/media3.mp3"/><Relationship Id="rId7" Type="http://schemas.openxmlformats.org/officeDocument/2006/relationships/audio" Target="../media/media5.mp3"/><Relationship Id="rId12" Type="http://schemas.openxmlformats.org/officeDocument/2006/relationships/image" Target="../media/image26.png"/><Relationship Id="rId2" Type="http://schemas.microsoft.com/office/2007/relationships/media" Target="../media/media3.mp3"/><Relationship Id="rId1" Type="http://schemas.openxmlformats.org/officeDocument/2006/relationships/themeOverride" Target="../theme/themeOverride1.xml"/><Relationship Id="rId6" Type="http://schemas.microsoft.com/office/2007/relationships/media" Target="../media/media5.mp3"/><Relationship Id="rId11" Type="http://schemas.openxmlformats.org/officeDocument/2006/relationships/image" Target="../media/image25.png"/><Relationship Id="rId5" Type="http://schemas.openxmlformats.org/officeDocument/2006/relationships/audio" Target="../media/media4.mp3"/><Relationship Id="rId10" Type="http://schemas.openxmlformats.org/officeDocument/2006/relationships/slideLayout" Target="../slideLayouts/slideLayout13.xml"/><Relationship Id="rId4" Type="http://schemas.microsoft.com/office/2007/relationships/media" Target="../media/media4.mp3"/><Relationship Id="rId9" Type="http://schemas.openxmlformats.org/officeDocument/2006/relationships/audio" Target="../media/media6.mp3"/></Relationships>
</file>

<file path=ppt/slides/_rels/slide24.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audio" Target="../media/media3.mp3"/><Relationship Id="rId7" Type="http://schemas.openxmlformats.org/officeDocument/2006/relationships/audio" Target="../media/media5.mp3"/><Relationship Id="rId12" Type="http://schemas.openxmlformats.org/officeDocument/2006/relationships/image" Target="../media/image26.png"/><Relationship Id="rId2" Type="http://schemas.microsoft.com/office/2007/relationships/media" Target="../media/media3.mp3"/><Relationship Id="rId1" Type="http://schemas.openxmlformats.org/officeDocument/2006/relationships/themeOverride" Target="../theme/themeOverride2.xml"/><Relationship Id="rId6" Type="http://schemas.microsoft.com/office/2007/relationships/media" Target="../media/media5.mp3"/><Relationship Id="rId11" Type="http://schemas.openxmlformats.org/officeDocument/2006/relationships/image" Target="../media/image25.png"/><Relationship Id="rId5" Type="http://schemas.openxmlformats.org/officeDocument/2006/relationships/audio" Target="../media/media4.mp3"/><Relationship Id="rId10" Type="http://schemas.openxmlformats.org/officeDocument/2006/relationships/slideLayout" Target="../slideLayouts/slideLayout13.xml"/><Relationship Id="rId4" Type="http://schemas.microsoft.com/office/2007/relationships/media" Target="../media/media4.mp3"/><Relationship Id="rId9" Type="http://schemas.openxmlformats.org/officeDocument/2006/relationships/audio" Target="../media/media6.mp3"/></Relationships>
</file>

<file path=ppt/slides/_rels/slide25.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audio" Target="../media/media3.mp3"/><Relationship Id="rId7" Type="http://schemas.openxmlformats.org/officeDocument/2006/relationships/audio" Target="../media/media5.mp3"/><Relationship Id="rId12" Type="http://schemas.openxmlformats.org/officeDocument/2006/relationships/image" Target="../media/image26.png"/><Relationship Id="rId2" Type="http://schemas.microsoft.com/office/2007/relationships/media" Target="../media/media3.mp3"/><Relationship Id="rId1" Type="http://schemas.openxmlformats.org/officeDocument/2006/relationships/themeOverride" Target="../theme/themeOverride3.xml"/><Relationship Id="rId6" Type="http://schemas.microsoft.com/office/2007/relationships/media" Target="../media/media5.mp3"/><Relationship Id="rId11" Type="http://schemas.openxmlformats.org/officeDocument/2006/relationships/image" Target="../media/image25.png"/><Relationship Id="rId5" Type="http://schemas.openxmlformats.org/officeDocument/2006/relationships/audio" Target="../media/media4.mp3"/><Relationship Id="rId10" Type="http://schemas.openxmlformats.org/officeDocument/2006/relationships/slideLayout" Target="../slideLayouts/slideLayout13.xml"/><Relationship Id="rId4" Type="http://schemas.microsoft.com/office/2007/relationships/media" Target="../media/media4.mp3"/><Relationship Id="rId9" Type="http://schemas.openxmlformats.org/officeDocument/2006/relationships/audio" Target="../media/media6.mp3"/></Relationships>
</file>

<file path=ppt/slides/_rels/slide2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52800"/>
            <a:ext cx="3200400" cy="34012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28600"/>
            <a:ext cx="3067812" cy="29977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3475759"/>
            <a:ext cx="5943600" cy="3467100"/>
          </a:xfrm>
          <a:prstGeom prst="rect">
            <a:avLst/>
          </a:prstGeom>
        </p:spPr>
      </p:pic>
      <p:sp>
        <p:nvSpPr>
          <p:cNvPr id="5" name="Rectangle 4"/>
          <p:cNvSpPr/>
          <p:nvPr/>
        </p:nvSpPr>
        <p:spPr>
          <a:xfrm>
            <a:off x="685800" y="725646"/>
            <a:ext cx="5864106" cy="1015663"/>
          </a:xfrm>
          <a:prstGeom prst="rect">
            <a:avLst/>
          </a:prstGeom>
          <a:noFill/>
        </p:spPr>
        <p:txBody>
          <a:bodyPr wrap="none" lIns="91440" tIns="45720" rIns="91440" bIns="45720">
            <a:spAutoFit/>
          </a:bodyPr>
          <a:lstStyle/>
          <a:p>
            <a:pPr algn="ctr"/>
            <a:r>
              <a:rPr lang="en-US" sz="6000" b="1" cap="none" spc="0" dirty="0" smtClean="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CHỦ ĐỀ 9: LỰC</a:t>
            </a:r>
            <a:endParaRPr lang="en-US" sz="6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259303"/>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13164"/>
            <a:ext cx="8077200" cy="3938587"/>
          </a:xfrm>
          <a:prstGeom prst="rect">
            <a:avLst/>
          </a:prstGeom>
        </p:spPr>
      </p:pic>
      <p:sp>
        <p:nvSpPr>
          <p:cNvPr id="4" name="TextBox 3"/>
          <p:cNvSpPr txBox="1"/>
          <p:nvPr/>
        </p:nvSpPr>
        <p:spPr>
          <a:xfrm>
            <a:off x="190500" y="228600"/>
            <a:ext cx="8763000" cy="1323439"/>
          </a:xfrm>
          <a:prstGeom prst="rect">
            <a:avLst/>
          </a:prstGeom>
          <a:noFill/>
        </p:spPr>
        <p:txBody>
          <a:bodyPr wrap="square" rtlCol="0">
            <a:spAutoFit/>
          </a:bodyPr>
          <a:lstStyle/>
          <a:p>
            <a:pPr algn="ctr"/>
            <a:r>
              <a:rPr lang="en-US" sz="4000" b="1" i="1" dirty="0" smtClean="0">
                <a:solidFill>
                  <a:srgbClr val="00B0F0"/>
                </a:solidFill>
                <a:latin typeface="Times New Roman" panose="02020603050405020304" pitchFamily="18" charset="0"/>
                <a:cs typeface="Times New Roman" panose="02020603050405020304" pitchFamily="18" charset="0"/>
              </a:rPr>
              <a:t>Hai </a:t>
            </a:r>
            <a:r>
              <a:rPr lang="en-US" sz="4000" b="1" i="1" dirty="0" err="1" smtClean="0">
                <a:solidFill>
                  <a:srgbClr val="00B0F0"/>
                </a:solidFill>
                <a:latin typeface="Times New Roman" panose="02020603050405020304" pitchFamily="18" charset="0"/>
                <a:cs typeface="Times New Roman" panose="02020603050405020304" pitchFamily="18" charset="0"/>
              </a:rPr>
              <a:t>đội</a:t>
            </a:r>
            <a:r>
              <a:rPr lang="en-US" sz="4000" b="1" i="1" dirty="0" smtClean="0">
                <a:solidFill>
                  <a:srgbClr val="00B0F0"/>
                </a:solidFill>
                <a:latin typeface="Times New Roman" panose="02020603050405020304" pitchFamily="18" charset="0"/>
                <a:cs typeface="Times New Roman" panose="02020603050405020304" pitchFamily="18" charset="0"/>
              </a:rPr>
              <a:t> </a:t>
            </a:r>
            <a:r>
              <a:rPr lang="en-US" sz="4000" b="1" i="1" dirty="0" err="1" smtClean="0">
                <a:solidFill>
                  <a:srgbClr val="00B0F0"/>
                </a:solidFill>
                <a:latin typeface="Times New Roman" panose="02020603050405020304" pitchFamily="18" charset="0"/>
                <a:cs typeface="Times New Roman" panose="02020603050405020304" pitchFamily="18" charset="0"/>
              </a:rPr>
              <a:t>đang</a:t>
            </a:r>
            <a:r>
              <a:rPr lang="en-US" sz="4000" b="1" i="1" dirty="0" smtClean="0">
                <a:solidFill>
                  <a:srgbClr val="00B0F0"/>
                </a:solidFill>
                <a:latin typeface="Times New Roman" panose="02020603050405020304" pitchFamily="18" charset="0"/>
                <a:cs typeface="Times New Roman" panose="02020603050405020304" pitchFamily="18" charset="0"/>
              </a:rPr>
              <a:t> </a:t>
            </a:r>
            <a:r>
              <a:rPr lang="en-US" sz="4000" b="1" i="1" dirty="0" err="1" smtClean="0">
                <a:solidFill>
                  <a:srgbClr val="00B0F0"/>
                </a:solidFill>
                <a:latin typeface="Times New Roman" panose="02020603050405020304" pitchFamily="18" charset="0"/>
                <a:cs typeface="Times New Roman" panose="02020603050405020304" pitchFamily="18" charset="0"/>
              </a:rPr>
              <a:t>chơi</a:t>
            </a:r>
            <a:r>
              <a:rPr lang="en-US" sz="4000" b="1" i="1" dirty="0" smtClean="0">
                <a:solidFill>
                  <a:srgbClr val="00B0F0"/>
                </a:solidFill>
                <a:latin typeface="Times New Roman" panose="02020603050405020304" pitchFamily="18" charset="0"/>
                <a:cs typeface="Times New Roman" panose="02020603050405020304" pitchFamily="18" charset="0"/>
              </a:rPr>
              <a:t> </a:t>
            </a:r>
            <a:r>
              <a:rPr lang="en-US" sz="4000" b="1" i="1" dirty="0" err="1" smtClean="0">
                <a:solidFill>
                  <a:srgbClr val="00B0F0"/>
                </a:solidFill>
                <a:latin typeface="Times New Roman" panose="02020603050405020304" pitchFamily="18" charset="0"/>
                <a:cs typeface="Times New Roman" panose="02020603050405020304" pitchFamily="18" charset="0"/>
              </a:rPr>
              <a:t>kéo</a:t>
            </a:r>
            <a:r>
              <a:rPr lang="en-US" sz="4000" b="1" i="1" dirty="0" smtClean="0">
                <a:solidFill>
                  <a:srgbClr val="00B0F0"/>
                </a:solidFill>
                <a:latin typeface="Times New Roman" panose="02020603050405020304" pitchFamily="18" charset="0"/>
                <a:cs typeface="Times New Roman" panose="02020603050405020304" pitchFamily="18" charset="0"/>
              </a:rPr>
              <a:t> co, </a:t>
            </a:r>
            <a:r>
              <a:rPr lang="en-US" sz="4000" b="1" i="1" dirty="0" err="1" smtClean="0">
                <a:solidFill>
                  <a:srgbClr val="00B0F0"/>
                </a:solidFill>
                <a:latin typeface="Times New Roman" panose="02020603050405020304" pitchFamily="18" charset="0"/>
                <a:cs typeface="Times New Roman" panose="02020603050405020304" pitchFamily="18" charset="0"/>
              </a:rPr>
              <a:t>đội</a:t>
            </a:r>
            <a:r>
              <a:rPr lang="en-US" sz="4000" b="1" i="1" dirty="0" smtClean="0">
                <a:solidFill>
                  <a:srgbClr val="00B0F0"/>
                </a:solidFill>
                <a:latin typeface="Times New Roman" panose="02020603050405020304" pitchFamily="18" charset="0"/>
                <a:cs typeface="Times New Roman" panose="02020603050405020304" pitchFamily="18" charset="0"/>
              </a:rPr>
              <a:t> </a:t>
            </a:r>
            <a:r>
              <a:rPr lang="en-US" sz="4000" b="1" i="1" dirty="0" err="1" smtClean="0">
                <a:solidFill>
                  <a:srgbClr val="00B0F0"/>
                </a:solidFill>
                <a:latin typeface="Times New Roman" panose="02020603050405020304" pitchFamily="18" charset="0"/>
                <a:cs typeface="Times New Roman" panose="02020603050405020304" pitchFamily="18" charset="0"/>
              </a:rPr>
              <a:t>thắng</a:t>
            </a:r>
            <a:r>
              <a:rPr lang="en-US" sz="4000" b="1" i="1" dirty="0" smtClean="0">
                <a:solidFill>
                  <a:srgbClr val="00B0F0"/>
                </a:solidFill>
                <a:latin typeface="Times New Roman" panose="02020603050405020304" pitchFamily="18" charset="0"/>
                <a:cs typeface="Times New Roman" panose="02020603050405020304" pitchFamily="18" charset="0"/>
              </a:rPr>
              <a:t> </a:t>
            </a:r>
            <a:r>
              <a:rPr lang="en-US" sz="4000" b="1" i="1" dirty="0" err="1" smtClean="0">
                <a:solidFill>
                  <a:srgbClr val="00B0F0"/>
                </a:solidFill>
                <a:latin typeface="Times New Roman" panose="02020603050405020304" pitchFamily="18" charset="0"/>
                <a:cs typeface="Times New Roman" panose="02020603050405020304" pitchFamily="18" charset="0"/>
              </a:rPr>
              <a:t>cuộc</a:t>
            </a:r>
            <a:r>
              <a:rPr lang="en-US" sz="4000" b="1" i="1" dirty="0" smtClean="0">
                <a:solidFill>
                  <a:srgbClr val="00B0F0"/>
                </a:solidFill>
                <a:latin typeface="Times New Roman" panose="02020603050405020304" pitchFamily="18" charset="0"/>
                <a:cs typeface="Times New Roman" panose="02020603050405020304" pitchFamily="18" charset="0"/>
              </a:rPr>
              <a:t> </a:t>
            </a:r>
            <a:r>
              <a:rPr lang="en-US" sz="4000" b="1" i="1" dirty="0" err="1" smtClean="0">
                <a:solidFill>
                  <a:srgbClr val="00B0F0"/>
                </a:solidFill>
                <a:latin typeface="Times New Roman" panose="02020603050405020304" pitchFamily="18" charset="0"/>
                <a:cs typeface="Times New Roman" panose="02020603050405020304" pitchFamily="18" charset="0"/>
              </a:rPr>
              <a:t>sẽ</a:t>
            </a:r>
            <a:r>
              <a:rPr lang="en-US" sz="4000" b="1" i="1" dirty="0" smtClean="0">
                <a:solidFill>
                  <a:srgbClr val="00B0F0"/>
                </a:solidFill>
                <a:latin typeface="Times New Roman" panose="02020603050405020304" pitchFamily="18" charset="0"/>
                <a:cs typeface="Times New Roman" panose="02020603050405020304" pitchFamily="18" charset="0"/>
              </a:rPr>
              <a:t> </a:t>
            </a:r>
            <a:r>
              <a:rPr lang="en-US" sz="4000" b="1" i="1" dirty="0" err="1" smtClean="0">
                <a:solidFill>
                  <a:srgbClr val="00B0F0"/>
                </a:solidFill>
                <a:latin typeface="Times New Roman" panose="02020603050405020304" pitchFamily="18" charset="0"/>
                <a:cs typeface="Times New Roman" panose="02020603050405020304" pitchFamily="18" charset="0"/>
              </a:rPr>
              <a:t>là</a:t>
            </a:r>
            <a:r>
              <a:rPr lang="en-US" sz="4000" b="1" i="1" dirty="0" smtClean="0">
                <a:solidFill>
                  <a:srgbClr val="00B0F0"/>
                </a:solidFill>
                <a:latin typeface="Times New Roman" panose="02020603050405020304" pitchFamily="18" charset="0"/>
                <a:cs typeface="Times New Roman" panose="02020603050405020304" pitchFamily="18" charset="0"/>
              </a:rPr>
              <a:t> </a:t>
            </a:r>
            <a:r>
              <a:rPr lang="en-US" sz="4000" b="1" i="1" dirty="0" err="1" smtClean="0">
                <a:solidFill>
                  <a:srgbClr val="00B0F0"/>
                </a:solidFill>
                <a:latin typeface="Times New Roman" panose="02020603050405020304" pitchFamily="18" charset="0"/>
                <a:cs typeface="Times New Roman" panose="02020603050405020304" pitchFamily="18" charset="0"/>
              </a:rPr>
              <a:t>đội</a:t>
            </a:r>
            <a:r>
              <a:rPr lang="en-US" sz="4000" b="1" i="1" dirty="0" smtClean="0">
                <a:solidFill>
                  <a:srgbClr val="00B0F0"/>
                </a:solidFill>
                <a:latin typeface="Times New Roman" panose="02020603050405020304" pitchFamily="18" charset="0"/>
                <a:cs typeface="Times New Roman" panose="02020603050405020304" pitchFamily="18" charset="0"/>
              </a:rPr>
              <a:t> </a:t>
            </a:r>
            <a:r>
              <a:rPr lang="en-US" sz="4000" b="1" i="1" dirty="0" err="1" smtClean="0">
                <a:solidFill>
                  <a:srgbClr val="00B0F0"/>
                </a:solidFill>
                <a:latin typeface="Times New Roman" panose="02020603050405020304" pitchFamily="18" charset="0"/>
                <a:cs typeface="Times New Roman" panose="02020603050405020304" pitchFamily="18" charset="0"/>
              </a:rPr>
              <a:t>mạnh</a:t>
            </a:r>
            <a:r>
              <a:rPr lang="en-US" sz="4000" b="1" i="1" dirty="0" smtClean="0">
                <a:solidFill>
                  <a:srgbClr val="00B0F0"/>
                </a:solidFill>
                <a:latin typeface="Times New Roman" panose="02020603050405020304" pitchFamily="18" charset="0"/>
                <a:cs typeface="Times New Roman" panose="02020603050405020304" pitchFamily="18" charset="0"/>
              </a:rPr>
              <a:t> </a:t>
            </a:r>
            <a:r>
              <a:rPr lang="en-US" sz="4000" b="1" i="1" dirty="0" err="1" smtClean="0">
                <a:solidFill>
                  <a:srgbClr val="00B0F0"/>
                </a:solidFill>
                <a:latin typeface="Times New Roman" panose="02020603050405020304" pitchFamily="18" charset="0"/>
                <a:cs typeface="Times New Roman" panose="02020603050405020304" pitchFamily="18" charset="0"/>
              </a:rPr>
              <a:t>hơn</a:t>
            </a:r>
            <a:r>
              <a:rPr lang="en-US" sz="4000" b="1" i="1" dirty="0" smtClean="0">
                <a:solidFill>
                  <a:srgbClr val="00B0F0"/>
                </a:solidFill>
                <a:latin typeface="Times New Roman" panose="02020603050405020304" pitchFamily="18" charset="0"/>
                <a:cs typeface="Times New Roman" panose="02020603050405020304" pitchFamily="18" charset="0"/>
              </a:rPr>
              <a:t>.</a:t>
            </a:r>
            <a:endParaRPr lang="en-US" sz="4000" b="1" i="1" dirty="0">
              <a:solidFill>
                <a:srgbClr val="00B0F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684662"/>
            <a:ext cx="3173338" cy="3173338"/>
          </a:xfrm>
          <a:prstGeom prst="rect">
            <a:avLst/>
          </a:prstGeom>
        </p:spPr>
      </p:pic>
      <p:sp>
        <p:nvSpPr>
          <p:cNvPr id="6" name="Oval Callout 5"/>
          <p:cNvSpPr/>
          <p:nvPr/>
        </p:nvSpPr>
        <p:spPr>
          <a:xfrm>
            <a:off x="762000" y="0"/>
            <a:ext cx="8191500" cy="3962400"/>
          </a:xfrm>
          <a:prstGeom prst="wedgeEllipseCallout">
            <a:avLst>
              <a:gd name="adj1" fmla="val -19825"/>
              <a:gd name="adj2" fmla="val 6005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i="1" dirty="0" err="1" smtClean="0">
                <a:solidFill>
                  <a:srgbClr val="0070C0"/>
                </a:solidFill>
                <a:latin typeface="Times New Roman" panose="02020603050405020304" pitchFamily="18" charset="0"/>
                <a:cs typeface="Times New Roman" panose="02020603050405020304" pitchFamily="18" charset="0"/>
              </a:rPr>
              <a:t>Để</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diễn</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tả</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độ</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mạnh</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yếu</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của</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một</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lực</a:t>
            </a:r>
            <a:r>
              <a:rPr lang="en-US" sz="4000" b="1" i="1" dirty="0" smtClean="0">
                <a:solidFill>
                  <a:srgbClr val="0070C0"/>
                </a:solidFill>
                <a:latin typeface="Times New Roman" panose="02020603050405020304" pitchFamily="18" charset="0"/>
                <a:cs typeface="Times New Roman" panose="02020603050405020304" pitchFamily="18" charset="0"/>
              </a:rPr>
              <a:t> ta </a:t>
            </a:r>
            <a:r>
              <a:rPr lang="en-US" sz="4000" b="1" i="1" dirty="0" err="1" smtClean="0">
                <a:solidFill>
                  <a:srgbClr val="0070C0"/>
                </a:solidFill>
                <a:latin typeface="Times New Roman" panose="02020603050405020304" pitchFamily="18" charset="0"/>
                <a:cs typeface="Times New Roman" panose="02020603050405020304" pitchFamily="18" charset="0"/>
              </a:rPr>
              <a:t>dùng</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khái</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niệm</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u="sng" dirty="0" err="1" smtClean="0">
                <a:solidFill>
                  <a:srgbClr val="FF0000"/>
                </a:solidFill>
                <a:latin typeface="Times New Roman" panose="02020603050405020304" pitchFamily="18" charset="0"/>
                <a:cs typeface="Times New Roman" panose="02020603050405020304" pitchFamily="18" charset="0"/>
              </a:rPr>
              <a:t>độ</a:t>
            </a:r>
            <a:r>
              <a:rPr lang="en-US" sz="4000" b="1" i="1" u="sng" dirty="0" smtClean="0">
                <a:solidFill>
                  <a:srgbClr val="FF0000"/>
                </a:solidFill>
                <a:latin typeface="Times New Roman" panose="02020603050405020304" pitchFamily="18" charset="0"/>
                <a:cs typeface="Times New Roman" panose="02020603050405020304" pitchFamily="18" charset="0"/>
              </a:rPr>
              <a:t> </a:t>
            </a:r>
            <a:r>
              <a:rPr lang="en-US" sz="4000" b="1" i="1" u="sng" dirty="0" err="1" smtClean="0">
                <a:solidFill>
                  <a:srgbClr val="FF0000"/>
                </a:solidFill>
                <a:latin typeface="Times New Roman" panose="02020603050405020304" pitchFamily="18" charset="0"/>
                <a:cs typeface="Times New Roman" panose="02020603050405020304" pitchFamily="18" charset="0"/>
              </a:rPr>
              <a:t>lớn</a:t>
            </a:r>
            <a:r>
              <a:rPr lang="en-US" sz="4000" b="1" i="1" u="sng"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của</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lực</a:t>
            </a:r>
            <a:r>
              <a:rPr lang="en-US" sz="4000" b="1" i="1" dirty="0" smtClean="0">
                <a:solidFill>
                  <a:srgbClr val="0070C0"/>
                </a:solidFill>
                <a:latin typeface="Times New Roman" panose="02020603050405020304" pitchFamily="18" charset="0"/>
                <a:cs typeface="Times New Roman" panose="02020603050405020304" pitchFamily="18" charset="0"/>
              </a:rPr>
              <a:t>.</a:t>
            </a:r>
            <a:endParaRPr lang="en-US" sz="40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968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9144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B050"/>
                </a:solidFill>
                <a:latin typeface="Times New Roman" pitchFamily="18" charset="0"/>
                <a:cs typeface="Times New Roman" pitchFamily="18" charset="0"/>
              </a:rPr>
              <a:t>b. </a:t>
            </a:r>
            <a:r>
              <a:rPr lang="en-US" sz="3200" b="1" dirty="0" err="1" smtClean="0">
                <a:solidFill>
                  <a:srgbClr val="00B050"/>
                </a:solidFill>
                <a:latin typeface="Times New Roman" pitchFamily="18" charset="0"/>
                <a:cs typeface="Times New Roman" pitchFamily="18" charset="0"/>
              </a:rPr>
              <a:t>Tìm</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hiểu</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về</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độ</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lớn</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và</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hướng</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của</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lực</a:t>
            </a:r>
            <a:endParaRPr lang="en-US" sz="3200" b="1" dirty="0">
              <a:solidFill>
                <a:srgbClr val="00B050"/>
              </a:solidFill>
              <a:latin typeface="Times New Roman" pitchFamily="18" charset="0"/>
              <a:cs typeface="Times New Roman" pitchFamily="18" charset="0"/>
            </a:endParaRPr>
          </a:p>
        </p:txBody>
      </p:sp>
      <p:sp>
        <p:nvSpPr>
          <p:cNvPr id="5" name="Horizontal Scroll 4"/>
          <p:cNvSpPr/>
          <p:nvPr/>
        </p:nvSpPr>
        <p:spPr>
          <a:xfrm>
            <a:off x="304800" y="914401"/>
            <a:ext cx="8534400" cy="281940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marL="571500" indent="-571500">
              <a:buFontTx/>
              <a:buChar char="-"/>
            </a:pPr>
            <a:r>
              <a:rPr lang="en-US" sz="4000" b="1" i="1" dirty="0" err="1" smtClean="0">
                <a:solidFill>
                  <a:srgbClr val="FF0000"/>
                </a:solidFill>
                <a:latin typeface="Times New Roman" panose="02020603050405020304" pitchFamily="18" charset="0"/>
                <a:cs typeface="Times New Roman" panose="02020603050405020304" pitchFamily="18" charset="0"/>
              </a:rPr>
              <a:t>Đơn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vị</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đo</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của</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lực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là</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Niuton</a:t>
            </a:r>
            <a:r>
              <a:rPr lang="en-US" sz="4000" b="1" i="1" dirty="0" smtClean="0">
                <a:solidFill>
                  <a:srgbClr val="FF0000"/>
                </a:solidFill>
                <a:latin typeface="Times New Roman" panose="02020603050405020304" pitchFamily="18" charset="0"/>
                <a:cs typeface="Times New Roman" panose="02020603050405020304" pitchFamily="18" charset="0"/>
              </a:rPr>
              <a:t> (Newton), </a:t>
            </a:r>
          </a:p>
          <a:p>
            <a:pPr marL="571500" indent="-571500">
              <a:buFontTx/>
              <a:buChar char="-"/>
            </a:pPr>
            <a:r>
              <a:rPr lang="en-US" sz="4000" b="1" i="1" dirty="0" err="1" smtClean="0">
                <a:solidFill>
                  <a:srgbClr val="FF0000"/>
                </a:solidFill>
                <a:latin typeface="Times New Roman" panose="02020603050405020304" pitchFamily="18" charset="0"/>
                <a:cs typeface="Times New Roman" panose="02020603050405020304" pitchFamily="18" charset="0"/>
              </a:rPr>
              <a:t>Kí</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hiệu</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là</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chữ</a:t>
            </a:r>
            <a:r>
              <a:rPr lang="en-US" sz="4000" b="1" i="1" dirty="0" smtClean="0">
                <a:solidFill>
                  <a:srgbClr val="FF0000"/>
                </a:solidFill>
                <a:latin typeface="Times New Roman" panose="02020603050405020304" pitchFamily="18" charset="0"/>
                <a:cs typeface="Times New Roman" panose="02020603050405020304" pitchFamily="18" charset="0"/>
              </a:rPr>
              <a:t> N</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657599"/>
            <a:ext cx="5562600" cy="3200401"/>
          </a:xfrm>
          <a:prstGeom prst="rect">
            <a:avLst/>
          </a:prstGeom>
        </p:spPr>
      </p:pic>
    </p:spTree>
    <p:extLst>
      <p:ext uri="{BB962C8B-B14F-4D97-AF65-F5344CB8AC3E}">
        <p14:creationId xmlns:p14="http://schemas.microsoft.com/office/powerpoint/2010/main" val="372676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47800"/>
            <a:ext cx="5258441" cy="3794752"/>
          </a:xfrm>
        </p:spPr>
      </p:pic>
      <p:sp>
        <p:nvSpPr>
          <p:cNvPr id="6" name="Rectangle 5"/>
          <p:cNvSpPr/>
          <p:nvPr/>
        </p:nvSpPr>
        <p:spPr>
          <a:xfrm>
            <a:off x="5320145" y="1447800"/>
            <a:ext cx="3657600" cy="381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dirty="0" smtClean="0">
                <a:solidFill>
                  <a:srgbClr val="00B0F0"/>
                </a:solidFill>
                <a:latin typeface="Times New Roman" pitchFamily="18" charset="0"/>
                <a:cs typeface="Times New Roman" pitchFamily="18" charset="0"/>
              </a:rPr>
              <a:t>- </a:t>
            </a:r>
            <a:r>
              <a:rPr lang="vi-VN" sz="3200" b="1" dirty="0">
                <a:solidFill>
                  <a:srgbClr val="00B0F0"/>
                </a:solidFill>
                <a:latin typeface="Times New Roman" pitchFamily="18" charset="0"/>
                <a:cs typeface="Times New Roman" pitchFamily="18" charset="0"/>
              </a:rPr>
              <a:t>Bạn A thực hiện bóp lần lượt một quả bóng cao su như hình 35.5. Em hãy cho biết lực tác dụng lên quả bóng cao su trong trường hợp nào mạnh hơn. Giải </a:t>
            </a:r>
            <a:r>
              <a:rPr lang="vi-VN" sz="3200" b="1" dirty="0" smtClean="0">
                <a:solidFill>
                  <a:srgbClr val="00B0F0"/>
                </a:solidFill>
                <a:latin typeface="Times New Roman" pitchFamily="18" charset="0"/>
                <a:cs typeface="Times New Roman" pitchFamily="18" charset="0"/>
              </a:rPr>
              <a:t>thích</a:t>
            </a:r>
            <a:r>
              <a:rPr lang="en-US" sz="3200" b="1" dirty="0" smtClean="0">
                <a:solidFill>
                  <a:srgbClr val="00B0F0"/>
                </a:solidFill>
                <a:latin typeface="Times New Roman" pitchFamily="18" charset="0"/>
                <a:cs typeface="Times New Roman" pitchFamily="18" charset="0"/>
              </a:rPr>
              <a:t>?</a:t>
            </a:r>
            <a:endParaRPr lang="vi-VN" sz="32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8821468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31" y="339436"/>
            <a:ext cx="5258441" cy="3794752"/>
          </a:xfrm>
        </p:spPr>
      </p:pic>
      <p:sp>
        <p:nvSpPr>
          <p:cNvPr id="6" name="Rectangle 5"/>
          <p:cNvSpPr/>
          <p:nvPr/>
        </p:nvSpPr>
        <p:spPr>
          <a:xfrm>
            <a:off x="5306290" y="762000"/>
            <a:ext cx="3657600" cy="3844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dirty="0" smtClean="0">
                <a:solidFill>
                  <a:schemeClr val="tx1"/>
                </a:solidFill>
                <a:latin typeface="Times New Roman" pitchFamily="18" charset="0"/>
                <a:cs typeface="Times New Roman" pitchFamily="18" charset="0"/>
              </a:rPr>
              <a:t>L</a:t>
            </a:r>
            <a:r>
              <a:rPr lang="vi-VN" sz="3200" b="1" dirty="0" smtClean="0">
                <a:solidFill>
                  <a:schemeClr val="tx1"/>
                </a:solidFill>
                <a:latin typeface="Times New Roman" pitchFamily="18" charset="0"/>
                <a:cs typeface="Times New Roman" pitchFamily="18" charset="0"/>
              </a:rPr>
              <a:t>ực tác dụng lên quả bóng cao su trong trường hợp </a:t>
            </a:r>
            <a:r>
              <a:rPr lang="en-US" sz="3200" b="1" dirty="0" smtClean="0">
                <a:solidFill>
                  <a:schemeClr val="tx1"/>
                </a:solidFill>
                <a:latin typeface="Times New Roman" pitchFamily="18" charset="0"/>
                <a:cs typeface="Times New Roman" pitchFamily="18" charset="0"/>
              </a:rPr>
              <a:t>b</a:t>
            </a:r>
            <a:r>
              <a:rPr lang="vi-VN" sz="3200" b="1" dirty="0" smtClean="0">
                <a:solidFill>
                  <a:schemeClr val="tx1"/>
                </a:solidFill>
                <a:latin typeface="Times New Roman" pitchFamily="18" charset="0"/>
                <a:cs typeface="Times New Roman" pitchFamily="18" charset="0"/>
              </a:rPr>
              <a:t> mạnh hơn. </a:t>
            </a:r>
            <a:r>
              <a:rPr lang="en-US" sz="3200" b="1" dirty="0" err="1" smtClean="0">
                <a:solidFill>
                  <a:srgbClr val="FF0000"/>
                </a:solidFill>
                <a:latin typeface="Times New Roman" pitchFamily="18" charset="0"/>
                <a:cs typeface="Times New Roman" pitchFamily="18" charset="0"/>
              </a:rPr>
              <a:t>Vì</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quả</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bóng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bị</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móp</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nhiều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hơn</a:t>
            </a:r>
            <a:r>
              <a:rPr lang="en-US" sz="3200" b="1" dirty="0" smtClean="0">
                <a:solidFill>
                  <a:srgbClr val="FF000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821468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10200" y="381000"/>
            <a:ext cx="3304068" cy="4165466"/>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4724400"/>
            <a:ext cx="3913668" cy="2057400"/>
          </a:xfrm>
          <a:prstGeom prst="rect">
            <a:avLst/>
          </a:prstGeom>
        </p:spPr>
      </p:pic>
      <p:sp>
        <p:nvSpPr>
          <p:cNvPr id="7" name="Rectangle 6"/>
          <p:cNvSpPr/>
          <p:nvPr/>
        </p:nvSpPr>
        <p:spPr>
          <a:xfrm>
            <a:off x="228600" y="1295400"/>
            <a:ext cx="5257800" cy="320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500" b="1" i="1" dirty="0" smtClean="0">
                <a:solidFill>
                  <a:srgbClr val="00B0F0"/>
                </a:solidFill>
                <a:latin typeface="Times New Roman" pitchFamily="18" charset="0"/>
                <a:cs typeface="Times New Roman" pitchFamily="18" charset="0"/>
              </a:rPr>
              <a:t>- </a:t>
            </a:r>
            <a:r>
              <a:rPr lang="vi-VN" sz="3500" b="1" i="1" dirty="0">
                <a:solidFill>
                  <a:srgbClr val="00B0F0"/>
                </a:solidFill>
                <a:latin typeface="Times New Roman" pitchFamily="18" charset="0"/>
                <a:cs typeface="Times New Roman" pitchFamily="18" charset="0"/>
              </a:rPr>
              <a:t>Quan sát hình 35.2, 35.3 và cho biết. Khi gắn vật vào lò xo treo thẳng đứng thì lò xo </a:t>
            </a:r>
            <a:r>
              <a:rPr lang="vi-VN" sz="3500" b="1" i="1" dirty="0" smtClean="0">
                <a:solidFill>
                  <a:srgbClr val="00B0F0"/>
                </a:solidFill>
                <a:latin typeface="Times New Roman" pitchFamily="18" charset="0"/>
                <a:cs typeface="Times New Roman" pitchFamily="18" charset="0"/>
              </a:rPr>
              <a:t>dãn </a:t>
            </a:r>
            <a:r>
              <a:rPr lang="vi-VN" sz="3500" b="1" i="1" dirty="0">
                <a:solidFill>
                  <a:srgbClr val="00B0F0"/>
                </a:solidFill>
                <a:latin typeface="Times New Roman" pitchFamily="18" charset="0"/>
                <a:cs typeface="Times New Roman" pitchFamily="18" charset="0"/>
              </a:rPr>
              <a:t>ra theo hướng nào? Kéo khối gỗ trượt trên mặt bàn thì khối gỗ trượt theo hướng nào?</a:t>
            </a:r>
          </a:p>
        </p:txBody>
      </p:sp>
    </p:spTree>
    <p:extLst>
      <p:ext uri="{BB962C8B-B14F-4D97-AF65-F5344CB8AC3E}">
        <p14:creationId xmlns:p14="http://schemas.microsoft.com/office/powerpoint/2010/main" val="31750613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0" y="381001"/>
            <a:ext cx="2971800" cy="3479666"/>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4191000"/>
            <a:ext cx="3608868" cy="2556164"/>
          </a:xfrm>
          <a:prstGeom prst="rect">
            <a:avLst/>
          </a:prstGeom>
        </p:spPr>
      </p:pic>
      <p:sp>
        <p:nvSpPr>
          <p:cNvPr id="7" name="Rectangle 6"/>
          <p:cNvSpPr/>
          <p:nvPr/>
        </p:nvSpPr>
        <p:spPr>
          <a:xfrm>
            <a:off x="228600" y="457200"/>
            <a:ext cx="5257800" cy="320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Tx/>
              <a:buChar char="-"/>
            </a:pPr>
            <a:r>
              <a:rPr lang="en-US" sz="3200" b="1" i="1" dirty="0" smtClean="0">
                <a:solidFill>
                  <a:srgbClr val="FF0066"/>
                </a:solidFill>
                <a:latin typeface="Times New Roman" pitchFamily="18" charset="0"/>
                <a:cs typeface="Times New Roman" pitchFamily="18" charset="0"/>
              </a:rPr>
              <a:t>H</a:t>
            </a:r>
            <a:r>
              <a:rPr lang="vi-VN" sz="3200" b="1" i="1" dirty="0" smtClean="0">
                <a:solidFill>
                  <a:srgbClr val="FF0066"/>
                </a:solidFill>
                <a:latin typeface="Times New Roman" pitchFamily="18" charset="0"/>
                <a:cs typeface="Times New Roman" pitchFamily="18" charset="0"/>
              </a:rPr>
              <a:t>ình </a:t>
            </a:r>
            <a:r>
              <a:rPr lang="vi-VN" sz="3200" b="1" i="1" dirty="0">
                <a:solidFill>
                  <a:srgbClr val="FF0066"/>
                </a:solidFill>
                <a:latin typeface="Times New Roman" pitchFamily="18" charset="0"/>
                <a:cs typeface="Times New Roman" pitchFamily="18" charset="0"/>
              </a:rPr>
              <a:t>35.2, </a:t>
            </a:r>
            <a:r>
              <a:rPr lang="vi-VN" sz="3200" b="1" i="1" dirty="0" smtClean="0">
                <a:solidFill>
                  <a:srgbClr val="FF0066"/>
                </a:solidFill>
                <a:latin typeface="Times New Roman" pitchFamily="18" charset="0"/>
                <a:cs typeface="Times New Roman" pitchFamily="18" charset="0"/>
              </a:rPr>
              <a:t>cho biết </a:t>
            </a:r>
            <a:r>
              <a:rPr lang="vi-VN" sz="3200" b="1" i="1" dirty="0">
                <a:solidFill>
                  <a:srgbClr val="FF0066"/>
                </a:solidFill>
                <a:latin typeface="Times New Roman" pitchFamily="18" charset="0"/>
                <a:cs typeface="Times New Roman" pitchFamily="18" charset="0"/>
              </a:rPr>
              <a:t>lò xo dãn ra theo </a:t>
            </a:r>
            <a:r>
              <a:rPr lang="en-US" sz="3200" b="1" i="1" dirty="0" err="1" smtClean="0">
                <a:solidFill>
                  <a:srgbClr val="FF0066"/>
                </a:solidFill>
                <a:latin typeface="Times New Roman" pitchFamily="18" charset="0"/>
                <a:cs typeface="Times New Roman" pitchFamily="18" charset="0"/>
              </a:rPr>
              <a:t>phương</a:t>
            </a:r>
            <a:r>
              <a:rPr lang="en-US" sz="3200" b="1" i="1" dirty="0" smtClean="0">
                <a:solidFill>
                  <a:srgbClr val="FF0066"/>
                </a:solidFill>
                <a:latin typeface="Times New Roman" pitchFamily="18" charset="0"/>
                <a:cs typeface="Times New Roman" pitchFamily="18" charset="0"/>
              </a:rPr>
              <a:t> </a:t>
            </a:r>
            <a:r>
              <a:rPr lang="en-US" sz="3200" b="1" i="1" dirty="0" err="1" smtClean="0">
                <a:solidFill>
                  <a:srgbClr val="FF0066"/>
                </a:solidFill>
                <a:latin typeface="Times New Roman" pitchFamily="18" charset="0"/>
                <a:cs typeface="Times New Roman" pitchFamily="18" charset="0"/>
              </a:rPr>
              <a:t>thẳng</a:t>
            </a:r>
            <a:r>
              <a:rPr lang="en-US" sz="3200" b="1" i="1" dirty="0" smtClean="0">
                <a:solidFill>
                  <a:srgbClr val="FF0066"/>
                </a:solidFill>
                <a:latin typeface="Times New Roman" pitchFamily="18" charset="0"/>
                <a:cs typeface="Times New Roman" pitchFamily="18" charset="0"/>
              </a:rPr>
              <a:t> </a:t>
            </a:r>
            <a:r>
              <a:rPr lang="en-US" sz="3200" b="1" i="1" dirty="0" err="1" smtClean="0">
                <a:solidFill>
                  <a:srgbClr val="FF0066"/>
                </a:solidFill>
                <a:latin typeface="Times New Roman" pitchFamily="18" charset="0"/>
                <a:cs typeface="Times New Roman" pitchFamily="18" charset="0"/>
              </a:rPr>
              <a:t>đứng</a:t>
            </a:r>
            <a:r>
              <a:rPr lang="en-US" sz="3200" b="1" i="1" dirty="0" smtClean="0">
                <a:solidFill>
                  <a:srgbClr val="FF0066"/>
                </a:solidFill>
                <a:latin typeface="Times New Roman" pitchFamily="18" charset="0"/>
                <a:cs typeface="Times New Roman" pitchFamily="18" charset="0"/>
              </a:rPr>
              <a:t>, </a:t>
            </a:r>
            <a:r>
              <a:rPr lang="en-US" sz="3200" b="1" i="1" dirty="0" err="1" smtClean="0">
                <a:solidFill>
                  <a:srgbClr val="FF0066"/>
                </a:solidFill>
                <a:latin typeface="Times New Roman" pitchFamily="18" charset="0"/>
                <a:cs typeface="Times New Roman" pitchFamily="18" charset="0"/>
              </a:rPr>
              <a:t>chiều</a:t>
            </a:r>
            <a:r>
              <a:rPr lang="en-US" sz="3200" b="1" i="1" dirty="0" smtClean="0">
                <a:solidFill>
                  <a:srgbClr val="FF0066"/>
                </a:solidFill>
                <a:latin typeface="Times New Roman" pitchFamily="18" charset="0"/>
                <a:cs typeface="Times New Roman" pitchFamily="18" charset="0"/>
              </a:rPr>
              <a:t> </a:t>
            </a:r>
            <a:r>
              <a:rPr lang="en-US" sz="3200" b="1" i="1" dirty="0" err="1" smtClean="0">
                <a:solidFill>
                  <a:srgbClr val="FF0066"/>
                </a:solidFill>
                <a:latin typeface="Times New Roman" pitchFamily="18" charset="0"/>
                <a:cs typeface="Times New Roman" pitchFamily="18" charset="0"/>
              </a:rPr>
              <a:t>từ</a:t>
            </a:r>
            <a:r>
              <a:rPr lang="en-US" sz="3200" b="1" i="1" dirty="0" smtClean="0">
                <a:solidFill>
                  <a:srgbClr val="FF0066"/>
                </a:solidFill>
                <a:latin typeface="Times New Roman" pitchFamily="18" charset="0"/>
                <a:cs typeface="Times New Roman" pitchFamily="18" charset="0"/>
              </a:rPr>
              <a:t> </a:t>
            </a:r>
            <a:r>
              <a:rPr lang="en-US" sz="3200" b="1" i="1" dirty="0" err="1" smtClean="0">
                <a:solidFill>
                  <a:srgbClr val="FF0066"/>
                </a:solidFill>
                <a:latin typeface="Times New Roman" pitchFamily="18" charset="0"/>
                <a:cs typeface="Times New Roman" pitchFamily="18" charset="0"/>
              </a:rPr>
              <a:t>trên</a:t>
            </a:r>
            <a:r>
              <a:rPr lang="en-US" sz="3200" b="1" i="1" dirty="0" smtClean="0">
                <a:solidFill>
                  <a:srgbClr val="FF0066"/>
                </a:solidFill>
                <a:latin typeface="Times New Roman" pitchFamily="18" charset="0"/>
                <a:cs typeface="Times New Roman" pitchFamily="18" charset="0"/>
              </a:rPr>
              <a:t> </a:t>
            </a:r>
            <a:r>
              <a:rPr lang="en-US" sz="3200" b="1" i="1" dirty="0" err="1" smtClean="0">
                <a:solidFill>
                  <a:srgbClr val="FF0066"/>
                </a:solidFill>
                <a:latin typeface="Times New Roman" pitchFamily="18" charset="0"/>
                <a:cs typeface="Times New Roman" pitchFamily="18" charset="0"/>
              </a:rPr>
              <a:t>xuống</a:t>
            </a:r>
            <a:endParaRPr lang="en-US" sz="3200" b="1" i="1" dirty="0" smtClean="0">
              <a:solidFill>
                <a:srgbClr val="FF0066"/>
              </a:solidFill>
              <a:latin typeface="Times New Roman" pitchFamily="18" charset="0"/>
              <a:cs typeface="Times New Roman" pitchFamily="18" charset="0"/>
            </a:endParaRPr>
          </a:p>
        </p:txBody>
      </p:sp>
      <p:sp>
        <p:nvSpPr>
          <p:cNvPr id="3" name="Rectangle 2"/>
          <p:cNvSpPr/>
          <p:nvPr/>
        </p:nvSpPr>
        <p:spPr>
          <a:xfrm>
            <a:off x="263236" y="3429000"/>
            <a:ext cx="4842164" cy="3046988"/>
          </a:xfrm>
          <a:prstGeom prst="rect">
            <a:avLst/>
          </a:prstGeom>
        </p:spPr>
        <p:txBody>
          <a:bodyPr wrap="square">
            <a:spAutoFit/>
          </a:bodyPr>
          <a:lstStyle/>
          <a:p>
            <a:pPr>
              <a:lnSpc>
                <a:spcPct val="150000"/>
              </a:lnSpc>
              <a:buFontTx/>
              <a:buChar char="-"/>
            </a:pPr>
            <a:r>
              <a:rPr lang="en-US" sz="3200" b="1" i="1" dirty="0" smtClean="0">
                <a:solidFill>
                  <a:srgbClr val="00B050"/>
                </a:solidFill>
                <a:latin typeface="Times New Roman" pitchFamily="18" charset="0"/>
                <a:cs typeface="Times New Roman" pitchFamily="18" charset="0"/>
              </a:rPr>
              <a:t>H</a:t>
            </a:r>
            <a:r>
              <a:rPr lang="vi-VN" sz="3200" b="1" i="1" dirty="0" smtClean="0">
                <a:solidFill>
                  <a:srgbClr val="00B050"/>
                </a:solidFill>
                <a:latin typeface="Times New Roman" pitchFamily="18" charset="0"/>
                <a:cs typeface="Times New Roman" pitchFamily="18" charset="0"/>
              </a:rPr>
              <a:t>ình 35.</a:t>
            </a:r>
            <a:r>
              <a:rPr lang="en-US" sz="3200" b="1" i="1" dirty="0" smtClean="0">
                <a:solidFill>
                  <a:srgbClr val="00B050"/>
                </a:solidFill>
                <a:latin typeface="Times New Roman" pitchFamily="18" charset="0"/>
                <a:cs typeface="Times New Roman" pitchFamily="18" charset="0"/>
              </a:rPr>
              <a:t>3</a:t>
            </a:r>
            <a:r>
              <a:rPr lang="vi-VN" sz="3200" b="1" i="1" dirty="0" smtClean="0">
                <a:solidFill>
                  <a:srgbClr val="00B050"/>
                </a:solidFill>
                <a:latin typeface="Times New Roman" pitchFamily="18" charset="0"/>
                <a:cs typeface="Times New Roman" pitchFamily="18" charset="0"/>
              </a:rPr>
              <a:t>, cho biết khối gỗ trượt trên mặt bàn theo </a:t>
            </a:r>
            <a:r>
              <a:rPr lang="en-US" sz="3200" b="1" i="1" dirty="0" err="1" smtClean="0">
                <a:solidFill>
                  <a:srgbClr val="00B050"/>
                </a:solidFill>
                <a:latin typeface="Times New Roman" pitchFamily="18" charset="0"/>
                <a:cs typeface="Times New Roman" pitchFamily="18" charset="0"/>
              </a:rPr>
              <a:t>phương</a:t>
            </a:r>
            <a:r>
              <a:rPr lang="en-US" sz="3200" b="1" i="1" dirty="0" smtClean="0">
                <a:solidFill>
                  <a:srgbClr val="00B050"/>
                </a:solidFill>
                <a:latin typeface="Times New Roman" pitchFamily="18" charset="0"/>
                <a:cs typeface="Times New Roman" pitchFamily="18" charset="0"/>
              </a:rPr>
              <a:t> </a:t>
            </a:r>
            <a:r>
              <a:rPr lang="en-US" sz="3200" b="1" i="1" dirty="0" err="1" smtClean="0">
                <a:solidFill>
                  <a:srgbClr val="00B050"/>
                </a:solidFill>
                <a:latin typeface="Times New Roman" pitchFamily="18" charset="0"/>
                <a:cs typeface="Times New Roman" pitchFamily="18" charset="0"/>
              </a:rPr>
              <a:t>nằm</a:t>
            </a:r>
            <a:r>
              <a:rPr lang="en-US" sz="3200" b="1" i="1" dirty="0" smtClean="0">
                <a:solidFill>
                  <a:srgbClr val="00B050"/>
                </a:solidFill>
                <a:latin typeface="Times New Roman" pitchFamily="18" charset="0"/>
                <a:cs typeface="Times New Roman" pitchFamily="18" charset="0"/>
              </a:rPr>
              <a:t> </a:t>
            </a:r>
            <a:r>
              <a:rPr lang="en-US" sz="3200" b="1" i="1" dirty="0" err="1" smtClean="0">
                <a:solidFill>
                  <a:srgbClr val="00B050"/>
                </a:solidFill>
                <a:latin typeface="Times New Roman" pitchFamily="18" charset="0"/>
                <a:cs typeface="Times New Roman" pitchFamily="18" charset="0"/>
              </a:rPr>
              <a:t>ngang</a:t>
            </a:r>
            <a:r>
              <a:rPr lang="en-US" sz="3200" b="1" i="1" dirty="0" smtClean="0">
                <a:solidFill>
                  <a:srgbClr val="00B050"/>
                </a:solidFill>
                <a:latin typeface="Times New Roman" pitchFamily="18" charset="0"/>
                <a:cs typeface="Times New Roman" pitchFamily="18" charset="0"/>
              </a:rPr>
              <a:t>, </a:t>
            </a:r>
            <a:r>
              <a:rPr lang="en-US" sz="3200" b="1" i="1" dirty="0" err="1" smtClean="0">
                <a:solidFill>
                  <a:srgbClr val="00B050"/>
                </a:solidFill>
                <a:latin typeface="Times New Roman" pitchFamily="18" charset="0"/>
                <a:cs typeface="Times New Roman" pitchFamily="18" charset="0"/>
              </a:rPr>
              <a:t>chiều</a:t>
            </a:r>
            <a:r>
              <a:rPr lang="en-US" sz="3200" b="1" i="1" dirty="0" smtClean="0">
                <a:solidFill>
                  <a:srgbClr val="00B050"/>
                </a:solidFill>
                <a:latin typeface="Times New Roman" pitchFamily="18" charset="0"/>
                <a:cs typeface="Times New Roman" pitchFamily="18" charset="0"/>
              </a:rPr>
              <a:t> </a:t>
            </a:r>
            <a:r>
              <a:rPr lang="en-US" sz="3200" b="1" i="1" dirty="0" err="1" smtClean="0">
                <a:solidFill>
                  <a:srgbClr val="00B050"/>
                </a:solidFill>
                <a:latin typeface="Times New Roman" pitchFamily="18" charset="0"/>
                <a:cs typeface="Times New Roman" pitchFamily="18" charset="0"/>
              </a:rPr>
              <a:t>từ</a:t>
            </a:r>
            <a:r>
              <a:rPr lang="en-US" sz="3200" b="1" i="1" dirty="0" smtClean="0">
                <a:solidFill>
                  <a:srgbClr val="00B050"/>
                </a:solidFill>
                <a:latin typeface="Times New Roman" pitchFamily="18" charset="0"/>
                <a:cs typeface="Times New Roman" pitchFamily="18" charset="0"/>
              </a:rPr>
              <a:t> </a:t>
            </a:r>
            <a:r>
              <a:rPr lang="en-US" sz="3200" b="1" i="1" dirty="0" err="1" smtClean="0">
                <a:solidFill>
                  <a:srgbClr val="00B050"/>
                </a:solidFill>
                <a:latin typeface="Times New Roman" pitchFamily="18" charset="0"/>
                <a:cs typeface="Times New Roman" pitchFamily="18" charset="0"/>
              </a:rPr>
              <a:t>phải</a:t>
            </a:r>
            <a:r>
              <a:rPr lang="en-US" sz="3200" b="1" i="1" dirty="0" smtClean="0">
                <a:solidFill>
                  <a:srgbClr val="00B050"/>
                </a:solidFill>
                <a:latin typeface="Times New Roman" pitchFamily="18" charset="0"/>
                <a:cs typeface="Times New Roman" pitchFamily="18" charset="0"/>
              </a:rPr>
              <a:t> sang </a:t>
            </a:r>
            <a:r>
              <a:rPr lang="en-US" sz="3200" b="1" i="1" dirty="0" err="1" smtClean="0">
                <a:solidFill>
                  <a:srgbClr val="00B050"/>
                </a:solidFill>
                <a:latin typeface="Times New Roman" pitchFamily="18" charset="0"/>
                <a:cs typeface="Times New Roman" pitchFamily="18" charset="0"/>
              </a:rPr>
              <a:t>trái</a:t>
            </a:r>
            <a:r>
              <a:rPr lang="en-US" sz="3200" b="1" i="1" dirty="0" smtClean="0">
                <a:solidFill>
                  <a:srgbClr val="00B050"/>
                </a:solidFill>
                <a:latin typeface="Times New Roman" pitchFamily="18" charset="0"/>
                <a:cs typeface="Times New Roman" pitchFamily="18" charset="0"/>
              </a:rPr>
              <a:t>.</a:t>
            </a:r>
            <a:endParaRPr lang="vi-VN" sz="3200" b="1" i="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31750613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900545" y="0"/>
            <a:ext cx="8229600" cy="5410200"/>
          </a:xfrm>
          <a:prstGeom prst="wedgeEllipseCallout">
            <a:avLst>
              <a:gd name="adj1" fmla="val -43813"/>
              <a:gd name="adj2" fmla="val 481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000" b="1" dirty="0" err="1">
                <a:solidFill>
                  <a:srgbClr val="FFFF00"/>
                </a:solidFill>
                <a:latin typeface="Times New Roman" pitchFamily="18" charset="0"/>
                <a:cs typeface="Times New Roman" pitchFamily="18" charset="0"/>
              </a:rPr>
              <a:t>Các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lực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tác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dụng</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vào</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một</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vật</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không</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chỉ</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khác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nhau</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về</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độ</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lớn</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mà</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còn</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khác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nhau</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về</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hướng</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tác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dụng</a:t>
            </a:r>
            <a:r>
              <a:rPr lang="en-US" sz="3000" b="1" dirty="0">
                <a:solidFill>
                  <a:srgbClr val="FFFF00"/>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Các</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lực</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có</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độ</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lớn</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và</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hướng</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khác</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nhau</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thì</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khi</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tác</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dụng</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lên</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vật</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sẽ</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gây</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ra</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những</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kết</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quả</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khác</a:t>
            </a:r>
            <a:r>
              <a:rPr lang="en-US" sz="3000" b="1" i="1" dirty="0">
                <a:solidFill>
                  <a:schemeClr val="bg1"/>
                </a:solidFill>
                <a:latin typeface="Times New Roman" pitchFamily="18" charset="0"/>
                <a:cs typeface="Times New Roman" pitchFamily="18" charset="0"/>
              </a:rPr>
              <a:t> </a:t>
            </a:r>
            <a:r>
              <a:rPr lang="en-US" sz="3000" b="1" i="1" dirty="0" err="1">
                <a:solidFill>
                  <a:schemeClr val="bg1"/>
                </a:solidFill>
                <a:latin typeface="Times New Roman" pitchFamily="18" charset="0"/>
                <a:cs typeface="Times New Roman" pitchFamily="18" charset="0"/>
              </a:rPr>
              <a:t>nhau</a:t>
            </a:r>
            <a:r>
              <a:rPr lang="en-US" sz="3000" b="1" i="1" dirty="0">
                <a:solidFill>
                  <a:schemeClr val="bg1"/>
                </a:solidFill>
                <a:latin typeface="Times New Roman" pitchFamily="18" charset="0"/>
                <a:cs typeface="Times New Roman" pitchFamily="18" charset="0"/>
              </a:rPr>
              <a:t>.</a:t>
            </a:r>
            <a:endParaRPr lang="vi-VN" sz="3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48569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9600" y="1614663"/>
            <a:ext cx="4533061" cy="3275992"/>
          </a:xfrm>
        </p:spPr>
      </p:pic>
      <p:sp>
        <p:nvSpPr>
          <p:cNvPr id="4" name="Title 1"/>
          <p:cNvSpPr>
            <a:spLocks noGrp="1"/>
          </p:cNvSpPr>
          <p:nvPr>
            <p:ph type="title"/>
          </p:nvPr>
        </p:nvSpPr>
        <p:spPr>
          <a:xfrm>
            <a:off x="914400" y="175018"/>
            <a:ext cx="4419600" cy="960438"/>
          </a:xfrm>
        </p:spPr>
        <p:txBody>
          <a:bodyPr>
            <a:normAutofit/>
          </a:bodyPr>
          <a:lstStyle/>
          <a:p>
            <a:pPr algn="l"/>
            <a:r>
              <a:rPr lang="en-US" sz="3600" b="1" dirty="0">
                <a:solidFill>
                  <a:srgbClr val="FF0000"/>
                </a:solidFill>
                <a:latin typeface="Times New Roman" pitchFamily="18" charset="0"/>
                <a:cs typeface="Times New Roman" pitchFamily="18" charset="0"/>
              </a:rPr>
              <a:t>2</a:t>
            </a:r>
            <a:r>
              <a:rPr lang="en-US" sz="3600" b="1" dirty="0" smtClean="0">
                <a:solidFill>
                  <a:srgbClr val="FF0000"/>
                </a:solidFill>
                <a:latin typeface="Times New Roman" pitchFamily="18" charset="0"/>
                <a:cs typeface="Times New Roman" pitchFamily="18" charset="0"/>
              </a:rPr>
              <a:t>. BIỂU DIỄN LỰC</a:t>
            </a:r>
            <a:endParaRPr lang="en-US" sz="3600" b="1" dirty="0">
              <a:solidFill>
                <a:srgbClr val="FF0000"/>
              </a:solidFill>
              <a:latin typeface="Times New Roman" pitchFamily="18" charset="0"/>
              <a:cs typeface="Times New Roman" pitchFamily="18" charset="0"/>
            </a:endParaRPr>
          </a:p>
        </p:txBody>
      </p:sp>
      <p:sp>
        <p:nvSpPr>
          <p:cNvPr id="6" name="Title 1"/>
          <p:cNvSpPr txBox="1">
            <a:spLocks/>
          </p:cNvSpPr>
          <p:nvPr/>
        </p:nvSpPr>
        <p:spPr>
          <a:xfrm>
            <a:off x="1600200" y="860601"/>
            <a:ext cx="5867400" cy="754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B050"/>
                </a:solidFill>
                <a:latin typeface="Times New Roman" pitchFamily="18" charset="0"/>
                <a:cs typeface="Times New Roman" pitchFamily="18" charset="0"/>
              </a:rPr>
              <a:t>a. </a:t>
            </a:r>
            <a:r>
              <a:rPr lang="en-US" sz="3200" b="1" dirty="0" err="1" smtClean="0">
                <a:solidFill>
                  <a:srgbClr val="00B050"/>
                </a:solidFill>
                <a:latin typeface="Times New Roman" pitchFamily="18" charset="0"/>
                <a:cs typeface="Times New Roman" pitchFamily="18" charset="0"/>
              </a:rPr>
              <a:t>Tìm</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hiểu</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về</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cách</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biểu</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diễn</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lực</a:t>
            </a:r>
            <a:endParaRPr lang="en-US" sz="3200" b="1" dirty="0">
              <a:solidFill>
                <a:srgbClr val="00B050"/>
              </a:solidFill>
              <a:latin typeface="Times New Roman" pitchFamily="18" charset="0"/>
              <a:cs typeface="Times New Roman" pitchFamily="18" charset="0"/>
            </a:endParaRPr>
          </a:p>
        </p:txBody>
      </p:sp>
      <p:cxnSp>
        <p:nvCxnSpPr>
          <p:cNvPr id="9" name="Straight Arrow Connector 8"/>
          <p:cNvCxnSpPr/>
          <p:nvPr/>
        </p:nvCxnSpPr>
        <p:spPr>
          <a:xfrm flipH="1">
            <a:off x="6324600" y="2743200"/>
            <a:ext cx="914400" cy="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11" name="Rectangle 10"/>
          <p:cNvSpPr/>
          <p:nvPr/>
        </p:nvSpPr>
        <p:spPr>
          <a:xfrm>
            <a:off x="5334000" y="44958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35.6 </a:t>
            </a:r>
            <a:r>
              <a:rPr lang="en-US" b="1" dirty="0" err="1" smtClean="0">
                <a:solidFill>
                  <a:schemeClr val="tx1"/>
                </a:solidFill>
              </a:rPr>
              <a:t>biểu</a:t>
            </a:r>
            <a:r>
              <a:rPr lang="en-US" b="1" dirty="0" smtClean="0">
                <a:solidFill>
                  <a:schemeClr val="tx1"/>
                </a:solidFill>
              </a:rPr>
              <a:t> </a:t>
            </a:r>
            <a:r>
              <a:rPr lang="en-US" b="1" dirty="0" err="1" smtClean="0">
                <a:solidFill>
                  <a:schemeClr val="tx1"/>
                </a:solidFill>
              </a:rPr>
              <a:t>diễn</a:t>
            </a:r>
            <a:r>
              <a:rPr lang="en-US" b="1" dirty="0" smtClean="0">
                <a:solidFill>
                  <a:schemeClr val="tx1"/>
                </a:solidFill>
              </a:rPr>
              <a:t> </a:t>
            </a:r>
            <a:r>
              <a:rPr lang="en-US" b="1" dirty="0" err="1" smtClean="0">
                <a:solidFill>
                  <a:schemeClr val="tx1"/>
                </a:solidFill>
              </a:rPr>
              <a:t>lực</a:t>
            </a:r>
            <a:endParaRPr lang="en-US" b="1" dirty="0">
              <a:solidFill>
                <a:schemeClr val="tx1"/>
              </a:solidFill>
            </a:endParaRPr>
          </a:p>
        </p:txBody>
      </p:sp>
      <p:sp>
        <p:nvSpPr>
          <p:cNvPr id="12" name="Rectangle 11"/>
          <p:cNvSpPr/>
          <p:nvPr/>
        </p:nvSpPr>
        <p:spPr>
          <a:xfrm>
            <a:off x="228600" y="1905000"/>
            <a:ext cx="40386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n-US" sz="3200" b="1" i="1" dirty="0" err="1" smtClean="0">
                <a:solidFill>
                  <a:schemeClr val="tx1"/>
                </a:solidFill>
                <a:latin typeface="Times New Roman" pitchFamily="18" charset="0"/>
                <a:cs typeface="Times New Roman" pitchFamily="18" charset="0"/>
              </a:rPr>
              <a:t>Khi</a:t>
            </a:r>
            <a:r>
              <a:rPr lang="en-US" sz="3200" b="1" i="1" dirty="0" smtClean="0">
                <a:solidFill>
                  <a:schemeClr val="tx1"/>
                </a:solidFill>
                <a:latin typeface="Times New Roman" pitchFamily="18" charset="0"/>
                <a:cs typeface="Times New Roman" pitchFamily="18" charset="0"/>
              </a:rPr>
              <a:t> </a:t>
            </a:r>
            <a:r>
              <a:rPr lang="en-US" sz="3200" b="1" i="1" dirty="0" err="1" smtClean="0">
                <a:solidFill>
                  <a:schemeClr val="tx1"/>
                </a:solidFill>
                <a:latin typeface="Times New Roman" pitchFamily="18" charset="0"/>
                <a:cs typeface="Times New Roman" pitchFamily="18" charset="0"/>
              </a:rPr>
              <a:t>biểu</a:t>
            </a:r>
            <a:r>
              <a:rPr lang="en-US" sz="3200" b="1" i="1" dirty="0" smtClean="0">
                <a:solidFill>
                  <a:schemeClr val="tx1"/>
                </a:solidFill>
                <a:latin typeface="Times New Roman" pitchFamily="18" charset="0"/>
                <a:cs typeface="Times New Roman" pitchFamily="18" charset="0"/>
              </a:rPr>
              <a:t> </a:t>
            </a:r>
            <a:r>
              <a:rPr lang="en-US" sz="3200" b="1" i="1" dirty="0" err="1" smtClean="0">
                <a:solidFill>
                  <a:schemeClr val="tx1"/>
                </a:solidFill>
                <a:latin typeface="Times New Roman" pitchFamily="18" charset="0"/>
                <a:cs typeface="Times New Roman" pitchFamily="18" charset="0"/>
              </a:rPr>
              <a:t>diễn</a:t>
            </a:r>
            <a:r>
              <a:rPr lang="en-US" sz="3200" b="1" i="1" dirty="0" smtClean="0">
                <a:solidFill>
                  <a:schemeClr val="tx1"/>
                </a:solidFill>
                <a:latin typeface="Times New Roman" pitchFamily="18" charset="0"/>
                <a:cs typeface="Times New Roman" pitchFamily="18" charset="0"/>
              </a:rPr>
              <a:t> </a:t>
            </a:r>
            <a:r>
              <a:rPr lang="en-US" sz="3200" b="1" i="1" dirty="0" err="1" smtClean="0">
                <a:solidFill>
                  <a:schemeClr val="tx1"/>
                </a:solidFill>
                <a:latin typeface="Times New Roman" pitchFamily="18" charset="0"/>
                <a:cs typeface="Times New Roman" pitchFamily="18" charset="0"/>
              </a:rPr>
              <a:t>lực</a:t>
            </a:r>
            <a:r>
              <a:rPr lang="en-US" sz="3200" b="1" i="1" dirty="0" smtClean="0">
                <a:solidFill>
                  <a:schemeClr val="tx1"/>
                </a:solidFill>
                <a:latin typeface="Times New Roman" pitchFamily="18" charset="0"/>
                <a:cs typeface="Times New Roman" pitchFamily="18" charset="0"/>
              </a:rPr>
              <a:t> </a:t>
            </a:r>
            <a:r>
              <a:rPr lang="en-US" sz="3200" b="1" i="1" dirty="0" err="1" smtClean="0">
                <a:solidFill>
                  <a:schemeClr val="tx1"/>
                </a:solidFill>
                <a:latin typeface="Times New Roman" pitchFamily="18" charset="0"/>
                <a:cs typeface="Times New Roman" pitchFamily="18" charset="0"/>
              </a:rPr>
              <a:t>trên</a:t>
            </a:r>
            <a:r>
              <a:rPr lang="en-US" sz="3200" b="1" i="1" dirty="0" smtClean="0">
                <a:solidFill>
                  <a:schemeClr val="tx1"/>
                </a:solidFill>
                <a:latin typeface="Times New Roman" pitchFamily="18" charset="0"/>
                <a:cs typeface="Times New Roman" pitchFamily="18" charset="0"/>
              </a:rPr>
              <a:t> </a:t>
            </a:r>
            <a:r>
              <a:rPr lang="en-US" sz="3200" b="1" i="1" dirty="0" err="1" smtClean="0">
                <a:solidFill>
                  <a:schemeClr val="tx1"/>
                </a:solidFill>
                <a:latin typeface="Times New Roman" pitchFamily="18" charset="0"/>
                <a:cs typeface="Times New Roman" pitchFamily="18" charset="0"/>
              </a:rPr>
              <a:t>hình</a:t>
            </a:r>
            <a:r>
              <a:rPr lang="en-US" sz="3200" b="1" i="1" dirty="0" smtClean="0">
                <a:solidFill>
                  <a:schemeClr val="tx1"/>
                </a:solidFill>
                <a:latin typeface="Times New Roman" pitchFamily="18" charset="0"/>
                <a:cs typeface="Times New Roman" pitchFamily="18" charset="0"/>
              </a:rPr>
              <a:t> </a:t>
            </a:r>
            <a:r>
              <a:rPr lang="en-US" sz="3200" b="1" i="1" dirty="0" err="1" smtClean="0">
                <a:solidFill>
                  <a:schemeClr val="tx1"/>
                </a:solidFill>
                <a:latin typeface="Times New Roman" pitchFamily="18" charset="0"/>
                <a:cs typeface="Times New Roman" pitchFamily="18" charset="0"/>
              </a:rPr>
              <a:t>vẽ</a:t>
            </a:r>
            <a:r>
              <a:rPr lang="en-US" sz="3200" b="1" i="1" dirty="0" smtClean="0">
                <a:solidFill>
                  <a:schemeClr val="tx1"/>
                </a:solidFill>
                <a:latin typeface="Times New Roman" pitchFamily="18" charset="0"/>
                <a:cs typeface="Times New Roman" pitchFamily="18" charset="0"/>
              </a:rPr>
              <a:t> ta </a:t>
            </a:r>
            <a:r>
              <a:rPr lang="en-US" sz="3200" b="1" i="1" dirty="0" err="1" smtClean="0">
                <a:solidFill>
                  <a:schemeClr val="tx1"/>
                </a:solidFill>
                <a:latin typeface="Times New Roman" pitchFamily="18" charset="0"/>
                <a:cs typeface="Times New Roman" pitchFamily="18" charset="0"/>
              </a:rPr>
              <a:t>dùng</a:t>
            </a:r>
            <a:r>
              <a:rPr lang="en-US" sz="3200" b="1" i="1" dirty="0" smtClean="0">
                <a:solidFill>
                  <a:schemeClr val="tx1"/>
                </a:solidFill>
                <a:latin typeface="Times New Roman" pitchFamily="18" charset="0"/>
                <a:cs typeface="Times New Roman" pitchFamily="18" charset="0"/>
              </a:rPr>
              <a:t> </a:t>
            </a:r>
            <a:r>
              <a:rPr lang="en-US" sz="3200" b="1" i="1" dirty="0" err="1" smtClean="0">
                <a:solidFill>
                  <a:schemeClr val="tx1"/>
                </a:solidFill>
                <a:latin typeface="Times New Roman" pitchFamily="18" charset="0"/>
                <a:cs typeface="Times New Roman" pitchFamily="18" charset="0"/>
              </a:rPr>
              <a:t>một</a:t>
            </a:r>
            <a:r>
              <a:rPr lang="en-US" sz="3200" b="1" i="1" dirty="0" smtClean="0">
                <a:solidFill>
                  <a:schemeClr val="tx1"/>
                </a:solidFill>
                <a:latin typeface="Times New Roman" pitchFamily="18" charset="0"/>
                <a:cs typeface="Times New Roman" pitchFamily="18" charset="0"/>
              </a:rPr>
              <a:t> </a:t>
            </a:r>
            <a:r>
              <a:rPr lang="en-US" sz="3200" b="1" i="1" dirty="0" err="1" smtClean="0">
                <a:solidFill>
                  <a:schemeClr val="tx1"/>
                </a:solidFill>
                <a:latin typeface="Times New Roman" pitchFamily="18" charset="0"/>
                <a:cs typeface="Times New Roman" pitchFamily="18" charset="0"/>
              </a:rPr>
              <a:t>mũi</a:t>
            </a:r>
            <a:r>
              <a:rPr lang="en-US" sz="3200" b="1" i="1" dirty="0" smtClean="0">
                <a:solidFill>
                  <a:schemeClr val="tx1"/>
                </a:solidFill>
                <a:latin typeface="Times New Roman" pitchFamily="18" charset="0"/>
                <a:cs typeface="Times New Roman" pitchFamily="18" charset="0"/>
              </a:rPr>
              <a:t> </a:t>
            </a:r>
            <a:r>
              <a:rPr lang="en-US" sz="3200" b="1" i="1" dirty="0" err="1" smtClean="0">
                <a:solidFill>
                  <a:schemeClr val="tx1"/>
                </a:solidFill>
                <a:latin typeface="Times New Roman" pitchFamily="18" charset="0"/>
                <a:cs typeface="Times New Roman" pitchFamily="18" charset="0"/>
              </a:rPr>
              <a:t>tên</a:t>
            </a:r>
            <a:r>
              <a:rPr lang="en-US" sz="3200" b="1" i="1" dirty="0" smtClean="0">
                <a:solidFill>
                  <a:schemeClr val="tx1"/>
                </a:solidFill>
                <a:latin typeface="Times New Roman" pitchFamily="18" charset="0"/>
                <a:cs typeface="Times New Roman" pitchFamily="18" charset="0"/>
              </a:rPr>
              <a:t>.</a:t>
            </a:r>
          </a:p>
          <a:p>
            <a:pPr marL="342900" indent="-342900" algn="just">
              <a:buFontTx/>
              <a:buChar char="-"/>
            </a:pPr>
            <a:endParaRPr lang="en-US" sz="2400" dirty="0" smtClean="0">
              <a:solidFill>
                <a:schemeClr val="tx1"/>
              </a:solidFill>
              <a:latin typeface="Times New Roman" pitchFamily="18" charset="0"/>
              <a:cs typeface="Times New Roman" pitchFamily="18" charset="0"/>
            </a:endParaRPr>
          </a:p>
        </p:txBody>
      </p:sp>
      <p:cxnSp>
        <p:nvCxnSpPr>
          <p:cNvPr id="3" name="Straight Arrow Connector 2"/>
          <p:cNvCxnSpPr/>
          <p:nvPr/>
        </p:nvCxnSpPr>
        <p:spPr>
          <a:xfrm>
            <a:off x="1752600" y="3657600"/>
            <a:ext cx="10668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393951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345" y="3859603"/>
            <a:ext cx="3962400" cy="2062103"/>
          </a:xfrm>
          <a:prstGeom prst="rect">
            <a:avLst/>
          </a:prstGeom>
        </p:spPr>
        <p:txBody>
          <a:bodyPr wrap="square">
            <a:spAutoFit/>
          </a:bodyPr>
          <a:lstStyle/>
          <a:p>
            <a:pPr marL="457200" indent="-457200">
              <a:buFont typeface="Arial" panose="020B0604020202020204" pitchFamily="34" charset="0"/>
              <a:buChar char="•"/>
            </a:pPr>
            <a:r>
              <a:rPr lang="en-US" sz="3200" b="1" dirty="0" err="1" smtClean="0">
                <a:solidFill>
                  <a:srgbClr val="0070C0"/>
                </a:solidFill>
                <a:latin typeface="Times New Roman" pitchFamily="18" charset="0"/>
                <a:cs typeface="Times New Roman" pitchFamily="18" charset="0"/>
              </a:rPr>
              <a:t>Chiều</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dài</a:t>
            </a:r>
            <a:r>
              <a:rPr lang="en-US" sz="3200" b="1" dirty="0">
                <a:solidFill>
                  <a:srgbClr val="0070C0"/>
                </a:solidFill>
                <a:latin typeface="Times New Roman" pitchFamily="18" charset="0"/>
                <a:cs typeface="Times New Roman" pitchFamily="18" charset="0"/>
              </a:rPr>
              <a:t> </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biểu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diễn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độ</a:t>
            </a:r>
            <a:r>
              <a:rPr lang="en-US" sz="3200" dirty="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lớn</a:t>
            </a:r>
            <a:r>
              <a:rPr lang="en-US" sz="3200" dirty="0" smtClean="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của</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lực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theo</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một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tỉ</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xích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cho</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trước</a:t>
            </a:r>
            <a:endParaRPr lang="vi-VN" sz="3200" b="1" dirty="0">
              <a:solidFill>
                <a:srgbClr val="0070C0"/>
              </a:solidFill>
              <a:latin typeface="Times New Roman" pitchFamily="18" charset="0"/>
              <a:cs typeface="Times New Roman" pitchFamily="18" charset="0"/>
            </a:endParaRPr>
          </a:p>
        </p:txBody>
      </p:sp>
      <p:pic>
        <p:nvPicPr>
          <p:cNvPr id="5"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9600" y="1614663"/>
            <a:ext cx="4533061" cy="3275992"/>
          </a:xfrm>
        </p:spPr>
      </p:pic>
      <p:sp>
        <p:nvSpPr>
          <p:cNvPr id="6" name="Rectangle 5"/>
          <p:cNvSpPr/>
          <p:nvPr/>
        </p:nvSpPr>
        <p:spPr>
          <a:xfrm>
            <a:off x="0" y="381000"/>
            <a:ext cx="7502375" cy="584775"/>
          </a:xfrm>
          <a:prstGeom prst="rect">
            <a:avLst/>
          </a:prstGeom>
        </p:spPr>
        <p:txBody>
          <a:bodyPr wrap="none">
            <a:spAutoFit/>
          </a:bodyPr>
          <a:lstStyle/>
          <a:p>
            <a:pPr algn="just"/>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Mỗi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lực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biểu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diễn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bằng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mũi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a:t>
            </a:r>
          </a:p>
        </p:txBody>
      </p:sp>
      <p:sp>
        <p:nvSpPr>
          <p:cNvPr id="7" name="Rectangle 6"/>
          <p:cNvSpPr/>
          <p:nvPr/>
        </p:nvSpPr>
        <p:spPr>
          <a:xfrm>
            <a:off x="443345" y="997831"/>
            <a:ext cx="6718506" cy="584775"/>
          </a:xfrm>
          <a:prstGeom prst="rect">
            <a:avLst/>
          </a:prstGeom>
        </p:spPr>
        <p:txBody>
          <a:bodyPr wrap="none">
            <a:spAutoFit/>
          </a:bodyPr>
          <a:lstStyle/>
          <a:p>
            <a:pPr marL="457200" indent="-457200" algn="just">
              <a:buFont typeface="Arial" panose="020B0604020202020204" pitchFamily="34" charset="0"/>
              <a:buChar char="•"/>
            </a:pPr>
            <a:r>
              <a:rPr lang="en-US" sz="3200" b="1" dirty="0" err="1">
                <a:solidFill>
                  <a:srgbClr val="0070C0"/>
                </a:solidFill>
                <a:latin typeface="Times New Roman" pitchFamily="18" charset="0"/>
                <a:cs typeface="Times New Roman" pitchFamily="18" charset="0"/>
              </a:rPr>
              <a:t>Gốc</a:t>
            </a:r>
            <a:r>
              <a:rPr lang="en-US" sz="3200" b="1"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là</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điểm</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mà</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lực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tác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dụng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lên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vật</a:t>
            </a:r>
            <a:r>
              <a:rPr lang="en-US" sz="3200" dirty="0">
                <a:solidFill>
                  <a:srgbClr val="0070C0"/>
                </a:solidFill>
                <a:latin typeface="Times New Roman" pitchFamily="18" charset="0"/>
                <a:cs typeface="Times New Roman" pitchFamily="18" charset="0"/>
              </a:rPr>
              <a:t>.</a:t>
            </a:r>
          </a:p>
        </p:txBody>
      </p:sp>
      <p:sp>
        <p:nvSpPr>
          <p:cNvPr id="8" name="Rectangle 7"/>
          <p:cNvSpPr/>
          <p:nvPr/>
        </p:nvSpPr>
        <p:spPr>
          <a:xfrm>
            <a:off x="457200" y="2133600"/>
            <a:ext cx="3719946" cy="1569660"/>
          </a:xfrm>
          <a:prstGeom prst="rect">
            <a:avLst/>
          </a:prstGeom>
        </p:spPr>
        <p:txBody>
          <a:bodyPr wrap="square">
            <a:spAutoFit/>
          </a:bodyPr>
          <a:lstStyle/>
          <a:p>
            <a:pPr marL="457200" indent="-457200">
              <a:buFont typeface="Arial" panose="020B0604020202020204" pitchFamily="34" charset="0"/>
              <a:buChar char="•"/>
            </a:pPr>
            <a:r>
              <a:rPr lang="en-US" sz="3200" b="1" dirty="0" err="1">
                <a:solidFill>
                  <a:srgbClr val="00B050"/>
                </a:solidFill>
                <a:latin typeface="Times New Roman" pitchFamily="18" charset="0"/>
                <a:cs typeface="Times New Roman" pitchFamily="18" charset="0"/>
              </a:rPr>
              <a:t>Hướng</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cùng</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hướng</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với</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sự</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kéo</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hoặc</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đẩy</a:t>
            </a:r>
            <a:endParaRPr lang="en-US" sz="32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324802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0362" y="1981200"/>
            <a:ext cx="2952308" cy="2133600"/>
          </a:xfrm>
        </p:spPr>
      </p:pic>
      <p:sp>
        <p:nvSpPr>
          <p:cNvPr id="4" name="Title 1"/>
          <p:cNvSpPr txBox="1">
            <a:spLocks noGrp="1"/>
          </p:cNvSpPr>
          <p:nvPr>
            <p:ph type="title"/>
          </p:nvPr>
        </p:nvSpPr>
        <p:spPr>
          <a:xfrm>
            <a:off x="1143000" y="258762"/>
            <a:ext cx="6248400" cy="7318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B050"/>
                </a:solidFill>
                <a:latin typeface="Times New Roman" pitchFamily="18" charset="0"/>
                <a:cs typeface="Times New Roman" pitchFamily="18" charset="0"/>
              </a:rPr>
              <a:t>b. </a:t>
            </a:r>
            <a:r>
              <a:rPr lang="en-US" sz="3200" b="1" dirty="0" err="1" smtClean="0">
                <a:solidFill>
                  <a:srgbClr val="00B050"/>
                </a:solidFill>
                <a:latin typeface="Times New Roman" pitchFamily="18" charset="0"/>
                <a:cs typeface="Times New Roman" pitchFamily="18" charset="0"/>
              </a:rPr>
              <a:t>Tìm</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hiểu</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về</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cách</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biểu</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diễn</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lực</a:t>
            </a:r>
            <a:endParaRPr lang="en-US" sz="3200" b="1" dirty="0">
              <a:solidFill>
                <a:srgbClr val="00B050"/>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495800"/>
            <a:ext cx="2801470" cy="1905000"/>
          </a:xfrm>
          <a:prstGeom prst="rect">
            <a:avLst/>
          </a:prstGeom>
        </p:spPr>
      </p:pic>
      <p:sp>
        <p:nvSpPr>
          <p:cNvPr id="7" name="Title 1"/>
          <p:cNvSpPr txBox="1">
            <a:spLocks/>
          </p:cNvSpPr>
          <p:nvPr/>
        </p:nvSpPr>
        <p:spPr>
          <a:xfrm>
            <a:off x="0" y="1981200"/>
            <a:ext cx="54102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3200" b="1" i="1" dirty="0" smtClean="0">
                <a:solidFill>
                  <a:srgbClr val="0070C0"/>
                </a:solidFill>
                <a:latin typeface="Times New Roman" panose="02020603050405020304" pitchFamily="18" charset="0"/>
                <a:cs typeface="Times New Roman" panose="02020603050405020304" pitchFamily="18" charset="0"/>
              </a:rPr>
              <a:t>- </a:t>
            </a:r>
            <a:r>
              <a:rPr lang="vi-VN" sz="3200" b="1" i="1" dirty="0" smtClean="0">
                <a:solidFill>
                  <a:srgbClr val="0070C0"/>
                </a:solidFill>
                <a:latin typeface="Times New Roman" panose="02020603050405020304" pitchFamily="18" charset="0"/>
                <a:cs typeface="Times New Roman" panose="02020603050405020304" pitchFamily="18" charset="0"/>
              </a:rPr>
              <a:t>Độ </a:t>
            </a:r>
            <a:r>
              <a:rPr lang="vi-VN" sz="3200" b="1" i="1" dirty="0">
                <a:solidFill>
                  <a:srgbClr val="0070C0"/>
                </a:solidFill>
                <a:latin typeface="Times New Roman" panose="02020603050405020304" pitchFamily="18" charset="0"/>
                <a:cs typeface="Times New Roman" panose="02020603050405020304" pitchFamily="18" charset="0"/>
              </a:rPr>
              <a:t>lớn lực kéo khối gỗ ở hình 35.3 là 3N; lực đẩy ở hình 35.4 là 200N. Hãy biểu diễn các lực đó trên hình vẽ</a:t>
            </a:r>
          </a:p>
        </p:txBody>
      </p:sp>
    </p:spTree>
    <p:extLst>
      <p:ext uri="{BB962C8B-B14F-4D97-AF65-F5344CB8AC3E}">
        <p14:creationId xmlns:p14="http://schemas.microsoft.com/office/powerpoint/2010/main" val="1027431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809"/>
            <a:ext cx="9144000" cy="5968942"/>
          </a:xfrm>
          <a:prstGeom prst="rect">
            <a:avLst/>
          </a:prstGeom>
        </p:spPr>
      </p:pic>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97718">
            <a:off x="-785719" y="777715"/>
            <a:ext cx="10715436" cy="5357718"/>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243892"/>
            <a:ext cx="9144000" cy="3637447"/>
          </a:xfrm>
          <a:prstGeom prst="rect">
            <a:avLst/>
          </a:prstGeom>
        </p:spPr>
      </p:pic>
      <p:pic>
        <p:nvPicPr>
          <p:cNvPr id="5" name="图片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71852" y="1340769"/>
            <a:ext cx="1307595" cy="601397"/>
          </a:xfrm>
          <a:prstGeom prst="rect">
            <a:avLst/>
          </a:prstGeom>
        </p:spPr>
      </p:pic>
      <p:pic>
        <p:nvPicPr>
          <p:cNvPr id="11" name="图片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912" y="901519"/>
            <a:ext cx="1901121" cy="787111"/>
          </a:xfrm>
          <a:prstGeom prst="rect">
            <a:avLst/>
          </a:prstGeom>
        </p:spPr>
      </p:pic>
      <p:pic>
        <p:nvPicPr>
          <p:cNvPr id="8" name="图片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33341" y="3718384"/>
            <a:ext cx="2289840" cy="2289840"/>
          </a:xfrm>
          <a:prstGeom prst="rect">
            <a:avLst/>
          </a:prstGeom>
        </p:spPr>
      </p:pic>
      <p:pic>
        <p:nvPicPr>
          <p:cNvPr id="9" name="图片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71831">
            <a:off x="-296661" y="833767"/>
            <a:ext cx="2479022" cy="3506617"/>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61841" y="-1609355"/>
            <a:ext cx="812800" cy="812800"/>
          </a:xfrm>
          <a:prstGeom prst="rect">
            <a:avLst/>
          </a:prstGeom>
        </p:spPr>
      </p:pic>
      <p:sp>
        <p:nvSpPr>
          <p:cNvPr id="23" name="WordArt 2"/>
          <p:cNvSpPr>
            <a:spLocks noChangeArrowheads="1" noChangeShapeType="1" noTextEdit="1"/>
          </p:cNvSpPr>
          <p:nvPr/>
        </p:nvSpPr>
        <p:spPr bwMode="auto">
          <a:xfrm>
            <a:off x="1524000" y="2347003"/>
            <a:ext cx="7162800" cy="1428750"/>
          </a:xfrm>
          <a:prstGeom prst="rect">
            <a:avLst/>
          </a:prstGeom>
        </p:spPr>
        <p:txBody>
          <a:bodyPr wrap="none" fromWordArt="1">
            <a:prstTxWarp prst="textPlain">
              <a:avLst>
                <a:gd name="adj" fmla="val 50000"/>
              </a:avLst>
            </a:prstTxWarp>
          </a:bodyPr>
          <a:lstStyle/>
          <a:p>
            <a:pPr algn="ctr"/>
            <a:r>
              <a:rPr lang="en-US" sz="2700" b="1"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LỰC VÀ BIỂU DIỄN LỰC</a:t>
            </a:r>
            <a:endParaRPr lang="en-US" sz="27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endParaRPr>
          </a:p>
        </p:txBody>
      </p:sp>
      <p:sp>
        <p:nvSpPr>
          <p:cNvPr id="7" name="TextBox 6"/>
          <p:cNvSpPr txBox="1"/>
          <p:nvPr/>
        </p:nvSpPr>
        <p:spPr>
          <a:xfrm>
            <a:off x="2445488" y="1612589"/>
            <a:ext cx="4832773" cy="707886"/>
          </a:xfrm>
          <a:prstGeom prst="rect">
            <a:avLst/>
          </a:prstGeom>
          <a:noFill/>
        </p:spPr>
        <p:txBody>
          <a:bodyPr wrap="square" rtlCol="0">
            <a:spAutoFit/>
          </a:bodyPr>
          <a:lstStyle/>
          <a:p>
            <a:r>
              <a:rPr lang="en-US" sz="4000" b="1" i="1" dirty="0" err="1" smtClean="0">
                <a:solidFill>
                  <a:srgbClr val="FF0000"/>
                </a:solidFill>
                <a:latin typeface="Times New Roman" panose="02020603050405020304" pitchFamily="18" charset="0"/>
                <a:cs typeface="Times New Roman" panose="02020603050405020304" pitchFamily="18" charset="0"/>
              </a:rPr>
              <a:t>Tiết</a:t>
            </a:r>
            <a:r>
              <a:rPr lang="en-US" sz="4000" b="1" i="1" dirty="0" smtClean="0">
                <a:solidFill>
                  <a:srgbClr val="FF0000"/>
                </a:solidFill>
                <a:latin typeface="Times New Roman" panose="02020603050405020304" pitchFamily="18" charset="0"/>
                <a:cs typeface="Times New Roman" panose="02020603050405020304" pitchFamily="18" charset="0"/>
              </a:rPr>
              <a:t> 103+104, </a:t>
            </a:r>
            <a:r>
              <a:rPr lang="en-US" sz="4000" b="1" i="1" dirty="0" err="1" smtClean="0">
                <a:solidFill>
                  <a:srgbClr val="FF0000"/>
                </a:solidFill>
                <a:latin typeface="Times New Roman" panose="02020603050405020304" pitchFamily="18" charset="0"/>
                <a:cs typeface="Times New Roman" panose="02020603050405020304" pitchFamily="18" charset="0"/>
              </a:rPr>
              <a:t>Bài</a:t>
            </a:r>
            <a:r>
              <a:rPr lang="en-US" sz="4000" b="1" i="1" dirty="0" smtClean="0">
                <a:solidFill>
                  <a:srgbClr val="FF0000"/>
                </a:solidFill>
                <a:latin typeface="Times New Roman" panose="02020603050405020304" pitchFamily="18" charset="0"/>
                <a:cs typeface="Times New Roman" panose="02020603050405020304" pitchFamily="18" charset="0"/>
              </a:rPr>
              <a:t> 35:</a:t>
            </a:r>
            <a:endParaRPr lang="en-US" sz="40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903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hold" display="0">
                  <p:stCondLst>
                    <p:cond delay="indefinite"/>
                  </p:stCondLst>
                  <p:endCondLst>
                    <p:cond evt="onStopAudio" delay="0">
                      <p:tgtEl>
                        <p:sldTgt/>
                      </p:tgtEl>
                    </p:cond>
                  </p:endCondLst>
                </p:cTn>
                <p:tgtEl>
                  <p:spTgt spid="2"/>
                </p:tgtEl>
              </p:cMediaNode>
            </p:audio>
          </p:childTnLst>
        </p:cTn>
      </p:par>
    </p:tnLst>
    <p:bldLst>
      <p:bldP spid="2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38073766"/>
              </p:ext>
            </p:extLst>
          </p:nvPr>
        </p:nvGraphicFramePr>
        <p:xfrm>
          <a:off x="762000" y="1066800"/>
          <a:ext cx="7772400" cy="1143000"/>
        </p:xfrm>
        <a:graphic>
          <a:graphicData uri="http://schemas.openxmlformats.org/drawingml/2006/table">
            <a:tbl>
              <a:tblPr firstRow="1" firstCol="1" bandRow="1">
                <a:tableStyleId>{5C22544A-7EE6-4342-B048-85BDC9FD1C3A}</a:tableStyleId>
              </a:tblPr>
              <a:tblGrid>
                <a:gridCol w="2394656">
                  <a:extLst>
                    <a:ext uri="{9D8B030D-6E8A-4147-A177-3AD203B41FA5}">
                      <a16:colId xmlns:a16="http://schemas.microsoft.com/office/drawing/2014/main" val="20000"/>
                    </a:ext>
                  </a:extLst>
                </a:gridCol>
                <a:gridCol w="5377744">
                  <a:extLst>
                    <a:ext uri="{9D8B030D-6E8A-4147-A177-3AD203B41FA5}">
                      <a16:colId xmlns:a16="http://schemas.microsoft.com/office/drawing/2014/main" val="20001"/>
                    </a:ext>
                  </a:extLst>
                </a:gridCol>
              </a:tblGrid>
              <a:tr h="626785">
                <a:tc>
                  <a:txBody>
                    <a:bodyPr/>
                    <a:lstStyle/>
                    <a:p>
                      <a:pPr algn="ctr">
                        <a:spcAft>
                          <a:spcPts val="0"/>
                        </a:spcAft>
                      </a:pPr>
                      <a:endParaRPr lang="en-US" sz="2500" dirty="0" smtClean="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en-US" sz="2500" dirty="0" smtClean="0">
                          <a:solidFill>
                            <a:schemeClr val="tx1"/>
                          </a:solidFill>
                          <a:effectLst/>
                          <a:latin typeface="Times New Roman" panose="02020603050405020304" pitchFamily="18" charset="0"/>
                          <a:cs typeface="Times New Roman" panose="02020603050405020304" pitchFamily="18" charset="0"/>
                        </a:rPr>
                        <a:t>HÌNH </a:t>
                      </a:r>
                      <a:r>
                        <a:rPr lang="en-US" sz="2500" dirty="0" smtClean="0">
                          <a:solidFill>
                            <a:schemeClr val="tx1"/>
                          </a:solidFill>
                          <a:effectLst/>
                          <a:latin typeface="Times New Roman" panose="02020603050405020304" pitchFamily="18" charset="0"/>
                          <a:cs typeface="Times New Roman" panose="02020603050405020304" pitchFamily="18" charset="0"/>
                        </a:rPr>
                        <a:t>35.3</a:t>
                      </a:r>
                      <a:endParaRPr lang="en-US" sz="25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342900" indent="-342900">
                        <a:spcAft>
                          <a:spcPts val="0"/>
                        </a:spcAft>
                        <a:buFont typeface="Arial" panose="020B0604020202020204" pitchFamily="34" charset="0"/>
                        <a:buChar char="•"/>
                      </a:pPr>
                      <a:r>
                        <a:rPr lang="en-US" sz="2500" dirty="0" err="1" smtClean="0">
                          <a:effectLst/>
                          <a:latin typeface="Times New Roman" panose="02020603050405020304" pitchFamily="18" charset="0"/>
                          <a:cs typeface="Times New Roman" panose="02020603050405020304" pitchFamily="18" charset="0"/>
                        </a:rPr>
                        <a:t>Gốc</a:t>
                      </a:r>
                      <a:r>
                        <a:rPr lang="en-US" sz="2500" baseline="0" dirty="0" smtClean="0">
                          <a:effectLst/>
                          <a:latin typeface="Times New Roman" panose="02020603050405020304" pitchFamily="18" charset="0"/>
                          <a:cs typeface="Times New Roman" panose="02020603050405020304" pitchFamily="18" charset="0"/>
                        </a:rPr>
                        <a:t> : A, </a:t>
                      </a:r>
                    </a:p>
                    <a:p>
                      <a:pPr marL="342900" indent="-342900">
                        <a:spcAft>
                          <a:spcPts val="0"/>
                        </a:spcAft>
                        <a:buFont typeface="Arial" panose="020B0604020202020204" pitchFamily="34" charset="0"/>
                        <a:buChar char="•"/>
                      </a:pPr>
                      <a:r>
                        <a:rPr lang="en-US" sz="2500" dirty="0" err="1" smtClean="0">
                          <a:effectLst/>
                          <a:latin typeface="Times New Roman" panose="02020603050405020304" pitchFamily="18" charset="0"/>
                          <a:cs typeface="Times New Roman" panose="02020603050405020304" pitchFamily="18" charset="0"/>
                        </a:rPr>
                        <a:t>Phương</a:t>
                      </a:r>
                      <a:r>
                        <a:rPr lang="en-US" sz="2500" dirty="0" smtClean="0">
                          <a:effectLst/>
                          <a:latin typeface="Times New Roman" panose="02020603050405020304" pitchFamily="18" charset="0"/>
                          <a:cs typeface="Times New Roman" panose="02020603050405020304" pitchFamily="18" charset="0"/>
                        </a:rPr>
                        <a:t> </a:t>
                      </a:r>
                      <a:r>
                        <a:rPr lang="en-US" sz="2500" dirty="0" err="1" smtClean="0">
                          <a:effectLst/>
                          <a:latin typeface="Times New Roman" panose="02020603050405020304" pitchFamily="18" charset="0"/>
                          <a:cs typeface="Times New Roman" panose="02020603050405020304" pitchFamily="18" charset="0"/>
                        </a:rPr>
                        <a:t>nằm</a:t>
                      </a:r>
                      <a:r>
                        <a:rPr lang="en-US" sz="2500" baseline="0" dirty="0" smtClean="0">
                          <a:effectLst/>
                          <a:latin typeface="Times New Roman" panose="02020603050405020304" pitchFamily="18" charset="0"/>
                          <a:cs typeface="Times New Roman" panose="02020603050405020304" pitchFamily="18" charset="0"/>
                        </a:rPr>
                        <a:t> </a:t>
                      </a:r>
                      <a:r>
                        <a:rPr lang="en-US" sz="2500" baseline="0" dirty="0" err="1" smtClean="0">
                          <a:effectLst/>
                          <a:latin typeface="Times New Roman" panose="02020603050405020304" pitchFamily="18" charset="0"/>
                          <a:cs typeface="Times New Roman" panose="02020603050405020304" pitchFamily="18" charset="0"/>
                        </a:rPr>
                        <a:t>ngang</a:t>
                      </a:r>
                      <a:r>
                        <a:rPr lang="en-US" sz="2500" dirty="0" smtClean="0">
                          <a:effectLst/>
                          <a:latin typeface="Times New Roman" panose="02020603050405020304" pitchFamily="18" charset="0"/>
                          <a:cs typeface="Times New Roman" panose="02020603050405020304" pitchFamily="18" charset="0"/>
                        </a:rPr>
                        <a:t>, </a:t>
                      </a:r>
                      <a:endParaRPr lang="en-US" sz="2500" dirty="0" smtClean="0">
                        <a:effectLst/>
                        <a:latin typeface="Times New Roman" panose="02020603050405020304" pitchFamily="18" charset="0"/>
                        <a:cs typeface="Times New Roman" panose="02020603050405020304" pitchFamily="18" charset="0"/>
                      </a:endParaRPr>
                    </a:p>
                    <a:p>
                      <a:pPr marL="342900" indent="-342900">
                        <a:spcAft>
                          <a:spcPts val="0"/>
                        </a:spcAft>
                        <a:buFont typeface="Arial" panose="020B0604020202020204" pitchFamily="34" charset="0"/>
                        <a:buChar char="•"/>
                      </a:pPr>
                      <a:r>
                        <a:rPr lang="en-US" sz="2500" dirty="0" err="1" smtClean="0">
                          <a:effectLst/>
                          <a:latin typeface="Times New Roman" panose="02020603050405020304" pitchFamily="18" charset="0"/>
                          <a:cs typeface="Times New Roman" panose="02020603050405020304" pitchFamily="18" charset="0"/>
                        </a:rPr>
                        <a:t>Chiều</a:t>
                      </a:r>
                      <a:r>
                        <a:rPr lang="en-US" sz="2500" dirty="0" smtClean="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từ</a:t>
                      </a:r>
                      <a:r>
                        <a:rPr lang="en-US" sz="2500" dirty="0">
                          <a:effectLst/>
                          <a:latin typeface="Times New Roman" panose="02020603050405020304" pitchFamily="18" charset="0"/>
                          <a:cs typeface="Times New Roman" panose="02020603050405020304" pitchFamily="18" charset="0"/>
                        </a:rPr>
                        <a:t> </a:t>
                      </a:r>
                      <a:r>
                        <a:rPr lang="en-US" sz="2500" dirty="0" err="1" smtClean="0">
                          <a:effectLst/>
                          <a:latin typeface="Times New Roman" panose="02020603050405020304" pitchFamily="18" charset="0"/>
                          <a:cs typeface="Times New Roman" panose="02020603050405020304" pitchFamily="18" charset="0"/>
                        </a:rPr>
                        <a:t>phải</a:t>
                      </a:r>
                      <a:r>
                        <a:rPr lang="en-US" sz="2500" baseline="0" dirty="0" smtClean="0">
                          <a:effectLst/>
                          <a:latin typeface="Times New Roman" panose="02020603050405020304" pitchFamily="18" charset="0"/>
                          <a:cs typeface="Times New Roman" panose="02020603050405020304" pitchFamily="18" charset="0"/>
                        </a:rPr>
                        <a:t> sang </a:t>
                      </a:r>
                      <a:r>
                        <a:rPr lang="en-US" sz="2500" baseline="0" dirty="0" err="1" smtClean="0">
                          <a:effectLst/>
                          <a:latin typeface="Times New Roman" panose="02020603050405020304" pitchFamily="18" charset="0"/>
                          <a:cs typeface="Times New Roman" panose="02020603050405020304" pitchFamily="18" charset="0"/>
                        </a:rPr>
                        <a:t>trái</a:t>
                      </a:r>
                      <a:r>
                        <a:rPr lang="en-US" sz="2500" baseline="0" dirty="0" smtClean="0">
                          <a:effectLst/>
                          <a:latin typeface="Times New Roman" panose="02020603050405020304" pitchFamily="18" charset="0"/>
                          <a:cs typeface="Times New Roman" panose="02020603050405020304" pitchFamily="18" charset="0"/>
                        </a:rPr>
                        <a:t>, </a:t>
                      </a:r>
                      <a:r>
                        <a:rPr lang="en-US" sz="2500" baseline="0" dirty="0" err="1" smtClean="0">
                          <a:effectLst/>
                          <a:latin typeface="Times New Roman" panose="02020603050405020304" pitchFamily="18" charset="0"/>
                          <a:cs typeface="Times New Roman" panose="02020603050405020304" pitchFamily="18" charset="0"/>
                        </a:rPr>
                        <a:t>độ</a:t>
                      </a:r>
                      <a:r>
                        <a:rPr lang="en-US" sz="2500" baseline="0" dirty="0" smtClean="0">
                          <a:effectLst/>
                          <a:latin typeface="Times New Roman" panose="02020603050405020304" pitchFamily="18" charset="0"/>
                          <a:cs typeface="Times New Roman" panose="02020603050405020304" pitchFamily="18" charset="0"/>
                        </a:rPr>
                        <a:t> </a:t>
                      </a:r>
                      <a:r>
                        <a:rPr lang="en-US" sz="2500" baseline="0" dirty="0" err="1" smtClean="0">
                          <a:effectLst/>
                          <a:latin typeface="Times New Roman" panose="02020603050405020304" pitchFamily="18" charset="0"/>
                          <a:cs typeface="Times New Roman" panose="02020603050405020304" pitchFamily="18" charset="0"/>
                        </a:rPr>
                        <a:t>lớn</a:t>
                      </a:r>
                      <a:r>
                        <a:rPr lang="en-US" sz="2500" baseline="0" dirty="0" smtClean="0">
                          <a:effectLst/>
                          <a:latin typeface="Times New Roman" panose="02020603050405020304" pitchFamily="18" charset="0"/>
                          <a:cs typeface="Times New Roman" panose="02020603050405020304" pitchFamily="18" charset="0"/>
                        </a:rPr>
                        <a:t> 3N.</a:t>
                      </a:r>
                      <a:endParaRPr lang="en-US" sz="25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287121"/>
            <a:ext cx="2928828" cy="848240"/>
          </a:xfrm>
          <a:prstGeom prst="rect">
            <a:avLst/>
          </a:prstGeom>
        </p:spPr>
      </p:pic>
      <p:sp>
        <p:nvSpPr>
          <p:cNvPr id="2" name="Rectangle 1"/>
          <p:cNvSpPr/>
          <p:nvPr/>
        </p:nvSpPr>
        <p:spPr>
          <a:xfrm>
            <a:off x="2774511" y="3581401"/>
            <a:ext cx="415498" cy="600293"/>
          </a:xfrm>
          <a:prstGeom prst="rect">
            <a:avLst/>
          </a:prstGeom>
        </p:spPr>
        <p:txBody>
          <a:bodyPr wrap="none">
            <a:spAutoFit/>
          </a:bodyPr>
          <a:lstStyle/>
          <a:p>
            <a:pPr>
              <a:lnSpc>
                <a:spcPct val="150000"/>
              </a:lnSpc>
            </a:pPr>
            <a:r>
              <a:rPr lang="en-US" sz="2500" b="1" dirty="0">
                <a:latin typeface="Times New Roman" pitchFamily="18" charset="0"/>
                <a:cs typeface="Times New Roman" pitchFamily="18" charset="0"/>
              </a:rPr>
              <a:t>A</a:t>
            </a:r>
          </a:p>
        </p:txBody>
      </p:sp>
      <p:sp>
        <p:nvSpPr>
          <p:cNvPr id="5" name="Oval 4"/>
          <p:cNvSpPr/>
          <p:nvPr/>
        </p:nvSpPr>
        <p:spPr>
          <a:xfrm>
            <a:off x="2971800" y="3581401"/>
            <a:ext cx="152400" cy="1523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82437" y="2838516"/>
            <a:ext cx="1482436"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smtClean="0">
                <a:solidFill>
                  <a:schemeClr val="tx1"/>
                </a:solidFill>
                <a:latin typeface="Times New Roman" pitchFamily="18" charset="0"/>
                <a:cs typeface="Times New Roman" pitchFamily="18" charset="0"/>
              </a:rPr>
              <a:t>1N = 1cm</a:t>
            </a:r>
            <a:endParaRPr lang="en-US" sz="2400" dirty="0">
              <a:latin typeface="Times New Roman" pitchFamily="18" charset="0"/>
              <a:cs typeface="Times New Roman" pitchFamily="18" charset="0"/>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582" y="2819400"/>
            <a:ext cx="2952308" cy="2133600"/>
          </a:xfrm>
          <a:prstGeom prst="rect">
            <a:avLst/>
          </a:prstGeom>
        </p:spPr>
      </p:pic>
      <p:sp>
        <p:nvSpPr>
          <p:cNvPr id="8" name="TextBox 7"/>
          <p:cNvSpPr txBox="1"/>
          <p:nvPr/>
        </p:nvSpPr>
        <p:spPr>
          <a:xfrm>
            <a:off x="1066800" y="3896834"/>
            <a:ext cx="415637" cy="477054"/>
          </a:xfrm>
          <a:prstGeom prst="rect">
            <a:avLst/>
          </a:prstGeom>
          <a:noFill/>
        </p:spPr>
        <p:txBody>
          <a:bodyPr wrap="square" rtlCol="0">
            <a:spAutoFit/>
          </a:bodyPr>
          <a:lstStyle/>
          <a:p>
            <a:r>
              <a:rPr lang="en-US" sz="2500" b="1" dirty="0">
                <a:latin typeface="Times New Roman" panose="02020603050405020304" pitchFamily="18" charset="0"/>
                <a:cs typeface="Times New Roman" panose="02020603050405020304" pitchFamily="18" charset="0"/>
              </a:rPr>
              <a:t>F</a:t>
            </a:r>
          </a:p>
        </p:txBody>
      </p:sp>
      <p:cxnSp>
        <p:nvCxnSpPr>
          <p:cNvPr id="10" name="Straight Arrow Connector 9"/>
          <p:cNvCxnSpPr/>
          <p:nvPr/>
        </p:nvCxnSpPr>
        <p:spPr>
          <a:xfrm>
            <a:off x="1143000" y="3896834"/>
            <a:ext cx="339437" cy="190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6469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05457226"/>
              </p:ext>
            </p:extLst>
          </p:nvPr>
        </p:nvGraphicFramePr>
        <p:xfrm>
          <a:off x="457200" y="1600200"/>
          <a:ext cx="7772400" cy="1524000"/>
        </p:xfrm>
        <a:graphic>
          <a:graphicData uri="http://schemas.openxmlformats.org/drawingml/2006/table">
            <a:tbl>
              <a:tblPr firstRow="1" firstCol="1" bandRow="1">
                <a:tableStyleId>{5C22544A-7EE6-4342-B048-85BDC9FD1C3A}</a:tableStyleId>
              </a:tblPr>
              <a:tblGrid>
                <a:gridCol w="2394656">
                  <a:extLst>
                    <a:ext uri="{9D8B030D-6E8A-4147-A177-3AD203B41FA5}">
                      <a16:colId xmlns:a16="http://schemas.microsoft.com/office/drawing/2014/main" val="2694395769"/>
                    </a:ext>
                  </a:extLst>
                </a:gridCol>
                <a:gridCol w="5377744">
                  <a:extLst>
                    <a:ext uri="{9D8B030D-6E8A-4147-A177-3AD203B41FA5}">
                      <a16:colId xmlns:a16="http://schemas.microsoft.com/office/drawing/2014/main" val="3249951212"/>
                    </a:ext>
                  </a:extLst>
                </a:gridCol>
              </a:tblGrid>
              <a:tr h="626785">
                <a:tc>
                  <a:txBody>
                    <a:bodyPr/>
                    <a:lstStyle/>
                    <a:p>
                      <a:pPr algn="ctr">
                        <a:spcAft>
                          <a:spcPts val="0"/>
                        </a:spcAft>
                      </a:pPr>
                      <a:r>
                        <a:rPr lang="en-US" sz="2500" dirty="0">
                          <a:solidFill>
                            <a:schemeClr val="tx1"/>
                          </a:solidFill>
                          <a:effectLst/>
                          <a:latin typeface="Times New Roman" panose="02020603050405020304" pitchFamily="18" charset="0"/>
                          <a:cs typeface="Times New Roman" panose="02020603050405020304" pitchFamily="18" charset="0"/>
                        </a:rPr>
                        <a:t>HÌNH </a:t>
                      </a:r>
                      <a:r>
                        <a:rPr lang="en-US" sz="2500" dirty="0" smtClean="0">
                          <a:solidFill>
                            <a:schemeClr val="tx1"/>
                          </a:solidFill>
                          <a:effectLst/>
                          <a:latin typeface="Times New Roman" panose="02020603050405020304" pitchFamily="18" charset="0"/>
                          <a:cs typeface="Times New Roman" panose="02020603050405020304" pitchFamily="18" charset="0"/>
                        </a:rPr>
                        <a:t>35.4</a:t>
                      </a:r>
                      <a:endParaRPr lang="en-US" sz="25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342900" indent="-342900">
                        <a:spcAft>
                          <a:spcPts val="0"/>
                        </a:spcAft>
                        <a:buFont typeface="Arial" panose="020B0604020202020204" pitchFamily="34" charset="0"/>
                        <a:buChar char="•"/>
                      </a:pPr>
                      <a:r>
                        <a:rPr lang="en-US" sz="2500" dirty="0" err="1" smtClean="0">
                          <a:effectLst/>
                          <a:latin typeface="Times New Roman" panose="02020603050405020304" pitchFamily="18" charset="0"/>
                          <a:cs typeface="Times New Roman" panose="02020603050405020304" pitchFamily="18" charset="0"/>
                        </a:rPr>
                        <a:t>Gốc</a:t>
                      </a:r>
                      <a:r>
                        <a:rPr lang="en-US" sz="2500" baseline="0" dirty="0" smtClean="0">
                          <a:effectLst/>
                          <a:latin typeface="Times New Roman" panose="02020603050405020304" pitchFamily="18" charset="0"/>
                          <a:cs typeface="Times New Roman" panose="02020603050405020304" pitchFamily="18" charset="0"/>
                        </a:rPr>
                        <a:t> : B, </a:t>
                      </a:r>
                    </a:p>
                    <a:p>
                      <a:pPr marL="342900" indent="-342900">
                        <a:spcAft>
                          <a:spcPts val="0"/>
                        </a:spcAft>
                        <a:buFont typeface="Arial" panose="020B0604020202020204" pitchFamily="34" charset="0"/>
                        <a:buChar char="•"/>
                      </a:pPr>
                      <a:r>
                        <a:rPr lang="en-US" sz="2500" dirty="0" err="1" smtClean="0">
                          <a:effectLst/>
                          <a:latin typeface="Times New Roman" panose="02020603050405020304" pitchFamily="18" charset="0"/>
                          <a:cs typeface="Times New Roman" panose="02020603050405020304" pitchFamily="18" charset="0"/>
                        </a:rPr>
                        <a:t>Phương</a:t>
                      </a:r>
                      <a:r>
                        <a:rPr lang="en-US" sz="2500" dirty="0" smtClean="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nằm</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ngang</a:t>
                      </a:r>
                      <a:r>
                        <a:rPr lang="en-US" sz="2500" dirty="0">
                          <a:effectLst/>
                          <a:latin typeface="Times New Roman" panose="02020603050405020304" pitchFamily="18" charset="0"/>
                          <a:cs typeface="Times New Roman" panose="02020603050405020304" pitchFamily="18" charset="0"/>
                        </a:rPr>
                        <a:t>, </a:t>
                      </a:r>
                      <a:endParaRPr lang="en-US" sz="2500" dirty="0" smtClean="0">
                        <a:effectLst/>
                        <a:latin typeface="Times New Roman" panose="02020603050405020304" pitchFamily="18" charset="0"/>
                        <a:cs typeface="Times New Roman" panose="02020603050405020304" pitchFamily="18" charset="0"/>
                      </a:endParaRPr>
                    </a:p>
                    <a:p>
                      <a:pPr marL="342900" indent="-342900">
                        <a:spcAft>
                          <a:spcPts val="0"/>
                        </a:spcAft>
                        <a:buFont typeface="Arial" panose="020B0604020202020204" pitchFamily="34" charset="0"/>
                        <a:buChar char="•"/>
                      </a:pPr>
                      <a:r>
                        <a:rPr lang="en-US" sz="2500" dirty="0" err="1" smtClean="0">
                          <a:effectLst/>
                          <a:latin typeface="Times New Roman" panose="02020603050405020304" pitchFamily="18" charset="0"/>
                          <a:cs typeface="Times New Roman" panose="02020603050405020304" pitchFamily="18" charset="0"/>
                        </a:rPr>
                        <a:t>Chiều</a:t>
                      </a:r>
                      <a:r>
                        <a:rPr lang="en-US" sz="2500" dirty="0" smtClean="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từ</a:t>
                      </a:r>
                      <a:r>
                        <a:rPr lang="en-US" sz="2500" dirty="0">
                          <a:effectLst/>
                          <a:latin typeface="Times New Roman" panose="02020603050405020304" pitchFamily="18" charset="0"/>
                          <a:cs typeface="Times New Roman" panose="02020603050405020304" pitchFamily="18" charset="0"/>
                        </a:rPr>
                        <a:t> </a:t>
                      </a:r>
                      <a:r>
                        <a:rPr lang="en-US" sz="2500" dirty="0" err="1" smtClean="0">
                          <a:effectLst/>
                          <a:latin typeface="Times New Roman" panose="02020603050405020304" pitchFamily="18" charset="0"/>
                          <a:cs typeface="Times New Roman" panose="02020603050405020304" pitchFamily="18" charset="0"/>
                        </a:rPr>
                        <a:t>trái</a:t>
                      </a:r>
                      <a:r>
                        <a:rPr lang="en-US" sz="2500" dirty="0" smtClean="0">
                          <a:effectLst/>
                          <a:latin typeface="Times New Roman" panose="02020603050405020304" pitchFamily="18" charset="0"/>
                          <a:cs typeface="Times New Roman" panose="02020603050405020304" pitchFamily="18" charset="0"/>
                        </a:rPr>
                        <a:t> </a:t>
                      </a:r>
                      <a:r>
                        <a:rPr lang="en-US" sz="2500" dirty="0">
                          <a:effectLst/>
                          <a:latin typeface="Times New Roman" panose="02020603050405020304" pitchFamily="18" charset="0"/>
                          <a:cs typeface="Times New Roman" panose="02020603050405020304" pitchFamily="18" charset="0"/>
                        </a:rPr>
                        <a:t>sang </a:t>
                      </a:r>
                      <a:r>
                        <a:rPr lang="en-US" sz="2500" dirty="0" err="1" smtClean="0">
                          <a:effectLst/>
                          <a:latin typeface="Times New Roman" panose="02020603050405020304" pitchFamily="18" charset="0"/>
                          <a:cs typeface="Times New Roman" panose="02020603050405020304" pitchFamily="18" charset="0"/>
                        </a:rPr>
                        <a:t>phải</a:t>
                      </a:r>
                      <a:r>
                        <a:rPr lang="en-US" sz="2500" dirty="0" smtClean="0">
                          <a:effectLst/>
                          <a:latin typeface="Times New Roman" panose="02020603050405020304" pitchFamily="18" charset="0"/>
                          <a:cs typeface="Times New Roman" panose="02020603050405020304" pitchFamily="18" charset="0"/>
                        </a:rPr>
                        <a:t>,</a:t>
                      </a:r>
                      <a:r>
                        <a:rPr lang="en-US" sz="2500" baseline="0" dirty="0" smtClean="0">
                          <a:effectLst/>
                          <a:latin typeface="Times New Roman" panose="02020603050405020304" pitchFamily="18" charset="0"/>
                          <a:cs typeface="Times New Roman" panose="02020603050405020304" pitchFamily="18" charset="0"/>
                        </a:rPr>
                        <a:t> </a:t>
                      </a:r>
                      <a:r>
                        <a:rPr lang="en-US" sz="2500" baseline="0" dirty="0" err="1" smtClean="0">
                          <a:effectLst/>
                          <a:latin typeface="Times New Roman" panose="02020603050405020304" pitchFamily="18" charset="0"/>
                          <a:cs typeface="Times New Roman" panose="02020603050405020304" pitchFamily="18" charset="0"/>
                        </a:rPr>
                        <a:t>độ</a:t>
                      </a:r>
                      <a:r>
                        <a:rPr lang="en-US" sz="2500" baseline="0" dirty="0" smtClean="0">
                          <a:effectLst/>
                          <a:latin typeface="Times New Roman" panose="02020603050405020304" pitchFamily="18" charset="0"/>
                          <a:cs typeface="Times New Roman" panose="02020603050405020304" pitchFamily="18" charset="0"/>
                        </a:rPr>
                        <a:t> </a:t>
                      </a:r>
                      <a:r>
                        <a:rPr lang="en-US" sz="2500" baseline="0" dirty="0" err="1" smtClean="0">
                          <a:effectLst/>
                          <a:latin typeface="Times New Roman" panose="02020603050405020304" pitchFamily="18" charset="0"/>
                          <a:cs typeface="Times New Roman" panose="02020603050405020304" pitchFamily="18" charset="0"/>
                        </a:rPr>
                        <a:t>lớn</a:t>
                      </a:r>
                      <a:r>
                        <a:rPr lang="en-US" sz="2500" baseline="0" dirty="0" smtClean="0">
                          <a:effectLst/>
                          <a:latin typeface="Times New Roman" panose="02020603050405020304" pitchFamily="18" charset="0"/>
                          <a:cs typeface="Times New Roman" panose="02020603050405020304" pitchFamily="18" charset="0"/>
                        </a:rPr>
                        <a:t> 200N.</a:t>
                      </a:r>
                      <a:r>
                        <a:rPr lang="en-US" sz="2500" dirty="0" smtClean="0">
                          <a:effectLst/>
                          <a:latin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4069494981"/>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789" y="3962400"/>
            <a:ext cx="2928829" cy="810494"/>
          </a:xfrm>
          <a:prstGeom prst="rect">
            <a:avLst/>
          </a:prstGeom>
        </p:spPr>
      </p:pic>
      <p:cxnSp>
        <p:nvCxnSpPr>
          <p:cNvPr id="6" name="Straight Connector 5"/>
          <p:cNvCxnSpPr/>
          <p:nvPr/>
        </p:nvCxnSpPr>
        <p:spPr>
          <a:xfrm>
            <a:off x="1524000" y="4359132"/>
            <a:ext cx="762000" cy="85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70364" y="3295797"/>
            <a:ext cx="1634836"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a:solidFill>
                  <a:schemeClr val="tx1"/>
                </a:solidFill>
                <a:latin typeface="Times New Roman" pitchFamily="18" charset="0"/>
                <a:cs typeface="Times New Roman" pitchFamily="18" charset="0"/>
              </a:rPr>
              <a:t>5</a:t>
            </a:r>
            <a:r>
              <a:rPr lang="en-US" sz="2400" dirty="0" smtClean="0">
                <a:solidFill>
                  <a:schemeClr val="tx1"/>
                </a:solidFill>
                <a:latin typeface="Times New Roman" pitchFamily="18" charset="0"/>
                <a:cs typeface="Times New Roman" pitchFamily="18" charset="0"/>
              </a:rPr>
              <a:t>0N = 1cm</a:t>
            </a:r>
            <a:endParaRPr lang="en-US" sz="2400" dirty="0">
              <a:latin typeface="Times New Roman" pitchFamily="18" charset="0"/>
              <a:cs typeface="Times New Roman"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421" y="3600597"/>
            <a:ext cx="2801470" cy="1905000"/>
          </a:xfrm>
          <a:prstGeom prst="rect">
            <a:avLst/>
          </a:prstGeom>
        </p:spPr>
      </p:pic>
      <p:sp>
        <p:nvSpPr>
          <p:cNvPr id="12" name="TextBox 11"/>
          <p:cNvSpPr txBox="1"/>
          <p:nvPr/>
        </p:nvSpPr>
        <p:spPr>
          <a:xfrm>
            <a:off x="3768417" y="4591370"/>
            <a:ext cx="415637" cy="477054"/>
          </a:xfrm>
          <a:prstGeom prst="rect">
            <a:avLst/>
          </a:prstGeom>
          <a:noFill/>
        </p:spPr>
        <p:txBody>
          <a:bodyPr wrap="square" rtlCol="0">
            <a:spAutoFit/>
          </a:bodyPr>
          <a:lstStyle/>
          <a:p>
            <a:r>
              <a:rPr lang="en-US" sz="2500" b="1" dirty="0">
                <a:latin typeface="Times New Roman" panose="02020603050405020304" pitchFamily="18" charset="0"/>
                <a:cs typeface="Times New Roman" panose="02020603050405020304" pitchFamily="18" charset="0"/>
              </a:rPr>
              <a:t>F</a:t>
            </a:r>
          </a:p>
        </p:txBody>
      </p:sp>
      <p:cxnSp>
        <p:nvCxnSpPr>
          <p:cNvPr id="13" name="Straight Arrow Connector 12"/>
          <p:cNvCxnSpPr/>
          <p:nvPr/>
        </p:nvCxnSpPr>
        <p:spPr>
          <a:xfrm>
            <a:off x="3859879" y="4591370"/>
            <a:ext cx="339437" cy="190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407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Times New Roman" pitchFamily="18" charset="0"/>
                <a:cs typeface="Times New Roman" pitchFamily="18" charset="0"/>
              </a:rPr>
              <a:t>KẾT LUẬN</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76200" y="1600201"/>
            <a:ext cx="8610600" cy="2743200"/>
          </a:xfrm>
        </p:spPr>
        <p:txBody>
          <a:bodyPr/>
          <a:lstStyle/>
          <a:p>
            <a:pPr algn="just">
              <a:buNone/>
            </a:pPr>
            <a:r>
              <a:rPr lang="en-US" b="1" i="1" dirty="0" smtClean="0">
                <a:solidFill>
                  <a:srgbClr val="0070C0"/>
                </a:solidFill>
                <a:latin typeface="Times New Roman" pitchFamily="18" charset="0"/>
                <a:cs typeface="Times New Roman" pitchFamily="18" charset="0"/>
              </a:rPr>
              <a:t>       - </a:t>
            </a:r>
            <a:r>
              <a:rPr lang="en-US" b="1" i="1" dirty="0" err="1" smtClean="0">
                <a:solidFill>
                  <a:srgbClr val="0070C0"/>
                </a:solidFill>
                <a:latin typeface="Times New Roman" pitchFamily="18" charset="0"/>
                <a:cs typeface="Times New Roman" pitchFamily="18" charset="0"/>
              </a:rPr>
              <a:t>Lực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là</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sự</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đẩy</a:t>
            </a:r>
            <a:r>
              <a:rPr lang="en-US" b="1" i="1" dirty="0" smtClean="0">
                <a:solidFill>
                  <a:srgbClr val="0070C0"/>
                </a:solidFill>
                <a:latin typeface="Times New Roman" pitchFamily="18" charset="0"/>
                <a:cs typeface="Times New Roman" pitchFamily="18" charset="0"/>
              </a:rPr>
              <a:t> hay </a:t>
            </a:r>
            <a:r>
              <a:rPr lang="en-US" b="1" i="1" dirty="0" err="1" smtClean="0">
                <a:solidFill>
                  <a:srgbClr val="0070C0"/>
                </a:solidFill>
                <a:latin typeface="Times New Roman" pitchFamily="18" charset="0"/>
                <a:cs typeface="Times New Roman" pitchFamily="18" charset="0"/>
              </a:rPr>
              <a:t>sự</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kéo</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của</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vât</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này</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lên</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vật</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khác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Lực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được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kí</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hiệu</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bằng</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chữ</a:t>
            </a:r>
            <a:r>
              <a:rPr lang="en-US" b="1" i="1" dirty="0" smtClean="0">
                <a:solidFill>
                  <a:srgbClr val="0070C0"/>
                </a:solidFill>
                <a:latin typeface="Times New Roman" pitchFamily="18" charset="0"/>
                <a:cs typeface="Times New Roman" pitchFamily="18" charset="0"/>
              </a:rPr>
              <a:t> F (Force).    </a:t>
            </a:r>
          </a:p>
          <a:p>
            <a:pPr algn="just">
              <a:buNone/>
            </a:pPr>
            <a:r>
              <a:rPr lang="en-US" b="1" i="1" dirty="0" smtClean="0">
                <a:solidFill>
                  <a:srgbClr val="0070C0"/>
                </a:solidFill>
                <a:latin typeface="Times New Roman" pitchFamily="18" charset="0"/>
                <a:cs typeface="Times New Roman" pitchFamily="18" charset="0"/>
              </a:rPr>
              <a:t>       - </a:t>
            </a:r>
            <a:r>
              <a:rPr lang="en-US" b="1" i="1" dirty="0" err="1" smtClean="0">
                <a:solidFill>
                  <a:srgbClr val="0070C0"/>
                </a:solidFill>
                <a:latin typeface="Times New Roman" pitchFamily="18" charset="0"/>
                <a:cs typeface="Times New Roman" pitchFamily="18" charset="0"/>
              </a:rPr>
              <a:t>Mỗi</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lực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có</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độ</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lớn</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và</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hướng</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xác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định</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Biểu</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diễn</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lực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trên</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hình</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vẽ</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bằng</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một</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mũi</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tên</a:t>
            </a:r>
            <a:endParaRPr lang="en-US" b="1" i="1" dirty="0" smtClean="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532885152"/>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81983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55526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051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032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353380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err="1">
                <a:solidFill>
                  <a:schemeClr val="bg1"/>
                </a:solidFill>
                <a:latin typeface="Times New Roman"/>
                <a:ea typeface="Times New Roman"/>
              </a:rPr>
              <a:t>Câu</a:t>
            </a:r>
            <a:r>
              <a:rPr lang="es-ES" sz="2800" b="1" dirty="0">
                <a:solidFill>
                  <a:schemeClr val="bg1"/>
                </a:solidFill>
                <a:latin typeface="Times New Roman"/>
                <a:ea typeface="Times New Roman"/>
              </a:rPr>
              <a:t> 1.</a:t>
            </a:r>
            <a:r>
              <a:rPr lang="es-ES" sz="2800" dirty="0">
                <a:solidFill>
                  <a:schemeClr val="bg1"/>
                </a:solidFill>
                <a:latin typeface="Times New Roman"/>
                <a:ea typeface="Times New Roman"/>
              </a:rPr>
              <a:t> </a:t>
            </a:r>
            <a:r>
              <a:rPr lang="es-ES" sz="2800" dirty="0" err="1">
                <a:solidFill>
                  <a:schemeClr val="bg1"/>
                </a:solidFill>
                <a:latin typeface="Times New Roman"/>
                <a:ea typeface="Times New Roman"/>
              </a:rPr>
              <a:t>Hoạt</a:t>
            </a:r>
            <a:r>
              <a:rPr lang="es-ES" sz="2800" dirty="0">
                <a:solidFill>
                  <a:schemeClr val="bg1"/>
                </a:solidFill>
                <a:latin typeface="Times New Roman"/>
                <a:ea typeface="Times New Roman"/>
              </a:rPr>
              <a:t> </a:t>
            </a:r>
            <a:r>
              <a:rPr lang="es-ES" sz="2800" dirty="0" err="1">
                <a:solidFill>
                  <a:schemeClr val="bg1"/>
                </a:solidFill>
                <a:latin typeface="Times New Roman"/>
                <a:ea typeface="Times New Roman"/>
              </a:rPr>
              <a:t>động</a:t>
            </a:r>
            <a:r>
              <a:rPr lang="es-ES" sz="2800" dirty="0">
                <a:solidFill>
                  <a:schemeClr val="bg1"/>
                </a:solidFill>
                <a:latin typeface="Times New Roman"/>
                <a:ea typeface="Times New Roman"/>
              </a:rPr>
              <a:t> </a:t>
            </a:r>
            <a:r>
              <a:rPr lang="es-ES" sz="2800" dirty="0" err="1">
                <a:solidFill>
                  <a:schemeClr val="bg1"/>
                </a:solidFill>
                <a:latin typeface="Times New Roman"/>
                <a:ea typeface="Times New Roman"/>
              </a:rPr>
              <a:t>nào</a:t>
            </a:r>
            <a:r>
              <a:rPr lang="es-ES" sz="2800" dirty="0">
                <a:solidFill>
                  <a:schemeClr val="bg1"/>
                </a:solidFill>
                <a:latin typeface="Times New Roman"/>
                <a:ea typeface="Times New Roman"/>
              </a:rPr>
              <a:t> </a:t>
            </a:r>
            <a:r>
              <a:rPr lang="es-ES" sz="2800" dirty="0" err="1">
                <a:solidFill>
                  <a:schemeClr val="bg1"/>
                </a:solidFill>
                <a:latin typeface="Times New Roman"/>
                <a:ea typeface="Times New Roman"/>
              </a:rPr>
              <a:t>không</a:t>
            </a:r>
            <a:r>
              <a:rPr lang="es-ES" sz="2800" dirty="0">
                <a:solidFill>
                  <a:schemeClr val="bg1"/>
                </a:solidFill>
                <a:latin typeface="Times New Roman"/>
                <a:ea typeface="Times New Roman"/>
              </a:rPr>
              <a:t> </a:t>
            </a:r>
            <a:r>
              <a:rPr lang="es-ES" sz="2800" dirty="0" err="1">
                <a:solidFill>
                  <a:schemeClr val="bg1"/>
                </a:solidFill>
                <a:latin typeface="Times New Roman"/>
                <a:ea typeface="Times New Roman"/>
              </a:rPr>
              <a:t>cần</a:t>
            </a:r>
            <a:r>
              <a:rPr lang="es-ES" sz="2800" dirty="0">
                <a:solidFill>
                  <a:schemeClr val="bg1"/>
                </a:solidFill>
                <a:latin typeface="Times New Roman"/>
                <a:ea typeface="Times New Roman"/>
              </a:rPr>
              <a:t> </a:t>
            </a:r>
            <a:r>
              <a:rPr lang="es-ES" sz="2800" dirty="0" err="1">
                <a:solidFill>
                  <a:schemeClr val="bg1"/>
                </a:solidFill>
                <a:latin typeface="Times New Roman"/>
                <a:ea typeface="Times New Roman"/>
              </a:rPr>
              <a:t>dùng</a:t>
            </a:r>
            <a:r>
              <a:rPr lang="es-ES" sz="2800" dirty="0">
                <a:solidFill>
                  <a:schemeClr val="bg1"/>
                </a:solidFill>
                <a:latin typeface="Times New Roman"/>
                <a:ea typeface="Times New Roman"/>
              </a:rPr>
              <a:t> </a:t>
            </a:r>
            <a:r>
              <a:rPr lang="es-ES" sz="2800" dirty="0" err="1">
                <a:solidFill>
                  <a:schemeClr val="bg1"/>
                </a:solidFill>
                <a:latin typeface="Times New Roman"/>
                <a:ea typeface="Times New Roman"/>
              </a:rPr>
              <a:t>đến</a:t>
            </a:r>
            <a:r>
              <a:rPr lang="es-ES" sz="2800" dirty="0">
                <a:solidFill>
                  <a:schemeClr val="bg1"/>
                </a:solidFill>
                <a:latin typeface="Times New Roman"/>
                <a:ea typeface="Times New Roman"/>
              </a:rPr>
              <a:t> </a:t>
            </a:r>
            <a:r>
              <a:rPr lang="es-ES" sz="2800" dirty="0" err="1">
                <a:solidFill>
                  <a:schemeClr val="bg1"/>
                </a:solidFill>
                <a:latin typeface="Times New Roman"/>
                <a:ea typeface="Times New Roman"/>
              </a:rPr>
              <a:t>lực</a:t>
            </a:r>
            <a:r>
              <a:rPr lang="es-ES" sz="2800" dirty="0">
                <a:solidFill>
                  <a:schemeClr val="bg1"/>
                </a:solidFill>
                <a:latin typeface="Times New Roman"/>
                <a:ea typeface="Times New Roman"/>
              </a:rPr>
              <a:t>?</a:t>
            </a:r>
            <a:endParaRPr lang="en-US" sz="2800" dirty="0">
              <a:solidFill>
                <a:schemeClr val="bg1"/>
              </a:solidFill>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467847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532591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4755123"/>
            <a:ext cx="3487814" cy="830997"/>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A.</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Đọc</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một</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trang</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sách</a:t>
            </a:r>
            <a:r>
              <a:rPr lang="es-ES" sz="2400" dirty="0">
                <a:solidFill>
                  <a:srgbClr val="0D0D0D"/>
                </a:solidFill>
                <a:latin typeface="Times New Roman"/>
                <a:ea typeface="Times New Roman"/>
              </a:rPr>
              <a:t>. </a:t>
            </a:r>
            <a:endParaRPr lang="en-US" sz="2400" dirty="0">
              <a:latin typeface="Times New Roman"/>
              <a:ea typeface="Times New Roman"/>
            </a:endParaRPr>
          </a:p>
          <a:p>
            <a:pPr marL="257175" indent="-257175">
              <a:buClr>
                <a:schemeClr val="bg1"/>
              </a:buClr>
              <a:buFont typeface="Wingdings" panose="05000000000000000000" pitchFamily="2" charset="2"/>
              <a:buChar char=""/>
            </a:pPr>
            <a:endParaRPr lang="en-US" sz="2400" dirty="0">
              <a:solidFill>
                <a:schemeClr val="bg1"/>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5402569"/>
            <a:ext cx="3487814" cy="830997"/>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s-ES" sz="2400" dirty="0">
                <a:solidFill>
                  <a:srgbClr val="FFFF00"/>
                </a:solidFill>
                <a:latin typeface="Times New Roman"/>
                <a:ea typeface="Times New Roman"/>
              </a:rPr>
              <a:t>C. </a:t>
            </a:r>
            <a:r>
              <a:rPr lang="es-ES" sz="2400" dirty="0" err="1">
                <a:solidFill>
                  <a:srgbClr val="FFFF00"/>
                </a:solidFill>
                <a:latin typeface="Times New Roman"/>
                <a:ea typeface="Times New Roman"/>
              </a:rPr>
              <a:t>Bẻ</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gãy</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một</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cành</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cây</a:t>
            </a:r>
            <a:r>
              <a:rPr lang="es-ES" sz="2400" dirty="0">
                <a:solidFill>
                  <a:srgbClr val="FFFF00"/>
                </a:solidFill>
                <a:latin typeface="Times New Roman"/>
                <a:ea typeface="Times New Roman"/>
              </a:rPr>
              <a:t>. </a:t>
            </a:r>
          </a:p>
          <a:p>
            <a:pPr marL="257175" indent="-257175">
              <a:buClr>
                <a:schemeClr val="bg1"/>
              </a:buClr>
              <a:buFont typeface="Wingdings" panose="05000000000000000000" pitchFamily="2" charset="2"/>
              <a:buChar char="w"/>
            </a:pPr>
            <a:endParaRPr lang="en-US" sz="2400" dirty="0">
              <a:solidFill>
                <a:srgbClr val="FFFF00"/>
              </a:solidFill>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467847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32591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8" y="4755122"/>
            <a:ext cx="4012521" cy="830997"/>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s-ES" sz="2400" dirty="0">
                <a:solidFill>
                  <a:srgbClr val="FFFF00"/>
                </a:solidFill>
                <a:latin typeface="Times New Roman"/>
                <a:ea typeface="Times New Roman"/>
              </a:rPr>
              <a:t>B. </a:t>
            </a:r>
            <a:r>
              <a:rPr lang="es-ES" sz="2400" dirty="0" err="1">
                <a:solidFill>
                  <a:srgbClr val="FFFF00"/>
                </a:solidFill>
                <a:latin typeface="Times New Roman"/>
                <a:ea typeface="Times New Roman"/>
              </a:rPr>
              <a:t>Nâng</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một</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quyển</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sách</a:t>
            </a:r>
            <a:r>
              <a:rPr lang="es-ES" sz="2400" dirty="0">
                <a:solidFill>
                  <a:srgbClr val="FFFF00"/>
                </a:solidFill>
                <a:latin typeface="Times New Roman"/>
                <a:ea typeface="Times New Roman"/>
              </a:rPr>
              <a:t>.</a:t>
            </a:r>
            <a:endParaRPr lang="en-US" sz="2400" dirty="0">
              <a:solidFill>
                <a:srgbClr val="FFFF00"/>
              </a:solidFill>
              <a:latin typeface="Times New Roman"/>
              <a:ea typeface="Times New Roman"/>
            </a:endParaRPr>
          </a:p>
          <a:p>
            <a:pPr marL="257175" indent="-257175">
              <a:buClr>
                <a:schemeClr val="bg1"/>
              </a:buClr>
              <a:buFont typeface="Wingdings" panose="05000000000000000000" pitchFamily="2" charset="2"/>
              <a:buChar char="w"/>
            </a:pPr>
            <a:endParaRPr lang="en-US" sz="2400" dirty="0">
              <a:solidFill>
                <a:srgbClr val="FFFF00"/>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5402569"/>
            <a:ext cx="3487814" cy="830997"/>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s-ES" sz="2400" dirty="0">
                <a:solidFill>
                  <a:srgbClr val="FFFF00"/>
                </a:solidFill>
                <a:latin typeface="Times New Roman"/>
                <a:ea typeface="Times New Roman"/>
              </a:rPr>
              <a:t>D. </a:t>
            </a:r>
            <a:r>
              <a:rPr lang="es-ES" sz="2400" dirty="0" err="1">
                <a:solidFill>
                  <a:srgbClr val="FFFF00"/>
                </a:solidFill>
                <a:latin typeface="Times New Roman"/>
                <a:ea typeface="Times New Roman"/>
              </a:rPr>
              <a:t>Kéo</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giãn</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một</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lò</a:t>
            </a:r>
            <a:r>
              <a:rPr lang="es-ES" sz="2400" dirty="0">
                <a:solidFill>
                  <a:srgbClr val="FFFF00"/>
                </a:solidFill>
                <a:latin typeface="Times New Roman"/>
                <a:ea typeface="Times New Roman"/>
              </a:rPr>
              <a:t> </a:t>
            </a:r>
            <a:r>
              <a:rPr lang="es-ES" sz="2400" dirty="0" err="1">
                <a:solidFill>
                  <a:srgbClr val="FFFF00"/>
                </a:solidFill>
                <a:latin typeface="Times New Roman"/>
                <a:ea typeface="Times New Roman"/>
              </a:rPr>
              <a:t>xo</a:t>
            </a:r>
            <a:r>
              <a:rPr lang="es-ES" sz="2400" dirty="0">
                <a:solidFill>
                  <a:srgbClr val="FFFF00"/>
                </a:solidFill>
                <a:latin typeface="Times New Roman"/>
                <a:ea typeface="Times New Roman"/>
              </a:rPr>
              <a:t>.</a:t>
            </a:r>
            <a:endParaRPr lang="en-US" sz="2400" dirty="0">
              <a:solidFill>
                <a:srgbClr val="FFFF00"/>
              </a:solidFill>
              <a:latin typeface="Times New Roman"/>
              <a:ea typeface="Times New Roman"/>
            </a:endParaRPr>
          </a:p>
          <a:p>
            <a:pPr marL="257175" indent="-257175">
              <a:buClr>
                <a:schemeClr val="bg1"/>
              </a:buClr>
              <a:buFont typeface="Wingdings" panose="05000000000000000000" pitchFamily="2" charset="2"/>
              <a:buChar char="w"/>
            </a:pPr>
            <a:endParaRPr lang="en-US" sz="2400" dirty="0">
              <a:solidFill>
                <a:srgbClr val="FFFF00"/>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9152179" y="2830059"/>
            <a:ext cx="365522" cy="365522"/>
          </a:xfrm>
          <a:prstGeom prst="rect">
            <a:avLst/>
          </a:prstGeom>
        </p:spPr>
      </p:pic>
    </p:spTree>
    <p:extLst>
      <p:ext uri="{BB962C8B-B14F-4D97-AF65-F5344CB8AC3E}">
        <p14:creationId xmlns:p14="http://schemas.microsoft.com/office/powerpoint/2010/main" val="28471200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81983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577930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9921" y="49530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032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354545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4682687"/>
            <a:ext cx="3937330" cy="719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5402569"/>
            <a:ext cx="3937330" cy="7533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674690" y="4596831"/>
            <a:ext cx="3864562" cy="830997"/>
          </a:xfrm>
          <a:prstGeom prst="rect">
            <a:avLst/>
          </a:prstGeom>
          <a:noFill/>
        </p:spPr>
        <p:txBody>
          <a:bodyPr wrap="square" rtlCol="0">
            <a:spAutoFit/>
          </a:bodyPr>
          <a:lstStyle/>
          <a:p>
            <a:pPr lvl="0" algn="ctr">
              <a:buClr>
                <a:schemeClr val="bg1"/>
              </a:buClr>
              <a:defRPr/>
            </a:pPr>
            <a:r>
              <a:rPr lang="es-ES" sz="2400" dirty="0">
                <a:solidFill>
                  <a:srgbClr val="FFFF00"/>
                </a:solidFill>
                <a:latin typeface="Times New Roman" panose="02020603050405020304" pitchFamily="18" charset="0"/>
                <a:ea typeface="Times New Roman"/>
                <a:cs typeface="Times New Roman" panose="02020603050405020304" pitchFamily="18" charset="0"/>
              </a:rPr>
              <a:t>B. </a:t>
            </a:r>
            <a:r>
              <a:rPr lang="es-ES" sz="2400" dirty="0" err="1">
                <a:solidFill>
                  <a:srgbClr val="FFFF00"/>
                </a:solidFill>
                <a:latin typeface="Times New Roman" panose="02020603050405020304" pitchFamily="18" charset="0"/>
                <a:ea typeface="Times New Roman"/>
                <a:cs typeface="Times New Roman" panose="02020603050405020304" pitchFamily="18" charset="0"/>
              </a:rPr>
              <a:t>vật</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tác</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dụng</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vào</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lò</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xo</a:t>
            </a:r>
            <a:r>
              <a:rPr lang="es-ES" sz="2400" dirty="0">
                <a:solidFill>
                  <a:srgbClr val="FFFF00"/>
                </a:solidFill>
                <a:latin typeface="Times New Roman" panose="02020603050405020304" pitchFamily="18" charset="0"/>
                <a:ea typeface="Times New Roman"/>
                <a:cs typeface="Times New Roman" panose="02020603050405020304" pitchFamily="18" charset="0"/>
              </a:rPr>
              <a:t> 1 </a:t>
            </a:r>
            <a:r>
              <a:rPr lang="es-ES" sz="2400" dirty="0" err="1">
                <a:solidFill>
                  <a:srgbClr val="FFFF00"/>
                </a:solidFill>
                <a:latin typeface="Times New Roman" panose="02020603050405020304" pitchFamily="18" charset="0"/>
                <a:ea typeface="Times New Roman"/>
                <a:cs typeface="Times New Roman" panose="02020603050405020304" pitchFamily="18" charset="0"/>
              </a:rPr>
              <a:t>lực</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kéo</a:t>
            </a:r>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520413" y="5402569"/>
            <a:ext cx="3702693" cy="1200329"/>
          </a:xfrm>
          <a:prstGeom prst="rect">
            <a:avLst/>
          </a:prstGeom>
          <a:noFill/>
        </p:spPr>
        <p:txBody>
          <a:bodyPr wrap="square" rtlCol="0">
            <a:spAutoFit/>
          </a:bodyPr>
          <a:lstStyle/>
          <a:p>
            <a:pPr algn="ctr">
              <a:buClr>
                <a:schemeClr val="bg1"/>
              </a:buClr>
              <a:defRPr/>
            </a:pPr>
            <a:r>
              <a:rPr lang="es-ES" sz="2400" dirty="0">
                <a:solidFill>
                  <a:srgbClr val="FFFF00"/>
                </a:solidFill>
                <a:latin typeface="Times New Roman" panose="02020603050405020304" pitchFamily="18" charset="0"/>
                <a:ea typeface="Times New Roman"/>
                <a:cs typeface="Times New Roman" panose="02020603050405020304" pitchFamily="18" charset="0"/>
              </a:rPr>
              <a:t>C. </a:t>
            </a:r>
            <a:r>
              <a:rPr lang="es-ES" sz="2400" dirty="0" err="1">
                <a:solidFill>
                  <a:srgbClr val="FFFF00"/>
                </a:solidFill>
                <a:latin typeface="Times New Roman" panose="02020603050405020304" pitchFamily="18" charset="0"/>
                <a:ea typeface="Times New Roman"/>
                <a:cs typeface="Times New Roman" panose="02020603050405020304" pitchFamily="18" charset="0"/>
              </a:rPr>
              <a:t>vật</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tác</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dụng</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vào</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lò</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xo</a:t>
            </a:r>
            <a:r>
              <a:rPr lang="es-ES" sz="2400" dirty="0">
                <a:solidFill>
                  <a:srgbClr val="FFFF00"/>
                </a:solidFill>
                <a:latin typeface="Times New Roman" panose="02020603050405020304" pitchFamily="18" charset="0"/>
                <a:ea typeface="Times New Roman"/>
                <a:cs typeface="Times New Roman" panose="02020603050405020304" pitchFamily="18" charset="0"/>
              </a:rPr>
              <a:t> 1 </a:t>
            </a:r>
            <a:r>
              <a:rPr lang="es-ES" sz="2400" dirty="0" err="1">
                <a:solidFill>
                  <a:srgbClr val="FFFF00"/>
                </a:solidFill>
                <a:latin typeface="Times New Roman" panose="02020603050405020304" pitchFamily="18" charset="0"/>
                <a:ea typeface="Times New Roman"/>
                <a:cs typeface="Times New Roman" panose="02020603050405020304" pitchFamily="18" charset="0"/>
              </a:rPr>
              <a:t>lực</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nén</a:t>
            </a:r>
            <a:r>
              <a:rPr lang="es-ES" sz="2400" dirty="0">
                <a:solidFill>
                  <a:srgbClr val="FFFF00"/>
                </a:solidFill>
                <a:latin typeface="Times New Roman" panose="02020603050405020304" pitchFamily="18" charset="0"/>
                <a:ea typeface="Times New Roman"/>
                <a:cs typeface="Times New Roman" panose="02020603050405020304" pitchFamily="18" charset="0"/>
              </a:rPr>
              <a:t>.</a:t>
            </a:r>
            <a:r>
              <a:rPr lang="es-ES" sz="2400" dirty="0">
                <a:solidFill>
                  <a:srgbClr val="0D0D0D"/>
                </a:solidFill>
                <a:latin typeface="Arial" pitchFamily="34" charset="0"/>
                <a:ea typeface="Times New Roman"/>
                <a:cs typeface="Arial" pitchFamily="34" charset="0"/>
              </a:rPr>
              <a:t> </a:t>
            </a:r>
            <a:endParaRPr lang="en-US" sz="2400" dirty="0">
              <a:latin typeface="Arial" pitchFamily="34" charset="0"/>
              <a:ea typeface="Times New Roman"/>
              <a:cs typeface="Arial" pitchFamily="34" charset="0"/>
            </a:endParaRPr>
          </a:p>
          <a:p>
            <a:pPr algn="ctr" defTabSz="685800">
              <a:buClr>
                <a:schemeClr val="bg1"/>
              </a:buClr>
              <a:defRPr/>
            </a:pPr>
            <a:endParaRPr lang="en-US" sz="24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4678471"/>
            <a:ext cx="3937330" cy="7240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434126"/>
            <a:ext cx="3937330" cy="8008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520413" y="4678471"/>
            <a:ext cx="4137591" cy="1200329"/>
          </a:xfrm>
          <a:prstGeom prst="rect">
            <a:avLst/>
          </a:prstGeom>
          <a:noFill/>
        </p:spPr>
        <p:txBody>
          <a:bodyPr wrap="square" rtlCol="0">
            <a:spAutoFit/>
          </a:bodyPr>
          <a:lstStyle/>
          <a:p>
            <a:pPr algn="ctr">
              <a:buClr>
                <a:schemeClr val="bg1"/>
              </a:buClr>
              <a:defRPr/>
            </a:pPr>
            <a:r>
              <a:rPr lang="es-ES" sz="2400" dirty="0">
                <a:solidFill>
                  <a:srgbClr val="FFFF00"/>
                </a:solidFill>
                <a:latin typeface="Times New Roman" panose="02020603050405020304" pitchFamily="18" charset="0"/>
                <a:ea typeface="Times New Roman"/>
                <a:cs typeface="Times New Roman" panose="02020603050405020304" pitchFamily="18" charset="0"/>
              </a:rPr>
              <a:t>A. </a:t>
            </a:r>
            <a:r>
              <a:rPr lang="es-ES" sz="2400" dirty="0" err="1">
                <a:solidFill>
                  <a:srgbClr val="FFFF00"/>
                </a:solidFill>
                <a:latin typeface="Times New Roman" panose="02020603050405020304" pitchFamily="18" charset="0"/>
                <a:ea typeface="Times New Roman"/>
                <a:cs typeface="Times New Roman" panose="02020603050405020304" pitchFamily="18" charset="0"/>
              </a:rPr>
              <a:t>lò</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xo</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tác</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dụng</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vào</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vật</a:t>
            </a:r>
            <a:r>
              <a:rPr lang="es-ES" sz="2400" dirty="0">
                <a:solidFill>
                  <a:srgbClr val="FFFF00"/>
                </a:solidFill>
                <a:latin typeface="Times New Roman" panose="02020603050405020304" pitchFamily="18" charset="0"/>
                <a:ea typeface="Times New Roman"/>
                <a:cs typeface="Times New Roman" panose="02020603050405020304" pitchFamily="18" charset="0"/>
              </a:rPr>
              <a:t> 1 </a:t>
            </a:r>
            <a:r>
              <a:rPr lang="es-ES" sz="2400" dirty="0" err="1">
                <a:solidFill>
                  <a:srgbClr val="FFFF00"/>
                </a:solidFill>
                <a:latin typeface="Times New Roman" panose="02020603050405020304" pitchFamily="18" charset="0"/>
                <a:ea typeface="Times New Roman"/>
                <a:cs typeface="Times New Roman" panose="02020603050405020304" pitchFamily="18" charset="0"/>
              </a:rPr>
              <a:t>lực</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đẩy</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endParaRPr lang="en-US" sz="2400" dirty="0">
              <a:solidFill>
                <a:srgbClr val="FFFF00"/>
              </a:solidFill>
              <a:latin typeface="Times New Roman" panose="02020603050405020304" pitchFamily="18" charset="0"/>
              <a:ea typeface="Times New Roman"/>
              <a:cs typeface="Times New Roman" panose="02020603050405020304" pitchFamily="18" charset="0"/>
            </a:endParaRPr>
          </a:p>
          <a:p>
            <a:pPr algn="ctr" defTabSz="685800">
              <a:buClr>
                <a:schemeClr val="bg1"/>
              </a:buClr>
              <a:defRPr/>
            </a:pPr>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36245" y="5525337"/>
            <a:ext cx="4078925" cy="1200329"/>
          </a:xfrm>
          <a:prstGeom prst="rect">
            <a:avLst/>
          </a:prstGeom>
          <a:noFill/>
        </p:spPr>
        <p:txBody>
          <a:bodyPr wrap="square" rtlCol="0">
            <a:spAutoFit/>
          </a:bodyPr>
          <a:lstStyle/>
          <a:p>
            <a:pPr algn="ctr">
              <a:buClr>
                <a:schemeClr val="bg1"/>
              </a:buClr>
              <a:defRPr/>
            </a:pPr>
            <a:r>
              <a:rPr lang="es-ES" sz="2400" dirty="0">
                <a:solidFill>
                  <a:srgbClr val="FFFF00"/>
                </a:solidFill>
                <a:latin typeface="Times New Roman" panose="02020603050405020304" pitchFamily="18" charset="0"/>
                <a:ea typeface="Times New Roman"/>
                <a:cs typeface="Times New Roman" panose="02020603050405020304" pitchFamily="18" charset="0"/>
              </a:rPr>
              <a:t>D. </a:t>
            </a:r>
            <a:r>
              <a:rPr lang="es-ES" sz="2400" dirty="0" err="1">
                <a:solidFill>
                  <a:srgbClr val="FFFF00"/>
                </a:solidFill>
                <a:latin typeface="Times New Roman" panose="02020603050405020304" pitchFamily="18" charset="0"/>
                <a:ea typeface="Times New Roman"/>
                <a:cs typeface="Times New Roman" panose="02020603050405020304" pitchFamily="18" charset="0"/>
              </a:rPr>
              <a:t>vật</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tác</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dụng</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vào</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lò</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xo</a:t>
            </a:r>
            <a:r>
              <a:rPr lang="es-ES" sz="2400" dirty="0">
                <a:solidFill>
                  <a:srgbClr val="FFFF00"/>
                </a:solidFill>
                <a:latin typeface="Times New Roman" panose="02020603050405020304" pitchFamily="18" charset="0"/>
                <a:ea typeface="Times New Roman"/>
                <a:cs typeface="Times New Roman" panose="02020603050405020304" pitchFamily="18" charset="0"/>
              </a:rPr>
              <a:t> 1 </a:t>
            </a:r>
            <a:r>
              <a:rPr lang="es-ES" sz="2400" dirty="0" err="1">
                <a:solidFill>
                  <a:srgbClr val="FFFF00"/>
                </a:solidFill>
                <a:latin typeface="Times New Roman" panose="02020603050405020304" pitchFamily="18" charset="0"/>
                <a:ea typeface="Times New Roman"/>
                <a:cs typeface="Times New Roman" panose="02020603050405020304" pitchFamily="18" charset="0"/>
              </a:rPr>
              <a:t>lực</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r>
              <a:rPr lang="es-ES" sz="2400" dirty="0" err="1">
                <a:solidFill>
                  <a:srgbClr val="FFFF00"/>
                </a:solidFill>
                <a:latin typeface="Times New Roman" panose="02020603050405020304" pitchFamily="18" charset="0"/>
                <a:ea typeface="Times New Roman"/>
                <a:cs typeface="Times New Roman" panose="02020603050405020304" pitchFamily="18" charset="0"/>
              </a:rPr>
              <a:t>nén</a:t>
            </a:r>
            <a:r>
              <a:rPr lang="es-ES" sz="2400" dirty="0">
                <a:solidFill>
                  <a:srgbClr val="FFFF00"/>
                </a:solidFill>
                <a:latin typeface="Times New Roman" panose="02020603050405020304" pitchFamily="18" charset="0"/>
                <a:ea typeface="Times New Roman"/>
                <a:cs typeface="Times New Roman" panose="02020603050405020304" pitchFamily="18" charset="0"/>
              </a:rPr>
              <a:t>. </a:t>
            </a:r>
            <a:endParaRPr lang="en-US" sz="2400" dirty="0">
              <a:solidFill>
                <a:srgbClr val="FFFF00"/>
              </a:solidFill>
              <a:latin typeface="Times New Roman" panose="02020603050405020304" pitchFamily="18" charset="0"/>
              <a:ea typeface="Times New Roman"/>
              <a:cs typeface="Times New Roman" panose="02020603050405020304" pitchFamily="18" charset="0"/>
            </a:endParaRPr>
          </a:p>
          <a:p>
            <a:pPr algn="ctr" defTabSz="685800">
              <a:buClr>
                <a:schemeClr val="bg1"/>
              </a:buClr>
              <a:defRPr/>
            </a:pPr>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9152179" y="2830059"/>
            <a:ext cx="365522" cy="365522"/>
          </a:xfrm>
          <a:prstGeom prst="rect">
            <a:avLst/>
          </a:prstGeom>
        </p:spPr>
      </p:pic>
      <p:sp>
        <p:nvSpPr>
          <p:cNvPr id="2" name="Rectangle 1"/>
          <p:cNvSpPr/>
          <p:nvPr/>
        </p:nvSpPr>
        <p:spPr>
          <a:xfrm>
            <a:off x="1029767" y="3646425"/>
            <a:ext cx="6994094" cy="954107"/>
          </a:xfrm>
          <a:prstGeom prst="rect">
            <a:avLst/>
          </a:prstGeom>
        </p:spPr>
        <p:txBody>
          <a:bodyPr wrap="square">
            <a:spAutoFit/>
          </a:bodyPr>
          <a:lstStyle/>
          <a:p>
            <a:r>
              <a:rPr lang="es-ES" sz="2800" dirty="0" err="1">
                <a:solidFill>
                  <a:schemeClr val="bg1"/>
                </a:solidFill>
                <a:latin typeface="Times New Roman" panose="02020603050405020304" pitchFamily="18" charset="0"/>
                <a:ea typeface="Times New Roman"/>
                <a:cs typeface="Times New Roman" panose="02020603050405020304" pitchFamily="18" charset="0"/>
              </a:rPr>
              <a:t>Câu</a:t>
            </a:r>
            <a:r>
              <a:rPr lang="es-ES" sz="2800" dirty="0">
                <a:solidFill>
                  <a:schemeClr val="bg1"/>
                </a:solidFill>
                <a:latin typeface="Times New Roman" panose="02020603050405020304" pitchFamily="18" charset="0"/>
                <a:ea typeface="Times New Roman"/>
                <a:cs typeface="Times New Roman" panose="02020603050405020304" pitchFamily="18" charset="0"/>
              </a:rPr>
              <a:t> 2: Treo </a:t>
            </a:r>
            <a:r>
              <a:rPr lang="es-ES" sz="2800" dirty="0" err="1">
                <a:solidFill>
                  <a:schemeClr val="bg1"/>
                </a:solidFill>
                <a:latin typeface="Times New Roman" panose="02020603050405020304" pitchFamily="18" charset="0"/>
                <a:ea typeface="Times New Roman"/>
                <a:cs typeface="Times New Roman" panose="02020603050405020304" pitchFamily="18" charset="0"/>
              </a:rPr>
              <a:t>vật</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vào</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đầu</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dưới</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của</a:t>
            </a:r>
            <a:r>
              <a:rPr lang="es-ES" sz="2800" dirty="0">
                <a:solidFill>
                  <a:schemeClr val="bg1"/>
                </a:solidFill>
                <a:latin typeface="Times New Roman" panose="02020603050405020304" pitchFamily="18" charset="0"/>
                <a:ea typeface="Times New Roman"/>
                <a:cs typeface="Times New Roman" panose="02020603050405020304" pitchFamily="18" charset="0"/>
              </a:rPr>
              <a:t> 1 </a:t>
            </a:r>
            <a:r>
              <a:rPr lang="es-ES" sz="2800" dirty="0" err="1">
                <a:solidFill>
                  <a:schemeClr val="bg1"/>
                </a:solidFill>
                <a:latin typeface="Times New Roman" panose="02020603050405020304" pitchFamily="18" charset="0"/>
                <a:ea typeface="Times New Roman"/>
                <a:cs typeface="Times New Roman" panose="02020603050405020304" pitchFamily="18" charset="0"/>
              </a:rPr>
              <a:t>lò</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xo</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lò</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xo</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giãn</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ra</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Khi</a:t>
            </a:r>
            <a:r>
              <a:rPr lang="es-ES" sz="2800" dirty="0">
                <a:solidFill>
                  <a:schemeClr val="bg1"/>
                </a:solidFill>
                <a:latin typeface="Times New Roman" panose="02020603050405020304" pitchFamily="18" charset="0"/>
                <a:ea typeface="Times New Roman"/>
                <a:cs typeface="Times New Roman" panose="02020603050405020304" pitchFamily="18" charset="0"/>
              </a:rPr>
              <a:t> </a:t>
            </a:r>
            <a:r>
              <a:rPr lang="es-ES" sz="2800" dirty="0" err="1">
                <a:solidFill>
                  <a:schemeClr val="bg1"/>
                </a:solidFill>
                <a:latin typeface="Times New Roman" panose="02020603050405020304" pitchFamily="18" charset="0"/>
                <a:ea typeface="Times New Roman"/>
                <a:cs typeface="Times New Roman" panose="02020603050405020304" pitchFamily="18" charset="0"/>
              </a:rPr>
              <a:t>đó</a:t>
            </a:r>
            <a:r>
              <a:rPr lang="es-ES" sz="2800" dirty="0">
                <a:solidFill>
                  <a:schemeClr val="bg1"/>
                </a:solidFill>
                <a:latin typeface="Times New Roman" panose="02020603050405020304" pitchFamily="18" charset="0"/>
                <a:ea typeface="Times New Roman"/>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3998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81983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55526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051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032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354545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3569660"/>
            <a:ext cx="7037773" cy="954107"/>
          </a:xfrm>
          <a:prstGeom prst="rect">
            <a:avLst/>
          </a:prstGeom>
          <a:noFill/>
        </p:spPr>
        <p:txBody>
          <a:bodyPr wrap="square" rtlCol="0">
            <a:spAutoFit/>
          </a:bodyPr>
          <a:lstStyle/>
          <a:p>
            <a:pPr defTabSz="685800">
              <a:defRPr/>
            </a:pPr>
            <a:r>
              <a:rPr lang="en-US" sz="2800" dirty="0" err="1">
                <a:solidFill>
                  <a:prstClr val="white"/>
                </a:solidFill>
                <a:latin typeface="Times New Roman" panose="02020603050405020304" pitchFamily="18" charset="0"/>
                <a:cs typeface="Times New Roman" panose="02020603050405020304" pitchFamily="18" charset="0"/>
              </a:rPr>
              <a:t>Câu</a:t>
            </a:r>
            <a:r>
              <a:rPr lang="en-US" sz="2800" dirty="0">
                <a:solidFill>
                  <a:prstClr val="white"/>
                </a:solidFill>
                <a:latin typeface="Times New Roman" panose="02020603050405020304" pitchFamily="18" charset="0"/>
                <a:cs typeface="Times New Roman" panose="02020603050405020304" pitchFamily="18" charset="0"/>
              </a:rPr>
              <a:t> 3: </a:t>
            </a:r>
            <a:r>
              <a:rPr lang="en-US" sz="2800" dirty="0" err="1">
                <a:solidFill>
                  <a:prstClr val="white"/>
                </a:solidFill>
                <a:latin typeface="Times New Roman" panose="02020603050405020304" pitchFamily="18" charset="0"/>
                <a:cs typeface="Times New Roman" panose="02020603050405020304" pitchFamily="18" charset="0"/>
              </a:rPr>
              <a:t>Khi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một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vận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động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viên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bắt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đầu</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đẩy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quả</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tạ</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vận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động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viên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đã</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tác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động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quả</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tạ</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một</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5328218"/>
            <a:ext cx="3937330" cy="5998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4678470"/>
            <a:ext cx="3937330" cy="5374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5404870"/>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Lực</a:t>
            </a:r>
            <a:r>
              <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đẩy</a:t>
            </a:r>
            <a:r>
              <a:rPr lang="en-US" sz="2800"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endPar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4755121"/>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Lực</a:t>
            </a:r>
            <a:r>
              <a:rPr lang="en-US" sz="2800"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kéo</a:t>
            </a:r>
            <a:endPar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46784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325917"/>
            <a:ext cx="3937330" cy="6021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8214" y="4656421"/>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Lực</a:t>
            </a:r>
            <a:r>
              <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nén</a:t>
            </a:r>
            <a:endPar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5402569"/>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Lực</a:t>
            </a:r>
            <a:r>
              <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uốn</a:t>
            </a:r>
            <a:endPar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9152179" y="2830059"/>
            <a:ext cx="365522" cy="365522"/>
          </a:xfrm>
          <a:prstGeom prst="rect">
            <a:avLst/>
          </a:prstGeom>
        </p:spPr>
      </p:pic>
    </p:spTree>
    <p:extLst>
      <p:ext uri="{BB962C8B-B14F-4D97-AF65-F5344CB8AC3E}">
        <p14:creationId xmlns:p14="http://schemas.microsoft.com/office/powerpoint/2010/main" val="39435443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6300" y="152401"/>
            <a:ext cx="7772400" cy="1143000"/>
          </a:xfrm>
        </p:spPr>
        <p:txBody>
          <a:bodyPr>
            <a:norm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HƯỚNG </a:t>
            </a:r>
            <a:r>
              <a:rPr lang="en-US" sz="4000" b="1" dirty="0" err="1" smtClean="0">
                <a:solidFill>
                  <a:srgbClr val="FF0000"/>
                </a:solidFill>
                <a:latin typeface="Times New Roman" panose="02020603050405020304" pitchFamily="18" charset="0"/>
                <a:cs typeface="Times New Roman" panose="02020603050405020304" pitchFamily="18" charset="0"/>
              </a:rPr>
              <a:t>DẪN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VỀ</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NHÀ</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47700" y="1295401"/>
            <a:ext cx="8001000" cy="4038600"/>
          </a:xfrm>
        </p:spPr>
        <p:txBody>
          <a:bodyPr>
            <a:normAutofit/>
          </a:bodyPr>
          <a:lstStyle/>
          <a:p>
            <a:pPr indent="457200" algn="just">
              <a:spcBef>
                <a:spcPts val="300"/>
              </a:spcBef>
              <a:spcAft>
                <a:spcPts val="300"/>
              </a:spcAft>
            </a:pPr>
            <a:r>
              <a:rPr lang="en-US" b="1" dirty="0" smtClean="0">
                <a:solidFill>
                  <a:srgbClr val="0070C0"/>
                </a:solidFill>
                <a:latin typeface="Times New Roman" pitchFamily="18" charset="0"/>
                <a:ea typeface="Times New Roman"/>
                <a:cs typeface="Times New Roman" pitchFamily="18" charset="0"/>
              </a:rPr>
              <a:t>- </a:t>
            </a:r>
            <a:r>
              <a:rPr lang="en-US" b="1" dirty="0" err="1" smtClean="0">
                <a:solidFill>
                  <a:srgbClr val="0070C0"/>
                </a:solidFill>
                <a:latin typeface="Times New Roman" pitchFamily="18" charset="0"/>
                <a:ea typeface="Times New Roman"/>
                <a:cs typeface="Times New Roman" pitchFamily="18" charset="0"/>
              </a:rPr>
              <a:t>Làm</a:t>
            </a:r>
            <a:r>
              <a:rPr lang="en-US" b="1" dirty="0" smtClean="0">
                <a:solidFill>
                  <a:srgbClr val="0070C0"/>
                </a:solidFill>
                <a:latin typeface="Times New Roman" pitchFamily="18" charset="0"/>
                <a:ea typeface="Times New Roman"/>
                <a:cs typeface="Times New Roman" pitchFamily="18" charset="0"/>
              </a:rPr>
              <a:t> </a:t>
            </a:r>
            <a:r>
              <a:rPr lang="en-US" b="1" dirty="0" err="1" smtClean="0">
                <a:solidFill>
                  <a:srgbClr val="0070C0"/>
                </a:solidFill>
                <a:latin typeface="Times New Roman" pitchFamily="18" charset="0"/>
                <a:ea typeface="Times New Roman"/>
                <a:cs typeface="Times New Roman" pitchFamily="18" charset="0"/>
              </a:rPr>
              <a:t>bài</a:t>
            </a:r>
            <a:r>
              <a:rPr lang="en-US" b="1" dirty="0" smtClean="0">
                <a:solidFill>
                  <a:srgbClr val="0070C0"/>
                </a:solidFill>
                <a:latin typeface="Times New Roman" pitchFamily="18" charset="0"/>
                <a:ea typeface="Times New Roman"/>
                <a:cs typeface="Times New Roman" pitchFamily="18" charset="0"/>
              </a:rPr>
              <a:t> </a:t>
            </a:r>
            <a:r>
              <a:rPr lang="en-US" b="1" dirty="0" err="1" smtClean="0">
                <a:solidFill>
                  <a:srgbClr val="0070C0"/>
                </a:solidFill>
                <a:latin typeface="Times New Roman" pitchFamily="18" charset="0"/>
                <a:ea typeface="Times New Roman"/>
                <a:cs typeface="Times New Roman" pitchFamily="18" charset="0"/>
              </a:rPr>
              <a:t>tập</a:t>
            </a:r>
            <a:r>
              <a:rPr lang="en-US" b="1" dirty="0" smtClean="0">
                <a:solidFill>
                  <a:srgbClr val="0070C0"/>
                </a:solidFill>
                <a:latin typeface="Times New Roman" pitchFamily="18" charset="0"/>
                <a:ea typeface="Times New Roman"/>
                <a:cs typeface="Times New Roman" pitchFamily="18" charset="0"/>
              </a:rPr>
              <a:t> 3 </a:t>
            </a:r>
            <a:r>
              <a:rPr lang="en-US" b="1" dirty="0" err="1" smtClean="0">
                <a:solidFill>
                  <a:srgbClr val="0070C0"/>
                </a:solidFill>
                <a:latin typeface="Times New Roman" pitchFamily="18" charset="0"/>
                <a:ea typeface="Times New Roman"/>
                <a:cs typeface="Times New Roman" pitchFamily="18" charset="0"/>
              </a:rPr>
              <a:t>trang</a:t>
            </a:r>
            <a:r>
              <a:rPr lang="en-US" b="1" dirty="0" smtClean="0">
                <a:solidFill>
                  <a:srgbClr val="0070C0"/>
                </a:solidFill>
                <a:latin typeface="Times New Roman" pitchFamily="18" charset="0"/>
                <a:ea typeface="Times New Roman"/>
                <a:cs typeface="Times New Roman" pitchFamily="18" charset="0"/>
              </a:rPr>
              <a:t> 159 </a:t>
            </a:r>
            <a:r>
              <a:rPr lang="en-US" b="1" dirty="0" err="1" smtClean="0">
                <a:solidFill>
                  <a:srgbClr val="0070C0"/>
                </a:solidFill>
                <a:latin typeface="Times New Roman" pitchFamily="18" charset="0"/>
                <a:ea typeface="Times New Roman"/>
                <a:cs typeface="Times New Roman" pitchFamily="18" charset="0"/>
              </a:rPr>
              <a:t>sgk</a:t>
            </a:r>
            <a:r>
              <a:rPr lang="en-US" b="1" dirty="0" smtClean="0">
                <a:solidFill>
                  <a:srgbClr val="0070C0"/>
                </a:solidFill>
                <a:latin typeface="Times New Roman" pitchFamily="18" charset="0"/>
                <a:ea typeface="Times New Roman"/>
                <a:cs typeface="Times New Roman" pitchFamily="18" charset="0"/>
              </a:rPr>
              <a:t> KHTN 6,</a:t>
            </a:r>
          </a:p>
          <a:p>
            <a:pPr indent="457200" algn="just">
              <a:spcBef>
                <a:spcPts val="300"/>
              </a:spcBef>
              <a:spcAft>
                <a:spcPts val="300"/>
              </a:spcAft>
            </a:pPr>
            <a:r>
              <a:rPr lang="vi-VN" sz="2400" b="1" i="1" dirty="0" smtClean="0">
                <a:solidFill>
                  <a:srgbClr val="FF0000"/>
                </a:solidFill>
                <a:latin typeface="Times New Roman" pitchFamily="18" charset="0"/>
                <a:ea typeface="Times New Roman"/>
                <a:cs typeface="Times New Roman" pitchFamily="18" charset="0"/>
              </a:rPr>
              <a:t>HS nộp bài </a:t>
            </a:r>
            <a:r>
              <a:rPr lang="es-ES" sz="2400" b="1" i="1" dirty="0" smtClean="0">
                <a:solidFill>
                  <a:srgbClr val="FF0000"/>
                </a:solidFill>
                <a:latin typeface="Times New Roman" pitchFamily="18" charset="0"/>
                <a:ea typeface="Times New Roman"/>
                <a:cs typeface="Times New Roman" pitchFamily="18" charset="0"/>
              </a:rPr>
              <a:t>qua </a:t>
            </a:r>
            <a:r>
              <a:rPr lang="es-ES" sz="2400" b="1" i="1" dirty="0" err="1" smtClean="0">
                <a:solidFill>
                  <a:srgbClr val="FF0000"/>
                </a:solidFill>
                <a:latin typeface="Times New Roman" pitchFamily="18" charset="0"/>
                <a:ea typeface="Times New Roman"/>
                <a:cs typeface="Times New Roman" pitchFamily="18" charset="0"/>
              </a:rPr>
              <a:t>zalo</a:t>
            </a:r>
            <a:r>
              <a:rPr lang="es-ES" sz="2400" b="1" i="1" dirty="0" smtClean="0">
                <a:solidFill>
                  <a:srgbClr val="FF0000"/>
                </a:solidFill>
                <a:latin typeface="Times New Roman" pitchFamily="18" charset="0"/>
                <a:ea typeface="Times New Roman"/>
                <a:cs typeface="Times New Roman" pitchFamily="18" charset="0"/>
              </a:rPr>
              <a:t> </a:t>
            </a:r>
            <a:r>
              <a:rPr lang="es-ES" sz="2400" b="1" i="1" dirty="0" err="1" smtClean="0">
                <a:solidFill>
                  <a:srgbClr val="FF0000"/>
                </a:solidFill>
                <a:latin typeface="Times New Roman" pitchFamily="18" charset="0"/>
                <a:ea typeface="Times New Roman"/>
                <a:cs typeface="Times New Roman" pitchFamily="18" charset="0"/>
              </a:rPr>
              <a:t>nhóm</a:t>
            </a:r>
            <a:r>
              <a:rPr lang="es-ES" sz="2400" b="1" i="1" dirty="0" smtClean="0">
                <a:solidFill>
                  <a:srgbClr val="FF0000"/>
                </a:solidFill>
                <a:latin typeface="Times New Roman" pitchFamily="18" charset="0"/>
                <a:ea typeface="Times New Roman"/>
                <a:cs typeface="Times New Roman" pitchFamily="18" charset="0"/>
              </a:rPr>
              <a:t> </a:t>
            </a:r>
            <a:r>
              <a:rPr lang="es-ES" sz="2400" b="1" i="1" dirty="0" err="1" smtClean="0">
                <a:solidFill>
                  <a:srgbClr val="FF0000"/>
                </a:solidFill>
                <a:latin typeface="Times New Roman" pitchFamily="18" charset="0"/>
                <a:ea typeface="Times New Roman"/>
                <a:cs typeface="Times New Roman" pitchFamily="18" charset="0"/>
              </a:rPr>
              <a:t>lớp</a:t>
            </a:r>
            <a:endParaRPr lang="es-ES" sz="2400" b="1" i="1" dirty="0" smtClean="0">
              <a:solidFill>
                <a:srgbClr val="FF0000"/>
              </a:solidFill>
              <a:latin typeface="Times New Roman" pitchFamily="18" charset="0"/>
              <a:ea typeface="Times New Roman"/>
              <a:cs typeface="Times New Roman" pitchFamily="18" charset="0"/>
            </a:endParaRPr>
          </a:p>
          <a:p>
            <a:pPr indent="457200" algn="just">
              <a:spcBef>
                <a:spcPts val="300"/>
              </a:spcBef>
              <a:spcAft>
                <a:spcPts val="300"/>
              </a:spcAft>
            </a:pPr>
            <a:r>
              <a:rPr lang="es-ES" b="1" dirty="0" smtClean="0">
                <a:solidFill>
                  <a:srgbClr val="0070C0"/>
                </a:solidFill>
                <a:latin typeface="Times New Roman" pitchFamily="18" charset="0"/>
                <a:ea typeface="Times New Roman"/>
                <a:cs typeface="Times New Roman" pitchFamily="18" charset="0"/>
              </a:rPr>
              <a:t>- </a:t>
            </a:r>
            <a:r>
              <a:rPr lang="es-ES" b="1" dirty="0" err="1" smtClean="0">
                <a:solidFill>
                  <a:srgbClr val="0070C0"/>
                </a:solidFill>
                <a:latin typeface="Times New Roman" pitchFamily="18" charset="0"/>
                <a:ea typeface="Times New Roman"/>
                <a:cs typeface="Times New Roman" pitchFamily="18" charset="0"/>
              </a:rPr>
              <a:t>Đọc</a:t>
            </a:r>
            <a:r>
              <a:rPr lang="es-ES" b="1" dirty="0" smtClean="0">
                <a:solidFill>
                  <a:srgbClr val="0070C0"/>
                </a:solidFill>
                <a:latin typeface="Times New Roman" pitchFamily="18" charset="0"/>
                <a:ea typeface="Times New Roman"/>
                <a:cs typeface="Times New Roman" pitchFamily="18" charset="0"/>
              </a:rPr>
              <a:t> </a:t>
            </a:r>
            <a:r>
              <a:rPr lang="es-ES" b="1" dirty="0" err="1" smtClean="0">
                <a:solidFill>
                  <a:srgbClr val="0070C0"/>
                </a:solidFill>
                <a:latin typeface="Times New Roman" pitchFamily="18" charset="0"/>
                <a:ea typeface="Times New Roman"/>
                <a:cs typeface="Times New Roman" pitchFamily="18" charset="0"/>
              </a:rPr>
              <a:t>trước</a:t>
            </a:r>
            <a:r>
              <a:rPr lang="es-ES" b="1" dirty="0" smtClean="0">
                <a:solidFill>
                  <a:srgbClr val="0070C0"/>
                </a:solidFill>
                <a:latin typeface="Times New Roman" pitchFamily="18" charset="0"/>
                <a:ea typeface="Times New Roman"/>
                <a:cs typeface="Times New Roman" pitchFamily="18" charset="0"/>
              </a:rPr>
              <a:t> </a:t>
            </a:r>
            <a:r>
              <a:rPr lang="es-ES" b="1" dirty="0" err="1" smtClean="0">
                <a:solidFill>
                  <a:srgbClr val="0070C0"/>
                </a:solidFill>
                <a:latin typeface="Times New Roman" pitchFamily="18" charset="0"/>
                <a:ea typeface="Times New Roman"/>
                <a:cs typeface="Times New Roman" pitchFamily="18" charset="0"/>
              </a:rPr>
              <a:t>bài</a:t>
            </a:r>
            <a:r>
              <a:rPr lang="es-ES" b="1" dirty="0" smtClean="0">
                <a:solidFill>
                  <a:srgbClr val="0070C0"/>
                </a:solidFill>
                <a:latin typeface="Times New Roman" pitchFamily="18" charset="0"/>
                <a:ea typeface="Times New Roman"/>
                <a:cs typeface="Times New Roman" pitchFamily="18" charset="0"/>
              </a:rPr>
              <a:t> 36 </a:t>
            </a:r>
            <a:r>
              <a:rPr lang="es-ES" b="1" dirty="0" err="1" smtClean="0">
                <a:solidFill>
                  <a:srgbClr val="0070C0"/>
                </a:solidFill>
                <a:latin typeface="Times New Roman" pitchFamily="18" charset="0"/>
                <a:ea typeface="Times New Roman"/>
                <a:cs typeface="Times New Roman" pitchFamily="18" charset="0"/>
              </a:rPr>
              <a:t>và</a:t>
            </a:r>
            <a:r>
              <a:rPr lang="es-ES" b="1" dirty="0" smtClean="0">
                <a:solidFill>
                  <a:srgbClr val="0070C0"/>
                </a:solidFill>
                <a:latin typeface="Times New Roman" pitchFamily="18" charset="0"/>
                <a:ea typeface="Times New Roman"/>
                <a:cs typeface="Times New Roman" pitchFamily="18" charset="0"/>
              </a:rPr>
              <a:t> </a:t>
            </a:r>
            <a:r>
              <a:rPr lang="es-ES" b="1" dirty="0" err="1" smtClean="0">
                <a:solidFill>
                  <a:srgbClr val="0070C0"/>
                </a:solidFill>
                <a:latin typeface="Times New Roman" pitchFamily="18" charset="0"/>
                <a:ea typeface="Times New Roman"/>
                <a:cs typeface="Times New Roman" pitchFamily="18" charset="0"/>
              </a:rPr>
              <a:t>trả</a:t>
            </a:r>
            <a:r>
              <a:rPr lang="es-ES" b="1" dirty="0" smtClean="0">
                <a:solidFill>
                  <a:srgbClr val="0070C0"/>
                </a:solidFill>
                <a:latin typeface="Times New Roman" pitchFamily="18" charset="0"/>
                <a:ea typeface="Times New Roman"/>
                <a:cs typeface="Times New Roman" pitchFamily="18" charset="0"/>
              </a:rPr>
              <a:t> </a:t>
            </a:r>
            <a:r>
              <a:rPr lang="es-ES" b="1" dirty="0" err="1" smtClean="0">
                <a:solidFill>
                  <a:srgbClr val="0070C0"/>
                </a:solidFill>
                <a:latin typeface="Times New Roman" pitchFamily="18" charset="0"/>
                <a:ea typeface="Times New Roman"/>
                <a:cs typeface="Times New Roman" pitchFamily="18" charset="0"/>
              </a:rPr>
              <a:t>lời</a:t>
            </a:r>
            <a:r>
              <a:rPr lang="es-ES" b="1" dirty="0" smtClean="0">
                <a:solidFill>
                  <a:srgbClr val="0070C0"/>
                </a:solidFill>
                <a:latin typeface="Times New Roman" pitchFamily="18" charset="0"/>
                <a:ea typeface="Times New Roman"/>
                <a:cs typeface="Times New Roman" pitchFamily="18" charset="0"/>
              </a:rPr>
              <a:t> </a:t>
            </a:r>
            <a:r>
              <a:rPr lang="es-ES" b="1" dirty="0" err="1" smtClean="0">
                <a:solidFill>
                  <a:srgbClr val="0070C0"/>
                </a:solidFill>
                <a:latin typeface="Times New Roman" pitchFamily="18" charset="0"/>
                <a:ea typeface="Times New Roman"/>
                <a:cs typeface="Times New Roman" pitchFamily="18" charset="0"/>
              </a:rPr>
              <a:t>câu</a:t>
            </a:r>
            <a:r>
              <a:rPr lang="es-ES" b="1" dirty="0" smtClean="0">
                <a:solidFill>
                  <a:srgbClr val="0070C0"/>
                </a:solidFill>
                <a:latin typeface="Times New Roman" pitchFamily="18" charset="0"/>
                <a:ea typeface="Times New Roman"/>
                <a:cs typeface="Times New Roman" pitchFamily="18" charset="0"/>
              </a:rPr>
              <a:t> </a:t>
            </a:r>
            <a:r>
              <a:rPr lang="es-ES" b="1" dirty="0" err="1" smtClean="0">
                <a:solidFill>
                  <a:srgbClr val="0070C0"/>
                </a:solidFill>
                <a:latin typeface="Times New Roman" pitchFamily="18" charset="0"/>
                <a:ea typeface="Times New Roman"/>
                <a:cs typeface="Times New Roman" pitchFamily="18" charset="0"/>
              </a:rPr>
              <a:t>hỏi</a:t>
            </a:r>
            <a:r>
              <a:rPr lang="es-ES" b="1" dirty="0" smtClean="0">
                <a:solidFill>
                  <a:srgbClr val="0070C0"/>
                </a:solidFill>
                <a:latin typeface="Times New Roman" pitchFamily="18" charset="0"/>
                <a:ea typeface="Times New Roman"/>
                <a:cs typeface="Times New Roman" pitchFamily="18" charset="0"/>
              </a:rPr>
              <a:t>: </a:t>
            </a:r>
          </a:p>
          <a:p>
            <a:pPr indent="457200" algn="just">
              <a:spcBef>
                <a:spcPts val="300"/>
              </a:spcBef>
              <a:spcAft>
                <a:spcPts val="300"/>
              </a:spcAft>
            </a:pP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Lực</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tác</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dụng</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lên</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vật</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gây</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ra</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kết</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quả</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gì</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Cho</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ví</a:t>
            </a:r>
            <a:r>
              <a:rPr lang="es-ES" b="1" i="1" dirty="0" smtClean="0">
                <a:solidFill>
                  <a:schemeClr val="tx1"/>
                </a:solidFill>
                <a:latin typeface="Times New Roman" pitchFamily="18" charset="0"/>
                <a:ea typeface="Times New Roman"/>
                <a:cs typeface="Times New Roman" pitchFamily="18" charset="0"/>
              </a:rPr>
              <a:t> </a:t>
            </a:r>
            <a:r>
              <a:rPr lang="es-ES" b="1" i="1" dirty="0" err="1" smtClean="0">
                <a:solidFill>
                  <a:schemeClr val="tx1"/>
                </a:solidFill>
                <a:latin typeface="Times New Roman" pitchFamily="18" charset="0"/>
                <a:ea typeface="Times New Roman"/>
                <a:cs typeface="Times New Roman" pitchFamily="18" charset="0"/>
              </a:rPr>
              <a:t>dụ</a:t>
            </a:r>
            <a:r>
              <a:rPr lang="es-ES" b="1" i="1" dirty="0" smtClean="0">
                <a:solidFill>
                  <a:schemeClr val="tx1"/>
                </a:solidFill>
                <a:latin typeface="Times New Roman" pitchFamily="18" charset="0"/>
                <a:ea typeface="Times New Roman"/>
                <a:cs typeface="Times New Roman" pitchFamily="18" charset="0"/>
              </a:rPr>
              <a:t>.</a:t>
            </a:r>
            <a:endParaRPr lang="en-US" b="1" i="1" dirty="0" smtClean="0">
              <a:solidFill>
                <a:schemeClr val="tx1"/>
              </a:solidFill>
              <a:latin typeface="Times New Roman" pitchFamily="18" charset="0"/>
              <a:ea typeface="Times New Roman"/>
              <a:cs typeface="Times New Roman" pitchFamily="18" charset="0"/>
            </a:endParaRPr>
          </a:p>
          <a:p>
            <a:pPr lvl="0" algn="l"/>
            <a:endParaRPr lang="en-US" sz="2400" b="1" dirty="0" smtClean="0">
              <a:solidFill>
                <a:prstClr val="black"/>
              </a:solidFill>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527425"/>
            <a:ext cx="3048000" cy="2857500"/>
          </a:xfrm>
          <a:prstGeom prst="rect">
            <a:avLst/>
          </a:prstGeom>
        </p:spPr>
      </p:pic>
    </p:spTree>
    <p:extLst>
      <p:ext uri="{BB962C8B-B14F-4D97-AF65-F5344CB8AC3E}">
        <p14:creationId xmlns:p14="http://schemas.microsoft.com/office/powerpoint/2010/main" val="421673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143001"/>
          </a:xfrm>
        </p:spPr>
        <p:txBody>
          <a:bodyPr>
            <a:normAutofit/>
          </a:bodyPr>
          <a:lstStyle/>
          <a:p>
            <a:r>
              <a:rPr lang="en-US" b="1" dirty="0" smtClean="0">
                <a:solidFill>
                  <a:srgbClr val="FF0000"/>
                </a:solidFill>
                <a:latin typeface="Times New Roman" pitchFamily="18" charset="0"/>
                <a:cs typeface="Times New Roman" pitchFamily="18" charset="0"/>
              </a:rPr>
              <a:t>MỤC TIÊU</a:t>
            </a:r>
            <a:endParaRPr lang="en-US" dirty="0">
              <a:solidFill>
                <a:srgbClr val="FF0000"/>
              </a:solidFill>
            </a:endParaRPr>
          </a:p>
        </p:txBody>
      </p:sp>
      <p:sp>
        <p:nvSpPr>
          <p:cNvPr id="3" name="Subtitle 2"/>
          <p:cNvSpPr>
            <a:spLocks noGrp="1"/>
          </p:cNvSpPr>
          <p:nvPr>
            <p:ph type="subTitle" idx="1"/>
          </p:nvPr>
        </p:nvSpPr>
        <p:spPr>
          <a:xfrm>
            <a:off x="0" y="1981200"/>
            <a:ext cx="9144000" cy="3124200"/>
          </a:xfrm>
        </p:spPr>
        <p:txBody>
          <a:bodyPr>
            <a:noAutofit/>
          </a:bodyPr>
          <a:lstStyle/>
          <a:p>
            <a:pPr marL="457200" indent="-457200" algn="just">
              <a:lnSpc>
                <a:spcPct val="150000"/>
              </a:lnSpc>
              <a:buFontTx/>
              <a:buChar char="-"/>
            </a:pPr>
            <a:r>
              <a:rPr lang="en-US" b="1" i="1" dirty="0" err="1" smtClean="0">
                <a:solidFill>
                  <a:srgbClr val="0070C0"/>
                </a:solidFill>
                <a:latin typeface="Times New Roman" pitchFamily="18" charset="0"/>
                <a:cs typeface="Times New Roman" pitchFamily="18" charset="0"/>
              </a:rPr>
              <a:t>Lấy</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được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ví</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dụ</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để</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chứng</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tỏ</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lực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là</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sự</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đẩy</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hoặc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sự</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kéo</a:t>
            </a:r>
            <a:endParaRPr lang="en-US" b="1" i="1" dirty="0" smtClean="0">
              <a:solidFill>
                <a:srgbClr val="0070C0"/>
              </a:solidFill>
              <a:latin typeface="Times New Roman" pitchFamily="18" charset="0"/>
              <a:cs typeface="Times New Roman" pitchFamily="18" charset="0"/>
            </a:endParaRPr>
          </a:p>
          <a:p>
            <a:pPr marL="457200" indent="-457200" algn="just">
              <a:lnSpc>
                <a:spcPct val="150000"/>
              </a:lnSpc>
              <a:buFontTx/>
              <a:buChar char="-"/>
            </a:pPr>
            <a:r>
              <a:rPr lang="en-US" b="1" i="1" dirty="0" err="1" smtClean="0">
                <a:solidFill>
                  <a:srgbClr val="0070C0"/>
                </a:solidFill>
                <a:latin typeface="Times New Roman" pitchFamily="18" charset="0"/>
                <a:cs typeface="Times New Roman" pitchFamily="18" charset="0"/>
              </a:rPr>
              <a:t>Biểu</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diễn</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được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một</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lực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bằng</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một</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mũi</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tên</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có</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điểm</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đặt</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tại</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vật</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chịu</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tác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dụng</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lực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có</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độ</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lớn</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và</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theo</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hướng</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của</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sự</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kéo</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hoặc</a:t>
            </a:r>
            <a:r>
              <a:rPr lang="en-US" b="1" i="1" dirty="0" smtClean="0">
                <a:solidFill>
                  <a:srgbClr val="0070C0"/>
                </a:solidFill>
                <a:latin typeface="Times New Roman" pitchFamily="18" charset="0"/>
                <a:cs typeface="Times New Roman" pitchFamily="18" charset="0"/>
              </a:rPr>
              <a:t> </a:t>
            </a:r>
            <a:r>
              <a:rPr lang="en-US" b="1" i="1" dirty="0" err="1" smtClean="0">
                <a:solidFill>
                  <a:srgbClr val="0070C0"/>
                </a:solidFill>
                <a:latin typeface="Times New Roman" pitchFamily="18" charset="0"/>
                <a:cs typeface="Times New Roman" pitchFamily="18" charset="0"/>
              </a:rPr>
              <a:t>đẩy</a:t>
            </a:r>
            <a:r>
              <a:rPr lang="en-US" b="1" i="1" dirty="0" smtClean="0">
                <a:solidFill>
                  <a:srgbClr val="0070C0"/>
                </a:solidFill>
                <a:latin typeface="Times New Roman" pitchFamily="18" charset="0"/>
                <a:cs typeface="Times New Roman" pitchFamily="18" charset="0"/>
              </a:rPr>
              <a:t>.</a:t>
            </a:r>
            <a:endParaRPr lang="en-US"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18404633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818" y="100445"/>
            <a:ext cx="8229600" cy="1143000"/>
          </a:xfrm>
        </p:spPr>
        <p:txBody>
          <a:bodyPr/>
          <a:lstStyle/>
          <a:p>
            <a:r>
              <a:rPr lang="en-US" b="1" dirty="0" smtClean="0">
                <a:latin typeface="Times New Roman" pitchFamily="18" charset="0"/>
                <a:cs typeface="Times New Roman" pitchFamily="18" charset="0"/>
              </a:rPr>
              <a:t>KHỞI ĐỘNG</a:t>
            </a:r>
            <a:endParaRPr lang="en-US" b="1" dirty="0">
              <a:latin typeface="Times New Roman" pitchFamily="18" charset="0"/>
              <a:cs typeface="Times New Roman" pitchFamily="18" charset="0"/>
            </a:endParaRPr>
          </a:p>
        </p:txBody>
      </p:sp>
      <p:pic>
        <p:nvPicPr>
          <p:cNvPr id="6" name="xe bò c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82" y="1870364"/>
            <a:ext cx="9144000" cy="4914900"/>
          </a:xfrm>
          <a:prstGeom prst="rect">
            <a:avLst/>
          </a:prstGeom>
        </p:spPr>
      </p:pic>
    </p:spTree>
    <p:extLst>
      <p:ext uri="{BB962C8B-B14F-4D97-AF65-F5344CB8AC3E}">
        <p14:creationId xmlns:p14="http://schemas.microsoft.com/office/powerpoint/2010/main" val="41090638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82" y="3352800"/>
            <a:ext cx="2991391" cy="3287266"/>
          </a:xfrm>
          <a:prstGeom prst="rect">
            <a:avLst/>
          </a:prstGeom>
        </p:spPr>
      </p:pic>
      <p:sp>
        <p:nvSpPr>
          <p:cNvPr id="6" name="Cloud Callout 5"/>
          <p:cNvSpPr/>
          <p:nvPr/>
        </p:nvSpPr>
        <p:spPr>
          <a:xfrm>
            <a:off x="3352800" y="187037"/>
            <a:ext cx="5257800" cy="3657600"/>
          </a:xfrm>
          <a:prstGeom prst="cloudCallout">
            <a:avLst>
              <a:gd name="adj1" fmla="val -55616"/>
              <a:gd name="adj2" fmla="val 6439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3810000" y="1981200"/>
            <a:ext cx="43434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err="1" smtClean="0">
                <a:solidFill>
                  <a:srgbClr val="FF0000"/>
                </a:solidFill>
                <a:latin typeface="Times New Roman" pitchFamily="18" charset="0"/>
                <a:cs typeface="Times New Roman" pitchFamily="18" charset="0"/>
              </a:rPr>
              <a:t>Em</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hãy</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cho</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biết</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tại</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sao</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xe</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và</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người</a:t>
            </a:r>
            <a:endParaRPr lang="en-US" sz="4000" b="1" i="1" dirty="0" smtClean="0">
              <a:solidFill>
                <a:srgbClr val="FF0000"/>
              </a:solidFill>
              <a:latin typeface="Times New Roman" pitchFamily="18" charset="0"/>
              <a:cs typeface="Times New Roman" pitchFamily="18" charset="0"/>
            </a:endParaRPr>
          </a:p>
          <a:p>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chuyển</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động</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được</a:t>
            </a:r>
            <a:r>
              <a:rPr lang="en-US" sz="4000" b="1" i="1" dirty="0" smtClean="0">
                <a:solidFill>
                  <a:srgbClr val="FF0000"/>
                </a:solidFill>
                <a:latin typeface="Times New Roman" pitchFamily="18" charset="0"/>
                <a:cs typeface="Times New Roman" pitchFamily="18" charset="0"/>
              </a:rPr>
              <a:t>?</a:t>
            </a:r>
            <a:endParaRPr lang="en-US" sz="4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36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4131"/>
            <a:ext cx="3429000" cy="1143000"/>
          </a:xfrm>
        </p:spPr>
        <p:txBody>
          <a:bodyPr>
            <a:normAutofit/>
          </a:bodyPr>
          <a:lstStyle/>
          <a:p>
            <a:r>
              <a:rPr lang="en-US" sz="3600" b="1" dirty="0" smtClean="0">
                <a:solidFill>
                  <a:srgbClr val="FF0000"/>
                </a:solidFill>
                <a:latin typeface="Times New Roman" pitchFamily="18" charset="0"/>
                <a:cs typeface="Times New Roman" pitchFamily="18" charset="0"/>
              </a:rPr>
              <a:t>1</a:t>
            </a:r>
            <a:r>
              <a:rPr lang="en-US" sz="3600" b="1" dirty="0">
                <a:solidFill>
                  <a:srgbClr val="FF0000"/>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 LỰC</a:t>
            </a:r>
            <a:endParaRPr lang="en-US" sz="3600" b="1" dirty="0">
              <a:solidFill>
                <a:srgbClr val="FF0000"/>
              </a:solidFill>
              <a:latin typeface="Times New Roman" pitchFamily="18" charset="0"/>
              <a:cs typeface="Times New Roman"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6600" y="1842655"/>
            <a:ext cx="5744817" cy="3886200"/>
          </a:xfrm>
        </p:spPr>
      </p:pic>
      <p:sp>
        <p:nvSpPr>
          <p:cNvPr id="4" name="Title 1"/>
          <p:cNvSpPr txBox="1">
            <a:spLocks/>
          </p:cNvSpPr>
          <p:nvPr/>
        </p:nvSpPr>
        <p:spPr>
          <a:xfrm>
            <a:off x="1638300" y="825103"/>
            <a:ext cx="8229600" cy="754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B050"/>
                </a:solidFill>
                <a:latin typeface="Times New Roman" pitchFamily="18" charset="0"/>
                <a:cs typeface="Times New Roman" pitchFamily="18" charset="0"/>
              </a:rPr>
              <a:t>a. </a:t>
            </a:r>
            <a:r>
              <a:rPr lang="en-US" sz="3200" b="1" dirty="0" err="1" smtClean="0">
                <a:solidFill>
                  <a:srgbClr val="00B050"/>
                </a:solidFill>
                <a:latin typeface="Times New Roman" pitchFamily="18" charset="0"/>
                <a:cs typeface="Times New Roman" pitchFamily="18" charset="0"/>
              </a:rPr>
              <a:t>Tìm</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hiểu</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khái</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niệm</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về</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lực</a:t>
            </a:r>
            <a:endParaRPr lang="en-US" sz="3200" b="1" dirty="0">
              <a:solidFill>
                <a:srgbClr val="00B050"/>
              </a:solidFill>
              <a:latin typeface="Times New Roman" pitchFamily="18" charset="0"/>
              <a:cs typeface="Times New Roman" pitchFamily="18" charset="0"/>
            </a:endParaRPr>
          </a:p>
        </p:txBody>
      </p:sp>
      <p:sp>
        <p:nvSpPr>
          <p:cNvPr id="6" name="Rectangle 5"/>
          <p:cNvSpPr/>
          <p:nvPr/>
        </p:nvSpPr>
        <p:spPr>
          <a:xfrm>
            <a:off x="0" y="1981200"/>
            <a:ext cx="32766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Để</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đóng</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cánh</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cửa</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bạn</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nhỏ</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trong</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hình</a:t>
            </a:r>
            <a:r>
              <a:rPr lang="en-US" sz="3200" b="1" i="1" dirty="0" smtClean="0">
                <a:solidFill>
                  <a:srgbClr val="00B0F0"/>
                </a:solidFill>
                <a:latin typeface="Times New Roman" pitchFamily="18" charset="0"/>
                <a:cs typeface="Times New Roman" pitchFamily="18" charset="0"/>
              </a:rPr>
              <a:t> 35.1 </a:t>
            </a:r>
            <a:r>
              <a:rPr lang="en-US" sz="3200" b="1" i="1" dirty="0" err="1" smtClean="0">
                <a:solidFill>
                  <a:srgbClr val="00B0F0"/>
                </a:solidFill>
                <a:latin typeface="Times New Roman" pitchFamily="18" charset="0"/>
                <a:cs typeface="Times New Roman" pitchFamily="18" charset="0"/>
              </a:rPr>
              <a:t>đã</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làm</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như</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thế</a:t>
            </a:r>
            <a:r>
              <a:rPr lang="en-US" sz="3200" b="1" i="1" dirty="0" smtClean="0">
                <a:solidFill>
                  <a:srgbClr val="00B0F0"/>
                </a:solidFill>
                <a:latin typeface="Times New Roman" pitchFamily="18" charset="0"/>
                <a:cs typeface="Times New Roman" pitchFamily="18" charset="0"/>
              </a:rPr>
              <a:t> </a:t>
            </a:r>
            <a:r>
              <a:rPr lang="en-US" sz="3200" b="1" i="1" dirty="0" err="1" smtClean="0">
                <a:solidFill>
                  <a:srgbClr val="00B0F0"/>
                </a:solidFill>
                <a:latin typeface="Times New Roman" pitchFamily="18" charset="0"/>
                <a:cs typeface="Times New Roman" pitchFamily="18" charset="0"/>
              </a:rPr>
              <a:t>nào</a:t>
            </a:r>
            <a:r>
              <a:rPr lang="en-US" sz="3200" b="1" i="1" dirty="0" smtClean="0">
                <a:solidFill>
                  <a:srgbClr val="00B0F0"/>
                </a:solidFill>
                <a:latin typeface="Times New Roman" pitchFamily="18" charset="0"/>
                <a:cs typeface="Times New Roman" pitchFamily="18" charset="0"/>
              </a:rPr>
              <a:t>?</a:t>
            </a:r>
            <a:endParaRPr lang="en-US" sz="3200" b="1" i="1" dirty="0">
              <a:solidFill>
                <a:srgbClr val="00B0F0"/>
              </a:solidFill>
              <a:latin typeface="Times New Roman" pitchFamily="18" charset="0"/>
              <a:cs typeface="Times New Roman" pitchFamily="18" charset="0"/>
            </a:endParaRPr>
          </a:p>
        </p:txBody>
      </p:sp>
      <p:sp>
        <p:nvSpPr>
          <p:cNvPr id="3" name="TextBox 2"/>
          <p:cNvSpPr txBox="1"/>
          <p:nvPr/>
        </p:nvSpPr>
        <p:spPr>
          <a:xfrm>
            <a:off x="685800" y="5735782"/>
            <a:ext cx="6629400" cy="707886"/>
          </a:xfrm>
          <a:prstGeom prst="rect">
            <a:avLst/>
          </a:prstGeom>
          <a:noFill/>
        </p:spPr>
        <p:txBody>
          <a:bodyPr wrap="square" rtlCol="0">
            <a:spAutoFit/>
          </a:bodyPr>
          <a:lstStyle/>
          <a:p>
            <a:r>
              <a:rPr lang="en-US" sz="4000" b="1" i="1" dirty="0" err="1" smtClean="0">
                <a:solidFill>
                  <a:srgbClr val="FF0066"/>
                </a:solidFill>
                <a:latin typeface="Times New Roman" panose="02020603050405020304" pitchFamily="18" charset="0"/>
                <a:cs typeface="Times New Roman" panose="02020603050405020304" pitchFamily="18" charset="0"/>
              </a:rPr>
              <a:t>Bạn</a:t>
            </a:r>
            <a:r>
              <a:rPr lang="en-US" sz="4000" b="1" i="1" dirty="0" smtClean="0">
                <a:solidFill>
                  <a:srgbClr val="FF0066"/>
                </a:solidFill>
                <a:latin typeface="Times New Roman" panose="02020603050405020304" pitchFamily="18" charset="0"/>
                <a:cs typeface="Times New Roman" panose="02020603050405020304" pitchFamily="18" charset="0"/>
              </a:rPr>
              <a:t> </a:t>
            </a:r>
            <a:r>
              <a:rPr lang="en-US" sz="4000" b="1" i="1" dirty="0" err="1" smtClean="0">
                <a:solidFill>
                  <a:srgbClr val="FF0066"/>
                </a:solidFill>
                <a:latin typeface="Times New Roman" panose="02020603050405020304" pitchFamily="18" charset="0"/>
                <a:cs typeface="Times New Roman" panose="02020603050405020304" pitchFamily="18" charset="0"/>
              </a:rPr>
              <a:t>dùng</a:t>
            </a:r>
            <a:r>
              <a:rPr lang="en-US" sz="4000" b="1" i="1" dirty="0" smtClean="0">
                <a:solidFill>
                  <a:srgbClr val="FF0066"/>
                </a:solidFill>
                <a:latin typeface="Times New Roman" panose="02020603050405020304" pitchFamily="18" charset="0"/>
                <a:cs typeface="Times New Roman" panose="02020603050405020304" pitchFamily="18" charset="0"/>
              </a:rPr>
              <a:t> </a:t>
            </a:r>
            <a:r>
              <a:rPr lang="en-US" sz="4000" b="1" i="1" dirty="0" err="1" smtClean="0">
                <a:solidFill>
                  <a:srgbClr val="FF0066"/>
                </a:solidFill>
                <a:latin typeface="Times New Roman" panose="02020603050405020304" pitchFamily="18" charset="0"/>
                <a:cs typeface="Times New Roman" panose="02020603050405020304" pitchFamily="18" charset="0"/>
              </a:rPr>
              <a:t>tay</a:t>
            </a:r>
            <a:r>
              <a:rPr lang="en-US" sz="4000" b="1" i="1" dirty="0" smtClean="0">
                <a:solidFill>
                  <a:srgbClr val="FF0066"/>
                </a:solidFill>
                <a:latin typeface="Times New Roman" panose="02020603050405020304" pitchFamily="18" charset="0"/>
                <a:cs typeface="Times New Roman" panose="02020603050405020304" pitchFamily="18" charset="0"/>
              </a:rPr>
              <a:t> </a:t>
            </a:r>
            <a:r>
              <a:rPr lang="en-US" sz="4000" b="1" i="1" dirty="0" err="1" smtClean="0">
                <a:solidFill>
                  <a:srgbClr val="FF0066"/>
                </a:solidFill>
                <a:latin typeface="Times New Roman" panose="02020603050405020304" pitchFamily="18" charset="0"/>
                <a:cs typeface="Times New Roman" panose="02020603050405020304" pitchFamily="18" charset="0"/>
              </a:rPr>
              <a:t>đẩy</a:t>
            </a:r>
            <a:r>
              <a:rPr lang="en-US" sz="4000" b="1" i="1" dirty="0" smtClean="0">
                <a:solidFill>
                  <a:srgbClr val="FF0066"/>
                </a:solidFill>
                <a:latin typeface="Times New Roman" panose="02020603050405020304" pitchFamily="18" charset="0"/>
                <a:cs typeface="Times New Roman" panose="02020603050405020304" pitchFamily="18" charset="0"/>
              </a:rPr>
              <a:t> </a:t>
            </a:r>
            <a:r>
              <a:rPr lang="en-US" sz="4000" b="1" i="1" dirty="0" err="1" smtClean="0">
                <a:solidFill>
                  <a:srgbClr val="FF0066"/>
                </a:solidFill>
                <a:latin typeface="Times New Roman" panose="02020603050405020304" pitchFamily="18" charset="0"/>
                <a:cs typeface="Times New Roman" panose="02020603050405020304" pitchFamily="18" charset="0"/>
              </a:rPr>
              <a:t>cánh</a:t>
            </a:r>
            <a:r>
              <a:rPr lang="en-US" sz="4000" b="1" i="1" dirty="0" smtClean="0">
                <a:solidFill>
                  <a:srgbClr val="FF0066"/>
                </a:solidFill>
                <a:latin typeface="Times New Roman" panose="02020603050405020304" pitchFamily="18" charset="0"/>
                <a:cs typeface="Times New Roman" panose="02020603050405020304" pitchFamily="18" charset="0"/>
              </a:rPr>
              <a:t> </a:t>
            </a:r>
            <a:r>
              <a:rPr lang="en-US" sz="4000" b="1" i="1" dirty="0" err="1" smtClean="0">
                <a:solidFill>
                  <a:srgbClr val="FF0066"/>
                </a:solidFill>
                <a:latin typeface="Times New Roman" panose="02020603050405020304" pitchFamily="18" charset="0"/>
                <a:cs typeface="Times New Roman" panose="02020603050405020304" pitchFamily="18" charset="0"/>
              </a:rPr>
              <a:t>cửa</a:t>
            </a:r>
            <a:r>
              <a:rPr lang="en-US" sz="4000" b="1" i="1" dirty="0" smtClean="0">
                <a:solidFill>
                  <a:srgbClr val="FF0066"/>
                </a:solidFill>
                <a:latin typeface="Times New Roman" panose="02020603050405020304" pitchFamily="18" charset="0"/>
                <a:cs typeface="Times New Roman" panose="02020603050405020304" pitchFamily="18" charset="0"/>
              </a:rPr>
              <a:t>.</a:t>
            </a:r>
            <a:endParaRPr lang="en-US" sz="4000" b="1" i="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870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8800" y="1647680"/>
            <a:ext cx="2738353" cy="4653284"/>
          </a:xfrm>
        </p:spPr>
      </p:pic>
      <p:sp>
        <p:nvSpPr>
          <p:cNvPr id="8" name="Rectangle 7"/>
          <p:cNvSpPr/>
          <p:nvPr/>
        </p:nvSpPr>
        <p:spPr>
          <a:xfrm>
            <a:off x="228600" y="1143000"/>
            <a:ext cx="51816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Em</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hãy</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cho</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biết</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tác</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dụng</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của</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vật</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nặng</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lên</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lò</a:t>
            </a:r>
            <a:r>
              <a:rPr lang="en-US" sz="3600" b="1" i="1" dirty="0" smtClean="0">
                <a:solidFill>
                  <a:srgbClr val="00B0F0"/>
                </a:solidFill>
                <a:latin typeface="Times New Roman" pitchFamily="18" charset="0"/>
                <a:cs typeface="Times New Roman" pitchFamily="18" charset="0"/>
              </a:rPr>
              <a:t> xo </a:t>
            </a:r>
            <a:r>
              <a:rPr lang="en-US" sz="3600" b="1" i="1" dirty="0" err="1" smtClean="0">
                <a:solidFill>
                  <a:srgbClr val="00B0F0"/>
                </a:solidFill>
                <a:latin typeface="Times New Roman" pitchFamily="18" charset="0"/>
                <a:cs typeface="Times New Roman" pitchFamily="18" charset="0"/>
              </a:rPr>
              <a:t>trong</a:t>
            </a:r>
            <a:r>
              <a:rPr lang="en-US" sz="3600" b="1" i="1" dirty="0" smtClean="0">
                <a:solidFill>
                  <a:srgbClr val="00B0F0"/>
                </a:solidFill>
                <a:latin typeface="Times New Roman" pitchFamily="18" charset="0"/>
                <a:cs typeface="Times New Roman" pitchFamily="18" charset="0"/>
              </a:rPr>
              <a:t> </a:t>
            </a:r>
            <a:r>
              <a:rPr lang="en-US" sz="3600" b="1" i="1" dirty="0" err="1" smtClean="0">
                <a:solidFill>
                  <a:srgbClr val="00B0F0"/>
                </a:solidFill>
                <a:latin typeface="Times New Roman" pitchFamily="18" charset="0"/>
                <a:cs typeface="Times New Roman" pitchFamily="18" charset="0"/>
              </a:rPr>
              <a:t>hình</a:t>
            </a:r>
            <a:r>
              <a:rPr lang="en-US" sz="3600" b="1" i="1" dirty="0" smtClean="0">
                <a:solidFill>
                  <a:srgbClr val="00B0F0"/>
                </a:solidFill>
                <a:latin typeface="Times New Roman" pitchFamily="18" charset="0"/>
                <a:cs typeface="Times New Roman" pitchFamily="18" charset="0"/>
              </a:rPr>
              <a:t> 35.2</a:t>
            </a:r>
            <a:endParaRPr lang="en-US" sz="3600" b="1" i="1" dirty="0">
              <a:solidFill>
                <a:srgbClr val="00B0F0"/>
              </a:solidFill>
              <a:latin typeface="Times New Roman" pitchFamily="18" charset="0"/>
              <a:cs typeface="Times New Roman" pitchFamily="18" charset="0"/>
            </a:endParaRPr>
          </a:p>
        </p:txBody>
      </p:sp>
      <p:sp>
        <p:nvSpPr>
          <p:cNvPr id="3" name="TextBox 2"/>
          <p:cNvSpPr txBox="1"/>
          <p:nvPr/>
        </p:nvSpPr>
        <p:spPr>
          <a:xfrm>
            <a:off x="609600" y="4267200"/>
            <a:ext cx="3505200" cy="1323439"/>
          </a:xfrm>
          <a:prstGeom prst="rect">
            <a:avLst/>
          </a:prstGeom>
          <a:noFill/>
        </p:spPr>
        <p:txBody>
          <a:bodyPr wrap="square" rtlCol="0">
            <a:spAutoFit/>
          </a:bodyPr>
          <a:lstStyle/>
          <a:p>
            <a:r>
              <a:rPr lang="en-US" sz="4000" i="1" dirty="0" err="1" smtClean="0">
                <a:solidFill>
                  <a:srgbClr val="FF0066"/>
                </a:solidFill>
                <a:latin typeface="Times New Roman" panose="02020603050405020304" pitchFamily="18" charset="0"/>
                <a:cs typeface="Times New Roman" panose="02020603050405020304" pitchFamily="18" charset="0"/>
              </a:rPr>
              <a:t>Vật</a:t>
            </a:r>
            <a:r>
              <a:rPr lang="en-US" sz="4000" i="1" dirty="0" smtClean="0">
                <a:solidFill>
                  <a:srgbClr val="FF0066"/>
                </a:solidFill>
                <a:latin typeface="Times New Roman" panose="02020603050405020304" pitchFamily="18" charset="0"/>
                <a:cs typeface="Times New Roman" panose="02020603050405020304" pitchFamily="18" charset="0"/>
              </a:rPr>
              <a:t> </a:t>
            </a:r>
            <a:r>
              <a:rPr lang="en-US" sz="4000" i="1" dirty="0" err="1" smtClean="0">
                <a:solidFill>
                  <a:srgbClr val="FF0066"/>
                </a:solidFill>
                <a:latin typeface="Times New Roman" panose="02020603050405020304" pitchFamily="18" charset="0"/>
                <a:cs typeface="Times New Roman" panose="02020603050405020304" pitchFamily="18" charset="0"/>
              </a:rPr>
              <a:t>nặng</a:t>
            </a:r>
            <a:r>
              <a:rPr lang="en-US" sz="4000" i="1" dirty="0" smtClean="0">
                <a:solidFill>
                  <a:srgbClr val="FF0066"/>
                </a:solidFill>
                <a:latin typeface="Times New Roman" panose="02020603050405020304" pitchFamily="18" charset="0"/>
                <a:cs typeface="Times New Roman" panose="02020603050405020304" pitchFamily="18" charset="0"/>
              </a:rPr>
              <a:t> </a:t>
            </a:r>
            <a:r>
              <a:rPr lang="en-US" sz="4000" i="1" dirty="0" err="1" smtClean="0">
                <a:solidFill>
                  <a:srgbClr val="FF0066"/>
                </a:solidFill>
                <a:latin typeface="Times New Roman" panose="02020603050405020304" pitchFamily="18" charset="0"/>
                <a:cs typeface="Times New Roman" panose="02020603050405020304" pitchFamily="18" charset="0"/>
              </a:rPr>
              <a:t>kéo</a:t>
            </a:r>
            <a:r>
              <a:rPr lang="en-US" sz="4000" i="1" dirty="0" smtClean="0">
                <a:solidFill>
                  <a:srgbClr val="FF0066"/>
                </a:solidFill>
                <a:latin typeface="Times New Roman" panose="02020603050405020304" pitchFamily="18" charset="0"/>
                <a:cs typeface="Times New Roman" panose="02020603050405020304" pitchFamily="18" charset="0"/>
              </a:rPr>
              <a:t> </a:t>
            </a:r>
            <a:r>
              <a:rPr lang="en-US" sz="4000" i="1" dirty="0" err="1" smtClean="0">
                <a:solidFill>
                  <a:srgbClr val="FF0066"/>
                </a:solidFill>
                <a:latin typeface="Times New Roman" panose="02020603050405020304" pitchFamily="18" charset="0"/>
                <a:cs typeface="Times New Roman" panose="02020603050405020304" pitchFamily="18" charset="0"/>
              </a:rPr>
              <a:t>lò</a:t>
            </a:r>
            <a:r>
              <a:rPr lang="en-US" sz="4000" i="1" dirty="0" smtClean="0">
                <a:solidFill>
                  <a:srgbClr val="FF0066"/>
                </a:solidFill>
                <a:latin typeface="Times New Roman" panose="02020603050405020304" pitchFamily="18" charset="0"/>
                <a:cs typeface="Times New Roman" panose="02020603050405020304" pitchFamily="18" charset="0"/>
              </a:rPr>
              <a:t> xo </a:t>
            </a:r>
            <a:r>
              <a:rPr lang="en-US" sz="4000" i="1" dirty="0" err="1" smtClean="0">
                <a:solidFill>
                  <a:srgbClr val="FF0066"/>
                </a:solidFill>
                <a:latin typeface="Times New Roman" panose="02020603050405020304" pitchFamily="18" charset="0"/>
                <a:cs typeface="Times New Roman" panose="02020603050405020304" pitchFamily="18" charset="0"/>
              </a:rPr>
              <a:t>dãn</a:t>
            </a:r>
            <a:r>
              <a:rPr lang="en-US" sz="4000" i="1" dirty="0" smtClean="0">
                <a:solidFill>
                  <a:srgbClr val="FF0066"/>
                </a:solidFill>
                <a:latin typeface="Times New Roman" panose="02020603050405020304" pitchFamily="18" charset="0"/>
                <a:cs typeface="Times New Roman" panose="02020603050405020304" pitchFamily="18" charset="0"/>
              </a:rPr>
              <a:t> </a:t>
            </a:r>
            <a:r>
              <a:rPr lang="en-US" sz="4000" i="1" dirty="0" err="1" smtClean="0">
                <a:solidFill>
                  <a:srgbClr val="FF0066"/>
                </a:solidFill>
                <a:latin typeface="Times New Roman" panose="02020603050405020304" pitchFamily="18" charset="0"/>
                <a:cs typeface="Times New Roman" panose="02020603050405020304" pitchFamily="18" charset="0"/>
              </a:rPr>
              <a:t>ra</a:t>
            </a:r>
            <a:endParaRPr lang="en-US" sz="4000" i="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1833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927"/>
            <a:ext cx="5181600" cy="3886200"/>
          </a:xfrm>
        </p:spPr>
      </p:pic>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674" y="6927"/>
            <a:ext cx="3969326" cy="4653284"/>
          </a:xfrm>
          <a:prstGeom prst="rect">
            <a:avLst/>
          </a:prstGeom>
        </p:spPr>
      </p:pic>
      <p:sp>
        <p:nvSpPr>
          <p:cNvPr id="6" name="Rounded Rectangular Callout 5"/>
          <p:cNvSpPr/>
          <p:nvPr/>
        </p:nvSpPr>
        <p:spPr>
          <a:xfrm>
            <a:off x="1219200" y="762000"/>
            <a:ext cx="1676400" cy="990600"/>
          </a:xfrm>
          <a:prstGeom prst="wedgeRoundRectCallout">
            <a:avLst>
              <a:gd name="adj1" fmla="val 62638"/>
              <a:gd name="adj2" fmla="val 429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200" dirty="0" err="1" smtClean="0">
                <a:solidFill>
                  <a:srgbClr val="FF0066"/>
                </a:solidFill>
                <a:latin typeface="Times New Roman" panose="02020603050405020304" pitchFamily="18" charset="0"/>
                <a:cs typeface="Times New Roman" panose="02020603050405020304" pitchFamily="18" charset="0"/>
              </a:rPr>
              <a:t>Đẩy</a:t>
            </a:r>
            <a:endParaRPr lang="en-US" sz="4200" dirty="0">
              <a:solidFill>
                <a:srgbClr val="FF0066"/>
              </a:solidFill>
              <a:latin typeface="Times New Roman" panose="02020603050405020304" pitchFamily="18" charset="0"/>
              <a:cs typeface="Times New Roman" panose="02020603050405020304" pitchFamily="18" charset="0"/>
            </a:endParaRPr>
          </a:p>
        </p:txBody>
      </p:sp>
      <p:sp>
        <p:nvSpPr>
          <p:cNvPr id="7" name="Rectangular Callout 6"/>
          <p:cNvSpPr/>
          <p:nvPr/>
        </p:nvSpPr>
        <p:spPr>
          <a:xfrm>
            <a:off x="7467600" y="762000"/>
            <a:ext cx="1295400" cy="1371600"/>
          </a:xfrm>
          <a:prstGeom prst="wedgeRectCallout">
            <a:avLst>
              <a:gd name="adj1" fmla="val -50780"/>
              <a:gd name="adj2" fmla="val 7967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err="1" smtClean="0">
                <a:latin typeface="Times New Roman" panose="02020603050405020304" pitchFamily="18" charset="0"/>
                <a:cs typeface="Times New Roman" panose="02020603050405020304" pitchFamily="18" charset="0"/>
              </a:rPr>
              <a:t>Kéo</a:t>
            </a:r>
            <a:endParaRPr lang="en-US" sz="4000" dirty="0">
              <a:latin typeface="Times New Roman" panose="02020603050405020304" pitchFamily="18" charset="0"/>
              <a:cs typeface="Times New Roman" panose="02020603050405020304" pitchFamily="18" charset="0"/>
            </a:endParaRPr>
          </a:p>
        </p:txBody>
      </p:sp>
      <p:sp>
        <p:nvSpPr>
          <p:cNvPr id="8" name="Horizontal Scroll 7"/>
          <p:cNvSpPr/>
          <p:nvPr/>
        </p:nvSpPr>
        <p:spPr>
          <a:xfrm>
            <a:off x="609600" y="4343400"/>
            <a:ext cx="8001000" cy="251460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b="1" i="1" dirty="0" smtClean="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b="1" i="1" dirty="0" err="1" smtClean="0">
                <a:solidFill>
                  <a:srgbClr val="FF0000"/>
                </a:solidFill>
                <a:latin typeface="Times New Roman" panose="02020603050405020304" pitchFamily="18" charset="0"/>
                <a:cs typeface="Times New Roman" panose="02020603050405020304" pitchFamily="18" charset="0"/>
              </a:rPr>
              <a:t>Tác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dụng</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đẩy</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kéo</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của</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vật</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này</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lên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vật</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khác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gọi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là</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lực</a:t>
            </a:r>
            <a:r>
              <a:rPr lang="en-US" sz="4000" b="1" i="1" dirty="0" smtClean="0">
                <a:solidFill>
                  <a:srgbClr val="FF0000"/>
                </a:solidFill>
                <a:latin typeface="Times New Roman" panose="02020603050405020304" pitchFamily="18" charset="0"/>
                <a:cs typeface="Times New Roman" panose="02020603050405020304" pitchFamily="18" charset="0"/>
              </a:rPr>
              <a:t>. </a:t>
            </a:r>
          </a:p>
          <a:p>
            <a:pPr algn="ctr"/>
            <a:r>
              <a:rPr lang="en-US" sz="3600" b="1" i="1" dirty="0" err="1" smtClean="0">
                <a:solidFill>
                  <a:srgbClr val="7030A0"/>
                </a:solidFill>
                <a:latin typeface="Times New Roman" panose="02020603050405020304" pitchFamily="18" charset="0"/>
                <a:cs typeface="Times New Roman" panose="02020603050405020304" pitchFamily="18" charset="0"/>
              </a:rPr>
              <a:t>Kí</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hiệu</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dirty="0" smtClean="0">
                <a:solidFill>
                  <a:srgbClr val="7030A0"/>
                </a:solidFill>
                <a:latin typeface="Times New Roman" panose="02020603050405020304" pitchFamily="18" charset="0"/>
                <a:cs typeface="Times New Roman" panose="02020603050405020304" pitchFamily="18" charset="0"/>
              </a:rPr>
              <a:t>F</a:t>
            </a:r>
            <a:endParaRPr lang="en-US" sz="3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73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ppt_w</p:attrName>
                                        </p:attrNameLst>
                                      </p:cBhvr>
                                      <p:tavLst>
                                        <p:tav tm="0" fmla="#ppt_w*sin(2.5*pi*$)">
                                          <p:val>
                                            <p:fltVal val="0"/>
                                          </p:val>
                                        </p:tav>
                                        <p:tav tm="100000">
                                          <p:val>
                                            <p:fltVal val="1"/>
                                          </p:val>
                                        </p:tav>
                                      </p:tavLst>
                                    </p:anim>
                                    <p:anim calcmode="lin" valueType="num">
                                      <p:cBhvr>
                                        <p:cTn id="27"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39" y="-72736"/>
            <a:ext cx="9144000" cy="144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Trong</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các</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lực</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xuất</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hiện</a:t>
            </a:r>
            <a:r>
              <a:rPr lang="en-US" sz="3200" b="1" dirty="0" smtClean="0">
                <a:solidFill>
                  <a:srgbClr val="0070C0"/>
                </a:solidFill>
                <a:latin typeface="Times New Roman" pitchFamily="18" charset="0"/>
                <a:cs typeface="Times New Roman" pitchFamily="18" charset="0"/>
              </a:rPr>
              <a:t> ở </a:t>
            </a:r>
            <a:r>
              <a:rPr lang="en-US" sz="3200" b="1" dirty="0" err="1" smtClean="0">
                <a:solidFill>
                  <a:srgbClr val="0070C0"/>
                </a:solidFill>
                <a:latin typeface="Times New Roman" pitchFamily="18" charset="0"/>
                <a:cs typeface="Times New Roman" pitchFamily="18" charset="0"/>
              </a:rPr>
              <a:t>hình</a:t>
            </a:r>
            <a:r>
              <a:rPr lang="en-US" sz="3200" b="1" dirty="0">
                <a:solidFill>
                  <a:srgbClr val="0070C0"/>
                </a:solidFill>
                <a:latin typeface="Times New Roman" pitchFamily="18" charset="0"/>
                <a:cs typeface="Times New Roman" pitchFamily="18" charset="0"/>
              </a:rPr>
              <a:t> </a:t>
            </a:r>
            <a:r>
              <a:rPr lang="en-US" sz="3200" b="1" dirty="0" smtClean="0">
                <a:solidFill>
                  <a:srgbClr val="0070C0"/>
                </a:solidFill>
                <a:latin typeface="Times New Roman" pitchFamily="18" charset="0"/>
                <a:cs typeface="Times New Roman" pitchFamily="18" charset="0"/>
              </a:rPr>
              <a:t>35.3, 35.4, </a:t>
            </a:r>
            <a:r>
              <a:rPr lang="en-US" sz="3200" b="1" dirty="0" err="1" smtClean="0">
                <a:solidFill>
                  <a:srgbClr val="0070C0"/>
                </a:solidFill>
                <a:latin typeface="Times New Roman" pitchFamily="18" charset="0"/>
                <a:cs typeface="Times New Roman" pitchFamily="18" charset="0"/>
              </a:rPr>
              <a:t>lực</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nào</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là</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lực</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đẩy</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lực</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nào</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là</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lực</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kéo</a:t>
            </a:r>
            <a:r>
              <a:rPr lang="en-US" sz="3200" b="1" dirty="0" smtClean="0">
                <a:solidFill>
                  <a:srgbClr val="0070C0"/>
                </a:solidFill>
                <a:latin typeface="Times New Roman" pitchFamily="18" charset="0"/>
                <a:cs typeface="Times New Roman" pitchFamily="18" charset="0"/>
              </a:rPr>
              <a:t>?</a:t>
            </a:r>
            <a:endParaRPr lang="en-US" sz="3200" b="1" dirty="0">
              <a:solidFill>
                <a:srgbClr val="0070C0"/>
              </a:solidFill>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737164"/>
            <a:ext cx="4133552" cy="329015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0" y="1763192"/>
            <a:ext cx="4621360" cy="3647008"/>
          </a:xfrm>
          <a:prstGeom prst="rect">
            <a:avLst/>
          </a:prstGeom>
        </p:spPr>
      </p:pic>
      <p:sp>
        <p:nvSpPr>
          <p:cNvPr id="7" name="Oval Callout 6"/>
          <p:cNvSpPr/>
          <p:nvPr/>
        </p:nvSpPr>
        <p:spPr>
          <a:xfrm>
            <a:off x="990600" y="1375064"/>
            <a:ext cx="1905000" cy="1672936"/>
          </a:xfrm>
          <a:prstGeom prst="wedgeEllipseCallout">
            <a:avLst>
              <a:gd name="adj1" fmla="val -36742"/>
              <a:gd name="adj2" fmla="val 6167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Lực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kéo</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8" name="Rectangular Callout 7"/>
          <p:cNvSpPr/>
          <p:nvPr/>
        </p:nvSpPr>
        <p:spPr>
          <a:xfrm>
            <a:off x="4953000" y="1447800"/>
            <a:ext cx="2057400" cy="762000"/>
          </a:xfrm>
          <a:prstGeom prst="wedgeRectCallout">
            <a:avLst>
              <a:gd name="adj1" fmla="val 49201"/>
              <a:gd name="adj2" fmla="val 10431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dirty="0" err="1" smtClean="0">
                <a:solidFill>
                  <a:srgbClr val="FFFF00"/>
                </a:solidFill>
                <a:latin typeface="Times New Roman" panose="02020603050405020304" pitchFamily="18" charset="0"/>
                <a:cs typeface="Times New Roman" panose="02020603050405020304" pitchFamily="18" charset="0"/>
              </a:rPr>
              <a:t>Lực</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đẩy</a:t>
            </a:r>
            <a:endParaRPr lang="en-US" sz="4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49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80">
                                          <p:stCondLst>
                                            <p:cond delay="0"/>
                                          </p:stCondLst>
                                        </p:cTn>
                                        <p:tgtEl>
                                          <p:spTgt spid="8"/>
                                        </p:tgtEl>
                                      </p:cBhvr>
                                    </p:animEffect>
                                    <p:anim calcmode="lin" valueType="num">
                                      <p:cBhvr>
                                        <p:cTn id="4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6" dur="26">
                                          <p:stCondLst>
                                            <p:cond delay="650"/>
                                          </p:stCondLst>
                                        </p:cTn>
                                        <p:tgtEl>
                                          <p:spTgt spid="8"/>
                                        </p:tgtEl>
                                      </p:cBhvr>
                                      <p:to x="100000" y="60000"/>
                                    </p:animScale>
                                    <p:animScale>
                                      <p:cBhvr>
                                        <p:cTn id="47" dur="166" decel="50000">
                                          <p:stCondLst>
                                            <p:cond delay="676"/>
                                          </p:stCondLst>
                                        </p:cTn>
                                        <p:tgtEl>
                                          <p:spTgt spid="8"/>
                                        </p:tgtEl>
                                      </p:cBhvr>
                                      <p:to x="100000" y="100000"/>
                                    </p:animScale>
                                    <p:animScale>
                                      <p:cBhvr>
                                        <p:cTn id="48" dur="26">
                                          <p:stCondLst>
                                            <p:cond delay="1312"/>
                                          </p:stCondLst>
                                        </p:cTn>
                                        <p:tgtEl>
                                          <p:spTgt spid="8"/>
                                        </p:tgtEl>
                                      </p:cBhvr>
                                      <p:to x="100000" y="80000"/>
                                    </p:animScale>
                                    <p:animScale>
                                      <p:cBhvr>
                                        <p:cTn id="49" dur="166" decel="50000">
                                          <p:stCondLst>
                                            <p:cond delay="1338"/>
                                          </p:stCondLst>
                                        </p:cTn>
                                        <p:tgtEl>
                                          <p:spTgt spid="8"/>
                                        </p:tgtEl>
                                      </p:cBhvr>
                                      <p:to x="100000" y="100000"/>
                                    </p:animScale>
                                    <p:animScale>
                                      <p:cBhvr>
                                        <p:cTn id="50" dur="26">
                                          <p:stCondLst>
                                            <p:cond delay="1642"/>
                                          </p:stCondLst>
                                        </p:cTn>
                                        <p:tgtEl>
                                          <p:spTgt spid="8"/>
                                        </p:tgtEl>
                                      </p:cBhvr>
                                      <p:to x="100000" y="90000"/>
                                    </p:animScale>
                                    <p:animScale>
                                      <p:cBhvr>
                                        <p:cTn id="51" dur="166" decel="50000">
                                          <p:stCondLst>
                                            <p:cond delay="1668"/>
                                          </p:stCondLst>
                                        </p:cTn>
                                        <p:tgtEl>
                                          <p:spTgt spid="8"/>
                                        </p:tgtEl>
                                      </p:cBhvr>
                                      <p:to x="100000" y="100000"/>
                                    </p:animScale>
                                    <p:animScale>
                                      <p:cBhvr>
                                        <p:cTn id="52" dur="26">
                                          <p:stCondLst>
                                            <p:cond delay="1808"/>
                                          </p:stCondLst>
                                        </p:cTn>
                                        <p:tgtEl>
                                          <p:spTgt spid="8"/>
                                        </p:tgtEl>
                                      </p:cBhvr>
                                      <p:to x="100000" y="95000"/>
                                    </p:animScale>
                                    <p:animScale>
                                      <p:cBhvr>
                                        <p:cTn id="53"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592</TotalTime>
  <Words>856</Words>
  <Application>Microsoft Office PowerPoint</Application>
  <PresentationFormat>On-screen Show (4:3)</PresentationFormat>
  <Paragraphs>83</Paragraphs>
  <Slides>26</Slides>
  <Notes>3</Notes>
  <HiddenSlides>0</HiddenSlides>
  <MMClips>14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宋体</vt:lpstr>
      <vt:lpstr>Arial</vt:lpstr>
      <vt:lpstr>Calibri</vt:lpstr>
      <vt:lpstr>Calibri Light</vt:lpstr>
      <vt:lpstr>Tahoma</vt:lpstr>
      <vt:lpstr>Times New Roman</vt:lpstr>
      <vt:lpstr>Wingdings</vt:lpstr>
      <vt:lpstr>Office Theme</vt:lpstr>
      <vt:lpstr>1_Office Theme</vt:lpstr>
      <vt:lpstr>PowerPoint Presentation</vt:lpstr>
      <vt:lpstr>PowerPoint Presentation</vt:lpstr>
      <vt:lpstr>MỤC TIÊU</vt:lpstr>
      <vt:lpstr>KHỞI ĐỘNG</vt:lpstr>
      <vt:lpstr>PowerPoint Presentation</vt:lpstr>
      <vt:lpstr>1. LỰC</vt:lpstr>
      <vt:lpstr>PowerPoint Presentation</vt:lpstr>
      <vt:lpstr>PowerPoint Presentation</vt:lpstr>
      <vt:lpstr>PowerPoint Presentation</vt:lpstr>
      <vt:lpstr>PowerPoint Presentation</vt:lpstr>
      <vt:lpstr>b. Tìm hiểu về độ lớn và hướng của lực</vt:lpstr>
      <vt:lpstr>PowerPoint Presentation</vt:lpstr>
      <vt:lpstr>PowerPoint Presentation</vt:lpstr>
      <vt:lpstr>PowerPoint Presentation</vt:lpstr>
      <vt:lpstr>PowerPoint Presentation</vt:lpstr>
      <vt:lpstr>PowerPoint Presentation</vt:lpstr>
      <vt:lpstr>2. BIỂU DIỄN LỰC</vt:lpstr>
      <vt:lpstr>PowerPoint Presentation</vt:lpstr>
      <vt:lpstr>b. Tìm hiểu về cách biểu diễn lực</vt:lpstr>
      <vt:lpstr>PowerPoint Presentation</vt:lpstr>
      <vt:lpstr>PowerPoint Presentation</vt:lpstr>
      <vt:lpstr>KẾT LUẬN</vt:lpstr>
      <vt:lpstr>PowerPoint Presentation</vt:lpstr>
      <vt:lpstr>PowerPoint Presentation</vt:lpstr>
      <vt:lpstr>PowerPoint Presentation</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35: LỰC VÀ BIỂU DIỄN LỰC</dc:title>
  <dc:creator>Tuyết Loan;Tuyet Loan</dc:creator>
  <cp:lastModifiedBy>Admin</cp:lastModifiedBy>
  <cp:revision>41</cp:revision>
  <dcterms:created xsi:type="dcterms:W3CDTF">2021-08-12T14:49:04Z</dcterms:created>
  <dcterms:modified xsi:type="dcterms:W3CDTF">2022-03-22T03:14:00Z</dcterms:modified>
</cp:coreProperties>
</file>