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6" r:id="rId3"/>
    <p:sldId id="258" r:id="rId4"/>
    <p:sldId id="260" r:id="rId5"/>
    <p:sldId id="261" r:id="rId6"/>
    <p:sldId id="301" r:id="rId7"/>
    <p:sldId id="288" r:id="rId8"/>
    <p:sldId id="262" r:id="rId9"/>
    <p:sldId id="298" r:id="rId10"/>
    <p:sldId id="263" r:id="rId11"/>
    <p:sldId id="299" r:id="rId12"/>
    <p:sldId id="271" r:id="rId13"/>
    <p:sldId id="300" r:id="rId14"/>
    <p:sldId id="303" r:id="rId15"/>
    <p:sldId id="277" r:id="rId16"/>
    <p:sldId id="304" r:id="rId17"/>
    <p:sldId id="284" r:id="rId18"/>
    <p:sldId id="305" r:id="rId19"/>
    <p:sldId id="306" r:id="rId20"/>
    <p:sldId id="307" r:id="rId21"/>
    <p:sldId id="308"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B8"/>
    <a:srgbClr val="0033CC"/>
    <a:srgbClr val="FF33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9" autoAdjust="0"/>
    <p:restoredTop sz="89523" autoAdjust="0"/>
  </p:normalViewPr>
  <p:slideViewPr>
    <p:cSldViewPr snapToGrid="0">
      <p:cViewPr>
        <p:scale>
          <a:sx n="68" d="100"/>
          <a:sy n="68" d="100"/>
        </p:scale>
        <p:origin x="-618"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5BB64-8391-418F-A2D5-AE2F4C86627D}" type="datetimeFigureOut">
              <a:rPr lang="vi-VN" smtClean="0"/>
              <a:t>31/03/2023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80CAA-EA74-4D6E-A8F1-CDE6A9CFAF31}" type="slidenum">
              <a:rPr lang="vi-VN" smtClean="0"/>
              <a:t>‹#›</a:t>
            </a:fld>
            <a:endParaRPr lang="vi-VN"/>
          </a:p>
        </p:txBody>
      </p:sp>
    </p:spTree>
    <p:extLst>
      <p:ext uri="{BB962C8B-B14F-4D97-AF65-F5344CB8AC3E}">
        <p14:creationId xmlns:p14="http://schemas.microsoft.com/office/powerpoint/2010/main" val="39825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4</a:t>
            </a:fld>
            <a:endParaRPr lang="vi-VN"/>
          </a:p>
        </p:txBody>
      </p:sp>
    </p:spTree>
    <p:extLst>
      <p:ext uri="{BB962C8B-B14F-4D97-AF65-F5344CB8AC3E}">
        <p14:creationId xmlns:p14="http://schemas.microsoft.com/office/powerpoint/2010/main" val="383243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7</a:t>
            </a:fld>
            <a:endParaRPr lang="vi-VN"/>
          </a:p>
        </p:txBody>
      </p:sp>
    </p:spTree>
    <p:extLst>
      <p:ext uri="{BB962C8B-B14F-4D97-AF65-F5344CB8AC3E}">
        <p14:creationId xmlns:p14="http://schemas.microsoft.com/office/powerpoint/2010/main" val="277128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12</a:t>
            </a:fld>
            <a:endParaRPr lang="vi-VN"/>
          </a:p>
        </p:txBody>
      </p:sp>
    </p:spTree>
    <p:extLst>
      <p:ext uri="{BB962C8B-B14F-4D97-AF65-F5344CB8AC3E}">
        <p14:creationId xmlns:p14="http://schemas.microsoft.com/office/powerpoint/2010/main" val="398172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17</a:t>
            </a:fld>
            <a:endParaRPr lang="vi-VN"/>
          </a:p>
        </p:txBody>
      </p:sp>
    </p:spTree>
    <p:extLst>
      <p:ext uri="{BB962C8B-B14F-4D97-AF65-F5344CB8AC3E}">
        <p14:creationId xmlns:p14="http://schemas.microsoft.com/office/powerpoint/2010/main" val="272936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DE104-191E-4A6A-800C-CF3C46222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31386E5F-A3C3-40AC-ACFD-571EF8D8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54713122-90A5-4922-8F06-51461BA003A6}"/>
              </a:ext>
            </a:extLst>
          </p:cNvPr>
          <p:cNvSpPr>
            <a:spLocks noGrp="1"/>
          </p:cNvSpPr>
          <p:nvPr>
            <p:ph type="dt" sz="half" idx="10"/>
          </p:nvPr>
        </p:nvSpPr>
        <p:spPr/>
        <p:txBody>
          <a:bodyPr/>
          <a:lstStyle/>
          <a:p>
            <a:fld id="{82EDB8D0-98ED-4B86-9D5F-E61ADC70144D}" type="datetimeFigureOut">
              <a:rPr lang="en-US" smtClean="0"/>
              <a:t>3/31/2023</a:t>
            </a:fld>
            <a:endParaRPr lang="en-US" dirty="0"/>
          </a:p>
        </p:txBody>
      </p:sp>
      <p:sp>
        <p:nvSpPr>
          <p:cNvPr id="5" name="Footer Placeholder 4">
            <a:extLst>
              <a:ext uri="{FF2B5EF4-FFF2-40B4-BE49-F238E27FC236}">
                <a16:creationId xmlns:a16="http://schemas.microsoft.com/office/drawing/2014/main" xmlns="" id="{74A174FD-5E5B-41CC-8A9A-949B4D94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21371C-1005-49A4-B49E-D41B1F3CE8C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59241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27043-2BF1-4114-A8AF-38D3E4422FB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2052F18-3CD9-4B9C-8217-A740FA12B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4AD8CC2-F491-40BE-BA3F-43BB71E673EC}"/>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5" name="Footer Placeholder 4">
            <a:extLst>
              <a:ext uri="{FF2B5EF4-FFF2-40B4-BE49-F238E27FC236}">
                <a16:creationId xmlns:a16="http://schemas.microsoft.com/office/drawing/2014/main" xmlns="" id="{31FA1282-AAA6-4CF3-8C76-ECDF9E86D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816F95-AE77-40D3-90A9-098222246401}"/>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62453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279536-0C18-455B-A91E-CA0DEFA199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FA33C7-8C1E-4899-826B-2F7A4FCE0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E6722CF-BEB0-4103-A08C-623AD991375E}"/>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5" name="Footer Placeholder 4">
            <a:extLst>
              <a:ext uri="{FF2B5EF4-FFF2-40B4-BE49-F238E27FC236}">
                <a16:creationId xmlns:a16="http://schemas.microsoft.com/office/drawing/2014/main" xmlns="" id="{52B30C51-E592-4582-BBAE-4185F8A41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BA3FD-3209-44AD-B1DD-7C32C4756429}"/>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28263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D6435-D77D-4163-9352-35175060B61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55CF657-9E90-4346-9B2E-8B5083E16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B3D9395-DBB7-490B-937A-E796CFD6743E}"/>
              </a:ext>
            </a:extLst>
          </p:cNvPr>
          <p:cNvSpPr>
            <a:spLocks noGrp="1"/>
          </p:cNvSpPr>
          <p:nvPr>
            <p:ph type="dt" sz="half" idx="10"/>
          </p:nvPr>
        </p:nvSpPr>
        <p:spPr/>
        <p:txBody>
          <a:bodyPr/>
          <a:lstStyle/>
          <a:p>
            <a:fld id="{82EDB8D0-98ED-4B86-9D5F-E61ADC70144D}" type="datetimeFigureOut">
              <a:rPr lang="en-US" smtClean="0"/>
              <a:t>3/31/2023</a:t>
            </a:fld>
            <a:endParaRPr lang="en-US" dirty="0"/>
          </a:p>
        </p:txBody>
      </p:sp>
      <p:sp>
        <p:nvSpPr>
          <p:cNvPr id="5" name="Footer Placeholder 4">
            <a:extLst>
              <a:ext uri="{FF2B5EF4-FFF2-40B4-BE49-F238E27FC236}">
                <a16:creationId xmlns:a16="http://schemas.microsoft.com/office/drawing/2014/main" xmlns="" id="{E4955360-EF8B-4C17-A043-B30E095F2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659C79-0104-4E7C-9438-CB8E46B6C220}"/>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84279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2984E-EA99-4555-8ADD-87700064B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EE448CD-06C6-4AB3-B461-AC97A4FB5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2A833E-5A2A-4227-A108-39B74A5F8C61}"/>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5" name="Footer Placeholder 4">
            <a:extLst>
              <a:ext uri="{FF2B5EF4-FFF2-40B4-BE49-F238E27FC236}">
                <a16:creationId xmlns:a16="http://schemas.microsoft.com/office/drawing/2014/main" xmlns="" id="{608614D4-AF90-4A5C-9F4B-128E2839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606FAD-7B05-4AE4-A525-2420790FA551}"/>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69188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23C51-F22D-49F7-8A93-791DE81260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DF37218-80BD-423B-81F6-857A88AD1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57EEBC52-550B-449E-A7D3-4FB0C97DE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6B64C6EB-EEE5-457D-8118-A73CE7857527}"/>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6" name="Footer Placeholder 5">
            <a:extLst>
              <a:ext uri="{FF2B5EF4-FFF2-40B4-BE49-F238E27FC236}">
                <a16:creationId xmlns:a16="http://schemas.microsoft.com/office/drawing/2014/main" xmlns="" id="{733F2470-849B-40B8-90EF-C8247143E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3CEA60-58B7-4DE3-9C99-3FB7A391C8F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6244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113CA-CB61-41CC-9717-A09ADE16702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ED57A4A-3F9B-427D-B9F6-D143F84EB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E6AB66-3DF9-488D-8579-AEBCBB2CF9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7DA93FED-390D-45F3-9109-4D4797406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A7726C1-147E-4FB2-89EA-CF44E30758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F407ADC0-1E7E-4AD8-BAEE-2FF2C53CF813}"/>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8" name="Footer Placeholder 7">
            <a:extLst>
              <a:ext uri="{FF2B5EF4-FFF2-40B4-BE49-F238E27FC236}">
                <a16:creationId xmlns:a16="http://schemas.microsoft.com/office/drawing/2014/main" xmlns="" id="{4CB91BCF-4971-4976-8B02-6FBCBF8632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F9B3F5B-FAD2-465D-A63E-CDF15C55794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1522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E6344-936B-4CE7-92FD-CF1406DA6A1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A33AA04F-BC78-4C80-89CC-41E7E0233946}"/>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4" name="Footer Placeholder 3">
            <a:extLst>
              <a:ext uri="{FF2B5EF4-FFF2-40B4-BE49-F238E27FC236}">
                <a16:creationId xmlns:a16="http://schemas.microsoft.com/office/drawing/2014/main" xmlns="" id="{D27329F2-C0A3-493E-86B8-B1705F446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9C64457-AFCD-4DD4-AD4A-D9A2AEFBE9BD}"/>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511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0F54A2-CF77-41E8-B5C2-470DAE32C5D0}"/>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3" name="Footer Placeholder 2">
            <a:extLst>
              <a:ext uri="{FF2B5EF4-FFF2-40B4-BE49-F238E27FC236}">
                <a16:creationId xmlns:a16="http://schemas.microsoft.com/office/drawing/2014/main" xmlns="" id="{68BD89A8-377B-4267-A15F-5D2BD63D68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CCA4D1E-D30F-480A-87DD-DD12334D1762}"/>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98389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82734-6151-4621-9DBF-84F2FC477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1897160-679E-4A4F-B033-3154E69D9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75DF5050-4C25-4339-B5C4-6B7674F19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4D4062-3F56-4031-A75D-B19CF410DE0C}"/>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6" name="Footer Placeholder 5">
            <a:extLst>
              <a:ext uri="{FF2B5EF4-FFF2-40B4-BE49-F238E27FC236}">
                <a16:creationId xmlns:a16="http://schemas.microsoft.com/office/drawing/2014/main" xmlns="" id="{86785A44-394A-48BA-BFA3-F46BEEDC6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F99A7C-2042-4104-BCAD-580D23B7B63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0228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F1210-899E-4835-8112-9E0EBE3BD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36ED2BA0-81D1-4886-9610-46D3C1748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BD20A462-4078-4757-ABBC-35095C635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2C560D4-4034-4C77-A3B0-14B134C8A3A7}"/>
              </a:ext>
            </a:extLst>
          </p:cNvPr>
          <p:cNvSpPr>
            <a:spLocks noGrp="1"/>
          </p:cNvSpPr>
          <p:nvPr>
            <p:ph type="dt" sz="half" idx="10"/>
          </p:nvPr>
        </p:nvSpPr>
        <p:spPr/>
        <p:txBody>
          <a:bodyPr/>
          <a:lstStyle/>
          <a:p>
            <a:fld id="{82EDB8D0-98ED-4B86-9D5F-E61ADC70144D}" type="datetimeFigureOut">
              <a:rPr lang="en-US" smtClean="0"/>
              <a:t>3/31/2023</a:t>
            </a:fld>
            <a:endParaRPr lang="en-US"/>
          </a:p>
        </p:txBody>
      </p:sp>
      <p:sp>
        <p:nvSpPr>
          <p:cNvPr id="6" name="Footer Placeholder 5">
            <a:extLst>
              <a:ext uri="{FF2B5EF4-FFF2-40B4-BE49-F238E27FC236}">
                <a16:creationId xmlns:a16="http://schemas.microsoft.com/office/drawing/2014/main" xmlns="" id="{69AF25A6-A945-4D15-980C-0908DF480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C4C4CF-8038-495F-A25E-0955F47B9C1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21464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804AA49-8803-4415-A30D-A47025995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4BCE202-46C5-43AD-A62B-721B1855E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CD38283-ACB3-4C92-9671-28BAB8537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3/31/2023</a:t>
            </a:fld>
            <a:endParaRPr lang="en-US" dirty="0"/>
          </a:p>
        </p:txBody>
      </p:sp>
      <p:sp>
        <p:nvSpPr>
          <p:cNvPr id="5" name="Footer Placeholder 4">
            <a:extLst>
              <a:ext uri="{FF2B5EF4-FFF2-40B4-BE49-F238E27FC236}">
                <a16:creationId xmlns:a16="http://schemas.microsoft.com/office/drawing/2014/main" xmlns="" id="{F4BEE53A-DC8D-46C8-95F1-FC9CE3C3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E73C909-C5E7-48BD-AA55-D19F4FACF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83290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6">
            <a:extLst>
              <a:ext uri="{FF2B5EF4-FFF2-40B4-BE49-F238E27FC236}">
                <a16:creationId xmlns:a16="http://schemas.microsoft.com/office/drawing/2014/main" xmlns="" id="{7F357D35-3E3E-4EC7-B3AE-C106ABB7D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B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8">
            <a:extLst>
              <a:ext uri="{FF2B5EF4-FFF2-40B4-BE49-F238E27FC236}">
                <a16:creationId xmlns:a16="http://schemas.microsoft.com/office/drawing/2014/main" xmlns="" id="{9334D921-DCE6-4D92-987F-D98C93F1C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8" name="Rectangle 50">
            <a:extLst>
              <a:ext uri="{FF2B5EF4-FFF2-40B4-BE49-F238E27FC236}">
                <a16:creationId xmlns:a16="http://schemas.microsoft.com/office/drawing/2014/main" xmlns="" id="{DE4D942F-489D-4A7B-8983-942543481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2">
            <a:extLst>
              <a:ext uri="{FF2B5EF4-FFF2-40B4-BE49-F238E27FC236}">
                <a16:creationId xmlns:a16="http://schemas.microsoft.com/office/drawing/2014/main" xmlns="" id="{E8F0F547-5526-40CC-8397-442101C26B4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xmlns="" id="{593BD913-0EB6-48A4-B22A-6A4DE0898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EAA6C999-B786-4684-9E02-51BAE90521E6}"/>
              </a:ext>
            </a:extLst>
          </p:cNvPr>
          <p:cNvSpPr>
            <a:spLocks noGrp="1"/>
          </p:cNvSpPr>
          <p:nvPr>
            <p:ph type="ctrTitle"/>
          </p:nvPr>
        </p:nvSpPr>
        <p:spPr>
          <a:xfrm>
            <a:off x="6490251" y="857675"/>
            <a:ext cx="5307497" cy="3677818"/>
          </a:xfrm>
        </p:spPr>
        <p:txBody>
          <a:bodyPr>
            <a:normAutofit/>
          </a:bodyPr>
          <a:lstStyle/>
          <a:p>
            <a:pPr algn="l"/>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Đê</a:t>
            </a:r>
            <a:r>
              <a:rPr lang="en-US" sz="3700" dirty="0">
                <a:solidFill>
                  <a:srgbClr val="FFFFFF"/>
                </a:solidFill>
                <a:latin typeface="Times New Roman" panose="02020603050405020304" pitchFamily="18" charset="0"/>
                <a:cs typeface="Times New Roman" panose="02020603050405020304" pitchFamily="18" charset="0"/>
              </a:rPr>
              <a:t>̉ di </a:t>
            </a:r>
            <a:r>
              <a:rPr lang="en-US" sz="3700" dirty="0" err="1">
                <a:solidFill>
                  <a:srgbClr val="FFFFFF"/>
                </a:solidFill>
                <a:latin typeface="Times New Roman" panose="02020603050405020304" pitchFamily="18" charset="0"/>
                <a:cs typeface="Times New Roman" panose="02020603050405020304" pitchFamily="18" charset="0"/>
              </a:rPr>
              <a:t>chuyển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gô</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trên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sàn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bạn</a:t>
            </a:r>
            <a:r>
              <a:rPr lang="en-US" sz="3700" dirty="0">
                <a:solidFill>
                  <a:srgbClr val="FFFFFF"/>
                </a:solidFill>
                <a:latin typeface="Times New Roman" panose="02020603050405020304" pitchFamily="18" charset="0"/>
                <a:cs typeface="Times New Roman" panose="02020603050405020304" pitchFamily="18" charset="0"/>
              </a:rPr>
              <a:t> A </a:t>
            </a:r>
            <a:r>
              <a:rPr lang="en-US" sz="3700" dirty="0" err="1">
                <a:solidFill>
                  <a:srgbClr val="FFFFFF"/>
                </a:solidFill>
                <a:latin typeface="Times New Roman" panose="02020603050405020304" pitchFamily="18" charset="0"/>
                <a:cs typeface="Times New Roman" panose="02020603050405020304" pitchFamily="18" charset="0"/>
              </a:rPr>
              <a:t>đa</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đẩy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gô</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vê</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phía</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trước</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nhiên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việc</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đẩy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chuyển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động</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như</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thê</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rất</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kho</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Tại</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sao</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lại</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như</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vậy</a:t>
            </a:r>
            <a:r>
              <a:rPr lang="en-US" sz="3700" dirty="0">
                <a:solidFill>
                  <a:srgbClr val="FFFFFF"/>
                </a:solidFill>
                <a:latin typeface="Times New Roman" panose="02020603050405020304" pitchFamily="18" charset="0"/>
                <a:cs typeface="Times New Roman" panose="02020603050405020304" pitchFamily="18" charset="0"/>
              </a:rPr>
              <a:t>?</a:t>
            </a:r>
            <a:endParaRPr lang="vi-VN" sz="3700" dirty="0">
              <a:solidFill>
                <a:srgbClr val="FFFF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4B88340A-13C7-4071-A3FF-198FF0BF9A45}"/>
              </a:ext>
            </a:extLst>
          </p:cNvPr>
          <p:cNvPicPr>
            <a:picLocks noChangeAspect="1"/>
          </p:cNvPicPr>
          <p:nvPr/>
        </p:nvPicPr>
        <p:blipFill rotWithShape="1">
          <a:blip r:embed="rId2">
            <a:extLst>
              <a:ext uri="{28A0092B-C50C-407E-A947-70E740481C1C}">
                <a14:useLocalDpi xmlns:a14="http://schemas.microsoft.com/office/drawing/2010/main" val="0"/>
              </a:ext>
            </a:extLst>
          </a:blip>
          <a:srcRect l="5118" r="-1" b="-1"/>
          <a:stretch/>
        </p:blipFill>
        <p:spPr>
          <a:xfrm>
            <a:off x="872064" y="857675"/>
            <a:ext cx="4593715" cy="5140669"/>
          </a:xfrm>
          <a:prstGeom prst="rect">
            <a:avLst/>
          </a:prstGeom>
        </p:spPr>
      </p:pic>
    </p:spTree>
    <p:extLst>
      <p:ext uri="{BB962C8B-B14F-4D97-AF65-F5344CB8AC3E}">
        <p14:creationId xmlns:p14="http://schemas.microsoft.com/office/powerpoint/2010/main" val="2519212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4DB1EDF3-8174-473B-A7A3-12AF79B92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99" y="838200"/>
            <a:ext cx="505437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638300" y="5184192"/>
            <a:ext cx="24384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trượt</a:t>
            </a:r>
            <a:endParaRPr lang="vi-VN" sz="32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7798847" y="4915905"/>
            <a:ext cx="25400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Trượt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tuyết</a:t>
            </a:r>
            <a:endParaRPr lang="vi-VN" sz="3200" b="1" dirty="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xmlns="" id="{B364BC04-5F64-4A69-8092-92010FE4D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 y="838200"/>
            <a:ext cx="3990975" cy="2225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TN 6 Bài 40: Lực ma sát - Chân Trời Sáng Tạo - Luật Trẻ Em">
            <a:extLst>
              <a:ext uri="{FF2B5EF4-FFF2-40B4-BE49-F238E27FC236}">
                <a16:creationId xmlns:a16="http://schemas.microsoft.com/office/drawing/2014/main" xmlns="" id="{0AFEF131-E062-4D3E-9F36-D0299CF9F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159" y="486162"/>
            <a:ext cx="4580223" cy="4086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379EF83-AE28-4881-A081-FFD59783317A}"/>
              </a:ext>
            </a:extLst>
          </p:cNvPr>
          <p:cNvSpPr txBox="1"/>
          <p:nvPr/>
        </p:nvSpPr>
        <p:spPr>
          <a:xfrm>
            <a:off x="523618" y="576372"/>
            <a:ext cx="5306430" cy="89255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3.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a:p>
            <a:pPr algn="just"/>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7B5386B2-B987-42E3-9512-E91F7520C53C}"/>
              </a:ext>
            </a:extLst>
          </p:cNvPr>
          <p:cNvSpPr txBox="1"/>
          <p:nvPr/>
        </p:nvSpPr>
        <p:spPr>
          <a:xfrm>
            <a:off x="523618" y="1883164"/>
            <a:ext cx="5306430" cy="129266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nghiệm</a:t>
            </a:r>
            <a:r>
              <a:rPr lang="en-US" sz="2600" dirty="0">
                <a:latin typeface="Times New Roman" panose="02020603050405020304" pitchFamily="18" charset="0"/>
                <a:cs typeface="Times New Roman" panose="02020603050405020304" pitchFamily="18" charset="0"/>
              </a:rPr>
              <a:t> 2, vì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lực</a:t>
            </a:r>
            <a:r>
              <a:rPr lang="en-US" sz="2600" dirty="0">
                <a:latin typeface="Times New Roman" panose="02020603050405020304" pitchFamily="18" charset="0"/>
                <a:cs typeface="Times New Roman" panose="02020603050405020304" pitchFamily="18" charset="0"/>
              </a:rPr>
              <a:t> mà nó </a:t>
            </a:r>
            <a:r>
              <a:rPr lang="en-US" sz="2600" dirty="0" err="1">
                <a:latin typeface="Times New Roman" panose="02020603050405020304" pitchFamily="18" charset="0"/>
                <a:cs typeface="Times New Roman" panose="02020603050405020304" pitchFamily="18" charset="0"/>
              </a:rPr>
              <a:t>vẫn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mặt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sàn</a:t>
            </a:r>
            <a:r>
              <a:rPr lang="en-US" sz="2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8EF40E0E-3A61-4C28-BDA2-9820BB5206F8}"/>
              </a:ext>
            </a:extLst>
          </p:cNvPr>
          <p:cNvSpPr txBox="1"/>
          <p:nvPr/>
        </p:nvSpPr>
        <p:spPr>
          <a:xfrm>
            <a:off x="296632" y="3322811"/>
            <a:ext cx="6094378" cy="1692771"/>
          </a:xfrm>
          <a:prstGeom prst="rect">
            <a:avLst/>
          </a:prstGeom>
          <a:noFill/>
        </p:spPr>
        <p:txBody>
          <a:bodyPr wrap="square">
            <a:spAutoFit/>
          </a:bodyPr>
          <a:lstStyle/>
          <a:p>
            <a:r>
              <a:rPr lang="vi-VN" b="0" i="0" dirty="0">
                <a:effectLst/>
                <a:latin typeface="arial" panose="020B0604020202020204" pitchFamily="34" charset="0"/>
              </a:rPr>
              <a:t>        </a:t>
            </a:r>
            <a:r>
              <a:rPr lang="vi-VN" sz="2600" b="0" i="0" dirty="0">
                <a:solidFill>
                  <a:srgbClr val="0033CC"/>
                </a:solidFill>
                <a:effectLst/>
                <a:latin typeface="+mj-lt"/>
              </a:rPr>
              <a:t>Bởi vì lực kéo cân bằng với lực ma sát mặt phẳng nằm ngang đã tác dụng vào khối gỗ để ngăn cản sự chuyển động của khối gỗ khiến khối gỗ nằm yên.</a:t>
            </a:r>
            <a:endParaRPr lang="vi-VN" sz="2600" dirty="0">
              <a:solidFill>
                <a:srgbClr val="0033CC"/>
              </a:solidFill>
              <a:latin typeface="+mj-lt"/>
            </a:endParaRPr>
          </a:p>
        </p:txBody>
      </p:sp>
      <p:sp>
        <p:nvSpPr>
          <p:cNvPr id="8" name="TextBox 7">
            <a:extLst>
              <a:ext uri="{FF2B5EF4-FFF2-40B4-BE49-F238E27FC236}">
                <a16:creationId xmlns:a16="http://schemas.microsoft.com/office/drawing/2014/main" xmlns="" id="{CC534E1C-7000-42AD-B673-CFCEAFECF036}"/>
              </a:ext>
            </a:extLst>
          </p:cNvPr>
          <p:cNvSpPr txBox="1"/>
          <p:nvPr/>
        </p:nvSpPr>
        <p:spPr>
          <a:xfrm>
            <a:off x="523618" y="5417731"/>
            <a:ext cx="11121147" cy="954107"/>
          </a:xfrm>
          <a:prstGeom prst="rect">
            <a:avLst/>
          </a:prstGeom>
          <a:solidFill>
            <a:schemeClr val="accent6">
              <a:lumMod val="20000"/>
              <a:lumOff val="80000"/>
            </a:schemeClr>
          </a:solidFill>
        </p:spPr>
        <p:txBody>
          <a:bodyPr wrap="square">
            <a:spAutoFit/>
          </a:bodyPr>
          <a:lstStyle/>
          <a:p>
            <a:r>
              <a:rPr lang="vi-VN" sz="2800" dirty="0">
                <a:solidFill>
                  <a:srgbClr val="FF0000"/>
                </a:solidFill>
                <a:latin typeface="+mj-lt"/>
              </a:rPr>
              <a:t>       Lực ma sát nghỉ xuất hiện ngăn cản sự chuyển động của một vật khi nó tiếp xúc với bề mặt của một vật khác và có xu hướng chuyển động trên đó.</a:t>
            </a:r>
          </a:p>
        </p:txBody>
      </p:sp>
    </p:spTree>
    <p:extLst>
      <p:ext uri="{BB962C8B-B14F-4D97-AF65-F5344CB8AC3E}">
        <p14:creationId xmlns:p14="http://schemas.microsoft.com/office/powerpoint/2010/main" val="34584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E40E1835-548D-44B7-89CA-57A802E185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71" y="1729355"/>
            <a:ext cx="3425595" cy="2743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2768" y="1826450"/>
            <a:ext cx="3425595" cy="27432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300" y="1729355"/>
            <a:ext cx="3581400" cy="2743200"/>
          </a:xfrm>
          <a:prstGeom prst="rect">
            <a:avLst/>
          </a:prstGeom>
        </p:spPr>
      </p:pic>
      <p:sp>
        <p:nvSpPr>
          <p:cNvPr id="7" name="Title 1">
            <a:extLst>
              <a:ext uri="{FF2B5EF4-FFF2-40B4-BE49-F238E27FC236}">
                <a16:creationId xmlns:a16="http://schemas.microsoft.com/office/drawing/2014/main" xmlns="" id="{584C3154-C374-4A6C-8876-69AC6DB204D6}"/>
              </a:ext>
            </a:extLst>
          </p:cNvPr>
          <p:cNvSpPr txBox="1">
            <a:spLocks/>
          </p:cNvSpPr>
          <p:nvPr/>
        </p:nvSpPr>
        <p:spPr>
          <a:xfrm>
            <a:off x="1858291" y="694564"/>
            <a:ext cx="9144000" cy="5838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latin typeface="Times New Roman" panose="02020603050405020304" pitchFamily="18" charset="0"/>
                <a:cs typeface="Times New Roman" panose="02020603050405020304" pitchFamily="18" charset="0"/>
              </a:rPr>
              <a:t>VÍ DỤ VỀ LỰC MA SÁT NGHỈ TRONG CUỘC SỐNG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anim calcmode="lin" valueType="num">
                                      <p:cBhvr>
                                        <p:cTn id="14" dur="3000" fill="hold"/>
                                        <p:tgtEl>
                                          <p:spTgt spid="2"/>
                                        </p:tgtEl>
                                        <p:attrNameLst>
                                          <p:attrName>ppt_x</p:attrName>
                                        </p:attrNameLst>
                                      </p:cBhvr>
                                      <p:tavLst>
                                        <p:tav tm="0">
                                          <p:val>
                                            <p:strVal val="#ppt_x"/>
                                          </p:val>
                                        </p:tav>
                                        <p:tav tm="100000">
                                          <p:val>
                                            <p:strVal val="#ppt_x"/>
                                          </p:val>
                                        </p:tav>
                                      </p:tavLst>
                                    </p:anim>
                                    <p:anim calcmode="lin" valueType="num">
                                      <p:cBhvr>
                                        <p:cTn id="15" dur="3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3000"/>
                                        <p:tgtEl>
                                          <p:spTgt spid="5"/>
                                        </p:tgtEl>
                                      </p:cBhvr>
                                    </p:animEffect>
                                  </p:childTnLst>
                                </p:cTn>
                              </p:par>
                            </p:childTnLst>
                          </p:cTn>
                        </p:par>
                        <p:par>
                          <p:cTn id="20" fill="hold">
                            <p:stCondLst>
                              <p:cond delay="6000"/>
                            </p:stCondLst>
                            <p:childTnLst>
                              <p:par>
                                <p:cTn id="21" presetID="21"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C4933-1605-41EE-A2FB-BD858E02CC15}"/>
              </a:ext>
            </a:extLst>
          </p:cNvPr>
          <p:cNvSpPr>
            <a:spLocks noGrp="1"/>
          </p:cNvSpPr>
          <p:nvPr>
            <p:ph type="ctrTitle"/>
          </p:nvPr>
        </p:nvSpPr>
        <p:spPr>
          <a:xfrm>
            <a:off x="675828" y="1941096"/>
            <a:ext cx="6344478" cy="773783"/>
          </a:xfrm>
        </p:spPr>
        <p:txBody>
          <a:bodyPr>
            <a:normAutofit fontScale="90000"/>
          </a:bodyPr>
          <a:lstStyle/>
          <a:p>
            <a:pPr algn="l"/>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Lực</a:t>
            </a:r>
            <a:r>
              <a:rPr lang="en-US" sz="2900" dirty="0">
                <a:solidFill>
                  <a:srgbClr val="0808B8"/>
                </a:solidFill>
                <a:latin typeface="Times New Roman" panose="02020603050405020304" pitchFamily="18" charset="0"/>
                <a:cs typeface="Times New Roman" panose="02020603050405020304" pitchFamily="18" charset="0"/>
              </a:rPr>
              <a:t> ma </a:t>
            </a:r>
            <a:r>
              <a:rPr lang="en-US" sz="2900" dirty="0" err="1">
                <a:solidFill>
                  <a:srgbClr val="0808B8"/>
                </a:solidFill>
                <a:latin typeface="Times New Roman" panose="02020603050405020304" pitchFamily="18" charset="0"/>
                <a:cs typeface="Times New Roman" panose="02020603050405020304" pitchFamily="18" charset="0"/>
              </a:rPr>
              <a:t>sát</a:t>
            </a:r>
            <a:r>
              <a:rPr lang="en-US" sz="2900" dirty="0">
                <a:solidFill>
                  <a:srgbClr val="0808B8"/>
                </a:solidFill>
                <a:latin typeface="Times New Roman" panose="02020603050405020304" pitchFamily="18" charset="0"/>
                <a:cs typeface="Times New Roman" panose="02020603050405020304" pitchFamily="18" charset="0"/>
              </a:rPr>
              <a:t> có </a:t>
            </a:r>
            <a:r>
              <a:rPr lang="en-US" sz="2900" dirty="0" err="1">
                <a:solidFill>
                  <a:srgbClr val="0808B8"/>
                </a:solidFill>
                <a:latin typeface="Times New Roman" panose="02020603050405020304" pitchFamily="18" charset="0"/>
                <a:cs typeface="Times New Roman" panose="02020603050405020304" pitchFamily="18" charset="0"/>
              </a:rPr>
              <a:t>tác</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dụng</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như</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thê</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nào</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khi</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vật</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chuyển</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động</a:t>
            </a:r>
            <a:r>
              <a:rPr lang="en-US" sz="2900" dirty="0">
                <a:solidFill>
                  <a:srgbClr val="0808B8"/>
                </a:solidFill>
                <a:latin typeface="Times New Roman" panose="02020603050405020304" pitchFamily="18" charset="0"/>
                <a:cs typeface="Times New Roman" panose="02020603050405020304" pitchFamily="18" charset="0"/>
              </a:rPr>
              <a:t>?</a:t>
            </a:r>
            <a:endParaRPr lang="vi-VN" sz="29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1BB49D8-89E6-45DD-BE0E-38CF0EE72163}"/>
              </a:ext>
            </a:extLst>
          </p:cNvPr>
          <p:cNvSpPr>
            <a:spLocks noGrp="1"/>
          </p:cNvSpPr>
          <p:nvPr>
            <p:ph type="subTitle" idx="1"/>
          </p:nvPr>
        </p:nvSpPr>
        <p:spPr>
          <a:xfrm>
            <a:off x="661514" y="2863484"/>
            <a:ext cx="7010504" cy="565516"/>
          </a:xfrm>
        </p:spPr>
        <p:txBody>
          <a:bodyPr>
            <a:normAutofit/>
          </a:bodyPr>
          <a:lstStyle/>
          <a:p>
            <a:r>
              <a:rPr lang="en-US" sz="2600" dirty="0">
                <a:solidFill>
                  <a:srgbClr val="0808B8"/>
                </a:solidFill>
                <a:latin typeface="Times New Roman" panose="02020603050405020304" pitchFamily="18" charset="0"/>
                <a:cs typeface="Times New Roman" panose="02020603050405020304" pitchFamily="18" charset="0"/>
              </a:rPr>
              <a:t>Khi </a:t>
            </a:r>
            <a:r>
              <a:rPr lang="en-US" sz="2600" dirty="0" err="1">
                <a:solidFill>
                  <a:srgbClr val="0808B8"/>
                </a:solidFill>
                <a:latin typeface="Times New Roman" panose="02020603050405020304" pitchFamily="18" charset="0"/>
                <a:cs typeface="Times New Roman" panose="02020603050405020304" pitchFamily="18" charset="0"/>
              </a:rPr>
              <a:t>đi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bô</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trên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mặt</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đường</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trơn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a:t>
            </a:r>
            <a:endParaRPr lang="vi-VN" sz="2600" dirty="0">
              <a:solidFill>
                <a:srgbClr val="0808B8"/>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3436F4C-A8FF-4067-99E5-DC863D15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784" y="337807"/>
            <a:ext cx="3973103" cy="2932036"/>
          </a:xfrm>
          <a:prstGeom prst="rect">
            <a:avLst/>
          </a:prstGeom>
        </p:spPr>
      </p:pic>
      <p:sp>
        <p:nvSpPr>
          <p:cNvPr id="5" name="Subtitle 2">
            <a:extLst>
              <a:ext uri="{FF2B5EF4-FFF2-40B4-BE49-F238E27FC236}">
                <a16:creationId xmlns:a16="http://schemas.microsoft.com/office/drawing/2014/main" xmlns="" id="{DE7D0ACF-3E6C-4528-A296-EE3BB0001689}"/>
              </a:ext>
            </a:extLst>
          </p:cNvPr>
          <p:cNvSpPr txBox="1">
            <a:spLocks/>
          </p:cNvSpPr>
          <p:nvPr/>
        </p:nvSpPr>
        <p:spPr>
          <a:xfrm>
            <a:off x="661514" y="3577605"/>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Khi </a:t>
            </a:r>
            <a:r>
              <a:rPr lang="en-US" sz="2600" dirty="0" err="1">
                <a:solidFill>
                  <a:srgbClr val="0808B8"/>
                </a:solidFill>
                <a:latin typeface="Times New Roman" panose="02020603050405020304" pitchFamily="18" charset="0"/>
                <a:cs typeface="Times New Roman" panose="02020603050405020304" pitchFamily="18" charset="0"/>
              </a:rPr>
              <a:t>người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lái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xe</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bóp</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 </a:t>
            </a:r>
            <a:r>
              <a:rPr lang="en-US" sz="2600" dirty="0" err="1">
                <a:solidFill>
                  <a:srgbClr val="0808B8"/>
                </a:solidFill>
                <a:latin typeface="Times New Roman" panose="02020603050405020304" pitchFamily="18" charset="0"/>
                <a:cs typeface="Times New Roman" panose="02020603050405020304" pitchFamily="18" charset="0"/>
              </a:rPr>
              <a:t>nếu</a:t>
            </a:r>
            <a:r>
              <a:rPr lang="en-US" sz="2600" dirty="0">
                <a:solidFill>
                  <a:srgbClr val="0808B8"/>
                </a:solidFill>
                <a:latin typeface="Times New Roman" panose="02020603050405020304" pitchFamily="18" charset="0"/>
                <a:cs typeface="Times New Roman" panose="02020603050405020304" pitchFamily="18" charset="0"/>
              </a:rPr>
              <a:t> má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bị </a:t>
            </a:r>
            <a:r>
              <a:rPr lang="en-US" sz="2600" dirty="0" err="1">
                <a:solidFill>
                  <a:srgbClr val="0808B8"/>
                </a:solidFill>
                <a:latin typeface="Times New Roman" panose="02020603050405020304" pitchFamily="18" charset="0"/>
                <a:cs typeface="Times New Roman" panose="02020603050405020304" pitchFamily="18" charset="0"/>
              </a:rPr>
              <a:t>mòn</a:t>
            </a:r>
            <a:r>
              <a:rPr lang="en-US" sz="2600" dirty="0">
                <a:solidFill>
                  <a:srgbClr val="0808B8"/>
                </a:solidFill>
                <a:latin typeface="Times New Roman" panose="02020603050405020304" pitchFamily="18" charset="0"/>
                <a:cs typeface="Times New Roman" panose="02020603050405020304" pitchFamily="18" charset="0"/>
              </a:rPr>
              <a:t>?</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50EE42B4-32E0-479B-8906-3B9B67AD7076}"/>
              </a:ext>
            </a:extLst>
          </p:cNvPr>
          <p:cNvSpPr txBox="1">
            <a:spLocks/>
          </p:cNvSpPr>
          <p:nvPr/>
        </p:nvSpPr>
        <p:spPr>
          <a:xfrm>
            <a:off x="320747" y="522851"/>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4.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endParaRPr lang="en-US" sz="2600" b="1" dirty="0">
              <a:latin typeface="Times New Roman" panose="02020603050405020304" pitchFamily="18" charset="0"/>
              <a:cs typeface="Times New Roman" panose="02020603050405020304" pitchFamily="18" charset="0"/>
            </a:endParaRPr>
          </a:p>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động</a:t>
            </a:r>
            <a:endParaRPr lang="vi-VN" sz="2600" b="1" dirty="0">
              <a:latin typeface="Times New Roman" panose="02020603050405020304" pitchFamily="18" charset="0"/>
              <a:cs typeface="Times New Roman" panose="02020603050405020304" pitchFamily="18" charset="0"/>
            </a:endParaRPr>
          </a:p>
        </p:txBody>
      </p:sp>
      <p:pic>
        <p:nvPicPr>
          <p:cNvPr id="2050" name="Picture 2" descr="Ưu, nhược điểm thắng đĩa">
            <a:extLst>
              <a:ext uri="{FF2B5EF4-FFF2-40B4-BE49-F238E27FC236}">
                <a16:creationId xmlns:a16="http://schemas.microsoft.com/office/drawing/2014/main" xmlns="" id="{22B48540-222B-463C-B07E-D6E537F1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107" y="3577605"/>
            <a:ext cx="4042780" cy="273968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66745202-763B-4866-A640-56092FDC569B}"/>
              </a:ext>
            </a:extLst>
          </p:cNvPr>
          <p:cNvSpPr txBox="1">
            <a:spLocks/>
          </p:cNvSpPr>
          <p:nvPr/>
        </p:nvSpPr>
        <p:spPr>
          <a:xfrm>
            <a:off x="565102" y="4700678"/>
            <a:ext cx="6851649" cy="1066300"/>
          </a:xfrm>
          <a:prstGeom prst="rect">
            <a:avLst/>
          </a:prstGeom>
          <a:solidFill>
            <a:schemeClr val="tx2">
              <a:lumMod val="20000"/>
              <a:lumOff val="80000"/>
            </a:schemeClr>
          </a:solidFill>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thê</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thúc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đẩy</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hoặc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trơ</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chuyển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động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của</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vật</a:t>
            </a:r>
            <a:r>
              <a:rPr lang="en-US" sz="29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23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2"/>
                                        </p:tgtEl>
                                        <p:attrNameLst>
                                          <p:attrName>ppt_w</p:attrName>
                                        </p:attrNameLst>
                                      </p:cBhvr>
                                      <p:tavLst>
                                        <p:tav tm="0">
                                          <p:val>
                                            <p:strVal val="ppt_w"/>
                                          </p:val>
                                        </p:tav>
                                        <p:tav tm="100000">
                                          <p:val>
                                            <p:fltVal val="0"/>
                                          </p:val>
                                        </p:tav>
                                      </p:tavLst>
                                    </p:anim>
                                    <p:anim calcmode="lin" valueType="num">
                                      <p:cBhvr>
                                        <p:cTn id="33" dur="500"/>
                                        <p:tgtEl>
                                          <p:spTgt spid="2"/>
                                        </p:tgtEl>
                                        <p:attrNameLst>
                                          <p:attrName>ppt_h</p:attrName>
                                        </p:attrNameLst>
                                      </p:cBhvr>
                                      <p:tavLst>
                                        <p:tav tm="0">
                                          <p:val>
                                            <p:strVal val="ppt_h"/>
                                          </p:val>
                                        </p:tav>
                                        <p:tav tm="100000">
                                          <p:val>
                                            <p:fltVal val="0"/>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3">
                                            <p:txEl>
                                              <p:pRg st="0" end="0"/>
                                            </p:txEl>
                                          </p:spTgt>
                                        </p:tgtEl>
                                        <p:attrNameLst>
                                          <p:attrName>ppt_w</p:attrName>
                                        </p:attrNameLst>
                                      </p:cBhvr>
                                      <p:tavLst>
                                        <p:tav tm="0">
                                          <p:val>
                                            <p:strVal val="ppt_w"/>
                                          </p:val>
                                        </p:tav>
                                        <p:tav tm="100000">
                                          <p:val>
                                            <p:fltVal val="0"/>
                                          </p:val>
                                        </p:tav>
                                      </p:tavLst>
                                    </p:anim>
                                    <p:anim calcmode="lin" valueType="num">
                                      <p:cBhvr>
                                        <p:cTn id="3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39" dur="500"/>
                                        <p:tgtEl>
                                          <p:spTgt spid="3">
                                            <p:txEl>
                                              <p:pRg st="0" end="0"/>
                                            </p:txEl>
                                          </p:spTgt>
                                        </p:tgtEl>
                                      </p:cBhvr>
                                    </p:animEffect>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C4933-1605-41EE-A2FB-BD858E02CC15}"/>
              </a:ext>
            </a:extLst>
          </p:cNvPr>
          <p:cNvSpPr>
            <a:spLocks noGrp="1"/>
          </p:cNvSpPr>
          <p:nvPr>
            <p:ph type="ctrTitle"/>
          </p:nvPr>
        </p:nvSpPr>
        <p:spPr>
          <a:xfrm>
            <a:off x="543852" y="1566753"/>
            <a:ext cx="6344478" cy="773783"/>
          </a:xfrm>
        </p:spPr>
        <p:txBody>
          <a:bodyPr>
            <a:noAutofit/>
          </a:bodyPr>
          <a:lstStyle/>
          <a:p>
            <a:pPr algn="l"/>
            <a:r>
              <a:rPr lang="vi-VN" sz="2400" dirty="0">
                <a:solidFill>
                  <a:srgbClr val="0808B8"/>
                </a:solidFill>
              </a:rPr>
              <a:t>- Tại sao sau một thời gian sử dụng dép, lốp xe thì chúng đều bị mòn đi.</a:t>
            </a:r>
            <a:endParaRPr lang="vi-VN" sz="11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1BB49D8-89E6-45DD-BE0E-38CF0EE72163}"/>
              </a:ext>
            </a:extLst>
          </p:cNvPr>
          <p:cNvSpPr>
            <a:spLocks noGrp="1"/>
          </p:cNvSpPr>
          <p:nvPr>
            <p:ph type="subTitle" idx="1"/>
          </p:nvPr>
        </p:nvSpPr>
        <p:spPr>
          <a:xfrm>
            <a:off x="485675" y="2484652"/>
            <a:ext cx="7010504" cy="714121"/>
          </a:xfrm>
        </p:spPr>
        <p:txBody>
          <a:bodyPr>
            <a:noAutofit/>
          </a:bodyPr>
          <a:lstStyle/>
          <a:p>
            <a:pPr algn="l"/>
            <a:r>
              <a:rPr lang="vi-VN" dirty="0">
                <a:solidFill>
                  <a:srgbClr val="0808B8"/>
                </a:solidFill>
                <a:latin typeface="+mj-lt"/>
              </a:rPr>
              <a:t>- Hãy nêu hai ví dụ về ảnh hưởng có lợi và có hại của ma sát trong giao thông.</a:t>
            </a:r>
            <a:endParaRPr lang="vi-VN" dirty="0">
              <a:solidFill>
                <a:srgbClr val="0808B8"/>
              </a:solidFill>
              <a:latin typeface="+mj-lt"/>
              <a:cs typeface="Times New Roman" panose="02020603050405020304" pitchFamily="18" charset="0"/>
            </a:endParaRPr>
          </a:p>
        </p:txBody>
      </p:sp>
      <p:sp>
        <p:nvSpPr>
          <p:cNvPr id="5" name="Subtitle 2">
            <a:extLst>
              <a:ext uri="{FF2B5EF4-FFF2-40B4-BE49-F238E27FC236}">
                <a16:creationId xmlns:a16="http://schemas.microsoft.com/office/drawing/2014/main" xmlns="" id="{DE7D0ACF-3E6C-4528-A296-EE3BB0001689}"/>
              </a:ext>
            </a:extLst>
          </p:cNvPr>
          <p:cNvSpPr txBox="1">
            <a:spLocks/>
          </p:cNvSpPr>
          <p:nvPr/>
        </p:nvSpPr>
        <p:spPr>
          <a:xfrm>
            <a:off x="661514" y="3929682"/>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50EE42B4-32E0-479B-8906-3B9B67AD7076}"/>
              </a:ext>
            </a:extLst>
          </p:cNvPr>
          <p:cNvSpPr txBox="1">
            <a:spLocks/>
          </p:cNvSpPr>
          <p:nvPr/>
        </p:nvSpPr>
        <p:spPr>
          <a:xfrm>
            <a:off x="320747" y="441976"/>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an </a:t>
            </a:r>
            <a:r>
              <a:rPr lang="en-US" sz="2600" b="1" dirty="0" err="1">
                <a:latin typeface="Times New Roman" panose="02020603050405020304" pitchFamily="18" charset="0"/>
                <a:cs typeface="Times New Roman" panose="02020603050405020304" pitchFamily="18" charset="0"/>
              </a:rPr>
              <a:t>toàn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66745202-763B-4866-A640-56092FDC569B}"/>
              </a:ext>
            </a:extLst>
          </p:cNvPr>
          <p:cNvSpPr txBox="1">
            <a:spLocks/>
          </p:cNvSpPr>
          <p:nvPr/>
        </p:nvSpPr>
        <p:spPr>
          <a:xfrm>
            <a:off x="122430" y="5178898"/>
            <a:ext cx="7736993" cy="598963"/>
          </a:xfrm>
          <a:prstGeom prst="rect">
            <a:avLst/>
          </a:prstGeom>
          <a:solidFill>
            <a:schemeClr val="tx2">
              <a:lumMod val="20000"/>
              <a:lumOff val="80000"/>
            </a:schemeClr>
          </a:solidFill>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vai</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quan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an </a:t>
            </a:r>
            <a:r>
              <a:rPr lang="en-US" sz="2900" dirty="0" err="1">
                <a:solidFill>
                  <a:srgbClr val="C00000"/>
                </a:solidFill>
                <a:latin typeface="Times New Roman" panose="02020603050405020304" pitchFamily="18" charset="0"/>
                <a:cs typeface="Times New Roman" panose="02020603050405020304" pitchFamily="18" charset="0"/>
              </a:rPr>
              <a:t>toàn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giao</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thông</a:t>
            </a:r>
            <a:r>
              <a:rPr lang="en-US" sz="2900" dirty="0">
                <a:solidFill>
                  <a:srgbClr val="C00000"/>
                </a:solidFill>
                <a:latin typeface="Times New Roman" panose="02020603050405020304" pitchFamily="18" charset="0"/>
                <a:cs typeface="Times New Roman" panose="02020603050405020304" pitchFamily="18" charset="0"/>
              </a:rPr>
              <a:t>. </a:t>
            </a:r>
          </a:p>
        </p:txBody>
      </p:sp>
      <p:pic>
        <p:nvPicPr>
          <p:cNvPr id="11" name="Picture 2" descr="Video: Khám phá bí mật bên trong lốp ô tô khi xe đang chạy trên đường">
            <a:extLst>
              <a:ext uri="{FF2B5EF4-FFF2-40B4-BE49-F238E27FC236}">
                <a16:creationId xmlns:a16="http://schemas.microsoft.com/office/drawing/2014/main" xmlns="" id="{9A1FF59B-B74C-4A66-81E9-782A6DC2D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677"/>
          <a:stretch/>
        </p:blipFill>
        <p:spPr bwMode="auto">
          <a:xfrm>
            <a:off x="8719793" y="188537"/>
            <a:ext cx="3291005" cy="293980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098" name="Picture 2" descr="Danh sách các biển báo nguy hiểm tài xế cần ghi nhớ">
            <a:extLst>
              <a:ext uri="{FF2B5EF4-FFF2-40B4-BE49-F238E27FC236}">
                <a16:creationId xmlns:a16="http://schemas.microsoft.com/office/drawing/2014/main" xmlns="" id="{E72DA47B-638D-487A-B619-C97DCCF91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170" y="3592972"/>
            <a:ext cx="2619375" cy="221932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5A6265E0-C525-4F77-BFFB-56D048674843}"/>
              </a:ext>
            </a:extLst>
          </p:cNvPr>
          <p:cNvSpPr txBox="1">
            <a:spLocks/>
          </p:cNvSpPr>
          <p:nvPr/>
        </p:nvSpPr>
        <p:spPr>
          <a:xfrm>
            <a:off x="9116280" y="3214763"/>
            <a:ext cx="2529265" cy="45768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z="2400" dirty="0"/>
              <a:t>H 40.7. Lốp xe</a:t>
            </a:r>
          </a:p>
        </p:txBody>
      </p:sp>
      <p:sp>
        <p:nvSpPr>
          <p:cNvPr id="15" name="Subtitle 2">
            <a:extLst>
              <a:ext uri="{FF2B5EF4-FFF2-40B4-BE49-F238E27FC236}">
                <a16:creationId xmlns:a16="http://schemas.microsoft.com/office/drawing/2014/main" xmlns="" id="{AC80111F-192C-43E2-A34D-3709CC60BC39}"/>
              </a:ext>
            </a:extLst>
          </p:cNvPr>
          <p:cNvSpPr txBox="1">
            <a:spLocks/>
          </p:cNvSpPr>
          <p:nvPr/>
        </p:nvSpPr>
        <p:spPr>
          <a:xfrm>
            <a:off x="8076873" y="5838569"/>
            <a:ext cx="4207194" cy="83089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dirty="0">
                <a:latin typeface="+mj-lt"/>
              </a:rPr>
              <a:t>H 40.8 Biển báo có đoạn đường trơn trượt ở phía trước</a:t>
            </a:r>
          </a:p>
        </p:txBody>
      </p:sp>
    </p:spTree>
    <p:extLst>
      <p:ext uri="{BB962C8B-B14F-4D97-AF65-F5344CB8AC3E}">
        <p14:creationId xmlns:p14="http://schemas.microsoft.com/office/powerpoint/2010/main" val="24116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3">
                                            <p:txEl>
                                              <p:pRg st="0" end="0"/>
                                            </p:txEl>
                                          </p:spTgt>
                                        </p:tgtEl>
                                        <p:attrNameLst>
                                          <p:attrName>ppt_w</p:attrName>
                                        </p:attrNameLst>
                                      </p:cBhvr>
                                      <p:tavLst>
                                        <p:tav tm="0">
                                          <p:val>
                                            <p:strVal val="ppt_w"/>
                                          </p:val>
                                        </p:tav>
                                        <p:tav tm="100000">
                                          <p:val>
                                            <p:fltVal val="0"/>
                                          </p:val>
                                        </p:tav>
                                      </p:tavLst>
                                    </p:anim>
                                    <p:anim calcmode="lin" valueType="num">
                                      <p:cBhvr>
                                        <p:cTn id="2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400"/>
                                        <p:tgtEl>
                                          <p:spTgt spid="14"/>
                                        </p:tgtEl>
                                      </p:cBhvr>
                                    </p:animEffect>
                                  </p:childTnLst>
                                </p:cTn>
                              </p:par>
                              <p:par>
                                <p:cTn id="44" presetID="10" presetClass="entr" presetSubtype="0" fill="hold" grpId="0" nodeType="withEffect">
                                  <p:stCondLst>
                                    <p:cond delay="2000"/>
                                  </p:stCondLst>
                                  <p:iterate type="lt">
                                    <p:tmPct val="10000"/>
                                  </p:iterate>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4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P spid="14" grpId="0"/>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xmlns="" id="{8ED90E57-F82A-4B2D-B342-B7993C9397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RAv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9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3384223" cy="156966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được</a:t>
            </a:r>
            <a:r>
              <a:rPr lang="en-US" sz="2400" dirty="0">
                <a:solidFill>
                  <a:prstClr val="black"/>
                </a:solidFill>
                <a:latin typeface="Times New Roman" panose="02020603050405020304" pitchFamily="18" charset="0"/>
              </a:rPr>
              <a:t>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p:txBody>
      </p:sp>
      <p:sp>
        <p:nvSpPr>
          <p:cNvPr id="9" name="Title 1"/>
          <p:cNvSpPr txBox="1">
            <a:spLocks/>
          </p:cNvSpPr>
          <p:nvPr/>
        </p:nvSpPr>
        <p:spPr>
          <a:xfrm>
            <a:off x="3581400" y="117476"/>
            <a:ext cx="4883870" cy="563562"/>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b="1" dirty="0">
                <a:latin typeface="Times New Roman" panose="02020603050405020304" pitchFamily="18" charset="0"/>
                <a:cs typeface="Times New Roman" panose="02020603050405020304" pitchFamily="18" charset="0"/>
              </a:rPr>
              <a:t>LỰC MA SÁT CÓ LỢI TRONG GIAO THÔNG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xmlns="" id="{1FB5ABBA-9BAC-47E5-8C3F-E0078CE6AB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21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xmlns="" id="{DEC109F4-8F8D-4734-A50F-FC04D4617803}"/>
              </a:ext>
            </a:extLst>
          </p:cNvPr>
          <p:cNvSpPr txBox="1">
            <a:spLocks noChangeArrowheads="1"/>
          </p:cNvSpPr>
          <p:nvPr/>
        </p:nvSpPr>
        <p:spPr bwMode="auto">
          <a:xfrm>
            <a:off x="4407030" y="3962749"/>
            <a:ext cx="376600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pic>
        <p:nvPicPr>
          <p:cNvPr id="2" name="Picture 1">
            <a:extLst>
              <a:ext uri="{FF2B5EF4-FFF2-40B4-BE49-F238E27FC236}">
                <a16:creationId xmlns:a16="http://schemas.microsoft.com/office/drawing/2014/main" xmlns="" id="{7DE13577-037B-41C5-A23D-43CDFDB5BBD3}"/>
              </a:ext>
            </a:extLst>
          </p:cNvPr>
          <p:cNvPicPr>
            <a:picLocks noChangeAspect="1"/>
          </p:cNvPicPr>
          <p:nvPr/>
        </p:nvPicPr>
        <p:blipFill>
          <a:blip r:embed="rId5"/>
          <a:stretch>
            <a:fillRect/>
          </a:stretch>
        </p:blipFill>
        <p:spPr>
          <a:xfrm>
            <a:off x="8496695" y="1044979"/>
            <a:ext cx="3380777" cy="2737341"/>
          </a:xfrm>
          <a:prstGeom prst="rect">
            <a:avLst/>
          </a:prstGeom>
        </p:spPr>
      </p:pic>
      <p:sp>
        <p:nvSpPr>
          <p:cNvPr id="12" name="Text Box 66">
            <a:extLst>
              <a:ext uri="{FF2B5EF4-FFF2-40B4-BE49-F238E27FC236}">
                <a16:creationId xmlns:a16="http://schemas.microsoft.com/office/drawing/2014/main" xmlns="" id="{E7021474-9F2C-4840-9D71-423810D8D4C5}"/>
              </a:ext>
            </a:extLst>
          </p:cNvPr>
          <p:cNvSpPr txBox="1">
            <a:spLocks noChangeArrowheads="1"/>
          </p:cNvSpPr>
          <p:nvPr/>
        </p:nvSpPr>
        <p:spPr bwMode="auto">
          <a:xfrm>
            <a:off x="8364720" y="3962749"/>
            <a:ext cx="36781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err="1">
                <a:latin typeface="Times New Roman" panose="02020603050405020304" pitchFamily="18" charset="0"/>
              </a:rPr>
              <a:t>Lực</a:t>
            </a:r>
            <a:r>
              <a:rPr lang="en-US" sz="2400" dirty="0">
                <a:latin typeface="Times New Roman" panose="02020603050405020304" pitchFamily="18" charset="0"/>
              </a:rPr>
              <a:t> ma </a:t>
            </a:r>
            <a:r>
              <a:rPr lang="en-US" sz="2400" dirty="0" err="1">
                <a:latin typeface="Times New Roman" panose="02020603050405020304" pitchFamily="18" charset="0"/>
              </a:rPr>
              <a:t>sát</a:t>
            </a:r>
            <a:r>
              <a:rPr lang="en-US" sz="2400" dirty="0">
                <a:latin typeface="Times New Roman" panose="02020603050405020304" pitchFamily="18" charset="0"/>
              </a:rPr>
              <a:t> </a:t>
            </a:r>
            <a:r>
              <a:rPr lang="en-US" sz="2400" dirty="0" err="1">
                <a:latin typeface="Times New Roman" panose="02020603050405020304" pitchFamily="18" charset="0"/>
              </a:rPr>
              <a:t>trượt</a:t>
            </a:r>
            <a:r>
              <a:rPr lang="en-US" sz="2400" dirty="0">
                <a:latin typeface="Times New Roman" panose="02020603050405020304" pitchFamily="18" charset="0"/>
              </a:rPr>
              <a:t> </a:t>
            </a:r>
            <a:r>
              <a:rPr lang="en-US" sz="2400" dirty="0" err="1">
                <a:latin typeface="Times New Roman" panose="02020603050405020304" pitchFamily="18" charset="0"/>
              </a:rPr>
              <a:t>giữa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va</a:t>
            </a:r>
            <a:r>
              <a:rPr lang="en-US" sz="2400" dirty="0">
                <a:latin typeface="Times New Roman" panose="02020603050405020304" pitchFamily="18" charset="0"/>
              </a:rPr>
              <a:t>̀ </a:t>
            </a:r>
            <a:r>
              <a:rPr lang="en-US" sz="2400" dirty="0" err="1">
                <a:latin typeface="Times New Roman" panose="02020603050405020304" pitchFamily="18" charset="0"/>
              </a:rPr>
              <a:t>đĩa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làm</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xe</a:t>
            </a:r>
            <a:r>
              <a:rPr lang="en-US" sz="2400" dirty="0">
                <a:latin typeface="Times New Roman" panose="02020603050405020304" pitchFamily="18" charset="0"/>
              </a:rPr>
              <a:t> </a:t>
            </a:r>
            <a:r>
              <a:rPr lang="en-US" sz="2400" dirty="0" err="1">
                <a:latin typeface="Times New Roman" panose="02020603050405020304" pitchFamily="18" charset="0"/>
              </a:rPr>
              <a:t>dừng</a:t>
            </a:r>
            <a:r>
              <a:rPr lang="en-US" sz="2400" dirty="0">
                <a:latin typeface="Times New Roman" panose="02020603050405020304" pitchFamily="18" charset="0"/>
              </a:rPr>
              <a:t> </a:t>
            </a:r>
            <a:r>
              <a:rPr lang="en-US" sz="2400" dirty="0" err="1">
                <a:latin typeface="Times New Roman" panose="02020603050405020304" pitchFamily="18" charset="0"/>
              </a:rPr>
              <a:t>lại</a:t>
            </a:r>
            <a:r>
              <a:rPr lang="en-US" sz="2400" dirty="0">
                <a:latin typeface="Times New Roman" panose="02020603050405020304" pitchFamily="18" charset="0"/>
              </a:rPr>
              <a:t>. </a:t>
            </a:r>
          </a:p>
        </p:txBody>
      </p:sp>
      <p:sp>
        <p:nvSpPr>
          <p:cNvPr id="14" name="Title 1">
            <a:extLst>
              <a:ext uri="{FF2B5EF4-FFF2-40B4-BE49-F238E27FC236}">
                <a16:creationId xmlns:a16="http://schemas.microsoft.com/office/drawing/2014/main" xmlns="" id="{FA3DF383-FDBD-42E6-8C55-0B56CE9C9D3E}"/>
              </a:ext>
            </a:extLst>
          </p:cNvPr>
          <p:cNvSpPr txBox="1">
            <a:spLocks/>
          </p:cNvSpPr>
          <p:nvPr/>
        </p:nvSpPr>
        <p:spPr>
          <a:xfrm>
            <a:off x="1989657" y="4624468"/>
            <a:ext cx="8600753" cy="598963"/>
          </a:xfrm>
          <a:prstGeom prst="rect">
            <a:avLst/>
          </a:prstGeom>
          <a:solidFill>
            <a:schemeClr val="tx2">
              <a:lumMod val="20000"/>
              <a:lumOff val="80000"/>
            </a:schemeClr>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Lực</a:t>
            </a:r>
            <a:r>
              <a:rPr lang="en-US" sz="11200" dirty="0">
                <a:solidFill>
                  <a:srgbClr val="C00000"/>
                </a:solidFill>
                <a:latin typeface="Times New Roman" panose="02020603050405020304" pitchFamily="18" charset="0"/>
                <a:cs typeface="Times New Roman" panose="02020603050405020304" pitchFamily="18" charset="0"/>
              </a:rPr>
              <a:t> ma </a:t>
            </a:r>
            <a:r>
              <a:rPr lang="en-US" sz="11200" dirty="0" err="1">
                <a:solidFill>
                  <a:srgbClr val="C00000"/>
                </a:solidFill>
                <a:latin typeface="Times New Roman" panose="02020603050405020304" pitchFamily="18" charset="0"/>
                <a:cs typeface="Times New Roman" panose="02020603050405020304" pitchFamily="18" charset="0"/>
              </a:rPr>
              <a:t>sát</a:t>
            </a:r>
            <a:r>
              <a:rPr lang="en-US" sz="11200" dirty="0">
                <a:solidFill>
                  <a:srgbClr val="C00000"/>
                </a:solidFill>
                <a:latin typeface="Times New Roman" panose="02020603050405020304" pitchFamily="18" charset="0"/>
                <a:cs typeface="Times New Roman" panose="02020603050405020304" pitchFamily="18" charset="0"/>
              </a:rPr>
              <a:t> có </a:t>
            </a:r>
            <a:r>
              <a:rPr lang="en-US" sz="11200" dirty="0" err="1">
                <a:solidFill>
                  <a:srgbClr val="C00000"/>
                </a:solidFill>
                <a:latin typeface="Times New Roman" panose="02020603050405020304" pitchFamily="18" charset="0"/>
                <a:cs typeface="Times New Roman" panose="02020603050405020304" pitchFamily="18" charset="0"/>
              </a:rPr>
              <a:t>vai</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quan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an </a:t>
            </a:r>
            <a:r>
              <a:rPr lang="en-US" sz="11200" dirty="0" err="1">
                <a:solidFill>
                  <a:srgbClr val="C00000"/>
                </a:solidFill>
                <a:latin typeface="Times New Roman" panose="02020603050405020304" pitchFamily="18" charset="0"/>
                <a:cs typeface="Times New Roman" panose="02020603050405020304" pitchFamily="18" charset="0"/>
              </a:rPr>
              <a:t>toàn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giao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thông</a:t>
            </a:r>
            <a:r>
              <a:rPr lang="en-US" sz="112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1"/>
                                        </p:tgtEl>
                                        <p:attrNameLst>
                                          <p:attrName>ppt_w</p:attrName>
                                        </p:attrNameLst>
                                      </p:cBhvr>
                                      <p:tavLst>
                                        <p:tav tm="0">
                                          <p:val>
                                            <p:strVal val="ppt_w"/>
                                          </p:val>
                                        </p:tav>
                                        <p:tav tm="100000">
                                          <p:val>
                                            <p:fltVal val="0"/>
                                          </p:val>
                                        </p:tav>
                                      </p:tavLst>
                                    </p:anim>
                                    <p:anim calcmode="lin" valueType="num">
                                      <p:cBhvr>
                                        <p:cTn id="47" dur="500"/>
                                        <p:tgtEl>
                                          <p:spTgt spid="11"/>
                                        </p:tgtEl>
                                        <p:attrNameLst>
                                          <p:attrName>ppt_h</p:attrName>
                                        </p:attrNameLst>
                                      </p:cBhvr>
                                      <p:tavLst>
                                        <p:tav tm="0">
                                          <p:val>
                                            <p:strVal val="ppt_h"/>
                                          </p:val>
                                        </p:tav>
                                        <p:tav tm="100000">
                                          <p:val>
                                            <p:fltVal val="0"/>
                                          </p:val>
                                        </p:tav>
                                      </p:tavLst>
                                    </p:anim>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12"/>
                                        </p:tgtEl>
                                        <p:attrNameLst>
                                          <p:attrName>ppt_w</p:attrName>
                                        </p:attrNameLst>
                                      </p:cBhvr>
                                      <p:tavLst>
                                        <p:tav tm="0">
                                          <p:val>
                                            <p:strVal val="ppt_w"/>
                                          </p:val>
                                        </p:tav>
                                        <p:tav tm="100000">
                                          <p:val>
                                            <p:fltVal val="0"/>
                                          </p:val>
                                        </p:tav>
                                      </p:tavLst>
                                    </p:anim>
                                    <p:anim calcmode="lin" valueType="num">
                                      <p:cBhvr>
                                        <p:cTn id="52" dur="500"/>
                                        <p:tgtEl>
                                          <p:spTgt spid="12"/>
                                        </p:tgtEl>
                                        <p:attrNameLst>
                                          <p:attrName>ppt_h</p:attrName>
                                        </p:attrNameLst>
                                      </p:cBhvr>
                                      <p:tavLst>
                                        <p:tav tm="0">
                                          <p:val>
                                            <p:strVal val="ppt_h"/>
                                          </p:val>
                                        </p:tav>
                                        <p:tav tm="100000">
                                          <p:val>
                                            <p:fltVal val="0"/>
                                          </p:val>
                                        </p:tav>
                                      </p:tavLst>
                                    </p:anim>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RAv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98" y="1044979"/>
            <a:ext cx="4191000"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4191001" cy="249299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được</a:t>
            </a:r>
            <a:r>
              <a:rPr lang="en-US" sz="2400" dirty="0">
                <a:solidFill>
                  <a:prstClr val="black"/>
                </a:solidFill>
                <a:latin typeface="Times New Roman" panose="02020603050405020304" pitchFamily="18" charset="0"/>
              </a:rPr>
              <a:t>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a:p>
            <a:pPr algn="just">
              <a:spcBef>
                <a:spcPct val="50000"/>
              </a:spcBef>
            </a:pP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Cách</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làm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ma </a:t>
            </a:r>
            <a:r>
              <a:rPr lang="en-US" sz="2400" dirty="0" err="1">
                <a:solidFill>
                  <a:srgbClr val="0000FF"/>
                </a:solidFill>
                <a:latin typeface="Times New Roman" panose="02020603050405020304" pitchFamily="18" charset="0"/>
              </a:rPr>
              <a:t>sát</a:t>
            </a:r>
            <a:r>
              <a:rPr lang="en-US" sz="2400" dirty="0">
                <a:solidFill>
                  <a:srgbClr val="0000FF"/>
                </a:solidFill>
                <a:latin typeface="Times New Roman" panose="02020603050405020304" pitchFamily="18" charset="0"/>
              </a:rPr>
              <a: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Tạo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rãnh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lốp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làm</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phanh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a:t>
            </a:r>
          </a:p>
        </p:txBody>
      </p:sp>
      <p:sp>
        <p:nvSpPr>
          <p:cNvPr id="9" name="Title 1"/>
          <p:cNvSpPr txBox="1">
            <a:spLocks/>
          </p:cNvSpPr>
          <p:nvPr/>
        </p:nvSpPr>
        <p:spPr>
          <a:xfrm>
            <a:off x="3968884" y="117476"/>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HẠI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xmlns="" id="{1FB5ABBA-9BAC-47E5-8C3F-E0078CE6A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068" y="1044979"/>
            <a:ext cx="4411744"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xmlns="" id="{DEC109F4-8F8D-4734-A50F-FC04D4617803}"/>
              </a:ext>
            </a:extLst>
          </p:cNvPr>
          <p:cNvSpPr txBox="1">
            <a:spLocks noChangeArrowheads="1"/>
          </p:cNvSpPr>
          <p:nvPr/>
        </p:nvSpPr>
        <p:spPr bwMode="auto">
          <a:xfrm>
            <a:off x="5783344" y="4065980"/>
            <a:ext cx="58351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sp>
        <p:nvSpPr>
          <p:cNvPr id="12" name="Title 1">
            <a:extLst>
              <a:ext uri="{FF2B5EF4-FFF2-40B4-BE49-F238E27FC236}">
                <a16:creationId xmlns:a16="http://schemas.microsoft.com/office/drawing/2014/main" xmlns="" id="{B0B2B56D-70A9-4DF3-BF7C-176344D713B9}"/>
              </a:ext>
            </a:extLst>
          </p:cNvPr>
          <p:cNvSpPr txBox="1">
            <a:spLocks/>
          </p:cNvSpPr>
          <p:nvPr/>
        </p:nvSpPr>
        <p:spPr>
          <a:xfrm>
            <a:off x="1990261" y="4323004"/>
            <a:ext cx="9048527" cy="1323439"/>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lợi</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hại</a:t>
            </a:r>
            <a:r>
              <a:rPr lang="en-US" sz="2800" dirty="0">
                <a:solidFill>
                  <a:srgbClr val="0808B8"/>
                </a:solidFill>
                <a:latin typeface="Times New Roman" panose="02020603050405020304" pitchFamily="18" charset="0"/>
                <a:cs typeface="Times New Roman" panose="02020603050405020304" pitchFamily="18" charset="0"/>
              </a:rPr>
              <a:t>. Vì </a:t>
            </a:r>
            <a:r>
              <a:rPr lang="en-US" sz="2800" dirty="0" err="1">
                <a:solidFill>
                  <a:srgbClr val="0808B8"/>
                </a:solidFill>
                <a:latin typeface="Times New Roman" panose="02020603050405020304" pitchFamily="18" charset="0"/>
                <a:cs typeface="Times New Roman" panose="02020603050405020304" pitchFamily="18" charset="0"/>
              </a:rPr>
              <a:t>vậy</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cần</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biết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cách</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giảm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cũng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như</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tăng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7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682E4AA6-EE15-48F9-A7B1-4A01A6ADC7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7"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66" y="1709156"/>
            <a:ext cx="3352799" cy="1910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BJEC117">
            <a:extLst>
              <a:ext uri="{FF2B5EF4-FFF2-40B4-BE49-F238E27FC236}">
                <a16:creationId xmlns:a16="http://schemas.microsoft.com/office/drawing/2014/main" xmlns="" id="{4BF03B19-0AD7-4A66-AF52-1EFD04BA7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845379" y="1666179"/>
            <a:ext cx="2683933" cy="2182204"/>
          </a:xfrm>
          <a:prstGeom prst="rect">
            <a:avLst/>
          </a:prstGeom>
          <a:noFill/>
        </p:spPr>
      </p:pic>
      <p:pic>
        <p:nvPicPr>
          <p:cNvPr id="12" name="Picture 11">
            <a:extLst>
              <a:ext uri="{FF2B5EF4-FFF2-40B4-BE49-F238E27FC236}">
                <a16:creationId xmlns:a16="http://schemas.microsoft.com/office/drawing/2014/main" xmlns="" id="{607C0106-935C-4C1F-B623-C66FEB58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8218" y="1666179"/>
            <a:ext cx="2946400" cy="2185084"/>
          </a:xfrm>
          <a:prstGeom prst="rect">
            <a:avLst/>
          </a:prstGeom>
        </p:spPr>
      </p:pic>
      <p:sp>
        <p:nvSpPr>
          <p:cNvPr id="15" name="Title 1">
            <a:extLst>
              <a:ext uri="{FF2B5EF4-FFF2-40B4-BE49-F238E27FC236}">
                <a16:creationId xmlns:a16="http://schemas.microsoft.com/office/drawing/2014/main" xmlns="" id="{196C8B8B-0E60-40D6-A263-2ECE82BABF51}"/>
              </a:ext>
            </a:extLst>
          </p:cNvPr>
          <p:cNvSpPr txBox="1">
            <a:spLocks/>
          </p:cNvSpPr>
          <p:nvPr/>
        </p:nvSpPr>
        <p:spPr>
          <a:xfrm>
            <a:off x="3939152" y="467672"/>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HẠI </a:t>
            </a:r>
            <a:endParaRPr lang="vi-VN"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25DF5002-57CE-4CED-917F-EC6B2EEF0DD7}"/>
              </a:ext>
            </a:extLst>
          </p:cNvPr>
          <p:cNvSpPr txBox="1"/>
          <p:nvPr/>
        </p:nvSpPr>
        <p:spPr>
          <a:xfrm>
            <a:off x="546755" y="4483328"/>
            <a:ext cx="10699422" cy="1077218"/>
          </a:xfrm>
          <a:prstGeom prst="rect">
            <a:avLst/>
          </a:prstGeom>
          <a:noFill/>
        </p:spPr>
        <p:txBody>
          <a:bodyPr wrap="square">
            <a:spAutoFit/>
          </a:bodyPr>
          <a:lstStyle/>
          <a:p>
            <a:r>
              <a:rPr lang="vi-VN" sz="1800" b="0" i="0" dirty="0">
                <a:solidFill>
                  <a:srgbClr val="0808B8"/>
                </a:solidFill>
                <a:effectLst/>
                <a:latin typeface="+mj-lt"/>
              </a:rPr>
              <a:t>        </a:t>
            </a:r>
            <a:r>
              <a:rPr lang="vi-VN" sz="3200" b="0" i="0" dirty="0">
                <a:solidFill>
                  <a:srgbClr val="0808B8"/>
                </a:solidFill>
                <a:effectLst/>
                <a:latin typeface="+mj-lt"/>
              </a:rPr>
              <a:t>Lực ma sát làm mòn đế giày, dép, lốp xe đạp, xe máy, ô tô;  đĩa, líp, và xích xe đạp,...</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98281-20AA-420A-98DF-04463F1E56F4}"/>
              </a:ext>
            </a:extLst>
          </p:cNvPr>
          <p:cNvSpPr>
            <a:spLocks noGrp="1"/>
          </p:cNvSpPr>
          <p:nvPr>
            <p:ph type="ctrTitle"/>
          </p:nvPr>
        </p:nvSpPr>
        <p:spPr>
          <a:xfrm>
            <a:off x="411638" y="322373"/>
            <a:ext cx="5546102" cy="831342"/>
          </a:xfrm>
        </p:spPr>
        <p:txBody>
          <a:bodyPr>
            <a:normAutofit/>
          </a:bodyPr>
          <a:lstStyle/>
          <a:p>
            <a:pPr algn="l"/>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Lực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108A4146-751F-4604-B00A-520889A1185B}"/>
              </a:ext>
            </a:extLst>
          </p:cNvPr>
          <p:cNvSpPr>
            <a:spLocks noGrp="1"/>
          </p:cNvSpPr>
          <p:nvPr>
            <p:ph type="subTitle" idx="1"/>
          </p:nvPr>
        </p:nvSpPr>
        <p:spPr>
          <a:xfrm>
            <a:off x="4920685" y="1738889"/>
            <a:ext cx="6796833" cy="745075"/>
          </a:xfrm>
        </p:spPr>
        <p:txBody>
          <a:bodyPr>
            <a:normAutofit lnSpcReduction="10000"/>
          </a:bodyPr>
          <a:lstStyle/>
          <a:p>
            <a:pPr algn="l"/>
            <a:r>
              <a:rPr lang="vi-VN" b="0" i="0" dirty="0">
                <a:effectLst/>
                <a:latin typeface="+mj-lt"/>
              </a:rPr>
              <a:t>     Vì sao các vận động viên đua xe thường cúi khom thân người gần như song song với mặt đường?</a:t>
            </a:r>
            <a:endParaRPr lang="vi-VN" dirty="0">
              <a:latin typeface="+mj-lt"/>
            </a:endParaRPr>
          </a:p>
        </p:txBody>
      </p:sp>
      <p:pic>
        <p:nvPicPr>
          <p:cNvPr id="5122" name="Picture 2" descr="Khai mạc cuộc đua xe đạp “Về Điện Biên Phủ 2019” | Thể thao | Vietnam+  (VietnamPlus)">
            <a:extLst>
              <a:ext uri="{FF2B5EF4-FFF2-40B4-BE49-F238E27FC236}">
                <a16:creationId xmlns:a16="http://schemas.microsoft.com/office/drawing/2014/main" xmlns="" id="{E0F61F2B-D296-4789-8994-9959FED10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9" y="1738890"/>
            <a:ext cx="3792680" cy="385120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xmlns="" id="{9765B4FB-0A5E-4644-B78B-8CC604B94ECD}"/>
              </a:ext>
            </a:extLst>
          </p:cNvPr>
          <p:cNvSpPr txBox="1">
            <a:spLocks/>
          </p:cNvSpPr>
          <p:nvPr/>
        </p:nvSpPr>
        <p:spPr>
          <a:xfrm>
            <a:off x="241955" y="5815981"/>
            <a:ext cx="4829666" cy="7450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200" dirty="0">
                <a:latin typeface="+mj-lt"/>
              </a:rPr>
              <a:t> Hình ảnh các vận động viên đua xe đạp</a:t>
            </a:r>
          </a:p>
          <a:p>
            <a:pPr algn="l"/>
            <a:r>
              <a:rPr lang="vi-VN" sz="2200" dirty="0">
                <a:latin typeface="+mj-lt"/>
              </a:rPr>
              <a:t>       “Về Điện Biên Phủ năm 2019”</a:t>
            </a:r>
          </a:p>
        </p:txBody>
      </p:sp>
      <p:sp>
        <p:nvSpPr>
          <p:cNvPr id="7" name="TextBox 6">
            <a:extLst>
              <a:ext uri="{FF2B5EF4-FFF2-40B4-BE49-F238E27FC236}">
                <a16:creationId xmlns:a16="http://schemas.microsoft.com/office/drawing/2014/main" xmlns="" id="{A0C06442-78F5-4136-B67E-1315035E82B0}"/>
              </a:ext>
            </a:extLst>
          </p:cNvPr>
          <p:cNvSpPr txBox="1"/>
          <p:nvPr/>
        </p:nvSpPr>
        <p:spPr>
          <a:xfrm>
            <a:off x="4920685" y="2734129"/>
            <a:ext cx="6476140" cy="1200329"/>
          </a:xfrm>
          <a:prstGeom prst="rect">
            <a:avLst/>
          </a:prstGeom>
          <a:noFill/>
        </p:spPr>
        <p:txBody>
          <a:bodyPr wrap="square">
            <a:spAutoFit/>
          </a:bodyPr>
          <a:lstStyle/>
          <a:p>
            <a:r>
              <a:rPr lang="vi-VN" sz="2400" dirty="0">
                <a:solidFill>
                  <a:srgbClr val="0808B8"/>
                </a:solidFill>
                <a:latin typeface="+mj-lt"/>
              </a:rPr>
              <a:t>      C</a:t>
            </a:r>
            <a:r>
              <a:rPr lang="vi-VN" sz="2400" b="0" i="0" dirty="0">
                <a:solidFill>
                  <a:srgbClr val="0808B8"/>
                </a:solidFill>
                <a:effectLst/>
                <a:latin typeface="+mj-lt"/>
              </a:rPr>
              <a:t>ác vận động viên đua xe thường cúi khom thân người để hạn chế lực cản của không khí tác dụng.</a:t>
            </a:r>
            <a:endParaRPr lang="vi-VN" sz="2400" dirty="0">
              <a:solidFill>
                <a:srgbClr val="0808B8"/>
              </a:solidFill>
              <a:latin typeface="+mj-lt"/>
            </a:endParaRPr>
          </a:p>
        </p:txBody>
      </p:sp>
      <p:sp>
        <p:nvSpPr>
          <p:cNvPr id="8" name="TextBox 7">
            <a:extLst>
              <a:ext uri="{FF2B5EF4-FFF2-40B4-BE49-F238E27FC236}">
                <a16:creationId xmlns:a16="http://schemas.microsoft.com/office/drawing/2014/main" xmlns="" id="{1D1B3DDA-C3F2-4337-BE21-E1DDDBA9CFF7}"/>
              </a:ext>
            </a:extLst>
          </p:cNvPr>
          <p:cNvSpPr txBox="1"/>
          <p:nvPr/>
        </p:nvSpPr>
        <p:spPr>
          <a:xfrm>
            <a:off x="411638" y="4654367"/>
            <a:ext cx="10736260" cy="461665"/>
          </a:xfrm>
          <a:prstGeom prst="rect">
            <a:avLst/>
          </a:prstGeom>
          <a:solidFill>
            <a:schemeClr val="accent4"/>
          </a:solidFill>
        </p:spPr>
        <p:txBody>
          <a:bodyPr wrap="square">
            <a:spAutoFit/>
          </a:bodyPr>
          <a:lstStyle/>
          <a:p>
            <a:r>
              <a:rPr lang="vi-VN" sz="2400" dirty="0">
                <a:solidFill>
                  <a:srgbClr val="0808B8"/>
                </a:solidFill>
                <a:latin typeface="+mj-lt"/>
              </a:rPr>
              <a:t>      Khi chuyển động trong không khí sẽ có lực cản của không khí tác dụng lên vật.</a:t>
            </a:r>
          </a:p>
        </p:txBody>
      </p:sp>
      <p:sp>
        <p:nvSpPr>
          <p:cNvPr id="9" name="TextBox 8">
            <a:extLst>
              <a:ext uri="{FF2B5EF4-FFF2-40B4-BE49-F238E27FC236}">
                <a16:creationId xmlns:a16="http://schemas.microsoft.com/office/drawing/2014/main" xmlns="" id="{785907B3-F78E-4980-B61C-C6FF86D12176}"/>
              </a:ext>
            </a:extLst>
          </p:cNvPr>
          <p:cNvSpPr txBox="1"/>
          <p:nvPr/>
        </p:nvSpPr>
        <p:spPr>
          <a:xfrm>
            <a:off x="241955" y="1277689"/>
            <a:ext cx="11154870" cy="830997"/>
          </a:xfrm>
          <a:prstGeom prst="rect">
            <a:avLst/>
          </a:prstGeom>
          <a:noFill/>
        </p:spPr>
        <p:txBody>
          <a:bodyPr wrap="square">
            <a:spAutoFit/>
          </a:bodyPr>
          <a:lstStyle/>
          <a:p>
            <a:r>
              <a:rPr lang="vi-VN" sz="2400" dirty="0">
                <a:solidFill>
                  <a:srgbClr val="0808B8"/>
                </a:solidFill>
                <a:latin typeface="+mj-lt"/>
              </a:rPr>
              <a:t>      C</a:t>
            </a:r>
            <a:r>
              <a:rPr lang="vi-VN" sz="2400" b="0" i="0" dirty="0">
                <a:solidFill>
                  <a:srgbClr val="0808B8"/>
                </a:solidFill>
                <a:effectLst/>
                <a:latin typeface="+mj-lt"/>
              </a:rPr>
              <a:t>ác vận động viên đua xe thường cúi khom thân người để hạn chế lực cản của không khí tác dụng.</a:t>
            </a:r>
            <a:endParaRPr lang="vi-VN" sz="2400" dirty="0">
              <a:solidFill>
                <a:srgbClr val="0808B8"/>
              </a:solidFill>
              <a:latin typeface="+mj-lt"/>
            </a:endParaRPr>
          </a:p>
        </p:txBody>
      </p:sp>
      <p:sp>
        <p:nvSpPr>
          <p:cNvPr id="10" name="TextBox 9">
            <a:extLst>
              <a:ext uri="{FF2B5EF4-FFF2-40B4-BE49-F238E27FC236}">
                <a16:creationId xmlns:a16="http://schemas.microsoft.com/office/drawing/2014/main" xmlns="" id="{CEB09765-1DCC-470C-B7C6-CEE9516CE2EB}"/>
              </a:ext>
            </a:extLst>
          </p:cNvPr>
          <p:cNvSpPr txBox="1"/>
          <p:nvPr/>
        </p:nvSpPr>
        <p:spPr>
          <a:xfrm>
            <a:off x="241955" y="2339054"/>
            <a:ext cx="3902028" cy="461665"/>
          </a:xfrm>
          <a:prstGeom prst="rect">
            <a:avLst/>
          </a:prstGeom>
          <a:noFill/>
        </p:spPr>
        <p:txBody>
          <a:bodyPr wrap="square">
            <a:spAutoFit/>
          </a:bodyPr>
          <a:lstStyle/>
          <a:p>
            <a:r>
              <a:rPr lang="vi-VN" sz="2400" dirty="0">
                <a:solidFill>
                  <a:srgbClr val="0808B8"/>
                </a:solidFill>
                <a:latin typeface="+mj-lt"/>
              </a:rPr>
              <a:t>    </a:t>
            </a:r>
            <a:r>
              <a:rPr lang="vi-VN" sz="2400" b="1" dirty="0">
                <a:latin typeface="+mj-lt"/>
              </a:rPr>
              <a:t>* Thực hiện thí nghiệm 3 </a:t>
            </a:r>
          </a:p>
        </p:txBody>
      </p:sp>
      <p:sp>
        <p:nvSpPr>
          <p:cNvPr id="11" name="TextBox 10">
            <a:extLst>
              <a:ext uri="{FF2B5EF4-FFF2-40B4-BE49-F238E27FC236}">
                <a16:creationId xmlns:a16="http://schemas.microsoft.com/office/drawing/2014/main" xmlns="" id="{D8B5935B-1B57-4407-BB35-B36E9CC82B26}"/>
              </a:ext>
            </a:extLst>
          </p:cNvPr>
          <p:cNvSpPr txBox="1"/>
          <p:nvPr/>
        </p:nvSpPr>
        <p:spPr>
          <a:xfrm>
            <a:off x="241955" y="3131336"/>
            <a:ext cx="10127730" cy="461665"/>
          </a:xfrm>
          <a:prstGeom prst="rect">
            <a:avLst/>
          </a:prstGeom>
          <a:noFill/>
        </p:spPr>
        <p:txBody>
          <a:bodyPr wrap="square">
            <a:spAutoFit/>
          </a:bodyPr>
          <a:lstStyle/>
          <a:p>
            <a:r>
              <a:rPr lang="vi-VN" sz="2400" dirty="0">
                <a:solidFill>
                  <a:srgbClr val="0808B8"/>
                </a:solidFill>
                <a:latin typeface="+mj-lt"/>
              </a:rPr>
              <a:t>    Tờ giấy vo tròn sẽ rơi chạm đất trước vì nó chịu lực cản của không khí ít hơn.</a:t>
            </a:r>
          </a:p>
        </p:txBody>
      </p:sp>
    </p:spTree>
    <p:extLst>
      <p:ext uri="{BB962C8B-B14F-4D97-AF65-F5344CB8AC3E}">
        <p14:creationId xmlns:p14="http://schemas.microsoft.com/office/powerpoint/2010/main" val="25081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122"/>
                                        </p:tgtEl>
                                      </p:cBhvr>
                                    </p:animEffect>
                                    <p:set>
                                      <p:cBhvr>
                                        <p:cTn id="30" dur="1" fill="hold">
                                          <p:stCondLst>
                                            <p:cond delay="499"/>
                                          </p:stCondLst>
                                        </p:cTn>
                                        <p:tgtEl>
                                          <p:spTgt spid="51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P spid="5" grpId="1"/>
      <p:bldP spid="7" grpId="0"/>
      <p:bldP spid="7" grpId="1"/>
      <p:bldP spid="8" grpId="0" animBg="1"/>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tưởng mẫu powerpoint góc sáng tạo">
            <a:extLst>
              <a:ext uri="{FF2B5EF4-FFF2-40B4-BE49-F238E27FC236}">
                <a16:creationId xmlns:a16="http://schemas.microsoft.com/office/drawing/2014/main" xmlns="" id="{FD91A084-59F5-44DD-9AD7-1A8E4826E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9AD0BCC1-5D18-493F-A59D-7C03F6F895F4}"/>
              </a:ext>
            </a:extLst>
          </p:cNvPr>
          <p:cNvSpPr>
            <a:spLocks noGrp="1"/>
          </p:cNvSpPr>
          <p:nvPr>
            <p:ph type="ctrTitle"/>
          </p:nvPr>
        </p:nvSpPr>
        <p:spPr>
          <a:xfrm>
            <a:off x="1288329" y="692035"/>
            <a:ext cx="9144000" cy="2736965"/>
          </a:xfrm>
        </p:spPr>
        <p:txBody>
          <a:bodyPr>
            <a:noAutofit/>
          </a:bodyPr>
          <a:lstStyle/>
          <a:p>
            <a:pPr algn="l"/>
            <a:r>
              <a:rPr lang="vi-VN" sz="2800" b="1" i="0" dirty="0">
                <a:solidFill>
                  <a:srgbClr val="444444"/>
                </a:solidFill>
                <a:effectLst/>
              </a:rPr>
              <a:t/>
            </a:r>
            <a:br>
              <a:rPr lang="vi-VN" sz="2800" b="1" i="0" dirty="0">
                <a:solidFill>
                  <a:srgbClr val="444444"/>
                </a:solidFill>
                <a:effectLst/>
              </a:rPr>
            </a:br>
            <a:r>
              <a:rPr lang="vi-VN" sz="2800" b="1" i="0" dirty="0">
                <a:solidFill>
                  <a:srgbClr val="444444"/>
                </a:solidFill>
                <a:effectLst/>
              </a:rPr>
              <a:t>Bài 1: </a:t>
            </a:r>
            <a:r>
              <a:rPr lang="vi-VN" sz="2800" b="0" i="0" dirty="0">
                <a:effectLst/>
              </a:rPr>
              <a:t>Lực xuất hiện trong trường hợp nào sau đây không phải là lực ma sát?</a:t>
            </a:r>
            <a:br>
              <a:rPr lang="vi-VN" sz="2800" b="0" i="0" dirty="0">
                <a:effectLst/>
              </a:rPr>
            </a:br>
            <a:r>
              <a:rPr lang="vi-VN" sz="2800" b="0" i="0" dirty="0">
                <a:effectLst/>
              </a:rPr>
              <a:t>A. Lực xuất hiện khi bánh xe trượt trên mặt đường.</a:t>
            </a:r>
            <a:br>
              <a:rPr lang="vi-VN" sz="2800" b="0" i="0" dirty="0">
                <a:effectLst/>
              </a:rPr>
            </a:br>
            <a:r>
              <a:rPr lang="vi-VN" sz="2800" b="0" i="0" dirty="0">
                <a:effectLst/>
              </a:rPr>
              <a:t>B. Lực xuất hiện giữa má phanh và vành xe khi phanh xe.</a:t>
            </a:r>
            <a:br>
              <a:rPr lang="vi-VN" sz="2800" b="0" i="0" dirty="0">
                <a:effectLst/>
              </a:rPr>
            </a:br>
            <a:r>
              <a:rPr lang="vi-VN" sz="2800" b="0" i="0" dirty="0">
                <a:effectLst/>
              </a:rPr>
              <a:t>C. Lực của dây cung tác dụng lên mũi tên khi bắn.</a:t>
            </a:r>
            <a:br>
              <a:rPr lang="vi-VN" sz="2800" b="0" i="0" dirty="0">
                <a:effectLst/>
              </a:rPr>
            </a:br>
            <a:r>
              <a:rPr lang="vi-VN" sz="2800" b="0" i="0" dirty="0">
                <a:effectLst/>
              </a:rPr>
              <a:t>D. Lực xuất hiện khi các chi tiết máy cọ xát với nhau.</a:t>
            </a:r>
            <a:br>
              <a:rPr lang="vi-VN" sz="2800" b="0" i="0" dirty="0">
                <a:effectLst/>
              </a:rPr>
            </a:br>
            <a:endParaRPr lang="vi-VN" sz="2800" dirty="0"/>
          </a:p>
        </p:txBody>
      </p:sp>
      <p:sp>
        <p:nvSpPr>
          <p:cNvPr id="4" name="Title 1">
            <a:extLst>
              <a:ext uri="{FF2B5EF4-FFF2-40B4-BE49-F238E27FC236}">
                <a16:creationId xmlns:a16="http://schemas.microsoft.com/office/drawing/2014/main" xmlns="" id="{1C43EA8B-B50A-4D9E-91A5-4BE0071EC791}"/>
              </a:ext>
            </a:extLst>
          </p:cNvPr>
          <p:cNvSpPr txBox="1">
            <a:spLocks/>
          </p:cNvSpPr>
          <p:nvPr/>
        </p:nvSpPr>
        <p:spPr>
          <a:xfrm>
            <a:off x="1288329" y="2194088"/>
            <a:ext cx="9144000" cy="4736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z="2800" b="1" dirty="0">
                <a:solidFill>
                  <a:srgbClr val="444444"/>
                </a:solidFill>
              </a:rPr>
              <a:t/>
            </a:r>
            <a:br>
              <a:rPr lang="vi-VN" sz="2800" b="1" dirty="0">
                <a:solidFill>
                  <a:srgbClr val="444444"/>
                </a:solidFill>
              </a:rPr>
            </a:br>
            <a:r>
              <a:rPr lang="vi-VN" sz="2800" dirty="0">
                <a:solidFill>
                  <a:srgbClr val="FF0000"/>
                </a:solidFill>
              </a:rPr>
              <a:t>C. Lực của dây cung tác dụng lên mũi tên khi bắn.</a:t>
            </a:r>
          </a:p>
        </p:txBody>
      </p:sp>
      <p:sp>
        <p:nvSpPr>
          <p:cNvPr id="6" name="TextBox 5">
            <a:extLst>
              <a:ext uri="{FF2B5EF4-FFF2-40B4-BE49-F238E27FC236}">
                <a16:creationId xmlns:a16="http://schemas.microsoft.com/office/drawing/2014/main" xmlns="" id="{9906D7F5-5DD0-499C-997B-53E9E41F94FD}"/>
              </a:ext>
            </a:extLst>
          </p:cNvPr>
          <p:cNvSpPr txBox="1"/>
          <p:nvPr/>
        </p:nvSpPr>
        <p:spPr>
          <a:xfrm>
            <a:off x="1288328" y="3496873"/>
            <a:ext cx="9005741" cy="2246769"/>
          </a:xfrm>
          <a:prstGeom prst="rect">
            <a:avLst/>
          </a:prstGeom>
          <a:noFill/>
        </p:spPr>
        <p:txBody>
          <a:bodyPr wrap="square">
            <a:spAutoFit/>
          </a:bodyPr>
          <a:lstStyle/>
          <a:p>
            <a:pPr algn="l"/>
            <a:r>
              <a:rPr lang="vi-VN" sz="2800" b="1" i="0" dirty="0">
                <a:solidFill>
                  <a:srgbClr val="444444"/>
                </a:solidFill>
                <a:effectLst/>
                <a:latin typeface="+mj-lt"/>
              </a:rPr>
              <a:t>Bài 2: </a:t>
            </a:r>
            <a:r>
              <a:rPr lang="vi-VN" sz="2800" b="0" i="0" dirty="0">
                <a:effectLst/>
                <a:latin typeface="+mj-lt"/>
              </a:rPr>
              <a:t>Trường hợp nào sau đây xuất hiện lực ma sát trượt?</a:t>
            </a:r>
          </a:p>
          <a:p>
            <a:pPr algn="l"/>
            <a:r>
              <a:rPr lang="vi-VN" sz="2800" b="0" i="0" dirty="0">
                <a:effectLst/>
                <a:latin typeface="+mj-lt"/>
              </a:rPr>
              <a:t>A. Một vật nằm yên trên mặt phẳng nghiêng.</a:t>
            </a:r>
          </a:p>
          <a:p>
            <a:pPr algn="l"/>
            <a:r>
              <a:rPr lang="vi-VN" sz="2800" b="0" i="0" dirty="0">
                <a:effectLst/>
                <a:latin typeface="+mj-lt"/>
              </a:rPr>
              <a:t>B. Khi viết phấn trên bảng.</a:t>
            </a:r>
          </a:p>
          <a:p>
            <a:pPr algn="l"/>
            <a:r>
              <a:rPr lang="vi-VN" sz="2800" b="0" i="0" dirty="0">
                <a:effectLst/>
                <a:latin typeface="+mj-lt"/>
              </a:rPr>
              <a:t>C. Quyển sách nằm yên trên mặt bàn nằm ngang.</a:t>
            </a:r>
          </a:p>
          <a:p>
            <a:pPr algn="l"/>
            <a:r>
              <a:rPr lang="vi-VN" sz="2800" b="0" i="0" dirty="0">
                <a:effectLst/>
                <a:latin typeface="+mj-lt"/>
              </a:rPr>
              <a:t>D. Trục ổ bi ở quạt trần đang quay.</a:t>
            </a:r>
          </a:p>
        </p:txBody>
      </p:sp>
      <p:sp>
        <p:nvSpPr>
          <p:cNvPr id="7" name="TextBox 6">
            <a:extLst>
              <a:ext uri="{FF2B5EF4-FFF2-40B4-BE49-F238E27FC236}">
                <a16:creationId xmlns:a16="http://schemas.microsoft.com/office/drawing/2014/main" xmlns="" id="{F129BC54-B0FA-40FB-A437-D4694CF59134}"/>
              </a:ext>
            </a:extLst>
          </p:cNvPr>
          <p:cNvSpPr txBox="1"/>
          <p:nvPr/>
        </p:nvSpPr>
        <p:spPr>
          <a:xfrm>
            <a:off x="1288328" y="4358647"/>
            <a:ext cx="5637231" cy="523220"/>
          </a:xfrm>
          <a:prstGeom prst="rect">
            <a:avLst/>
          </a:prstGeom>
          <a:noFill/>
        </p:spPr>
        <p:txBody>
          <a:bodyPr wrap="square">
            <a:spAutoFit/>
          </a:bodyPr>
          <a:lstStyle/>
          <a:p>
            <a:pPr algn="l"/>
            <a:r>
              <a:rPr lang="vi-VN" sz="2800" b="0" i="0" dirty="0">
                <a:solidFill>
                  <a:srgbClr val="FF0000"/>
                </a:solidFill>
                <a:effectLst/>
                <a:latin typeface="+mj-lt"/>
              </a:rPr>
              <a:t>B. Khi viết phấn trên bảng.</a:t>
            </a:r>
          </a:p>
        </p:txBody>
      </p:sp>
    </p:spTree>
    <p:extLst>
      <p:ext uri="{BB962C8B-B14F-4D97-AF65-F5344CB8AC3E}">
        <p14:creationId xmlns:p14="http://schemas.microsoft.com/office/powerpoint/2010/main" val="18023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powerpoint về học tập">
            <a:extLst>
              <a:ext uri="{FF2B5EF4-FFF2-40B4-BE49-F238E27FC236}">
                <a16:creationId xmlns:a16="http://schemas.microsoft.com/office/drawing/2014/main" xmlns="" id="{00DA70E2-C019-4777-8538-541454C8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363C5350-A0A6-4ABF-981F-39B3D65876B8}"/>
              </a:ext>
            </a:extLst>
          </p:cNvPr>
          <p:cNvSpPr>
            <a:spLocks noGrp="1"/>
          </p:cNvSpPr>
          <p:nvPr>
            <p:ph type="ctrTitle"/>
          </p:nvPr>
        </p:nvSpPr>
        <p:spPr>
          <a:xfrm>
            <a:off x="477980" y="1122362"/>
            <a:ext cx="10761519" cy="2802219"/>
          </a:xfrm>
        </p:spPr>
        <p:txBody>
          <a:bodyPr anchor="b">
            <a:normAutofit/>
          </a:bodyPr>
          <a:lstStyle/>
          <a:p>
            <a:pPr>
              <a:lnSpc>
                <a:spcPct val="150000"/>
              </a:lnSpc>
            </a:pPr>
            <a:r>
              <a:rPr lang="en-US" sz="5400" b="1" dirty="0">
                <a:solidFill>
                  <a:schemeClr val="bg1"/>
                </a:solidFill>
                <a:latin typeface="Times New Roman" panose="02020603050405020304" pitchFamily="18" charset="0"/>
                <a:cs typeface="Times New Roman" panose="02020603050405020304" pitchFamily="18" charset="0"/>
              </a:rPr>
              <a:t>TIẾT 26,27,28</a:t>
            </a:r>
            <a:br>
              <a:rPr lang="en-US" sz="5400" b="1" dirty="0">
                <a:solidFill>
                  <a:schemeClr val="bg1"/>
                </a:solidFill>
                <a:latin typeface="Times New Roman" panose="02020603050405020304" pitchFamily="18" charset="0"/>
                <a:cs typeface="Times New Roman" panose="02020603050405020304" pitchFamily="18" charset="0"/>
              </a:rPr>
            </a:br>
            <a:r>
              <a:rPr lang="en-US" sz="5400" b="1" dirty="0">
                <a:solidFill>
                  <a:schemeClr val="bg1"/>
                </a:solidFill>
                <a:latin typeface="Times New Roman" panose="02020603050405020304" pitchFamily="18" charset="0"/>
                <a:cs typeface="Times New Roman" panose="02020603050405020304" pitchFamily="18" charset="0"/>
              </a:rPr>
              <a:t>BÀI 40: LỰC MA SÁT</a:t>
            </a:r>
            <a:endParaRPr lang="vi-VN"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6879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xmlns="" id="{D4993743-B10A-433C-9996-3035D2C3A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45">
            <a:extLst>
              <a:ext uri="{FF2B5EF4-FFF2-40B4-BE49-F238E27FC236}">
                <a16:creationId xmlns:a16="http://schemas.microsoft.com/office/drawing/2014/main" xmlns="" id="{BB3B8946-A0AA-42D4-8A24-639DC6EA1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6">
            <a:extLst>
              <a:ext uri="{FF2B5EF4-FFF2-40B4-BE49-F238E27FC236}">
                <a16:creationId xmlns:a16="http://schemas.microsoft.com/office/drawing/2014/main" xmlns="" id="{AB1038E6-06EF-4DCB-B52E-D3825C50F7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7">
            <a:extLst>
              <a:ext uri="{FF2B5EF4-FFF2-40B4-BE49-F238E27FC236}">
                <a16:creationId xmlns:a16="http://schemas.microsoft.com/office/drawing/2014/main" xmlns="" id="{5C7EF35C-8B7D-4026-8F09-8B2B22505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4">
            <a:extLst>
              <a:ext uri="{FF2B5EF4-FFF2-40B4-BE49-F238E27FC236}">
                <a16:creationId xmlns:a16="http://schemas.microsoft.com/office/drawing/2014/main" xmlns="" id="{5F24A71D-C0A9-49AC-B2D1-5A9EA2BD3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xmlns="" id="{14280C55-570C-4284-9850-B2BA33DB67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FDABF223-9B7D-47DC-9EC4-9D1C5D88DF62}"/>
              </a:ext>
            </a:extLst>
          </p:cNvPr>
          <p:cNvSpPr>
            <a:spLocks noGrp="1"/>
          </p:cNvSpPr>
          <p:nvPr>
            <p:ph type="title"/>
          </p:nvPr>
        </p:nvSpPr>
        <p:spPr>
          <a:xfrm>
            <a:off x="964760" y="804328"/>
            <a:ext cx="6552658" cy="1205821"/>
          </a:xfrm>
        </p:spPr>
        <p:txBody>
          <a:bodyPr>
            <a:noAutofit/>
          </a:bodyPr>
          <a:lstStyle/>
          <a:p>
            <a:r>
              <a:rPr lang="vi-VN" sz="2400" b="1" i="0" dirty="0">
                <a:solidFill>
                  <a:srgbClr val="FEFFFF"/>
                </a:solidFill>
                <a:effectLst/>
              </a:rPr>
              <a:t/>
            </a:r>
            <a:br>
              <a:rPr lang="vi-VN" sz="2400" b="1" i="0" dirty="0">
                <a:solidFill>
                  <a:srgbClr val="FEFFFF"/>
                </a:solidFill>
                <a:effectLst/>
              </a:rPr>
            </a:br>
            <a:r>
              <a:rPr lang="vi-VN" sz="2400" b="1" i="0" dirty="0">
                <a:solidFill>
                  <a:srgbClr val="FEFFFF"/>
                </a:solidFill>
                <a:effectLst/>
              </a:rPr>
              <a:t>Bài 3: </a:t>
            </a:r>
            <a:r>
              <a:rPr lang="vi-VN" sz="2400" b="0" i="0" dirty="0">
                <a:solidFill>
                  <a:srgbClr val="FEFFFF"/>
                </a:solidFill>
                <a:effectLst/>
              </a:rPr>
              <a:t>Tại sao mặt lốp ô tô vận tải phải có khía sâu hơn mặt lốp xe đạp?</a:t>
            </a:r>
            <a:br>
              <a:rPr lang="vi-VN" sz="2400" b="0" i="0" dirty="0">
                <a:solidFill>
                  <a:srgbClr val="FEFFFF"/>
                </a:solidFill>
                <a:effectLst/>
              </a:rPr>
            </a:br>
            <a:endParaRPr lang="vi-VN" sz="2400" dirty="0">
              <a:solidFill>
                <a:srgbClr val="FEFFFF"/>
              </a:solidFill>
            </a:endParaRPr>
          </a:p>
        </p:txBody>
      </p:sp>
      <p:sp>
        <p:nvSpPr>
          <p:cNvPr id="3" name="Content Placeholder 2">
            <a:extLst>
              <a:ext uri="{FF2B5EF4-FFF2-40B4-BE49-F238E27FC236}">
                <a16:creationId xmlns:a16="http://schemas.microsoft.com/office/drawing/2014/main" xmlns="" id="{EF4E6338-7047-4A4E-898E-2622BEDCD019}"/>
              </a:ext>
            </a:extLst>
          </p:cNvPr>
          <p:cNvSpPr>
            <a:spLocks noGrp="1"/>
          </p:cNvSpPr>
          <p:nvPr>
            <p:ph idx="1"/>
          </p:nvPr>
        </p:nvSpPr>
        <p:spPr>
          <a:xfrm>
            <a:off x="1119322" y="2391605"/>
            <a:ext cx="6395691" cy="3224387"/>
          </a:xfrm>
          <a:solidFill>
            <a:schemeClr val="accent5">
              <a:lumMod val="40000"/>
              <a:lumOff val="60000"/>
            </a:schemeClr>
          </a:solidFill>
        </p:spPr>
        <p:txBody>
          <a:bodyPr>
            <a:noAutofit/>
          </a:bodyPr>
          <a:lstStyle/>
          <a:p>
            <a:pPr marL="0" indent="0">
              <a:lnSpc>
                <a:spcPct val="100000"/>
              </a:lnSpc>
              <a:buNone/>
            </a:pPr>
            <a:r>
              <a:rPr lang="vi-VN" sz="2400" b="0" i="0" dirty="0">
                <a:effectLst/>
                <a:latin typeface="+mj-lt"/>
              </a:rPr>
              <a:t>- Rãnh khía trên lốp xe giúp bánh xe chống lại hiện tượng trượt khi di chuyển trên bề mặt ướt, trơn trượt</a:t>
            </a:r>
          </a:p>
          <a:p>
            <a:pPr marL="0" indent="0">
              <a:lnSpc>
                <a:spcPct val="100000"/>
              </a:lnSpc>
              <a:buNone/>
            </a:pPr>
            <a:r>
              <a:rPr lang="vi-VN" sz="2400" b="0" i="0" dirty="0">
                <a:effectLst/>
                <a:latin typeface="+mj-lt"/>
              </a:rPr>
              <a:t>- Xe tải di chuyển với tốc độ lớn hơn, với trọng tải nặng hơn rất nhiều và thường đi đường dài hơn so với xe đạp, việc khía sâu trên lốp hơn giúp giữ an toàn hơn cho xe tải khi tham gia giao thông</a:t>
            </a:r>
          </a:p>
        </p:txBody>
      </p:sp>
      <p:pic>
        <p:nvPicPr>
          <p:cNvPr id="9220" name="Picture 4" descr="GIÁ TỐT] Lốp (Vỏ) xe đạp Deli Tire S601 700x23C - 1 Chiếc, Giá siêu tốt  110,000đ! Mua nhanh tay! - Bigomart">
            <a:extLst>
              <a:ext uri="{FF2B5EF4-FFF2-40B4-BE49-F238E27FC236}">
                <a16:creationId xmlns:a16="http://schemas.microsoft.com/office/drawing/2014/main" xmlns="" id="{21176EF3-62E1-4F2F-A59B-BA10353A3E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40" r="1" b="1"/>
          <a:stretch/>
        </p:blipFill>
        <p:spPr bwMode="auto">
          <a:xfrm>
            <a:off x="8290512" y="411219"/>
            <a:ext cx="2811794" cy="270663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ác loại lốp xe tải và giá lốp xe ô tô tải mới nhất cho từng loại">
            <a:extLst>
              <a:ext uri="{FF2B5EF4-FFF2-40B4-BE49-F238E27FC236}">
                <a16:creationId xmlns:a16="http://schemas.microsoft.com/office/drawing/2014/main" xmlns="" id="{A94A7292-7830-4BE3-921C-F543E0AD8F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50" r="-3" b="6278"/>
          <a:stretch/>
        </p:blipFill>
        <p:spPr bwMode="auto">
          <a:xfrm>
            <a:off x="8290512" y="3974336"/>
            <a:ext cx="3226264" cy="27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down)">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tưởng mẫu powerpoint góc sáng tạo">
            <a:extLst>
              <a:ext uri="{FF2B5EF4-FFF2-40B4-BE49-F238E27FC236}">
                <a16:creationId xmlns:a16="http://schemas.microsoft.com/office/drawing/2014/main" xmlns="" id="{2442DCD1-D61B-4A36-8AB3-DC34A3B4B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8DC46AD-08A0-4784-BB78-291AE442B348}"/>
              </a:ext>
            </a:extLst>
          </p:cNvPr>
          <p:cNvSpPr>
            <a:spLocks noGrp="1"/>
          </p:cNvSpPr>
          <p:nvPr>
            <p:ph type="title"/>
          </p:nvPr>
        </p:nvSpPr>
        <p:spPr>
          <a:xfrm>
            <a:off x="1263192" y="1112363"/>
            <a:ext cx="9700181" cy="1857080"/>
          </a:xfrm>
        </p:spPr>
        <p:txBody>
          <a:bodyPr>
            <a:noAutofit/>
          </a:bodyPr>
          <a:lstStyle/>
          <a:p>
            <a:pPr>
              <a:lnSpc>
                <a:spcPct val="100000"/>
              </a:lnSpc>
            </a:pPr>
            <a:r>
              <a:rPr lang="vi-VN" sz="2600" b="1" i="0" dirty="0">
                <a:effectLst/>
              </a:rPr>
              <a:t>Bài 4</a:t>
            </a:r>
            <a:r>
              <a:rPr lang="vi-VN" sz="2600" b="0" i="0" dirty="0">
                <a:effectLst/>
              </a:rPr>
              <a:t>: Quan sát các đồ vật trong nhà và trả lời các câu hỏi sau:</a:t>
            </a:r>
            <a:br>
              <a:rPr lang="vi-VN" sz="2600" b="0" i="0" dirty="0">
                <a:effectLst/>
              </a:rPr>
            </a:br>
            <a:r>
              <a:rPr lang="vi-VN" sz="2600" b="0" i="0" dirty="0">
                <a:effectLst/>
              </a:rPr>
              <a:t>- Tại sao cán dao, cán chổi không để nhẵn bóng?</a:t>
            </a:r>
            <a:br>
              <a:rPr lang="vi-VN" sz="2600" b="0" i="0" dirty="0">
                <a:effectLst/>
              </a:rPr>
            </a:br>
            <a:r>
              <a:rPr lang="vi-VN" sz="2600" b="0" i="0" dirty="0">
                <a:effectLst/>
              </a:rPr>
              <a:t>- Tại sao người ta thường tra dầu mỡ vào các ổ trục xe đạp, ổ khoá và thay dầu xe máy định kì.</a:t>
            </a:r>
            <a:br>
              <a:rPr lang="vi-VN" sz="2600" b="0" i="0" dirty="0">
                <a:effectLst/>
              </a:rPr>
            </a:br>
            <a:endParaRPr lang="vi-VN" sz="2600" dirty="0"/>
          </a:p>
        </p:txBody>
      </p:sp>
      <p:sp>
        <p:nvSpPr>
          <p:cNvPr id="5" name="Content Placeholder 4">
            <a:extLst>
              <a:ext uri="{FF2B5EF4-FFF2-40B4-BE49-F238E27FC236}">
                <a16:creationId xmlns:a16="http://schemas.microsoft.com/office/drawing/2014/main" xmlns="" id="{A12B66C5-48FE-4FA7-A491-4F64BE6DAB23}"/>
              </a:ext>
            </a:extLst>
          </p:cNvPr>
          <p:cNvSpPr>
            <a:spLocks noGrp="1"/>
          </p:cNvSpPr>
          <p:nvPr>
            <p:ph idx="1"/>
          </p:nvPr>
        </p:nvSpPr>
        <p:spPr>
          <a:xfrm>
            <a:off x="1263192" y="3324489"/>
            <a:ext cx="9624767" cy="2020511"/>
          </a:xfrm>
        </p:spPr>
        <p:txBody>
          <a:bodyPr/>
          <a:lstStyle/>
          <a:p>
            <a:pPr marL="0" indent="0" algn="l">
              <a:lnSpc>
                <a:spcPct val="100000"/>
              </a:lnSpc>
              <a:buNone/>
            </a:pPr>
            <a:r>
              <a:rPr lang="vi-VN" b="0" i="0" dirty="0">
                <a:solidFill>
                  <a:srgbClr val="0808B8"/>
                </a:solidFill>
                <a:effectLst/>
                <a:latin typeface="+mj-lt"/>
              </a:rPr>
              <a:t>* Để lực ma sát giữa tay và cán dao, cán chổi tăng lên giúp giữ những vật đó chặt hơn.</a:t>
            </a:r>
          </a:p>
          <a:p>
            <a:pPr marL="0" indent="0" algn="l">
              <a:lnSpc>
                <a:spcPct val="100000"/>
              </a:lnSpc>
              <a:buNone/>
            </a:pPr>
            <a:r>
              <a:rPr lang="vi-VN" dirty="0">
                <a:solidFill>
                  <a:srgbClr val="0808B8"/>
                </a:solidFill>
                <a:latin typeface="+mj-lt"/>
              </a:rPr>
              <a:t>* </a:t>
            </a:r>
            <a:r>
              <a:rPr lang="vi-VN" b="0" i="0" dirty="0">
                <a:solidFill>
                  <a:srgbClr val="0808B8"/>
                </a:solidFill>
                <a:effectLst/>
                <a:latin typeface="+mj-lt"/>
              </a:rPr>
              <a:t>Tra dầu mỡ vào ổ trục, ổ khóa và thay dầu định kì giúp chống han gỉ và chống mòn do lực ma sát tác dụng khi xe chuyển động.</a:t>
            </a:r>
          </a:p>
          <a:p>
            <a:pPr>
              <a:lnSpc>
                <a:spcPct val="100000"/>
              </a:lnSpc>
            </a:pPr>
            <a:endParaRPr lang="vi-VN" dirty="0">
              <a:latin typeface="+mj-lt"/>
            </a:endParaRPr>
          </a:p>
        </p:txBody>
      </p:sp>
    </p:spTree>
    <p:extLst>
      <p:ext uri="{BB962C8B-B14F-4D97-AF65-F5344CB8AC3E}">
        <p14:creationId xmlns:p14="http://schemas.microsoft.com/office/powerpoint/2010/main" val="3968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F2FE81C8-12CA-4A32-AAFB-B0DC5E18B8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7271D706-206E-4273-A9F5-16C00F8577C4}"/>
              </a:ext>
            </a:extLst>
          </p:cNvPr>
          <p:cNvSpPr>
            <a:spLocks noGrp="1"/>
          </p:cNvSpPr>
          <p:nvPr>
            <p:ph type="ctrTitle"/>
          </p:nvPr>
        </p:nvSpPr>
        <p:spPr>
          <a:xfrm>
            <a:off x="315993" y="1220820"/>
            <a:ext cx="5839691" cy="1541069"/>
          </a:xfrm>
        </p:spPr>
        <p:txBody>
          <a:bodyPr>
            <a:noAutofit/>
          </a:bodyPr>
          <a:lstStyle/>
          <a:p>
            <a:pPr algn="l">
              <a:lnSpc>
                <a:spcPct val="100000"/>
              </a:lnSpc>
              <a:spcBef>
                <a:spcPts val="600"/>
              </a:spcBef>
              <a:spcAft>
                <a:spcPts val="600"/>
              </a:spcAft>
            </a:pP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1. Lực cản trở khi tủ gỗ chuyển động trên mặt bàn là lực tiếp xúc hay lực không tiếp xúc?</a:t>
            </a:r>
            <a:endParaRPr lang="vi-VN" sz="2800" dirty="0"/>
          </a:p>
        </p:txBody>
      </p:sp>
      <p:pic>
        <p:nvPicPr>
          <p:cNvPr id="1026" name="Picture 2" descr="Bài 40: Lực ma sát">
            <a:extLst>
              <a:ext uri="{FF2B5EF4-FFF2-40B4-BE49-F238E27FC236}">
                <a16:creationId xmlns:a16="http://schemas.microsoft.com/office/drawing/2014/main" xmlns="" id="{5A9C62D1-526C-463B-A03B-0A22B8CD7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891" y="847234"/>
            <a:ext cx="5153909" cy="34168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19881A4D-A813-4B1C-A297-357B75FE96C9}"/>
              </a:ext>
            </a:extLst>
          </p:cNvPr>
          <p:cNvSpPr txBox="1">
            <a:spLocks/>
          </p:cNvSpPr>
          <p:nvPr/>
        </p:nvSpPr>
        <p:spPr>
          <a:xfrm>
            <a:off x="89926" y="2841403"/>
            <a:ext cx="5761278" cy="18732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2. Khi kéo khối gỗ trượt đều trong hai trường hợp H40.1 và H40.2, tại sao giá trị đo được của lực kế lại khác nhau?</a:t>
            </a:r>
            <a:endParaRPr lang="vi-VN" sz="2800" dirty="0"/>
          </a:p>
        </p:txBody>
      </p:sp>
      <p:sp>
        <p:nvSpPr>
          <p:cNvPr id="7" name="Title 1">
            <a:extLst>
              <a:ext uri="{FF2B5EF4-FFF2-40B4-BE49-F238E27FC236}">
                <a16:creationId xmlns:a16="http://schemas.microsoft.com/office/drawing/2014/main" xmlns="" id="{6E9626BB-007A-4C61-9C53-6AFF7C51A894}"/>
              </a:ext>
            </a:extLst>
          </p:cNvPr>
          <p:cNvSpPr txBox="1">
            <a:spLocks/>
          </p:cNvSpPr>
          <p:nvPr/>
        </p:nvSpPr>
        <p:spPr>
          <a:xfrm>
            <a:off x="702770" y="4860752"/>
            <a:ext cx="9569639" cy="68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Lực cản trở khi tủ gỗ chuyển động trên mặt bàn là lực tiếp xúc.</a:t>
            </a:r>
            <a:endParaRPr lang="vi-VN" sz="2800" dirty="0">
              <a:solidFill>
                <a:srgbClr val="0070C0"/>
              </a:solidFill>
            </a:endParaRPr>
          </a:p>
        </p:txBody>
      </p:sp>
      <p:sp>
        <p:nvSpPr>
          <p:cNvPr id="8" name="Title 1">
            <a:extLst>
              <a:ext uri="{FF2B5EF4-FFF2-40B4-BE49-F238E27FC236}">
                <a16:creationId xmlns:a16="http://schemas.microsoft.com/office/drawing/2014/main" xmlns="" id="{19880510-2AF1-40EF-8602-7837825693E9}"/>
              </a:ext>
            </a:extLst>
          </p:cNvPr>
          <p:cNvSpPr txBox="1">
            <a:spLocks/>
          </p:cNvSpPr>
          <p:nvPr/>
        </p:nvSpPr>
        <p:spPr>
          <a:xfrm>
            <a:off x="452487" y="4536648"/>
            <a:ext cx="5641909" cy="1223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spcBef>
                <a:spcPts val="600"/>
              </a:spcBef>
              <a:spcAft>
                <a:spcPts val="60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p>
        </p:txBody>
      </p:sp>
      <p:sp>
        <p:nvSpPr>
          <p:cNvPr id="9" name="Title 1">
            <a:extLst>
              <a:ext uri="{FF2B5EF4-FFF2-40B4-BE49-F238E27FC236}">
                <a16:creationId xmlns:a16="http://schemas.microsoft.com/office/drawing/2014/main" xmlns="" id="{CA848D06-F775-45BC-AFEC-159EE76B6F98}"/>
              </a:ext>
            </a:extLst>
          </p:cNvPr>
          <p:cNvSpPr txBox="1">
            <a:spLocks/>
          </p:cNvSpPr>
          <p:nvPr/>
        </p:nvSpPr>
        <p:spPr>
          <a:xfrm>
            <a:off x="198598" y="5542801"/>
            <a:ext cx="7593257" cy="572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-&gt; lực cản trở này gọi là lực ma sát </a:t>
            </a:r>
            <a:endParaRPr lang="vi-VN" sz="2800" dirty="0">
              <a:solidFill>
                <a:srgbClr val="C00000"/>
              </a:solidFill>
            </a:endParaRPr>
          </a:p>
        </p:txBody>
      </p:sp>
      <p:sp>
        <p:nvSpPr>
          <p:cNvPr id="11" name="Title 1">
            <a:extLst>
              <a:ext uri="{FF2B5EF4-FFF2-40B4-BE49-F238E27FC236}">
                <a16:creationId xmlns:a16="http://schemas.microsoft.com/office/drawing/2014/main" xmlns="" id="{38D6E5E5-10C1-4214-9F53-F559469658D0}"/>
              </a:ext>
            </a:extLst>
          </p:cNvPr>
          <p:cNvSpPr txBox="1">
            <a:spLocks/>
          </p:cNvSpPr>
          <p:nvPr/>
        </p:nvSpPr>
        <p:spPr>
          <a:xfrm>
            <a:off x="452487" y="328802"/>
            <a:ext cx="5288991" cy="9863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1. Khái niệm về lực ma sát</a:t>
            </a:r>
          </a:p>
          <a:p>
            <a:pPr algn="l">
              <a:lnSpc>
                <a:spcPct val="100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 Tìm hiểu về lực ma sát  </a:t>
            </a:r>
            <a:endParaRPr lang="vi-VN" sz="2800" b="1" dirty="0"/>
          </a:p>
        </p:txBody>
      </p:sp>
    </p:spTree>
    <p:extLst>
      <p:ext uri="{BB962C8B-B14F-4D97-AF65-F5344CB8AC3E}">
        <p14:creationId xmlns:p14="http://schemas.microsoft.com/office/powerpoint/2010/main" val="38942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A9167167-4F08-46E7-B94B-96BE3D2C62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B51C079-E8DD-4E4C-A014-8396B337F738}"/>
              </a:ext>
            </a:extLst>
          </p:cNvPr>
          <p:cNvSpPr txBox="1">
            <a:spLocks/>
          </p:cNvSpPr>
          <p:nvPr/>
        </p:nvSpPr>
        <p:spPr>
          <a:xfrm>
            <a:off x="308691" y="4442627"/>
            <a:ext cx="10382054" cy="11465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i="1" dirty="0">
                <a:solidFill>
                  <a:srgbClr val="FF0000"/>
                </a:solidFill>
                <a:latin typeface="Times New Roman" panose="02020603050405020304" pitchFamily="18" charset="0"/>
                <a:ea typeface="Microsoft Sans Serif" panose="020B0604020202020204" pitchFamily="34" charset="0"/>
              </a:rPr>
              <a:t>     </a:t>
            </a:r>
            <a:r>
              <a:rPr lang="vi-VN" sz="2800" dirty="0">
                <a:latin typeface="Times New Roman" panose="02020603050405020304" pitchFamily="18" charset="0"/>
                <a:ea typeface="Microsoft Sans Serif" panose="020B0604020202020204" pitchFamily="34" charset="0"/>
              </a:rPr>
              <a:t>3. Dựa vào kết quả thí nghiệm và hình 40.1, 40.2, em hãy giải thích về nguyên nhân xuất hiện của lực ma sát?</a:t>
            </a:r>
            <a:endParaRPr lang="vi-VN" sz="2800" dirty="0"/>
          </a:p>
        </p:txBody>
      </p:sp>
      <p:graphicFrame>
        <p:nvGraphicFramePr>
          <p:cNvPr id="3" name="Table 2">
            <a:extLst>
              <a:ext uri="{FF2B5EF4-FFF2-40B4-BE49-F238E27FC236}">
                <a16:creationId xmlns:a16="http://schemas.microsoft.com/office/drawing/2014/main" xmlns="" id="{43FAFDF3-A664-4483-BA82-AE8A009A9BCB}"/>
              </a:ext>
            </a:extLst>
          </p:cNvPr>
          <p:cNvGraphicFramePr>
            <a:graphicFrameLocks noGrp="1"/>
          </p:cNvGraphicFramePr>
          <p:nvPr>
            <p:extLst>
              <p:ext uri="{D42A27DB-BD31-4B8C-83A1-F6EECF244321}">
                <p14:modId xmlns:p14="http://schemas.microsoft.com/office/powerpoint/2010/main" val="2774654645"/>
              </p:ext>
            </p:extLst>
          </p:nvPr>
        </p:nvGraphicFramePr>
        <p:xfrm>
          <a:off x="5369667" y="613332"/>
          <a:ext cx="6439709" cy="2261437"/>
        </p:xfrm>
        <a:graphic>
          <a:graphicData uri="http://schemas.openxmlformats.org/drawingml/2006/table">
            <a:tbl>
              <a:tblPr firstRow="1" firstCol="1" bandRow="1">
                <a:tableStyleId>{5C22544A-7EE6-4342-B048-85BDC9FD1C3A}</a:tableStyleId>
              </a:tblPr>
              <a:tblGrid>
                <a:gridCol w="2517261">
                  <a:extLst>
                    <a:ext uri="{9D8B030D-6E8A-4147-A177-3AD203B41FA5}">
                      <a16:colId xmlns:a16="http://schemas.microsoft.com/office/drawing/2014/main" xmlns="" val="4013809115"/>
                    </a:ext>
                  </a:extLst>
                </a:gridCol>
                <a:gridCol w="3922448">
                  <a:extLst>
                    <a:ext uri="{9D8B030D-6E8A-4147-A177-3AD203B41FA5}">
                      <a16:colId xmlns:a16="http://schemas.microsoft.com/office/drawing/2014/main" xmlns="" val="4251076460"/>
                    </a:ext>
                  </a:extLst>
                </a:gridCol>
              </a:tblGrid>
              <a:tr h="1161199">
                <a:tc>
                  <a:txBody>
                    <a:bodyPr/>
                    <a:lstStyle/>
                    <a:p>
                      <a:pPr indent="304800"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mặt </a:t>
                      </a:r>
                    </a:p>
                    <a:p>
                      <a:pPr indent="304800"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tiếp xúc</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chemeClr val="accent6"/>
                    </a:solidFill>
                  </a:tcPr>
                </a:tc>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Độ lớn lực kéo (bằng độ lớn lực ma sát)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chemeClr val="accent6"/>
                    </a:solidFill>
                  </a:tcPr>
                </a:tc>
                <a:extLst>
                  <a:ext uri="{0D108BD9-81ED-4DB2-BD59-A6C34878D82A}">
                    <a16:rowId xmlns:a16="http://schemas.microsoft.com/office/drawing/2014/main" xmlns="" val="3308895376"/>
                  </a:ext>
                </a:extLst>
              </a:tr>
              <a:tr h="550119">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mặt gồ ghề</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CCFF66"/>
                    </a:solidFill>
                  </a:tcPr>
                </a:tc>
                <a:tc>
                  <a:txBody>
                    <a:bodyPr/>
                    <a:lstStyle/>
                    <a:p>
                      <a:pPr algn="ctr">
                        <a:lnSpc>
                          <a:spcPct val="100000"/>
                        </a:lnSpc>
                        <a:spcBef>
                          <a:spcPts val="400"/>
                        </a:spcBef>
                      </a:pPr>
                      <a:r>
                        <a:rPr lang="vi-VN" sz="2800" b="1" dirty="0">
                          <a:effectLst/>
                          <a:latin typeface="Times New Roman" panose="02020603050405020304" pitchFamily="18" charset="0"/>
                          <a:cs typeface="Times New Roman" panose="02020603050405020304" pitchFamily="18" charset="0"/>
                        </a:rPr>
                        <a:t>3N</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CCFF66"/>
                    </a:solidFill>
                  </a:tcPr>
                </a:tc>
                <a:extLst>
                  <a:ext uri="{0D108BD9-81ED-4DB2-BD59-A6C34878D82A}">
                    <a16:rowId xmlns:a16="http://schemas.microsoft.com/office/drawing/2014/main" xmlns="" val="2762816431"/>
                  </a:ext>
                </a:extLst>
              </a:tr>
              <a:tr h="550119">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mặt nhẵn</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chemeClr val="accent4">
                        <a:lumMod val="60000"/>
                        <a:lumOff val="40000"/>
                      </a:schemeClr>
                    </a:solidFill>
                  </a:tcPr>
                </a:tc>
                <a:tc>
                  <a:txBody>
                    <a:bodyPr/>
                    <a:lstStyle/>
                    <a:p>
                      <a:pPr algn="ctr">
                        <a:lnSpc>
                          <a:spcPct val="100000"/>
                        </a:lnSpc>
                      </a:pPr>
                      <a:r>
                        <a:rPr lang="vi-VN" sz="2800" b="1" dirty="0">
                          <a:effectLst/>
                          <a:latin typeface="Times New Roman" panose="02020603050405020304" pitchFamily="18" charset="0"/>
                          <a:cs typeface="Times New Roman" panose="02020603050405020304" pitchFamily="18" charset="0"/>
                        </a:rPr>
                        <a:t>2N</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chemeClr val="accent4">
                        <a:lumMod val="60000"/>
                        <a:lumOff val="40000"/>
                      </a:schemeClr>
                    </a:solidFill>
                  </a:tcPr>
                </a:tc>
                <a:extLst>
                  <a:ext uri="{0D108BD9-81ED-4DB2-BD59-A6C34878D82A}">
                    <a16:rowId xmlns:a16="http://schemas.microsoft.com/office/drawing/2014/main" xmlns="" val="2210708011"/>
                  </a:ext>
                </a:extLst>
              </a:tr>
            </a:tbl>
          </a:graphicData>
        </a:graphic>
      </p:graphicFrame>
      <p:sp>
        <p:nvSpPr>
          <p:cNvPr id="6" name="TextBox 5">
            <a:extLst>
              <a:ext uri="{FF2B5EF4-FFF2-40B4-BE49-F238E27FC236}">
                <a16:creationId xmlns:a16="http://schemas.microsoft.com/office/drawing/2014/main" xmlns="" id="{57BFE602-7693-4028-B9E3-B14A20A583CD}"/>
              </a:ext>
            </a:extLst>
          </p:cNvPr>
          <p:cNvSpPr txBox="1"/>
          <p:nvPr/>
        </p:nvSpPr>
        <p:spPr>
          <a:xfrm>
            <a:off x="137662" y="5589162"/>
            <a:ext cx="11916675" cy="661207"/>
          </a:xfrm>
          <a:prstGeom prst="rect">
            <a:avLst/>
          </a:prstGeom>
          <a:noFill/>
        </p:spPr>
        <p:txBody>
          <a:bodyPr wrap="square">
            <a:spAutoFit/>
          </a:bodyPr>
          <a:lstStyle/>
          <a:p>
            <a:pPr algn="just">
              <a:lnSpc>
                <a:spcPct val="150000"/>
              </a:lnSpc>
              <a:spcBef>
                <a:spcPts val="600"/>
              </a:spcBef>
              <a:spcAft>
                <a:spcPts val="600"/>
              </a:spcAft>
            </a:pPr>
            <a:r>
              <a:rPr lang="vi-VN"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Nguyên nhân xuất hiện lực ma sát là do sự tương tác giữa bề mặt của hai vật.</a:t>
            </a:r>
            <a:endParaRPr lang="vi-VN" sz="2800" dirty="0">
              <a:solidFill>
                <a:srgbClr val="0033CC"/>
              </a:solidFill>
              <a:effectLst/>
              <a:latin typeface="Times New Roman" panose="02020603050405020304" pitchFamily="18" charset="0"/>
              <a:ea typeface="Calibri" panose="020F0502020204030204" pitchFamily="34" charset="0"/>
            </a:endParaRPr>
          </a:p>
        </p:txBody>
      </p:sp>
      <p:sp>
        <p:nvSpPr>
          <p:cNvPr id="8" name="Title 1">
            <a:extLst>
              <a:ext uri="{FF2B5EF4-FFF2-40B4-BE49-F238E27FC236}">
                <a16:creationId xmlns:a16="http://schemas.microsoft.com/office/drawing/2014/main" xmlns="" id="{3BA4F2BC-C819-4C0C-817C-798C8948FE64}"/>
              </a:ext>
            </a:extLst>
          </p:cNvPr>
          <p:cNvSpPr txBox="1">
            <a:spLocks/>
          </p:cNvSpPr>
          <p:nvPr/>
        </p:nvSpPr>
        <p:spPr>
          <a:xfrm>
            <a:off x="463821" y="395324"/>
            <a:ext cx="4623746" cy="2394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2. Khi kéo khối gỗ trượt đều trong hai trường hợp H40.1 và H40.2, tại sao giá trị đo được của lực kế lại khác nhau?</a:t>
            </a:r>
            <a:endParaRPr lang="vi-VN" sz="2800" dirty="0"/>
          </a:p>
        </p:txBody>
      </p:sp>
      <p:sp>
        <p:nvSpPr>
          <p:cNvPr id="9" name="TextBox 8">
            <a:extLst>
              <a:ext uri="{FF2B5EF4-FFF2-40B4-BE49-F238E27FC236}">
                <a16:creationId xmlns:a16="http://schemas.microsoft.com/office/drawing/2014/main" xmlns="" id="{819DD91A-F069-4182-81F1-8CE86445EB98}"/>
              </a:ext>
            </a:extLst>
          </p:cNvPr>
          <p:cNvSpPr txBox="1"/>
          <p:nvPr/>
        </p:nvSpPr>
        <p:spPr>
          <a:xfrm>
            <a:off x="210903" y="3057632"/>
            <a:ext cx="11019933" cy="1384995"/>
          </a:xfrm>
          <a:prstGeom prst="rect">
            <a:avLst/>
          </a:prstGeom>
          <a:noFill/>
        </p:spPr>
        <p:txBody>
          <a:bodyPr wrap="square">
            <a:spAutoFit/>
          </a:bodyPr>
          <a:lstStyle/>
          <a:p>
            <a:pPr marL="45720" algn="just">
              <a:spcBef>
                <a:spcPts val="600"/>
              </a:spcBef>
              <a:spcAft>
                <a:spcPts val="600"/>
              </a:spcAft>
            </a:pPr>
            <a:r>
              <a:rPr lang="vi-VN"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H40.2, mặt tiếp xúc mặt bàn nhẵn hơn H40.1 nên lực cản trở chuyển động của khối gỗ trong 2 trường hợp là khác nhau</a:t>
            </a:r>
            <a:r>
              <a:rPr lang="vi-VN" sz="28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-&gt; giá trị đo được của lực kế khác nhau</a:t>
            </a:r>
            <a:endParaRPr lang="vi-VN" sz="2800" dirty="0">
              <a:solidFill>
                <a:srgbClr val="0033CC"/>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293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32" fill="hold" grpId="1" nodeType="clickEffect">
                                  <p:stCondLst>
                                    <p:cond delay="0"/>
                                  </p:stCondLst>
                                  <p:childTnLst>
                                    <p:animEffect transition="out" filter="box(out)">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70 hình nền powerpoint dễ thương và đáng yêu nhất">
            <a:extLst>
              <a:ext uri="{FF2B5EF4-FFF2-40B4-BE49-F238E27FC236}">
                <a16:creationId xmlns:a16="http://schemas.microsoft.com/office/drawing/2014/main" xmlns="" id="{85A26199-903C-495E-88FC-8693B3AA8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0" y="0"/>
            <a:ext cx="12327082" cy="7242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35FC0E84-8A0A-401B-B01E-7F352AAC167B}"/>
              </a:ext>
            </a:extLst>
          </p:cNvPr>
          <p:cNvSpPr>
            <a:spLocks noGrp="1"/>
          </p:cNvSpPr>
          <p:nvPr>
            <p:ph type="ctrTitle"/>
          </p:nvPr>
        </p:nvSpPr>
        <p:spPr>
          <a:xfrm>
            <a:off x="758369" y="491980"/>
            <a:ext cx="10742331" cy="3273458"/>
          </a:xfrm>
        </p:spPr>
        <p:txBody>
          <a:bodyPr>
            <a:normAutofit fontScale="90000"/>
          </a:bodyPr>
          <a:lstStyle/>
          <a:p>
            <a:pPr algn="l">
              <a:lnSpc>
                <a:spcPct val="150000"/>
              </a:lnSpc>
            </a:pPr>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Lực ma sát là lực tiếp xúc xuất hiện ở bề mặt tiếp xúc giữa hai vật.</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	- Sự tương tác giữa bề mặt của hai vật tạo ra lực ma sát giữa chúng.</a:t>
            </a:r>
          </a:p>
        </p:txBody>
      </p:sp>
    </p:spTree>
    <p:extLst>
      <p:ext uri="{BB962C8B-B14F-4D97-AF65-F5344CB8AC3E}">
        <p14:creationId xmlns:p14="http://schemas.microsoft.com/office/powerpoint/2010/main" val="51878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46157-2C6D-47E6-BA5A-B90ABFDBE846}"/>
              </a:ext>
            </a:extLst>
          </p:cNvPr>
          <p:cNvSpPr>
            <a:spLocks noGrp="1"/>
          </p:cNvSpPr>
          <p:nvPr>
            <p:ph type="ctrTitle"/>
          </p:nvPr>
        </p:nvSpPr>
        <p:spPr>
          <a:xfrm>
            <a:off x="3252248" y="246468"/>
            <a:ext cx="5505253"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a:t>
            </a:r>
          </a:p>
        </p:txBody>
      </p:sp>
      <p:sp>
        <p:nvSpPr>
          <p:cNvPr id="3" name="Subtitle 2">
            <a:extLst>
              <a:ext uri="{FF2B5EF4-FFF2-40B4-BE49-F238E27FC236}">
                <a16:creationId xmlns:a16="http://schemas.microsoft.com/office/drawing/2014/main" xmlns="" id="{D345241D-CC93-497C-86BE-25B03A5859B3}"/>
              </a:ext>
            </a:extLst>
          </p:cNvPr>
          <p:cNvSpPr>
            <a:spLocks noGrp="1"/>
          </p:cNvSpPr>
          <p:nvPr>
            <p:ph type="subTitle" idx="1"/>
          </p:nvPr>
        </p:nvSpPr>
        <p:spPr>
          <a:xfrm>
            <a:off x="6512588" y="4575652"/>
            <a:ext cx="5222449" cy="1325527"/>
          </a:xfrm>
        </p:spPr>
        <p:txBody>
          <a:bodyPr>
            <a:normAutofit/>
          </a:bodyPr>
          <a:lstStyle/>
          <a:p>
            <a:pPr algn="l"/>
            <a:r>
              <a:rPr lang="vi-VN" sz="2800" b="0" i="0" dirty="0">
                <a:solidFill>
                  <a:srgbClr val="000000"/>
                </a:solidFill>
                <a:effectLst/>
                <a:latin typeface="Times New Roman" panose="02020603050405020304" pitchFamily="18" charset="0"/>
                <a:cs typeface="Times New Roman" panose="02020603050405020304" pitchFamily="18" charset="0"/>
              </a:rPr>
              <a:t>     Khi sơn tường bằng rulô, giữa rulô với mặt tường xuất hiện lực ma sát.</a:t>
            </a:r>
            <a:endParaRPr lang="vi-VN" sz="2800" dirty="0">
              <a:latin typeface="Times New Roman" panose="02020603050405020304" pitchFamily="18" charset="0"/>
              <a:cs typeface="Times New Roman" panose="02020603050405020304" pitchFamily="18" charset="0"/>
            </a:endParaRPr>
          </a:p>
        </p:txBody>
      </p:sp>
      <p:pic>
        <p:nvPicPr>
          <p:cNvPr id="3074" name="Picture 2" descr="Bài 40: Lực ma sát">
            <a:extLst>
              <a:ext uri="{FF2B5EF4-FFF2-40B4-BE49-F238E27FC236}">
                <a16:creationId xmlns:a16="http://schemas.microsoft.com/office/drawing/2014/main" xmlns="" id="{A9A0EDB8-A684-4C6E-8653-3997A74AE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294" y="1435410"/>
            <a:ext cx="35623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VSP08%20Viet%20bang%20">
            <a:extLst>
              <a:ext uri="{FF2B5EF4-FFF2-40B4-BE49-F238E27FC236}">
                <a16:creationId xmlns:a16="http://schemas.microsoft.com/office/drawing/2014/main" xmlns=""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49" y="1359018"/>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9694CD92-45DC-426B-8D7E-4A67792B0776}"/>
              </a:ext>
            </a:extLst>
          </p:cNvPr>
          <p:cNvSpPr txBox="1"/>
          <p:nvPr/>
        </p:nvSpPr>
        <p:spPr>
          <a:xfrm>
            <a:off x="713934" y="4575652"/>
            <a:ext cx="5382065" cy="954107"/>
          </a:xfrm>
          <a:prstGeom prst="rect">
            <a:avLst/>
          </a:prstGeom>
          <a:noFill/>
        </p:spPr>
        <p:txBody>
          <a:bodyPr wrap="square">
            <a:spAutoFit/>
          </a:bodyPr>
          <a:lstStyle/>
          <a:p>
            <a:pPr>
              <a:spcBef>
                <a:spcPct val="50000"/>
              </a:spcBef>
            </a:pPr>
            <a:r>
              <a:rPr lang="en-US" sz="2800" dirty="0">
                <a:latin typeface="Times New Roman" panose="02020603050405020304" pitchFamily="18" charset="0"/>
              </a:rPr>
              <a:t>       - Ma </a:t>
            </a:r>
            <a:r>
              <a:rPr lang="en-US" sz="2800" dirty="0" err="1">
                <a:latin typeface="Times New Roman" panose="02020603050405020304" pitchFamily="18" charset="0"/>
              </a:rPr>
              <a:t>sát</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phấn</a:t>
            </a:r>
            <a:r>
              <a:rPr lang="en-US" sz="2800" dirty="0">
                <a:latin typeface="Times New Roman" panose="02020603050405020304" pitchFamily="18" charset="0"/>
              </a:rPr>
              <a:t> </a:t>
            </a:r>
            <a:r>
              <a:rPr lang="en-US" sz="2800" dirty="0" err="1">
                <a:latin typeface="Times New Roman" panose="02020603050405020304" pitchFamily="18" charset="0"/>
              </a:rPr>
              <a:t>bám</a:t>
            </a:r>
            <a:r>
              <a:rPr lang="en-US" sz="2800" dirty="0">
                <a:latin typeface="Times New Roman" panose="02020603050405020304" pitchFamily="18" charset="0"/>
              </a:rPr>
              <a:t> </a:t>
            </a:r>
            <a:r>
              <a:rPr lang="en-US" sz="2800" dirty="0" err="1">
                <a:latin typeface="Times New Roman" panose="02020603050405020304" pitchFamily="18" charset="0"/>
              </a:rPr>
              <a:t>được</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a:t>
            </a:r>
            <a:r>
              <a:rPr lang="en-US" sz="2800" dirty="0" err="1">
                <a:latin typeface="Times New Roman" panose="02020603050405020304" pitchFamily="18" charset="0"/>
              </a:rPr>
              <a:t>bảng</a:t>
            </a:r>
            <a:r>
              <a:rPr lang="en-US" sz="2800" dirty="0">
                <a:latin typeface="Times New Roman" panose="02020603050405020304" pitchFamily="18" charset="0"/>
              </a:rPr>
              <a:t>.</a:t>
            </a:r>
          </a:p>
        </p:txBody>
      </p:sp>
    </p:spTree>
    <p:extLst>
      <p:ext uri="{BB962C8B-B14F-4D97-AF65-F5344CB8AC3E}">
        <p14:creationId xmlns:p14="http://schemas.microsoft.com/office/powerpoint/2010/main" val="231720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12CA1D41-B605-4D0C-9077-8FD31D932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E5FCBC3-A982-4282-BACF-FED70FA4F7FF}"/>
              </a:ext>
            </a:extLst>
          </p:cNvPr>
          <p:cNvSpPr>
            <a:spLocks noGrp="1"/>
          </p:cNvSpPr>
          <p:nvPr>
            <p:ph type="title"/>
          </p:nvPr>
        </p:nvSpPr>
        <p:spPr>
          <a:xfrm>
            <a:off x="838200" y="365126"/>
            <a:ext cx="5257800" cy="1030042"/>
          </a:xfrm>
        </p:spPr>
        <p:txBody>
          <a:bodyPr>
            <a:noAutofit/>
          </a:bodyPr>
          <a:lstStyle/>
          <a:p>
            <a:pPr>
              <a:lnSpc>
                <a:spcPct val="150000"/>
              </a:lnSpc>
            </a:pPr>
            <a:r>
              <a:rPr lang="en-US" sz="2600" b="1" dirty="0">
                <a:latin typeface="Times New Roman" panose="02020603050405020304" pitchFamily="18" charset="0"/>
                <a:cs typeface="Times New Roman" panose="02020603050405020304" pitchFamily="18" charset="0"/>
              </a:rPr>
              <a:t>2. </a:t>
            </a:r>
            <a:r>
              <a:rPr lang="vi-VN" sz="2600" b="1" dirty="0">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r>
              <a:rPr lang="en-US" sz="2600" b="1" dirty="0">
                <a:latin typeface="Times New Roman" panose="02020603050405020304" pitchFamily="18" charset="0"/>
                <a:cs typeface="Times New Roman" panose="02020603050405020304" pitchFamily="18" charset="0"/>
              </a:rPr>
              <a:t/>
            </a:r>
            <a:br>
              <a:rPr lang="en-US" sz="2600" b="1" dirty="0">
                <a:latin typeface="Times New Roman" panose="02020603050405020304" pitchFamily="18" charset="0"/>
                <a:cs typeface="Times New Roman" panose="02020603050405020304" pitchFamily="18" charset="0"/>
              </a:rPr>
            </a:b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endParaRPr lang="vi-VN" sz="2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7A2F95A-C28B-479A-9C08-477B4954AD7C}"/>
              </a:ext>
            </a:extLst>
          </p:cNvPr>
          <p:cNvSpPr>
            <a:spLocks noGrp="1"/>
          </p:cNvSpPr>
          <p:nvPr>
            <p:ph idx="1"/>
          </p:nvPr>
        </p:nvSpPr>
        <p:spPr>
          <a:xfrm>
            <a:off x="984512" y="1580074"/>
            <a:ext cx="5571932" cy="563753"/>
          </a:xfrm>
        </p:spPr>
        <p:txBody>
          <a:bodyPr>
            <a:normAutofit fontScale="92500"/>
          </a:bodyPr>
          <a:lstStyle/>
          <a:p>
            <a:pPr marL="0" indent="0">
              <a:buNone/>
            </a:pPr>
            <a:r>
              <a:rPr lang="en-US" sz="2600" b="1" dirty="0" err="1">
                <a:latin typeface="Times New Roman" panose="02020603050405020304" pitchFamily="18" charset="0"/>
                <a:cs typeface="Times New Roman" panose="02020603050405020304" pitchFamily="18" charset="0"/>
              </a:rPr>
              <a:t>Thi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nghiệm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endParaRPr lang="vi-VN" sz="2600" b="1" dirty="0">
              <a:latin typeface="Times New Roman" panose="02020603050405020304" pitchFamily="18" charset="0"/>
              <a:cs typeface="Times New Roman" panose="02020603050405020304" pitchFamily="18" charset="0"/>
            </a:endParaRPr>
          </a:p>
        </p:txBody>
      </p:sp>
      <p:pic>
        <p:nvPicPr>
          <p:cNvPr id="4" name="Shape 2358">
            <a:extLst>
              <a:ext uri="{FF2B5EF4-FFF2-40B4-BE49-F238E27FC236}">
                <a16:creationId xmlns:a16="http://schemas.microsoft.com/office/drawing/2014/main" xmlns="" id="{905C14BD-5606-4E12-A1D9-808DECFBD626}"/>
              </a:ext>
            </a:extLst>
          </p:cNvPr>
          <p:cNvPicPr/>
          <p:nvPr/>
        </p:nvPicPr>
        <p:blipFill>
          <a:blip r:embed="rId4"/>
          <a:stretch/>
        </p:blipFill>
        <p:spPr>
          <a:xfrm>
            <a:off x="6667223" y="203517"/>
            <a:ext cx="4540265" cy="2930082"/>
          </a:xfrm>
          <a:prstGeom prst="rect">
            <a:avLst/>
          </a:prstGeom>
        </p:spPr>
      </p:pic>
      <p:sp>
        <p:nvSpPr>
          <p:cNvPr id="5" name="Content Placeholder 2">
            <a:extLst>
              <a:ext uri="{FF2B5EF4-FFF2-40B4-BE49-F238E27FC236}">
                <a16:creationId xmlns:a16="http://schemas.microsoft.com/office/drawing/2014/main" xmlns="" id="{9FF6EF18-76A6-401E-8488-95AE459DFEC8}"/>
              </a:ext>
            </a:extLst>
          </p:cNvPr>
          <p:cNvSpPr txBox="1">
            <a:spLocks/>
          </p:cNvSpPr>
          <p:nvPr/>
        </p:nvSpPr>
        <p:spPr>
          <a:xfrm>
            <a:off x="643880" y="2204989"/>
            <a:ext cx="5967953" cy="1131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Sau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5C9CAC3B-2854-4BC3-90A0-0FE4B0BAA0DA}"/>
              </a:ext>
            </a:extLst>
          </p:cNvPr>
          <p:cNvSpPr txBox="1">
            <a:spLocks/>
          </p:cNvSpPr>
          <p:nvPr/>
        </p:nvSpPr>
        <p:spPr>
          <a:xfrm>
            <a:off x="588491" y="5729915"/>
            <a:ext cx="5967953" cy="808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Lấy</a:t>
            </a:r>
            <a:r>
              <a:rPr lang="en-US" sz="2400" dirty="0">
                <a:latin typeface="Times New Roman" panose="02020603050405020304" pitchFamily="18" charset="0"/>
                <a:cs typeface="Times New Roman" panose="02020603050405020304" pitchFamily="18" charset="0"/>
              </a:rPr>
              <a:t> 1 ví dụ </a:t>
            </a:r>
            <a:r>
              <a:rPr lang="en-US" sz="2400" dirty="0" err="1">
                <a:latin typeface="Times New Roman" panose="02020603050405020304" pitchFamily="18" charset="0"/>
                <a:cs typeface="Times New Roman" panose="02020603050405020304" pitchFamily="18" charset="0"/>
              </a:rPr>
              <a:t>vê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lực</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sát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trượt</a:t>
            </a:r>
            <a:endParaRPr lang="vi-VN" sz="24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53231225-4745-4497-A1B3-1CC0160A43D2}"/>
              </a:ext>
            </a:extLst>
          </p:cNvPr>
          <p:cNvSpPr txBox="1">
            <a:spLocks/>
          </p:cNvSpPr>
          <p:nvPr/>
        </p:nvSpPr>
        <p:spPr>
          <a:xfrm>
            <a:off x="643880" y="3603670"/>
            <a:ext cx="10729215" cy="185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gô</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chuyển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bàn</a:t>
            </a:r>
            <a:r>
              <a:rPr lang="en-US" sz="2600" dirty="0">
                <a:solidFill>
                  <a:srgbClr val="0070C0"/>
                </a:solidFill>
                <a:latin typeface="Times New Roman" panose="02020603050405020304" pitchFamily="18" charset="0"/>
                <a:cs typeface="Times New Roman" panose="02020603050405020304" pitchFamily="18" charset="0"/>
              </a:rPr>
              <a:t>. Khi </a:t>
            </a:r>
            <a:r>
              <a:rPr lang="en-US" sz="2600" dirty="0" err="1">
                <a:solidFill>
                  <a:srgbClr val="0070C0"/>
                </a:solidFill>
                <a:latin typeface="Times New Roman" panose="02020603050405020304" pitchFamily="18" charset="0"/>
                <a:cs typeface="Times New Roman" panose="02020603050405020304" pitchFamily="18" charset="0"/>
              </a:rPr>
              <a:t>đo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xuất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hiện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ở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tiếp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giữa</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gô</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với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bàn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hợp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này</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gọi</a:t>
            </a:r>
            <a:r>
              <a:rPr lang="en-US" sz="2600" dirty="0">
                <a:solidFill>
                  <a:srgbClr val="0070C0"/>
                </a:solidFill>
                <a:latin typeface="Times New Roman" panose="02020603050405020304" pitchFamily="18" charset="0"/>
                <a:cs typeface="Times New Roman" panose="02020603050405020304" pitchFamily="18" charset="0"/>
              </a:rPr>
              <a:t> là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trượt</a:t>
            </a:r>
            <a:r>
              <a:rPr lang="en-US" sz="2600" dirty="0">
                <a:solidFill>
                  <a:srgbClr val="0070C0"/>
                </a:solidFill>
                <a:latin typeface="Times New Roman" panose="02020603050405020304" pitchFamily="18" charset="0"/>
                <a:cs typeface="Times New Roman" panose="02020603050405020304" pitchFamily="18" charset="0"/>
              </a:rPr>
              <a:t>.</a:t>
            </a:r>
            <a:endParaRPr lang="vi-VN"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D9ED50FE-9A7A-48A1-A4C1-389E05491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A046157-2C6D-47E6-BA5A-B90ABFDBE846}"/>
              </a:ext>
            </a:extLst>
          </p:cNvPr>
          <p:cNvSpPr>
            <a:spLocks noGrp="1"/>
          </p:cNvSpPr>
          <p:nvPr>
            <p:ph type="ctrTitle"/>
          </p:nvPr>
        </p:nvSpPr>
        <p:spPr>
          <a:xfrm>
            <a:off x="1595644" y="334641"/>
            <a:ext cx="9144000"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 TRƯỢT TRONG CUỘC SỐNG </a:t>
            </a:r>
          </a:p>
        </p:txBody>
      </p:sp>
      <p:pic>
        <p:nvPicPr>
          <p:cNvPr id="5" name="Picture 10" descr="NVSP08%20Viet%20bang%20">
            <a:extLst>
              <a:ext uri="{FF2B5EF4-FFF2-40B4-BE49-F238E27FC236}">
                <a16:creationId xmlns:a16="http://schemas.microsoft.com/office/drawing/2014/main" xmlns=""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49" y="1359018"/>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9694CD92-45DC-426B-8D7E-4A67792B0776}"/>
              </a:ext>
            </a:extLst>
          </p:cNvPr>
          <p:cNvSpPr txBox="1"/>
          <p:nvPr/>
        </p:nvSpPr>
        <p:spPr>
          <a:xfrm>
            <a:off x="713935" y="4777189"/>
            <a:ext cx="5382065" cy="954107"/>
          </a:xfrm>
          <a:prstGeom prst="rect">
            <a:avLst/>
          </a:prstGeom>
          <a:noFill/>
        </p:spPr>
        <p:txBody>
          <a:bodyPr wrap="square">
            <a:spAutoFit/>
          </a:bodyPr>
          <a:lstStyle/>
          <a:p>
            <a:pPr>
              <a:spcBef>
                <a:spcPct val="50000"/>
              </a:spcBef>
            </a:pPr>
            <a:r>
              <a:rPr lang="en-US" sz="2800" dirty="0">
                <a:latin typeface="Times New Roman" panose="02020603050405020304" pitchFamily="18" charset="0"/>
              </a:rPr>
              <a:t>       </a:t>
            </a:r>
            <a:r>
              <a:rPr lang="en-US" sz="2800" dirty="0">
                <a:solidFill>
                  <a:srgbClr val="0033CC"/>
                </a:solidFill>
                <a:latin typeface="Times New Roman" panose="02020603050405020304" pitchFamily="18" charset="0"/>
              </a:rPr>
              <a:t>- Ma </a:t>
            </a:r>
            <a:r>
              <a:rPr lang="en-US" sz="2800" dirty="0" err="1">
                <a:solidFill>
                  <a:srgbClr val="0033CC"/>
                </a:solidFill>
                <a:latin typeface="Times New Roman" panose="02020603050405020304" pitchFamily="18" charset="0"/>
              </a:rPr>
              <a:t>sát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trượt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làm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phấn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bám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được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lên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bảng</a:t>
            </a:r>
            <a:r>
              <a:rPr lang="en-US" sz="2800" dirty="0">
                <a:solidFill>
                  <a:srgbClr val="0033CC"/>
                </a:solidFill>
                <a:latin typeface="Times New Roman" panose="02020603050405020304" pitchFamily="18" charset="0"/>
              </a:rPr>
              <a:t>.</a:t>
            </a:r>
          </a:p>
        </p:txBody>
      </p:sp>
      <p:pic>
        <p:nvPicPr>
          <p:cNvPr id="9" name="Picture 17" descr="fan">
            <a:extLst>
              <a:ext uri="{FF2B5EF4-FFF2-40B4-BE49-F238E27FC236}">
                <a16:creationId xmlns:a16="http://schemas.microsoft.com/office/drawing/2014/main" xmlns="" id="{3049CA69-CFFC-4480-A33D-712E016A82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90298" y="1359018"/>
            <a:ext cx="3249346" cy="28822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a:extLst>
              <a:ext uri="{FF2B5EF4-FFF2-40B4-BE49-F238E27FC236}">
                <a16:creationId xmlns:a16="http://schemas.microsoft.com/office/drawing/2014/main" xmlns="" id="{2FDA364C-2774-4D77-95E2-D9509DBD78AC}"/>
              </a:ext>
            </a:extLst>
          </p:cNvPr>
          <p:cNvSpPr txBox="1">
            <a:spLocks noChangeArrowheads="1"/>
          </p:cNvSpPr>
          <p:nvPr/>
        </p:nvSpPr>
        <p:spPr bwMode="auto">
          <a:xfrm>
            <a:off x="7915072" y="4806483"/>
            <a:ext cx="34208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600" dirty="0" err="1">
                <a:solidFill>
                  <a:srgbClr val="0000FF"/>
                </a:solidFill>
                <a:latin typeface="Times New Roman" panose="02020603050405020304" pitchFamily="18" charset="0"/>
                <a:cs typeface="Times New Roman" panose="02020603050405020304" pitchFamily="18" charset="0"/>
              </a:rPr>
              <a:t>Trục</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quạt</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bàn</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với</a:t>
            </a:r>
            <a:r>
              <a:rPr lang="en-US" altLang="vi-VN" sz="2600" dirty="0">
                <a:solidFill>
                  <a:srgbClr val="0000FF"/>
                </a:solidFill>
                <a:latin typeface="Times New Roman" panose="02020603050405020304" pitchFamily="18" charset="0"/>
                <a:cs typeface="Times New Roman" panose="02020603050405020304" pitchFamily="18" charset="0"/>
              </a:rPr>
              <a:t> ổ </a:t>
            </a:r>
            <a:r>
              <a:rPr lang="en-US" altLang="vi-VN" sz="2600" dirty="0" err="1">
                <a:solidFill>
                  <a:srgbClr val="0000FF"/>
                </a:solidFill>
                <a:latin typeface="Times New Roman" panose="02020603050405020304" pitchFamily="18" charset="0"/>
                <a:cs typeface="Times New Roman" panose="02020603050405020304" pitchFamily="18" charset="0"/>
              </a:rPr>
              <a:t>trục</a:t>
            </a:r>
            <a:r>
              <a:rPr lang="en-US" altLang="vi-VN" sz="26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381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ED4ADE96-FD55-45E6-A5B2-1F66AE7C3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900" name="Picture 3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358" y="1236147"/>
            <a:ext cx="524482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6481866" y="4723201"/>
            <a:ext cx="5482346" cy="9848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b="1" dirty="0">
                <a:solidFill>
                  <a:srgbClr val="660033"/>
                </a:solidFill>
                <a:cs typeface="Times New Roman" panose="02020603050405020304" pitchFamily="18" charset="0"/>
              </a:rPr>
              <a:t>    </a:t>
            </a:r>
            <a:r>
              <a:rPr lang="en-US" sz="2600" dirty="0">
                <a:solidFill>
                  <a:srgbClr val="0000FF"/>
                </a:solidFill>
                <a:cs typeface="Times New Roman" panose="02020603050405020304" pitchFamily="18" charset="0"/>
              </a:rPr>
              <a:t>Ma </a:t>
            </a:r>
            <a:r>
              <a:rPr lang="en-US" sz="2600" dirty="0" err="1">
                <a:solidFill>
                  <a:srgbClr val="0000FF"/>
                </a:solidFill>
                <a:cs typeface="Times New Roman" panose="02020603050405020304" pitchFamily="18" charset="0"/>
              </a:rPr>
              <a:t>sát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trượt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giữa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cung</a:t>
            </a:r>
            <a:r>
              <a:rPr lang="en-US" sz="2600" dirty="0">
                <a:solidFill>
                  <a:srgbClr val="0000FF"/>
                </a:solidFill>
                <a:cs typeface="Times New Roman" panose="02020603050405020304" pitchFamily="18" charset="0"/>
              </a:rPr>
              <a:t> ở </a:t>
            </a:r>
            <a:r>
              <a:rPr lang="en-US" sz="2600" dirty="0" err="1">
                <a:solidFill>
                  <a:srgbClr val="0000FF"/>
                </a:solidFill>
                <a:cs typeface="Times New Roman" panose="02020603050405020304" pitchFamily="18" charset="0"/>
              </a:rPr>
              <a:t>cần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kéo</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của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violon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với</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a:t>
            </a:r>
          </a:p>
        </p:txBody>
      </p:sp>
      <p:pic>
        <p:nvPicPr>
          <p:cNvPr id="6" name="Picture 5">
            <a:extLst>
              <a:ext uri="{FF2B5EF4-FFF2-40B4-BE49-F238E27FC236}">
                <a16:creationId xmlns:a16="http://schemas.microsoft.com/office/drawing/2014/main" xmlns="" id="{76CCB62A-367F-4410-8B6E-8FF786CE6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37" y="1164833"/>
            <a:ext cx="4367720" cy="30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a:extLst>
              <a:ext uri="{FF2B5EF4-FFF2-40B4-BE49-F238E27FC236}">
                <a16:creationId xmlns:a16="http://schemas.microsoft.com/office/drawing/2014/main" xmlns="" id="{4A5E94B7-ADF9-4B2C-A7F7-6F27DACB5579}"/>
              </a:ext>
            </a:extLst>
          </p:cNvPr>
          <p:cNvSpPr txBox="1">
            <a:spLocks noChangeArrowheads="1"/>
          </p:cNvSpPr>
          <p:nvPr/>
        </p:nvSpPr>
        <p:spPr bwMode="auto">
          <a:xfrm>
            <a:off x="350196" y="4849660"/>
            <a:ext cx="5359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a:solidFill>
                  <a:srgbClr val="0000FF"/>
                </a:solidFill>
                <a:latin typeface="Times New Roman" panose="02020603050405020304" pitchFamily="18" charset="0"/>
              </a:rPr>
              <a:t>    </a:t>
            </a:r>
            <a:r>
              <a:rPr lang="en-US" sz="2400" dirty="0">
                <a:solidFill>
                  <a:srgbClr val="0000FF"/>
                </a:solidFill>
                <a:latin typeface="Times New Roman" panose="02020603050405020304" pitchFamily="18" charset="0"/>
              </a:rPr>
              <a:t>Khi </a:t>
            </a:r>
            <a:r>
              <a:rPr lang="en-US" sz="2400" dirty="0" err="1">
                <a:solidFill>
                  <a:srgbClr val="0000FF"/>
                </a:solidFill>
                <a:latin typeface="Times New Roman" panose="02020603050405020304" pitchFamily="18" charset="0"/>
              </a:rPr>
              <a:t>quẹt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đầu</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trượt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trên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bao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Sẽ </a:t>
            </a:r>
            <a:r>
              <a:rPr lang="en-US" sz="2400" dirty="0" err="1">
                <a:solidFill>
                  <a:srgbClr val="0000FF"/>
                </a:solidFill>
                <a:latin typeface="Times New Roman" panose="02020603050405020304" pitchFamily="18" charset="0"/>
              </a:rPr>
              <a:t>tạo</a:t>
            </a:r>
            <a:r>
              <a:rPr lang="en-US" sz="2400" dirty="0">
                <a:solidFill>
                  <a:srgbClr val="0000FF"/>
                </a:solidFill>
                <a:latin typeface="Times New Roman" panose="02020603050405020304" pitchFamily="18" charset="0"/>
              </a:rPr>
              <a:t> ra </a:t>
            </a:r>
            <a:r>
              <a:rPr lang="en-US" sz="2400" dirty="0" err="1">
                <a:solidFill>
                  <a:srgbClr val="0000FF"/>
                </a:solidFill>
                <a:latin typeface="Times New Roman" panose="02020603050405020304" pitchFamily="18" charset="0"/>
              </a:rPr>
              <a:t>lửa</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Cần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độ</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vỏ</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endParaRPr lang="en-US" sz="24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42929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900"/>
                                        </p:tgtEl>
                                        <p:attrNameLst>
                                          <p:attrName>style.visibility</p:attrName>
                                        </p:attrNameLst>
                                      </p:cBhvr>
                                      <p:to>
                                        <p:strVal val="visible"/>
                                      </p:to>
                                    </p:set>
                                    <p:anim calcmode="lin" valueType="num">
                                      <p:cBhvr additive="base">
                                        <p:cTn id="11" dur="500" fill="hold"/>
                                        <p:tgtEl>
                                          <p:spTgt spid="36900"/>
                                        </p:tgtEl>
                                        <p:attrNameLst>
                                          <p:attrName>ppt_x</p:attrName>
                                        </p:attrNameLst>
                                      </p:cBhvr>
                                      <p:tavLst>
                                        <p:tav tm="0">
                                          <p:val>
                                            <p:strVal val="#ppt_x"/>
                                          </p:val>
                                        </p:tav>
                                        <p:tav tm="100000">
                                          <p:val>
                                            <p:strVal val="#ppt_x"/>
                                          </p:val>
                                        </p:tav>
                                      </p:tavLst>
                                    </p:anim>
                                    <p:anim calcmode="lin" valueType="num">
                                      <p:cBhvr additive="base">
                                        <p:cTn id="12" dur="500" fill="hold"/>
                                        <p:tgtEl>
                                          <p:spTgt spid="369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TotalTime>
  <Words>1369</Words>
  <Application>Microsoft Office PowerPoint</Application>
  <PresentationFormat>Custom</PresentationFormat>
  <Paragraphs>94</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Để di chuyển tủ gỗ trên sàn, bạn A đã đẩy tủ gỗ về phía trước. Tuy nhiên, việc đẩy tủ chuyển động như thế rất khó. Tại sao lại như vậy?</vt:lpstr>
      <vt:lpstr>TIẾT 26,27,28 BÀI 40: LỰC MA SÁT</vt:lpstr>
      <vt:lpstr>     1. Lực cản trở khi tủ gỗ chuyển động trên mặt bàn là lực tiếp xúc hay lực không tiếp xúc?</vt:lpstr>
      <vt:lpstr>PowerPoint Presentation</vt:lpstr>
      <vt:lpstr> - Lực ma sát là lực tiếp xúc xuất hiện ở bề mặt tiếp xúc giữa hai vật.  - Sự tương tác giữa bề mặt của hai vật tạo ra lực ma sát giữa chúng.</vt:lpstr>
      <vt:lpstr>VÍ DỤ VỀ LỰC MA SÁT</vt:lpstr>
      <vt:lpstr>2. Lực ma sát trượt * Tìm hiểu về lực ma sát trượt</vt:lpstr>
      <vt:lpstr>VÍ DỤ VỀ LỰC MA SÁT TRƯỢT TRONG CUỘC SỐNG </vt:lpstr>
      <vt:lpstr>PowerPoint Presentation</vt:lpstr>
      <vt:lpstr>PowerPoint Presentation</vt:lpstr>
      <vt:lpstr>PowerPoint Presentation</vt:lpstr>
      <vt:lpstr>PowerPoint Presentation</vt:lpstr>
      <vt:lpstr>    Lực ma sát có tác dụng như thế nào khi vật chuyển động?</vt:lpstr>
      <vt:lpstr>- Tại sao sau một thời gian sử dụng dép, lốp xe thì chúng đều bị mòn đi.</vt:lpstr>
      <vt:lpstr>PowerPoint Presentation</vt:lpstr>
      <vt:lpstr>PowerPoint Presentation</vt:lpstr>
      <vt:lpstr>PowerPoint Presentation</vt:lpstr>
      <vt:lpstr>5. Lực cản của không khí * Tìm hiểu về lực cản của không khí</vt:lpstr>
      <vt:lpstr> Bài 1: Lực xuất hiện trong trường hợp nào sau đây không phải là lực ma sát? A. Lực xuất hiện khi bánh xe trượt trên mặt đường. B. Lực xuất hiện giữa má phanh và vành xe khi phanh xe. C. Lực của dây cung tác dụng lên mũi tên khi bắn. D. Lực xuất hiện khi các chi tiết máy cọ xát với nhau. </vt:lpstr>
      <vt:lpstr> Bài 3: Tại sao mặt lốp ô tô vận tải phải có khía sâu hơn mặt lốp xe đạp? </vt:lpstr>
      <vt:lpstr>Bài 4: Quan sát các đồ vật trong nhà và trả lời các câu hỏi sau: - Tại sao cán dao, cán chổi không để nhẵn bóng? - Tại sao người ta thường tra dầu mỡ vào các ổ trục xe đạp, ổ khoá và thay dầu xe máy định kì.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26,27,28 BÀI 40: LỰC MA SÁT</dc:title>
  <dc:creator>ACER-TGDD</dc:creator>
  <cp:lastModifiedBy>ASUS</cp:lastModifiedBy>
  <cp:revision>25</cp:revision>
  <dcterms:created xsi:type="dcterms:W3CDTF">2022-03-09T09:36:11Z</dcterms:created>
  <dcterms:modified xsi:type="dcterms:W3CDTF">2023-03-31T15:04:57Z</dcterms:modified>
</cp:coreProperties>
</file>