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2" r:id="rId4"/>
    <p:sldMasterId id="2147483767" r:id="rId5"/>
    <p:sldMasterId id="2147483779" r:id="rId6"/>
  </p:sldMasterIdLst>
  <p:notesMasterIdLst>
    <p:notesMasterId r:id="rId23"/>
  </p:notesMasterIdLst>
  <p:sldIdLst>
    <p:sldId id="327" r:id="rId7"/>
    <p:sldId id="295" r:id="rId8"/>
    <p:sldId id="272" r:id="rId9"/>
    <p:sldId id="277" r:id="rId10"/>
    <p:sldId id="336" r:id="rId11"/>
    <p:sldId id="289" r:id="rId12"/>
    <p:sldId id="312" r:id="rId13"/>
    <p:sldId id="309" r:id="rId14"/>
    <p:sldId id="331" r:id="rId15"/>
    <p:sldId id="333" r:id="rId16"/>
    <p:sldId id="285" r:id="rId17"/>
    <p:sldId id="334" r:id="rId18"/>
    <p:sldId id="332" r:id="rId19"/>
    <p:sldId id="335" r:id="rId20"/>
    <p:sldId id="328" r:id="rId21"/>
    <p:sldId id="329"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85410"/>
    <a:srgbClr val="92D050"/>
    <a:srgbClr val="CC00FF"/>
    <a:srgbClr val="4472C4"/>
    <a:srgbClr val="23E148"/>
    <a:srgbClr val="FFC000"/>
    <a:srgbClr val="BEC6E0"/>
    <a:srgbClr val="BCF3C5"/>
    <a:srgbClr val="FFE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4163" autoAdjust="0"/>
  </p:normalViewPr>
  <p:slideViewPr>
    <p:cSldViewPr snapToGrid="0">
      <p:cViewPr varScale="1">
        <p:scale>
          <a:sx n="81" d="100"/>
          <a:sy n="81" d="100"/>
        </p:scale>
        <p:origin x="7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 /><Relationship Id="rId13" Type="http://schemas.openxmlformats.org/officeDocument/2006/relationships/slide" Target="slides/slide7.xml" /><Relationship Id="rId18" Type="http://schemas.openxmlformats.org/officeDocument/2006/relationships/slide" Target="slides/slide12.xml" /><Relationship Id="rId26" Type="http://schemas.openxmlformats.org/officeDocument/2006/relationships/theme" Target="theme/theme1.xml" /><Relationship Id="rId3" Type="http://schemas.openxmlformats.org/officeDocument/2006/relationships/slideMaster" Target="slideMasters/slideMaster3.xml" /><Relationship Id="rId21" Type="http://schemas.openxmlformats.org/officeDocument/2006/relationships/slide" Target="slides/slide15.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0.xml" /><Relationship Id="rId20" Type="http://schemas.openxmlformats.org/officeDocument/2006/relationships/slide" Target="slides/slide14.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5.xml" /><Relationship Id="rId24" Type="http://schemas.openxmlformats.org/officeDocument/2006/relationships/presProps" Target="presProps.xml" /><Relationship Id="rId5" Type="http://schemas.openxmlformats.org/officeDocument/2006/relationships/slideMaster" Target="slideMasters/slideMaster5.xml" /><Relationship Id="rId15" Type="http://schemas.openxmlformats.org/officeDocument/2006/relationships/slide" Target="slides/slide9.xml" /><Relationship Id="rId23" Type="http://schemas.openxmlformats.org/officeDocument/2006/relationships/notesMaster" Target="notesMasters/notesMaster1.xml" /><Relationship Id="rId10" Type="http://schemas.openxmlformats.org/officeDocument/2006/relationships/slide" Target="slides/slide4.xml" /><Relationship Id="rId19" Type="http://schemas.openxmlformats.org/officeDocument/2006/relationships/slide" Target="slides/slide13.xml" /><Relationship Id="rId4" Type="http://schemas.openxmlformats.org/officeDocument/2006/relationships/slideMaster" Target="slideMasters/slideMaster4.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 /><Relationship Id="rId2" Type="http://schemas.openxmlformats.org/officeDocument/2006/relationships/image" Target="../media/image20.wmf" /><Relationship Id="rId1" Type="http://schemas.openxmlformats.org/officeDocument/2006/relationships/image" Target="../media/image19.wmf" /></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 /><Relationship Id="rId2" Type="http://schemas.openxmlformats.org/officeDocument/2006/relationships/image" Target="../media/image28.wmf" /><Relationship Id="rId1" Type="http://schemas.openxmlformats.org/officeDocument/2006/relationships/image" Target="../media/image27.wmf" /><Relationship Id="rId5" Type="http://schemas.openxmlformats.org/officeDocument/2006/relationships/image" Target="../media/image31.wmf" /><Relationship Id="rId4" Type="http://schemas.openxmlformats.org/officeDocument/2006/relationships/image" Target="../media/image30.wmf" /></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 /><Relationship Id="rId2" Type="http://schemas.openxmlformats.org/officeDocument/2006/relationships/image" Target="../media/image33.wmf" /><Relationship Id="rId1" Type="http://schemas.openxmlformats.org/officeDocument/2006/relationships/image" Target="../media/image32.wmf" /></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 /><Relationship Id="rId1" Type="http://schemas.openxmlformats.org/officeDocument/2006/relationships/image" Target="../media/image35.w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B342F-E4DD-48E2-8632-097B40643149}" type="datetimeFigureOut">
              <a:rPr lang="vi-VN" smtClean="0"/>
              <a:t>05/04/2023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C2760-BB0A-463B-9F20-02E4E67E57F2}" type="slidenum">
              <a:rPr lang="vi-VN" smtClean="0"/>
              <a:t>‹#›</a:t>
            </a:fld>
            <a:endParaRPr lang="vi-VN"/>
          </a:p>
        </p:txBody>
      </p:sp>
    </p:spTree>
    <p:extLst>
      <p:ext uri="{BB962C8B-B14F-4D97-AF65-F5344CB8AC3E}">
        <p14:creationId xmlns:p14="http://schemas.microsoft.com/office/powerpoint/2010/main" val="333698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4C2760-BB0A-463B-9F20-02E4E67E57F2}" type="slidenum">
              <a:rPr lang="vi-VN" smtClean="0"/>
              <a:t>2</a:t>
            </a:fld>
            <a:endParaRPr lang="vi-VN"/>
          </a:p>
        </p:txBody>
      </p:sp>
    </p:spTree>
    <p:extLst>
      <p:ext uri="{BB962C8B-B14F-4D97-AF65-F5344CB8AC3E}">
        <p14:creationId xmlns:p14="http://schemas.microsoft.com/office/powerpoint/2010/main" val="395688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Một trong 5 thông điệp của 5K: KHỬ KHUẨN</a:t>
            </a:r>
            <a:endParaRPr lang="vi-VN"/>
          </a:p>
        </p:txBody>
      </p:sp>
      <p:sp>
        <p:nvSpPr>
          <p:cNvPr id="4" name="Slide Number Placeholder 3"/>
          <p:cNvSpPr>
            <a:spLocks noGrp="1"/>
          </p:cNvSpPr>
          <p:nvPr>
            <p:ph type="sldNum" sz="quarter" idx="5"/>
          </p:nvPr>
        </p:nvSpPr>
        <p:spPr/>
        <p:txBody>
          <a:bodyPr/>
          <a:lstStyle/>
          <a:p>
            <a:fld id="{FB4C2760-BB0A-463B-9F20-02E4E67E57F2}" type="slidenum">
              <a:rPr lang="vi-VN" smtClean="0"/>
              <a:t>3</a:t>
            </a:fld>
            <a:endParaRPr lang="vi-VN"/>
          </a:p>
        </p:txBody>
      </p:sp>
    </p:spTree>
    <p:extLst>
      <p:ext uri="{BB962C8B-B14F-4D97-AF65-F5344CB8AC3E}">
        <p14:creationId xmlns:p14="http://schemas.microsoft.com/office/powerpoint/2010/main" val="306841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720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3773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71364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7E1ED9-B05B-4E42-AE56-2D657900BE4E}" type="datetimeFigureOut">
              <a:rPr lang="vi-VN" smtClean="0"/>
              <a:t>05/04/2023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1550071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7E1ED9-B05B-4E42-AE56-2D657900BE4E}" type="datetimeFigureOut">
              <a:rPr lang="vi-VN" smtClean="0"/>
              <a:t>05/04/2023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394735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7E1ED9-B05B-4E42-AE56-2D657900BE4E}" type="datetimeFigureOut">
              <a:rPr lang="vi-VN" smtClean="0"/>
              <a:t>05/04/2023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185882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7E1ED9-B05B-4E42-AE56-2D657900BE4E}" type="datetimeFigureOut">
              <a:rPr lang="vi-VN" smtClean="0"/>
              <a:t>05/04/2023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3891250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7E1ED9-B05B-4E42-AE56-2D657900BE4E}" type="datetimeFigureOut">
              <a:rPr lang="vi-VN" smtClean="0"/>
              <a:t>05/04/2023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374937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7E1ED9-B05B-4E42-AE56-2D657900BE4E}" type="datetimeFigureOut">
              <a:rPr lang="vi-VN" smtClean="0"/>
              <a:t>05/04/2023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207170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E1ED9-B05B-4E42-AE56-2D657900BE4E}" type="datetimeFigureOut">
              <a:rPr lang="vi-VN" smtClean="0"/>
              <a:t>05/04/2023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2792045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7E1ED9-B05B-4E42-AE56-2D657900BE4E}" type="datetimeFigureOut">
              <a:rPr lang="vi-VN" smtClean="0"/>
              <a:t>05/04/2023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71677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9359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7E1ED9-B05B-4E42-AE56-2D657900BE4E}" type="datetimeFigureOut">
              <a:rPr lang="vi-VN" smtClean="0"/>
              <a:t>05/04/2023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357543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7E1ED9-B05B-4E42-AE56-2D657900BE4E}" type="datetimeFigureOut">
              <a:rPr lang="vi-VN" smtClean="0"/>
              <a:t>05/04/2023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2504966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7E1ED9-B05B-4E42-AE56-2D657900BE4E}" type="datetimeFigureOut">
              <a:rPr lang="vi-VN" smtClean="0"/>
              <a:t>05/04/2023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15C7F6-7282-4E14-8D04-CDF7F372143C}" type="slidenum">
              <a:rPr lang="vi-VN" smtClean="0"/>
              <a:t>‹#›</a:t>
            </a:fld>
            <a:endParaRPr lang="vi-VN"/>
          </a:p>
        </p:txBody>
      </p:sp>
    </p:spTree>
    <p:extLst>
      <p:ext uri="{BB962C8B-B14F-4D97-AF65-F5344CB8AC3E}">
        <p14:creationId xmlns:p14="http://schemas.microsoft.com/office/powerpoint/2010/main" val="520479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6"/>
        <p:cNvGrpSpPr/>
        <p:nvPr/>
      </p:nvGrpSpPr>
      <p:grpSpPr>
        <a:xfrm>
          <a:off x="0" y="0"/>
          <a:ext cx="0" cy="0"/>
          <a:chOff x="0" y="0"/>
          <a:chExt cx="0" cy="0"/>
        </a:xfrm>
      </p:grpSpPr>
      <p:grpSp>
        <p:nvGrpSpPr>
          <p:cNvPr id="147" name="Google Shape;147;p7"/>
          <p:cNvGrpSpPr/>
          <p:nvPr/>
        </p:nvGrpSpPr>
        <p:grpSpPr>
          <a:xfrm>
            <a:off x="6" y="15126"/>
            <a:ext cx="12191999" cy="6834591"/>
            <a:chOff x="0" y="11341"/>
            <a:chExt cx="9143999" cy="5125943"/>
          </a:xfrm>
        </p:grpSpPr>
        <p:sp>
          <p:nvSpPr>
            <p:cNvPr id="148" name="Google Shape;148;p7"/>
            <p:cNvSpPr/>
            <p:nvPr/>
          </p:nvSpPr>
          <p:spPr>
            <a:xfrm>
              <a:off x="2617" y="5024287"/>
              <a:ext cx="9141382" cy="5234"/>
            </a:xfrm>
            <a:custGeom>
              <a:avLst/>
              <a:gdLst/>
              <a:ahLst/>
              <a:cxnLst/>
              <a:rect l="l" t="t" r="r" b="b"/>
              <a:pathLst>
                <a:path w="10479" h="6" fill="none" extrusionOk="0">
                  <a:moveTo>
                    <a:pt x="1" y="5"/>
                  </a:moveTo>
                  <a:lnTo>
                    <a:pt x="10478"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7"/>
            <p:cNvSpPr/>
            <p:nvPr/>
          </p:nvSpPr>
          <p:spPr>
            <a:xfrm>
              <a:off x="2617" y="4556707"/>
              <a:ext cx="9141382" cy="5234"/>
            </a:xfrm>
            <a:custGeom>
              <a:avLst/>
              <a:gdLst/>
              <a:ahLst/>
              <a:cxnLst/>
              <a:rect l="l" t="t" r="r" b="b"/>
              <a:pathLst>
                <a:path w="10479" h="6" fill="none" extrusionOk="0">
                  <a:moveTo>
                    <a:pt x="1" y="6"/>
                  </a:moveTo>
                  <a:lnTo>
                    <a:pt x="10478"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7"/>
            <p:cNvSpPr/>
            <p:nvPr/>
          </p:nvSpPr>
          <p:spPr>
            <a:xfrm>
              <a:off x="2617" y="4090000"/>
              <a:ext cx="9140509" cy="4362"/>
            </a:xfrm>
            <a:custGeom>
              <a:avLst/>
              <a:gdLst/>
              <a:ahLst/>
              <a:cxnLst/>
              <a:rect l="l" t="t" r="r" b="b"/>
              <a:pathLst>
                <a:path w="10478" h="5" fill="none" extrusionOk="0">
                  <a:moveTo>
                    <a:pt x="1" y="5"/>
                  </a:moveTo>
                  <a:lnTo>
                    <a:pt x="10477"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7"/>
            <p:cNvSpPr/>
            <p:nvPr/>
          </p:nvSpPr>
          <p:spPr>
            <a:xfrm>
              <a:off x="1745" y="3623293"/>
              <a:ext cx="9141382" cy="4362"/>
            </a:xfrm>
            <a:custGeom>
              <a:avLst/>
              <a:gdLst/>
              <a:ahLst/>
              <a:cxnLst/>
              <a:rect l="l" t="t" r="r" b="b"/>
              <a:pathLst>
                <a:path w="10479" h="5" fill="none" extrusionOk="0">
                  <a:moveTo>
                    <a:pt x="1" y="4"/>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7"/>
            <p:cNvSpPr/>
            <p:nvPr/>
          </p:nvSpPr>
          <p:spPr>
            <a:xfrm>
              <a:off x="1745" y="3155713"/>
              <a:ext cx="9141382" cy="5234"/>
            </a:xfrm>
            <a:custGeom>
              <a:avLst/>
              <a:gdLst/>
              <a:ahLst/>
              <a:cxnLst/>
              <a:rect l="l" t="t" r="r" b="b"/>
              <a:pathLst>
                <a:path w="10479" h="6" fill="none" extrusionOk="0">
                  <a:moveTo>
                    <a:pt x="1" y="5"/>
                  </a:moveTo>
                  <a:lnTo>
                    <a:pt x="10478"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7"/>
            <p:cNvSpPr/>
            <p:nvPr/>
          </p:nvSpPr>
          <p:spPr>
            <a:xfrm>
              <a:off x="1745" y="2688134"/>
              <a:ext cx="9141382" cy="5234"/>
            </a:xfrm>
            <a:custGeom>
              <a:avLst/>
              <a:gdLst/>
              <a:ahLst/>
              <a:cxnLst/>
              <a:rect l="l" t="t" r="r" b="b"/>
              <a:pathLst>
                <a:path w="10479" h="6" fill="none" extrusionOk="0">
                  <a:moveTo>
                    <a:pt x="1" y="5"/>
                  </a:moveTo>
                  <a:lnTo>
                    <a:pt x="10478"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7"/>
            <p:cNvSpPr/>
            <p:nvPr/>
          </p:nvSpPr>
          <p:spPr>
            <a:xfrm>
              <a:off x="1745" y="2221426"/>
              <a:ext cx="9140509" cy="4362"/>
            </a:xfrm>
            <a:custGeom>
              <a:avLst/>
              <a:gdLst/>
              <a:ahLst/>
              <a:cxnLst/>
              <a:rect l="l" t="t" r="r" b="b"/>
              <a:pathLst>
                <a:path w="10478" h="5" fill="none" extrusionOk="0">
                  <a:moveTo>
                    <a:pt x="1" y="5"/>
                  </a:moveTo>
                  <a:lnTo>
                    <a:pt x="10477"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7"/>
            <p:cNvSpPr/>
            <p:nvPr/>
          </p:nvSpPr>
          <p:spPr>
            <a:xfrm>
              <a:off x="872" y="1754719"/>
              <a:ext cx="9141382" cy="4362"/>
            </a:xfrm>
            <a:custGeom>
              <a:avLst/>
              <a:gdLst/>
              <a:ahLst/>
              <a:cxnLst/>
              <a:rect l="l" t="t" r="r" b="b"/>
              <a:pathLst>
                <a:path w="10479" h="5"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7"/>
            <p:cNvSpPr/>
            <p:nvPr/>
          </p:nvSpPr>
          <p:spPr>
            <a:xfrm>
              <a:off x="872" y="1287139"/>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7"/>
            <p:cNvSpPr/>
            <p:nvPr/>
          </p:nvSpPr>
          <p:spPr>
            <a:xfrm>
              <a:off x="872" y="819560"/>
              <a:ext cx="9140509" cy="5234"/>
            </a:xfrm>
            <a:custGeom>
              <a:avLst/>
              <a:gdLst/>
              <a:ahLst/>
              <a:cxnLst/>
              <a:rect l="l" t="t" r="r" b="b"/>
              <a:pathLst>
                <a:path w="10478" h="6" fill="none" extrusionOk="0">
                  <a:moveTo>
                    <a:pt x="1" y="5"/>
                  </a:moveTo>
                  <a:lnTo>
                    <a:pt x="10478"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7"/>
            <p:cNvSpPr/>
            <p:nvPr/>
          </p:nvSpPr>
          <p:spPr>
            <a:xfrm>
              <a:off x="0" y="352852"/>
              <a:ext cx="9141382" cy="5234"/>
            </a:xfrm>
            <a:custGeom>
              <a:avLst/>
              <a:gdLst/>
              <a:ahLst/>
              <a:cxnLst/>
              <a:rect l="l" t="t" r="r" b="b"/>
              <a:pathLst>
                <a:path w="10479" h="6" fill="none" extrusionOk="0">
                  <a:moveTo>
                    <a:pt x="1" y="5"/>
                  </a:moveTo>
                  <a:lnTo>
                    <a:pt x="10479"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7"/>
            <p:cNvSpPr/>
            <p:nvPr/>
          </p:nvSpPr>
          <p:spPr>
            <a:xfrm>
              <a:off x="872" y="1053352"/>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7"/>
            <p:cNvSpPr/>
            <p:nvPr/>
          </p:nvSpPr>
          <p:spPr>
            <a:xfrm>
              <a:off x="872" y="1520914"/>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7"/>
            <p:cNvSpPr/>
            <p:nvPr/>
          </p:nvSpPr>
          <p:spPr>
            <a:xfrm>
              <a:off x="872" y="1987214"/>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7"/>
            <p:cNvSpPr/>
            <p:nvPr/>
          </p:nvSpPr>
          <p:spPr>
            <a:xfrm>
              <a:off x="872" y="2454777"/>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7"/>
            <p:cNvSpPr/>
            <p:nvPr/>
          </p:nvSpPr>
          <p:spPr>
            <a:xfrm>
              <a:off x="872" y="2921927"/>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7"/>
            <p:cNvSpPr/>
            <p:nvPr/>
          </p:nvSpPr>
          <p:spPr>
            <a:xfrm>
              <a:off x="872" y="3389489"/>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7"/>
            <p:cNvSpPr/>
            <p:nvPr/>
          </p:nvSpPr>
          <p:spPr>
            <a:xfrm>
              <a:off x="872" y="3855789"/>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7"/>
            <p:cNvSpPr/>
            <p:nvPr/>
          </p:nvSpPr>
          <p:spPr>
            <a:xfrm>
              <a:off x="872" y="4323352"/>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7"/>
            <p:cNvSpPr/>
            <p:nvPr/>
          </p:nvSpPr>
          <p:spPr>
            <a:xfrm>
              <a:off x="872" y="4787839"/>
              <a:ext cx="9141382" cy="5234"/>
            </a:xfrm>
            <a:custGeom>
              <a:avLst/>
              <a:gdLst/>
              <a:ahLst/>
              <a:cxnLst/>
              <a:rect l="l" t="t" r="r" b="b"/>
              <a:pathLst>
                <a:path w="10479" h="6" fill="none" extrusionOk="0">
                  <a:moveTo>
                    <a:pt x="1" y="5"/>
                  </a:moveTo>
                  <a:lnTo>
                    <a:pt x="10478" y="0"/>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7"/>
            <p:cNvSpPr/>
            <p:nvPr/>
          </p:nvSpPr>
          <p:spPr>
            <a:xfrm>
              <a:off x="872" y="585810"/>
              <a:ext cx="9140509" cy="5234"/>
            </a:xfrm>
            <a:custGeom>
              <a:avLst/>
              <a:gdLst/>
              <a:ahLst/>
              <a:cxnLst/>
              <a:rect l="l" t="t" r="r" b="b"/>
              <a:pathLst>
                <a:path w="10478" h="6" fill="none" extrusionOk="0">
                  <a:moveTo>
                    <a:pt x="1" y="5"/>
                  </a:moveTo>
                  <a:lnTo>
                    <a:pt x="10478"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7"/>
            <p:cNvSpPr/>
            <p:nvPr/>
          </p:nvSpPr>
          <p:spPr>
            <a:xfrm>
              <a:off x="0" y="119102"/>
              <a:ext cx="9141382" cy="5234"/>
            </a:xfrm>
            <a:custGeom>
              <a:avLst/>
              <a:gdLst/>
              <a:ahLst/>
              <a:cxnLst/>
              <a:rect l="l" t="t" r="r" b="b"/>
              <a:pathLst>
                <a:path w="10479" h="6" fill="none" extrusionOk="0">
                  <a:moveTo>
                    <a:pt x="1" y="5"/>
                  </a:moveTo>
                  <a:lnTo>
                    <a:pt x="10479" y="1"/>
                  </a:lnTo>
                </a:path>
              </a:pathLst>
            </a:custGeom>
            <a:noFill/>
            <a:ln w="19050" cap="rnd" cmpd="sng">
              <a:solidFill>
                <a:srgbClr val="FFE8B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7"/>
            <p:cNvSpPr/>
            <p:nvPr/>
          </p:nvSpPr>
          <p:spPr>
            <a:xfrm>
              <a:off x="839203" y="11341"/>
              <a:ext cx="2617" cy="5125943"/>
            </a:xfrm>
            <a:custGeom>
              <a:avLst/>
              <a:gdLst/>
              <a:ahLst/>
              <a:cxnLst/>
              <a:rect l="l" t="t" r="r" b="b"/>
              <a:pathLst>
                <a:path w="3" h="5876" fill="none" extrusionOk="0">
                  <a:moveTo>
                    <a:pt x="0" y="1"/>
                  </a:moveTo>
                  <a:lnTo>
                    <a:pt x="3" y="5875"/>
                  </a:lnTo>
                </a:path>
              </a:pathLst>
            </a:custGeom>
            <a:noFill/>
            <a:ln w="19050" cap="rnd" cmpd="sng">
              <a:solidFill>
                <a:srgbClr val="FFE8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1" name="Google Shape;171;p7"/>
          <p:cNvSpPr txBox="1">
            <a:spLocks noGrp="1"/>
          </p:cNvSpPr>
          <p:nvPr>
            <p:ph type="body" idx="1"/>
          </p:nvPr>
        </p:nvSpPr>
        <p:spPr>
          <a:xfrm>
            <a:off x="1217135" y="1863567"/>
            <a:ext cx="5114400" cy="3618400"/>
          </a:xfrm>
          <a:prstGeom prst="rect">
            <a:avLst/>
          </a:prstGeom>
        </p:spPr>
        <p:txBody>
          <a:bodyPr spcFirstLastPara="1" wrap="square" lIns="91425" tIns="91425" rIns="91425" bIns="91425" anchor="ctr" anchorCtr="0">
            <a:normAutofit/>
          </a:bodyPr>
          <a:lstStyle>
            <a:lvl1pPr marL="609570" lvl="0" indent="-389448">
              <a:lnSpc>
                <a:spcPct val="100000"/>
              </a:lnSpc>
              <a:spcBef>
                <a:spcPts val="0"/>
              </a:spcBef>
              <a:spcAft>
                <a:spcPts val="0"/>
              </a:spcAft>
              <a:buClr>
                <a:srgbClr val="595959"/>
              </a:buClr>
              <a:buSzPts val="1000"/>
              <a:buFont typeface="Anaheim"/>
              <a:buChar char="●"/>
              <a:defRPr sz="1867">
                <a:latin typeface="Exo"/>
                <a:ea typeface="Exo"/>
                <a:cs typeface="Exo"/>
                <a:sym typeface="Exo"/>
              </a:defRPr>
            </a:lvl1pPr>
            <a:lvl2pPr marL="1219139" lvl="1" indent="-423312">
              <a:spcBef>
                <a:spcPts val="0"/>
              </a:spcBef>
              <a:spcAft>
                <a:spcPts val="0"/>
              </a:spcAft>
              <a:buClr>
                <a:srgbClr val="595959"/>
              </a:buClr>
              <a:buSzPts val="1400"/>
              <a:buFont typeface="Anaheim"/>
              <a:buChar char="○"/>
              <a:defRPr sz="1600"/>
            </a:lvl2pPr>
            <a:lvl3pPr marL="1828709" lvl="2" indent="-423312">
              <a:spcBef>
                <a:spcPts val="0"/>
              </a:spcBef>
              <a:spcAft>
                <a:spcPts val="0"/>
              </a:spcAft>
              <a:buClr>
                <a:srgbClr val="595959"/>
              </a:buClr>
              <a:buSzPts val="1400"/>
              <a:buFont typeface="Anaheim"/>
              <a:buChar char="■"/>
              <a:defRPr sz="1600"/>
            </a:lvl3pPr>
            <a:lvl4pPr marL="2438278" lvl="3" indent="-423312">
              <a:spcBef>
                <a:spcPts val="0"/>
              </a:spcBef>
              <a:spcAft>
                <a:spcPts val="0"/>
              </a:spcAft>
              <a:buClr>
                <a:srgbClr val="595959"/>
              </a:buClr>
              <a:buSzPts val="1400"/>
              <a:buFont typeface="Anaheim"/>
              <a:buChar char="●"/>
              <a:defRPr sz="1600"/>
            </a:lvl4pPr>
            <a:lvl5pPr marL="3047848" lvl="4" indent="-423312">
              <a:spcBef>
                <a:spcPts val="0"/>
              </a:spcBef>
              <a:spcAft>
                <a:spcPts val="0"/>
              </a:spcAft>
              <a:buClr>
                <a:srgbClr val="595959"/>
              </a:buClr>
              <a:buSzPts val="1400"/>
              <a:buFont typeface="Anaheim"/>
              <a:buChar char="○"/>
              <a:defRPr sz="1600"/>
            </a:lvl5pPr>
            <a:lvl6pPr marL="3657417" lvl="5" indent="-423312">
              <a:spcBef>
                <a:spcPts val="0"/>
              </a:spcBef>
              <a:spcAft>
                <a:spcPts val="0"/>
              </a:spcAft>
              <a:buClr>
                <a:srgbClr val="595959"/>
              </a:buClr>
              <a:buSzPts val="1400"/>
              <a:buFont typeface="Anaheim"/>
              <a:buChar char="■"/>
              <a:defRPr sz="1600"/>
            </a:lvl6pPr>
            <a:lvl7pPr marL="4266987" lvl="6" indent="-423312">
              <a:spcBef>
                <a:spcPts val="0"/>
              </a:spcBef>
              <a:spcAft>
                <a:spcPts val="0"/>
              </a:spcAft>
              <a:buClr>
                <a:srgbClr val="595959"/>
              </a:buClr>
              <a:buSzPts val="1400"/>
              <a:buFont typeface="Anaheim"/>
              <a:buChar char="●"/>
              <a:defRPr sz="1600"/>
            </a:lvl7pPr>
            <a:lvl8pPr marL="4876557" lvl="7" indent="-423312">
              <a:spcBef>
                <a:spcPts val="0"/>
              </a:spcBef>
              <a:spcAft>
                <a:spcPts val="0"/>
              </a:spcAft>
              <a:buClr>
                <a:srgbClr val="595959"/>
              </a:buClr>
              <a:buSzPts val="1400"/>
              <a:buFont typeface="Anaheim"/>
              <a:buChar char="○"/>
              <a:defRPr sz="1600"/>
            </a:lvl8pPr>
            <a:lvl9pPr marL="5486126" lvl="8" indent="-423312">
              <a:spcBef>
                <a:spcPts val="0"/>
              </a:spcBef>
              <a:spcAft>
                <a:spcPts val="0"/>
              </a:spcAft>
              <a:buClr>
                <a:srgbClr val="595959"/>
              </a:buClr>
              <a:buSzPts val="1400"/>
              <a:buFont typeface="Anaheim"/>
              <a:buChar char="■"/>
              <a:defRPr sz="1600"/>
            </a:lvl9pPr>
          </a:lstStyle>
          <a:p>
            <a:endParaRPr/>
          </a:p>
        </p:txBody>
      </p:sp>
      <p:sp>
        <p:nvSpPr>
          <p:cNvPr id="172" name="Google Shape;172;p7"/>
          <p:cNvSpPr txBox="1">
            <a:spLocks noGrp="1"/>
          </p:cNvSpPr>
          <p:nvPr>
            <p:ph type="title"/>
          </p:nvPr>
        </p:nvSpPr>
        <p:spPr>
          <a:xfrm>
            <a:off x="1118401" y="720000"/>
            <a:ext cx="10113200" cy="454800"/>
          </a:xfrm>
          <a:prstGeom prst="rect">
            <a:avLst/>
          </a:prstGeom>
          <a:ln>
            <a:noFill/>
          </a:ln>
          <a:effectLst>
            <a:outerShdw dist="47625" dir="366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09213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A495E48-3771-49DA-B0CC-C35212AE79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ACE232-1741-4C2E-AD45-17B5740471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A41B9D-ED5D-4DF9-9F7E-009E323BE2C0}"/>
              </a:ext>
            </a:extLst>
          </p:cNvPr>
          <p:cNvSpPr>
            <a:spLocks noGrp="1" noChangeArrowheads="1"/>
          </p:cNvSpPr>
          <p:nvPr>
            <p:ph type="sldNum" sz="quarter" idx="12"/>
          </p:nvPr>
        </p:nvSpPr>
        <p:spPr>
          <a:ln/>
        </p:spPr>
        <p:txBody>
          <a:bodyPr/>
          <a:lstStyle>
            <a:lvl1pPr>
              <a:defRPr/>
            </a:lvl1pPr>
          </a:lstStyle>
          <a:p>
            <a:fld id="{AC52D8C8-5EAC-43EE-B581-1F66434EFD4D}" type="slidenum">
              <a:rPr lang="en-US" altLang="en-US"/>
              <a:pPr/>
              <a:t>‹#›</a:t>
            </a:fld>
            <a:endParaRPr lang="en-US" altLang="en-US"/>
          </a:p>
        </p:txBody>
      </p:sp>
    </p:spTree>
    <p:extLst>
      <p:ext uri="{BB962C8B-B14F-4D97-AF65-F5344CB8AC3E}">
        <p14:creationId xmlns:p14="http://schemas.microsoft.com/office/powerpoint/2010/main" val="719327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19C35F-D2FB-4FEC-ADD9-36EE4B3A84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A2A421B-4F3A-4569-9075-A8A5C1F35E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4E761F-EE72-43FC-8A68-E660D070FF04}"/>
              </a:ext>
            </a:extLst>
          </p:cNvPr>
          <p:cNvSpPr>
            <a:spLocks noGrp="1" noChangeArrowheads="1"/>
          </p:cNvSpPr>
          <p:nvPr>
            <p:ph type="sldNum" sz="quarter" idx="12"/>
          </p:nvPr>
        </p:nvSpPr>
        <p:spPr>
          <a:ln/>
        </p:spPr>
        <p:txBody>
          <a:bodyPr/>
          <a:lstStyle>
            <a:lvl1pPr>
              <a:defRPr/>
            </a:lvl1pPr>
          </a:lstStyle>
          <a:p>
            <a:fld id="{1923626E-2A85-4ADC-B66E-CF711F1319FF}" type="slidenum">
              <a:rPr lang="en-US" altLang="en-US"/>
              <a:pPr/>
              <a:t>‹#›</a:t>
            </a:fld>
            <a:endParaRPr lang="en-US" altLang="en-US"/>
          </a:p>
        </p:txBody>
      </p:sp>
    </p:spTree>
    <p:extLst>
      <p:ext uri="{BB962C8B-B14F-4D97-AF65-F5344CB8AC3E}">
        <p14:creationId xmlns:p14="http://schemas.microsoft.com/office/powerpoint/2010/main" val="36186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FED40AE6-C5BC-432F-AAA6-9F57E0BCEB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C5A453-20F3-4A11-8E1F-FC0F18D1C6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8E75B7-ADAD-4DB2-B161-5CAA9E9FC940}"/>
              </a:ext>
            </a:extLst>
          </p:cNvPr>
          <p:cNvSpPr>
            <a:spLocks noGrp="1" noChangeArrowheads="1"/>
          </p:cNvSpPr>
          <p:nvPr>
            <p:ph type="sldNum" sz="quarter" idx="12"/>
          </p:nvPr>
        </p:nvSpPr>
        <p:spPr>
          <a:ln/>
        </p:spPr>
        <p:txBody>
          <a:bodyPr/>
          <a:lstStyle>
            <a:lvl1pPr>
              <a:defRPr/>
            </a:lvl1pPr>
          </a:lstStyle>
          <a:p>
            <a:fld id="{773659C2-F0CC-466A-901F-013C09B89DA1}" type="slidenum">
              <a:rPr lang="en-US" altLang="en-US"/>
              <a:pPr/>
              <a:t>‹#›</a:t>
            </a:fld>
            <a:endParaRPr lang="en-US" altLang="en-US"/>
          </a:p>
        </p:txBody>
      </p:sp>
    </p:spTree>
    <p:extLst>
      <p:ext uri="{BB962C8B-B14F-4D97-AF65-F5344CB8AC3E}">
        <p14:creationId xmlns:p14="http://schemas.microsoft.com/office/powerpoint/2010/main" val="252162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F56758-93D7-4D04-90C8-88735893B2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8D35CBF-53D8-4ED3-95D0-AB229BED70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BEED2CF-D284-492D-8E6A-9FAF24CF5434}"/>
              </a:ext>
            </a:extLst>
          </p:cNvPr>
          <p:cNvSpPr>
            <a:spLocks noGrp="1" noChangeArrowheads="1"/>
          </p:cNvSpPr>
          <p:nvPr>
            <p:ph type="sldNum" sz="quarter" idx="12"/>
          </p:nvPr>
        </p:nvSpPr>
        <p:spPr>
          <a:ln/>
        </p:spPr>
        <p:txBody>
          <a:bodyPr/>
          <a:lstStyle>
            <a:lvl1pPr>
              <a:defRPr/>
            </a:lvl1pPr>
          </a:lstStyle>
          <a:p>
            <a:fld id="{87D55793-F6DF-46CB-A1BB-EB3258A04010}" type="slidenum">
              <a:rPr lang="en-US" altLang="en-US"/>
              <a:pPr/>
              <a:t>‹#›</a:t>
            </a:fld>
            <a:endParaRPr lang="en-US" altLang="en-US"/>
          </a:p>
        </p:txBody>
      </p:sp>
    </p:spTree>
    <p:extLst>
      <p:ext uri="{BB962C8B-B14F-4D97-AF65-F5344CB8AC3E}">
        <p14:creationId xmlns:p14="http://schemas.microsoft.com/office/powerpoint/2010/main" val="278035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A7077C4-8B5E-4FF6-9837-7BBCD00EE7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8C27B24-A4A9-4E4F-AF3A-045C0CCE98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A31A1F2-E52C-436D-B476-711872A39658}"/>
              </a:ext>
            </a:extLst>
          </p:cNvPr>
          <p:cNvSpPr>
            <a:spLocks noGrp="1" noChangeArrowheads="1"/>
          </p:cNvSpPr>
          <p:nvPr>
            <p:ph type="sldNum" sz="quarter" idx="12"/>
          </p:nvPr>
        </p:nvSpPr>
        <p:spPr>
          <a:ln/>
        </p:spPr>
        <p:txBody>
          <a:bodyPr/>
          <a:lstStyle>
            <a:lvl1pPr>
              <a:defRPr/>
            </a:lvl1pPr>
          </a:lstStyle>
          <a:p>
            <a:fld id="{F45AA247-1EE1-442C-B896-0A70191434C5}" type="slidenum">
              <a:rPr lang="en-US" altLang="en-US"/>
              <a:pPr/>
              <a:t>‹#›</a:t>
            </a:fld>
            <a:endParaRPr lang="en-US" altLang="en-US"/>
          </a:p>
        </p:txBody>
      </p:sp>
    </p:spTree>
    <p:extLst>
      <p:ext uri="{BB962C8B-B14F-4D97-AF65-F5344CB8AC3E}">
        <p14:creationId xmlns:p14="http://schemas.microsoft.com/office/powerpoint/2010/main" val="466108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77A222-7AA8-4CD4-BA36-06E51D1498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5A61AD5-6984-4BF6-AA9F-2A727A5235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28AABB7-A71A-47EE-AD8B-9CB1A45A2035}"/>
              </a:ext>
            </a:extLst>
          </p:cNvPr>
          <p:cNvSpPr>
            <a:spLocks noGrp="1" noChangeArrowheads="1"/>
          </p:cNvSpPr>
          <p:nvPr>
            <p:ph type="sldNum" sz="quarter" idx="12"/>
          </p:nvPr>
        </p:nvSpPr>
        <p:spPr>
          <a:ln/>
        </p:spPr>
        <p:txBody>
          <a:bodyPr/>
          <a:lstStyle>
            <a:lvl1pPr>
              <a:defRPr/>
            </a:lvl1pPr>
          </a:lstStyle>
          <a:p>
            <a:fld id="{68C198B5-5969-48EC-9C77-1E1F9AFD9B23}" type="slidenum">
              <a:rPr lang="en-US" altLang="en-US"/>
              <a:pPr/>
              <a:t>‹#›</a:t>
            </a:fld>
            <a:endParaRPr lang="en-US" altLang="en-US"/>
          </a:p>
        </p:txBody>
      </p:sp>
    </p:spTree>
    <p:extLst>
      <p:ext uri="{BB962C8B-B14F-4D97-AF65-F5344CB8AC3E}">
        <p14:creationId xmlns:p14="http://schemas.microsoft.com/office/powerpoint/2010/main" val="100152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88748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11EEA0-9A1D-450E-AE31-96486A5BFB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25A68BF-D585-450B-9460-99DE55D6E5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FFAE15B-8D2B-420B-BEC4-2C35D14A2212}"/>
              </a:ext>
            </a:extLst>
          </p:cNvPr>
          <p:cNvSpPr>
            <a:spLocks noGrp="1" noChangeArrowheads="1"/>
          </p:cNvSpPr>
          <p:nvPr>
            <p:ph type="sldNum" sz="quarter" idx="12"/>
          </p:nvPr>
        </p:nvSpPr>
        <p:spPr>
          <a:ln/>
        </p:spPr>
        <p:txBody>
          <a:bodyPr/>
          <a:lstStyle>
            <a:lvl1pPr>
              <a:defRPr/>
            </a:lvl1pPr>
          </a:lstStyle>
          <a:p>
            <a:fld id="{7316FEEA-0C41-4D17-A45E-8FE4CBECE03E}" type="slidenum">
              <a:rPr lang="en-US" altLang="en-US"/>
              <a:pPr/>
              <a:t>‹#›</a:t>
            </a:fld>
            <a:endParaRPr lang="en-US" altLang="en-US"/>
          </a:p>
        </p:txBody>
      </p:sp>
    </p:spTree>
    <p:extLst>
      <p:ext uri="{BB962C8B-B14F-4D97-AF65-F5344CB8AC3E}">
        <p14:creationId xmlns:p14="http://schemas.microsoft.com/office/powerpoint/2010/main" val="3100902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24E9DC1-3AF9-4752-97D6-D9D2FCB949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E47E9DE-C479-467E-BBA9-5A2F3E7D86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06C0FBB-A21B-4E33-8991-76AC06187A08}"/>
              </a:ext>
            </a:extLst>
          </p:cNvPr>
          <p:cNvSpPr>
            <a:spLocks noGrp="1" noChangeArrowheads="1"/>
          </p:cNvSpPr>
          <p:nvPr>
            <p:ph type="sldNum" sz="quarter" idx="12"/>
          </p:nvPr>
        </p:nvSpPr>
        <p:spPr>
          <a:ln/>
        </p:spPr>
        <p:txBody>
          <a:bodyPr/>
          <a:lstStyle>
            <a:lvl1pPr>
              <a:defRPr/>
            </a:lvl1pPr>
          </a:lstStyle>
          <a:p>
            <a:fld id="{B0F702D2-B884-4B79-8E7C-39D373B33646}" type="slidenum">
              <a:rPr lang="en-US" altLang="en-US"/>
              <a:pPr/>
              <a:t>‹#›</a:t>
            </a:fld>
            <a:endParaRPr lang="en-US" altLang="en-US"/>
          </a:p>
        </p:txBody>
      </p:sp>
    </p:spTree>
    <p:extLst>
      <p:ext uri="{BB962C8B-B14F-4D97-AF65-F5344CB8AC3E}">
        <p14:creationId xmlns:p14="http://schemas.microsoft.com/office/powerpoint/2010/main" val="1419326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82A4F5E-9114-49AF-9853-968A581EF6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99E303-2254-48F8-912A-51A9B3B914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32F6F46-A3A4-40E4-868E-D82EB626B91A}"/>
              </a:ext>
            </a:extLst>
          </p:cNvPr>
          <p:cNvSpPr>
            <a:spLocks noGrp="1" noChangeArrowheads="1"/>
          </p:cNvSpPr>
          <p:nvPr>
            <p:ph type="sldNum" sz="quarter" idx="12"/>
          </p:nvPr>
        </p:nvSpPr>
        <p:spPr>
          <a:ln/>
        </p:spPr>
        <p:txBody>
          <a:bodyPr/>
          <a:lstStyle>
            <a:lvl1pPr>
              <a:defRPr/>
            </a:lvl1pPr>
          </a:lstStyle>
          <a:p>
            <a:fld id="{6CF60D44-CD56-49C9-BAB5-C747F48372EF}" type="slidenum">
              <a:rPr lang="en-US" altLang="en-US"/>
              <a:pPr/>
              <a:t>‹#›</a:t>
            </a:fld>
            <a:endParaRPr lang="en-US" altLang="en-US"/>
          </a:p>
        </p:txBody>
      </p:sp>
    </p:spTree>
    <p:extLst>
      <p:ext uri="{BB962C8B-B14F-4D97-AF65-F5344CB8AC3E}">
        <p14:creationId xmlns:p14="http://schemas.microsoft.com/office/powerpoint/2010/main" val="683304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14685D-40B8-4969-90BD-BF8DC1CEEE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57589C-AE58-41AB-8474-49ECAF0E32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2D81AD2-42E5-4D37-8750-48939DBDAE90}"/>
              </a:ext>
            </a:extLst>
          </p:cNvPr>
          <p:cNvSpPr>
            <a:spLocks noGrp="1" noChangeArrowheads="1"/>
          </p:cNvSpPr>
          <p:nvPr>
            <p:ph type="sldNum" sz="quarter" idx="12"/>
          </p:nvPr>
        </p:nvSpPr>
        <p:spPr>
          <a:ln/>
        </p:spPr>
        <p:txBody>
          <a:bodyPr/>
          <a:lstStyle>
            <a:lvl1pPr>
              <a:defRPr/>
            </a:lvl1pPr>
          </a:lstStyle>
          <a:p>
            <a:fld id="{418438E1-081C-40C3-B71B-BA0433093F5C}" type="slidenum">
              <a:rPr lang="en-US" altLang="en-US"/>
              <a:pPr/>
              <a:t>‹#›</a:t>
            </a:fld>
            <a:endParaRPr lang="en-US" altLang="en-US"/>
          </a:p>
        </p:txBody>
      </p:sp>
    </p:spTree>
    <p:extLst>
      <p:ext uri="{BB962C8B-B14F-4D97-AF65-F5344CB8AC3E}">
        <p14:creationId xmlns:p14="http://schemas.microsoft.com/office/powerpoint/2010/main" val="145944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E89027-F3E9-4805-85FB-83FAF88336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F4A517-0CD3-4A9C-9AD2-372EEA8E93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C724B8-A573-4AEA-89DA-2DB9359BE8F9}"/>
              </a:ext>
            </a:extLst>
          </p:cNvPr>
          <p:cNvSpPr>
            <a:spLocks noGrp="1" noChangeArrowheads="1"/>
          </p:cNvSpPr>
          <p:nvPr>
            <p:ph type="sldNum" sz="quarter" idx="12"/>
          </p:nvPr>
        </p:nvSpPr>
        <p:spPr>
          <a:ln/>
        </p:spPr>
        <p:txBody>
          <a:bodyPr/>
          <a:lstStyle>
            <a:lvl1pPr>
              <a:defRPr/>
            </a:lvl1pPr>
          </a:lstStyle>
          <a:p>
            <a:fld id="{27F4DC9C-5928-4B8E-9B69-A322F5F837B4}" type="slidenum">
              <a:rPr lang="en-US" altLang="en-US"/>
              <a:pPr/>
              <a:t>‹#›</a:t>
            </a:fld>
            <a:endParaRPr lang="en-US" altLang="en-US"/>
          </a:p>
        </p:txBody>
      </p:sp>
    </p:spTree>
    <p:extLst>
      <p:ext uri="{BB962C8B-B14F-4D97-AF65-F5344CB8AC3E}">
        <p14:creationId xmlns:p14="http://schemas.microsoft.com/office/powerpoint/2010/main" val="2216539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B4F502-2205-4F6A-B22D-FE2182C514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02CB087-EB26-4658-B725-3E36E24C21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F8E7493-3C14-4A3A-90C0-FE5C5F3F20FD}"/>
              </a:ext>
            </a:extLst>
          </p:cNvPr>
          <p:cNvSpPr>
            <a:spLocks noGrp="1" noChangeArrowheads="1"/>
          </p:cNvSpPr>
          <p:nvPr>
            <p:ph type="sldNum" sz="quarter" idx="12"/>
          </p:nvPr>
        </p:nvSpPr>
        <p:spPr>
          <a:ln/>
        </p:spPr>
        <p:txBody>
          <a:bodyPr/>
          <a:lstStyle>
            <a:lvl1pPr>
              <a:defRPr/>
            </a:lvl1pPr>
          </a:lstStyle>
          <a:p>
            <a:fld id="{7E0C9C63-CB0F-4768-82C0-963064706D38}" type="slidenum">
              <a:rPr lang="en-US" altLang="en-US"/>
              <a:pPr/>
              <a:t>‹#›</a:t>
            </a:fld>
            <a:endParaRPr lang="en-US" altLang="en-US"/>
          </a:p>
        </p:txBody>
      </p:sp>
    </p:spTree>
    <p:extLst>
      <p:ext uri="{BB962C8B-B14F-4D97-AF65-F5344CB8AC3E}">
        <p14:creationId xmlns:p14="http://schemas.microsoft.com/office/powerpoint/2010/main" val="1998360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FE0906B-1D88-47FC-81CA-8C6FAAAB9D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74797D7-809A-4DAA-96D7-E43120DDE7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110F5AD-29CB-4EC2-9FE8-DD6A4A5435CE}"/>
              </a:ext>
            </a:extLst>
          </p:cNvPr>
          <p:cNvSpPr>
            <a:spLocks noGrp="1" noChangeArrowheads="1"/>
          </p:cNvSpPr>
          <p:nvPr>
            <p:ph type="sldNum" sz="quarter" idx="12"/>
          </p:nvPr>
        </p:nvSpPr>
        <p:spPr>
          <a:ln/>
        </p:spPr>
        <p:txBody>
          <a:bodyPr/>
          <a:lstStyle>
            <a:lvl1pPr>
              <a:defRPr/>
            </a:lvl1pPr>
          </a:lstStyle>
          <a:p>
            <a:fld id="{5181BB75-BC04-4732-B509-5730D23F01D5}" type="slidenum">
              <a:rPr lang="en-US" altLang="en-US"/>
              <a:pPr/>
              <a:t>‹#›</a:t>
            </a:fld>
            <a:endParaRPr lang="en-US" altLang="en-US"/>
          </a:p>
        </p:txBody>
      </p:sp>
    </p:spTree>
    <p:extLst>
      <p:ext uri="{BB962C8B-B14F-4D97-AF65-F5344CB8AC3E}">
        <p14:creationId xmlns:p14="http://schemas.microsoft.com/office/powerpoint/2010/main" val="74013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20432F-109A-40B8-872A-089C5BFAB2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BC445D6-039B-46B8-A2B9-5AF27B68BE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E834CA9-E8DD-4C4F-8C2F-CB32AF735C10}"/>
              </a:ext>
            </a:extLst>
          </p:cNvPr>
          <p:cNvSpPr>
            <a:spLocks noGrp="1" noChangeArrowheads="1"/>
          </p:cNvSpPr>
          <p:nvPr>
            <p:ph type="sldNum" sz="quarter" idx="12"/>
          </p:nvPr>
        </p:nvSpPr>
        <p:spPr>
          <a:ln/>
        </p:spPr>
        <p:txBody>
          <a:bodyPr/>
          <a:lstStyle>
            <a:lvl1pPr>
              <a:defRPr/>
            </a:lvl1pPr>
          </a:lstStyle>
          <a:p>
            <a:fld id="{65BCF53D-2F7F-4ED1-A4AC-30982141855B}" type="slidenum">
              <a:rPr lang="en-US" altLang="en-US"/>
              <a:pPr/>
              <a:t>‹#›</a:t>
            </a:fld>
            <a:endParaRPr lang="en-US" altLang="en-US"/>
          </a:p>
        </p:txBody>
      </p:sp>
    </p:spTree>
    <p:extLst>
      <p:ext uri="{BB962C8B-B14F-4D97-AF65-F5344CB8AC3E}">
        <p14:creationId xmlns:p14="http://schemas.microsoft.com/office/powerpoint/2010/main" val="848562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160016B-A216-437D-BFCC-056CEA7580A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FA7CE9-0E1E-455C-A965-455408E276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98CBB8-4CF3-4CC2-AD15-516426544312}"/>
              </a:ext>
            </a:extLst>
          </p:cNvPr>
          <p:cNvSpPr>
            <a:spLocks noGrp="1"/>
          </p:cNvSpPr>
          <p:nvPr>
            <p:ph type="sldNum" sz="quarter" idx="12"/>
          </p:nvPr>
        </p:nvSpPr>
        <p:spPr/>
        <p:txBody>
          <a:bodyPr/>
          <a:lstStyle>
            <a:lvl1pPr>
              <a:defRPr/>
            </a:lvl1pPr>
          </a:lstStyle>
          <a:p>
            <a:pPr>
              <a:defRPr/>
            </a:pPr>
            <a:fld id="{0FC4EB0A-0E93-4E21-A636-B8352F3DCC3A}" type="slidenum">
              <a:rPr lang="en-US" altLang="en-US"/>
              <a:pPr>
                <a:defRPr/>
              </a:pPr>
              <a:t>‹#›</a:t>
            </a:fld>
            <a:endParaRPr lang="en-US" altLang="en-US"/>
          </a:p>
        </p:txBody>
      </p:sp>
    </p:spTree>
    <p:extLst>
      <p:ext uri="{BB962C8B-B14F-4D97-AF65-F5344CB8AC3E}">
        <p14:creationId xmlns:p14="http://schemas.microsoft.com/office/powerpoint/2010/main" val="1623385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B95A0-F0AF-4DCF-896D-A51E96A695C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A0E7C7-1638-4B6A-A191-7EF5C8BA4C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6A562D-7BCB-4872-B57D-C1EB71A32495}"/>
              </a:ext>
            </a:extLst>
          </p:cNvPr>
          <p:cNvSpPr>
            <a:spLocks noGrp="1"/>
          </p:cNvSpPr>
          <p:nvPr>
            <p:ph type="sldNum" sz="quarter" idx="12"/>
          </p:nvPr>
        </p:nvSpPr>
        <p:spPr/>
        <p:txBody>
          <a:bodyPr/>
          <a:lstStyle>
            <a:lvl1pPr>
              <a:defRPr/>
            </a:lvl1pPr>
          </a:lstStyle>
          <a:p>
            <a:pPr>
              <a:defRPr/>
            </a:pPr>
            <a:fld id="{D6D6EF17-8E89-46F1-A817-6B8211DCA249}" type="slidenum">
              <a:rPr lang="en-US" altLang="en-US"/>
              <a:pPr>
                <a:defRPr/>
              </a:pPr>
              <a:t>‹#›</a:t>
            </a:fld>
            <a:endParaRPr lang="en-US" altLang="en-US"/>
          </a:p>
        </p:txBody>
      </p:sp>
    </p:spTree>
    <p:extLst>
      <p:ext uri="{BB962C8B-B14F-4D97-AF65-F5344CB8AC3E}">
        <p14:creationId xmlns:p14="http://schemas.microsoft.com/office/powerpoint/2010/main" val="381810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15767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AD47E-95A8-441B-B2B9-B0AD32ABA6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252800-7509-4BB8-9779-02DFBE1CF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158A55-06DB-48E8-B383-84B161A3FD42}"/>
              </a:ext>
            </a:extLst>
          </p:cNvPr>
          <p:cNvSpPr>
            <a:spLocks noGrp="1"/>
          </p:cNvSpPr>
          <p:nvPr>
            <p:ph type="sldNum" sz="quarter" idx="12"/>
          </p:nvPr>
        </p:nvSpPr>
        <p:spPr/>
        <p:txBody>
          <a:bodyPr/>
          <a:lstStyle>
            <a:lvl1pPr>
              <a:defRPr/>
            </a:lvl1pPr>
          </a:lstStyle>
          <a:p>
            <a:pPr>
              <a:defRPr/>
            </a:pPr>
            <a:fld id="{563AF433-0A95-4713-B35A-616E577BF5ED}" type="slidenum">
              <a:rPr lang="en-US" altLang="en-US"/>
              <a:pPr>
                <a:defRPr/>
              </a:pPr>
              <a:t>‹#›</a:t>
            </a:fld>
            <a:endParaRPr lang="en-US" altLang="en-US"/>
          </a:p>
        </p:txBody>
      </p:sp>
    </p:spTree>
    <p:extLst>
      <p:ext uri="{BB962C8B-B14F-4D97-AF65-F5344CB8AC3E}">
        <p14:creationId xmlns:p14="http://schemas.microsoft.com/office/powerpoint/2010/main" val="1286863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10EAAD2-769E-41C5-8C90-10EAFBA50E6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A34DB62-5FE0-41D3-B03C-5F50E6F2C1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422E0F-218E-4359-8774-E6F09C783012}"/>
              </a:ext>
            </a:extLst>
          </p:cNvPr>
          <p:cNvSpPr>
            <a:spLocks noGrp="1"/>
          </p:cNvSpPr>
          <p:nvPr>
            <p:ph type="sldNum" sz="quarter" idx="12"/>
          </p:nvPr>
        </p:nvSpPr>
        <p:spPr/>
        <p:txBody>
          <a:bodyPr/>
          <a:lstStyle>
            <a:lvl1pPr>
              <a:defRPr/>
            </a:lvl1pPr>
          </a:lstStyle>
          <a:p>
            <a:pPr>
              <a:defRPr/>
            </a:pPr>
            <a:fld id="{AC194C9E-7CE7-46C7-A95E-E77AE6EC56D9}" type="slidenum">
              <a:rPr lang="en-US" altLang="en-US"/>
              <a:pPr>
                <a:defRPr/>
              </a:pPr>
              <a:t>‹#›</a:t>
            </a:fld>
            <a:endParaRPr lang="en-US" altLang="en-US"/>
          </a:p>
        </p:txBody>
      </p:sp>
    </p:spTree>
    <p:extLst>
      <p:ext uri="{BB962C8B-B14F-4D97-AF65-F5344CB8AC3E}">
        <p14:creationId xmlns:p14="http://schemas.microsoft.com/office/powerpoint/2010/main" val="1248670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7143E89-32A7-4C2E-B57D-574851BE565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F43AB9D-2A4C-4B30-8D05-49F54942E94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A43950-CFD0-4F89-819D-6ACB83019501}"/>
              </a:ext>
            </a:extLst>
          </p:cNvPr>
          <p:cNvSpPr>
            <a:spLocks noGrp="1"/>
          </p:cNvSpPr>
          <p:nvPr>
            <p:ph type="sldNum" sz="quarter" idx="12"/>
          </p:nvPr>
        </p:nvSpPr>
        <p:spPr/>
        <p:txBody>
          <a:bodyPr/>
          <a:lstStyle>
            <a:lvl1pPr>
              <a:defRPr/>
            </a:lvl1pPr>
          </a:lstStyle>
          <a:p>
            <a:pPr>
              <a:defRPr/>
            </a:pPr>
            <a:fld id="{C4E59976-A7EC-42A3-8658-3DEE4057DE45}" type="slidenum">
              <a:rPr lang="en-US" altLang="en-US"/>
              <a:pPr>
                <a:defRPr/>
              </a:pPr>
              <a:t>‹#›</a:t>
            </a:fld>
            <a:endParaRPr lang="en-US" altLang="en-US"/>
          </a:p>
        </p:txBody>
      </p:sp>
    </p:spTree>
    <p:extLst>
      <p:ext uri="{BB962C8B-B14F-4D97-AF65-F5344CB8AC3E}">
        <p14:creationId xmlns:p14="http://schemas.microsoft.com/office/powerpoint/2010/main" val="2710599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FD8AC2-CE75-4E04-9BDA-8FA48C719D4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D33FA57-3010-453D-AC13-D820A55B9B0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EB7B46-5B2B-4FB9-B976-FB905A1C56D0}"/>
              </a:ext>
            </a:extLst>
          </p:cNvPr>
          <p:cNvSpPr>
            <a:spLocks noGrp="1"/>
          </p:cNvSpPr>
          <p:nvPr>
            <p:ph type="sldNum" sz="quarter" idx="12"/>
          </p:nvPr>
        </p:nvSpPr>
        <p:spPr/>
        <p:txBody>
          <a:bodyPr/>
          <a:lstStyle>
            <a:lvl1pPr>
              <a:defRPr/>
            </a:lvl1pPr>
          </a:lstStyle>
          <a:p>
            <a:pPr>
              <a:defRPr/>
            </a:pPr>
            <a:fld id="{F27C0278-4F9C-4FB0-BD56-EAE27A1F6412}" type="slidenum">
              <a:rPr lang="en-US" altLang="en-US"/>
              <a:pPr>
                <a:defRPr/>
              </a:pPr>
              <a:t>‹#›</a:t>
            </a:fld>
            <a:endParaRPr lang="en-US" altLang="en-US"/>
          </a:p>
        </p:txBody>
      </p:sp>
    </p:spTree>
    <p:extLst>
      <p:ext uri="{BB962C8B-B14F-4D97-AF65-F5344CB8AC3E}">
        <p14:creationId xmlns:p14="http://schemas.microsoft.com/office/powerpoint/2010/main" val="1215816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16B42F-2B6C-4F8F-8DE8-64BDEF17452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00C85AC-7D78-4D3F-B88A-6342CE3D5B3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C3C4579-2098-4DD7-B193-86E0A61062AC}"/>
              </a:ext>
            </a:extLst>
          </p:cNvPr>
          <p:cNvSpPr>
            <a:spLocks noGrp="1"/>
          </p:cNvSpPr>
          <p:nvPr>
            <p:ph type="sldNum" sz="quarter" idx="12"/>
          </p:nvPr>
        </p:nvSpPr>
        <p:spPr/>
        <p:txBody>
          <a:bodyPr/>
          <a:lstStyle>
            <a:lvl1pPr>
              <a:defRPr/>
            </a:lvl1pPr>
          </a:lstStyle>
          <a:p>
            <a:pPr>
              <a:defRPr/>
            </a:pPr>
            <a:fld id="{C47C8327-DBBA-4915-AE4B-7192DEBAA4AB}" type="slidenum">
              <a:rPr lang="en-US" altLang="en-US"/>
              <a:pPr>
                <a:defRPr/>
              </a:pPr>
              <a:t>‹#›</a:t>
            </a:fld>
            <a:endParaRPr lang="en-US" altLang="en-US"/>
          </a:p>
        </p:txBody>
      </p:sp>
    </p:spTree>
    <p:extLst>
      <p:ext uri="{BB962C8B-B14F-4D97-AF65-F5344CB8AC3E}">
        <p14:creationId xmlns:p14="http://schemas.microsoft.com/office/powerpoint/2010/main" val="3012033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81A995-F238-44C4-AD82-03EBCC69AE7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27B5EF-0F0E-40B3-9FB3-FDD30772B7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E0F562-E386-4DEF-848D-14AF8CEA492F}"/>
              </a:ext>
            </a:extLst>
          </p:cNvPr>
          <p:cNvSpPr>
            <a:spLocks noGrp="1"/>
          </p:cNvSpPr>
          <p:nvPr>
            <p:ph type="sldNum" sz="quarter" idx="12"/>
          </p:nvPr>
        </p:nvSpPr>
        <p:spPr/>
        <p:txBody>
          <a:bodyPr/>
          <a:lstStyle>
            <a:lvl1pPr>
              <a:defRPr/>
            </a:lvl1pPr>
          </a:lstStyle>
          <a:p>
            <a:pPr>
              <a:defRPr/>
            </a:pPr>
            <a:fld id="{C9DD3C7A-2ADE-470C-8264-11205C2F6455}" type="slidenum">
              <a:rPr lang="en-US" altLang="en-US"/>
              <a:pPr>
                <a:defRPr/>
              </a:pPr>
              <a:t>‹#›</a:t>
            </a:fld>
            <a:endParaRPr lang="en-US" altLang="en-US"/>
          </a:p>
        </p:txBody>
      </p:sp>
    </p:spTree>
    <p:extLst>
      <p:ext uri="{BB962C8B-B14F-4D97-AF65-F5344CB8AC3E}">
        <p14:creationId xmlns:p14="http://schemas.microsoft.com/office/powerpoint/2010/main" val="150742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CE863C-2CF3-4138-8372-6657B976F55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C0DC1AF-33B6-4AF6-B0AD-E28FE89483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51C325-4078-4AB3-8AF3-8C1E1C1F23CF}"/>
              </a:ext>
            </a:extLst>
          </p:cNvPr>
          <p:cNvSpPr>
            <a:spLocks noGrp="1"/>
          </p:cNvSpPr>
          <p:nvPr>
            <p:ph type="sldNum" sz="quarter" idx="12"/>
          </p:nvPr>
        </p:nvSpPr>
        <p:spPr/>
        <p:txBody>
          <a:bodyPr/>
          <a:lstStyle>
            <a:lvl1pPr>
              <a:defRPr/>
            </a:lvl1pPr>
          </a:lstStyle>
          <a:p>
            <a:pPr>
              <a:defRPr/>
            </a:pPr>
            <a:fld id="{4774B546-8385-4F97-A7DC-78811EC8C193}" type="slidenum">
              <a:rPr lang="en-US" altLang="en-US"/>
              <a:pPr>
                <a:defRPr/>
              </a:pPr>
              <a:t>‹#›</a:t>
            </a:fld>
            <a:endParaRPr lang="en-US" altLang="en-US"/>
          </a:p>
        </p:txBody>
      </p:sp>
    </p:spTree>
    <p:extLst>
      <p:ext uri="{BB962C8B-B14F-4D97-AF65-F5344CB8AC3E}">
        <p14:creationId xmlns:p14="http://schemas.microsoft.com/office/powerpoint/2010/main" val="289272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29F0E-2ED0-4F4C-AFA5-40C0FA4D2D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934BF97-F57D-4127-8434-4038D3834F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909359-B5C6-47B7-AAD7-E5B504DDA138}"/>
              </a:ext>
            </a:extLst>
          </p:cNvPr>
          <p:cNvSpPr>
            <a:spLocks noGrp="1"/>
          </p:cNvSpPr>
          <p:nvPr>
            <p:ph type="sldNum" sz="quarter" idx="12"/>
          </p:nvPr>
        </p:nvSpPr>
        <p:spPr/>
        <p:txBody>
          <a:bodyPr/>
          <a:lstStyle>
            <a:lvl1pPr>
              <a:defRPr/>
            </a:lvl1pPr>
          </a:lstStyle>
          <a:p>
            <a:pPr>
              <a:defRPr/>
            </a:pPr>
            <a:fld id="{EBBC05FA-4AD9-4711-B676-4E8B78ACD11E}" type="slidenum">
              <a:rPr lang="en-US" altLang="en-US"/>
              <a:pPr>
                <a:defRPr/>
              </a:pPr>
              <a:t>‹#›</a:t>
            </a:fld>
            <a:endParaRPr lang="en-US" altLang="en-US"/>
          </a:p>
        </p:txBody>
      </p:sp>
    </p:spTree>
    <p:extLst>
      <p:ext uri="{BB962C8B-B14F-4D97-AF65-F5344CB8AC3E}">
        <p14:creationId xmlns:p14="http://schemas.microsoft.com/office/powerpoint/2010/main" val="1251356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EFD13-2D12-422C-BF85-049D5B92B4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DC57CAE-799C-45BF-BE7C-4D7606DD25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0DC348-7528-4CFD-807C-3583740F2F9B}"/>
              </a:ext>
            </a:extLst>
          </p:cNvPr>
          <p:cNvSpPr>
            <a:spLocks noGrp="1"/>
          </p:cNvSpPr>
          <p:nvPr>
            <p:ph type="sldNum" sz="quarter" idx="12"/>
          </p:nvPr>
        </p:nvSpPr>
        <p:spPr/>
        <p:txBody>
          <a:bodyPr/>
          <a:lstStyle>
            <a:lvl1pPr>
              <a:defRPr/>
            </a:lvl1pPr>
          </a:lstStyle>
          <a:p>
            <a:pPr>
              <a:defRPr/>
            </a:pPr>
            <a:fld id="{21336E12-EC1F-4B35-B831-FE15F04ED20B}" type="slidenum">
              <a:rPr lang="en-US" altLang="en-US"/>
              <a:pPr>
                <a:defRPr/>
              </a:pPr>
              <a:t>‹#›</a:t>
            </a:fld>
            <a:endParaRPr lang="en-US" altLang="en-US"/>
          </a:p>
        </p:txBody>
      </p:sp>
    </p:spTree>
    <p:extLst>
      <p:ext uri="{BB962C8B-B14F-4D97-AF65-F5344CB8AC3E}">
        <p14:creationId xmlns:p14="http://schemas.microsoft.com/office/powerpoint/2010/main" val="3589857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49790E4-8416-4AFC-9A01-586605D9671E}"/>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C68EBA26-6420-47D3-8402-6D76D1E4B62D}"/>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DE6B8651-C996-4D8A-BF95-BC7187722EFB}"/>
              </a:ext>
            </a:extLst>
          </p:cNvPr>
          <p:cNvSpPr>
            <a:spLocks noGrp="1"/>
          </p:cNvSpPr>
          <p:nvPr>
            <p:ph type="sldNum" sz="quarter" idx="12"/>
          </p:nvPr>
        </p:nvSpPr>
        <p:spPr>
          <a:xfrm>
            <a:off x="8737600" y="6245225"/>
            <a:ext cx="2844800" cy="476250"/>
          </a:xfrm>
        </p:spPr>
        <p:txBody>
          <a:bodyPr/>
          <a:lstStyle>
            <a:lvl1pPr>
              <a:defRPr smtClean="0"/>
            </a:lvl1pPr>
          </a:lstStyle>
          <a:p>
            <a:pPr>
              <a:defRPr/>
            </a:pPr>
            <a:fld id="{A2F68082-3EA2-4866-9F6F-633501A0AD6C}" type="slidenum">
              <a:rPr lang="en-US" altLang="en-US"/>
              <a:pPr>
                <a:defRPr/>
              </a:pPr>
              <a:t>‹#›</a:t>
            </a:fld>
            <a:endParaRPr lang="en-US" altLang="en-US"/>
          </a:p>
        </p:txBody>
      </p:sp>
    </p:spTree>
    <p:extLst>
      <p:ext uri="{BB962C8B-B14F-4D97-AF65-F5344CB8AC3E}">
        <p14:creationId xmlns:p14="http://schemas.microsoft.com/office/powerpoint/2010/main" val="1016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860364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8738F5-B41E-4F3A-89E0-A7A031FCCC7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D7B532-1D2C-4835-96DF-4FF9038945D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2752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76CB0C-8FAD-4523-BF82-ABFC778A9C9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F2607-F8E1-4122-B3E8-68E46EB86DB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1667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EAFF7A-17F7-4D8B-97C1-FB116C3D6F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758DC4-2FD4-4FC4-BC39-53FD2B2A682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4178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103636-DC33-4F04-8FA8-6DF2452383B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4AB5D2-F9B2-4FD1-857E-FDE239DFF13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252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DDF8D1-7B23-4910-93A7-CA16DEEA45F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ABB208-6724-40D2-A968-FDD3B48AD05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9278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19CB0F-47B0-4270-9BB1-B0C2548E981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45B3B7-97D9-4A49-9B94-0E1E1A0502F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516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1A2768-7B7E-4066-8B20-3DE085E49B7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53695F-D40B-4E36-B864-F7F2FC43C94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1247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441FB2-8546-4570-BD8C-87BEE740DA0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2A9751-C5E6-449C-AA25-F34C047FBE6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8069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371C09-F818-4004-BEC8-1A84688E46C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87D646-C08C-4E63-8103-DFF1860E451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5721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B6018-D662-4CE9-A8D7-DDEB37E458D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537D5-DD76-494E-AC80-9C73FB6053B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91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073418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DFC0BE-236B-4E3D-A0C7-D039DB997DC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5E24A4-D7E2-4108-9D21-A5A6703AFEC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1810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D7AE54-3979-4F1A-87D9-1478CCFB2C0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0C9BA1-EF1D-428F-A393-AABBE79E4E8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7080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E0A302-3BFB-4CF2-88F7-B3BC6777000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EBF92E-EC50-40D6-8B89-4798781C4F1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70474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E4888A-9678-41EE-9832-EF133FB2AB9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718D04-D5F6-45D6-9C74-E38454F88FD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7945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5251E2-D9E8-4EF1-A630-3F55C1FFCF7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C745EA-CD44-4D4E-87E0-87553C1B0B3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219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FBBA4C-816F-44BC-B69E-0EB95003B7F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4F5950-87E8-4673-8EDD-F5524CD4C94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035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4CEC3E-EEC8-4436-9D76-182282E2DC8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B293D0-54E5-4024-8E93-672F06CB479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5874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1EC294-E039-4AD7-864F-0C33409EBB6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3862AC-51AD-450E-A546-AAC581FF55B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983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B8FA8E-79ED-4267-A749-75CA6E736CF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80D27-AB8C-46B2-B7F0-06A97DAC47F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34352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1F15EC-5595-4B77-BCDB-C19D63A7936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615A67-B42D-4782-9C0C-BC948E33D0C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4404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392602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CE1F38-F819-4525-A36D-3EA0CD590C9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0E1AC7-3128-4CE0-BFFC-F595D98E39D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0881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ECC3C1-7D0C-4AAD-854A-77168D2C323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C6A157-8D96-4002-A623-2FA5EFBE6F3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865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75135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8408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 /><Relationship Id="rId13" Type="http://schemas.openxmlformats.org/officeDocument/2006/relationships/slideLayout" Target="../slideLayouts/slideLayout36.xml" /><Relationship Id="rId3" Type="http://schemas.openxmlformats.org/officeDocument/2006/relationships/slideLayout" Target="../slideLayouts/slideLayout26.xml" /><Relationship Id="rId7" Type="http://schemas.openxmlformats.org/officeDocument/2006/relationships/slideLayout" Target="../slideLayouts/slideLayout30.xml" /><Relationship Id="rId12" Type="http://schemas.openxmlformats.org/officeDocument/2006/relationships/slideLayout" Target="../slideLayouts/slideLayout35.xml" /><Relationship Id="rId2" Type="http://schemas.openxmlformats.org/officeDocument/2006/relationships/slideLayout" Target="../slideLayouts/slideLayout25.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5" Type="http://schemas.openxmlformats.org/officeDocument/2006/relationships/slideLayout" Target="../slideLayouts/slideLayout28.xml" /><Relationship Id="rId15" Type="http://schemas.openxmlformats.org/officeDocument/2006/relationships/theme" Target="../theme/theme3.xml" /><Relationship Id="rId10" Type="http://schemas.openxmlformats.org/officeDocument/2006/relationships/slideLayout" Target="../slideLayouts/slideLayout33.xml" /><Relationship Id="rId4" Type="http://schemas.openxmlformats.org/officeDocument/2006/relationships/slideLayout" Target="../slideLayouts/slideLayout27.xml" /><Relationship Id="rId9" Type="http://schemas.openxmlformats.org/officeDocument/2006/relationships/slideLayout" Target="../slideLayouts/slideLayout32.xml" /><Relationship Id="rId14" Type="http://schemas.openxmlformats.org/officeDocument/2006/relationships/slideLayout" Target="../slideLayouts/slideLayout37.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 /><Relationship Id="rId13" Type="http://schemas.openxmlformats.org/officeDocument/2006/relationships/theme" Target="../theme/theme4.xml" /><Relationship Id="rId3" Type="http://schemas.openxmlformats.org/officeDocument/2006/relationships/slideLayout" Target="../slideLayouts/slideLayout40.xml" /><Relationship Id="rId7" Type="http://schemas.openxmlformats.org/officeDocument/2006/relationships/slideLayout" Target="../slideLayouts/slideLayout44.xml" /><Relationship Id="rId12" Type="http://schemas.openxmlformats.org/officeDocument/2006/relationships/slideLayout" Target="../slideLayouts/slideLayout49.xml" /><Relationship Id="rId2" Type="http://schemas.openxmlformats.org/officeDocument/2006/relationships/slideLayout" Target="../slideLayouts/slideLayout39.xml" /><Relationship Id="rId1" Type="http://schemas.openxmlformats.org/officeDocument/2006/relationships/slideLayout" Target="../slideLayouts/slideLayout38.xml" /><Relationship Id="rId6" Type="http://schemas.openxmlformats.org/officeDocument/2006/relationships/slideLayout" Target="../slideLayouts/slideLayout43.xml" /><Relationship Id="rId11" Type="http://schemas.openxmlformats.org/officeDocument/2006/relationships/slideLayout" Target="../slideLayouts/slideLayout48.xml" /><Relationship Id="rId5" Type="http://schemas.openxmlformats.org/officeDocument/2006/relationships/slideLayout" Target="../slideLayouts/slideLayout42.xml" /><Relationship Id="rId10" Type="http://schemas.openxmlformats.org/officeDocument/2006/relationships/slideLayout" Target="../slideLayouts/slideLayout47.xml" /><Relationship Id="rId4" Type="http://schemas.openxmlformats.org/officeDocument/2006/relationships/slideLayout" Target="../slideLayouts/slideLayout41.xml" /><Relationship Id="rId9" Type="http://schemas.openxmlformats.org/officeDocument/2006/relationships/slideLayout" Target="../slideLayouts/slideLayout46.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 /><Relationship Id="rId3" Type="http://schemas.openxmlformats.org/officeDocument/2006/relationships/slideLayout" Target="../slideLayouts/slideLayout52.xml" /><Relationship Id="rId7" Type="http://schemas.openxmlformats.org/officeDocument/2006/relationships/slideLayout" Target="../slideLayouts/slideLayout56.xml" /><Relationship Id="rId12" Type="http://schemas.openxmlformats.org/officeDocument/2006/relationships/theme" Target="../theme/theme5.xml" /><Relationship Id="rId2" Type="http://schemas.openxmlformats.org/officeDocument/2006/relationships/slideLayout" Target="../slideLayouts/slideLayout51.xml" /><Relationship Id="rId1" Type="http://schemas.openxmlformats.org/officeDocument/2006/relationships/slideLayout" Target="../slideLayouts/slideLayout50.xml" /><Relationship Id="rId6" Type="http://schemas.openxmlformats.org/officeDocument/2006/relationships/slideLayout" Target="../slideLayouts/slideLayout55.xml" /><Relationship Id="rId11" Type="http://schemas.openxmlformats.org/officeDocument/2006/relationships/slideLayout" Target="../slideLayouts/slideLayout60.xml" /><Relationship Id="rId5" Type="http://schemas.openxmlformats.org/officeDocument/2006/relationships/slideLayout" Target="../slideLayouts/slideLayout54.xml" /><Relationship Id="rId10" Type="http://schemas.openxmlformats.org/officeDocument/2006/relationships/slideLayout" Target="../slideLayouts/slideLayout59.xml" /><Relationship Id="rId4" Type="http://schemas.openxmlformats.org/officeDocument/2006/relationships/slideLayout" Target="../slideLayouts/slideLayout53.xml" /><Relationship Id="rId9" Type="http://schemas.openxmlformats.org/officeDocument/2006/relationships/slideLayout" Target="../slideLayouts/slideLayout58.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 /><Relationship Id="rId3" Type="http://schemas.openxmlformats.org/officeDocument/2006/relationships/slideLayout" Target="../slideLayouts/slideLayout63.xml" /><Relationship Id="rId7" Type="http://schemas.openxmlformats.org/officeDocument/2006/relationships/slideLayout" Target="../slideLayouts/slideLayout67.xml" /><Relationship Id="rId12" Type="http://schemas.openxmlformats.org/officeDocument/2006/relationships/theme" Target="../theme/theme6.xml" /><Relationship Id="rId2" Type="http://schemas.openxmlformats.org/officeDocument/2006/relationships/slideLayout" Target="../slideLayouts/slideLayout62.xml" /><Relationship Id="rId1" Type="http://schemas.openxmlformats.org/officeDocument/2006/relationships/slideLayout" Target="../slideLayouts/slideLayout61.xml" /><Relationship Id="rId6" Type="http://schemas.openxmlformats.org/officeDocument/2006/relationships/slideLayout" Target="../slideLayouts/slideLayout66.xml" /><Relationship Id="rId11" Type="http://schemas.openxmlformats.org/officeDocument/2006/relationships/slideLayout" Target="../slideLayouts/slideLayout71.xml" /><Relationship Id="rId5" Type="http://schemas.openxmlformats.org/officeDocument/2006/relationships/slideLayout" Target="../slideLayouts/slideLayout65.xml" /><Relationship Id="rId10" Type="http://schemas.openxmlformats.org/officeDocument/2006/relationships/slideLayout" Target="../slideLayouts/slideLayout70.xml" /><Relationship Id="rId4" Type="http://schemas.openxmlformats.org/officeDocument/2006/relationships/slideLayout" Target="../slideLayouts/slideLayout64.xml" /><Relationship Id="rId9" Type="http://schemas.openxmlformats.org/officeDocument/2006/relationships/slideLayout" Target="../slideLayouts/slideLayout6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4/5/2023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60546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E1ED9-B05B-4E42-AE56-2D657900BE4E}" type="datetimeFigureOut">
              <a:rPr lang="vi-VN" smtClean="0"/>
              <a:t>05/04/2023</a:t>
            </a:fld>
            <a:endParaRPr lang="vi-VN"/>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5C7F6-7282-4E14-8D04-CDF7F372143C}" type="slidenum">
              <a:rPr lang="vi-VN" smtClean="0"/>
              <a:t>‹#›</a:t>
            </a:fld>
            <a:endParaRPr lang="vi-VN"/>
          </a:p>
        </p:txBody>
      </p:sp>
    </p:spTree>
    <p:extLst>
      <p:ext uri="{BB962C8B-B14F-4D97-AF65-F5344CB8AC3E}">
        <p14:creationId xmlns:p14="http://schemas.microsoft.com/office/powerpoint/2010/main" val="4209754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1FD8F7-8731-4D40-876F-4DC0E922289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81B2C35-3E50-41CB-9EB1-0F774BB6FE7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32BED1-18EA-43AA-967D-F2AE19AA8C2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F4816D92-7DDB-43EE-842B-45234C5D30B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4692D16-6A96-4B3B-94F3-0415730A031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29ED9F5-1E2B-41E7-9FCD-25934CBCE7EB}" type="slidenum">
              <a:rPr lang="en-US" altLang="en-US"/>
              <a:pPr/>
              <a:t>‹#›</a:t>
            </a:fld>
            <a:endParaRPr lang="en-US" altLang="en-US"/>
          </a:p>
        </p:txBody>
      </p:sp>
    </p:spTree>
    <p:extLst>
      <p:ext uri="{BB962C8B-B14F-4D97-AF65-F5344CB8AC3E}">
        <p14:creationId xmlns:p14="http://schemas.microsoft.com/office/powerpoint/2010/main" val="8241399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AA3A86-AA50-4DF7-9E83-96C0C1F57B5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1E349A4-D8CA-4301-ACED-5FF8E6FE1A2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0897A87-AC51-4C0D-ACB9-8E4D6B9BA3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1E3E4E24-9DF3-4914-89AE-ED81EAC6B8E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E2C279A-C0F7-4FBD-8C8F-A321C93A68D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7441E79-CF8D-4FE0-8437-EF1278B777E1}" type="slidenum">
              <a:rPr lang="en-US" altLang="en-US"/>
              <a:pPr>
                <a:defRPr/>
              </a:pPr>
              <a:t>‹#›</a:t>
            </a:fld>
            <a:endParaRPr lang="en-US" altLang="en-US"/>
          </a:p>
        </p:txBody>
      </p:sp>
    </p:spTree>
    <p:extLst>
      <p:ext uri="{BB962C8B-B14F-4D97-AF65-F5344CB8AC3E}">
        <p14:creationId xmlns:p14="http://schemas.microsoft.com/office/powerpoint/2010/main" val="37097384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B0173A-8C8F-4585-9265-B4F51221449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D1000F-1807-4400-9B98-64A143B8F0F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316939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9CD570-DA3D-4129-B474-EA21961AA3C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03A99F-964D-43CB-A98C-7E17D54F96D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4296290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50.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11.xml.rels><?xml version="1.0" encoding="UTF-8" standalone="yes"?>
<Relationships xmlns="http://schemas.openxmlformats.org/package/2006/relationships"><Relationship Id="rId8" Type="http://schemas.openxmlformats.org/officeDocument/2006/relationships/image" Target="../media/image34.wmf" /><Relationship Id="rId3" Type="http://schemas.openxmlformats.org/officeDocument/2006/relationships/oleObject" Target="../embeddings/oleObject9.bin" /><Relationship Id="rId7" Type="http://schemas.openxmlformats.org/officeDocument/2006/relationships/oleObject" Target="../embeddings/oleObject11.bin" /><Relationship Id="rId2" Type="http://schemas.openxmlformats.org/officeDocument/2006/relationships/slideLayout" Target="../slideLayouts/slideLayout30.xml" /><Relationship Id="rId1" Type="http://schemas.openxmlformats.org/officeDocument/2006/relationships/vmlDrawing" Target="../drawings/vmlDrawing3.vml" /><Relationship Id="rId6" Type="http://schemas.openxmlformats.org/officeDocument/2006/relationships/image" Target="../media/image33.wmf" /><Relationship Id="rId5" Type="http://schemas.openxmlformats.org/officeDocument/2006/relationships/oleObject" Target="../embeddings/oleObject10.bin" /><Relationship Id="rId4" Type="http://schemas.openxmlformats.org/officeDocument/2006/relationships/image" Target="../media/image32.wmf" /></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 /><Relationship Id="rId2" Type="http://schemas.openxmlformats.org/officeDocument/2006/relationships/slideLayout" Target="../slideLayouts/slideLayout30.xml" /><Relationship Id="rId1" Type="http://schemas.openxmlformats.org/officeDocument/2006/relationships/vmlDrawing" Target="../drawings/vmlDrawing4.vml" /><Relationship Id="rId6" Type="http://schemas.openxmlformats.org/officeDocument/2006/relationships/image" Target="../media/image36.wmf" /><Relationship Id="rId5" Type="http://schemas.openxmlformats.org/officeDocument/2006/relationships/oleObject" Target="../embeddings/oleObject13.bin" /><Relationship Id="rId4" Type="http://schemas.openxmlformats.org/officeDocument/2006/relationships/image" Target="../media/image35.wmf" /></Relationships>
</file>

<file path=ppt/slides/_rels/slide13.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30.xml" /></Relationships>
</file>

<file path=ppt/slides/_rels/slide14.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slideLayout" Target="../slideLayouts/slideLayout25.xml" /><Relationship Id="rId1" Type="http://schemas.openxmlformats.org/officeDocument/2006/relationships/vmlDrawing" Target="../drawings/vmlDrawing5.vml" /><Relationship Id="rId5" Type="http://schemas.openxmlformats.org/officeDocument/2006/relationships/image" Target="../media/image38.wmf" /><Relationship Id="rId4" Type="http://schemas.openxmlformats.org/officeDocument/2006/relationships/oleObject" Target="../embeddings/oleObject14.bin"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6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8" Type="http://schemas.openxmlformats.org/officeDocument/2006/relationships/image" Target="../media/image5.gif" /><Relationship Id="rId13" Type="http://schemas.openxmlformats.org/officeDocument/2006/relationships/image" Target="../media/image9.png" /><Relationship Id="rId18" Type="http://schemas.openxmlformats.org/officeDocument/2006/relationships/image" Target="../media/image12.png" /><Relationship Id="rId3" Type="http://schemas.openxmlformats.org/officeDocument/2006/relationships/slideLayout" Target="../slideLayouts/slideLayout2.xml" /><Relationship Id="rId21" Type="http://schemas.openxmlformats.org/officeDocument/2006/relationships/slide" Target="slide7.xml" /><Relationship Id="rId7" Type="http://schemas.openxmlformats.org/officeDocument/2006/relationships/image" Target="../media/image4.gif" /><Relationship Id="rId12" Type="http://schemas.openxmlformats.org/officeDocument/2006/relationships/slide" Target="slide8.xml" /><Relationship Id="rId17" Type="http://schemas.openxmlformats.org/officeDocument/2006/relationships/slide" Target="slide5.xml" /><Relationship Id="rId2" Type="http://schemas.openxmlformats.org/officeDocument/2006/relationships/audio" Target="../media/media1.wma" /><Relationship Id="rId16" Type="http://schemas.openxmlformats.org/officeDocument/2006/relationships/image" Target="../media/image11.png" /><Relationship Id="rId20" Type="http://schemas.openxmlformats.org/officeDocument/2006/relationships/image" Target="../media/image13.png" /><Relationship Id="rId1" Type="http://schemas.microsoft.com/office/2007/relationships/media" Target="../media/media1.wma" /><Relationship Id="rId6" Type="http://schemas.openxmlformats.org/officeDocument/2006/relationships/image" Target="../media/image3.png" /><Relationship Id="rId11" Type="http://schemas.openxmlformats.org/officeDocument/2006/relationships/image" Target="../media/image8.gif" /><Relationship Id="rId5" Type="http://schemas.openxmlformats.org/officeDocument/2006/relationships/image" Target="../media/image2.jpg" /><Relationship Id="rId15" Type="http://schemas.openxmlformats.org/officeDocument/2006/relationships/slide" Target="slide4.xml" /><Relationship Id="rId10" Type="http://schemas.openxmlformats.org/officeDocument/2006/relationships/image" Target="../media/image7.png" /><Relationship Id="rId19" Type="http://schemas.openxmlformats.org/officeDocument/2006/relationships/slide" Target="slide6.xml" /><Relationship Id="rId4" Type="http://schemas.openxmlformats.org/officeDocument/2006/relationships/notesSlide" Target="../notesSlides/notesSlide2.xml" /><Relationship Id="rId9" Type="http://schemas.openxmlformats.org/officeDocument/2006/relationships/image" Target="../media/image6.gif" /><Relationship Id="rId14" Type="http://schemas.openxmlformats.org/officeDocument/2006/relationships/image" Target="../media/image10.png" /><Relationship Id="rId22" Type="http://schemas.openxmlformats.org/officeDocument/2006/relationships/image" Target="../media/image14.png" /></Relationships>
</file>

<file path=ppt/slides/_rels/slide4.xml.rels><?xml version="1.0" encoding="UTF-8" standalone="yes"?>
<Relationships xmlns="http://schemas.openxmlformats.org/package/2006/relationships"><Relationship Id="rId8" Type="http://schemas.openxmlformats.org/officeDocument/2006/relationships/image" Target="../media/image17.gif" /><Relationship Id="rId3" Type="http://schemas.openxmlformats.org/officeDocument/2006/relationships/audio" Target="../media/audio2.wav" /><Relationship Id="rId7" Type="http://schemas.openxmlformats.org/officeDocument/2006/relationships/image" Target="../media/image16.png"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slide" Target="slide3.xml" /><Relationship Id="rId5" Type="http://schemas.openxmlformats.org/officeDocument/2006/relationships/image" Target="../media/image15.png" /><Relationship Id="rId4" Type="http://schemas.openxmlformats.org/officeDocument/2006/relationships/audio" Target="../media/audio3.wav" /><Relationship Id="rId9" Type="http://schemas.openxmlformats.org/officeDocument/2006/relationships/image" Target="../media/image18.gif" /></Relationships>
</file>

<file path=ppt/slides/_rels/slide5.xml.rels><?xml version="1.0" encoding="UTF-8" standalone="yes"?>
<Relationships xmlns="http://schemas.openxmlformats.org/package/2006/relationships"><Relationship Id="rId8" Type="http://schemas.openxmlformats.org/officeDocument/2006/relationships/image" Target="../media/image18.gif" /><Relationship Id="rId3" Type="http://schemas.openxmlformats.org/officeDocument/2006/relationships/audio" Target="../media/audio2.wav" /><Relationship Id="rId7" Type="http://schemas.openxmlformats.org/officeDocument/2006/relationships/image" Target="../media/image17.gif"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image" Target="../media/image16.png" /><Relationship Id="rId5" Type="http://schemas.openxmlformats.org/officeDocument/2006/relationships/slide" Target="slide3.xml" /><Relationship Id="rId4" Type="http://schemas.openxmlformats.org/officeDocument/2006/relationships/audio" Target="../media/audio3.wav" /></Relationships>
</file>

<file path=ppt/slides/_rels/slide6.xml.rels><?xml version="1.0" encoding="UTF-8" standalone="yes"?>
<Relationships xmlns="http://schemas.openxmlformats.org/package/2006/relationships"><Relationship Id="rId8" Type="http://schemas.openxmlformats.org/officeDocument/2006/relationships/image" Target="../media/image16.png" /><Relationship Id="rId13" Type="http://schemas.openxmlformats.org/officeDocument/2006/relationships/oleObject" Target="../embeddings/oleObject2.bin" /><Relationship Id="rId3" Type="http://schemas.openxmlformats.org/officeDocument/2006/relationships/audio" Target="../media/audio1.wav" /><Relationship Id="rId7" Type="http://schemas.openxmlformats.org/officeDocument/2006/relationships/slide" Target="slide3.xml" /><Relationship Id="rId12" Type="http://schemas.openxmlformats.org/officeDocument/2006/relationships/image" Target="../media/image19.wmf" /><Relationship Id="rId2" Type="http://schemas.openxmlformats.org/officeDocument/2006/relationships/slideLayout" Target="../slideLayouts/slideLayout2.xml" /><Relationship Id="rId16" Type="http://schemas.openxmlformats.org/officeDocument/2006/relationships/image" Target="../media/image21.wmf" /><Relationship Id="rId1" Type="http://schemas.openxmlformats.org/officeDocument/2006/relationships/vmlDrawing" Target="../drawings/vmlDrawing1.vml" /><Relationship Id="rId6" Type="http://schemas.openxmlformats.org/officeDocument/2006/relationships/image" Target="../media/image22.png" /><Relationship Id="rId11" Type="http://schemas.openxmlformats.org/officeDocument/2006/relationships/oleObject" Target="../embeddings/oleObject1.bin" /><Relationship Id="rId5" Type="http://schemas.openxmlformats.org/officeDocument/2006/relationships/audio" Target="../media/audio4.wav" /><Relationship Id="rId15" Type="http://schemas.openxmlformats.org/officeDocument/2006/relationships/oleObject" Target="../embeddings/oleObject3.bin" /><Relationship Id="rId10" Type="http://schemas.openxmlformats.org/officeDocument/2006/relationships/image" Target="../media/image24.gif" /><Relationship Id="rId4" Type="http://schemas.openxmlformats.org/officeDocument/2006/relationships/audio" Target="../media/audio2.wav" /><Relationship Id="rId9" Type="http://schemas.openxmlformats.org/officeDocument/2006/relationships/image" Target="../media/image23.gif" /><Relationship Id="rId14" Type="http://schemas.openxmlformats.org/officeDocument/2006/relationships/image" Target="../media/image20.wmf" /></Relationships>
</file>

<file path=ppt/slides/_rels/slide7.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audio" Target="../media/audio2.wav" /><Relationship Id="rId7" Type="http://schemas.openxmlformats.org/officeDocument/2006/relationships/slide" Target="slide3.xml"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image" Target="../media/image26.gif" /><Relationship Id="rId5" Type="http://schemas.openxmlformats.org/officeDocument/2006/relationships/image" Target="../media/image25.gif" /><Relationship Id="rId4" Type="http://schemas.openxmlformats.org/officeDocument/2006/relationships/audio" Target="../media/audio3.wav"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 /></Relationships>
</file>

<file path=ppt/slides/_rels/slide9.xml.rels><?xml version="1.0" encoding="UTF-8" standalone="yes"?>
<Relationships xmlns="http://schemas.openxmlformats.org/package/2006/relationships"><Relationship Id="rId8" Type="http://schemas.openxmlformats.org/officeDocument/2006/relationships/image" Target="../media/image29.wmf" /><Relationship Id="rId3" Type="http://schemas.openxmlformats.org/officeDocument/2006/relationships/oleObject" Target="../embeddings/oleObject4.bin" /><Relationship Id="rId7" Type="http://schemas.openxmlformats.org/officeDocument/2006/relationships/oleObject" Target="../embeddings/oleObject6.bin" /><Relationship Id="rId12" Type="http://schemas.openxmlformats.org/officeDocument/2006/relationships/image" Target="../media/image31.wmf" /><Relationship Id="rId2" Type="http://schemas.openxmlformats.org/officeDocument/2006/relationships/slideLayout" Target="../slideLayouts/slideLayout13.xml" /><Relationship Id="rId1" Type="http://schemas.openxmlformats.org/officeDocument/2006/relationships/vmlDrawing" Target="../drawings/vmlDrawing2.vml" /><Relationship Id="rId6" Type="http://schemas.openxmlformats.org/officeDocument/2006/relationships/image" Target="../media/image28.wmf" /><Relationship Id="rId11" Type="http://schemas.openxmlformats.org/officeDocument/2006/relationships/oleObject" Target="../embeddings/oleObject8.bin" /><Relationship Id="rId5" Type="http://schemas.openxmlformats.org/officeDocument/2006/relationships/oleObject" Target="../embeddings/oleObject5.bin" /><Relationship Id="rId10" Type="http://schemas.openxmlformats.org/officeDocument/2006/relationships/image" Target="../media/image30.wmf" /><Relationship Id="rId4" Type="http://schemas.openxmlformats.org/officeDocument/2006/relationships/image" Target="../media/image27.wmf" /><Relationship Id="rId9" Type="http://schemas.openxmlformats.org/officeDocument/2006/relationships/oleObject" Target="../embeddings/oleObject7.bin"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24360" cy="7770930"/>
          </a:xfrm>
          <a:prstGeom prst="rect">
            <a:avLst/>
          </a:prstGeom>
        </p:spPr>
      </p:pic>
      <p:sp>
        <p:nvSpPr>
          <p:cNvPr id="11" name="Rectangle 556">
            <a:extLst>
              <a:ext uri="{FF2B5EF4-FFF2-40B4-BE49-F238E27FC236}">
                <a16:creationId xmlns:a16="http://schemas.microsoft.com/office/drawing/2014/main" id="{2B2D920C-0FDD-4F37-BAE6-05B066B09F09}"/>
              </a:ext>
            </a:extLst>
          </p:cNvPr>
          <p:cNvSpPr>
            <a:spLocks noChangeArrowheads="1"/>
          </p:cNvSpPr>
          <p:nvPr/>
        </p:nvSpPr>
        <p:spPr bwMode="auto">
          <a:xfrm>
            <a:off x="350520" y="2340864"/>
            <a:ext cx="118414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 THẦY CÔ VÀ CÁC EM HỌC SINH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ĐẾN VỚI TIẾT HỌC</a:t>
            </a:r>
            <a:r>
              <a:rPr kumimoji="0" lang="en-US" altLang="en-US" sz="4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ĐẠI SỐ</a:t>
            </a:r>
            <a:endParaRPr kumimoji="0" lang="vi-VN"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975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236133" y="450150"/>
            <a:ext cx="54186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67" u="sng">
                <a:solidFill>
                  <a:srgbClr val="002060"/>
                </a:solidFill>
                <a:latin typeface="+mn-lt"/>
                <a:cs typeface="Times New Roman" panose="02020603050405020304" pitchFamily="18" charset="0"/>
              </a:rPr>
              <a:t>2</a:t>
            </a:r>
            <a:r>
              <a:rPr lang="en-US" altLang="en-US" sz="4267" u="sng">
                <a:solidFill>
                  <a:srgbClr val="002060"/>
                </a:solidFill>
                <a:latin typeface="Times New Roman" panose="02020603050405020304" pitchFamily="18" charset="0"/>
                <a:cs typeface="Times New Roman" panose="02020603050405020304" pitchFamily="18" charset="0"/>
              </a:rPr>
              <a:t>.  Bất đẳng thức.</a:t>
            </a:r>
          </a:p>
        </p:txBody>
      </p:sp>
      <p:sp>
        <p:nvSpPr>
          <p:cNvPr id="6" name="Text Box 2"/>
          <p:cNvSpPr txBox="1">
            <a:spLocks noChangeArrowheads="1"/>
          </p:cNvSpPr>
          <p:nvPr/>
        </p:nvSpPr>
        <p:spPr bwMode="auto">
          <a:xfrm>
            <a:off x="1197864" y="1354553"/>
            <a:ext cx="10122408" cy="534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67">
                <a:latin typeface="Times New Roman" panose="02020603050405020304" pitchFamily="18" charset="0"/>
                <a:cs typeface="Times New Roman" panose="02020603050405020304" pitchFamily="18" charset="0"/>
              </a:rPr>
              <a:t>+ Hệ thức dạng </a:t>
            </a:r>
            <a:r>
              <a:rPr lang="en-US" altLang="en-US" sz="4267">
                <a:solidFill>
                  <a:srgbClr val="002060"/>
                </a:solidFill>
                <a:latin typeface="Times New Roman" panose="02020603050405020304" pitchFamily="18" charset="0"/>
                <a:cs typeface="Times New Roman" panose="02020603050405020304" pitchFamily="18" charset="0"/>
              </a:rPr>
              <a:t>a &lt; b (hay a &gt; b, a ≥ b, a ≤</a:t>
            </a:r>
            <a:r>
              <a:rPr lang="en-US" altLang="en-US" sz="4267">
                <a:solidFill>
                  <a:srgbClr val="002060"/>
                </a:solidFill>
                <a:latin typeface="Times New Roman" panose="02020603050405020304" pitchFamily="18" charset="0"/>
                <a:cs typeface="Times New Roman" panose="02020603050405020304" pitchFamily="18" charset="0"/>
                <a:sym typeface="Symbol" panose="05050102010706020507" pitchFamily="18" charset="2"/>
              </a:rPr>
              <a:t> b)</a:t>
            </a:r>
            <a:r>
              <a:rPr lang="en-US" altLang="en-US" sz="4267" i="1">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4267">
                <a:latin typeface="Times New Roman" panose="02020603050405020304" pitchFamily="18" charset="0"/>
                <a:cs typeface="Times New Roman" panose="02020603050405020304" pitchFamily="18" charset="0"/>
                <a:sym typeface="Symbol" panose="05050102010706020507" pitchFamily="18" charset="2"/>
              </a:rPr>
              <a:t>gọi là </a:t>
            </a:r>
            <a:r>
              <a:rPr lang="en-US" altLang="en-US" sz="4267">
                <a:solidFill>
                  <a:srgbClr val="C00000"/>
                </a:solidFill>
                <a:latin typeface="Times New Roman" panose="02020603050405020304" pitchFamily="18" charset="0"/>
                <a:cs typeface="Times New Roman" panose="02020603050405020304" pitchFamily="18" charset="0"/>
                <a:sym typeface="Symbol" panose="05050102010706020507" pitchFamily="18" charset="2"/>
              </a:rPr>
              <a:t>bất đẳng thức. </a:t>
            </a:r>
          </a:p>
          <a:p>
            <a:pPr>
              <a:spcBef>
                <a:spcPct val="0"/>
              </a:spcBef>
              <a:buFontTx/>
              <a:buNone/>
            </a:pPr>
            <a:r>
              <a:rPr lang="fr-FR" altLang="en-US" sz="4267">
                <a:solidFill>
                  <a:srgbClr val="002060"/>
                </a:solidFill>
                <a:latin typeface="Times New Roman" panose="02020603050405020304" pitchFamily="18" charset="0"/>
                <a:cs typeface="Times New Roman" panose="02020603050405020304" pitchFamily="18" charset="0"/>
                <a:sym typeface="Symbol" panose="05050102010706020507" pitchFamily="18" charset="2"/>
              </a:rPr>
              <a:t>a</a:t>
            </a:r>
            <a:r>
              <a:rPr lang="fr-FR" altLang="en-US" sz="4267" i="1">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fr-FR" altLang="en-US" sz="4267">
                <a:latin typeface="Times New Roman" panose="02020603050405020304" pitchFamily="18" charset="0"/>
                <a:cs typeface="Times New Roman" panose="02020603050405020304" pitchFamily="18" charset="0"/>
                <a:sym typeface="Symbol" panose="05050102010706020507" pitchFamily="18" charset="2"/>
              </a:rPr>
              <a:t>gọi là</a:t>
            </a:r>
            <a:r>
              <a:rPr lang="fr-FR" altLang="en-US" sz="4267" i="1">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fr-FR" altLang="en-US" sz="4267">
                <a:solidFill>
                  <a:srgbClr val="00B0F0"/>
                </a:solidFill>
                <a:latin typeface="Times New Roman" panose="02020603050405020304" pitchFamily="18" charset="0"/>
                <a:cs typeface="Times New Roman" panose="02020603050405020304" pitchFamily="18" charset="0"/>
                <a:sym typeface="Symbol" panose="05050102010706020507" pitchFamily="18" charset="2"/>
              </a:rPr>
              <a:t>vế trái</a:t>
            </a:r>
            <a:r>
              <a:rPr lang="fr-FR" altLang="en-US" sz="4267" i="1">
                <a:latin typeface="Times New Roman" panose="02020603050405020304" pitchFamily="18" charset="0"/>
                <a:cs typeface="Times New Roman" panose="02020603050405020304" pitchFamily="18" charset="0"/>
                <a:sym typeface="Symbol" panose="05050102010706020507" pitchFamily="18" charset="2"/>
              </a:rPr>
              <a:t>,</a:t>
            </a:r>
            <a:r>
              <a:rPr lang="en-US" altLang="en-US" sz="4267">
                <a:latin typeface="Times New Roman" panose="02020603050405020304" pitchFamily="18" charset="0"/>
                <a:cs typeface="Times New Roman" panose="02020603050405020304" pitchFamily="18" charset="0"/>
                <a:sym typeface="Symbol" panose="05050102010706020507" pitchFamily="18" charset="2"/>
              </a:rPr>
              <a:t> </a:t>
            </a:r>
            <a:r>
              <a:rPr lang="en-US" altLang="en-US" sz="4267">
                <a:solidFill>
                  <a:srgbClr val="002060"/>
                </a:solidFill>
                <a:latin typeface="Times New Roman" panose="02020603050405020304" pitchFamily="18" charset="0"/>
                <a:cs typeface="Times New Roman" panose="02020603050405020304" pitchFamily="18" charset="0"/>
                <a:sym typeface="Symbol" panose="05050102010706020507" pitchFamily="18" charset="2"/>
              </a:rPr>
              <a:t>b</a:t>
            </a:r>
            <a:r>
              <a:rPr lang="en-US" altLang="en-US" sz="4267">
                <a:latin typeface="Times New Roman" panose="02020603050405020304" pitchFamily="18" charset="0"/>
                <a:cs typeface="Times New Roman" panose="02020603050405020304" pitchFamily="18" charset="0"/>
                <a:sym typeface="Symbol" panose="05050102010706020507" pitchFamily="18" charset="2"/>
              </a:rPr>
              <a:t> gọi là </a:t>
            </a:r>
            <a:r>
              <a:rPr lang="en-US" altLang="en-US" sz="4267">
                <a:solidFill>
                  <a:srgbClr val="00B0F0"/>
                </a:solidFill>
                <a:latin typeface="Times New Roman" panose="02020603050405020304" pitchFamily="18" charset="0"/>
                <a:cs typeface="Times New Roman" panose="02020603050405020304" pitchFamily="18" charset="0"/>
                <a:sym typeface="Symbol" panose="05050102010706020507" pitchFamily="18" charset="2"/>
              </a:rPr>
              <a:t>vế phải </a:t>
            </a:r>
            <a:r>
              <a:rPr lang="en-US" altLang="en-US" sz="4267">
                <a:latin typeface="Times New Roman" panose="02020603050405020304" pitchFamily="18" charset="0"/>
                <a:cs typeface="Times New Roman" panose="02020603050405020304" pitchFamily="18" charset="0"/>
                <a:sym typeface="Symbol" panose="05050102010706020507" pitchFamily="18" charset="2"/>
              </a:rPr>
              <a:t>của bất đẳng thức.</a:t>
            </a:r>
          </a:p>
          <a:p>
            <a:pPr>
              <a:spcBef>
                <a:spcPct val="0"/>
              </a:spcBef>
              <a:buFontTx/>
              <a:buNone/>
            </a:pPr>
            <a:r>
              <a:rPr lang="en-US" altLang="en-US" sz="4267">
                <a:latin typeface="Times New Roman" panose="02020603050405020304" pitchFamily="18" charset="0"/>
                <a:cs typeface="Times New Roman" panose="02020603050405020304" pitchFamily="18" charset="0"/>
                <a:sym typeface="Symbol" panose="05050102010706020507" pitchFamily="18" charset="2"/>
              </a:rPr>
              <a:t>+ a &lt; b và c &lt; d gọi là 2 bất đẳng thức cùng chiều.</a:t>
            </a:r>
          </a:p>
          <a:p>
            <a:pPr>
              <a:spcBef>
                <a:spcPct val="0"/>
              </a:spcBef>
              <a:buFontTx/>
              <a:buNone/>
            </a:pPr>
            <a:r>
              <a:rPr lang="en-US" altLang="en-US" sz="4267">
                <a:latin typeface="Times New Roman" panose="02020603050405020304" pitchFamily="18" charset="0"/>
                <a:cs typeface="Times New Roman" panose="02020603050405020304" pitchFamily="18" charset="0"/>
                <a:sym typeface="Symbol" panose="05050102010706020507" pitchFamily="18" charset="2"/>
              </a:rPr>
              <a:t>+ a &lt; b và m &gt; n gọi là 2 bất đẳng thức ngược chiều.</a:t>
            </a:r>
            <a:endParaRPr lang="en-US" altLang="en-US" sz="4267">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9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A329444A-A976-41FE-99B6-5C293802C848}"/>
              </a:ext>
            </a:extLst>
          </p:cNvPr>
          <p:cNvSpPr txBox="1">
            <a:spLocks noChangeArrowheads="1"/>
          </p:cNvSpPr>
          <p:nvPr/>
        </p:nvSpPr>
        <p:spPr bwMode="auto">
          <a:xfrm>
            <a:off x="797513" y="118809"/>
            <a:ext cx="11098924"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1" fontAlgn="base">
              <a:lnSpc>
                <a:spcPct val="135000"/>
              </a:lnSpc>
              <a:spcBef>
                <a:spcPct val="0"/>
              </a:spcBef>
              <a:spcAft>
                <a:spcPct val="0"/>
              </a:spcAft>
            </a:pPr>
            <a:r>
              <a:rPr lang="en-US" altLang="en-US" sz="3600" b="1" err="1">
                <a:solidFill>
                  <a:srgbClr val="000000"/>
                </a:solidFill>
                <a:latin typeface="Times New Roman" panose="02020603050405020304" pitchFamily="18" charset="0"/>
                <a:cs typeface="Times New Roman" panose="02020603050405020304" pitchFamily="18" charset="0"/>
              </a:rPr>
              <a:t>Phiếu</a:t>
            </a:r>
            <a:r>
              <a:rPr lang="en-US" altLang="en-US" sz="3600" b="1">
                <a:solidFill>
                  <a:srgbClr val="000000"/>
                </a:solidFill>
                <a:latin typeface="Times New Roman" panose="02020603050405020304" pitchFamily="18" charset="0"/>
                <a:cs typeface="Times New Roman" panose="02020603050405020304" pitchFamily="18" charset="0"/>
              </a:rPr>
              <a:t> </a:t>
            </a:r>
            <a:r>
              <a:rPr lang="en-US" altLang="en-US" sz="3600" b="1" err="1">
                <a:solidFill>
                  <a:srgbClr val="000000"/>
                </a:solidFill>
                <a:latin typeface="Times New Roman" panose="02020603050405020304" pitchFamily="18" charset="0"/>
                <a:cs typeface="Times New Roman" panose="02020603050405020304" pitchFamily="18" charset="0"/>
              </a:rPr>
              <a:t>học</a:t>
            </a:r>
            <a:r>
              <a:rPr lang="en-US" altLang="en-US" sz="3600" b="1">
                <a:solidFill>
                  <a:srgbClr val="000000"/>
                </a:solidFill>
                <a:latin typeface="Times New Roman" panose="02020603050405020304" pitchFamily="18" charset="0"/>
                <a:cs typeface="Times New Roman" panose="02020603050405020304" pitchFamily="18" charset="0"/>
              </a:rPr>
              <a:t> </a:t>
            </a:r>
            <a:r>
              <a:rPr lang="en-US" altLang="en-US" sz="3600" b="1" err="1">
                <a:solidFill>
                  <a:srgbClr val="000000"/>
                </a:solidFill>
                <a:latin typeface="Times New Roman" panose="02020603050405020304" pitchFamily="18" charset="0"/>
                <a:cs typeface="Times New Roman" panose="02020603050405020304" pitchFamily="18" charset="0"/>
              </a:rPr>
              <a:t>tập</a:t>
            </a:r>
            <a:r>
              <a:rPr lang="en-US" altLang="en-US" sz="3600" b="1">
                <a:solidFill>
                  <a:srgbClr val="000000"/>
                </a:solidFill>
                <a:latin typeface="Times New Roman" panose="02020603050405020304" pitchFamily="18" charset="0"/>
                <a:cs typeface="Times New Roman" panose="02020603050405020304" pitchFamily="18" charset="0"/>
              </a:rPr>
              <a:t> </a:t>
            </a:r>
            <a:r>
              <a:rPr lang="en-US" altLang="en-US" sz="3600" b="1" err="1">
                <a:solidFill>
                  <a:srgbClr val="000000"/>
                </a:solidFill>
                <a:latin typeface="Times New Roman" panose="02020603050405020304" pitchFamily="18" charset="0"/>
                <a:cs typeface="Times New Roman" panose="02020603050405020304" pitchFamily="18" charset="0"/>
              </a:rPr>
              <a:t>số</a:t>
            </a:r>
            <a:r>
              <a:rPr lang="en-US" altLang="en-US" sz="3600" b="1">
                <a:solidFill>
                  <a:srgbClr val="000000"/>
                </a:solidFill>
                <a:latin typeface="Times New Roman" panose="02020603050405020304" pitchFamily="18" charset="0"/>
                <a:cs typeface="Times New Roman" panose="02020603050405020304" pitchFamily="18" charset="0"/>
              </a:rPr>
              <a:t> 2 </a:t>
            </a:r>
            <a:r>
              <a:rPr lang="en-US" altLang="en-US" sz="3200">
                <a:solidFill>
                  <a:srgbClr val="000000"/>
                </a:solidFill>
                <a:latin typeface="Times New Roman" panose="02020603050405020304" pitchFamily="18" charset="0"/>
                <a:cs typeface="Times New Roman" panose="02020603050405020304" pitchFamily="18" charset="0"/>
              </a:rPr>
              <a:t>(HĐ </a:t>
            </a:r>
            <a:r>
              <a:rPr lang="en-US" altLang="en-US" sz="3200" err="1">
                <a:solidFill>
                  <a:srgbClr val="000000"/>
                </a:solidFill>
                <a:latin typeface="Times New Roman" panose="02020603050405020304" pitchFamily="18" charset="0"/>
                <a:cs typeface="Times New Roman" panose="02020603050405020304" pitchFamily="18" charset="0"/>
              </a:rPr>
              <a:t>nhóm</a:t>
            </a:r>
            <a:r>
              <a:rPr lang="en-US" altLang="en-US" sz="3200">
                <a:solidFill>
                  <a:srgbClr val="000000"/>
                </a:solidFill>
                <a:latin typeface="Times New Roman" panose="02020603050405020304" pitchFamily="18" charset="0"/>
                <a:cs typeface="Times New Roman" panose="02020603050405020304" pitchFamily="18" charset="0"/>
              </a:rPr>
              <a:t> lớn)</a:t>
            </a:r>
          </a:p>
          <a:p>
            <a:pPr lvl="1" fontAlgn="base">
              <a:lnSpc>
                <a:spcPct val="135000"/>
              </a:lnSpc>
              <a:spcBef>
                <a:spcPct val="0"/>
              </a:spcBef>
              <a:spcAft>
                <a:spcPct val="0"/>
              </a:spcAft>
            </a:pPr>
            <a:r>
              <a:rPr lang="en-US" altLang="en-US" sz="3600" b="1" u="sng">
                <a:solidFill>
                  <a:srgbClr val="000000"/>
                </a:solidFill>
                <a:latin typeface="Times New Roman" panose="02020603050405020304" pitchFamily="18" charset="0"/>
                <a:cs typeface="Times New Roman" panose="02020603050405020304" pitchFamily="18" charset="0"/>
              </a:rPr>
              <a:t>Bài </a:t>
            </a:r>
            <a:r>
              <a:rPr lang="en-US" altLang="en-US" sz="3600" b="1">
                <a:solidFill>
                  <a:srgbClr val="000000"/>
                </a:solidFill>
                <a:latin typeface="Times New Roman" panose="02020603050405020304" pitchFamily="18" charset="0"/>
                <a:cs typeface="Times New Roman" panose="02020603050405020304" pitchFamily="18" charset="0"/>
              </a:rPr>
              <a:t>: Điền dấu vào (….) để có kết quả so sánh</a:t>
            </a:r>
          </a:p>
          <a:p>
            <a:pPr lvl="1" fontAlgn="base">
              <a:lnSpc>
                <a:spcPct val="135000"/>
              </a:lnSpc>
              <a:spcBef>
                <a:spcPct val="0"/>
              </a:spcBef>
              <a:spcAft>
                <a:spcPct val="0"/>
              </a:spcAft>
            </a:pPr>
            <a:r>
              <a:rPr lang="en-US" altLang="en-US" sz="3600" b="1">
                <a:solidFill>
                  <a:srgbClr val="000000"/>
                </a:solidFill>
                <a:latin typeface="Times New Roman" panose="02020603050405020304" pitchFamily="18" charset="0"/>
                <a:cs typeface="Times New Roman" panose="02020603050405020304" pitchFamily="18" charset="0"/>
              </a:rPr>
              <a:t>                                             </a:t>
            </a:r>
          </a:p>
          <a:p>
            <a:pPr lvl="1" fontAlgn="base">
              <a:lnSpc>
                <a:spcPct val="135000"/>
              </a:lnSpc>
              <a:spcBef>
                <a:spcPct val="0"/>
              </a:spcBef>
              <a:spcAft>
                <a:spcPct val="0"/>
              </a:spcAft>
            </a:pPr>
            <a:endParaRPr lang="en-US" altLang="en-US" sz="3600" b="1">
              <a:solidFill>
                <a:srgbClr val="000000"/>
              </a:solidFill>
              <a:latin typeface="Times New Roman" panose="02020603050405020304" pitchFamily="18" charset="0"/>
              <a:cs typeface="Times New Roman" panose="02020603050405020304" pitchFamily="18" charset="0"/>
            </a:endParaRPr>
          </a:p>
          <a:p>
            <a:pPr lvl="1" fontAlgn="base">
              <a:lnSpc>
                <a:spcPct val="135000"/>
              </a:lnSpc>
              <a:spcBef>
                <a:spcPct val="0"/>
              </a:spcBef>
              <a:spcAft>
                <a:spcPct val="0"/>
              </a:spcAft>
            </a:pPr>
            <a:endParaRPr lang="en-US" altLang="en-US" sz="3600" b="1">
              <a:solidFill>
                <a:srgbClr val="000000"/>
              </a:solidFill>
              <a:latin typeface="Times New Roman" panose="02020603050405020304" pitchFamily="18" charset="0"/>
              <a:cs typeface="Times New Roman" panose="02020603050405020304" pitchFamily="18" charset="0"/>
            </a:endParaRPr>
          </a:p>
          <a:p>
            <a:pPr lvl="1" fontAlgn="base">
              <a:lnSpc>
                <a:spcPct val="135000"/>
              </a:lnSpc>
              <a:spcBef>
                <a:spcPct val="0"/>
              </a:spcBef>
              <a:spcAft>
                <a:spcPct val="0"/>
              </a:spcAft>
            </a:pPr>
            <a:endParaRPr lang="en-US" altLang="en-US" sz="4000" b="1">
              <a:solidFill>
                <a:srgbClr val="00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50983882"/>
              </p:ext>
            </p:extLst>
          </p:nvPr>
        </p:nvGraphicFramePr>
        <p:xfrm>
          <a:off x="1214438" y="1784350"/>
          <a:ext cx="4699000" cy="508000"/>
        </p:xfrm>
        <a:graphic>
          <a:graphicData uri="http://schemas.openxmlformats.org/presentationml/2006/ole">
            <mc:AlternateContent xmlns:mc="http://schemas.openxmlformats.org/markup-compatibility/2006">
              <mc:Choice xmlns:v="urn:schemas-microsoft-com:vml" Requires="v">
                <p:oleObj spid="_x0000_s3073" name="Equation" r:id="rId3" imgW="1879560" imgH="203040" progId="Equation.DSMT4">
                  <p:embed/>
                </p:oleObj>
              </mc:Choice>
              <mc:Fallback>
                <p:oleObj name="Equation" r:id="rId3" imgW="1879560" imgH="203040" progId="Equation.DSMT4">
                  <p:embed/>
                  <p:pic>
                    <p:nvPicPr>
                      <p:cNvPr id="2" name="Object 1"/>
                      <p:cNvPicPr/>
                      <p:nvPr/>
                    </p:nvPicPr>
                    <p:blipFill>
                      <a:blip r:embed="rId4"/>
                      <a:stretch>
                        <a:fillRect/>
                      </a:stretch>
                    </p:blipFill>
                    <p:spPr>
                      <a:xfrm>
                        <a:off x="1214438" y="1784350"/>
                        <a:ext cx="4699000" cy="5080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40003984"/>
              </p:ext>
            </p:extLst>
          </p:nvPr>
        </p:nvGraphicFramePr>
        <p:xfrm>
          <a:off x="1184275" y="2439988"/>
          <a:ext cx="9032875" cy="661987"/>
        </p:xfrm>
        <a:graphic>
          <a:graphicData uri="http://schemas.openxmlformats.org/presentationml/2006/ole">
            <mc:AlternateContent xmlns:mc="http://schemas.openxmlformats.org/markup-compatibility/2006">
              <mc:Choice xmlns:v="urn:schemas-microsoft-com:vml" Requires="v">
                <p:oleObj spid="_x0000_s3074" name="Equation" r:id="rId5" imgW="3288960" imgH="253800" progId="Equation.DSMT4">
                  <p:embed/>
                </p:oleObj>
              </mc:Choice>
              <mc:Fallback>
                <p:oleObj name="Equation" r:id="rId5" imgW="3288960" imgH="253800" progId="Equation.DSMT4">
                  <p:embed/>
                  <p:pic>
                    <p:nvPicPr>
                      <p:cNvPr id="3" name="Object 2"/>
                      <p:cNvPicPr/>
                      <p:nvPr/>
                    </p:nvPicPr>
                    <p:blipFill>
                      <a:blip r:embed="rId6"/>
                      <a:stretch>
                        <a:fillRect/>
                      </a:stretch>
                    </p:blipFill>
                    <p:spPr>
                      <a:xfrm>
                        <a:off x="1184275" y="2439988"/>
                        <a:ext cx="9032875" cy="6619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90905524"/>
              </p:ext>
            </p:extLst>
          </p:nvPr>
        </p:nvGraphicFramePr>
        <p:xfrm>
          <a:off x="1154112" y="3265488"/>
          <a:ext cx="6789738" cy="600075"/>
        </p:xfrm>
        <a:graphic>
          <a:graphicData uri="http://schemas.openxmlformats.org/presentationml/2006/ole">
            <mc:AlternateContent xmlns:mc="http://schemas.openxmlformats.org/markup-compatibility/2006">
              <mc:Choice xmlns:v="urn:schemas-microsoft-com:vml" Requires="v">
                <p:oleObj spid="_x0000_s3075" name="Equation" r:id="rId7" imgW="2819160" imgH="241200" progId="Equation.DSMT4">
                  <p:embed/>
                </p:oleObj>
              </mc:Choice>
              <mc:Fallback>
                <p:oleObj name="Equation" r:id="rId7" imgW="2819160" imgH="241200" progId="Equation.DSMT4">
                  <p:embed/>
                  <p:pic>
                    <p:nvPicPr>
                      <p:cNvPr id="5" name="Object 4"/>
                      <p:cNvPicPr/>
                      <p:nvPr/>
                    </p:nvPicPr>
                    <p:blipFill>
                      <a:blip r:embed="rId8"/>
                      <a:stretch>
                        <a:fillRect/>
                      </a:stretch>
                    </p:blipFill>
                    <p:spPr>
                      <a:xfrm>
                        <a:off x="1154112" y="3265488"/>
                        <a:ext cx="6789738" cy="600075"/>
                      </a:xfrm>
                      <a:prstGeom prst="rect">
                        <a:avLst/>
                      </a:prstGeom>
                    </p:spPr>
                  </p:pic>
                </p:oleObj>
              </mc:Fallback>
            </mc:AlternateContent>
          </a:graphicData>
        </a:graphic>
      </p:graphicFrame>
      <p:sp>
        <p:nvSpPr>
          <p:cNvPr id="8" name="Text Box 2">
            <a:extLst>
              <a:ext uri="{FF2B5EF4-FFF2-40B4-BE49-F238E27FC236}">
                <a16:creationId xmlns:a16="http://schemas.microsoft.com/office/drawing/2014/main" id="{A329444A-A976-41FE-99B6-5C293802C848}"/>
              </a:ext>
            </a:extLst>
          </p:cNvPr>
          <p:cNvSpPr txBox="1">
            <a:spLocks noChangeArrowheads="1"/>
          </p:cNvSpPr>
          <p:nvPr/>
        </p:nvSpPr>
        <p:spPr bwMode="auto">
          <a:xfrm>
            <a:off x="686434" y="4031623"/>
            <a:ext cx="11098924" cy="15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1028700" lvl="1" indent="-571500" fontAlgn="base">
              <a:lnSpc>
                <a:spcPct val="135000"/>
              </a:lnSpc>
              <a:spcBef>
                <a:spcPct val="0"/>
              </a:spcBef>
              <a:spcAft>
                <a:spcPct val="0"/>
              </a:spcAft>
              <a:buFontTx/>
              <a:buChar char="-"/>
            </a:pPr>
            <a:r>
              <a:rPr lang="en-US" altLang="en-US" sz="3600" b="1" err="1">
                <a:solidFill>
                  <a:srgbClr val="000000"/>
                </a:solidFill>
                <a:latin typeface="Times New Roman" panose="02020603050405020304" pitchFamily="18" charset="0"/>
                <a:cs typeface="Times New Roman" panose="02020603050405020304" pitchFamily="18" charset="0"/>
              </a:rPr>
              <a:t>Nhóm</a:t>
            </a:r>
            <a:r>
              <a:rPr lang="en-US" altLang="en-US" sz="3600" b="1">
                <a:solidFill>
                  <a:srgbClr val="000000"/>
                </a:solidFill>
                <a:latin typeface="Times New Roman" panose="02020603050405020304" pitchFamily="18" charset="0"/>
                <a:cs typeface="Times New Roman" panose="02020603050405020304" pitchFamily="18" charset="0"/>
              </a:rPr>
              <a:t> 1; 3; </a:t>
            </a:r>
            <a:r>
              <a:rPr lang="en-US" altLang="en-US" sz="3600" b="1" err="1">
                <a:solidFill>
                  <a:srgbClr val="000000"/>
                </a:solidFill>
                <a:latin typeface="Times New Roman" panose="02020603050405020304" pitchFamily="18" charset="0"/>
                <a:cs typeface="Times New Roman" panose="02020603050405020304" pitchFamily="18" charset="0"/>
              </a:rPr>
              <a:t>làm</a:t>
            </a:r>
            <a:r>
              <a:rPr lang="en-US" altLang="en-US" sz="3600" b="1">
                <a:solidFill>
                  <a:srgbClr val="000000"/>
                </a:solidFill>
                <a:latin typeface="Times New Roman" panose="02020603050405020304" pitchFamily="18" charset="0"/>
                <a:cs typeface="Times New Roman" panose="02020603050405020304" pitchFamily="18" charset="0"/>
              </a:rPr>
              <a:t> ý a, c</a:t>
            </a:r>
          </a:p>
          <a:p>
            <a:pPr marL="1028700" lvl="1" indent="-571500" fontAlgn="base">
              <a:lnSpc>
                <a:spcPct val="135000"/>
              </a:lnSpc>
              <a:spcBef>
                <a:spcPct val="0"/>
              </a:spcBef>
              <a:spcAft>
                <a:spcPct val="0"/>
              </a:spcAft>
              <a:buFontTx/>
              <a:buChar char="-"/>
            </a:pPr>
            <a:r>
              <a:rPr lang="en-US" altLang="en-US" sz="3600" b="1" err="1">
                <a:solidFill>
                  <a:srgbClr val="000000"/>
                </a:solidFill>
                <a:latin typeface="Times New Roman" panose="02020603050405020304" pitchFamily="18" charset="0"/>
                <a:cs typeface="Times New Roman" panose="02020603050405020304" pitchFamily="18" charset="0"/>
              </a:rPr>
              <a:t>Nhóm</a:t>
            </a:r>
            <a:r>
              <a:rPr lang="en-US" altLang="en-US" sz="3600" b="1">
                <a:solidFill>
                  <a:srgbClr val="000000"/>
                </a:solidFill>
                <a:latin typeface="Times New Roman" panose="02020603050405020304" pitchFamily="18" charset="0"/>
                <a:cs typeface="Times New Roman" panose="02020603050405020304" pitchFamily="18" charset="0"/>
              </a:rPr>
              <a:t> 2; 4 </a:t>
            </a:r>
            <a:r>
              <a:rPr lang="en-US" altLang="en-US" sz="3600" b="1" err="1">
                <a:solidFill>
                  <a:srgbClr val="000000"/>
                </a:solidFill>
                <a:latin typeface="Times New Roman" panose="02020603050405020304" pitchFamily="18" charset="0"/>
                <a:cs typeface="Times New Roman" panose="02020603050405020304" pitchFamily="18" charset="0"/>
              </a:rPr>
              <a:t>làm</a:t>
            </a:r>
            <a:r>
              <a:rPr lang="en-US" altLang="en-US" sz="3600" b="1">
                <a:solidFill>
                  <a:srgbClr val="000000"/>
                </a:solidFill>
                <a:latin typeface="Times New Roman" panose="02020603050405020304" pitchFamily="18" charset="0"/>
                <a:cs typeface="Times New Roman" panose="02020603050405020304" pitchFamily="18" charset="0"/>
              </a:rPr>
              <a:t> ý b,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A329444A-A976-41FE-99B6-5C293802C848}"/>
              </a:ext>
            </a:extLst>
          </p:cNvPr>
          <p:cNvSpPr txBox="1">
            <a:spLocks noChangeArrowheads="1"/>
          </p:cNvSpPr>
          <p:nvPr/>
        </p:nvSpPr>
        <p:spPr bwMode="auto">
          <a:xfrm>
            <a:off x="797513" y="118809"/>
            <a:ext cx="11098924" cy="391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1" fontAlgn="base">
              <a:lnSpc>
                <a:spcPct val="135000"/>
              </a:lnSpc>
              <a:spcBef>
                <a:spcPct val="0"/>
              </a:spcBef>
              <a:spcAft>
                <a:spcPct val="0"/>
              </a:spcAft>
            </a:pPr>
            <a:r>
              <a:rPr lang="en-US" altLang="en-US" sz="3600" b="1" err="1">
                <a:solidFill>
                  <a:srgbClr val="000000"/>
                </a:solidFill>
                <a:latin typeface="Times New Roman" panose="02020603050405020304" pitchFamily="18" charset="0"/>
                <a:cs typeface="Times New Roman" panose="02020603050405020304" pitchFamily="18" charset="0"/>
              </a:rPr>
              <a:t>Phiếu</a:t>
            </a:r>
            <a:r>
              <a:rPr lang="en-US" altLang="en-US" sz="3600" b="1">
                <a:solidFill>
                  <a:srgbClr val="000000"/>
                </a:solidFill>
                <a:latin typeface="Times New Roman" panose="02020603050405020304" pitchFamily="18" charset="0"/>
                <a:cs typeface="Times New Roman" panose="02020603050405020304" pitchFamily="18" charset="0"/>
              </a:rPr>
              <a:t> </a:t>
            </a:r>
            <a:r>
              <a:rPr lang="en-US" altLang="en-US" sz="3600" b="1" err="1">
                <a:solidFill>
                  <a:srgbClr val="000000"/>
                </a:solidFill>
                <a:latin typeface="Times New Roman" panose="02020603050405020304" pitchFamily="18" charset="0"/>
                <a:cs typeface="Times New Roman" panose="02020603050405020304" pitchFamily="18" charset="0"/>
              </a:rPr>
              <a:t>học</a:t>
            </a:r>
            <a:r>
              <a:rPr lang="en-US" altLang="en-US" sz="3600" b="1">
                <a:solidFill>
                  <a:srgbClr val="000000"/>
                </a:solidFill>
                <a:latin typeface="Times New Roman" panose="02020603050405020304" pitchFamily="18" charset="0"/>
                <a:cs typeface="Times New Roman" panose="02020603050405020304" pitchFamily="18" charset="0"/>
              </a:rPr>
              <a:t> </a:t>
            </a:r>
            <a:r>
              <a:rPr lang="en-US" altLang="en-US" sz="3600" b="1" err="1">
                <a:solidFill>
                  <a:srgbClr val="000000"/>
                </a:solidFill>
                <a:latin typeface="Times New Roman" panose="02020603050405020304" pitchFamily="18" charset="0"/>
                <a:cs typeface="Times New Roman" panose="02020603050405020304" pitchFamily="18" charset="0"/>
              </a:rPr>
              <a:t>tập</a:t>
            </a:r>
            <a:r>
              <a:rPr lang="en-US" altLang="en-US" sz="3600" b="1">
                <a:solidFill>
                  <a:srgbClr val="000000"/>
                </a:solidFill>
                <a:latin typeface="Times New Roman" panose="02020603050405020304" pitchFamily="18" charset="0"/>
                <a:cs typeface="Times New Roman" panose="02020603050405020304" pitchFamily="18" charset="0"/>
              </a:rPr>
              <a:t> </a:t>
            </a:r>
            <a:r>
              <a:rPr lang="en-US" altLang="en-US" sz="3600" b="1" err="1">
                <a:solidFill>
                  <a:srgbClr val="000000"/>
                </a:solidFill>
                <a:latin typeface="Times New Roman" panose="02020603050405020304" pitchFamily="18" charset="0"/>
                <a:cs typeface="Times New Roman" panose="02020603050405020304" pitchFamily="18" charset="0"/>
              </a:rPr>
              <a:t>số</a:t>
            </a:r>
            <a:r>
              <a:rPr lang="en-US" altLang="en-US" sz="3600" b="1">
                <a:solidFill>
                  <a:srgbClr val="000000"/>
                </a:solidFill>
                <a:latin typeface="Times New Roman" panose="02020603050405020304" pitchFamily="18" charset="0"/>
                <a:cs typeface="Times New Roman" panose="02020603050405020304" pitchFamily="18" charset="0"/>
              </a:rPr>
              <a:t> 3 </a:t>
            </a:r>
            <a:r>
              <a:rPr lang="en-US" altLang="en-US" sz="3200">
                <a:solidFill>
                  <a:srgbClr val="000000"/>
                </a:solidFill>
                <a:latin typeface="Times New Roman" panose="02020603050405020304" pitchFamily="18" charset="0"/>
                <a:cs typeface="Times New Roman" panose="02020603050405020304" pitchFamily="18" charset="0"/>
              </a:rPr>
              <a:t>(HĐ cặp đôi)</a:t>
            </a:r>
          </a:p>
          <a:p>
            <a:pPr lvl="1" fontAlgn="base">
              <a:lnSpc>
                <a:spcPct val="135000"/>
              </a:lnSpc>
              <a:spcBef>
                <a:spcPct val="0"/>
              </a:spcBef>
              <a:spcAft>
                <a:spcPct val="0"/>
              </a:spcAft>
            </a:pPr>
            <a:r>
              <a:rPr lang="en-US" altLang="en-US" sz="3600" b="1" u="sng">
                <a:solidFill>
                  <a:srgbClr val="000000"/>
                </a:solidFill>
                <a:latin typeface="Times New Roman" panose="02020603050405020304" pitchFamily="18" charset="0"/>
                <a:cs typeface="Times New Roman" panose="02020603050405020304" pitchFamily="18" charset="0"/>
              </a:rPr>
              <a:t>Bài </a:t>
            </a:r>
            <a:r>
              <a:rPr lang="en-US" altLang="en-US" sz="3600" b="1">
                <a:solidFill>
                  <a:srgbClr val="000000"/>
                </a:solidFill>
                <a:latin typeface="Times New Roman" panose="02020603050405020304" pitchFamily="18" charset="0"/>
                <a:cs typeface="Times New Roman" panose="02020603050405020304" pitchFamily="18" charset="0"/>
              </a:rPr>
              <a:t>: Điền dấu vào (….) để có kết quả so sánh</a:t>
            </a:r>
          </a:p>
          <a:p>
            <a:pPr lvl="1" fontAlgn="base">
              <a:lnSpc>
                <a:spcPct val="135000"/>
              </a:lnSpc>
              <a:spcBef>
                <a:spcPct val="0"/>
              </a:spcBef>
              <a:spcAft>
                <a:spcPct val="0"/>
              </a:spcAft>
            </a:pPr>
            <a:r>
              <a:rPr lang="en-US" altLang="en-US" sz="3600" b="1">
                <a:solidFill>
                  <a:srgbClr val="000000"/>
                </a:solidFill>
                <a:latin typeface="Times New Roman" panose="02020603050405020304" pitchFamily="18" charset="0"/>
                <a:cs typeface="Times New Roman" panose="02020603050405020304" pitchFamily="18" charset="0"/>
              </a:rPr>
              <a:t>                                             </a:t>
            </a:r>
          </a:p>
          <a:p>
            <a:pPr lvl="1" fontAlgn="base">
              <a:lnSpc>
                <a:spcPct val="135000"/>
              </a:lnSpc>
              <a:spcBef>
                <a:spcPct val="0"/>
              </a:spcBef>
              <a:spcAft>
                <a:spcPct val="0"/>
              </a:spcAft>
            </a:pPr>
            <a:endParaRPr lang="en-US" altLang="en-US" sz="3600" b="1">
              <a:solidFill>
                <a:srgbClr val="000000"/>
              </a:solidFill>
              <a:latin typeface="Times New Roman" panose="02020603050405020304" pitchFamily="18" charset="0"/>
              <a:cs typeface="Times New Roman" panose="02020603050405020304" pitchFamily="18" charset="0"/>
            </a:endParaRPr>
          </a:p>
          <a:p>
            <a:pPr lvl="1" fontAlgn="base">
              <a:lnSpc>
                <a:spcPct val="135000"/>
              </a:lnSpc>
              <a:spcBef>
                <a:spcPct val="0"/>
              </a:spcBef>
              <a:spcAft>
                <a:spcPct val="0"/>
              </a:spcAft>
            </a:pPr>
            <a:endParaRPr lang="en-US" altLang="en-US" sz="4000" b="1">
              <a:solidFill>
                <a:srgbClr val="00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59635973"/>
              </p:ext>
            </p:extLst>
          </p:nvPr>
        </p:nvGraphicFramePr>
        <p:xfrm>
          <a:off x="2362200" y="1778000"/>
          <a:ext cx="3975100" cy="1136650"/>
        </p:xfrm>
        <a:graphic>
          <a:graphicData uri="http://schemas.openxmlformats.org/presentationml/2006/ole">
            <mc:AlternateContent xmlns:mc="http://schemas.openxmlformats.org/markup-compatibility/2006">
              <mc:Choice xmlns:v="urn:schemas-microsoft-com:vml" Requires="v">
                <p:oleObj spid="_x0000_s4097" name="Equation" r:id="rId3" imgW="1650960" imgH="457200" progId="Equation.DSMT4">
                  <p:embed/>
                </p:oleObj>
              </mc:Choice>
              <mc:Fallback>
                <p:oleObj name="Equation" r:id="rId3" imgW="1650960" imgH="457200" progId="Equation.DSMT4">
                  <p:embed/>
                  <p:pic>
                    <p:nvPicPr>
                      <p:cNvPr id="5" name="Object 4"/>
                      <p:cNvPicPr/>
                      <p:nvPr/>
                    </p:nvPicPr>
                    <p:blipFill>
                      <a:blip r:embed="rId4"/>
                      <a:stretch>
                        <a:fillRect/>
                      </a:stretch>
                    </p:blipFill>
                    <p:spPr>
                      <a:xfrm>
                        <a:off x="2362200" y="1778000"/>
                        <a:ext cx="3975100" cy="11366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40236576"/>
              </p:ext>
            </p:extLst>
          </p:nvPr>
        </p:nvGraphicFramePr>
        <p:xfrm>
          <a:off x="2427288" y="2865438"/>
          <a:ext cx="3382962" cy="1368425"/>
        </p:xfrm>
        <a:graphic>
          <a:graphicData uri="http://schemas.openxmlformats.org/presentationml/2006/ole">
            <mc:AlternateContent xmlns:mc="http://schemas.openxmlformats.org/markup-compatibility/2006">
              <mc:Choice xmlns:v="urn:schemas-microsoft-com:vml" Requires="v">
                <p:oleObj spid="_x0000_s4098" name="Equation" r:id="rId5" imgW="1523880" imgH="457200" progId="Equation.DSMT4">
                  <p:embed/>
                </p:oleObj>
              </mc:Choice>
              <mc:Fallback>
                <p:oleObj name="Equation" r:id="rId5" imgW="1523880" imgH="457200" progId="Equation.DSMT4">
                  <p:embed/>
                  <p:pic>
                    <p:nvPicPr>
                      <p:cNvPr id="4" name="Object 3"/>
                      <p:cNvPicPr/>
                      <p:nvPr/>
                    </p:nvPicPr>
                    <p:blipFill>
                      <a:blip r:embed="rId6"/>
                      <a:stretch>
                        <a:fillRect/>
                      </a:stretch>
                    </p:blipFill>
                    <p:spPr>
                      <a:xfrm>
                        <a:off x="2427288" y="2865438"/>
                        <a:ext cx="3382962" cy="1368425"/>
                      </a:xfrm>
                      <a:prstGeom prst="rect">
                        <a:avLst/>
                      </a:prstGeom>
                    </p:spPr>
                  </p:pic>
                </p:oleObj>
              </mc:Fallback>
            </mc:AlternateContent>
          </a:graphicData>
        </a:graphic>
      </p:graphicFrame>
    </p:spTree>
    <p:extLst>
      <p:ext uri="{BB962C8B-B14F-4D97-AF65-F5344CB8AC3E}">
        <p14:creationId xmlns:p14="http://schemas.microsoft.com/office/powerpoint/2010/main" val="365468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A329444A-A976-41FE-99B6-5C293802C848}"/>
              </a:ext>
            </a:extLst>
          </p:cNvPr>
          <p:cNvSpPr txBox="1">
            <a:spLocks noChangeArrowheads="1"/>
          </p:cNvSpPr>
          <p:nvPr/>
        </p:nvSpPr>
        <p:spPr bwMode="auto">
          <a:xfrm>
            <a:off x="187913" y="205658"/>
            <a:ext cx="11098924" cy="4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914400" marR="0" lvl="1" indent="-457200" algn="l" defTabSz="914400" rtl="0" eaLnBrk="1" fontAlgn="base" latinLnBrk="0" hangingPunct="1">
              <a:lnSpc>
                <a:spcPct val="135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lang="en-US" altLang="en-US" sz="3200" b="1" baseline="0">
              <a:solidFill>
                <a:srgbClr val="000000"/>
              </a:solidFill>
              <a:latin typeface="Times New Roman" panose="02020603050405020304" pitchFamily="18" charset="0"/>
              <a:cs typeface="Times New Roman" panose="02020603050405020304" pitchFamily="18" charset="0"/>
            </a:endParaRPr>
          </a:p>
          <a:p>
            <a:pPr marL="914400" marR="0" lvl="1" indent="-457200" algn="l" defTabSz="914400" rtl="0" eaLnBrk="1" fontAlgn="base" latinLnBrk="0" hangingPunct="1">
              <a:lnSpc>
                <a:spcPct val="135000"/>
              </a:lnSpc>
              <a:spcBef>
                <a:spcPct val="0"/>
              </a:spcBef>
              <a:spcAft>
                <a:spcPct val="0"/>
              </a:spcAft>
              <a:buClrTx/>
              <a:buSzTx/>
              <a:buFontTx/>
              <a:buNone/>
              <a:tabLst/>
              <a:defRPr/>
            </a:pPr>
            <a:endParaRPr kumimoji="0" lang="en-US" altLang="en-US" sz="3200" b="1"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914400" marR="0" lvl="1" indent="-457200" algn="l" defTabSz="914400" rtl="0" eaLnBrk="1" fontAlgn="base" latinLnBrk="0" hangingPunct="1">
              <a:lnSpc>
                <a:spcPct val="135000"/>
              </a:lnSpc>
              <a:spcBef>
                <a:spcPct val="0"/>
              </a:spcBef>
              <a:spcAft>
                <a:spcPct val="0"/>
              </a:spcAft>
              <a:buClrTx/>
              <a:buSzTx/>
              <a:buFontTx/>
              <a:buNone/>
              <a:tabLst/>
              <a:defRPr/>
            </a:pPr>
            <a:endParaRPr lang="en-US" altLang="en-US" sz="3200" b="1" baseline="0">
              <a:solidFill>
                <a:srgbClr val="000000"/>
              </a:solidFill>
              <a:latin typeface="Times New Roman" panose="02020603050405020304" pitchFamily="18" charset="0"/>
              <a:cs typeface="Times New Roman" panose="02020603050405020304" pitchFamily="18" charset="0"/>
            </a:endParaRPr>
          </a:p>
          <a:p>
            <a:pPr marL="914400" marR="0" lvl="1" indent="-457200" algn="l" defTabSz="914400" rtl="0" eaLnBrk="1" fontAlgn="base" latinLnBrk="0" hangingPunct="1">
              <a:lnSpc>
                <a:spcPct val="135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914400" marR="0" lvl="1" indent="-457200" algn="l" defTabSz="914400" rtl="0" eaLnBrk="1" fontAlgn="base" latinLnBrk="0" hangingPunct="1">
              <a:lnSpc>
                <a:spcPct val="135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914400" marR="0" lvl="1" indent="-457200" algn="l" defTabSz="914400" rtl="0" eaLnBrk="1" fontAlgn="base" latinLnBrk="0" hangingPunct="1">
              <a:lnSpc>
                <a:spcPct val="135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45" y="1106424"/>
            <a:ext cx="11554690" cy="4882895"/>
          </a:xfrm>
          <a:prstGeom prst="rect">
            <a:avLst/>
          </a:prstGeom>
        </p:spPr>
      </p:pic>
    </p:spTree>
    <p:extLst>
      <p:ext uri="{BB962C8B-B14F-4D97-AF65-F5344CB8AC3E}">
        <p14:creationId xmlns:p14="http://schemas.microsoft.com/office/powerpoint/2010/main" val="829536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200px-Augustin_Louis_Cau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967" y="1028702"/>
            <a:ext cx="4222751" cy="4624388"/>
          </a:xfrm>
          <a:prstGeom prst="rect">
            <a:avLst/>
          </a:prstGeom>
          <a:noFill/>
          <a:ln w="76200">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 y="1028701"/>
            <a:ext cx="7766756" cy="5959773"/>
          </a:xfrm>
          <a:prstGeom prst="rect">
            <a:avLst/>
          </a:prstGeom>
        </p:spPr>
        <p:txBody>
          <a:bodyPr wrap="square">
            <a:spAutoFit/>
          </a:bodyPr>
          <a:lstStyle/>
          <a:p>
            <a:pPr algn="just" eaLnBrk="1" hangingPunct="1">
              <a:spcBef>
                <a:spcPct val="0"/>
              </a:spcBef>
              <a:buFontTx/>
              <a:buNone/>
            </a:pPr>
            <a:r>
              <a:rPr lang="en-US" altLang="en-US" sz="2933">
                <a:solidFill>
                  <a:srgbClr val="000066"/>
                </a:solidFill>
              </a:rPr>
              <a:t>Cô-si (Cauchy) (1789 – 1857) là nhà Toán học Pháp nghiên cứu nhiều lĩnh vực Toán học khác nhau. Ông có nhiều công trình về Số học, Đại số, Giải tích, … Có một bất đẳng thức mang tên ông có rất nhiều ứng dụng trong việc chứng minh các bất đẳng thức và giải các bài toán tìm giá trị lớn nhất và nhỏ nhất của các biểu thức.</a:t>
            </a:r>
          </a:p>
          <a:p>
            <a:pPr algn="just" eaLnBrk="1" hangingPunct="1">
              <a:spcBef>
                <a:spcPct val="0"/>
              </a:spcBef>
              <a:buFontTx/>
              <a:buNone/>
            </a:pPr>
            <a:r>
              <a:rPr lang="en-US" altLang="en-US" sz="2933">
                <a:solidFill>
                  <a:srgbClr val="000066"/>
                </a:solidFill>
              </a:rPr>
              <a:t>Bất đẳng thức Cô-si cho 2 số là:</a:t>
            </a:r>
          </a:p>
          <a:p>
            <a:pPr algn="just" eaLnBrk="1" hangingPunct="1">
              <a:spcBef>
                <a:spcPct val="0"/>
              </a:spcBef>
              <a:buFontTx/>
              <a:buNone/>
            </a:pPr>
            <a:r>
              <a:rPr lang="en-US" altLang="en-US" sz="2933">
                <a:solidFill>
                  <a:srgbClr val="000066"/>
                </a:solidFill>
              </a:rPr>
              <a:t>                                       với a </a:t>
            </a:r>
            <a:r>
              <a:rPr lang="en-US" altLang="en-US" sz="2933">
                <a:solidFill>
                  <a:srgbClr val="000066"/>
                </a:solidFill>
                <a:cs typeface="Times New Roman" panose="02020603050405020304" pitchFamily="18" charset="0"/>
              </a:rPr>
              <a:t>≥ 0, b ≥ 0</a:t>
            </a:r>
            <a:endParaRPr lang="en-US" altLang="en-US" sz="2933">
              <a:solidFill>
                <a:srgbClr val="000066"/>
              </a:solidFill>
            </a:endParaRPr>
          </a:p>
          <a:p>
            <a:pPr algn="just" eaLnBrk="1" hangingPunct="1">
              <a:spcBef>
                <a:spcPct val="0"/>
              </a:spcBef>
              <a:buFontTx/>
              <a:buNone/>
            </a:pPr>
            <a:endParaRPr lang="en-US" altLang="en-US" sz="2933">
              <a:solidFill>
                <a:srgbClr val="000066"/>
              </a:solidFill>
            </a:endParaRPr>
          </a:p>
          <a:p>
            <a:pPr algn="just" eaLnBrk="1" hangingPunct="1">
              <a:spcBef>
                <a:spcPct val="0"/>
              </a:spcBef>
              <a:buFontTx/>
              <a:buNone/>
            </a:pPr>
            <a:r>
              <a:rPr lang="en-US" altLang="en-US" sz="2933">
                <a:solidFill>
                  <a:srgbClr val="000066"/>
                </a:solidFill>
              </a:rPr>
              <a:t>Bất đẳng thức này còn được gọi là </a:t>
            </a:r>
            <a:r>
              <a:rPr lang="en-US" altLang="en-US" sz="2933" i="1">
                <a:solidFill>
                  <a:srgbClr val="000066"/>
                </a:solidFill>
              </a:rPr>
              <a:t>bất đẳng thức giữa trung bình cộng và trung bình nhân</a:t>
            </a:r>
            <a:endParaRPr lang="en-US" sz="2933"/>
          </a:p>
        </p:txBody>
      </p:sp>
      <p:graphicFrame>
        <p:nvGraphicFramePr>
          <p:cNvPr id="6" name="Object 3"/>
          <p:cNvGraphicFramePr>
            <a:graphicFrameLocks noChangeAspect="1"/>
          </p:cNvGraphicFramePr>
          <p:nvPr>
            <p:extLst>
              <p:ext uri="{D42A27DB-BD31-4B8C-83A1-F6EECF244321}">
                <p14:modId xmlns:p14="http://schemas.microsoft.com/office/powerpoint/2010/main" val="1724952163"/>
              </p:ext>
            </p:extLst>
          </p:nvPr>
        </p:nvGraphicFramePr>
        <p:xfrm>
          <a:off x="798568" y="5005781"/>
          <a:ext cx="2731016" cy="1013465"/>
        </p:xfrm>
        <a:graphic>
          <a:graphicData uri="http://schemas.openxmlformats.org/presentationml/2006/ole">
            <mc:AlternateContent xmlns:mc="http://schemas.openxmlformats.org/markup-compatibility/2006">
              <mc:Choice xmlns:v="urn:schemas-microsoft-com:vml" Requires="v">
                <p:oleObj spid="_x0000_s5121" name="Equation" r:id="rId4" imgW="787058" imgH="393529" progId="">
                  <p:embed/>
                </p:oleObj>
              </mc:Choice>
              <mc:Fallback>
                <p:oleObj name="Equation" r:id="rId4" imgW="787058" imgH="393529" progId="">
                  <p:embed/>
                  <p:pic>
                    <p:nvPicPr>
                      <p:cNvPr id="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68" y="5005781"/>
                        <a:ext cx="2731016" cy="1013465"/>
                      </a:xfrm>
                      <a:prstGeom prst="rect">
                        <a:avLst/>
                      </a:prstGeom>
                      <a:noFill/>
                    </p:spPr>
                  </p:pic>
                </p:oleObj>
              </mc:Fallback>
            </mc:AlternateContent>
          </a:graphicData>
        </a:graphic>
      </p:graphicFrame>
    </p:spTree>
    <p:extLst>
      <p:ext uri="{BB962C8B-B14F-4D97-AF65-F5344CB8AC3E}">
        <p14:creationId xmlns:p14="http://schemas.microsoft.com/office/powerpoint/2010/main" val="1134948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HƯỚNG DẪN VỀ NHÀ</a:t>
            </a:r>
          </a:p>
        </p:txBody>
      </p:sp>
      <p:sp>
        <p:nvSpPr>
          <p:cNvPr id="3" name="Content Placeholder 2"/>
          <p:cNvSpPr>
            <a:spLocks noGrp="1"/>
          </p:cNvSpPr>
          <p:nvPr>
            <p:ph idx="1"/>
          </p:nvPr>
        </p:nvSpPr>
        <p:spPr/>
        <p:txBody>
          <a:bodyPr/>
          <a:lstStyle/>
          <a:p>
            <a:pPr marL="514350" indent="-514350">
              <a:buAutoNum type="arabicParenR"/>
            </a:pPr>
            <a:r>
              <a:rPr lang="en-US">
                <a:latin typeface="Times New Roman" panose="02020603050405020304" pitchFamily="18" charset="0"/>
                <a:cs typeface="Times New Roman" panose="02020603050405020304" pitchFamily="18" charset="0"/>
              </a:rPr>
              <a:t>Ôn lại kiến thức về liên hệ phép cộng</a:t>
            </a:r>
          </a:p>
          <a:p>
            <a:pPr marL="514350" indent="-514350">
              <a:buAutoNum type="arabicParenR"/>
            </a:pPr>
            <a:r>
              <a:rPr lang="en-US">
                <a:latin typeface="Times New Roman" panose="02020603050405020304" pitchFamily="18" charset="0"/>
                <a:cs typeface="Times New Roman" panose="02020603050405020304" pitchFamily="18" charset="0"/>
              </a:rPr>
              <a:t>Bài tập về nhà: 1, 2, 3, 4, 5 (SGK)</a:t>
            </a:r>
            <a:endParaRPr lang="en-US"/>
          </a:p>
          <a:p>
            <a:pPr marL="0" indent="0">
              <a:buNone/>
            </a:pPr>
            <a:endParaRPr lang="en-US"/>
          </a:p>
        </p:txBody>
      </p:sp>
    </p:spTree>
    <p:extLst>
      <p:ext uri="{BB962C8B-B14F-4D97-AF65-F5344CB8AC3E}">
        <p14:creationId xmlns:p14="http://schemas.microsoft.com/office/powerpoint/2010/main" val="319254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3276600" y="990600"/>
            <a:ext cx="6400800" cy="2514600"/>
          </a:xfrm>
          <a:solidFill>
            <a:schemeClr val="bg1"/>
          </a:solidFill>
          <a:ln w="76200" cmpd="tri">
            <a:solidFill>
              <a:schemeClr val="folHlink"/>
            </a:solidFill>
            <a:miter lim="800000"/>
            <a:headEnd/>
            <a:tailEnd/>
          </a:ln>
        </p:spPr>
        <p:txBody>
          <a:bodyPr/>
          <a:lstStyle/>
          <a:p>
            <a:pPr eaLnBrk="1" hangingPunct="1"/>
            <a:endParaRPr lang="en-US" altLang="en-US" sz="6000"/>
          </a:p>
        </p:txBody>
      </p:sp>
      <p:sp>
        <p:nvSpPr>
          <p:cNvPr id="2051" name="Subtitle 2"/>
          <p:cNvSpPr>
            <a:spLocks noGrp="1"/>
          </p:cNvSpPr>
          <p:nvPr>
            <p:ph type="subTitle" idx="4294967295"/>
          </p:nvPr>
        </p:nvSpPr>
        <p:spPr>
          <a:xfrm>
            <a:off x="2706689" y="3946526"/>
            <a:ext cx="6778625" cy="1928813"/>
          </a:xfrm>
        </p:spPr>
        <p:txBody>
          <a:bodyPr/>
          <a:lstStyle/>
          <a:p>
            <a:pPr marL="0" indent="0" algn="ctr" eaLnBrk="1" hangingPunct="1">
              <a:buNone/>
            </a:pPr>
            <a:endParaRPr lang="en-US" altLang="en-US"/>
          </a:p>
        </p:txBody>
      </p:sp>
      <p:pic>
        <p:nvPicPr>
          <p:cNvPr id="2052" name="Picture 4" descr="A dreamy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447800" y="1600200"/>
            <a:ext cx="9220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XIN CẢM ƠN QUÝ THẦY CÔ VÀ CÁC EM </a:t>
            </a:r>
            <a:endParaRPr kumimoji="0" lang="en-US" altLang="en-US" sz="54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a:ln>
                  <a:noFill/>
                </a:ln>
                <a:solidFill>
                  <a:srgbClr val="0000FF"/>
                </a:solidFill>
                <a:effectLst/>
                <a:uLnTx/>
                <a:uFillTx/>
                <a:latin typeface=".VnShelley Allegro" panose="040B7200000000000000" pitchFamily="82" charset="0"/>
                <a:ea typeface="+mn-ea"/>
                <a:cs typeface="Arial" panose="020B0604020202020204" pitchFamily="34" charset="0"/>
              </a:rPr>
              <a:t> </a:t>
            </a:r>
            <a:endParaRPr kumimoji="0" lang="en-US" altLang="en-US" sz="4000" b="1" i="0" u="none" strike="noStrike" kern="1200" cap="none" spc="0" normalizeH="0" baseline="0" noProof="0">
              <a:ln>
                <a:noFill/>
              </a:ln>
              <a:solidFill>
                <a:srgbClr val="0000FF"/>
              </a:solidFill>
              <a:effectLst/>
              <a:uLnTx/>
              <a:uFillTx/>
              <a:latin typeface=".VnShelley Allegro" panose="040B7200000000000000" pitchFamily="82" charset="0"/>
              <a:ea typeface="+mn-ea"/>
              <a:cs typeface="Arial" panose="020B0604020202020204" pitchFamily="34" charset="0"/>
            </a:endParaRPr>
          </a:p>
        </p:txBody>
      </p:sp>
      <p:sp>
        <p:nvSpPr>
          <p:cNvPr id="2054" name="WordArt 432"/>
          <p:cNvSpPr>
            <a:spLocks noChangeArrowheads="1" noChangeShapeType="1" noTextEdit="1"/>
          </p:cNvSpPr>
          <p:nvPr/>
        </p:nvSpPr>
        <p:spPr bwMode="auto">
          <a:xfrm>
            <a:off x="3810001" y="381000"/>
            <a:ext cx="5362575"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a:ln w="12700">
                <a:solidFill>
                  <a:srgbClr val="FF3300"/>
                </a:solidFill>
                <a:round/>
                <a:headEnd/>
                <a:tailEnd/>
              </a:ln>
              <a:solidFill>
                <a:srgbClr val="FF0000"/>
              </a:solidFill>
              <a:effectLst>
                <a:outerShdw dist="45791" dir="2021404" algn="ctr" rotWithShape="0">
                  <a:srgbClr val="9999FF"/>
                </a:outerShdw>
              </a:effectLst>
              <a:uLnTx/>
              <a:uFillTx/>
              <a:latin typeface=".VnTimeH" panose="020B7200000000000000" pitchFamily="34" charset="0"/>
              <a:ea typeface="+mn-ea"/>
              <a:cs typeface="Arial" panose="020B0604020202020204" pitchFamily="34" charset="0"/>
            </a:endParaRPr>
          </a:p>
        </p:txBody>
      </p:sp>
      <p:grpSp>
        <p:nvGrpSpPr>
          <p:cNvPr id="2055" name="Group 19"/>
          <p:cNvGrpSpPr>
            <a:grpSpLocks/>
          </p:cNvGrpSpPr>
          <p:nvPr/>
        </p:nvGrpSpPr>
        <p:grpSpPr bwMode="auto">
          <a:xfrm>
            <a:off x="1714500" y="352426"/>
            <a:ext cx="8801100" cy="6505575"/>
            <a:chOff x="43" y="199"/>
            <a:chExt cx="5592" cy="3906"/>
          </a:xfrm>
        </p:grpSpPr>
        <p:sp>
          <p:nvSpPr>
            <p:cNvPr id="2260" name="Line 20"/>
            <p:cNvSpPr>
              <a:spLocks noChangeShapeType="1"/>
            </p:cNvSpPr>
            <p:nvPr/>
          </p:nvSpPr>
          <p:spPr bwMode="auto">
            <a:xfrm>
              <a:off x="5056" y="260"/>
              <a:ext cx="206" cy="4"/>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1" name="Freeform 21"/>
            <p:cNvSpPr>
              <a:spLocks/>
            </p:cNvSpPr>
            <p:nvPr/>
          </p:nvSpPr>
          <p:spPr bwMode="auto">
            <a:xfrm>
              <a:off x="5206" y="292"/>
              <a:ext cx="202" cy="18"/>
            </a:xfrm>
            <a:custGeom>
              <a:avLst/>
              <a:gdLst>
                <a:gd name="T0" fmla="*/ 0 w 202"/>
                <a:gd name="T1" fmla="*/ 0 h 18"/>
                <a:gd name="T2" fmla="*/ 8 w 202"/>
                <a:gd name="T3" fmla="*/ 4 h 18"/>
                <a:gd name="T4" fmla="*/ 34 w 202"/>
                <a:gd name="T5" fmla="*/ 7 h 18"/>
                <a:gd name="T6" fmla="*/ 64 w 202"/>
                <a:gd name="T7" fmla="*/ 7 h 18"/>
                <a:gd name="T8" fmla="*/ 103 w 202"/>
                <a:gd name="T9" fmla="*/ 11 h 18"/>
                <a:gd name="T10" fmla="*/ 137 w 202"/>
                <a:gd name="T11" fmla="*/ 15 h 18"/>
                <a:gd name="T12" fmla="*/ 172 w 202"/>
                <a:gd name="T13" fmla="*/ 18 h 18"/>
                <a:gd name="T14" fmla="*/ 193 w 202"/>
                <a:gd name="T15" fmla="*/ 18 h 18"/>
                <a:gd name="T16" fmla="*/ 202 w 202"/>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18"/>
                <a:gd name="T29" fmla="*/ 202 w 20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18">
                  <a:moveTo>
                    <a:pt x="0" y="0"/>
                  </a:moveTo>
                  <a:lnTo>
                    <a:pt x="8" y="4"/>
                  </a:lnTo>
                  <a:lnTo>
                    <a:pt x="34" y="7"/>
                  </a:lnTo>
                  <a:lnTo>
                    <a:pt x="64" y="7"/>
                  </a:lnTo>
                  <a:lnTo>
                    <a:pt x="103" y="11"/>
                  </a:lnTo>
                  <a:lnTo>
                    <a:pt x="137" y="15"/>
                  </a:lnTo>
                  <a:lnTo>
                    <a:pt x="172" y="18"/>
                  </a:lnTo>
                  <a:lnTo>
                    <a:pt x="193" y="18"/>
                  </a:lnTo>
                  <a:lnTo>
                    <a:pt x="202" y="18"/>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2" name="Freeform 22"/>
            <p:cNvSpPr>
              <a:spLocks/>
            </p:cNvSpPr>
            <p:nvPr/>
          </p:nvSpPr>
          <p:spPr bwMode="auto">
            <a:xfrm>
              <a:off x="5060" y="224"/>
              <a:ext cx="150" cy="22"/>
            </a:xfrm>
            <a:custGeom>
              <a:avLst/>
              <a:gdLst>
                <a:gd name="T0" fmla="*/ 0 w 150"/>
                <a:gd name="T1" fmla="*/ 0 h 22"/>
                <a:gd name="T2" fmla="*/ 8 w 150"/>
                <a:gd name="T3" fmla="*/ 4 h 22"/>
                <a:gd name="T4" fmla="*/ 30 w 150"/>
                <a:gd name="T5" fmla="*/ 7 h 22"/>
                <a:gd name="T6" fmla="*/ 81 w 150"/>
                <a:gd name="T7" fmla="*/ 15 h 22"/>
                <a:gd name="T8" fmla="*/ 129 w 150"/>
                <a:gd name="T9" fmla="*/ 22 h 22"/>
                <a:gd name="T10" fmla="*/ 146 w 150"/>
                <a:gd name="T11" fmla="*/ 22 h 22"/>
                <a:gd name="T12" fmla="*/ 150 w 150"/>
                <a:gd name="T13" fmla="*/ 22 h 22"/>
                <a:gd name="T14" fmla="*/ 0 60000 65536"/>
                <a:gd name="T15" fmla="*/ 0 60000 65536"/>
                <a:gd name="T16" fmla="*/ 0 60000 65536"/>
                <a:gd name="T17" fmla="*/ 0 60000 65536"/>
                <a:gd name="T18" fmla="*/ 0 60000 65536"/>
                <a:gd name="T19" fmla="*/ 0 60000 65536"/>
                <a:gd name="T20" fmla="*/ 0 60000 65536"/>
                <a:gd name="T21" fmla="*/ 0 w 150"/>
                <a:gd name="T22" fmla="*/ 0 h 22"/>
                <a:gd name="T23" fmla="*/ 150 w 15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22">
                  <a:moveTo>
                    <a:pt x="0" y="0"/>
                  </a:moveTo>
                  <a:lnTo>
                    <a:pt x="8" y="4"/>
                  </a:lnTo>
                  <a:lnTo>
                    <a:pt x="30" y="7"/>
                  </a:lnTo>
                  <a:lnTo>
                    <a:pt x="81" y="15"/>
                  </a:lnTo>
                  <a:lnTo>
                    <a:pt x="129" y="22"/>
                  </a:lnTo>
                  <a:lnTo>
                    <a:pt x="146" y="22"/>
                  </a:lnTo>
                  <a:lnTo>
                    <a:pt x="150" y="22"/>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3" name="Line 23"/>
            <p:cNvSpPr>
              <a:spLocks noChangeShapeType="1"/>
            </p:cNvSpPr>
            <p:nvPr/>
          </p:nvSpPr>
          <p:spPr bwMode="auto">
            <a:xfrm>
              <a:off x="5223" y="210"/>
              <a:ext cx="112" cy="72"/>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4" name="Freeform 24"/>
            <p:cNvSpPr>
              <a:spLocks/>
            </p:cNvSpPr>
            <p:nvPr/>
          </p:nvSpPr>
          <p:spPr bwMode="auto">
            <a:xfrm>
              <a:off x="5111" y="210"/>
              <a:ext cx="524" cy="168"/>
            </a:xfrm>
            <a:custGeom>
              <a:avLst/>
              <a:gdLst>
                <a:gd name="T0" fmla="*/ 0 w 524"/>
                <a:gd name="T1" fmla="*/ 0 h 168"/>
                <a:gd name="T2" fmla="*/ 9 w 524"/>
                <a:gd name="T3" fmla="*/ 3 h 168"/>
                <a:gd name="T4" fmla="*/ 26 w 524"/>
                <a:gd name="T5" fmla="*/ 11 h 168"/>
                <a:gd name="T6" fmla="*/ 52 w 524"/>
                <a:gd name="T7" fmla="*/ 18 h 168"/>
                <a:gd name="T8" fmla="*/ 86 w 524"/>
                <a:gd name="T9" fmla="*/ 29 h 168"/>
                <a:gd name="T10" fmla="*/ 125 w 524"/>
                <a:gd name="T11" fmla="*/ 43 h 168"/>
                <a:gd name="T12" fmla="*/ 168 w 524"/>
                <a:gd name="T13" fmla="*/ 57 h 168"/>
                <a:gd name="T14" fmla="*/ 267 w 524"/>
                <a:gd name="T15" fmla="*/ 86 h 168"/>
                <a:gd name="T16" fmla="*/ 361 w 524"/>
                <a:gd name="T17" fmla="*/ 118 h 168"/>
                <a:gd name="T18" fmla="*/ 404 w 524"/>
                <a:gd name="T19" fmla="*/ 132 h 168"/>
                <a:gd name="T20" fmla="*/ 443 w 524"/>
                <a:gd name="T21" fmla="*/ 143 h 168"/>
                <a:gd name="T22" fmla="*/ 477 w 524"/>
                <a:gd name="T23" fmla="*/ 154 h 168"/>
                <a:gd name="T24" fmla="*/ 503 w 524"/>
                <a:gd name="T25" fmla="*/ 161 h 168"/>
                <a:gd name="T26" fmla="*/ 520 w 524"/>
                <a:gd name="T27" fmla="*/ 168 h 168"/>
                <a:gd name="T28" fmla="*/ 524 w 524"/>
                <a:gd name="T29" fmla="*/ 168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168"/>
                <a:gd name="T47" fmla="*/ 524 w 524"/>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168">
                  <a:moveTo>
                    <a:pt x="0" y="0"/>
                  </a:moveTo>
                  <a:lnTo>
                    <a:pt x="9" y="3"/>
                  </a:lnTo>
                  <a:lnTo>
                    <a:pt x="26" y="11"/>
                  </a:lnTo>
                  <a:lnTo>
                    <a:pt x="52" y="18"/>
                  </a:lnTo>
                  <a:lnTo>
                    <a:pt x="86" y="29"/>
                  </a:lnTo>
                  <a:lnTo>
                    <a:pt x="125" y="43"/>
                  </a:lnTo>
                  <a:lnTo>
                    <a:pt x="168" y="57"/>
                  </a:lnTo>
                  <a:lnTo>
                    <a:pt x="267" y="86"/>
                  </a:lnTo>
                  <a:lnTo>
                    <a:pt x="361" y="118"/>
                  </a:lnTo>
                  <a:lnTo>
                    <a:pt x="404" y="132"/>
                  </a:lnTo>
                  <a:lnTo>
                    <a:pt x="443" y="143"/>
                  </a:lnTo>
                  <a:lnTo>
                    <a:pt x="477" y="154"/>
                  </a:lnTo>
                  <a:lnTo>
                    <a:pt x="503" y="161"/>
                  </a:lnTo>
                  <a:lnTo>
                    <a:pt x="520" y="168"/>
                  </a:lnTo>
                  <a:lnTo>
                    <a:pt x="524" y="168"/>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5" name="Freeform 25"/>
            <p:cNvSpPr>
              <a:spLocks/>
            </p:cNvSpPr>
            <p:nvPr/>
          </p:nvSpPr>
          <p:spPr bwMode="auto">
            <a:xfrm>
              <a:off x="5210" y="199"/>
              <a:ext cx="26" cy="22"/>
            </a:xfrm>
            <a:custGeom>
              <a:avLst/>
              <a:gdLst>
                <a:gd name="T0" fmla="*/ 17 w 26"/>
                <a:gd name="T1" fmla="*/ 22 h 22"/>
                <a:gd name="T2" fmla="*/ 4 w 26"/>
                <a:gd name="T3" fmla="*/ 22 h 22"/>
                <a:gd name="T4" fmla="*/ 0 w 26"/>
                <a:gd name="T5" fmla="*/ 18 h 22"/>
                <a:gd name="T6" fmla="*/ 0 w 26"/>
                <a:gd name="T7" fmla="*/ 7 h 22"/>
                <a:gd name="T8" fmla="*/ 9 w 26"/>
                <a:gd name="T9" fmla="*/ 4 h 22"/>
                <a:gd name="T10" fmla="*/ 22 w 26"/>
                <a:gd name="T11" fmla="*/ 0 h 22"/>
                <a:gd name="T12" fmla="*/ 26 w 26"/>
                <a:gd name="T13" fmla="*/ 7 h 22"/>
                <a:gd name="T14" fmla="*/ 26 w 26"/>
                <a:gd name="T15" fmla="*/ 18 h 22"/>
                <a:gd name="T16" fmla="*/ 17 w 26"/>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2"/>
                <a:gd name="T29" fmla="*/ 26 w 26"/>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2">
                  <a:moveTo>
                    <a:pt x="17" y="22"/>
                  </a:moveTo>
                  <a:lnTo>
                    <a:pt x="4" y="22"/>
                  </a:lnTo>
                  <a:lnTo>
                    <a:pt x="0" y="18"/>
                  </a:lnTo>
                  <a:lnTo>
                    <a:pt x="0" y="7"/>
                  </a:lnTo>
                  <a:lnTo>
                    <a:pt x="9" y="4"/>
                  </a:lnTo>
                  <a:lnTo>
                    <a:pt x="22" y="0"/>
                  </a:lnTo>
                  <a:lnTo>
                    <a:pt x="26" y="7"/>
                  </a:lnTo>
                  <a:lnTo>
                    <a:pt x="26" y="18"/>
                  </a:lnTo>
                  <a:lnTo>
                    <a:pt x="17" y="22"/>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6" name="Freeform 26"/>
            <p:cNvSpPr>
              <a:spLocks/>
            </p:cNvSpPr>
            <p:nvPr/>
          </p:nvSpPr>
          <p:spPr bwMode="auto">
            <a:xfrm>
              <a:off x="5099" y="199"/>
              <a:ext cx="25" cy="22"/>
            </a:xfrm>
            <a:custGeom>
              <a:avLst/>
              <a:gdLst>
                <a:gd name="T0" fmla="*/ 17 w 25"/>
                <a:gd name="T1" fmla="*/ 22 h 22"/>
                <a:gd name="T2" fmla="*/ 4 w 25"/>
                <a:gd name="T3" fmla="*/ 22 h 22"/>
                <a:gd name="T4" fmla="*/ 0 w 25"/>
                <a:gd name="T5" fmla="*/ 14 h 22"/>
                <a:gd name="T6" fmla="*/ 0 w 25"/>
                <a:gd name="T7" fmla="*/ 7 h 22"/>
                <a:gd name="T8" fmla="*/ 8 w 25"/>
                <a:gd name="T9" fmla="*/ 0 h 22"/>
                <a:gd name="T10" fmla="*/ 21 w 25"/>
                <a:gd name="T11" fmla="*/ 0 h 22"/>
                <a:gd name="T12" fmla="*/ 25 w 25"/>
                <a:gd name="T13" fmla="*/ 7 h 22"/>
                <a:gd name="T14" fmla="*/ 25 w 25"/>
                <a:gd name="T15" fmla="*/ 14 h 22"/>
                <a:gd name="T16" fmla="*/ 17 w 25"/>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17" y="22"/>
                  </a:moveTo>
                  <a:lnTo>
                    <a:pt x="4" y="22"/>
                  </a:lnTo>
                  <a:lnTo>
                    <a:pt x="0" y="14"/>
                  </a:lnTo>
                  <a:lnTo>
                    <a:pt x="0" y="7"/>
                  </a:lnTo>
                  <a:lnTo>
                    <a:pt x="8" y="0"/>
                  </a:lnTo>
                  <a:lnTo>
                    <a:pt x="21" y="0"/>
                  </a:lnTo>
                  <a:lnTo>
                    <a:pt x="25" y="7"/>
                  </a:lnTo>
                  <a:lnTo>
                    <a:pt x="25" y="14"/>
                  </a:lnTo>
                  <a:lnTo>
                    <a:pt x="17" y="22"/>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7" name="Freeform 27"/>
            <p:cNvSpPr>
              <a:spLocks/>
            </p:cNvSpPr>
            <p:nvPr/>
          </p:nvSpPr>
          <p:spPr bwMode="auto">
            <a:xfrm>
              <a:off x="5047" y="206"/>
              <a:ext cx="30" cy="22"/>
            </a:xfrm>
            <a:custGeom>
              <a:avLst/>
              <a:gdLst>
                <a:gd name="T0" fmla="*/ 17 w 30"/>
                <a:gd name="T1" fmla="*/ 22 h 22"/>
                <a:gd name="T2" fmla="*/ 9 w 30"/>
                <a:gd name="T3" fmla="*/ 22 h 22"/>
                <a:gd name="T4" fmla="*/ 0 w 30"/>
                <a:gd name="T5" fmla="*/ 15 h 22"/>
                <a:gd name="T6" fmla="*/ 4 w 30"/>
                <a:gd name="T7" fmla="*/ 7 h 22"/>
                <a:gd name="T8" fmla="*/ 13 w 30"/>
                <a:gd name="T9" fmla="*/ 0 h 22"/>
                <a:gd name="T10" fmla="*/ 26 w 30"/>
                <a:gd name="T11" fmla="*/ 0 h 22"/>
                <a:gd name="T12" fmla="*/ 30 w 30"/>
                <a:gd name="T13" fmla="*/ 7 h 22"/>
                <a:gd name="T14" fmla="*/ 30 w 30"/>
                <a:gd name="T15" fmla="*/ 15 h 22"/>
                <a:gd name="T16" fmla="*/ 17 w 30"/>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2"/>
                <a:gd name="T29" fmla="*/ 30 w 3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2">
                  <a:moveTo>
                    <a:pt x="17" y="22"/>
                  </a:moveTo>
                  <a:lnTo>
                    <a:pt x="9" y="22"/>
                  </a:lnTo>
                  <a:lnTo>
                    <a:pt x="0" y="15"/>
                  </a:lnTo>
                  <a:lnTo>
                    <a:pt x="4" y="7"/>
                  </a:lnTo>
                  <a:lnTo>
                    <a:pt x="13" y="0"/>
                  </a:lnTo>
                  <a:lnTo>
                    <a:pt x="26" y="0"/>
                  </a:lnTo>
                  <a:lnTo>
                    <a:pt x="30" y="7"/>
                  </a:lnTo>
                  <a:lnTo>
                    <a:pt x="30" y="15"/>
                  </a:lnTo>
                  <a:lnTo>
                    <a:pt x="17" y="22"/>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8" name="Freeform 28"/>
            <p:cNvSpPr>
              <a:spLocks/>
            </p:cNvSpPr>
            <p:nvPr/>
          </p:nvSpPr>
          <p:spPr bwMode="auto">
            <a:xfrm>
              <a:off x="5043" y="249"/>
              <a:ext cx="30" cy="22"/>
            </a:xfrm>
            <a:custGeom>
              <a:avLst/>
              <a:gdLst>
                <a:gd name="T0" fmla="*/ 17 w 30"/>
                <a:gd name="T1" fmla="*/ 22 h 22"/>
                <a:gd name="T2" fmla="*/ 8 w 30"/>
                <a:gd name="T3" fmla="*/ 22 h 22"/>
                <a:gd name="T4" fmla="*/ 0 w 30"/>
                <a:gd name="T5" fmla="*/ 18 h 22"/>
                <a:gd name="T6" fmla="*/ 4 w 30"/>
                <a:gd name="T7" fmla="*/ 7 h 22"/>
                <a:gd name="T8" fmla="*/ 13 w 30"/>
                <a:gd name="T9" fmla="*/ 0 h 22"/>
                <a:gd name="T10" fmla="*/ 21 w 30"/>
                <a:gd name="T11" fmla="*/ 0 h 22"/>
                <a:gd name="T12" fmla="*/ 30 w 30"/>
                <a:gd name="T13" fmla="*/ 7 h 22"/>
                <a:gd name="T14" fmla="*/ 25 w 30"/>
                <a:gd name="T15" fmla="*/ 15 h 22"/>
                <a:gd name="T16" fmla="*/ 17 w 30"/>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2"/>
                <a:gd name="T29" fmla="*/ 30 w 3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2">
                  <a:moveTo>
                    <a:pt x="17" y="22"/>
                  </a:moveTo>
                  <a:lnTo>
                    <a:pt x="8" y="22"/>
                  </a:lnTo>
                  <a:lnTo>
                    <a:pt x="0" y="18"/>
                  </a:lnTo>
                  <a:lnTo>
                    <a:pt x="4" y="7"/>
                  </a:lnTo>
                  <a:lnTo>
                    <a:pt x="13" y="0"/>
                  </a:lnTo>
                  <a:lnTo>
                    <a:pt x="21" y="0"/>
                  </a:lnTo>
                  <a:lnTo>
                    <a:pt x="30" y="7"/>
                  </a:lnTo>
                  <a:lnTo>
                    <a:pt x="25" y="15"/>
                  </a:lnTo>
                  <a:lnTo>
                    <a:pt x="17" y="22"/>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9" name="Freeform 29"/>
            <p:cNvSpPr>
              <a:spLocks/>
            </p:cNvSpPr>
            <p:nvPr/>
          </p:nvSpPr>
          <p:spPr bwMode="auto">
            <a:xfrm>
              <a:off x="5184" y="282"/>
              <a:ext cx="30" cy="25"/>
            </a:xfrm>
            <a:custGeom>
              <a:avLst/>
              <a:gdLst>
                <a:gd name="T0" fmla="*/ 18 w 30"/>
                <a:gd name="T1" fmla="*/ 21 h 25"/>
                <a:gd name="T2" fmla="*/ 5 w 30"/>
                <a:gd name="T3" fmla="*/ 25 h 25"/>
                <a:gd name="T4" fmla="*/ 0 w 30"/>
                <a:gd name="T5" fmla="*/ 17 h 25"/>
                <a:gd name="T6" fmla="*/ 0 w 30"/>
                <a:gd name="T7" fmla="*/ 7 h 25"/>
                <a:gd name="T8" fmla="*/ 9 w 30"/>
                <a:gd name="T9" fmla="*/ 0 h 25"/>
                <a:gd name="T10" fmla="*/ 22 w 30"/>
                <a:gd name="T11" fmla="*/ 0 h 25"/>
                <a:gd name="T12" fmla="*/ 30 w 30"/>
                <a:gd name="T13" fmla="*/ 7 h 25"/>
                <a:gd name="T14" fmla="*/ 26 w 30"/>
                <a:gd name="T15" fmla="*/ 14 h 25"/>
                <a:gd name="T16" fmla="*/ 18 w 30"/>
                <a:gd name="T17" fmla="*/ 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5"/>
                <a:gd name="T29" fmla="*/ 30 w 30"/>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5">
                  <a:moveTo>
                    <a:pt x="18" y="21"/>
                  </a:moveTo>
                  <a:lnTo>
                    <a:pt x="5" y="25"/>
                  </a:lnTo>
                  <a:lnTo>
                    <a:pt x="0" y="17"/>
                  </a:lnTo>
                  <a:lnTo>
                    <a:pt x="0" y="7"/>
                  </a:lnTo>
                  <a:lnTo>
                    <a:pt x="9" y="0"/>
                  </a:lnTo>
                  <a:lnTo>
                    <a:pt x="22" y="0"/>
                  </a:lnTo>
                  <a:lnTo>
                    <a:pt x="30" y="7"/>
                  </a:lnTo>
                  <a:lnTo>
                    <a:pt x="26" y="14"/>
                  </a:lnTo>
                  <a:lnTo>
                    <a:pt x="18" y="21"/>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0" name="Line 30"/>
            <p:cNvSpPr>
              <a:spLocks noChangeShapeType="1"/>
            </p:cNvSpPr>
            <p:nvPr/>
          </p:nvSpPr>
          <p:spPr bwMode="auto">
            <a:xfrm flipV="1">
              <a:off x="3677" y="3955"/>
              <a:ext cx="154" cy="111"/>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1" name="Freeform 31"/>
            <p:cNvSpPr>
              <a:spLocks/>
            </p:cNvSpPr>
            <p:nvPr/>
          </p:nvSpPr>
          <p:spPr bwMode="auto">
            <a:xfrm>
              <a:off x="3819" y="3912"/>
              <a:ext cx="163" cy="96"/>
            </a:xfrm>
            <a:custGeom>
              <a:avLst/>
              <a:gdLst>
                <a:gd name="T0" fmla="*/ 0 w 163"/>
                <a:gd name="T1" fmla="*/ 96 h 96"/>
                <a:gd name="T2" fmla="*/ 8 w 163"/>
                <a:gd name="T3" fmla="*/ 93 h 96"/>
                <a:gd name="T4" fmla="*/ 25 w 163"/>
                <a:gd name="T5" fmla="*/ 82 h 96"/>
                <a:gd name="T6" fmla="*/ 85 w 163"/>
                <a:gd name="T7" fmla="*/ 50 h 96"/>
                <a:gd name="T8" fmla="*/ 137 w 163"/>
                <a:gd name="T9" fmla="*/ 14 h 96"/>
                <a:gd name="T10" fmla="*/ 158 w 163"/>
                <a:gd name="T11" fmla="*/ 3 h 96"/>
                <a:gd name="T12" fmla="*/ 163 w 163"/>
                <a:gd name="T13" fmla="*/ 0 h 96"/>
                <a:gd name="T14" fmla="*/ 0 60000 65536"/>
                <a:gd name="T15" fmla="*/ 0 60000 65536"/>
                <a:gd name="T16" fmla="*/ 0 60000 65536"/>
                <a:gd name="T17" fmla="*/ 0 60000 65536"/>
                <a:gd name="T18" fmla="*/ 0 60000 65536"/>
                <a:gd name="T19" fmla="*/ 0 60000 65536"/>
                <a:gd name="T20" fmla="*/ 0 60000 65536"/>
                <a:gd name="T21" fmla="*/ 0 w 163"/>
                <a:gd name="T22" fmla="*/ 0 h 96"/>
                <a:gd name="T23" fmla="*/ 163 w 16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96">
                  <a:moveTo>
                    <a:pt x="0" y="96"/>
                  </a:moveTo>
                  <a:lnTo>
                    <a:pt x="8" y="93"/>
                  </a:lnTo>
                  <a:lnTo>
                    <a:pt x="25" y="82"/>
                  </a:lnTo>
                  <a:lnTo>
                    <a:pt x="85" y="50"/>
                  </a:lnTo>
                  <a:lnTo>
                    <a:pt x="137" y="14"/>
                  </a:lnTo>
                  <a:lnTo>
                    <a:pt x="158" y="3"/>
                  </a:lnTo>
                  <a:lnTo>
                    <a:pt x="163" y="0"/>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2" name="Freeform 32"/>
            <p:cNvSpPr>
              <a:spLocks/>
            </p:cNvSpPr>
            <p:nvPr/>
          </p:nvSpPr>
          <p:spPr bwMode="auto">
            <a:xfrm>
              <a:off x="3651" y="3973"/>
              <a:ext cx="137" cy="64"/>
            </a:xfrm>
            <a:custGeom>
              <a:avLst/>
              <a:gdLst>
                <a:gd name="T0" fmla="*/ 0 w 137"/>
                <a:gd name="T1" fmla="*/ 64 h 64"/>
                <a:gd name="T2" fmla="*/ 9 w 137"/>
                <a:gd name="T3" fmla="*/ 60 h 64"/>
                <a:gd name="T4" fmla="*/ 26 w 137"/>
                <a:gd name="T5" fmla="*/ 50 h 64"/>
                <a:gd name="T6" fmla="*/ 73 w 137"/>
                <a:gd name="T7" fmla="*/ 28 h 64"/>
                <a:gd name="T8" fmla="*/ 116 w 137"/>
                <a:gd name="T9" fmla="*/ 7 h 64"/>
                <a:gd name="T10" fmla="*/ 129 w 137"/>
                <a:gd name="T11" fmla="*/ 0 h 64"/>
                <a:gd name="T12" fmla="*/ 137 w 137"/>
                <a:gd name="T13" fmla="*/ 0 h 64"/>
                <a:gd name="T14" fmla="*/ 0 60000 65536"/>
                <a:gd name="T15" fmla="*/ 0 60000 65536"/>
                <a:gd name="T16" fmla="*/ 0 60000 65536"/>
                <a:gd name="T17" fmla="*/ 0 60000 65536"/>
                <a:gd name="T18" fmla="*/ 0 60000 65536"/>
                <a:gd name="T19" fmla="*/ 0 60000 65536"/>
                <a:gd name="T20" fmla="*/ 0 60000 65536"/>
                <a:gd name="T21" fmla="*/ 0 w 137"/>
                <a:gd name="T22" fmla="*/ 0 h 64"/>
                <a:gd name="T23" fmla="*/ 137 w 13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4">
                  <a:moveTo>
                    <a:pt x="0" y="64"/>
                  </a:moveTo>
                  <a:lnTo>
                    <a:pt x="9" y="60"/>
                  </a:lnTo>
                  <a:lnTo>
                    <a:pt x="26" y="50"/>
                  </a:lnTo>
                  <a:lnTo>
                    <a:pt x="73" y="28"/>
                  </a:lnTo>
                  <a:lnTo>
                    <a:pt x="116" y="7"/>
                  </a:lnTo>
                  <a:lnTo>
                    <a:pt x="129" y="0"/>
                  </a:lnTo>
                  <a:lnTo>
                    <a:pt x="137" y="0"/>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3" name="Line 33"/>
            <p:cNvSpPr>
              <a:spLocks noChangeShapeType="1"/>
            </p:cNvSpPr>
            <p:nvPr/>
          </p:nvSpPr>
          <p:spPr bwMode="auto">
            <a:xfrm flipV="1">
              <a:off x="3763" y="3930"/>
              <a:ext cx="141" cy="7"/>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4" name="Freeform 34"/>
            <p:cNvSpPr>
              <a:spLocks/>
            </p:cNvSpPr>
            <p:nvPr/>
          </p:nvSpPr>
          <p:spPr bwMode="auto">
            <a:xfrm>
              <a:off x="3677" y="3808"/>
              <a:ext cx="1018" cy="190"/>
            </a:xfrm>
            <a:custGeom>
              <a:avLst/>
              <a:gdLst>
                <a:gd name="T0" fmla="*/ 0 w 1018"/>
                <a:gd name="T1" fmla="*/ 190 h 190"/>
                <a:gd name="T2" fmla="*/ 8 w 1018"/>
                <a:gd name="T3" fmla="*/ 186 h 190"/>
                <a:gd name="T4" fmla="*/ 30 w 1018"/>
                <a:gd name="T5" fmla="*/ 183 h 190"/>
                <a:gd name="T6" fmla="*/ 56 w 1018"/>
                <a:gd name="T7" fmla="*/ 175 h 190"/>
                <a:gd name="T8" fmla="*/ 90 w 1018"/>
                <a:gd name="T9" fmla="*/ 165 h 190"/>
                <a:gd name="T10" fmla="*/ 176 w 1018"/>
                <a:gd name="T11" fmla="*/ 140 h 190"/>
                <a:gd name="T12" fmla="*/ 270 w 1018"/>
                <a:gd name="T13" fmla="*/ 111 h 190"/>
                <a:gd name="T14" fmla="*/ 369 w 1018"/>
                <a:gd name="T15" fmla="*/ 82 h 190"/>
                <a:gd name="T16" fmla="*/ 412 w 1018"/>
                <a:gd name="T17" fmla="*/ 72 h 190"/>
                <a:gd name="T18" fmla="*/ 451 w 1018"/>
                <a:gd name="T19" fmla="*/ 61 h 190"/>
                <a:gd name="T20" fmla="*/ 485 w 1018"/>
                <a:gd name="T21" fmla="*/ 46 h 190"/>
                <a:gd name="T22" fmla="*/ 511 w 1018"/>
                <a:gd name="T23" fmla="*/ 39 h 190"/>
                <a:gd name="T24" fmla="*/ 524 w 1018"/>
                <a:gd name="T25" fmla="*/ 36 h 190"/>
                <a:gd name="T26" fmla="*/ 532 w 1018"/>
                <a:gd name="T27" fmla="*/ 32 h 190"/>
                <a:gd name="T28" fmla="*/ 601 w 1018"/>
                <a:gd name="T29" fmla="*/ 21 h 190"/>
                <a:gd name="T30" fmla="*/ 661 w 1018"/>
                <a:gd name="T31" fmla="*/ 14 h 190"/>
                <a:gd name="T32" fmla="*/ 717 w 1018"/>
                <a:gd name="T33" fmla="*/ 7 h 190"/>
                <a:gd name="T34" fmla="*/ 769 w 1018"/>
                <a:gd name="T35" fmla="*/ 4 h 190"/>
                <a:gd name="T36" fmla="*/ 812 w 1018"/>
                <a:gd name="T37" fmla="*/ 4 h 190"/>
                <a:gd name="T38" fmla="*/ 850 w 1018"/>
                <a:gd name="T39" fmla="*/ 0 h 190"/>
                <a:gd name="T40" fmla="*/ 885 w 1018"/>
                <a:gd name="T41" fmla="*/ 0 h 190"/>
                <a:gd name="T42" fmla="*/ 915 w 1018"/>
                <a:gd name="T43" fmla="*/ 4 h 190"/>
                <a:gd name="T44" fmla="*/ 962 w 1018"/>
                <a:gd name="T45" fmla="*/ 7 h 190"/>
                <a:gd name="T46" fmla="*/ 992 w 1018"/>
                <a:gd name="T47" fmla="*/ 14 h 190"/>
                <a:gd name="T48" fmla="*/ 1009 w 1018"/>
                <a:gd name="T49" fmla="*/ 21 h 190"/>
                <a:gd name="T50" fmla="*/ 1018 w 1018"/>
                <a:gd name="T51" fmla="*/ 25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8"/>
                <a:gd name="T79" fmla="*/ 0 h 190"/>
                <a:gd name="T80" fmla="*/ 1018 w 1018"/>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8" h="190">
                  <a:moveTo>
                    <a:pt x="0" y="190"/>
                  </a:moveTo>
                  <a:lnTo>
                    <a:pt x="8" y="186"/>
                  </a:lnTo>
                  <a:lnTo>
                    <a:pt x="30" y="183"/>
                  </a:lnTo>
                  <a:lnTo>
                    <a:pt x="56" y="175"/>
                  </a:lnTo>
                  <a:lnTo>
                    <a:pt x="90" y="165"/>
                  </a:lnTo>
                  <a:lnTo>
                    <a:pt x="176" y="140"/>
                  </a:lnTo>
                  <a:lnTo>
                    <a:pt x="270" y="111"/>
                  </a:lnTo>
                  <a:lnTo>
                    <a:pt x="369" y="82"/>
                  </a:lnTo>
                  <a:lnTo>
                    <a:pt x="412" y="72"/>
                  </a:lnTo>
                  <a:lnTo>
                    <a:pt x="451" y="61"/>
                  </a:lnTo>
                  <a:lnTo>
                    <a:pt x="485" y="46"/>
                  </a:lnTo>
                  <a:lnTo>
                    <a:pt x="511" y="39"/>
                  </a:lnTo>
                  <a:lnTo>
                    <a:pt x="524" y="36"/>
                  </a:lnTo>
                  <a:lnTo>
                    <a:pt x="532" y="32"/>
                  </a:lnTo>
                  <a:lnTo>
                    <a:pt x="601" y="21"/>
                  </a:lnTo>
                  <a:lnTo>
                    <a:pt x="661" y="14"/>
                  </a:lnTo>
                  <a:lnTo>
                    <a:pt x="717" y="7"/>
                  </a:lnTo>
                  <a:lnTo>
                    <a:pt x="769" y="4"/>
                  </a:lnTo>
                  <a:lnTo>
                    <a:pt x="812" y="4"/>
                  </a:lnTo>
                  <a:lnTo>
                    <a:pt x="850" y="0"/>
                  </a:lnTo>
                  <a:lnTo>
                    <a:pt x="885" y="0"/>
                  </a:lnTo>
                  <a:lnTo>
                    <a:pt x="915" y="4"/>
                  </a:lnTo>
                  <a:lnTo>
                    <a:pt x="962" y="7"/>
                  </a:lnTo>
                  <a:lnTo>
                    <a:pt x="992" y="14"/>
                  </a:lnTo>
                  <a:lnTo>
                    <a:pt x="1009" y="21"/>
                  </a:lnTo>
                  <a:lnTo>
                    <a:pt x="1018" y="25"/>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5" name="Freeform 35"/>
            <p:cNvSpPr>
              <a:spLocks/>
            </p:cNvSpPr>
            <p:nvPr/>
          </p:nvSpPr>
          <p:spPr bwMode="auto">
            <a:xfrm>
              <a:off x="3754" y="3926"/>
              <a:ext cx="22" cy="25"/>
            </a:xfrm>
            <a:custGeom>
              <a:avLst/>
              <a:gdLst>
                <a:gd name="T0" fmla="*/ 22 w 22"/>
                <a:gd name="T1" fmla="*/ 18 h 25"/>
                <a:gd name="T2" fmla="*/ 13 w 22"/>
                <a:gd name="T3" fmla="*/ 25 h 25"/>
                <a:gd name="T4" fmla="*/ 4 w 22"/>
                <a:gd name="T5" fmla="*/ 25 h 25"/>
                <a:gd name="T6" fmla="*/ 0 w 22"/>
                <a:gd name="T7" fmla="*/ 14 h 25"/>
                <a:gd name="T8" fmla="*/ 0 w 22"/>
                <a:gd name="T9" fmla="*/ 7 h 25"/>
                <a:gd name="T10" fmla="*/ 9 w 22"/>
                <a:gd name="T11" fmla="*/ 0 h 25"/>
                <a:gd name="T12" fmla="*/ 17 w 22"/>
                <a:gd name="T13" fmla="*/ 0 h 25"/>
                <a:gd name="T14" fmla="*/ 22 w 22"/>
                <a:gd name="T15" fmla="*/ 7 h 25"/>
                <a:gd name="T16" fmla="*/ 22 w 22"/>
                <a:gd name="T17" fmla="*/ 1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5"/>
                <a:gd name="T29" fmla="*/ 22 w 2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5">
                  <a:moveTo>
                    <a:pt x="22" y="18"/>
                  </a:moveTo>
                  <a:lnTo>
                    <a:pt x="13" y="25"/>
                  </a:lnTo>
                  <a:lnTo>
                    <a:pt x="4" y="25"/>
                  </a:lnTo>
                  <a:lnTo>
                    <a:pt x="0" y="14"/>
                  </a:lnTo>
                  <a:lnTo>
                    <a:pt x="0" y="7"/>
                  </a:lnTo>
                  <a:lnTo>
                    <a:pt x="9" y="0"/>
                  </a:lnTo>
                  <a:lnTo>
                    <a:pt x="17" y="0"/>
                  </a:lnTo>
                  <a:lnTo>
                    <a:pt x="22" y="7"/>
                  </a:lnTo>
                  <a:lnTo>
                    <a:pt x="22" y="18"/>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6" name="Freeform 36"/>
            <p:cNvSpPr>
              <a:spLocks/>
            </p:cNvSpPr>
            <p:nvPr/>
          </p:nvSpPr>
          <p:spPr bwMode="auto">
            <a:xfrm>
              <a:off x="3668" y="3983"/>
              <a:ext cx="26" cy="25"/>
            </a:xfrm>
            <a:custGeom>
              <a:avLst/>
              <a:gdLst>
                <a:gd name="T0" fmla="*/ 22 w 26"/>
                <a:gd name="T1" fmla="*/ 18 h 25"/>
                <a:gd name="T2" fmla="*/ 13 w 26"/>
                <a:gd name="T3" fmla="*/ 25 h 25"/>
                <a:gd name="T4" fmla="*/ 4 w 26"/>
                <a:gd name="T5" fmla="*/ 25 h 25"/>
                <a:gd name="T6" fmla="*/ 0 w 26"/>
                <a:gd name="T7" fmla="*/ 18 h 25"/>
                <a:gd name="T8" fmla="*/ 0 w 26"/>
                <a:gd name="T9" fmla="*/ 8 h 25"/>
                <a:gd name="T10" fmla="*/ 9 w 26"/>
                <a:gd name="T11" fmla="*/ 0 h 25"/>
                <a:gd name="T12" fmla="*/ 17 w 26"/>
                <a:gd name="T13" fmla="*/ 4 h 25"/>
                <a:gd name="T14" fmla="*/ 26 w 26"/>
                <a:gd name="T15" fmla="*/ 11 h 25"/>
                <a:gd name="T16" fmla="*/ 22 w 26"/>
                <a:gd name="T17" fmla="*/ 1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2" y="18"/>
                  </a:moveTo>
                  <a:lnTo>
                    <a:pt x="13" y="25"/>
                  </a:lnTo>
                  <a:lnTo>
                    <a:pt x="4" y="25"/>
                  </a:lnTo>
                  <a:lnTo>
                    <a:pt x="0" y="18"/>
                  </a:lnTo>
                  <a:lnTo>
                    <a:pt x="0" y="8"/>
                  </a:lnTo>
                  <a:lnTo>
                    <a:pt x="9" y="0"/>
                  </a:lnTo>
                  <a:lnTo>
                    <a:pt x="17" y="4"/>
                  </a:lnTo>
                  <a:lnTo>
                    <a:pt x="26" y="11"/>
                  </a:lnTo>
                  <a:lnTo>
                    <a:pt x="22" y="18"/>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7" name="Freeform 37"/>
            <p:cNvSpPr>
              <a:spLocks/>
            </p:cNvSpPr>
            <p:nvPr/>
          </p:nvSpPr>
          <p:spPr bwMode="auto">
            <a:xfrm>
              <a:off x="3634" y="4016"/>
              <a:ext cx="26" cy="25"/>
            </a:xfrm>
            <a:custGeom>
              <a:avLst/>
              <a:gdLst>
                <a:gd name="T0" fmla="*/ 26 w 26"/>
                <a:gd name="T1" fmla="*/ 17 h 25"/>
                <a:gd name="T2" fmla="*/ 17 w 26"/>
                <a:gd name="T3" fmla="*/ 25 h 25"/>
                <a:gd name="T4" fmla="*/ 8 w 26"/>
                <a:gd name="T5" fmla="*/ 25 h 25"/>
                <a:gd name="T6" fmla="*/ 0 w 26"/>
                <a:gd name="T7" fmla="*/ 17 h 25"/>
                <a:gd name="T8" fmla="*/ 4 w 26"/>
                <a:gd name="T9" fmla="*/ 7 h 25"/>
                <a:gd name="T10" fmla="*/ 13 w 26"/>
                <a:gd name="T11" fmla="*/ 0 h 25"/>
                <a:gd name="T12" fmla="*/ 21 w 26"/>
                <a:gd name="T13" fmla="*/ 0 h 25"/>
                <a:gd name="T14" fmla="*/ 26 w 26"/>
                <a:gd name="T15" fmla="*/ 7 h 25"/>
                <a:gd name="T16" fmla="*/ 26 w 26"/>
                <a:gd name="T17" fmla="*/ 1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6" y="17"/>
                  </a:moveTo>
                  <a:lnTo>
                    <a:pt x="17" y="25"/>
                  </a:lnTo>
                  <a:lnTo>
                    <a:pt x="8" y="25"/>
                  </a:lnTo>
                  <a:lnTo>
                    <a:pt x="0" y="17"/>
                  </a:lnTo>
                  <a:lnTo>
                    <a:pt x="4" y="7"/>
                  </a:lnTo>
                  <a:lnTo>
                    <a:pt x="13" y="0"/>
                  </a:lnTo>
                  <a:lnTo>
                    <a:pt x="21" y="0"/>
                  </a:lnTo>
                  <a:lnTo>
                    <a:pt x="26" y="7"/>
                  </a:lnTo>
                  <a:lnTo>
                    <a:pt x="26" y="17"/>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8" name="Freeform 38"/>
            <p:cNvSpPr>
              <a:spLocks/>
            </p:cNvSpPr>
            <p:nvPr/>
          </p:nvSpPr>
          <p:spPr bwMode="auto">
            <a:xfrm>
              <a:off x="3664" y="4051"/>
              <a:ext cx="26" cy="25"/>
            </a:xfrm>
            <a:custGeom>
              <a:avLst/>
              <a:gdLst>
                <a:gd name="T0" fmla="*/ 26 w 26"/>
                <a:gd name="T1" fmla="*/ 18 h 25"/>
                <a:gd name="T2" fmla="*/ 17 w 26"/>
                <a:gd name="T3" fmla="*/ 25 h 25"/>
                <a:gd name="T4" fmla="*/ 4 w 26"/>
                <a:gd name="T5" fmla="*/ 25 h 25"/>
                <a:gd name="T6" fmla="*/ 0 w 26"/>
                <a:gd name="T7" fmla="*/ 18 h 25"/>
                <a:gd name="T8" fmla="*/ 4 w 26"/>
                <a:gd name="T9" fmla="*/ 8 h 25"/>
                <a:gd name="T10" fmla="*/ 13 w 26"/>
                <a:gd name="T11" fmla="*/ 0 h 25"/>
                <a:gd name="T12" fmla="*/ 21 w 26"/>
                <a:gd name="T13" fmla="*/ 4 h 25"/>
                <a:gd name="T14" fmla="*/ 26 w 26"/>
                <a:gd name="T15" fmla="*/ 11 h 25"/>
                <a:gd name="T16" fmla="*/ 26 w 26"/>
                <a:gd name="T17" fmla="*/ 1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6" y="18"/>
                  </a:moveTo>
                  <a:lnTo>
                    <a:pt x="17" y="25"/>
                  </a:lnTo>
                  <a:lnTo>
                    <a:pt x="4" y="25"/>
                  </a:lnTo>
                  <a:lnTo>
                    <a:pt x="0" y="18"/>
                  </a:lnTo>
                  <a:lnTo>
                    <a:pt x="4" y="8"/>
                  </a:lnTo>
                  <a:lnTo>
                    <a:pt x="13" y="0"/>
                  </a:lnTo>
                  <a:lnTo>
                    <a:pt x="21" y="4"/>
                  </a:lnTo>
                  <a:lnTo>
                    <a:pt x="26" y="11"/>
                  </a:lnTo>
                  <a:lnTo>
                    <a:pt x="26" y="18"/>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9" name="Freeform 39"/>
            <p:cNvSpPr>
              <a:spLocks/>
            </p:cNvSpPr>
            <p:nvPr/>
          </p:nvSpPr>
          <p:spPr bwMode="auto">
            <a:xfrm>
              <a:off x="3797" y="4001"/>
              <a:ext cx="26" cy="25"/>
            </a:xfrm>
            <a:custGeom>
              <a:avLst/>
              <a:gdLst>
                <a:gd name="T0" fmla="*/ 26 w 26"/>
                <a:gd name="T1" fmla="*/ 18 h 25"/>
                <a:gd name="T2" fmla="*/ 17 w 26"/>
                <a:gd name="T3" fmla="*/ 25 h 25"/>
                <a:gd name="T4" fmla="*/ 4 w 26"/>
                <a:gd name="T5" fmla="*/ 22 h 25"/>
                <a:gd name="T6" fmla="*/ 0 w 26"/>
                <a:gd name="T7" fmla="*/ 15 h 25"/>
                <a:gd name="T8" fmla="*/ 4 w 26"/>
                <a:gd name="T9" fmla="*/ 4 h 25"/>
                <a:gd name="T10" fmla="*/ 13 w 26"/>
                <a:gd name="T11" fmla="*/ 0 h 25"/>
                <a:gd name="T12" fmla="*/ 22 w 26"/>
                <a:gd name="T13" fmla="*/ 0 h 25"/>
                <a:gd name="T14" fmla="*/ 26 w 26"/>
                <a:gd name="T15" fmla="*/ 7 h 25"/>
                <a:gd name="T16" fmla="*/ 26 w 26"/>
                <a:gd name="T17" fmla="*/ 1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6" y="18"/>
                  </a:moveTo>
                  <a:lnTo>
                    <a:pt x="17" y="25"/>
                  </a:lnTo>
                  <a:lnTo>
                    <a:pt x="4" y="22"/>
                  </a:lnTo>
                  <a:lnTo>
                    <a:pt x="0" y="15"/>
                  </a:lnTo>
                  <a:lnTo>
                    <a:pt x="4" y="4"/>
                  </a:lnTo>
                  <a:lnTo>
                    <a:pt x="13" y="0"/>
                  </a:lnTo>
                  <a:lnTo>
                    <a:pt x="22" y="0"/>
                  </a:lnTo>
                  <a:lnTo>
                    <a:pt x="26" y="7"/>
                  </a:lnTo>
                  <a:lnTo>
                    <a:pt x="26" y="18"/>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0" name="Freeform 40"/>
            <p:cNvSpPr>
              <a:spLocks/>
            </p:cNvSpPr>
            <p:nvPr/>
          </p:nvSpPr>
          <p:spPr bwMode="auto">
            <a:xfrm>
              <a:off x="855" y="3761"/>
              <a:ext cx="726" cy="344"/>
            </a:xfrm>
            <a:custGeom>
              <a:avLst/>
              <a:gdLst>
                <a:gd name="T0" fmla="*/ 288 w 726"/>
                <a:gd name="T1" fmla="*/ 54 h 344"/>
                <a:gd name="T2" fmla="*/ 326 w 726"/>
                <a:gd name="T3" fmla="*/ 58 h 344"/>
                <a:gd name="T4" fmla="*/ 352 w 726"/>
                <a:gd name="T5" fmla="*/ 58 h 344"/>
                <a:gd name="T6" fmla="*/ 369 w 726"/>
                <a:gd name="T7" fmla="*/ 58 h 344"/>
                <a:gd name="T8" fmla="*/ 395 w 726"/>
                <a:gd name="T9" fmla="*/ 54 h 344"/>
                <a:gd name="T10" fmla="*/ 434 w 726"/>
                <a:gd name="T11" fmla="*/ 51 h 344"/>
                <a:gd name="T12" fmla="*/ 477 w 726"/>
                <a:gd name="T13" fmla="*/ 47 h 344"/>
                <a:gd name="T14" fmla="*/ 515 w 726"/>
                <a:gd name="T15" fmla="*/ 40 h 344"/>
                <a:gd name="T16" fmla="*/ 558 w 726"/>
                <a:gd name="T17" fmla="*/ 43 h 344"/>
                <a:gd name="T18" fmla="*/ 644 w 726"/>
                <a:gd name="T19" fmla="*/ 51 h 344"/>
                <a:gd name="T20" fmla="*/ 726 w 726"/>
                <a:gd name="T21" fmla="*/ 72 h 344"/>
                <a:gd name="T22" fmla="*/ 726 w 726"/>
                <a:gd name="T23" fmla="*/ 61 h 344"/>
                <a:gd name="T24" fmla="*/ 726 w 726"/>
                <a:gd name="T25" fmla="*/ 54 h 344"/>
                <a:gd name="T26" fmla="*/ 670 w 726"/>
                <a:gd name="T27" fmla="*/ 43 h 344"/>
                <a:gd name="T28" fmla="*/ 558 w 726"/>
                <a:gd name="T29" fmla="*/ 33 h 344"/>
                <a:gd name="T30" fmla="*/ 541 w 726"/>
                <a:gd name="T31" fmla="*/ 29 h 344"/>
                <a:gd name="T32" fmla="*/ 524 w 726"/>
                <a:gd name="T33" fmla="*/ 29 h 344"/>
                <a:gd name="T34" fmla="*/ 502 w 726"/>
                <a:gd name="T35" fmla="*/ 29 h 344"/>
                <a:gd name="T36" fmla="*/ 485 w 726"/>
                <a:gd name="T37" fmla="*/ 33 h 344"/>
                <a:gd name="T38" fmla="*/ 425 w 726"/>
                <a:gd name="T39" fmla="*/ 36 h 344"/>
                <a:gd name="T40" fmla="*/ 365 w 726"/>
                <a:gd name="T41" fmla="*/ 33 h 344"/>
                <a:gd name="T42" fmla="*/ 77 w 726"/>
                <a:gd name="T43" fmla="*/ 0 h 344"/>
                <a:gd name="T44" fmla="*/ 47 w 726"/>
                <a:gd name="T45" fmla="*/ 4 h 344"/>
                <a:gd name="T46" fmla="*/ 21 w 726"/>
                <a:gd name="T47" fmla="*/ 15 h 344"/>
                <a:gd name="T48" fmla="*/ 4 w 726"/>
                <a:gd name="T49" fmla="*/ 36 h 344"/>
                <a:gd name="T50" fmla="*/ 0 w 726"/>
                <a:gd name="T51" fmla="*/ 65 h 344"/>
                <a:gd name="T52" fmla="*/ 8 w 726"/>
                <a:gd name="T53" fmla="*/ 111 h 344"/>
                <a:gd name="T54" fmla="*/ 30 w 726"/>
                <a:gd name="T55" fmla="*/ 176 h 344"/>
                <a:gd name="T56" fmla="*/ 47 w 726"/>
                <a:gd name="T57" fmla="*/ 215 h 344"/>
                <a:gd name="T58" fmla="*/ 77 w 726"/>
                <a:gd name="T59" fmla="*/ 244 h 344"/>
                <a:gd name="T60" fmla="*/ 111 w 726"/>
                <a:gd name="T61" fmla="*/ 272 h 344"/>
                <a:gd name="T62" fmla="*/ 159 w 726"/>
                <a:gd name="T63" fmla="*/ 294 h 344"/>
                <a:gd name="T64" fmla="*/ 202 w 726"/>
                <a:gd name="T65" fmla="*/ 315 h 344"/>
                <a:gd name="T66" fmla="*/ 245 w 726"/>
                <a:gd name="T67" fmla="*/ 344 h 344"/>
                <a:gd name="T68" fmla="*/ 236 w 726"/>
                <a:gd name="T69" fmla="*/ 319 h 344"/>
                <a:gd name="T70" fmla="*/ 227 w 726"/>
                <a:gd name="T71" fmla="*/ 298 h 344"/>
                <a:gd name="T72" fmla="*/ 219 w 726"/>
                <a:gd name="T73" fmla="*/ 287 h 344"/>
                <a:gd name="T74" fmla="*/ 206 w 726"/>
                <a:gd name="T75" fmla="*/ 276 h 344"/>
                <a:gd name="T76" fmla="*/ 167 w 726"/>
                <a:gd name="T77" fmla="*/ 251 h 344"/>
                <a:gd name="T78" fmla="*/ 146 w 726"/>
                <a:gd name="T79" fmla="*/ 233 h 344"/>
                <a:gd name="T80" fmla="*/ 116 w 726"/>
                <a:gd name="T81" fmla="*/ 208 h 344"/>
                <a:gd name="T82" fmla="*/ 86 w 726"/>
                <a:gd name="T83" fmla="*/ 176 h 344"/>
                <a:gd name="T84" fmla="*/ 77 w 726"/>
                <a:gd name="T85" fmla="*/ 158 h 344"/>
                <a:gd name="T86" fmla="*/ 68 w 726"/>
                <a:gd name="T87" fmla="*/ 140 h 344"/>
                <a:gd name="T88" fmla="*/ 64 w 726"/>
                <a:gd name="T89" fmla="*/ 119 h 344"/>
                <a:gd name="T90" fmla="*/ 60 w 726"/>
                <a:gd name="T91" fmla="*/ 90 h 344"/>
                <a:gd name="T92" fmla="*/ 68 w 726"/>
                <a:gd name="T93" fmla="*/ 61 h 344"/>
                <a:gd name="T94" fmla="*/ 81 w 726"/>
                <a:gd name="T95" fmla="*/ 54 h 344"/>
                <a:gd name="T96" fmla="*/ 94 w 726"/>
                <a:gd name="T97" fmla="*/ 47 h 344"/>
                <a:gd name="T98" fmla="*/ 150 w 726"/>
                <a:gd name="T99" fmla="*/ 43 h 344"/>
                <a:gd name="T100" fmla="*/ 210 w 726"/>
                <a:gd name="T101" fmla="*/ 47 h 344"/>
                <a:gd name="T102" fmla="*/ 288 w 726"/>
                <a:gd name="T103" fmla="*/ 54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6"/>
                <a:gd name="T157" fmla="*/ 0 h 344"/>
                <a:gd name="T158" fmla="*/ 726 w 726"/>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6" h="344">
                  <a:moveTo>
                    <a:pt x="288" y="54"/>
                  </a:moveTo>
                  <a:lnTo>
                    <a:pt x="326" y="58"/>
                  </a:lnTo>
                  <a:lnTo>
                    <a:pt x="352" y="58"/>
                  </a:lnTo>
                  <a:lnTo>
                    <a:pt x="369" y="58"/>
                  </a:lnTo>
                  <a:lnTo>
                    <a:pt x="395" y="54"/>
                  </a:lnTo>
                  <a:lnTo>
                    <a:pt x="434" y="51"/>
                  </a:lnTo>
                  <a:lnTo>
                    <a:pt x="477" y="47"/>
                  </a:lnTo>
                  <a:lnTo>
                    <a:pt x="515" y="40"/>
                  </a:lnTo>
                  <a:lnTo>
                    <a:pt x="558" y="43"/>
                  </a:lnTo>
                  <a:lnTo>
                    <a:pt x="644" y="51"/>
                  </a:lnTo>
                  <a:lnTo>
                    <a:pt x="726" y="72"/>
                  </a:lnTo>
                  <a:lnTo>
                    <a:pt x="726" y="61"/>
                  </a:lnTo>
                  <a:lnTo>
                    <a:pt x="726" y="54"/>
                  </a:lnTo>
                  <a:lnTo>
                    <a:pt x="670" y="43"/>
                  </a:lnTo>
                  <a:lnTo>
                    <a:pt x="558" y="33"/>
                  </a:lnTo>
                  <a:lnTo>
                    <a:pt x="541" y="29"/>
                  </a:lnTo>
                  <a:lnTo>
                    <a:pt x="524" y="29"/>
                  </a:lnTo>
                  <a:lnTo>
                    <a:pt x="502" y="29"/>
                  </a:lnTo>
                  <a:lnTo>
                    <a:pt x="485" y="33"/>
                  </a:lnTo>
                  <a:lnTo>
                    <a:pt x="425" y="36"/>
                  </a:lnTo>
                  <a:lnTo>
                    <a:pt x="365" y="33"/>
                  </a:lnTo>
                  <a:lnTo>
                    <a:pt x="77" y="0"/>
                  </a:lnTo>
                  <a:lnTo>
                    <a:pt x="47" y="4"/>
                  </a:lnTo>
                  <a:lnTo>
                    <a:pt x="21" y="15"/>
                  </a:lnTo>
                  <a:lnTo>
                    <a:pt x="4" y="36"/>
                  </a:lnTo>
                  <a:lnTo>
                    <a:pt x="0" y="65"/>
                  </a:lnTo>
                  <a:lnTo>
                    <a:pt x="8" y="111"/>
                  </a:lnTo>
                  <a:lnTo>
                    <a:pt x="30" y="176"/>
                  </a:lnTo>
                  <a:lnTo>
                    <a:pt x="47" y="215"/>
                  </a:lnTo>
                  <a:lnTo>
                    <a:pt x="77" y="244"/>
                  </a:lnTo>
                  <a:lnTo>
                    <a:pt x="111" y="272"/>
                  </a:lnTo>
                  <a:lnTo>
                    <a:pt x="159" y="294"/>
                  </a:lnTo>
                  <a:lnTo>
                    <a:pt x="202" y="315"/>
                  </a:lnTo>
                  <a:lnTo>
                    <a:pt x="245" y="344"/>
                  </a:lnTo>
                  <a:lnTo>
                    <a:pt x="236" y="319"/>
                  </a:lnTo>
                  <a:lnTo>
                    <a:pt x="227" y="298"/>
                  </a:lnTo>
                  <a:lnTo>
                    <a:pt x="219" y="287"/>
                  </a:lnTo>
                  <a:lnTo>
                    <a:pt x="206" y="276"/>
                  </a:lnTo>
                  <a:lnTo>
                    <a:pt x="167" y="251"/>
                  </a:lnTo>
                  <a:lnTo>
                    <a:pt x="146" y="233"/>
                  </a:lnTo>
                  <a:lnTo>
                    <a:pt x="116" y="208"/>
                  </a:lnTo>
                  <a:lnTo>
                    <a:pt x="86" y="176"/>
                  </a:lnTo>
                  <a:lnTo>
                    <a:pt x="77" y="158"/>
                  </a:lnTo>
                  <a:lnTo>
                    <a:pt x="68" y="140"/>
                  </a:lnTo>
                  <a:lnTo>
                    <a:pt x="64" y="119"/>
                  </a:lnTo>
                  <a:lnTo>
                    <a:pt x="60" y="90"/>
                  </a:lnTo>
                  <a:lnTo>
                    <a:pt x="68" y="61"/>
                  </a:lnTo>
                  <a:lnTo>
                    <a:pt x="81" y="54"/>
                  </a:lnTo>
                  <a:lnTo>
                    <a:pt x="94" y="47"/>
                  </a:lnTo>
                  <a:lnTo>
                    <a:pt x="150" y="43"/>
                  </a:lnTo>
                  <a:lnTo>
                    <a:pt x="210" y="47"/>
                  </a:lnTo>
                  <a:lnTo>
                    <a:pt x="288" y="54"/>
                  </a:lnTo>
                  <a:close/>
                </a:path>
              </a:pathLst>
            </a:custGeom>
            <a:solidFill>
              <a:srgbClr val="9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1" name="Freeform 41"/>
            <p:cNvSpPr>
              <a:spLocks/>
            </p:cNvSpPr>
            <p:nvPr/>
          </p:nvSpPr>
          <p:spPr bwMode="auto">
            <a:xfrm>
              <a:off x="876" y="3790"/>
              <a:ext cx="219" cy="312"/>
            </a:xfrm>
            <a:custGeom>
              <a:avLst/>
              <a:gdLst>
                <a:gd name="T0" fmla="*/ 219 w 219"/>
                <a:gd name="T1" fmla="*/ 312 h 312"/>
                <a:gd name="T2" fmla="*/ 202 w 219"/>
                <a:gd name="T3" fmla="*/ 276 h 312"/>
                <a:gd name="T4" fmla="*/ 189 w 219"/>
                <a:gd name="T5" fmla="*/ 258 h 312"/>
                <a:gd name="T6" fmla="*/ 176 w 219"/>
                <a:gd name="T7" fmla="*/ 243 h 312"/>
                <a:gd name="T8" fmla="*/ 146 w 219"/>
                <a:gd name="T9" fmla="*/ 226 h 312"/>
                <a:gd name="T10" fmla="*/ 129 w 219"/>
                <a:gd name="T11" fmla="*/ 211 h 312"/>
                <a:gd name="T12" fmla="*/ 112 w 219"/>
                <a:gd name="T13" fmla="*/ 201 h 312"/>
                <a:gd name="T14" fmla="*/ 103 w 219"/>
                <a:gd name="T15" fmla="*/ 190 h 312"/>
                <a:gd name="T16" fmla="*/ 86 w 219"/>
                <a:gd name="T17" fmla="*/ 175 h 312"/>
                <a:gd name="T18" fmla="*/ 65 w 219"/>
                <a:gd name="T19" fmla="*/ 158 h 312"/>
                <a:gd name="T20" fmla="*/ 52 w 219"/>
                <a:gd name="T21" fmla="*/ 140 h 312"/>
                <a:gd name="T22" fmla="*/ 47 w 219"/>
                <a:gd name="T23" fmla="*/ 125 h 312"/>
                <a:gd name="T24" fmla="*/ 39 w 219"/>
                <a:gd name="T25" fmla="*/ 107 h 312"/>
                <a:gd name="T26" fmla="*/ 35 w 219"/>
                <a:gd name="T27" fmla="*/ 82 h 312"/>
                <a:gd name="T28" fmla="*/ 35 w 219"/>
                <a:gd name="T29" fmla="*/ 64 h 312"/>
                <a:gd name="T30" fmla="*/ 39 w 219"/>
                <a:gd name="T31" fmla="*/ 50 h 312"/>
                <a:gd name="T32" fmla="*/ 47 w 219"/>
                <a:gd name="T33" fmla="*/ 29 h 312"/>
                <a:gd name="T34" fmla="*/ 65 w 219"/>
                <a:gd name="T35" fmla="*/ 18 h 312"/>
                <a:gd name="T36" fmla="*/ 90 w 219"/>
                <a:gd name="T37" fmla="*/ 14 h 312"/>
                <a:gd name="T38" fmla="*/ 116 w 219"/>
                <a:gd name="T39" fmla="*/ 11 h 312"/>
                <a:gd name="T40" fmla="*/ 163 w 219"/>
                <a:gd name="T41" fmla="*/ 14 h 312"/>
                <a:gd name="T42" fmla="*/ 43 w 219"/>
                <a:gd name="T43" fmla="*/ 0 h 312"/>
                <a:gd name="T44" fmla="*/ 22 w 219"/>
                <a:gd name="T45" fmla="*/ 4 h 312"/>
                <a:gd name="T46" fmla="*/ 9 w 219"/>
                <a:gd name="T47" fmla="*/ 11 h 312"/>
                <a:gd name="T48" fmla="*/ 0 w 219"/>
                <a:gd name="T49" fmla="*/ 39 h 312"/>
                <a:gd name="T50" fmla="*/ 0 w 219"/>
                <a:gd name="T51" fmla="*/ 64 h 312"/>
                <a:gd name="T52" fmla="*/ 9 w 219"/>
                <a:gd name="T53" fmla="*/ 93 h 312"/>
                <a:gd name="T54" fmla="*/ 22 w 219"/>
                <a:gd name="T55" fmla="*/ 118 h 312"/>
                <a:gd name="T56" fmla="*/ 52 w 219"/>
                <a:gd name="T57" fmla="*/ 165 h 312"/>
                <a:gd name="T58" fmla="*/ 86 w 219"/>
                <a:gd name="T59" fmla="*/ 193 h 312"/>
                <a:gd name="T60" fmla="*/ 121 w 219"/>
                <a:gd name="T61" fmla="*/ 222 h 312"/>
                <a:gd name="T62" fmla="*/ 159 w 219"/>
                <a:gd name="T63" fmla="*/ 251 h 312"/>
                <a:gd name="T64" fmla="*/ 189 w 219"/>
                <a:gd name="T65" fmla="*/ 279 h 312"/>
                <a:gd name="T66" fmla="*/ 219 w 219"/>
                <a:gd name="T67" fmla="*/ 312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312"/>
                <a:gd name="T104" fmla="*/ 219 w 219"/>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312">
                  <a:moveTo>
                    <a:pt x="219" y="312"/>
                  </a:moveTo>
                  <a:lnTo>
                    <a:pt x="202" y="276"/>
                  </a:lnTo>
                  <a:lnTo>
                    <a:pt x="189" y="258"/>
                  </a:lnTo>
                  <a:lnTo>
                    <a:pt x="176" y="243"/>
                  </a:lnTo>
                  <a:lnTo>
                    <a:pt x="146" y="226"/>
                  </a:lnTo>
                  <a:lnTo>
                    <a:pt x="129" y="211"/>
                  </a:lnTo>
                  <a:lnTo>
                    <a:pt x="112" y="201"/>
                  </a:lnTo>
                  <a:lnTo>
                    <a:pt x="103" y="190"/>
                  </a:lnTo>
                  <a:lnTo>
                    <a:pt x="86" y="175"/>
                  </a:lnTo>
                  <a:lnTo>
                    <a:pt x="65" y="158"/>
                  </a:lnTo>
                  <a:lnTo>
                    <a:pt x="52" y="140"/>
                  </a:lnTo>
                  <a:lnTo>
                    <a:pt x="47" y="125"/>
                  </a:lnTo>
                  <a:lnTo>
                    <a:pt x="39" y="107"/>
                  </a:lnTo>
                  <a:lnTo>
                    <a:pt x="35" y="82"/>
                  </a:lnTo>
                  <a:lnTo>
                    <a:pt x="35" y="64"/>
                  </a:lnTo>
                  <a:lnTo>
                    <a:pt x="39" y="50"/>
                  </a:lnTo>
                  <a:lnTo>
                    <a:pt x="47" y="29"/>
                  </a:lnTo>
                  <a:lnTo>
                    <a:pt x="65" y="18"/>
                  </a:lnTo>
                  <a:lnTo>
                    <a:pt x="90" y="14"/>
                  </a:lnTo>
                  <a:lnTo>
                    <a:pt x="116" y="11"/>
                  </a:lnTo>
                  <a:lnTo>
                    <a:pt x="163" y="14"/>
                  </a:lnTo>
                  <a:lnTo>
                    <a:pt x="43" y="0"/>
                  </a:lnTo>
                  <a:lnTo>
                    <a:pt x="22" y="4"/>
                  </a:lnTo>
                  <a:lnTo>
                    <a:pt x="9" y="11"/>
                  </a:lnTo>
                  <a:lnTo>
                    <a:pt x="0" y="39"/>
                  </a:lnTo>
                  <a:lnTo>
                    <a:pt x="0" y="64"/>
                  </a:lnTo>
                  <a:lnTo>
                    <a:pt x="9" y="93"/>
                  </a:lnTo>
                  <a:lnTo>
                    <a:pt x="22" y="118"/>
                  </a:lnTo>
                  <a:lnTo>
                    <a:pt x="52" y="165"/>
                  </a:lnTo>
                  <a:lnTo>
                    <a:pt x="86" y="193"/>
                  </a:lnTo>
                  <a:lnTo>
                    <a:pt x="121" y="222"/>
                  </a:lnTo>
                  <a:lnTo>
                    <a:pt x="159" y="251"/>
                  </a:lnTo>
                  <a:lnTo>
                    <a:pt x="189" y="279"/>
                  </a:lnTo>
                  <a:lnTo>
                    <a:pt x="219" y="312"/>
                  </a:lnTo>
                  <a:close/>
                </a:path>
              </a:pathLst>
            </a:custGeom>
            <a:solidFill>
              <a:srgbClr val="4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2" name="Freeform 42"/>
            <p:cNvSpPr>
              <a:spLocks/>
            </p:cNvSpPr>
            <p:nvPr/>
          </p:nvSpPr>
          <p:spPr bwMode="auto">
            <a:xfrm>
              <a:off x="2990" y="3754"/>
              <a:ext cx="1292" cy="333"/>
            </a:xfrm>
            <a:custGeom>
              <a:avLst/>
              <a:gdLst>
                <a:gd name="T0" fmla="*/ 1292 w 1292"/>
                <a:gd name="T1" fmla="*/ 15 h 333"/>
                <a:gd name="T2" fmla="*/ 1280 w 1292"/>
                <a:gd name="T3" fmla="*/ 18 h 333"/>
                <a:gd name="T4" fmla="*/ 1254 w 1292"/>
                <a:gd name="T5" fmla="*/ 22 h 333"/>
                <a:gd name="T6" fmla="*/ 1228 w 1292"/>
                <a:gd name="T7" fmla="*/ 29 h 333"/>
                <a:gd name="T8" fmla="*/ 1194 w 1292"/>
                <a:gd name="T9" fmla="*/ 36 h 333"/>
                <a:gd name="T10" fmla="*/ 1112 w 1292"/>
                <a:gd name="T11" fmla="*/ 58 h 333"/>
                <a:gd name="T12" fmla="*/ 1022 w 1292"/>
                <a:gd name="T13" fmla="*/ 75 h 333"/>
                <a:gd name="T14" fmla="*/ 927 w 1292"/>
                <a:gd name="T15" fmla="*/ 97 h 333"/>
                <a:gd name="T16" fmla="*/ 846 w 1292"/>
                <a:gd name="T17" fmla="*/ 118 h 333"/>
                <a:gd name="T18" fmla="*/ 807 w 1292"/>
                <a:gd name="T19" fmla="*/ 129 h 333"/>
                <a:gd name="T20" fmla="*/ 773 w 1292"/>
                <a:gd name="T21" fmla="*/ 140 h 333"/>
                <a:gd name="T22" fmla="*/ 747 w 1292"/>
                <a:gd name="T23" fmla="*/ 147 h 333"/>
                <a:gd name="T24" fmla="*/ 725 w 1292"/>
                <a:gd name="T25" fmla="*/ 154 h 333"/>
                <a:gd name="T26" fmla="*/ 502 w 1292"/>
                <a:gd name="T27" fmla="*/ 254 h 333"/>
                <a:gd name="T28" fmla="*/ 442 w 1292"/>
                <a:gd name="T29" fmla="*/ 276 h 333"/>
                <a:gd name="T30" fmla="*/ 390 w 1292"/>
                <a:gd name="T31" fmla="*/ 294 h 333"/>
                <a:gd name="T32" fmla="*/ 335 w 1292"/>
                <a:gd name="T33" fmla="*/ 305 h 333"/>
                <a:gd name="T34" fmla="*/ 270 w 1292"/>
                <a:gd name="T35" fmla="*/ 315 h 333"/>
                <a:gd name="T36" fmla="*/ 201 w 1292"/>
                <a:gd name="T37" fmla="*/ 322 h 333"/>
                <a:gd name="T38" fmla="*/ 141 w 1292"/>
                <a:gd name="T39" fmla="*/ 330 h 333"/>
                <a:gd name="T40" fmla="*/ 98 w 1292"/>
                <a:gd name="T41" fmla="*/ 330 h 333"/>
                <a:gd name="T42" fmla="*/ 64 w 1292"/>
                <a:gd name="T43" fmla="*/ 333 h 333"/>
                <a:gd name="T44" fmla="*/ 42 w 1292"/>
                <a:gd name="T45" fmla="*/ 330 h 333"/>
                <a:gd name="T46" fmla="*/ 21 w 1292"/>
                <a:gd name="T47" fmla="*/ 326 h 333"/>
                <a:gd name="T48" fmla="*/ 0 w 1292"/>
                <a:gd name="T49" fmla="*/ 315 h 333"/>
                <a:gd name="T50" fmla="*/ 4 w 1292"/>
                <a:gd name="T51" fmla="*/ 315 h 333"/>
                <a:gd name="T52" fmla="*/ 12 w 1292"/>
                <a:gd name="T53" fmla="*/ 315 h 333"/>
                <a:gd name="T54" fmla="*/ 42 w 1292"/>
                <a:gd name="T55" fmla="*/ 308 h 333"/>
                <a:gd name="T56" fmla="*/ 120 w 1292"/>
                <a:gd name="T57" fmla="*/ 279 h 333"/>
                <a:gd name="T58" fmla="*/ 158 w 1292"/>
                <a:gd name="T59" fmla="*/ 269 h 333"/>
                <a:gd name="T60" fmla="*/ 189 w 1292"/>
                <a:gd name="T61" fmla="*/ 258 h 333"/>
                <a:gd name="T62" fmla="*/ 206 w 1292"/>
                <a:gd name="T63" fmla="*/ 251 h 333"/>
                <a:gd name="T64" fmla="*/ 210 w 1292"/>
                <a:gd name="T65" fmla="*/ 251 h 333"/>
                <a:gd name="T66" fmla="*/ 206 w 1292"/>
                <a:gd name="T67" fmla="*/ 251 h 333"/>
                <a:gd name="T68" fmla="*/ 373 w 1292"/>
                <a:gd name="T69" fmla="*/ 201 h 333"/>
                <a:gd name="T70" fmla="*/ 403 w 1292"/>
                <a:gd name="T71" fmla="*/ 201 h 333"/>
                <a:gd name="T72" fmla="*/ 420 w 1292"/>
                <a:gd name="T73" fmla="*/ 197 h 333"/>
                <a:gd name="T74" fmla="*/ 442 w 1292"/>
                <a:gd name="T75" fmla="*/ 194 h 333"/>
                <a:gd name="T76" fmla="*/ 463 w 1292"/>
                <a:gd name="T77" fmla="*/ 190 h 333"/>
                <a:gd name="T78" fmla="*/ 485 w 1292"/>
                <a:gd name="T79" fmla="*/ 186 h 333"/>
                <a:gd name="T80" fmla="*/ 515 w 1292"/>
                <a:gd name="T81" fmla="*/ 186 h 333"/>
                <a:gd name="T82" fmla="*/ 597 w 1292"/>
                <a:gd name="T83" fmla="*/ 186 h 333"/>
                <a:gd name="T84" fmla="*/ 648 w 1292"/>
                <a:gd name="T85" fmla="*/ 172 h 333"/>
                <a:gd name="T86" fmla="*/ 704 w 1292"/>
                <a:gd name="T87" fmla="*/ 147 h 333"/>
                <a:gd name="T88" fmla="*/ 756 w 1292"/>
                <a:gd name="T89" fmla="*/ 126 h 333"/>
                <a:gd name="T90" fmla="*/ 807 w 1292"/>
                <a:gd name="T91" fmla="*/ 108 h 333"/>
                <a:gd name="T92" fmla="*/ 829 w 1292"/>
                <a:gd name="T93" fmla="*/ 104 h 333"/>
                <a:gd name="T94" fmla="*/ 854 w 1292"/>
                <a:gd name="T95" fmla="*/ 97 h 333"/>
                <a:gd name="T96" fmla="*/ 923 w 1292"/>
                <a:gd name="T97" fmla="*/ 83 h 333"/>
                <a:gd name="T98" fmla="*/ 1082 w 1292"/>
                <a:gd name="T99" fmla="*/ 47 h 333"/>
                <a:gd name="T100" fmla="*/ 1155 w 1292"/>
                <a:gd name="T101" fmla="*/ 29 h 333"/>
                <a:gd name="T102" fmla="*/ 1219 w 1292"/>
                <a:gd name="T103" fmla="*/ 15 h 333"/>
                <a:gd name="T104" fmla="*/ 1241 w 1292"/>
                <a:gd name="T105" fmla="*/ 7 h 333"/>
                <a:gd name="T106" fmla="*/ 1258 w 1292"/>
                <a:gd name="T107" fmla="*/ 4 h 333"/>
                <a:gd name="T108" fmla="*/ 1271 w 1292"/>
                <a:gd name="T109" fmla="*/ 4 h 333"/>
                <a:gd name="T110" fmla="*/ 1275 w 1292"/>
                <a:gd name="T111" fmla="*/ 0 h 333"/>
                <a:gd name="T112" fmla="*/ 1292 w 1292"/>
                <a:gd name="T113" fmla="*/ 15 h 3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2"/>
                <a:gd name="T172" fmla="*/ 0 h 333"/>
                <a:gd name="T173" fmla="*/ 1292 w 1292"/>
                <a:gd name="T174" fmla="*/ 333 h 3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2" h="333">
                  <a:moveTo>
                    <a:pt x="1292" y="15"/>
                  </a:moveTo>
                  <a:lnTo>
                    <a:pt x="1280" y="18"/>
                  </a:lnTo>
                  <a:lnTo>
                    <a:pt x="1254" y="22"/>
                  </a:lnTo>
                  <a:lnTo>
                    <a:pt x="1228" y="29"/>
                  </a:lnTo>
                  <a:lnTo>
                    <a:pt x="1194" y="36"/>
                  </a:lnTo>
                  <a:lnTo>
                    <a:pt x="1112" y="58"/>
                  </a:lnTo>
                  <a:lnTo>
                    <a:pt x="1022" y="75"/>
                  </a:lnTo>
                  <a:lnTo>
                    <a:pt x="927" y="97"/>
                  </a:lnTo>
                  <a:lnTo>
                    <a:pt x="846" y="118"/>
                  </a:lnTo>
                  <a:lnTo>
                    <a:pt x="807" y="129"/>
                  </a:lnTo>
                  <a:lnTo>
                    <a:pt x="773" y="140"/>
                  </a:lnTo>
                  <a:lnTo>
                    <a:pt x="747" y="147"/>
                  </a:lnTo>
                  <a:lnTo>
                    <a:pt x="725" y="154"/>
                  </a:lnTo>
                  <a:lnTo>
                    <a:pt x="502" y="254"/>
                  </a:lnTo>
                  <a:lnTo>
                    <a:pt x="442" y="276"/>
                  </a:lnTo>
                  <a:lnTo>
                    <a:pt x="390" y="294"/>
                  </a:lnTo>
                  <a:lnTo>
                    <a:pt x="335" y="305"/>
                  </a:lnTo>
                  <a:lnTo>
                    <a:pt x="270" y="315"/>
                  </a:lnTo>
                  <a:lnTo>
                    <a:pt x="201" y="322"/>
                  </a:lnTo>
                  <a:lnTo>
                    <a:pt x="141" y="330"/>
                  </a:lnTo>
                  <a:lnTo>
                    <a:pt x="98" y="330"/>
                  </a:lnTo>
                  <a:lnTo>
                    <a:pt x="64" y="333"/>
                  </a:lnTo>
                  <a:lnTo>
                    <a:pt x="42" y="330"/>
                  </a:lnTo>
                  <a:lnTo>
                    <a:pt x="21" y="326"/>
                  </a:lnTo>
                  <a:lnTo>
                    <a:pt x="0" y="315"/>
                  </a:lnTo>
                  <a:lnTo>
                    <a:pt x="4" y="315"/>
                  </a:lnTo>
                  <a:lnTo>
                    <a:pt x="12" y="315"/>
                  </a:lnTo>
                  <a:lnTo>
                    <a:pt x="42" y="308"/>
                  </a:lnTo>
                  <a:lnTo>
                    <a:pt x="120" y="279"/>
                  </a:lnTo>
                  <a:lnTo>
                    <a:pt x="158" y="269"/>
                  </a:lnTo>
                  <a:lnTo>
                    <a:pt x="189" y="258"/>
                  </a:lnTo>
                  <a:lnTo>
                    <a:pt x="206" y="251"/>
                  </a:lnTo>
                  <a:lnTo>
                    <a:pt x="210" y="251"/>
                  </a:lnTo>
                  <a:lnTo>
                    <a:pt x="206" y="251"/>
                  </a:lnTo>
                  <a:lnTo>
                    <a:pt x="373" y="201"/>
                  </a:lnTo>
                  <a:lnTo>
                    <a:pt x="403" y="201"/>
                  </a:lnTo>
                  <a:lnTo>
                    <a:pt x="420" y="197"/>
                  </a:lnTo>
                  <a:lnTo>
                    <a:pt x="442" y="194"/>
                  </a:lnTo>
                  <a:lnTo>
                    <a:pt x="463" y="190"/>
                  </a:lnTo>
                  <a:lnTo>
                    <a:pt x="485" y="186"/>
                  </a:lnTo>
                  <a:lnTo>
                    <a:pt x="515" y="186"/>
                  </a:lnTo>
                  <a:lnTo>
                    <a:pt x="597" y="186"/>
                  </a:lnTo>
                  <a:lnTo>
                    <a:pt x="648" y="172"/>
                  </a:lnTo>
                  <a:lnTo>
                    <a:pt x="704" y="147"/>
                  </a:lnTo>
                  <a:lnTo>
                    <a:pt x="756" y="126"/>
                  </a:lnTo>
                  <a:lnTo>
                    <a:pt x="807" y="108"/>
                  </a:lnTo>
                  <a:lnTo>
                    <a:pt x="829" y="104"/>
                  </a:lnTo>
                  <a:lnTo>
                    <a:pt x="854" y="97"/>
                  </a:lnTo>
                  <a:lnTo>
                    <a:pt x="923" y="83"/>
                  </a:lnTo>
                  <a:lnTo>
                    <a:pt x="1082" y="47"/>
                  </a:lnTo>
                  <a:lnTo>
                    <a:pt x="1155" y="29"/>
                  </a:lnTo>
                  <a:lnTo>
                    <a:pt x="1219" y="15"/>
                  </a:lnTo>
                  <a:lnTo>
                    <a:pt x="1241" y="7"/>
                  </a:lnTo>
                  <a:lnTo>
                    <a:pt x="1258" y="4"/>
                  </a:lnTo>
                  <a:lnTo>
                    <a:pt x="1271" y="4"/>
                  </a:lnTo>
                  <a:lnTo>
                    <a:pt x="1275" y="0"/>
                  </a:lnTo>
                  <a:lnTo>
                    <a:pt x="1292" y="1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3" name="Freeform 43"/>
            <p:cNvSpPr>
              <a:spLocks/>
            </p:cNvSpPr>
            <p:nvPr/>
          </p:nvSpPr>
          <p:spPr bwMode="auto">
            <a:xfrm>
              <a:off x="206" y="2702"/>
              <a:ext cx="370" cy="633"/>
            </a:xfrm>
            <a:custGeom>
              <a:avLst/>
              <a:gdLst>
                <a:gd name="T0" fmla="*/ 370 w 370"/>
                <a:gd name="T1" fmla="*/ 0 h 633"/>
                <a:gd name="T2" fmla="*/ 254 w 370"/>
                <a:gd name="T3" fmla="*/ 168 h 633"/>
                <a:gd name="T4" fmla="*/ 142 w 370"/>
                <a:gd name="T5" fmla="*/ 340 h 633"/>
                <a:gd name="T6" fmla="*/ 95 w 370"/>
                <a:gd name="T7" fmla="*/ 422 h 633"/>
                <a:gd name="T8" fmla="*/ 56 w 370"/>
                <a:gd name="T9" fmla="*/ 497 h 633"/>
                <a:gd name="T10" fmla="*/ 26 w 370"/>
                <a:gd name="T11" fmla="*/ 569 h 633"/>
                <a:gd name="T12" fmla="*/ 9 w 370"/>
                <a:gd name="T13" fmla="*/ 633 h 633"/>
                <a:gd name="T14" fmla="*/ 0 w 370"/>
                <a:gd name="T15" fmla="*/ 633 h 633"/>
                <a:gd name="T16" fmla="*/ 13 w 370"/>
                <a:gd name="T17" fmla="*/ 598 h 633"/>
                <a:gd name="T18" fmla="*/ 26 w 370"/>
                <a:gd name="T19" fmla="*/ 565 h 633"/>
                <a:gd name="T20" fmla="*/ 35 w 370"/>
                <a:gd name="T21" fmla="*/ 544 h 633"/>
                <a:gd name="T22" fmla="*/ 39 w 370"/>
                <a:gd name="T23" fmla="*/ 526 h 633"/>
                <a:gd name="T24" fmla="*/ 52 w 370"/>
                <a:gd name="T25" fmla="*/ 497 h 633"/>
                <a:gd name="T26" fmla="*/ 60 w 370"/>
                <a:gd name="T27" fmla="*/ 476 h 633"/>
                <a:gd name="T28" fmla="*/ 159 w 370"/>
                <a:gd name="T29" fmla="*/ 300 h 633"/>
                <a:gd name="T30" fmla="*/ 211 w 370"/>
                <a:gd name="T31" fmla="*/ 218 h 633"/>
                <a:gd name="T32" fmla="*/ 258 w 370"/>
                <a:gd name="T33" fmla="*/ 146 h 633"/>
                <a:gd name="T34" fmla="*/ 301 w 370"/>
                <a:gd name="T35" fmla="*/ 86 h 633"/>
                <a:gd name="T36" fmla="*/ 318 w 370"/>
                <a:gd name="T37" fmla="*/ 61 h 633"/>
                <a:gd name="T38" fmla="*/ 335 w 370"/>
                <a:gd name="T39" fmla="*/ 39 h 633"/>
                <a:gd name="T40" fmla="*/ 348 w 370"/>
                <a:gd name="T41" fmla="*/ 21 h 633"/>
                <a:gd name="T42" fmla="*/ 357 w 370"/>
                <a:gd name="T43" fmla="*/ 10 h 633"/>
                <a:gd name="T44" fmla="*/ 365 w 370"/>
                <a:gd name="T45" fmla="*/ 0 h 633"/>
                <a:gd name="T46" fmla="*/ 365 w 370"/>
                <a:gd name="T47" fmla="*/ 0 h 633"/>
                <a:gd name="T48" fmla="*/ 370 w 370"/>
                <a:gd name="T49" fmla="*/ 0 h 6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0"/>
                <a:gd name="T76" fmla="*/ 0 h 633"/>
                <a:gd name="T77" fmla="*/ 370 w 370"/>
                <a:gd name="T78" fmla="*/ 633 h 6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0" h="633">
                  <a:moveTo>
                    <a:pt x="370" y="0"/>
                  </a:moveTo>
                  <a:lnTo>
                    <a:pt x="254" y="168"/>
                  </a:lnTo>
                  <a:lnTo>
                    <a:pt x="142" y="340"/>
                  </a:lnTo>
                  <a:lnTo>
                    <a:pt x="95" y="422"/>
                  </a:lnTo>
                  <a:lnTo>
                    <a:pt x="56" y="497"/>
                  </a:lnTo>
                  <a:lnTo>
                    <a:pt x="26" y="569"/>
                  </a:lnTo>
                  <a:lnTo>
                    <a:pt x="9" y="633"/>
                  </a:lnTo>
                  <a:lnTo>
                    <a:pt x="0" y="633"/>
                  </a:lnTo>
                  <a:lnTo>
                    <a:pt x="13" y="598"/>
                  </a:lnTo>
                  <a:lnTo>
                    <a:pt x="26" y="565"/>
                  </a:lnTo>
                  <a:lnTo>
                    <a:pt x="35" y="544"/>
                  </a:lnTo>
                  <a:lnTo>
                    <a:pt x="39" y="526"/>
                  </a:lnTo>
                  <a:lnTo>
                    <a:pt x="52" y="497"/>
                  </a:lnTo>
                  <a:lnTo>
                    <a:pt x="60" y="476"/>
                  </a:lnTo>
                  <a:lnTo>
                    <a:pt x="159" y="300"/>
                  </a:lnTo>
                  <a:lnTo>
                    <a:pt x="211" y="218"/>
                  </a:lnTo>
                  <a:lnTo>
                    <a:pt x="258" y="146"/>
                  </a:lnTo>
                  <a:lnTo>
                    <a:pt x="301" y="86"/>
                  </a:lnTo>
                  <a:lnTo>
                    <a:pt x="318" y="61"/>
                  </a:lnTo>
                  <a:lnTo>
                    <a:pt x="335" y="39"/>
                  </a:lnTo>
                  <a:lnTo>
                    <a:pt x="348" y="21"/>
                  </a:lnTo>
                  <a:lnTo>
                    <a:pt x="357" y="10"/>
                  </a:lnTo>
                  <a:lnTo>
                    <a:pt x="365" y="0"/>
                  </a:lnTo>
                  <a:lnTo>
                    <a:pt x="370"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4" name="Freeform 44"/>
            <p:cNvSpPr>
              <a:spLocks/>
            </p:cNvSpPr>
            <p:nvPr/>
          </p:nvSpPr>
          <p:spPr bwMode="auto">
            <a:xfrm>
              <a:off x="546" y="2666"/>
              <a:ext cx="81" cy="61"/>
            </a:xfrm>
            <a:custGeom>
              <a:avLst/>
              <a:gdLst>
                <a:gd name="T0" fmla="*/ 30 w 81"/>
                <a:gd name="T1" fmla="*/ 25 h 61"/>
                <a:gd name="T2" fmla="*/ 55 w 81"/>
                <a:gd name="T3" fmla="*/ 25 h 61"/>
                <a:gd name="T4" fmla="*/ 68 w 81"/>
                <a:gd name="T5" fmla="*/ 29 h 61"/>
                <a:gd name="T6" fmla="*/ 81 w 81"/>
                <a:gd name="T7" fmla="*/ 36 h 61"/>
                <a:gd name="T8" fmla="*/ 60 w 81"/>
                <a:gd name="T9" fmla="*/ 39 h 61"/>
                <a:gd name="T10" fmla="*/ 42 w 81"/>
                <a:gd name="T11" fmla="*/ 36 h 61"/>
                <a:gd name="T12" fmla="*/ 30 w 81"/>
                <a:gd name="T13" fmla="*/ 25 h 61"/>
                <a:gd name="T14" fmla="*/ 34 w 81"/>
                <a:gd name="T15" fmla="*/ 36 h 61"/>
                <a:gd name="T16" fmla="*/ 34 w 81"/>
                <a:gd name="T17" fmla="*/ 50 h 61"/>
                <a:gd name="T18" fmla="*/ 30 w 81"/>
                <a:gd name="T19" fmla="*/ 61 h 61"/>
                <a:gd name="T20" fmla="*/ 17 w 81"/>
                <a:gd name="T21" fmla="*/ 50 h 61"/>
                <a:gd name="T22" fmla="*/ 17 w 81"/>
                <a:gd name="T23" fmla="*/ 43 h 61"/>
                <a:gd name="T24" fmla="*/ 30 w 81"/>
                <a:gd name="T25" fmla="*/ 25 h 61"/>
                <a:gd name="T26" fmla="*/ 12 w 81"/>
                <a:gd name="T27" fmla="*/ 25 h 61"/>
                <a:gd name="T28" fmla="*/ 0 w 81"/>
                <a:gd name="T29" fmla="*/ 21 h 61"/>
                <a:gd name="T30" fmla="*/ 8 w 81"/>
                <a:gd name="T31" fmla="*/ 18 h 61"/>
                <a:gd name="T32" fmla="*/ 12 w 81"/>
                <a:gd name="T33" fmla="*/ 18 h 61"/>
                <a:gd name="T34" fmla="*/ 25 w 81"/>
                <a:gd name="T35" fmla="*/ 25 h 61"/>
                <a:gd name="T36" fmla="*/ 25 w 81"/>
                <a:gd name="T37" fmla="*/ 11 h 61"/>
                <a:gd name="T38" fmla="*/ 34 w 81"/>
                <a:gd name="T39" fmla="*/ 0 h 61"/>
                <a:gd name="T40" fmla="*/ 38 w 81"/>
                <a:gd name="T41" fmla="*/ 7 h 61"/>
                <a:gd name="T42" fmla="*/ 34 w 81"/>
                <a:gd name="T43" fmla="*/ 14 h 61"/>
                <a:gd name="T44" fmla="*/ 25 w 81"/>
                <a:gd name="T45" fmla="*/ 29 h 61"/>
                <a:gd name="T46" fmla="*/ 60 w 81"/>
                <a:gd name="T47" fmla="*/ 7 h 61"/>
                <a:gd name="T48" fmla="*/ 68 w 81"/>
                <a:gd name="T49" fmla="*/ 7 h 61"/>
                <a:gd name="T50" fmla="*/ 68 w 81"/>
                <a:gd name="T51" fmla="*/ 14 h 61"/>
                <a:gd name="T52" fmla="*/ 60 w 81"/>
                <a:gd name="T53" fmla="*/ 21 h 61"/>
                <a:gd name="T54" fmla="*/ 42 w 81"/>
                <a:gd name="T55" fmla="*/ 21 h 61"/>
                <a:gd name="T56" fmla="*/ 30 w 81"/>
                <a:gd name="T57" fmla="*/ 25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61"/>
                <a:gd name="T89" fmla="*/ 81 w 81"/>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61">
                  <a:moveTo>
                    <a:pt x="30" y="25"/>
                  </a:moveTo>
                  <a:lnTo>
                    <a:pt x="55" y="25"/>
                  </a:lnTo>
                  <a:lnTo>
                    <a:pt x="68" y="29"/>
                  </a:lnTo>
                  <a:lnTo>
                    <a:pt x="81" y="36"/>
                  </a:lnTo>
                  <a:lnTo>
                    <a:pt x="60" y="39"/>
                  </a:lnTo>
                  <a:lnTo>
                    <a:pt x="42" y="36"/>
                  </a:lnTo>
                  <a:lnTo>
                    <a:pt x="30" y="25"/>
                  </a:lnTo>
                  <a:lnTo>
                    <a:pt x="34" y="36"/>
                  </a:lnTo>
                  <a:lnTo>
                    <a:pt x="34" y="50"/>
                  </a:lnTo>
                  <a:lnTo>
                    <a:pt x="30" y="61"/>
                  </a:lnTo>
                  <a:lnTo>
                    <a:pt x="17" y="50"/>
                  </a:lnTo>
                  <a:lnTo>
                    <a:pt x="17" y="43"/>
                  </a:lnTo>
                  <a:lnTo>
                    <a:pt x="30" y="25"/>
                  </a:lnTo>
                  <a:lnTo>
                    <a:pt x="12" y="25"/>
                  </a:lnTo>
                  <a:lnTo>
                    <a:pt x="0" y="21"/>
                  </a:lnTo>
                  <a:lnTo>
                    <a:pt x="8" y="18"/>
                  </a:lnTo>
                  <a:lnTo>
                    <a:pt x="12" y="18"/>
                  </a:lnTo>
                  <a:lnTo>
                    <a:pt x="25" y="25"/>
                  </a:lnTo>
                  <a:lnTo>
                    <a:pt x="25" y="11"/>
                  </a:lnTo>
                  <a:lnTo>
                    <a:pt x="34" y="0"/>
                  </a:lnTo>
                  <a:lnTo>
                    <a:pt x="38" y="7"/>
                  </a:lnTo>
                  <a:lnTo>
                    <a:pt x="34" y="14"/>
                  </a:lnTo>
                  <a:lnTo>
                    <a:pt x="25" y="29"/>
                  </a:lnTo>
                  <a:lnTo>
                    <a:pt x="60" y="7"/>
                  </a:lnTo>
                  <a:lnTo>
                    <a:pt x="68" y="7"/>
                  </a:lnTo>
                  <a:lnTo>
                    <a:pt x="68" y="14"/>
                  </a:lnTo>
                  <a:lnTo>
                    <a:pt x="60" y="21"/>
                  </a:lnTo>
                  <a:lnTo>
                    <a:pt x="42" y="21"/>
                  </a:lnTo>
                  <a:lnTo>
                    <a:pt x="30" y="2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5" name="Freeform 45"/>
            <p:cNvSpPr>
              <a:spLocks/>
            </p:cNvSpPr>
            <p:nvPr/>
          </p:nvSpPr>
          <p:spPr bwMode="auto">
            <a:xfrm>
              <a:off x="528" y="2723"/>
              <a:ext cx="78" cy="65"/>
            </a:xfrm>
            <a:custGeom>
              <a:avLst/>
              <a:gdLst>
                <a:gd name="T0" fmla="*/ 26 w 78"/>
                <a:gd name="T1" fmla="*/ 25 h 65"/>
                <a:gd name="T2" fmla="*/ 56 w 78"/>
                <a:gd name="T3" fmla="*/ 29 h 65"/>
                <a:gd name="T4" fmla="*/ 69 w 78"/>
                <a:gd name="T5" fmla="*/ 32 h 65"/>
                <a:gd name="T6" fmla="*/ 78 w 78"/>
                <a:gd name="T7" fmla="*/ 40 h 65"/>
                <a:gd name="T8" fmla="*/ 56 w 78"/>
                <a:gd name="T9" fmla="*/ 43 h 65"/>
                <a:gd name="T10" fmla="*/ 43 w 78"/>
                <a:gd name="T11" fmla="*/ 40 h 65"/>
                <a:gd name="T12" fmla="*/ 30 w 78"/>
                <a:gd name="T13" fmla="*/ 29 h 65"/>
                <a:gd name="T14" fmla="*/ 35 w 78"/>
                <a:gd name="T15" fmla="*/ 36 h 65"/>
                <a:gd name="T16" fmla="*/ 35 w 78"/>
                <a:gd name="T17" fmla="*/ 50 h 65"/>
                <a:gd name="T18" fmla="*/ 26 w 78"/>
                <a:gd name="T19" fmla="*/ 65 h 65"/>
                <a:gd name="T20" fmla="*/ 18 w 78"/>
                <a:gd name="T21" fmla="*/ 54 h 65"/>
                <a:gd name="T22" fmla="*/ 18 w 78"/>
                <a:gd name="T23" fmla="*/ 47 h 65"/>
                <a:gd name="T24" fmla="*/ 30 w 78"/>
                <a:gd name="T25" fmla="*/ 25 h 65"/>
                <a:gd name="T26" fmla="*/ 13 w 78"/>
                <a:gd name="T27" fmla="*/ 29 h 65"/>
                <a:gd name="T28" fmla="*/ 0 w 78"/>
                <a:gd name="T29" fmla="*/ 25 h 65"/>
                <a:gd name="T30" fmla="*/ 5 w 78"/>
                <a:gd name="T31" fmla="*/ 22 h 65"/>
                <a:gd name="T32" fmla="*/ 13 w 78"/>
                <a:gd name="T33" fmla="*/ 22 h 65"/>
                <a:gd name="T34" fmla="*/ 26 w 78"/>
                <a:gd name="T35" fmla="*/ 29 h 65"/>
                <a:gd name="T36" fmla="*/ 26 w 78"/>
                <a:gd name="T37" fmla="*/ 11 h 65"/>
                <a:gd name="T38" fmla="*/ 35 w 78"/>
                <a:gd name="T39" fmla="*/ 0 h 65"/>
                <a:gd name="T40" fmla="*/ 39 w 78"/>
                <a:gd name="T41" fmla="*/ 7 h 65"/>
                <a:gd name="T42" fmla="*/ 35 w 78"/>
                <a:gd name="T43" fmla="*/ 14 h 65"/>
                <a:gd name="T44" fmla="*/ 26 w 78"/>
                <a:gd name="T45" fmla="*/ 29 h 65"/>
                <a:gd name="T46" fmla="*/ 56 w 78"/>
                <a:gd name="T47" fmla="*/ 11 h 65"/>
                <a:gd name="T48" fmla="*/ 69 w 78"/>
                <a:gd name="T49" fmla="*/ 11 h 65"/>
                <a:gd name="T50" fmla="*/ 69 w 78"/>
                <a:gd name="T51" fmla="*/ 14 h 65"/>
                <a:gd name="T52" fmla="*/ 56 w 78"/>
                <a:gd name="T53" fmla="*/ 22 h 65"/>
                <a:gd name="T54" fmla="*/ 43 w 78"/>
                <a:gd name="T55" fmla="*/ 25 h 65"/>
                <a:gd name="T56" fmla="*/ 26 w 78"/>
                <a:gd name="T57" fmla="*/ 25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
                <a:gd name="T88" fmla="*/ 0 h 65"/>
                <a:gd name="T89" fmla="*/ 78 w 78"/>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 h="65">
                  <a:moveTo>
                    <a:pt x="26" y="25"/>
                  </a:moveTo>
                  <a:lnTo>
                    <a:pt x="56" y="29"/>
                  </a:lnTo>
                  <a:lnTo>
                    <a:pt x="69" y="32"/>
                  </a:lnTo>
                  <a:lnTo>
                    <a:pt x="78" y="40"/>
                  </a:lnTo>
                  <a:lnTo>
                    <a:pt x="56" y="43"/>
                  </a:lnTo>
                  <a:lnTo>
                    <a:pt x="43" y="40"/>
                  </a:lnTo>
                  <a:lnTo>
                    <a:pt x="30" y="29"/>
                  </a:lnTo>
                  <a:lnTo>
                    <a:pt x="35" y="36"/>
                  </a:lnTo>
                  <a:lnTo>
                    <a:pt x="35" y="50"/>
                  </a:lnTo>
                  <a:lnTo>
                    <a:pt x="26" y="65"/>
                  </a:lnTo>
                  <a:lnTo>
                    <a:pt x="18" y="54"/>
                  </a:lnTo>
                  <a:lnTo>
                    <a:pt x="18" y="47"/>
                  </a:lnTo>
                  <a:lnTo>
                    <a:pt x="30" y="25"/>
                  </a:lnTo>
                  <a:lnTo>
                    <a:pt x="13" y="29"/>
                  </a:lnTo>
                  <a:lnTo>
                    <a:pt x="0" y="25"/>
                  </a:lnTo>
                  <a:lnTo>
                    <a:pt x="5" y="22"/>
                  </a:lnTo>
                  <a:lnTo>
                    <a:pt x="13" y="22"/>
                  </a:lnTo>
                  <a:lnTo>
                    <a:pt x="26" y="29"/>
                  </a:lnTo>
                  <a:lnTo>
                    <a:pt x="26" y="11"/>
                  </a:lnTo>
                  <a:lnTo>
                    <a:pt x="35" y="0"/>
                  </a:lnTo>
                  <a:lnTo>
                    <a:pt x="39" y="7"/>
                  </a:lnTo>
                  <a:lnTo>
                    <a:pt x="35" y="14"/>
                  </a:lnTo>
                  <a:lnTo>
                    <a:pt x="26" y="29"/>
                  </a:lnTo>
                  <a:lnTo>
                    <a:pt x="56" y="11"/>
                  </a:lnTo>
                  <a:lnTo>
                    <a:pt x="69" y="11"/>
                  </a:lnTo>
                  <a:lnTo>
                    <a:pt x="69" y="14"/>
                  </a:lnTo>
                  <a:lnTo>
                    <a:pt x="56" y="22"/>
                  </a:lnTo>
                  <a:lnTo>
                    <a:pt x="43" y="25"/>
                  </a:lnTo>
                  <a:lnTo>
                    <a:pt x="26" y="2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6" name="Freeform 46"/>
            <p:cNvSpPr>
              <a:spLocks/>
            </p:cNvSpPr>
            <p:nvPr/>
          </p:nvSpPr>
          <p:spPr bwMode="auto">
            <a:xfrm>
              <a:off x="472" y="2698"/>
              <a:ext cx="65" cy="54"/>
            </a:xfrm>
            <a:custGeom>
              <a:avLst/>
              <a:gdLst>
                <a:gd name="T0" fmla="*/ 26 w 65"/>
                <a:gd name="T1" fmla="*/ 36 h 54"/>
                <a:gd name="T2" fmla="*/ 39 w 65"/>
                <a:gd name="T3" fmla="*/ 14 h 54"/>
                <a:gd name="T4" fmla="*/ 48 w 65"/>
                <a:gd name="T5" fmla="*/ 4 h 54"/>
                <a:gd name="T6" fmla="*/ 61 w 65"/>
                <a:gd name="T7" fmla="*/ 0 h 54"/>
                <a:gd name="T8" fmla="*/ 56 w 65"/>
                <a:gd name="T9" fmla="*/ 18 h 54"/>
                <a:gd name="T10" fmla="*/ 43 w 65"/>
                <a:gd name="T11" fmla="*/ 29 h 54"/>
                <a:gd name="T12" fmla="*/ 26 w 65"/>
                <a:gd name="T13" fmla="*/ 36 h 54"/>
                <a:gd name="T14" fmla="*/ 39 w 65"/>
                <a:gd name="T15" fmla="*/ 32 h 54"/>
                <a:gd name="T16" fmla="*/ 65 w 65"/>
                <a:gd name="T17" fmla="*/ 50 h 54"/>
                <a:gd name="T18" fmla="*/ 52 w 65"/>
                <a:gd name="T19" fmla="*/ 54 h 54"/>
                <a:gd name="T20" fmla="*/ 39 w 65"/>
                <a:gd name="T21" fmla="*/ 50 h 54"/>
                <a:gd name="T22" fmla="*/ 26 w 65"/>
                <a:gd name="T23" fmla="*/ 32 h 54"/>
                <a:gd name="T24" fmla="*/ 22 w 65"/>
                <a:gd name="T25" fmla="*/ 47 h 54"/>
                <a:gd name="T26" fmla="*/ 9 w 65"/>
                <a:gd name="T27" fmla="*/ 54 h 54"/>
                <a:gd name="T28" fmla="*/ 9 w 65"/>
                <a:gd name="T29" fmla="*/ 47 h 54"/>
                <a:gd name="T30" fmla="*/ 13 w 65"/>
                <a:gd name="T31" fmla="*/ 43 h 54"/>
                <a:gd name="T32" fmla="*/ 26 w 65"/>
                <a:gd name="T33" fmla="*/ 36 h 54"/>
                <a:gd name="T34" fmla="*/ 9 w 65"/>
                <a:gd name="T35" fmla="*/ 32 h 54"/>
                <a:gd name="T36" fmla="*/ 0 w 65"/>
                <a:gd name="T37" fmla="*/ 18 h 54"/>
                <a:gd name="T38" fmla="*/ 9 w 65"/>
                <a:gd name="T39" fmla="*/ 18 h 54"/>
                <a:gd name="T40" fmla="*/ 18 w 65"/>
                <a:gd name="T41" fmla="*/ 25 h 54"/>
                <a:gd name="T42" fmla="*/ 31 w 65"/>
                <a:gd name="T43" fmla="*/ 39 h 54"/>
                <a:gd name="T44" fmla="*/ 22 w 65"/>
                <a:gd name="T45" fmla="*/ 22 h 54"/>
                <a:gd name="T46" fmla="*/ 18 w 65"/>
                <a:gd name="T47" fmla="*/ 4 h 54"/>
                <a:gd name="T48" fmla="*/ 26 w 65"/>
                <a:gd name="T49" fmla="*/ 0 h 54"/>
                <a:gd name="T50" fmla="*/ 31 w 65"/>
                <a:gd name="T51" fmla="*/ 0 h 54"/>
                <a:gd name="T52" fmla="*/ 35 w 65"/>
                <a:gd name="T53" fmla="*/ 11 h 54"/>
                <a:gd name="T54" fmla="*/ 31 w 65"/>
                <a:gd name="T55" fmla="*/ 22 h 54"/>
                <a:gd name="T56" fmla="*/ 26 w 65"/>
                <a:gd name="T57" fmla="*/ 36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54"/>
                <a:gd name="T89" fmla="*/ 65 w 65"/>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54">
                  <a:moveTo>
                    <a:pt x="26" y="36"/>
                  </a:moveTo>
                  <a:lnTo>
                    <a:pt x="39" y="14"/>
                  </a:lnTo>
                  <a:lnTo>
                    <a:pt x="48" y="4"/>
                  </a:lnTo>
                  <a:lnTo>
                    <a:pt x="61" y="0"/>
                  </a:lnTo>
                  <a:lnTo>
                    <a:pt x="56" y="18"/>
                  </a:lnTo>
                  <a:lnTo>
                    <a:pt x="43" y="29"/>
                  </a:lnTo>
                  <a:lnTo>
                    <a:pt x="26" y="36"/>
                  </a:lnTo>
                  <a:lnTo>
                    <a:pt x="39" y="32"/>
                  </a:lnTo>
                  <a:lnTo>
                    <a:pt x="65" y="50"/>
                  </a:lnTo>
                  <a:lnTo>
                    <a:pt x="52" y="54"/>
                  </a:lnTo>
                  <a:lnTo>
                    <a:pt x="39" y="50"/>
                  </a:lnTo>
                  <a:lnTo>
                    <a:pt x="26" y="32"/>
                  </a:lnTo>
                  <a:lnTo>
                    <a:pt x="22" y="47"/>
                  </a:lnTo>
                  <a:lnTo>
                    <a:pt x="9" y="54"/>
                  </a:lnTo>
                  <a:lnTo>
                    <a:pt x="9" y="47"/>
                  </a:lnTo>
                  <a:lnTo>
                    <a:pt x="13" y="43"/>
                  </a:lnTo>
                  <a:lnTo>
                    <a:pt x="26" y="36"/>
                  </a:lnTo>
                  <a:lnTo>
                    <a:pt x="9" y="32"/>
                  </a:lnTo>
                  <a:lnTo>
                    <a:pt x="0" y="18"/>
                  </a:lnTo>
                  <a:lnTo>
                    <a:pt x="9" y="18"/>
                  </a:lnTo>
                  <a:lnTo>
                    <a:pt x="18" y="25"/>
                  </a:lnTo>
                  <a:lnTo>
                    <a:pt x="31" y="39"/>
                  </a:lnTo>
                  <a:lnTo>
                    <a:pt x="22" y="22"/>
                  </a:lnTo>
                  <a:lnTo>
                    <a:pt x="18" y="4"/>
                  </a:lnTo>
                  <a:lnTo>
                    <a:pt x="26" y="0"/>
                  </a:lnTo>
                  <a:lnTo>
                    <a:pt x="31" y="0"/>
                  </a:lnTo>
                  <a:lnTo>
                    <a:pt x="35" y="11"/>
                  </a:lnTo>
                  <a:lnTo>
                    <a:pt x="31" y="22"/>
                  </a:lnTo>
                  <a:lnTo>
                    <a:pt x="26" y="36"/>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7" name="Freeform 47"/>
            <p:cNvSpPr>
              <a:spLocks/>
            </p:cNvSpPr>
            <p:nvPr/>
          </p:nvSpPr>
          <p:spPr bwMode="auto">
            <a:xfrm>
              <a:off x="481" y="2770"/>
              <a:ext cx="77" cy="64"/>
            </a:xfrm>
            <a:custGeom>
              <a:avLst/>
              <a:gdLst>
                <a:gd name="T0" fmla="*/ 39 w 77"/>
                <a:gd name="T1" fmla="*/ 25 h 64"/>
                <a:gd name="T2" fmla="*/ 52 w 77"/>
                <a:gd name="T3" fmla="*/ 43 h 64"/>
                <a:gd name="T4" fmla="*/ 56 w 77"/>
                <a:gd name="T5" fmla="*/ 53 h 64"/>
                <a:gd name="T6" fmla="*/ 52 w 77"/>
                <a:gd name="T7" fmla="*/ 64 h 64"/>
                <a:gd name="T8" fmla="*/ 39 w 77"/>
                <a:gd name="T9" fmla="*/ 53 h 64"/>
                <a:gd name="T10" fmla="*/ 34 w 77"/>
                <a:gd name="T11" fmla="*/ 39 h 64"/>
                <a:gd name="T12" fmla="*/ 39 w 77"/>
                <a:gd name="T13" fmla="*/ 25 h 64"/>
                <a:gd name="T14" fmla="*/ 30 w 77"/>
                <a:gd name="T15" fmla="*/ 32 h 64"/>
                <a:gd name="T16" fmla="*/ 17 w 77"/>
                <a:gd name="T17" fmla="*/ 39 h 64"/>
                <a:gd name="T18" fmla="*/ 0 w 77"/>
                <a:gd name="T19" fmla="*/ 39 h 64"/>
                <a:gd name="T20" fmla="*/ 4 w 77"/>
                <a:gd name="T21" fmla="*/ 28 h 64"/>
                <a:gd name="T22" fmla="*/ 17 w 77"/>
                <a:gd name="T23" fmla="*/ 25 h 64"/>
                <a:gd name="T24" fmla="*/ 39 w 77"/>
                <a:gd name="T25" fmla="*/ 25 h 64"/>
                <a:gd name="T26" fmla="*/ 30 w 77"/>
                <a:gd name="T27" fmla="*/ 14 h 64"/>
                <a:gd name="T28" fmla="*/ 30 w 77"/>
                <a:gd name="T29" fmla="*/ 0 h 64"/>
                <a:gd name="T30" fmla="*/ 34 w 77"/>
                <a:gd name="T31" fmla="*/ 3 h 64"/>
                <a:gd name="T32" fmla="*/ 39 w 77"/>
                <a:gd name="T33" fmla="*/ 10 h 64"/>
                <a:gd name="T34" fmla="*/ 34 w 77"/>
                <a:gd name="T35" fmla="*/ 21 h 64"/>
                <a:gd name="T36" fmla="*/ 52 w 77"/>
                <a:gd name="T37" fmla="*/ 14 h 64"/>
                <a:gd name="T38" fmla="*/ 60 w 77"/>
                <a:gd name="T39" fmla="*/ 10 h 64"/>
                <a:gd name="T40" fmla="*/ 69 w 77"/>
                <a:gd name="T41" fmla="*/ 14 h 64"/>
                <a:gd name="T42" fmla="*/ 65 w 77"/>
                <a:gd name="T43" fmla="*/ 21 h 64"/>
                <a:gd name="T44" fmla="*/ 56 w 77"/>
                <a:gd name="T45" fmla="*/ 21 h 64"/>
                <a:gd name="T46" fmla="*/ 34 w 77"/>
                <a:gd name="T47" fmla="*/ 21 h 64"/>
                <a:gd name="T48" fmla="*/ 73 w 77"/>
                <a:gd name="T49" fmla="*/ 36 h 64"/>
                <a:gd name="T50" fmla="*/ 77 w 77"/>
                <a:gd name="T51" fmla="*/ 43 h 64"/>
                <a:gd name="T52" fmla="*/ 73 w 77"/>
                <a:gd name="T53" fmla="*/ 43 h 64"/>
                <a:gd name="T54" fmla="*/ 60 w 77"/>
                <a:gd name="T55" fmla="*/ 43 h 64"/>
                <a:gd name="T56" fmla="*/ 47 w 77"/>
                <a:gd name="T57" fmla="*/ 32 h 64"/>
                <a:gd name="T58" fmla="*/ 39 w 77"/>
                <a:gd name="T59" fmla="*/ 2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64"/>
                <a:gd name="T92" fmla="*/ 77 w 77"/>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64">
                  <a:moveTo>
                    <a:pt x="39" y="25"/>
                  </a:moveTo>
                  <a:lnTo>
                    <a:pt x="52" y="43"/>
                  </a:lnTo>
                  <a:lnTo>
                    <a:pt x="56" y="53"/>
                  </a:lnTo>
                  <a:lnTo>
                    <a:pt x="52" y="64"/>
                  </a:lnTo>
                  <a:lnTo>
                    <a:pt x="39" y="53"/>
                  </a:lnTo>
                  <a:lnTo>
                    <a:pt x="34" y="39"/>
                  </a:lnTo>
                  <a:lnTo>
                    <a:pt x="39" y="25"/>
                  </a:lnTo>
                  <a:lnTo>
                    <a:pt x="30" y="32"/>
                  </a:lnTo>
                  <a:lnTo>
                    <a:pt x="17" y="39"/>
                  </a:lnTo>
                  <a:lnTo>
                    <a:pt x="0" y="39"/>
                  </a:lnTo>
                  <a:lnTo>
                    <a:pt x="4" y="28"/>
                  </a:lnTo>
                  <a:lnTo>
                    <a:pt x="17" y="25"/>
                  </a:lnTo>
                  <a:lnTo>
                    <a:pt x="39" y="25"/>
                  </a:lnTo>
                  <a:lnTo>
                    <a:pt x="30" y="14"/>
                  </a:lnTo>
                  <a:lnTo>
                    <a:pt x="30" y="0"/>
                  </a:lnTo>
                  <a:lnTo>
                    <a:pt x="34" y="3"/>
                  </a:lnTo>
                  <a:lnTo>
                    <a:pt x="39" y="10"/>
                  </a:lnTo>
                  <a:lnTo>
                    <a:pt x="34" y="21"/>
                  </a:lnTo>
                  <a:lnTo>
                    <a:pt x="52" y="14"/>
                  </a:lnTo>
                  <a:lnTo>
                    <a:pt x="60" y="10"/>
                  </a:lnTo>
                  <a:lnTo>
                    <a:pt x="69" y="14"/>
                  </a:lnTo>
                  <a:lnTo>
                    <a:pt x="65" y="21"/>
                  </a:lnTo>
                  <a:lnTo>
                    <a:pt x="56" y="21"/>
                  </a:lnTo>
                  <a:lnTo>
                    <a:pt x="34" y="21"/>
                  </a:lnTo>
                  <a:lnTo>
                    <a:pt x="73" y="36"/>
                  </a:lnTo>
                  <a:lnTo>
                    <a:pt x="77" y="43"/>
                  </a:lnTo>
                  <a:lnTo>
                    <a:pt x="73" y="43"/>
                  </a:lnTo>
                  <a:lnTo>
                    <a:pt x="60" y="43"/>
                  </a:lnTo>
                  <a:lnTo>
                    <a:pt x="47" y="32"/>
                  </a:lnTo>
                  <a:lnTo>
                    <a:pt x="39" y="2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8" name="Freeform 48"/>
            <p:cNvSpPr>
              <a:spLocks/>
            </p:cNvSpPr>
            <p:nvPr/>
          </p:nvSpPr>
          <p:spPr bwMode="auto">
            <a:xfrm>
              <a:off x="438" y="2827"/>
              <a:ext cx="82" cy="50"/>
            </a:xfrm>
            <a:custGeom>
              <a:avLst/>
              <a:gdLst>
                <a:gd name="T0" fmla="*/ 39 w 82"/>
                <a:gd name="T1" fmla="*/ 18 h 50"/>
                <a:gd name="T2" fmla="*/ 56 w 82"/>
                <a:gd name="T3" fmla="*/ 32 h 50"/>
                <a:gd name="T4" fmla="*/ 60 w 82"/>
                <a:gd name="T5" fmla="*/ 39 h 50"/>
                <a:gd name="T6" fmla="*/ 56 w 82"/>
                <a:gd name="T7" fmla="*/ 50 h 50"/>
                <a:gd name="T8" fmla="*/ 43 w 82"/>
                <a:gd name="T9" fmla="*/ 43 h 50"/>
                <a:gd name="T10" fmla="*/ 34 w 82"/>
                <a:gd name="T11" fmla="*/ 32 h 50"/>
                <a:gd name="T12" fmla="*/ 39 w 82"/>
                <a:gd name="T13" fmla="*/ 18 h 50"/>
                <a:gd name="T14" fmla="*/ 30 w 82"/>
                <a:gd name="T15" fmla="*/ 29 h 50"/>
                <a:gd name="T16" fmla="*/ 0 w 82"/>
                <a:gd name="T17" fmla="*/ 43 h 50"/>
                <a:gd name="T18" fmla="*/ 4 w 82"/>
                <a:gd name="T19" fmla="*/ 32 h 50"/>
                <a:gd name="T20" fmla="*/ 13 w 82"/>
                <a:gd name="T21" fmla="*/ 25 h 50"/>
                <a:gd name="T22" fmla="*/ 39 w 82"/>
                <a:gd name="T23" fmla="*/ 18 h 50"/>
                <a:gd name="T24" fmla="*/ 30 w 82"/>
                <a:gd name="T25" fmla="*/ 11 h 50"/>
                <a:gd name="T26" fmla="*/ 26 w 82"/>
                <a:gd name="T27" fmla="*/ 0 h 50"/>
                <a:gd name="T28" fmla="*/ 34 w 82"/>
                <a:gd name="T29" fmla="*/ 0 h 50"/>
                <a:gd name="T30" fmla="*/ 39 w 82"/>
                <a:gd name="T31" fmla="*/ 7 h 50"/>
                <a:gd name="T32" fmla="*/ 34 w 82"/>
                <a:gd name="T33" fmla="*/ 18 h 50"/>
                <a:gd name="T34" fmla="*/ 52 w 82"/>
                <a:gd name="T35" fmla="*/ 7 h 50"/>
                <a:gd name="T36" fmla="*/ 73 w 82"/>
                <a:gd name="T37" fmla="*/ 0 h 50"/>
                <a:gd name="T38" fmla="*/ 69 w 82"/>
                <a:gd name="T39" fmla="*/ 7 h 50"/>
                <a:gd name="T40" fmla="*/ 56 w 82"/>
                <a:gd name="T41" fmla="*/ 14 h 50"/>
                <a:gd name="T42" fmla="*/ 34 w 82"/>
                <a:gd name="T43" fmla="*/ 18 h 50"/>
                <a:gd name="T44" fmla="*/ 77 w 82"/>
                <a:gd name="T45" fmla="*/ 21 h 50"/>
                <a:gd name="T46" fmla="*/ 82 w 82"/>
                <a:gd name="T47" fmla="*/ 25 h 50"/>
                <a:gd name="T48" fmla="*/ 77 w 82"/>
                <a:gd name="T49" fmla="*/ 29 h 50"/>
                <a:gd name="T50" fmla="*/ 60 w 82"/>
                <a:gd name="T51" fmla="*/ 29 h 50"/>
                <a:gd name="T52" fmla="*/ 52 w 82"/>
                <a:gd name="T53" fmla="*/ 21 h 50"/>
                <a:gd name="T54" fmla="*/ 39 w 82"/>
                <a:gd name="T55" fmla="*/ 18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50"/>
                <a:gd name="T86" fmla="*/ 82 w 82"/>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50">
                  <a:moveTo>
                    <a:pt x="39" y="18"/>
                  </a:moveTo>
                  <a:lnTo>
                    <a:pt x="56" y="32"/>
                  </a:lnTo>
                  <a:lnTo>
                    <a:pt x="60" y="39"/>
                  </a:lnTo>
                  <a:lnTo>
                    <a:pt x="56" y="50"/>
                  </a:lnTo>
                  <a:lnTo>
                    <a:pt x="43" y="43"/>
                  </a:lnTo>
                  <a:lnTo>
                    <a:pt x="34" y="32"/>
                  </a:lnTo>
                  <a:lnTo>
                    <a:pt x="39" y="18"/>
                  </a:lnTo>
                  <a:lnTo>
                    <a:pt x="30" y="29"/>
                  </a:lnTo>
                  <a:lnTo>
                    <a:pt x="0" y="43"/>
                  </a:lnTo>
                  <a:lnTo>
                    <a:pt x="4" y="32"/>
                  </a:lnTo>
                  <a:lnTo>
                    <a:pt x="13" y="25"/>
                  </a:lnTo>
                  <a:lnTo>
                    <a:pt x="39" y="18"/>
                  </a:lnTo>
                  <a:lnTo>
                    <a:pt x="30" y="11"/>
                  </a:lnTo>
                  <a:lnTo>
                    <a:pt x="26" y="0"/>
                  </a:lnTo>
                  <a:lnTo>
                    <a:pt x="34" y="0"/>
                  </a:lnTo>
                  <a:lnTo>
                    <a:pt x="39" y="7"/>
                  </a:lnTo>
                  <a:lnTo>
                    <a:pt x="34" y="18"/>
                  </a:lnTo>
                  <a:lnTo>
                    <a:pt x="52" y="7"/>
                  </a:lnTo>
                  <a:lnTo>
                    <a:pt x="73" y="0"/>
                  </a:lnTo>
                  <a:lnTo>
                    <a:pt x="69" y="7"/>
                  </a:lnTo>
                  <a:lnTo>
                    <a:pt x="56" y="14"/>
                  </a:lnTo>
                  <a:lnTo>
                    <a:pt x="34" y="18"/>
                  </a:lnTo>
                  <a:lnTo>
                    <a:pt x="77" y="21"/>
                  </a:lnTo>
                  <a:lnTo>
                    <a:pt x="82" y="25"/>
                  </a:lnTo>
                  <a:lnTo>
                    <a:pt x="77" y="29"/>
                  </a:lnTo>
                  <a:lnTo>
                    <a:pt x="60" y="29"/>
                  </a:lnTo>
                  <a:lnTo>
                    <a:pt x="52" y="21"/>
                  </a:lnTo>
                  <a:lnTo>
                    <a:pt x="39" y="1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89" name="Freeform 49"/>
            <p:cNvSpPr>
              <a:spLocks/>
            </p:cNvSpPr>
            <p:nvPr/>
          </p:nvSpPr>
          <p:spPr bwMode="auto">
            <a:xfrm>
              <a:off x="365" y="2827"/>
              <a:ext cx="69" cy="75"/>
            </a:xfrm>
            <a:custGeom>
              <a:avLst/>
              <a:gdLst>
                <a:gd name="T0" fmla="*/ 47 w 69"/>
                <a:gd name="T1" fmla="*/ 43 h 75"/>
                <a:gd name="T2" fmla="*/ 22 w 69"/>
                <a:gd name="T3" fmla="*/ 50 h 75"/>
                <a:gd name="T4" fmla="*/ 13 w 69"/>
                <a:gd name="T5" fmla="*/ 50 h 75"/>
                <a:gd name="T6" fmla="*/ 0 w 69"/>
                <a:gd name="T7" fmla="*/ 43 h 75"/>
                <a:gd name="T8" fmla="*/ 13 w 69"/>
                <a:gd name="T9" fmla="*/ 36 h 75"/>
                <a:gd name="T10" fmla="*/ 26 w 69"/>
                <a:gd name="T11" fmla="*/ 32 h 75"/>
                <a:gd name="T12" fmla="*/ 43 w 69"/>
                <a:gd name="T13" fmla="*/ 39 h 75"/>
                <a:gd name="T14" fmla="*/ 34 w 69"/>
                <a:gd name="T15" fmla="*/ 32 h 75"/>
                <a:gd name="T16" fmla="*/ 26 w 69"/>
                <a:gd name="T17" fmla="*/ 18 h 75"/>
                <a:gd name="T18" fmla="*/ 26 w 69"/>
                <a:gd name="T19" fmla="*/ 0 h 75"/>
                <a:gd name="T20" fmla="*/ 39 w 69"/>
                <a:gd name="T21" fmla="*/ 7 h 75"/>
                <a:gd name="T22" fmla="*/ 43 w 69"/>
                <a:gd name="T23" fmla="*/ 18 h 75"/>
                <a:gd name="T24" fmla="*/ 43 w 69"/>
                <a:gd name="T25" fmla="*/ 43 h 75"/>
                <a:gd name="T26" fmla="*/ 52 w 69"/>
                <a:gd name="T27" fmla="*/ 36 h 75"/>
                <a:gd name="T28" fmla="*/ 60 w 69"/>
                <a:gd name="T29" fmla="*/ 36 h 75"/>
                <a:gd name="T30" fmla="*/ 69 w 69"/>
                <a:gd name="T31" fmla="*/ 39 h 75"/>
                <a:gd name="T32" fmla="*/ 65 w 69"/>
                <a:gd name="T33" fmla="*/ 43 h 75"/>
                <a:gd name="T34" fmla="*/ 60 w 69"/>
                <a:gd name="T35" fmla="*/ 47 h 75"/>
                <a:gd name="T36" fmla="*/ 47 w 69"/>
                <a:gd name="T37" fmla="*/ 39 h 75"/>
                <a:gd name="T38" fmla="*/ 52 w 69"/>
                <a:gd name="T39" fmla="*/ 57 h 75"/>
                <a:gd name="T40" fmla="*/ 52 w 69"/>
                <a:gd name="T41" fmla="*/ 75 h 75"/>
                <a:gd name="T42" fmla="*/ 47 w 69"/>
                <a:gd name="T43" fmla="*/ 68 h 75"/>
                <a:gd name="T44" fmla="*/ 43 w 69"/>
                <a:gd name="T45" fmla="*/ 57 h 75"/>
                <a:gd name="T46" fmla="*/ 47 w 69"/>
                <a:gd name="T47" fmla="*/ 36 h 75"/>
                <a:gd name="T48" fmla="*/ 30 w 69"/>
                <a:gd name="T49" fmla="*/ 72 h 75"/>
                <a:gd name="T50" fmla="*/ 22 w 69"/>
                <a:gd name="T51" fmla="*/ 72 h 75"/>
                <a:gd name="T52" fmla="*/ 22 w 69"/>
                <a:gd name="T53" fmla="*/ 68 h 75"/>
                <a:gd name="T54" fmla="*/ 26 w 69"/>
                <a:gd name="T55" fmla="*/ 57 h 75"/>
                <a:gd name="T56" fmla="*/ 34 w 69"/>
                <a:gd name="T57" fmla="*/ 50 h 75"/>
                <a:gd name="T58" fmla="*/ 47 w 69"/>
                <a:gd name="T59" fmla="*/ 43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75"/>
                <a:gd name="T92" fmla="*/ 69 w 69"/>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75">
                  <a:moveTo>
                    <a:pt x="47" y="43"/>
                  </a:moveTo>
                  <a:lnTo>
                    <a:pt x="22" y="50"/>
                  </a:lnTo>
                  <a:lnTo>
                    <a:pt x="13" y="50"/>
                  </a:lnTo>
                  <a:lnTo>
                    <a:pt x="0" y="43"/>
                  </a:lnTo>
                  <a:lnTo>
                    <a:pt x="13" y="36"/>
                  </a:lnTo>
                  <a:lnTo>
                    <a:pt x="26" y="32"/>
                  </a:lnTo>
                  <a:lnTo>
                    <a:pt x="43" y="39"/>
                  </a:lnTo>
                  <a:lnTo>
                    <a:pt x="34" y="32"/>
                  </a:lnTo>
                  <a:lnTo>
                    <a:pt x="26" y="18"/>
                  </a:lnTo>
                  <a:lnTo>
                    <a:pt x="26" y="0"/>
                  </a:lnTo>
                  <a:lnTo>
                    <a:pt x="39" y="7"/>
                  </a:lnTo>
                  <a:lnTo>
                    <a:pt x="43" y="18"/>
                  </a:lnTo>
                  <a:lnTo>
                    <a:pt x="43" y="43"/>
                  </a:lnTo>
                  <a:lnTo>
                    <a:pt x="52" y="36"/>
                  </a:lnTo>
                  <a:lnTo>
                    <a:pt x="60" y="36"/>
                  </a:lnTo>
                  <a:lnTo>
                    <a:pt x="69" y="39"/>
                  </a:lnTo>
                  <a:lnTo>
                    <a:pt x="65" y="43"/>
                  </a:lnTo>
                  <a:lnTo>
                    <a:pt x="60" y="47"/>
                  </a:lnTo>
                  <a:lnTo>
                    <a:pt x="47" y="39"/>
                  </a:lnTo>
                  <a:lnTo>
                    <a:pt x="52" y="57"/>
                  </a:lnTo>
                  <a:lnTo>
                    <a:pt x="52" y="75"/>
                  </a:lnTo>
                  <a:lnTo>
                    <a:pt x="47" y="68"/>
                  </a:lnTo>
                  <a:lnTo>
                    <a:pt x="43" y="57"/>
                  </a:lnTo>
                  <a:lnTo>
                    <a:pt x="47" y="36"/>
                  </a:lnTo>
                  <a:lnTo>
                    <a:pt x="30" y="72"/>
                  </a:lnTo>
                  <a:lnTo>
                    <a:pt x="22" y="72"/>
                  </a:lnTo>
                  <a:lnTo>
                    <a:pt x="22" y="68"/>
                  </a:lnTo>
                  <a:lnTo>
                    <a:pt x="26" y="57"/>
                  </a:lnTo>
                  <a:lnTo>
                    <a:pt x="34" y="50"/>
                  </a:lnTo>
                  <a:lnTo>
                    <a:pt x="47" y="4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0" name="Freeform 50"/>
            <p:cNvSpPr>
              <a:spLocks/>
            </p:cNvSpPr>
            <p:nvPr/>
          </p:nvSpPr>
          <p:spPr bwMode="auto">
            <a:xfrm>
              <a:off x="477" y="2866"/>
              <a:ext cx="69" cy="58"/>
            </a:xfrm>
            <a:custGeom>
              <a:avLst/>
              <a:gdLst>
                <a:gd name="T0" fmla="*/ 26 w 69"/>
                <a:gd name="T1" fmla="*/ 58 h 58"/>
                <a:gd name="T2" fmla="*/ 17 w 69"/>
                <a:gd name="T3" fmla="*/ 50 h 58"/>
                <a:gd name="T4" fmla="*/ 13 w 69"/>
                <a:gd name="T5" fmla="*/ 47 h 58"/>
                <a:gd name="T6" fmla="*/ 17 w 69"/>
                <a:gd name="T7" fmla="*/ 40 h 58"/>
                <a:gd name="T8" fmla="*/ 26 w 69"/>
                <a:gd name="T9" fmla="*/ 29 h 58"/>
                <a:gd name="T10" fmla="*/ 13 w 69"/>
                <a:gd name="T11" fmla="*/ 33 h 58"/>
                <a:gd name="T12" fmla="*/ 0 w 69"/>
                <a:gd name="T13" fmla="*/ 25 h 58"/>
                <a:gd name="T14" fmla="*/ 4 w 69"/>
                <a:gd name="T15" fmla="*/ 22 h 58"/>
                <a:gd name="T16" fmla="*/ 13 w 69"/>
                <a:gd name="T17" fmla="*/ 22 h 58"/>
                <a:gd name="T18" fmla="*/ 21 w 69"/>
                <a:gd name="T19" fmla="*/ 29 h 58"/>
                <a:gd name="T20" fmla="*/ 26 w 69"/>
                <a:gd name="T21" fmla="*/ 15 h 58"/>
                <a:gd name="T22" fmla="*/ 34 w 69"/>
                <a:gd name="T23" fmla="*/ 0 h 58"/>
                <a:gd name="T24" fmla="*/ 38 w 69"/>
                <a:gd name="T25" fmla="*/ 8 h 58"/>
                <a:gd name="T26" fmla="*/ 34 w 69"/>
                <a:gd name="T27" fmla="*/ 15 h 58"/>
                <a:gd name="T28" fmla="*/ 26 w 69"/>
                <a:gd name="T29" fmla="*/ 29 h 58"/>
                <a:gd name="T30" fmla="*/ 60 w 69"/>
                <a:gd name="T31" fmla="*/ 11 h 58"/>
                <a:gd name="T32" fmla="*/ 69 w 69"/>
                <a:gd name="T33" fmla="*/ 15 h 58"/>
                <a:gd name="T34" fmla="*/ 69 w 69"/>
                <a:gd name="T35" fmla="*/ 15 h 58"/>
                <a:gd name="T36" fmla="*/ 56 w 69"/>
                <a:gd name="T37" fmla="*/ 25 h 58"/>
                <a:gd name="T38" fmla="*/ 43 w 69"/>
                <a:gd name="T39" fmla="*/ 25 h 58"/>
                <a:gd name="T40" fmla="*/ 30 w 69"/>
                <a:gd name="T41" fmla="*/ 29 h 58"/>
                <a:gd name="T42" fmla="*/ 51 w 69"/>
                <a:gd name="T43" fmla="*/ 29 h 58"/>
                <a:gd name="T44" fmla="*/ 56 w 69"/>
                <a:gd name="T45" fmla="*/ 33 h 58"/>
                <a:gd name="T46" fmla="*/ 64 w 69"/>
                <a:gd name="T47" fmla="*/ 43 h 58"/>
                <a:gd name="T48" fmla="*/ 64 w 69"/>
                <a:gd name="T49" fmla="*/ 43 h 58"/>
                <a:gd name="T50" fmla="*/ 60 w 69"/>
                <a:gd name="T51" fmla="*/ 43 h 58"/>
                <a:gd name="T52" fmla="*/ 47 w 69"/>
                <a:gd name="T53" fmla="*/ 43 h 58"/>
                <a:gd name="T54" fmla="*/ 38 w 69"/>
                <a:gd name="T55" fmla="*/ 40 h 58"/>
                <a:gd name="T56" fmla="*/ 30 w 69"/>
                <a:gd name="T57" fmla="*/ 33 h 58"/>
                <a:gd name="T58" fmla="*/ 26 w 69"/>
                <a:gd name="T59" fmla="*/ 33 h 58"/>
                <a:gd name="T60" fmla="*/ 30 w 69"/>
                <a:gd name="T61" fmla="*/ 47 h 58"/>
                <a:gd name="T62" fmla="*/ 30 w 69"/>
                <a:gd name="T63" fmla="*/ 54 h 58"/>
                <a:gd name="T64" fmla="*/ 30 w 69"/>
                <a:gd name="T65" fmla="*/ 58 h 58"/>
                <a:gd name="T66" fmla="*/ 26 w 69"/>
                <a:gd name="T67" fmla="*/ 58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58"/>
                <a:gd name="T104" fmla="*/ 69 w 69"/>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58">
                  <a:moveTo>
                    <a:pt x="26" y="58"/>
                  </a:moveTo>
                  <a:lnTo>
                    <a:pt x="17" y="50"/>
                  </a:lnTo>
                  <a:lnTo>
                    <a:pt x="13" y="47"/>
                  </a:lnTo>
                  <a:lnTo>
                    <a:pt x="17" y="40"/>
                  </a:lnTo>
                  <a:lnTo>
                    <a:pt x="26" y="29"/>
                  </a:lnTo>
                  <a:lnTo>
                    <a:pt x="13" y="33"/>
                  </a:lnTo>
                  <a:lnTo>
                    <a:pt x="0" y="25"/>
                  </a:lnTo>
                  <a:lnTo>
                    <a:pt x="4" y="22"/>
                  </a:lnTo>
                  <a:lnTo>
                    <a:pt x="13" y="22"/>
                  </a:lnTo>
                  <a:lnTo>
                    <a:pt x="21" y="29"/>
                  </a:lnTo>
                  <a:lnTo>
                    <a:pt x="26" y="15"/>
                  </a:lnTo>
                  <a:lnTo>
                    <a:pt x="34" y="0"/>
                  </a:lnTo>
                  <a:lnTo>
                    <a:pt x="38" y="8"/>
                  </a:lnTo>
                  <a:lnTo>
                    <a:pt x="34" y="15"/>
                  </a:lnTo>
                  <a:lnTo>
                    <a:pt x="26" y="29"/>
                  </a:lnTo>
                  <a:lnTo>
                    <a:pt x="60" y="11"/>
                  </a:lnTo>
                  <a:lnTo>
                    <a:pt x="69" y="15"/>
                  </a:lnTo>
                  <a:lnTo>
                    <a:pt x="56" y="25"/>
                  </a:lnTo>
                  <a:lnTo>
                    <a:pt x="43" y="25"/>
                  </a:lnTo>
                  <a:lnTo>
                    <a:pt x="30" y="29"/>
                  </a:lnTo>
                  <a:lnTo>
                    <a:pt x="51" y="29"/>
                  </a:lnTo>
                  <a:lnTo>
                    <a:pt x="56" y="33"/>
                  </a:lnTo>
                  <a:lnTo>
                    <a:pt x="64" y="43"/>
                  </a:lnTo>
                  <a:lnTo>
                    <a:pt x="60" y="43"/>
                  </a:lnTo>
                  <a:lnTo>
                    <a:pt x="47" y="43"/>
                  </a:lnTo>
                  <a:lnTo>
                    <a:pt x="38" y="40"/>
                  </a:lnTo>
                  <a:lnTo>
                    <a:pt x="30" y="33"/>
                  </a:lnTo>
                  <a:lnTo>
                    <a:pt x="26" y="33"/>
                  </a:lnTo>
                  <a:lnTo>
                    <a:pt x="30" y="47"/>
                  </a:lnTo>
                  <a:lnTo>
                    <a:pt x="30" y="54"/>
                  </a:lnTo>
                  <a:lnTo>
                    <a:pt x="30" y="58"/>
                  </a:lnTo>
                  <a:lnTo>
                    <a:pt x="26" y="5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1" name="Freeform 51"/>
            <p:cNvSpPr>
              <a:spLocks/>
            </p:cNvSpPr>
            <p:nvPr/>
          </p:nvSpPr>
          <p:spPr bwMode="auto">
            <a:xfrm>
              <a:off x="412" y="2874"/>
              <a:ext cx="73" cy="64"/>
            </a:xfrm>
            <a:custGeom>
              <a:avLst/>
              <a:gdLst>
                <a:gd name="T0" fmla="*/ 73 w 73"/>
                <a:gd name="T1" fmla="*/ 39 h 64"/>
                <a:gd name="T2" fmla="*/ 65 w 73"/>
                <a:gd name="T3" fmla="*/ 32 h 64"/>
                <a:gd name="T4" fmla="*/ 56 w 73"/>
                <a:gd name="T5" fmla="*/ 28 h 64"/>
                <a:gd name="T6" fmla="*/ 30 w 73"/>
                <a:gd name="T7" fmla="*/ 28 h 64"/>
                <a:gd name="T8" fmla="*/ 43 w 73"/>
                <a:gd name="T9" fmla="*/ 25 h 64"/>
                <a:gd name="T10" fmla="*/ 56 w 73"/>
                <a:gd name="T11" fmla="*/ 21 h 64"/>
                <a:gd name="T12" fmla="*/ 69 w 73"/>
                <a:gd name="T13" fmla="*/ 14 h 64"/>
                <a:gd name="T14" fmla="*/ 69 w 73"/>
                <a:gd name="T15" fmla="*/ 10 h 64"/>
                <a:gd name="T16" fmla="*/ 60 w 73"/>
                <a:gd name="T17" fmla="*/ 10 h 64"/>
                <a:gd name="T18" fmla="*/ 26 w 73"/>
                <a:gd name="T19" fmla="*/ 32 h 64"/>
                <a:gd name="T20" fmla="*/ 35 w 73"/>
                <a:gd name="T21" fmla="*/ 14 h 64"/>
                <a:gd name="T22" fmla="*/ 39 w 73"/>
                <a:gd name="T23" fmla="*/ 7 h 64"/>
                <a:gd name="T24" fmla="*/ 35 w 73"/>
                <a:gd name="T25" fmla="*/ 0 h 64"/>
                <a:gd name="T26" fmla="*/ 26 w 73"/>
                <a:gd name="T27" fmla="*/ 14 h 64"/>
                <a:gd name="T28" fmla="*/ 26 w 73"/>
                <a:gd name="T29" fmla="*/ 28 h 64"/>
                <a:gd name="T30" fmla="*/ 13 w 73"/>
                <a:gd name="T31" fmla="*/ 21 h 64"/>
                <a:gd name="T32" fmla="*/ 9 w 73"/>
                <a:gd name="T33" fmla="*/ 21 h 64"/>
                <a:gd name="T34" fmla="*/ 0 w 73"/>
                <a:gd name="T35" fmla="*/ 21 h 64"/>
                <a:gd name="T36" fmla="*/ 13 w 73"/>
                <a:gd name="T37" fmla="*/ 28 h 64"/>
                <a:gd name="T38" fmla="*/ 30 w 73"/>
                <a:gd name="T39" fmla="*/ 25 h 64"/>
                <a:gd name="T40" fmla="*/ 18 w 73"/>
                <a:gd name="T41" fmla="*/ 42 h 64"/>
                <a:gd name="T42" fmla="*/ 18 w 73"/>
                <a:gd name="T43" fmla="*/ 53 h 64"/>
                <a:gd name="T44" fmla="*/ 26 w 73"/>
                <a:gd name="T45" fmla="*/ 64 h 64"/>
                <a:gd name="T46" fmla="*/ 26 w 73"/>
                <a:gd name="T47" fmla="*/ 64 h 64"/>
                <a:gd name="T48" fmla="*/ 30 w 73"/>
                <a:gd name="T49" fmla="*/ 53 h 64"/>
                <a:gd name="T50" fmla="*/ 30 w 73"/>
                <a:gd name="T51" fmla="*/ 39 h 64"/>
                <a:gd name="T52" fmla="*/ 30 w 73"/>
                <a:gd name="T53" fmla="*/ 28 h 64"/>
                <a:gd name="T54" fmla="*/ 43 w 73"/>
                <a:gd name="T55" fmla="*/ 39 h 64"/>
                <a:gd name="T56" fmla="*/ 60 w 73"/>
                <a:gd name="T57" fmla="*/ 42 h 64"/>
                <a:gd name="T58" fmla="*/ 73 w 73"/>
                <a:gd name="T59" fmla="*/ 39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64"/>
                <a:gd name="T92" fmla="*/ 73 w 73"/>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64">
                  <a:moveTo>
                    <a:pt x="73" y="39"/>
                  </a:moveTo>
                  <a:lnTo>
                    <a:pt x="65" y="32"/>
                  </a:lnTo>
                  <a:lnTo>
                    <a:pt x="56" y="28"/>
                  </a:lnTo>
                  <a:lnTo>
                    <a:pt x="30" y="28"/>
                  </a:lnTo>
                  <a:lnTo>
                    <a:pt x="43" y="25"/>
                  </a:lnTo>
                  <a:lnTo>
                    <a:pt x="56" y="21"/>
                  </a:lnTo>
                  <a:lnTo>
                    <a:pt x="69" y="14"/>
                  </a:lnTo>
                  <a:lnTo>
                    <a:pt x="69" y="10"/>
                  </a:lnTo>
                  <a:lnTo>
                    <a:pt x="60" y="10"/>
                  </a:lnTo>
                  <a:lnTo>
                    <a:pt x="26" y="32"/>
                  </a:lnTo>
                  <a:lnTo>
                    <a:pt x="35" y="14"/>
                  </a:lnTo>
                  <a:lnTo>
                    <a:pt x="39" y="7"/>
                  </a:lnTo>
                  <a:lnTo>
                    <a:pt x="35" y="0"/>
                  </a:lnTo>
                  <a:lnTo>
                    <a:pt x="26" y="14"/>
                  </a:lnTo>
                  <a:lnTo>
                    <a:pt x="26" y="28"/>
                  </a:lnTo>
                  <a:lnTo>
                    <a:pt x="13" y="21"/>
                  </a:lnTo>
                  <a:lnTo>
                    <a:pt x="9" y="21"/>
                  </a:lnTo>
                  <a:lnTo>
                    <a:pt x="0" y="21"/>
                  </a:lnTo>
                  <a:lnTo>
                    <a:pt x="13" y="28"/>
                  </a:lnTo>
                  <a:lnTo>
                    <a:pt x="30" y="25"/>
                  </a:lnTo>
                  <a:lnTo>
                    <a:pt x="18" y="42"/>
                  </a:lnTo>
                  <a:lnTo>
                    <a:pt x="18" y="53"/>
                  </a:lnTo>
                  <a:lnTo>
                    <a:pt x="26" y="64"/>
                  </a:lnTo>
                  <a:lnTo>
                    <a:pt x="30" y="53"/>
                  </a:lnTo>
                  <a:lnTo>
                    <a:pt x="30" y="39"/>
                  </a:lnTo>
                  <a:lnTo>
                    <a:pt x="30" y="28"/>
                  </a:lnTo>
                  <a:lnTo>
                    <a:pt x="43" y="39"/>
                  </a:lnTo>
                  <a:lnTo>
                    <a:pt x="60" y="42"/>
                  </a:lnTo>
                  <a:lnTo>
                    <a:pt x="73" y="39"/>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2" name="Freeform 52"/>
            <p:cNvSpPr>
              <a:spLocks/>
            </p:cNvSpPr>
            <p:nvPr/>
          </p:nvSpPr>
          <p:spPr bwMode="auto">
            <a:xfrm>
              <a:off x="339" y="2906"/>
              <a:ext cx="91" cy="25"/>
            </a:xfrm>
            <a:custGeom>
              <a:avLst/>
              <a:gdLst>
                <a:gd name="T0" fmla="*/ 91 w 91"/>
                <a:gd name="T1" fmla="*/ 18 h 25"/>
                <a:gd name="T2" fmla="*/ 73 w 91"/>
                <a:gd name="T3" fmla="*/ 14 h 25"/>
                <a:gd name="T4" fmla="*/ 48 w 91"/>
                <a:gd name="T5" fmla="*/ 18 h 25"/>
                <a:gd name="T6" fmla="*/ 60 w 91"/>
                <a:gd name="T7" fmla="*/ 7 h 25"/>
                <a:gd name="T8" fmla="*/ 60 w 91"/>
                <a:gd name="T9" fmla="*/ 3 h 25"/>
                <a:gd name="T10" fmla="*/ 52 w 91"/>
                <a:gd name="T11" fmla="*/ 0 h 25"/>
                <a:gd name="T12" fmla="*/ 52 w 91"/>
                <a:gd name="T13" fmla="*/ 0 h 25"/>
                <a:gd name="T14" fmla="*/ 48 w 91"/>
                <a:gd name="T15" fmla="*/ 3 h 25"/>
                <a:gd name="T16" fmla="*/ 48 w 91"/>
                <a:gd name="T17" fmla="*/ 10 h 25"/>
                <a:gd name="T18" fmla="*/ 52 w 91"/>
                <a:gd name="T19" fmla="*/ 18 h 25"/>
                <a:gd name="T20" fmla="*/ 26 w 91"/>
                <a:gd name="T21" fmla="*/ 14 h 25"/>
                <a:gd name="T22" fmla="*/ 13 w 91"/>
                <a:gd name="T23" fmla="*/ 18 h 25"/>
                <a:gd name="T24" fmla="*/ 0 w 91"/>
                <a:gd name="T25" fmla="*/ 25 h 25"/>
                <a:gd name="T26" fmla="*/ 91 w 91"/>
                <a:gd name="T27" fmla="*/ 1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25"/>
                <a:gd name="T44" fmla="*/ 91 w 91"/>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25">
                  <a:moveTo>
                    <a:pt x="91" y="18"/>
                  </a:moveTo>
                  <a:lnTo>
                    <a:pt x="73" y="14"/>
                  </a:lnTo>
                  <a:lnTo>
                    <a:pt x="48" y="18"/>
                  </a:lnTo>
                  <a:lnTo>
                    <a:pt x="60" y="7"/>
                  </a:lnTo>
                  <a:lnTo>
                    <a:pt x="60" y="3"/>
                  </a:lnTo>
                  <a:lnTo>
                    <a:pt x="52" y="0"/>
                  </a:lnTo>
                  <a:lnTo>
                    <a:pt x="48" y="3"/>
                  </a:lnTo>
                  <a:lnTo>
                    <a:pt x="48" y="10"/>
                  </a:lnTo>
                  <a:lnTo>
                    <a:pt x="52" y="18"/>
                  </a:lnTo>
                  <a:lnTo>
                    <a:pt x="26" y="14"/>
                  </a:lnTo>
                  <a:lnTo>
                    <a:pt x="13" y="18"/>
                  </a:lnTo>
                  <a:lnTo>
                    <a:pt x="0" y="25"/>
                  </a:lnTo>
                  <a:lnTo>
                    <a:pt x="91" y="1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3" name="Freeform 53"/>
            <p:cNvSpPr>
              <a:spLocks/>
            </p:cNvSpPr>
            <p:nvPr/>
          </p:nvSpPr>
          <p:spPr bwMode="auto">
            <a:xfrm>
              <a:off x="339" y="2906"/>
              <a:ext cx="91" cy="25"/>
            </a:xfrm>
            <a:custGeom>
              <a:avLst/>
              <a:gdLst>
                <a:gd name="T0" fmla="*/ 91 w 91"/>
                <a:gd name="T1" fmla="*/ 18 h 25"/>
                <a:gd name="T2" fmla="*/ 73 w 91"/>
                <a:gd name="T3" fmla="*/ 14 h 25"/>
                <a:gd name="T4" fmla="*/ 48 w 91"/>
                <a:gd name="T5" fmla="*/ 18 h 25"/>
                <a:gd name="T6" fmla="*/ 60 w 91"/>
                <a:gd name="T7" fmla="*/ 7 h 25"/>
                <a:gd name="T8" fmla="*/ 60 w 91"/>
                <a:gd name="T9" fmla="*/ 3 h 25"/>
                <a:gd name="T10" fmla="*/ 52 w 91"/>
                <a:gd name="T11" fmla="*/ 0 h 25"/>
                <a:gd name="T12" fmla="*/ 52 w 91"/>
                <a:gd name="T13" fmla="*/ 0 h 25"/>
                <a:gd name="T14" fmla="*/ 48 w 91"/>
                <a:gd name="T15" fmla="*/ 3 h 25"/>
                <a:gd name="T16" fmla="*/ 48 w 91"/>
                <a:gd name="T17" fmla="*/ 10 h 25"/>
                <a:gd name="T18" fmla="*/ 52 w 91"/>
                <a:gd name="T19" fmla="*/ 18 h 25"/>
                <a:gd name="T20" fmla="*/ 26 w 91"/>
                <a:gd name="T21" fmla="*/ 14 h 25"/>
                <a:gd name="T22" fmla="*/ 13 w 91"/>
                <a:gd name="T23" fmla="*/ 18 h 25"/>
                <a:gd name="T24" fmla="*/ 0 w 91"/>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25"/>
                <a:gd name="T41" fmla="*/ 91 w 9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25">
                  <a:moveTo>
                    <a:pt x="91" y="18"/>
                  </a:moveTo>
                  <a:lnTo>
                    <a:pt x="73" y="14"/>
                  </a:lnTo>
                  <a:lnTo>
                    <a:pt x="48" y="18"/>
                  </a:lnTo>
                  <a:lnTo>
                    <a:pt x="60" y="7"/>
                  </a:lnTo>
                  <a:lnTo>
                    <a:pt x="60" y="3"/>
                  </a:lnTo>
                  <a:lnTo>
                    <a:pt x="52" y="0"/>
                  </a:lnTo>
                  <a:lnTo>
                    <a:pt x="48" y="3"/>
                  </a:lnTo>
                  <a:lnTo>
                    <a:pt x="48" y="10"/>
                  </a:lnTo>
                  <a:lnTo>
                    <a:pt x="52" y="18"/>
                  </a:lnTo>
                  <a:lnTo>
                    <a:pt x="26" y="14"/>
                  </a:lnTo>
                  <a:lnTo>
                    <a:pt x="13" y="18"/>
                  </a:lnTo>
                  <a:lnTo>
                    <a:pt x="0" y="25"/>
                  </a:lnTo>
                </a:path>
              </a:pathLst>
            </a:custGeom>
            <a:noFill/>
            <a:ln w="0">
              <a:solidFill>
                <a:srgbClr val="8091C8"/>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4" name="Freeform 54"/>
            <p:cNvSpPr>
              <a:spLocks/>
            </p:cNvSpPr>
            <p:nvPr/>
          </p:nvSpPr>
          <p:spPr bwMode="auto">
            <a:xfrm>
              <a:off x="339" y="2924"/>
              <a:ext cx="91" cy="28"/>
            </a:xfrm>
            <a:custGeom>
              <a:avLst/>
              <a:gdLst>
                <a:gd name="T0" fmla="*/ 0 w 91"/>
                <a:gd name="T1" fmla="*/ 7 h 28"/>
                <a:gd name="T2" fmla="*/ 39 w 91"/>
                <a:gd name="T3" fmla="*/ 7 h 28"/>
                <a:gd name="T4" fmla="*/ 52 w 91"/>
                <a:gd name="T5" fmla="*/ 0 h 28"/>
                <a:gd name="T6" fmla="*/ 39 w 91"/>
                <a:gd name="T7" fmla="*/ 10 h 28"/>
                <a:gd name="T8" fmla="*/ 39 w 91"/>
                <a:gd name="T9" fmla="*/ 25 h 28"/>
                <a:gd name="T10" fmla="*/ 43 w 91"/>
                <a:gd name="T11" fmla="*/ 28 h 28"/>
                <a:gd name="T12" fmla="*/ 52 w 91"/>
                <a:gd name="T13" fmla="*/ 21 h 28"/>
                <a:gd name="T14" fmla="*/ 56 w 91"/>
                <a:gd name="T15" fmla="*/ 14 h 28"/>
                <a:gd name="T16" fmla="*/ 52 w 91"/>
                <a:gd name="T17" fmla="*/ 0 h 28"/>
                <a:gd name="T18" fmla="*/ 60 w 91"/>
                <a:gd name="T19" fmla="*/ 10 h 28"/>
                <a:gd name="T20" fmla="*/ 69 w 91"/>
                <a:gd name="T21" fmla="*/ 18 h 28"/>
                <a:gd name="T22" fmla="*/ 82 w 91"/>
                <a:gd name="T23" fmla="*/ 25 h 28"/>
                <a:gd name="T24" fmla="*/ 82 w 91"/>
                <a:gd name="T25" fmla="*/ 21 h 28"/>
                <a:gd name="T26" fmla="*/ 69 w 91"/>
                <a:gd name="T27" fmla="*/ 7 h 28"/>
                <a:gd name="T28" fmla="*/ 48 w 91"/>
                <a:gd name="T29" fmla="*/ 0 h 28"/>
                <a:gd name="T30" fmla="*/ 73 w 91"/>
                <a:gd name="T31" fmla="*/ 3 h 28"/>
                <a:gd name="T32" fmla="*/ 82 w 91"/>
                <a:gd name="T33" fmla="*/ 3 h 28"/>
                <a:gd name="T34" fmla="*/ 91 w 91"/>
                <a:gd name="T35" fmla="*/ 0 h 28"/>
                <a:gd name="T36" fmla="*/ 0 w 91"/>
                <a:gd name="T37" fmla="*/ 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28"/>
                <a:gd name="T59" fmla="*/ 91 w 91"/>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28">
                  <a:moveTo>
                    <a:pt x="0" y="7"/>
                  </a:moveTo>
                  <a:lnTo>
                    <a:pt x="39" y="7"/>
                  </a:lnTo>
                  <a:lnTo>
                    <a:pt x="52" y="0"/>
                  </a:lnTo>
                  <a:lnTo>
                    <a:pt x="39" y="10"/>
                  </a:lnTo>
                  <a:lnTo>
                    <a:pt x="39" y="25"/>
                  </a:lnTo>
                  <a:lnTo>
                    <a:pt x="43" y="28"/>
                  </a:lnTo>
                  <a:lnTo>
                    <a:pt x="52" y="21"/>
                  </a:lnTo>
                  <a:lnTo>
                    <a:pt x="56" y="14"/>
                  </a:lnTo>
                  <a:lnTo>
                    <a:pt x="52" y="0"/>
                  </a:lnTo>
                  <a:lnTo>
                    <a:pt x="60" y="10"/>
                  </a:lnTo>
                  <a:lnTo>
                    <a:pt x="69" y="18"/>
                  </a:lnTo>
                  <a:lnTo>
                    <a:pt x="82" y="25"/>
                  </a:lnTo>
                  <a:lnTo>
                    <a:pt x="82" y="21"/>
                  </a:lnTo>
                  <a:lnTo>
                    <a:pt x="69" y="7"/>
                  </a:lnTo>
                  <a:lnTo>
                    <a:pt x="48" y="0"/>
                  </a:lnTo>
                  <a:lnTo>
                    <a:pt x="73" y="3"/>
                  </a:lnTo>
                  <a:lnTo>
                    <a:pt x="82" y="3"/>
                  </a:lnTo>
                  <a:lnTo>
                    <a:pt x="91" y="0"/>
                  </a:lnTo>
                  <a:lnTo>
                    <a:pt x="0" y="7"/>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5" name="Freeform 55"/>
            <p:cNvSpPr>
              <a:spLocks/>
            </p:cNvSpPr>
            <p:nvPr/>
          </p:nvSpPr>
          <p:spPr bwMode="auto">
            <a:xfrm>
              <a:off x="339" y="2924"/>
              <a:ext cx="91" cy="28"/>
            </a:xfrm>
            <a:custGeom>
              <a:avLst/>
              <a:gdLst>
                <a:gd name="T0" fmla="*/ 0 w 91"/>
                <a:gd name="T1" fmla="*/ 7 h 28"/>
                <a:gd name="T2" fmla="*/ 39 w 91"/>
                <a:gd name="T3" fmla="*/ 7 h 28"/>
                <a:gd name="T4" fmla="*/ 52 w 91"/>
                <a:gd name="T5" fmla="*/ 0 h 28"/>
                <a:gd name="T6" fmla="*/ 39 w 91"/>
                <a:gd name="T7" fmla="*/ 10 h 28"/>
                <a:gd name="T8" fmla="*/ 39 w 91"/>
                <a:gd name="T9" fmla="*/ 25 h 28"/>
                <a:gd name="T10" fmla="*/ 43 w 91"/>
                <a:gd name="T11" fmla="*/ 28 h 28"/>
                <a:gd name="T12" fmla="*/ 52 w 91"/>
                <a:gd name="T13" fmla="*/ 21 h 28"/>
                <a:gd name="T14" fmla="*/ 56 w 91"/>
                <a:gd name="T15" fmla="*/ 14 h 28"/>
                <a:gd name="T16" fmla="*/ 52 w 91"/>
                <a:gd name="T17" fmla="*/ 0 h 28"/>
                <a:gd name="T18" fmla="*/ 60 w 91"/>
                <a:gd name="T19" fmla="*/ 10 h 28"/>
                <a:gd name="T20" fmla="*/ 69 w 91"/>
                <a:gd name="T21" fmla="*/ 18 h 28"/>
                <a:gd name="T22" fmla="*/ 82 w 91"/>
                <a:gd name="T23" fmla="*/ 25 h 28"/>
                <a:gd name="T24" fmla="*/ 82 w 91"/>
                <a:gd name="T25" fmla="*/ 21 h 28"/>
                <a:gd name="T26" fmla="*/ 69 w 91"/>
                <a:gd name="T27" fmla="*/ 7 h 28"/>
                <a:gd name="T28" fmla="*/ 48 w 91"/>
                <a:gd name="T29" fmla="*/ 0 h 28"/>
                <a:gd name="T30" fmla="*/ 73 w 91"/>
                <a:gd name="T31" fmla="*/ 3 h 28"/>
                <a:gd name="T32" fmla="*/ 82 w 91"/>
                <a:gd name="T33" fmla="*/ 3 h 28"/>
                <a:gd name="T34" fmla="*/ 91 w 91"/>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28"/>
                <a:gd name="T56" fmla="*/ 91 w 9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28">
                  <a:moveTo>
                    <a:pt x="0" y="7"/>
                  </a:moveTo>
                  <a:lnTo>
                    <a:pt x="39" y="7"/>
                  </a:lnTo>
                  <a:lnTo>
                    <a:pt x="52" y="0"/>
                  </a:lnTo>
                  <a:lnTo>
                    <a:pt x="39" y="10"/>
                  </a:lnTo>
                  <a:lnTo>
                    <a:pt x="39" y="25"/>
                  </a:lnTo>
                  <a:lnTo>
                    <a:pt x="43" y="28"/>
                  </a:lnTo>
                  <a:lnTo>
                    <a:pt x="52" y="21"/>
                  </a:lnTo>
                  <a:lnTo>
                    <a:pt x="56" y="14"/>
                  </a:lnTo>
                  <a:lnTo>
                    <a:pt x="52" y="0"/>
                  </a:lnTo>
                  <a:lnTo>
                    <a:pt x="60" y="10"/>
                  </a:lnTo>
                  <a:lnTo>
                    <a:pt x="69" y="18"/>
                  </a:lnTo>
                  <a:lnTo>
                    <a:pt x="82" y="25"/>
                  </a:lnTo>
                  <a:lnTo>
                    <a:pt x="82" y="21"/>
                  </a:lnTo>
                  <a:lnTo>
                    <a:pt x="69" y="7"/>
                  </a:lnTo>
                  <a:lnTo>
                    <a:pt x="48" y="0"/>
                  </a:lnTo>
                  <a:lnTo>
                    <a:pt x="73" y="3"/>
                  </a:lnTo>
                  <a:lnTo>
                    <a:pt x="82" y="3"/>
                  </a:lnTo>
                  <a:lnTo>
                    <a:pt x="91" y="0"/>
                  </a:lnTo>
                </a:path>
              </a:pathLst>
            </a:custGeom>
            <a:noFill/>
            <a:ln w="0">
              <a:solidFill>
                <a:srgbClr val="8091C8"/>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6" name="Freeform 56"/>
            <p:cNvSpPr>
              <a:spLocks/>
            </p:cNvSpPr>
            <p:nvPr/>
          </p:nvSpPr>
          <p:spPr bwMode="auto">
            <a:xfrm>
              <a:off x="472" y="2924"/>
              <a:ext cx="74" cy="64"/>
            </a:xfrm>
            <a:custGeom>
              <a:avLst/>
              <a:gdLst>
                <a:gd name="T0" fmla="*/ 39 w 74"/>
                <a:gd name="T1" fmla="*/ 21 h 64"/>
                <a:gd name="T2" fmla="*/ 52 w 74"/>
                <a:gd name="T3" fmla="*/ 43 h 64"/>
                <a:gd name="T4" fmla="*/ 52 w 74"/>
                <a:gd name="T5" fmla="*/ 53 h 64"/>
                <a:gd name="T6" fmla="*/ 52 w 74"/>
                <a:gd name="T7" fmla="*/ 64 h 64"/>
                <a:gd name="T8" fmla="*/ 35 w 74"/>
                <a:gd name="T9" fmla="*/ 53 h 64"/>
                <a:gd name="T10" fmla="*/ 31 w 74"/>
                <a:gd name="T11" fmla="*/ 39 h 64"/>
                <a:gd name="T12" fmla="*/ 35 w 74"/>
                <a:gd name="T13" fmla="*/ 21 h 64"/>
                <a:gd name="T14" fmla="*/ 31 w 74"/>
                <a:gd name="T15" fmla="*/ 32 h 64"/>
                <a:gd name="T16" fmla="*/ 13 w 74"/>
                <a:gd name="T17" fmla="*/ 39 h 64"/>
                <a:gd name="T18" fmla="*/ 0 w 74"/>
                <a:gd name="T19" fmla="*/ 39 h 64"/>
                <a:gd name="T20" fmla="*/ 5 w 74"/>
                <a:gd name="T21" fmla="*/ 28 h 64"/>
                <a:gd name="T22" fmla="*/ 13 w 74"/>
                <a:gd name="T23" fmla="*/ 21 h 64"/>
                <a:gd name="T24" fmla="*/ 39 w 74"/>
                <a:gd name="T25" fmla="*/ 21 h 64"/>
                <a:gd name="T26" fmla="*/ 26 w 74"/>
                <a:gd name="T27" fmla="*/ 14 h 64"/>
                <a:gd name="T28" fmla="*/ 26 w 74"/>
                <a:gd name="T29" fmla="*/ 0 h 64"/>
                <a:gd name="T30" fmla="*/ 35 w 74"/>
                <a:gd name="T31" fmla="*/ 3 h 64"/>
                <a:gd name="T32" fmla="*/ 35 w 74"/>
                <a:gd name="T33" fmla="*/ 7 h 64"/>
                <a:gd name="T34" fmla="*/ 35 w 74"/>
                <a:gd name="T35" fmla="*/ 21 h 64"/>
                <a:gd name="T36" fmla="*/ 52 w 74"/>
                <a:gd name="T37" fmla="*/ 14 h 64"/>
                <a:gd name="T38" fmla="*/ 61 w 74"/>
                <a:gd name="T39" fmla="*/ 10 h 64"/>
                <a:gd name="T40" fmla="*/ 69 w 74"/>
                <a:gd name="T41" fmla="*/ 14 h 64"/>
                <a:gd name="T42" fmla="*/ 65 w 74"/>
                <a:gd name="T43" fmla="*/ 21 h 64"/>
                <a:gd name="T44" fmla="*/ 52 w 74"/>
                <a:gd name="T45" fmla="*/ 21 h 64"/>
                <a:gd name="T46" fmla="*/ 31 w 74"/>
                <a:gd name="T47" fmla="*/ 21 h 64"/>
                <a:gd name="T48" fmla="*/ 74 w 74"/>
                <a:gd name="T49" fmla="*/ 35 h 64"/>
                <a:gd name="T50" fmla="*/ 74 w 74"/>
                <a:gd name="T51" fmla="*/ 43 h 64"/>
                <a:gd name="T52" fmla="*/ 69 w 74"/>
                <a:gd name="T53" fmla="*/ 46 h 64"/>
                <a:gd name="T54" fmla="*/ 56 w 74"/>
                <a:gd name="T55" fmla="*/ 39 h 64"/>
                <a:gd name="T56" fmla="*/ 48 w 74"/>
                <a:gd name="T57" fmla="*/ 32 h 64"/>
                <a:gd name="T58" fmla="*/ 39 w 74"/>
                <a:gd name="T59" fmla="*/ 21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
                <a:gd name="T91" fmla="*/ 0 h 64"/>
                <a:gd name="T92" fmla="*/ 74 w 74"/>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 h="64">
                  <a:moveTo>
                    <a:pt x="39" y="21"/>
                  </a:moveTo>
                  <a:lnTo>
                    <a:pt x="52" y="43"/>
                  </a:lnTo>
                  <a:lnTo>
                    <a:pt x="52" y="53"/>
                  </a:lnTo>
                  <a:lnTo>
                    <a:pt x="52" y="64"/>
                  </a:lnTo>
                  <a:lnTo>
                    <a:pt x="35" y="53"/>
                  </a:lnTo>
                  <a:lnTo>
                    <a:pt x="31" y="39"/>
                  </a:lnTo>
                  <a:lnTo>
                    <a:pt x="35" y="21"/>
                  </a:lnTo>
                  <a:lnTo>
                    <a:pt x="31" y="32"/>
                  </a:lnTo>
                  <a:lnTo>
                    <a:pt x="13" y="39"/>
                  </a:lnTo>
                  <a:lnTo>
                    <a:pt x="0" y="39"/>
                  </a:lnTo>
                  <a:lnTo>
                    <a:pt x="5" y="28"/>
                  </a:lnTo>
                  <a:lnTo>
                    <a:pt x="13" y="21"/>
                  </a:lnTo>
                  <a:lnTo>
                    <a:pt x="39" y="21"/>
                  </a:lnTo>
                  <a:lnTo>
                    <a:pt x="26" y="14"/>
                  </a:lnTo>
                  <a:lnTo>
                    <a:pt x="26" y="0"/>
                  </a:lnTo>
                  <a:lnTo>
                    <a:pt x="35" y="3"/>
                  </a:lnTo>
                  <a:lnTo>
                    <a:pt x="35" y="7"/>
                  </a:lnTo>
                  <a:lnTo>
                    <a:pt x="35" y="21"/>
                  </a:lnTo>
                  <a:lnTo>
                    <a:pt x="52" y="14"/>
                  </a:lnTo>
                  <a:lnTo>
                    <a:pt x="61" y="10"/>
                  </a:lnTo>
                  <a:lnTo>
                    <a:pt x="69" y="14"/>
                  </a:lnTo>
                  <a:lnTo>
                    <a:pt x="65" y="21"/>
                  </a:lnTo>
                  <a:lnTo>
                    <a:pt x="52" y="21"/>
                  </a:lnTo>
                  <a:lnTo>
                    <a:pt x="31" y="21"/>
                  </a:lnTo>
                  <a:lnTo>
                    <a:pt x="74" y="35"/>
                  </a:lnTo>
                  <a:lnTo>
                    <a:pt x="74" y="43"/>
                  </a:lnTo>
                  <a:lnTo>
                    <a:pt x="69" y="46"/>
                  </a:lnTo>
                  <a:lnTo>
                    <a:pt x="56" y="39"/>
                  </a:lnTo>
                  <a:lnTo>
                    <a:pt x="48" y="32"/>
                  </a:lnTo>
                  <a:lnTo>
                    <a:pt x="39" y="21"/>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7" name="Freeform 57"/>
            <p:cNvSpPr>
              <a:spLocks/>
            </p:cNvSpPr>
            <p:nvPr/>
          </p:nvSpPr>
          <p:spPr bwMode="auto">
            <a:xfrm>
              <a:off x="408" y="2942"/>
              <a:ext cx="73" cy="60"/>
            </a:xfrm>
            <a:custGeom>
              <a:avLst/>
              <a:gdLst>
                <a:gd name="T0" fmla="*/ 22 w 73"/>
                <a:gd name="T1" fmla="*/ 25 h 60"/>
                <a:gd name="T2" fmla="*/ 52 w 73"/>
                <a:gd name="T3" fmla="*/ 35 h 60"/>
                <a:gd name="T4" fmla="*/ 60 w 73"/>
                <a:gd name="T5" fmla="*/ 46 h 60"/>
                <a:gd name="T6" fmla="*/ 69 w 73"/>
                <a:gd name="T7" fmla="*/ 57 h 60"/>
                <a:gd name="T8" fmla="*/ 47 w 73"/>
                <a:gd name="T9" fmla="*/ 53 h 60"/>
                <a:gd name="T10" fmla="*/ 30 w 73"/>
                <a:gd name="T11" fmla="*/ 43 h 60"/>
                <a:gd name="T12" fmla="*/ 22 w 73"/>
                <a:gd name="T13" fmla="*/ 25 h 60"/>
                <a:gd name="T14" fmla="*/ 26 w 73"/>
                <a:gd name="T15" fmla="*/ 35 h 60"/>
                <a:gd name="T16" fmla="*/ 17 w 73"/>
                <a:gd name="T17" fmla="*/ 50 h 60"/>
                <a:gd name="T18" fmla="*/ 4 w 73"/>
                <a:gd name="T19" fmla="*/ 60 h 60"/>
                <a:gd name="T20" fmla="*/ 0 w 73"/>
                <a:gd name="T21" fmla="*/ 46 h 60"/>
                <a:gd name="T22" fmla="*/ 4 w 73"/>
                <a:gd name="T23" fmla="*/ 35 h 60"/>
                <a:gd name="T24" fmla="*/ 26 w 73"/>
                <a:gd name="T25" fmla="*/ 25 h 60"/>
                <a:gd name="T26" fmla="*/ 9 w 73"/>
                <a:gd name="T27" fmla="*/ 21 h 60"/>
                <a:gd name="T28" fmla="*/ 0 w 73"/>
                <a:gd name="T29" fmla="*/ 10 h 60"/>
                <a:gd name="T30" fmla="*/ 9 w 73"/>
                <a:gd name="T31" fmla="*/ 7 h 60"/>
                <a:gd name="T32" fmla="*/ 13 w 73"/>
                <a:gd name="T33" fmla="*/ 14 h 60"/>
                <a:gd name="T34" fmla="*/ 22 w 73"/>
                <a:gd name="T35" fmla="*/ 25 h 60"/>
                <a:gd name="T36" fmla="*/ 30 w 73"/>
                <a:gd name="T37" fmla="*/ 10 h 60"/>
                <a:gd name="T38" fmla="*/ 34 w 73"/>
                <a:gd name="T39" fmla="*/ 3 h 60"/>
                <a:gd name="T40" fmla="*/ 43 w 73"/>
                <a:gd name="T41" fmla="*/ 0 h 60"/>
                <a:gd name="T42" fmla="*/ 43 w 73"/>
                <a:gd name="T43" fmla="*/ 10 h 60"/>
                <a:gd name="T44" fmla="*/ 39 w 73"/>
                <a:gd name="T45" fmla="*/ 14 h 60"/>
                <a:gd name="T46" fmla="*/ 17 w 73"/>
                <a:gd name="T47" fmla="*/ 25 h 60"/>
                <a:gd name="T48" fmla="*/ 39 w 73"/>
                <a:gd name="T49" fmla="*/ 21 h 60"/>
                <a:gd name="T50" fmla="*/ 64 w 73"/>
                <a:gd name="T51" fmla="*/ 17 h 60"/>
                <a:gd name="T52" fmla="*/ 73 w 73"/>
                <a:gd name="T53" fmla="*/ 25 h 60"/>
                <a:gd name="T54" fmla="*/ 69 w 73"/>
                <a:gd name="T55" fmla="*/ 28 h 60"/>
                <a:gd name="T56" fmla="*/ 56 w 73"/>
                <a:gd name="T57" fmla="*/ 32 h 60"/>
                <a:gd name="T58" fmla="*/ 39 w 73"/>
                <a:gd name="T59" fmla="*/ 28 h 60"/>
                <a:gd name="T60" fmla="*/ 22 w 73"/>
                <a:gd name="T61" fmla="*/ 25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60"/>
                <a:gd name="T95" fmla="*/ 73 w 73"/>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60">
                  <a:moveTo>
                    <a:pt x="22" y="25"/>
                  </a:moveTo>
                  <a:lnTo>
                    <a:pt x="52" y="35"/>
                  </a:lnTo>
                  <a:lnTo>
                    <a:pt x="60" y="46"/>
                  </a:lnTo>
                  <a:lnTo>
                    <a:pt x="69" y="57"/>
                  </a:lnTo>
                  <a:lnTo>
                    <a:pt x="47" y="53"/>
                  </a:lnTo>
                  <a:lnTo>
                    <a:pt x="30" y="43"/>
                  </a:lnTo>
                  <a:lnTo>
                    <a:pt x="22" y="25"/>
                  </a:lnTo>
                  <a:lnTo>
                    <a:pt x="26" y="35"/>
                  </a:lnTo>
                  <a:lnTo>
                    <a:pt x="17" y="50"/>
                  </a:lnTo>
                  <a:lnTo>
                    <a:pt x="4" y="60"/>
                  </a:lnTo>
                  <a:lnTo>
                    <a:pt x="0" y="46"/>
                  </a:lnTo>
                  <a:lnTo>
                    <a:pt x="4" y="35"/>
                  </a:lnTo>
                  <a:lnTo>
                    <a:pt x="26" y="25"/>
                  </a:lnTo>
                  <a:lnTo>
                    <a:pt x="9" y="21"/>
                  </a:lnTo>
                  <a:lnTo>
                    <a:pt x="0" y="10"/>
                  </a:lnTo>
                  <a:lnTo>
                    <a:pt x="9" y="7"/>
                  </a:lnTo>
                  <a:lnTo>
                    <a:pt x="13" y="14"/>
                  </a:lnTo>
                  <a:lnTo>
                    <a:pt x="22" y="25"/>
                  </a:lnTo>
                  <a:lnTo>
                    <a:pt x="30" y="10"/>
                  </a:lnTo>
                  <a:lnTo>
                    <a:pt x="34" y="3"/>
                  </a:lnTo>
                  <a:lnTo>
                    <a:pt x="43" y="0"/>
                  </a:lnTo>
                  <a:lnTo>
                    <a:pt x="43" y="10"/>
                  </a:lnTo>
                  <a:lnTo>
                    <a:pt x="39" y="14"/>
                  </a:lnTo>
                  <a:lnTo>
                    <a:pt x="17" y="25"/>
                  </a:lnTo>
                  <a:lnTo>
                    <a:pt x="39" y="21"/>
                  </a:lnTo>
                  <a:lnTo>
                    <a:pt x="64" y="17"/>
                  </a:lnTo>
                  <a:lnTo>
                    <a:pt x="73" y="25"/>
                  </a:lnTo>
                  <a:lnTo>
                    <a:pt x="69" y="28"/>
                  </a:lnTo>
                  <a:lnTo>
                    <a:pt x="56" y="32"/>
                  </a:lnTo>
                  <a:lnTo>
                    <a:pt x="39" y="28"/>
                  </a:lnTo>
                  <a:lnTo>
                    <a:pt x="22" y="2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8" name="Freeform 58"/>
            <p:cNvSpPr>
              <a:spLocks/>
            </p:cNvSpPr>
            <p:nvPr/>
          </p:nvSpPr>
          <p:spPr bwMode="auto">
            <a:xfrm>
              <a:off x="1718" y="3840"/>
              <a:ext cx="198" cy="61"/>
            </a:xfrm>
            <a:custGeom>
              <a:avLst/>
              <a:gdLst>
                <a:gd name="T0" fmla="*/ 198 w 198"/>
                <a:gd name="T1" fmla="*/ 4 h 61"/>
                <a:gd name="T2" fmla="*/ 189 w 198"/>
                <a:gd name="T3" fmla="*/ 11 h 61"/>
                <a:gd name="T4" fmla="*/ 172 w 198"/>
                <a:gd name="T5" fmla="*/ 29 h 61"/>
                <a:gd name="T6" fmla="*/ 159 w 198"/>
                <a:gd name="T7" fmla="*/ 40 h 61"/>
                <a:gd name="T8" fmla="*/ 142 w 198"/>
                <a:gd name="T9" fmla="*/ 47 h 61"/>
                <a:gd name="T10" fmla="*/ 125 w 198"/>
                <a:gd name="T11" fmla="*/ 54 h 61"/>
                <a:gd name="T12" fmla="*/ 112 w 198"/>
                <a:gd name="T13" fmla="*/ 57 h 61"/>
                <a:gd name="T14" fmla="*/ 82 w 198"/>
                <a:gd name="T15" fmla="*/ 61 h 61"/>
                <a:gd name="T16" fmla="*/ 56 w 198"/>
                <a:gd name="T17" fmla="*/ 61 h 61"/>
                <a:gd name="T18" fmla="*/ 39 w 198"/>
                <a:gd name="T19" fmla="*/ 54 h 61"/>
                <a:gd name="T20" fmla="*/ 17 w 198"/>
                <a:gd name="T21" fmla="*/ 32 h 61"/>
                <a:gd name="T22" fmla="*/ 0 w 198"/>
                <a:gd name="T23" fmla="*/ 0 h 61"/>
                <a:gd name="T24" fmla="*/ 26 w 198"/>
                <a:gd name="T25" fmla="*/ 11 h 61"/>
                <a:gd name="T26" fmla="*/ 60 w 198"/>
                <a:gd name="T27" fmla="*/ 29 h 61"/>
                <a:gd name="T28" fmla="*/ 82 w 198"/>
                <a:gd name="T29" fmla="*/ 32 h 61"/>
                <a:gd name="T30" fmla="*/ 95 w 198"/>
                <a:gd name="T31" fmla="*/ 29 h 61"/>
                <a:gd name="T32" fmla="*/ 125 w 198"/>
                <a:gd name="T33" fmla="*/ 18 h 61"/>
                <a:gd name="T34" fmla="*/ 146 w 198"/>
                <a:gd name="T35" fmla="*/ 14 h 61"/>
                <a:gd name="T36" fmla="*/ 163 w 198"/>
                <a:gd name="T37" fmla="*/ 11 h 61"/>
                <a:gd name="T38" fmla="*/ 185 w 198"/>
                <a:gd name="T39" fmla="*/ 7 h 61"/>
                <a:gd name="T40" fmla="*/ 198 w 198"/>
                <a:gd name="T41" fmla="*/ 4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8"/>
                <a:gd name="T64" fmla="*/ 0 h 61"/>
                <a:gd name="T65" fmla="*/ 198 w 198"/>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8" h="61">
                  <a:moveTo>
                    <a:pt x="198" y="4"/>
                  </a:moveTo>
                  <a:lnTo>
                    <a:pt x="189" y="11"/>
                  </a:lnTo>
                  <a:lnTo>
                    <a:pt x="172" y="29"/>
                  </a:lnTo>
                  <a:lnTo>
                    <a:pt x="159" y="40"/>
                  </a:lnTo>
                  <a:lnTo>
                    <a:pt x="142" y="47"/>
                  </a:lnTo>
                  <a:lnTo>
                    <a:pt x="125" y="54"/>
                  </a:lnTo>
                  <a:lnTo>
                    <a:pt x="112" y="57"/>
                  </a:lnTo>
                  <a:lnTo>
                    <a:pt x="82" y="61"/>
                  </a:lnTo>
                  <a:lnTo>
                    <a:pt x="56" y="61"/>
                  </a:lnTo>
                  <a:lnTo>
                    <a:pt x="39" y="54"/>
                  </a:lnTo>
                  <a:lnTo>
                    <a:pt x="17" y="32"/>
                  </a:lnTo>
                  <a:lnTo>
                    <a:pt x="0" y="0"/>
                  </a:lnTo>
                  <a:lnTo>
                    <a:pt x="26" y="11"/>
                  </a:lnTo>
                  <a:lnTo>
                    <a:pt x="60" y="29"/>
                  </a:lnTo>
                  <a:lnTo>
                    <a:pt x="82" y="32"/>
                  </a:lnTo>
                  <a:lnTo>
                    <a:pt x="95" y="29"/>
                  </a:lnTo>
                  <a:lnTo>
                    <a:pt x="125" y="18"/>
                  </a:lnTo>
                  <a:lnTo>
                    <a:pt x="146" y="14"/>
                  </a:lnTo>
                  <a:lnTo>
                    <a:pt x="163" y="11"/>
                  </a:lnTo>
                  <a:lnTo>
                    <a:pt x="185" y="7"/>
                  </a:lnTo>
                  <a:lnTo>
                    <a:pt x="198" y="4"/>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9" name="Freeform 59"/>
            <p:cNvSpPr>
              <a:spLocks/>
            </p:cNvSpPr>
            <p:nvPr/>
          </p:nvSpPr>
          <p:spPr bwMode="auto">
            <a:xfrm>
              <a:off x="1984" y="3654"/>
              <a:ext cx="666" cy="251"/>
            </a:xfrm>
            <a:custGeom>
              <a:avLst/>
              <a:gdLst>
                <a:gd name="T0" fmla="*/ 0 w 666"/>
                <a:gd name="T1" fmla="*/ 236 h 251"/>
                <a:gd name="T2" fmla="*/ 5 w 666"/>
                <a:gd name="T3" fmla="*/ 236 h 251"/>
                <a:gd name="T4" fmla="*/ 13 w 666"/>
                <a:gd name="T5" fmla="*/ 226 h 251"/>
                <a:gd name="T6" fmla="*/ 73 w 666"/>
                <a:gd name="T7" fmla="*/ 204 h 251"/>
                <a:gd name="T8" fmla="*/ 134 w 666"/>
                <a:gd name="T9" fmla="*/ 186 h 251"/>
                <a:gd name="T10" fmla="*/ 189 w 666"/>
                <a:gd name="T11" fmla="*/ 172 h 251"/>
                <a:gd name="T12" fmla="*/ 237 w 666"/>
                <a:gd name="T13" fmla="*/ 158 h 251"/>
                <a:gd name="T14" fmla="*/ 267 w 666"/>
                <a:gd name="T15" fmla="*/ 150 h 251"/>
                <a:gd name="T16" fmla="*/ 293 w 666"/>
                <a:gd name="T17" fmla="*/ 143 h 251"/>
                <a:gd name="T18" fmla="*/ 340 w 666"/>
                <a:gd name="T19" fmla="*/ 129 h 251"/>
                <a:gd name="T20" fmla="*/ 383 w 666"/>
                <a:gd name="T21" fmla="*/ 118 h 251"/>
                <a:gd name="T22" fmla="*/ 430 w 666"/>
                <a:gd name="T23" fmla="*/ 104 h 251"/>
                <a:gd name="T24" fmla="*/ 486 w 666"/>
                <a:gd name="T25" fmla="*/ 82 h 251"/>
                <a:gd name="T26" fmla="*/ 546 w 666"/>
                <a:gd name="T27" fmla="*/ 57 h 251"/>
                <a:gd name="T28" fmla="*/ 593 w 666"/>
                <a:gd name="T29" fmla="*/ 32 h 251"/>
                <a:gd name="T30" fmla="*/ 610 w 666"/>
                <a:gd name="T31" fmla="*/ 25 h 251"/>
                <a:gd name="T32" fmla="*/ 619 w 666"/>
                <a:gd name="T33" fmla="*/ 21 h 251"/>
                <a:gd name="T34" fmla="*/ 632 w 666"/>
                <a:gd name="T35" fmla="*/ 14 h 251"/>
                <a:gd name="T36" fmla="*/ 666 w 666"/>
                <a:gd name="T37" fmla="*/ 0 h 251"/>
                <a:gd name="T38" fmla="*/ 649 w 666"/>
                <a:gd name="T39" fmla="*/ 7 h 251"/>
                <a:gd name="T40" fmla="*/ 628 w 666"/>
                <a:gd name="T41" fmla="*/ 21 h 251"/>
                <a:gd name="T42" fmla="*/ 602 w 666"/>
                <a:gd name="T43" fmla="*/ 39 h 251"/>
                <a:gd name="T44" fmla="*/ 572 w 666"/>
                <a:gd name="T45" fmla="*/ 61 h 251"/>
                <a:gd name="T46" fmla="*/ 499 w 666"/>
                <a:gd name="T47" fmla="*/ 97 h 251"/>
                <a:gd name="T48" fmla="*/ 469 w 666"/>
                <a:gd name="T49" fmla="*/ 111 h 251"/>
                <a:gd name="T50" fmla="*/ 439 w 666"/>
                <a:gd name="T51" fmla="*/ 122 h 251"/>
                <a:gd name="T52" fmla="*/ 374 w 666"/>
                <a:gd name="T53" fmla="*/ 140 h 251"/>
                <a:gd name="T54" fmla="*/ 323 w 666"/>
                <a:gd name="T55" fmla="*/ 158 h 251"/>
                <a:gd name="T56" fmla="*/ 284 w 666"/>
                <a:gd name="T57" fmla="*/ 165 h 251"/>
                <a:gd name="T58" fmla="*/ 267 w 666"/>
                <a:gd name="T59" fmla="*/ 172 h 251"/>
                <a:gd name="T60" fmla="*/ 224 w 666"/>
                <a:gd name="T61" fmla="*/ 183 h 251"/>
                <a:gd name="T62" fmla="*/ 194 w 666"/>
                <a:gd name="T63" fmla="*/ 190 h 251"/>
                <a:gd name="T64" fmla="*/ 151 w 666"/>
                <a:gd name="T65" fmla="*/ 204 h 251"/>
                <a:gd name="T66" fmla="*/ 61 w 666"/>
                <a:gd name="T67" fmla="*/ 229 h 251"/>
                <a:gd name="T68" fmla="*/ 43 w 666"/>
                <a:gd name="T69" fmla="*/ 233 h 251"/>
                <a:gd name="T70" fmla="*/ 35 w 666"/>
                <a:gd name="T71" fmla="*/ 240 h 251"/>
                <a:gd name="T72" fmla="*/ 26 w 666"/>
                <a:gd name="T73" fmla="*/ 243 h 251"/>
                <a:gd name="T74" fmla="*/ 9 w 666"/>
                <a:gd name="T75" fmla="*/ 251 h 251"/>
                <a:gd name="T76" fmla="*/ 0 w 666"/>
                <a:gd name="T77" fmla="*/ 236 h 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6"/>
                <a:gd name="T118" fmla="*/ 0 h 251"/>
                <a:gd name="T119" fmla="*/ 666 w 666"/>
                <a:gd name="T120" fmla="*/ 251 h 2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6" h="251">
                  <a:moveTo>
                    <a:pt x="0" y="236"/>
                  </a:moveTo>
                  <a:lnTo>
                    <a:pt x="5" y="236"/>
                  </a:lnTo>
                  <a:lnTo>
                    <a:pt x="13" y="226"/>
                  </a:lnTo>
                  <a:lnTo>
                    <a:pt x="73" y="204"/>
                  </a:lnTo>
                  <a:lnTo>
                    <a:pt x="134" y="186"/>
                  </a:lnTo>
                  <a:lnTo>
                    <a:pt x="189" y="172"/>
                  </a:lnTo>
                  <a:lnTo>
                    <a:pt x="237" y="158"/>
                  </a:lnTo>
                  <a:lnTo>
                    <a:pt x="267" y="150"/>
                  </a:lnTo>
                  <a:lnTo>
                    <a:pt x="293" y="143"/>
                  </a:lnTo>
                  <a:lnTo>
                    <a:pt x="340" y="129"/>
                  </a:lnTo>
                  <a:lnTo>
                    <a:pt x="383" y="118"/>
                  </a:lnTo>
                  <a:lnTo>
                    <a:pt x="430" y="104"/>
                  </a:lnTo>
                  <a:lnTo>
                    <a:pt x="486" y="82"/>
                  </a:lnTo>
                  <a:lnTo>
                    <a:pt x="546" y="57"/>
                  </a:lnTo>
                  <a:lnTo>
                    <a:pt x="593" y="32"/>
                  </a:lnTo>
                  <a:lnTo>
                    <a:pt x="610" y="25"/>
                  </a:lnTo>
                  <a:lnTo>
                    <a:pt x="619" y="21"/>
                  </a:lnTo>
                  <a:lnTo>
                    <a:pt x="632" y="14"/>
                  </a:lnTo>
                  <a:lnTo>
                    <a:pt x="666" y="0"/>
                  </a:lnTo>
                  <a:lnTo>
                    <a:pt x="649" y="7"/>
                  </a:lnTo>
                  <a:lnTo>
                    <a:pt x="628" y="21"/>
                  </a:lnTo>
                  <a:lnTo>
                    <a:pt x="602" y="39"/>
                  </a:lnTo>
                  <a:lnTo>
                    <a:pt x="572" y="61"/>
                  </a:lnTo>
                  <a:lnTo>
                    <a:pt x="499" y="97"/>
                  </a:lnTo>
                  <a:lnTo>
                    <a:pt x="469" y="111"/>
                  </a:lnTo>
                  <a:lnTo>
                    <a:pt x="439" y="122"/>
                  </a:lnTo>
                  <a:lnTo>
                    <a:pt x="374" y="140"/>
                  </a:lnTo>
                  <a:lnTo>
                    <a:pt x="323" y="158"/>
                  </a:lnTo>
                  <a:lnTo>
                    <a:pt x="284" y="165"/>
                  </a:lnTo>
                  <a:lnTo>
                    <a:pt x="267" y="172"/>
                  </a:lnTo>
                  <a:lnTo>
                    <a:pt x="224" y="183"/>
                  </a:lnTo>
                  <a:lnTo>
                    <a:pt x="194" y="190"/>
                  </a:lnTo>
                  <a:lnTo>
                    <a:pt x="151" y="204"/>
                  </a:lnTo>
                  <a:lnTo>
                    <a:pt x="61" y="229"/>
                  </a:lnTo>
                  <a:lnTo>
                    <a:pt x="43" y="233"/>
                  </a:lnTo>
                  <a:lnTo>
                    <a:pt x="35" y="240"/>
                  </a:lnTo>
                  <a:lnTo>
                    <a:pt x="26" y="243"/>
                  </a:lnTo>
                  <a:lnTo>
                    <a:pt x="9" y="251"/>
                  </a:lnTo>
                  <a:lnTo>
                    <a:pt x="0" y="236"/>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0" name="Freeform 60"/>
            <p:cNvSpPr>
              <a:spLocks/>
            </p:cNvSpPr>
            <p:nvPr/>
          </p:nvSpPr>
          <p:spPr bwMode="auto">
            <a:xfrm>
              <a:off x="1705" y="3840"/>
              <a:ext cx="288" cy="165"/>
            </a:xfrm>
            <a:custGeom>
              <a:avLst/>
              <a:gdLst>
                <a:gd name="T0" fmla="*/ 103 w 288"/>
                <a:gd name="T1" fmla="*/ 154 h 165"/>
                <a:gd name="T2" fmla="*/ 181 w 288"/>
                <a:gd name="T3" fmla="*/ 165 h 165"/>
                <a:gd name="T4" fmla="*/ 194 w 288"/>
                <a:gd name="T5" fmla="*/ 165 h 165"/>
                <a:gd name="T6" fmla="*/ 206 w 288"/>
                <a:gd name="T7" fmla="*/ 158 h 165"/>
                <a:gd name="T8" fmla="*/ 275 w 288"/>
                <a:gd name="T9" fmla="*/ 100 h 165"/>
                <a:gd name="T10" fmla="*/ 288 w 288"/>
                <a:gd name="T11" fmla="*/ 75 h 165"/>
                <a:gd name="T12" fmla="*/ 288 w 288"/>
                <a:gd name="T13" fmla="*/ 54 h 165"/>
                <a:gd name="T14" fmla="*/ 279 w 288"/>
                <a:gd name="T15" fmla="*/ 43 h 165"/>
                <a:gd name="T16" fmla="*/ 262 w 288"/>
                <a:gd name="T17" fmla="*/ 36 h 165"/>
                <a:gd name="T18" fmla="*/ 228 w 288"/>
                <a:gd name="T19" fmla="*/ 22 h 165"/>
                <a:gd name="T20" fmla="*/ 224 w 288"/>
                <a:gd name="T21" fmla="*/ 7 h 165"/>
                <a:gd name="T22" fmla="*/ 224 w 288"/>
                <a:gd name="T23" fmla="*/ 4 h 165"/>
                <a:gd name="T24" fmla="*/ 219 w 288"/>
                <a:gd name="T25" fmla="*/ 0 h 165"/>
                <a:gd name="T26" fmla="*/ 202 w 288"/>
                <a:gd name="T27" fmla="*/ 0 h 165"/>
                <a:gd name="T28" fmla="*/ 189 w 288"/>
                <a:gd name="T29" fmla="*/ 7 h 165"/>
                <a:gd name="T30" fmla="*/ 163 w 288"/>
                <a:gd name="T31" fmla="*/ 32 h 165"/>
                <a:gd name="T32" fmla="*/ 142 w 288"/>
                <a:gd name="T33" fmla="*/ 43 h 165"/>
                <a:gd name="T34" fmla="*/ 125 w 288"/>
                <a:gd name="T35" fmla="*/ 54 h 165"/>
                <a:gd name="T36" fmla="*/ 82 w 288"/>
                <a:gd name="T37" fmla="*/ 61 h 165"/>
                <a:gd name="T38" fmla="*/ 39 w 288"/>
                <a:gd name="T39" fmla="*/ 75 h 165"/>
                <a:gd name="T40" fmla="*/ 17 w 288"/>
                <a:gd name="T41" fmla="*/ 86 h 165"/>
                <a:gd name="T42" fmla="*/ 0 w 288"/>
                <a:gd name="T43" fmla="*/ 104 h 165"/>
                <a:gd name="T44" fmla="*/ 0 w 288"/>
                <a:gd name="T45" fmla="*/ 108 h 165"/>
                <a:gd name="T46" fmla="*/ 5 w 288"/>
                <a:gd name="T47" fmla="*/ 111 h 165"/>
                <a:gd name="T48" fmla="*/ 30 w 288"/>
                <a:gd name="T49" fmla="*/ 104 h 165"/>
                <a:gd name="T50" fmla="*/ 52 w 288"/>
                <a:gd name="T51" fmla="*/ 93 h 165"/>
                <a:gd name="T52" fmla="*/ 56 w 288"/>
                <a:gd name="T53" fmla="*/ 93 h 165"/>
                <a:gd name="T54" fmla="*/ 52 w 288"/>
                <a:gd name="T55" fmla="*/ 97 h 165"/>
                <a:gd name="T56" fmla="*/ 43 w 288"/>
                <a:gd name="T57" fmla="*/ 104 h 165"/>
                <a:gd name="T58" fmla="*/ 30 w 288"/>
                <a:gd name="T59" fmla="*/ 111 h 165"/>
                <a:gd name="T60" fmla="*/ 17 w 288"/>
                <a:gd name="T61" fmla="*/ 118 h 165"/>
                <a:gd name="T62" fmla="*/ 13 w 288"/>
                <a:gd name="T63" fmla="*/ 125 h 165"/>
                <a:gd name="T64" fmla="*/ 17 w 288"/>
                <a:gd name="T65" fmla="*/ 133 h 165"/>
                <a:gd name="T66" fmla="*/ 26 w 288"/>
                <a:gd name="T67" fmla="*/ 140 h 165"/>
                <a:gd name="T68" fmla="*/ 65 w 288"/>
                <a:gd name="T69" fmla="*/ 151 h 165"/>
                <a:gd name="T70" fmla="*/ 103 w 288"/>
                <a:gd name="T71" fmla="*/ 154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165"/>
                <a:gd name="T110" fmla="*/ 288 w 288"/>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165">
                  <a:moveTo>
                    <a:pt x="103" y="154"/>
                  </a:moveTo>
                  <a:lnTo>
                    <a:pt x="181" y="165"/>
                  </a:lnTo>
                  <a:lnTo>
                    <a:pt x="194" y="165"/>
                  </a:lnTo>
                  <a:lnTo>
                    <a:pt x="206" y="158"/>
                  </a:lnTo>
                  <a:lnTo>
                    <a:pt x="275" y="100"/>
                  </a:lnTo>
                  <a:lnTo>
                    <a:pt x="288" y="75"/>
                  </a:lnTo>
                  <a:lnTo>
                    <a:pt x="288" y="54"/>
                  </a:lnTo>
                  <a:lnTo>
                    <a:pt x="279" y="43"/>
                  </a:lnTo>
                  <a:lnTo>
                    <a:pt x="262" y="36"/>
                  </a:lnTo>
                  <a:lnTo>
                    <a:pt x="228" y="22"/>
                  </a:lnTo>
                  <a:lnTo>
                    <a:pt x="224" y="7"/>
                  </a:lnTo>
                  <a:lnTo>
                    <a:pt x="224" y="4"/>
                  </a:lnTo>
                  <a:lnTo>
                    <a:pt x="219" y="0"/>
                  </a:lnTo>
                  <a:lnTo>
                    <a:pt x="202" y="0"/>
                  </a:lnTo>
                  <a:lnTo>
                    <a:pt x="189" y="7"/>
                  </a:lnTo>
                  <a:lnTo>
                    <a:pt x="163" y="32"/>
                  </a:lnTo>
                  <a:lnTo>
                    <a:pt x="142" y="43"/>
                  </a:lnTo>
                  <a:lnTo>
                    <a:pt x="125" y="54"/>
                  </a:lnTo>
                  <a:lnTo>
                    <a:pt x="82" y="61"/>
                  </a:lnTo>
                  <a:lnTo>
                    <a:pt x="39" y="75"/>
                  </a:lnTo>
                  <a:lnTo>
                    <a:pt x="17" y="86"/>
                  </a:lnTo>
                  <a:lnTo>
                    <a:pt x="0" y="104"/>
                  </a:lnTo>
                  <a:lnTo>
                    <a:pt x="0" y="108"/>
                  </a:lnTo>
                  <a:lnTo>
                    <a:pt x="5" y="111"/>
                  </a:lnTo>
                  <a:lnTo>
                    <a:pt x="30" y="104"/>
                  </a:lnTo>
                  <a:lnTo>
                    <a:pt x="52" y="93"/>
                  </a:lnTo>
                  <a:lnTo>
                    <a:pt x="56" y="93"/>
                  </a:lnTo>
                  <a:lnTo>
                    <a:pt x="52" y="97"/>
                  </a:lnTo>
                  <a:lnTo>
                    <a:pt x="43" y="104"/>
                  </a:lnTo>
                  <a:lnTo>
                    <a:pt x="30" y="111"/>
                  </a:lnTo>
                  <a:lnTo>
                    <a:pt x="17" y="118"/>
                  </a:lnTo>
                  <a:lnTo>
                    <a:pt x="13" y="125"/>
                  </a:lnTo>
                  <a:lnTo>
                    <a:pt x="17" y="133"/>
                  </a:lnTo>
                  <a:lnTo>
                    <a:pt x="26" y="140"/>
                  </a:lnTo>
                  <a:lnTo>
                    <a:pt x="65" y="151"/>
                  </a:lnTo>
                  <a:lnTo>
                    <a:pt x="103" y="154"/>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1" name="Freeform 61"/>
            <p:cNvSpPr>
              <a:spLocks/>
            </p:cNvSpPr>
            <p:nvPr/>
          </p:nvSpPr>
          <p:spPr bwMode="auto">
            <a:xfrm>
              <a:off x="1787" y="3876"/>
              <a:ext cx="210" cy="154"/>
            </a:xfrm>
            <a:custGeom>
              <a:avLst/>
              <a:gdLst>
                <a:gd name="T0" fmla="*/ 210 w 210"/>
                <a:gd name="T1" fmla="*/ 18 h 154"/>
                <a:gd name="T2" fmla="*/ 206 w 210"/>
                <a:gd name="T3" fmla="*/ 50 h 154"/>
                <a:gd name="T4" fmla="*/ 197 w 210"/>
                <a:gd name="T5" fmla="*/ 79 h 154"/>
                <a:gd name="T6" fmla="*/ 180 w 210"/>
                <a:gd name="T7" fmla="*/ 104 h 154"/>
                <a:gd name="T8" fmla="*/ 150 w 210"/>
                <a:gd name="T9" fmla="*/ 122 h 154"/>
                <a:gd name="T10" fmla="*/ 107 w 210"/>
                <a:gd name="T11" fmla="*/ 132 h 154"/>
                <a:gd name="T12" fmla="*/ 73 w 210"/>
                <a:gd name="T13" fmla="*/ 140 h 154"/>
                <a:gd name="T14" fmla="*/ 43 w 210"/>
                <a:gd name="T15" fmla="*/ 147 h 154"/>
                <a:gd name="T16" fmla="*/ 17 w 210"/>
                <a:gd name="T17" fmla="*/ 154 h 154"/>
                <a:gd name="T18" fmla="*/ 0 w 210"/>
                <a:gd name="T19" fmla="*/ 154 h 154"/>
                <a:gd name="T20" fmla="*/ 13 w 210"/>
                <a:gd name="T21" fmla="*/ 147 h 154"/>
                <a:gd name="T22" fmla="*/ 17 w 210"/>
                <a:gd name="T23" fmla="*/ 140 h 154"/>
                <a:gd name="T24" fmla="*/ 13 w 210"/>
                <a:gd name="T25" fmla="*/ 136 h 154"/>
                <a:gd name="T26" fmla="*/ 21 w 210"/>
                <a:gd name="T27" fmla="*/ 132 h 154"/>
                <a:gd name="T28" fmla="*/ 34 w 210"/>
                <a:gd name="T29" fmla="*/ 125 h 154"/>
                <a:gd name="T30" fmla="*/ 51 w 210"/>
                <a:gd name="T31" fmla="*/ 115 h 154"/>
                <a:gd name="T32" fmla="*/ 129 w 210"/>
                <a:gd name="T33" fmla="*/ 54 h 154"/>
                <a:gd name="T34" fmla="*/ 142 w 210"/>
                <a:gd name="T35" fmla="*/ 29 h 154"/>
                <a:gd name="T36" fmla="*/ 154 w 210"/>
                <a:gd name="T37" fmla="*/ 14 h 154"/>
                <a:gd name="T38" fmla="*/ 176 w 210"/>
                <a:gd name="T39" fmla="*/ 0 h 154"/>
                <a:gd name="T40" fmla="*/ 193 w 210"/>
                <a:gd name="T41" fmla="*/ 0 h 154"/>
                <a:gd name="T42" fmla="*/ 206 w 210"/>
                <a:gd name="T43" fmla="*/ 7 h 154"/>
                <a:gd name="T44" fmla="*/ 210 w 210"/>
                <a:gd name="T45" fmla="*/ 18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154"/>
                <a:gd name="T71" fmla="*/ 210 w 210"/>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154">
                  <a:moveTo>
                    <a:pt x="210" y="18"/>
                  </a:moveTo>
                  <a:lnTo>
                    <a:pt x="206" y="50"/>
                  </a:lnTo>
                  <a:lnTo>
                    <a:pt x="197" y="79"/>
                  </a:lnTo>
                  <a:lnTo>
                    <a:pt x="180" y="104"/>
                  </a:lnTo>
                  <a:lnTo>
                    <a:pt x="150" y="122"/>
                  </a:lnTo>
                  <a:lnTo>
                    <a:pt x="107" y="132"/>
                  </a:lnTo>
                  <a:lnTo>
                    <a:pt x="73" y="140"/>
                  </a:lnTo>
                  <a:lnTo>
                    <a:pt x="43" y="147"/>
                  </a:lnTo>
                  <a:lnTo>
                    <a:pt x="17" y="154"/>
                  </a:lnTo>
                  <a:lnTo>
                    <a:pt x="0" y="154"/>
                  </a:lnTo>
                  <a:lnTo>
                    <a:pt x="13" y="147"/>
                  </a:lnTo>
                  <a:lnTo>
                    <a:pt x="17" y="140"/>
                  </a:lnTo>
                  <a:lnTo>
                    <a:pt x="13" y="136"/>
                  </a:lnTo>
                  <a:lnTo>
                    <a:pt x="21" y="132"/>
                  </a:lnTo>
                  <a:lnTo>
                    <a:pt x="34" y="125"/>
                  </a:lnTo>
                  <a:lnTo>
                    <a:pt x="51" y="115"/>
                  </a:lnTo>
                  <a:lnTo>
                    <a:pt x="129" y="54"/>
                  </a:lnTo>
                  <a:lnTo>
                    <a:pt x="142" y="29"/>
                  </a:lnTo>
                  <a:lnTo>
                    <a:pt x="154" y="14"/>
                  </a:lnTo>
                  <a:lnTo>
                    <a:pt x="176" y="0"/>
                  </a:lnTo>
                  <a:lnTo>
                    <a:pt x="193" y="0"/>
                  </a:lnTo>
                  <a:lnTo>
                    <a:pt x="206" y="7"/>
                  </a:lnTo>
                  <a:lnTo>
                    <a:pt x="210" y="18"/>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2" name="Freeform 62"/>
            <p:cNvSpPr>
              <a:spLocks/>
            </p:cNvSpPr>
            <p:nvPr/>
          </p:nvSpPr>
          <p:spPr bwMode="auto">
            <a:xfrm>
              <a:off x="2040" y="3819"/>
              <a:ext cx="1469" cy="225"/>
            </a:xfrm>
            <a:custGeom>
              <a:avLst/>
              <a:gdLst>
                <a:gd name="T0" fmla="*/ 1452 w 1469"/>
                <a:gd name="T1" fmla="*/ 89 h 225"/>
                <a:gd name="T2" fmla="*/ 1392 w 1469"/>
                <a:gd name="T3" fmla="*/ 86 h 225"/>
                <a:gd name="T4" fmla="*/ 1323 w 1469"/>
                <a:gd name="T5" fmla="*/ 75 h 225"/>
                <a:gd name="T6" fmla="*/ 1177 w 1469"/>
                <a:gd name="T7" fmla="*/ 53 h 225"/>
                <a:gd name="T8" fmla="*/ 1108 w 1469"/>
                <a:gd name="T9" fmla="*/ 39 h 225"/>
                <a:gd name="T10" fmla="*/ 1044 w 1469"/>
                <a:gd name="T11" fmla="*/ 28 h 225"/>
                <a:gd name="T12" fmla="*/ 992 w 1469"/>
                <a:gd name="T13" fmla="*/ 18 h 225"/>
                <a:gd name="T14" fmla="*/ 950 w 1469"/>
                <a:gd name="T15" fmla="*/ 7 h 225"/>
                <a:gd name="T16" fmla="*/ 864 w 1469"/>
                <a:gd name="T17" fmla="*/ 18 h 225"/>
                <a:gd name="T18" fmla="*/ 821 w 1469"/>
                <a:gd name="T19" fmla="*/ 21 h 225"/>
                <a:gd name="T20" fmla="*/ 773 w 1469"/>
                <a:gd name="T21" fmla="*/ 21 h 225"/>
                <a:gd name="T22" fmla="*/ 645 w 1469"/>
                <a:gd name="T23" fmla="*/ 7 h 225"/>
                <a:gd name="T24" fmla="*/ 520 w 1469"/>
                <a:gd name="T25" fmla="*/ 0 h 225"/>
                <a:gd name="T26" fmla="*/ 486 w 1469"/>
                <a:gd name="T27" fmla="*/ 0 h 225"/>
                <a:gd name="T28" fmla="*/ 451 w 1469"/>
                <a:gd name="T29" fmla="*/ 3 h 225"/>
                <a:gd name="T30" fmla="*/ 387 w 1469"/>
                <a:gd name="T31" fmla="*/ 21 h 225"/>
                <a:gd name="T32" fmla="*/ 322 w 1469"/>
                <a:gd name="T33" fmla="*/ 50 h 225"/>
                <a:gd name="T34" fmla="*/ 271 w 1469"/>
                <a:gd name="T35" fmla="*/ 89 h 225"/>
                <a:gd name="T36" fmla="*/ 206 w 1469"/>
                <a:gd name="T37" fmla="*/ 132 h 225"/>
                <a:gd name="T38" fmla="*/ 142 w 1469"/>
                <a:gd name="T39" fmla="*/ 168 h 225"/>
                <a:gd name="T40" fmla="*/ 73 w 1469"/>
                <a:gd name="T41" fmla="*/ 197 h 225"/>
                <a:gd name="T42" fmla="*/ 0 w 1469"/>
                <a:gd name="T43" fmla="*/ 225 h 225"/>
                <a:gd name="T44" fmla="*/ 39 w 1469"/>
                <a:gd name="T45" fmla="*/ 218 h 225"/>
                <a:gd name="T46" fmla="*/ 82 w 1469"/>
                <a:gd name="T47" fmla="*/ 214 h 225"/>
                <a:gd name="T48" fmla="*/ 159 w 1469"/>
                <a:gd name="T49" fmla="*/ 214 h 225"/>
                <a:gd name="T50" fmla="*/ 194 w 1469"/>
                <a:gd name="T51" fmla="*/ 207 h 225"/>
                <a:gd name="T52" fmla="*/ 224 w 1469"/>
                <a:gd name="T53" fmla="*/ 193 h 225"/>
                <a:gd name="T54" fmla="*/ 262 w 1469"/>
                <a:gd name="T55" fmla="*/ 172 h 225"/>
                <a:gd name="T56" fmla="*/ 288 w 1469"/>
                <a:gd name="T57" fmla="*/ 146 h 225"/>
                <a:gd name="T58" fmla="*/ 314 w 1469"/>
                <a:gd name="T59" fmla="*/ 129 h 225"/>
                <a:gd name="T60" fmla="*/ 443 w 1469"/>
                <a:gd name="T61" fmla="*/ 96 h 225"/>
                <a:gd name="T62" fmla="*/ 503 w 1469"/>
                <a:gd name="T63" fmla="*/ 78 h 225"/>
                <a:gd name="T64" fmla="*/ 563 w 1469"/>
                <a:gd name="T65" fmla="*/ 57 h 225"/>
                <a:gd name="T66" fmla="*/ 602 w 1469"/>
                <a:gd name="T67" fmla="*/ 43 h 225"/>
                <a:gd name="T68" fmla="*/ 640 w 1469"/>
                <a:gd name="T69" fmla="*/ 32 h 225"/>
                <a:gd name="T70" fmla="*/ 688 w 1469"/>
                <a:gd name="T71" fmla="*/ 28 h 225"/>
                <a:gd name="T72" fmla="*/ 735 w 1469"/>
                <a:gd name="T73" fmla="*/ 32 h 225"/>
                <a:gd name="T74" fmla="*/ 829 w 1469"/>
                <a:gd name="T75" fmla="*/ 39 h 225"/>
                <a:gd name="T76" fmla="*/ 881 w 1469"/>
                <a:gd name="T77" fmla="*/ 35 h 225"/>
                <a:gd name="T78" fmla="*/ 937 w 1469"/>
                <a:gd name="T79" fmla="*/ 25 h 225"/>
                <a:gd name="T80" fmla="*/ 958 w 1469"/>
                <a:gd name="T81" fmla="*/ 21 h 225"/>
                <a:gd name="T82" fmla="*/ 980 w 1469"/>
                <a:gd name="T83" fmla="*/ 25 h 225"/>
                <a:gd name="T84" fmla="*/ 1023 w 1469"/>
                <a:gd name="T85" fmla="*/ 35 h 225"/>
                <a:gd name="T86" fmla="*/ 1053 w 1469"/>
                <a:gd name="T87" fmla="*/ 35 h 225"/>
                <a:gd name="T88" fmla="*/ 1078 w 1469"/>
                <a:gd name="T89" fmla="*/ 39 h 225"/>
                <a:gd name="T90" fmla="*/ 1194 w 1469"/>
                <a:gd name="T91" fmla="*/ 61 h 225"/>
                <a:gd name="T92" fmla="*/ 1199 w 1469"/>
                <a:gd name="T93" fmla="*/ 61 h 225"/>
                <a:gd name="T94" fmla="*/ 1207 w 1469"/>
                <a:gd name="T95" fmla="*/ 64 h 225"/>
                <a:gd name="T96" fmla="*/ 1242 w 1469"/>
                <a:gd name="T97" fmla="*/ 68 h 225"/>
                <a:gd name="T98" fmla="*/ 1285 w 1469"/>
                <a:gd name="T99" fmla="*/ 75 h 225"/>
                <a:gd name="T100" fmla="*/ 1332 w 1469"/>
                <a:gd name="T101" fmla="*/ 82 h 225"/>
                <a:gd name="T102" fmla="*/ 1383 w 1469"/>
                <a:gd name="T103" fmla="*/ 89 h 225"/>
                <a:gd name="T104" fmla="*/ 1426 w 1469"/>
                <a:gd name="T105" fmla="*/ 96 h 225"/>
                <a:gd name="T106" fmla="*/ 1456 w 1469"/>
                <a:gd name="T107" fmla="*/ 100 h 225"/>
                <a:gd name="T108" fmla="*/ 1465 w 1469"/>
                <a:gd name="T109" fmla="*/ 104 h 225"/>
                <a:gd name="T110" fmla="*/ 1469 w 1469"/>
                <a:gd name="T111" fmla="*/ 104 h 225"/>
                <a:gd name="T112" fmla="*/ 1452 w 1469"/>
                <a:gd name="T113" fmla="*/ 89 h 2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9"/>
                <a:gd name="T172" fmla="*/ 0 h 225"/>
                <a:gd name="T173" fmla="*/ 1469 w 1469"/>
                <a:gd name="T174" fmla="*/ 225 h 2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9" h="225">
                  <a:moveTo>
                    <a:pt x="1452" y="89"/>
                  </a:moveTo>
                  <a:lnTo>
                    <a:pt x="1392" y="86"/>
                  </a:lnTo>
                  <a:lnTo>
                    <a:pt x="1323" y="75"/>
                  </a:lnTo>
                  <a:lnTo>
                    <a:pt x="1177" y="53"/>
                  </a:lnTo>
                  <a:lnTo>
                    <a:pt x="1108" y="39"/>
                  </a:lnTo>
                  <a:lnTo>
                    <a:pt x="1044" y="28"/>
                  </a:lnTo>
                  <a:lnTo>
                    <a:pt x="992" y="18"/>
                  </a:lnTo>
                  <a:lnTo>
                    <a:pt x="950" y="7"/>
                  </a:lnTo>
                  <a:lnTo>
                    <a:pt x="864" y="18"/>
                  </a:lnTo>
                  <a:lnTo>
                    <a:pt x="821" y="21"/>
                  </a:lnTo>
                  <a:lnTo>
                    <a:pt x="773" y="21"/>
                  </a:lnTo>
                  <a:lnTo>
                    <a:pt x="645" y="7"/>
                  </a:lnTo>
                  <a:lnTo>
                    <a:pt x="520" y="0"/>
                  </a:lnTo>
                  <a:lnTo>
                    <a:pt x="486" y="0"/>
                  </a:lnTo>
                  <a:lnTo>
                    <a:pt x="451" y="3"/>
                  </a:lnTo>
                  <a:lnTo>
                    <a:pt x="387" y="21"/>
                  </a:lnTo>
                  <a:lnTo>
                    <a:pt x="322" y="50"/>
                  </a:lnTo>
                  <a:lnTo>
                    <a:pt x="271" y="89"/>
                  </a:lnTo>
                  <a:lnTo>
                    <a:pt x="206" y="132"/>
                  </a:lnTo>
                  <a:lnTo>
                    <a:pt x="142" y="168"/>
                  </a:lnTo>
                  <a:lnTo>
                    <a:pt x="73" y="197"/>
                  </a:lnTo>
                  <a:lnTo>
                    <a:pt x="0" y="225"/>
                  </a:lnTo>
                  <a:lnTo>
                    <a:pt x="39" y="218"/>
                  </a:lnTo>
                  <a:lnTo>
                    <a:pt x="82" y="214"/>
                  </a:lnTo>
                  <a:lnTo>
                    <a:pt x="159" y="214"/>
                  </a:lnTo>
                  <a:lnTo>
                    <a:pt x="194" y="207"/>
                  </a:lnTo>
                  <a:lnTo>
                    <a:pt x="224" y="193"/>
                  </a:lnTo>
                  <a:lnTo>
                    <a:pt x="262" y="172"/>
                  </a:lnTo>
                  <a:lnTo>
                    <a:pt x="288" y="146"/>
                  </a:lnTo>
                  <a:lnTo>
                    <a:pt x="314" y="129"/>
                  </a:lnTo>
                  <a:lnTo>
                    <a:pt x="443" y="96"/>
                  </a:lnTo>
                  <a:lnTo>
                    <a:pt x="503" y="78"/>
                  </a:lnTo>
                  <a:lnTo>
                    <a:pt x="563" y="57"/>
                  </a:lnTo>
                  <a:lnTo>
                    <a:pt x="602" y="43"/>
                  </a:lnTo>
                  <a:lnTo>
                    <a:pt x="640" y="32"/>
                  </a:lnTo>
                  <a:lnTo>
                    <a:pt x="688" y="28"/>
                  </a:lnTo>
                  <a:lnTo>
                    <a:pt x="735" y="32"/>
                  </a:lnTo>
                  <a:lnTo>
                    <a:pt x="829" y="39"/>
                  </a:lnTo>
                  <a:lnTo>
                    <a:pt x="881" y="35"/>
                  </a:lnTo>
                  <a:lnTo>
                    <a:pt x="937" y="25"/>
                  </a:lnTo>
                  <a:lnTo>
                    <a:pt x="958" y="21"/>
                  </a:lnTo>
                  <a:lnTo>
                    <a:pt x="980" y="25"/>
                  </a:lnTo>
                  <a:lnTo>
                    <a:pt x="1023" y="35"/>
                  </a:lnTo>
                  <a:lnTo>
                    <a:pt x="1053" y="35"/>
                  </a:lnTo>
                  <a:lnTo>
                    <a:pt x="1078" y="39"/>
                  </a:lnTo>
                  <a:lnTo>
                    <a:pt x="1194" y="61"/>
                  </a:lnTo>
                  <a:lnTo>
                    <a:pt x="1199" y="61"/>
                  </a:lnTo>
                  <a:lnTo>
                    <a:pt x="1207" y="64"/>
                  </a:lnTo>
                  <a:lnTo>
                    <a:pt x="1242" y="68"/>
                  </a:lnTo>
                  <a:lnTo>
                    <a:pt x="1285" y="75"/>
                  </a:lnTo>
                  <a:lnTo>
                    <a:pt x="1332" y="82"/>
                  </a:lnTo>
                  <a:lnTo>
                    <a:pt x="1383" y="89"/>
                  </a:lnTo>
                  <a:lnTo>
                    <a:pt x="1426" y="96"/>
                  </a:lnTo>
                  <a:lnTo>
                    <a:pt x="1456" y="100"/>
                  </a:lnTo>
                  <a:lnTo>
                    <a:pt x="1465" y="104"/>
                  </a:lnTo>
                  <a:lnTo>
                    <a:pt x="1469" y="104"/>
                  </a:lnTo>
                  <a:lnTo>
                    <a:pt x="1452" y="89"/>
                  </a:lnTo>
                  <a:close/>
                </a:path>
              </a:pathLst>
            </a:custGeom>
            <a:solidFill>
              <a:srgbClr val="9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3" name="Freeform 63"/>
            <p:cNvSpPr>
              <a:spLocks/>
            </p:cNvSpPr>
            <p:nvPr/>
          </p:nvSpPr>
          <p:spPr bwMode="auto">
            <a:xfrm>
              <a:off x="2053" y="3840"/>
              <a:ext cx="894" cy="197"/>
            </a:xfrm>
            <a:custGeom>
              <a:avLst/>
              <a:gdLst>
                <a:gd name="T0" fmla="*/ 30 w 894"/>
                <a:gd name="T1" fmla="*/ 190 h 197"/>
                <a:gd name="T2" fmla="*/ 43 w 894"/>
                <a:gd name="T3" fmla="*/ 186 h 197"/>
                <a:gd name="T4" fmla="*/ 82 w 894"/>
                <a:gd name="T5" fmla="*/ 186 h 197"/>
                <a:gd name="T6" fmla="*/ 116 w 894"/>
                <a:gd name="T7" fmla="*/ 179 h 197"/>
                <a:gd name="T8" fmla="*/ 159 w 894"/>
                <a:gd name="T9" fmla="*/ 165 h 197"/>
                <a:gd name="T10" fmla="*/ 211 w 894"/>
                <a:gd name="T11" fmla="*/ 136 h 197"/>
                <a:gd name="T12" fmla="*/ 241 w 894"/>
                <a:gd name="T13" fmla="*/ 111 h 197"/>
                <a:gd name="T14" fmla="*/ 318 w 894"/>
                <a:gd name="T15" fmla="*/ 61 h 197"/>
                <a:gd name="T16" fmla="*/ 408 w 894"/>
                <a:gd name="T17" fmla="*/ 40 h 197"/>
                <a:gd name="T18" fmla="*/ 434 w 894"/>
                <a:gd name="T19" fmla="*/ 36 h 197"/>
                <a:gd name="T20" fmla="*/ 460 w 894"/>
                <a:gd name="T21" fmla="*/ 29 h 197"/>
                <a:gd name="T22" fmla="*/ 498 w 894"/>
                <a:gd name="T23" fmla="*/ 22 h 197"/>
                <a:gd name="T24" fmla="*/ 567 w 894"/>
                <a:gd name="T25" fmla="*/ 4 h 197"/>
                <a:gd name="T26" fmla="*/ 601 w 894"/>
                <a:gd name="T27" fmla="*/ 0 h 197"/>
                <a:gd name="T28" fmla="*/ 653 w 894"/>
                <a:gd name="T29" fmla="*/ 0 h 197"/>
                <a:gd name="T30" fmla="*/ 726 w 894"/>
                <a:gd name="T31" fmla="*/ 4 h 197"/>
                <a:gd name="T32" fmla="*/ 752 w 894"/>
                <a:gd name="T33" fmla="*/ 7 h 197"/>
                <a:gd name="T34" fmla="*/ 889 w 894"/>
                <a:gd name="T35" fmla="*/ 4 h 197"/>
                <a:gd name="T36" fmla="*/ 846 w 894"/>
                <a:gd name="T37" fmla="*/ 14 h 197"/>
                <a:gd name="T38" fmla="*/ 778 w 894"/>
                <a:gd name="T39" fmla="*/ 14 h 197"/>
                <a:gd name="T40" fmla="*/ 735 w 894"/>
                <a:gd name="T41" fmla="*/ 11 h 197"/>
                <a:gd name="T42" fmla="*/ 649 w 894"/>
                <a:gd name="T43" fmla="*/ 7 h 197"/>
                <a:gd name="T44" fmla="*/ 619 w 894"/>
                <a:gd name="T45" fmla="*/ 7 h 197"/>
                <a:gd name="T46" fmla="*/ 559 w 894"/>
                <a:gd name="T47" fmla="*/ 29 h 197"/>
                <a:gd name="T48" fmla="*/ 473 w 894"/>
                <a:gd name="T49" fmla="*/ 61 h 197"/>
                <a:gd name="T50" fmla="*/ 425 w 894"/>
                <a:gd name="T51" fmla="*/ 72 h 197"/>
                <a:gd name="T52" fmla="*/ 348 w 894"/>
                <a:gd name="T53" fmla="*/ 90 h 197"/>
                <a:gd name="T54" fmla="*/ 292 w 894"/>
                <a:gd name="T55" fmla="*/ 108 h 197"/>
                <a:gd name="T56" fmla="*/ 254 w 894"/>
                <a:gd name="T57" fmla="*/ 140 h 197"/>
                <a:gd name="T58" fmla="*/ 193 w 894"/>
                <a:gd name="T59" fmla="*/ 179 h 197"/>
                <a:gd name="T60" fmla="*/ 108 w 894"/>
                <a:gd name="T61" fmla="*/ 193 h 197"/>
                <a:gd name="T62" fmla="*/ 17 w 894"/>
                <a:gd name="T63" fmla="*/ 193 h 197"/>
                <a:gd name="T64" fmla="*/ 0 w 894"/>
                <a:gd name="T65" fmla="*/ 197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4"/>
                <a:gd name="T100" fmla="*/ 0 h 197"/>
                <a:gd name="T101" fmla="*/ 894 w 894"/>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4" h="197">
                  <a:moveTo>
                    <a:pt x="4" y="197"/>
                  </a:moveTo>
                  <a:lnTo>
                    <a:pt x="30" y="190"/>
                  </a:lnTo>
                  <a:lnTo>
                    <a:pt x="39" y="190"/>
                  </a:lnTo>
                  <a:lnTo>
                    <a:pt x="43" y="186"/>
                  </a:lnTo>
                  <a:lnTo>
                    <a:pt x="69" y="186"/>
                  </a:lnTo>
                  <a:lnTo>
                    <a:pt x="82" y="186"/>
                  </a:lnTo>
                  <a:lnTo>
                    <a:pt x="99" y="183"/>
                  </a:lnTo>
                  <a:lnTo>
                    <a:pt x="116" y="179"/>
                  </a:lnTo>
                  <a:lnTo>
                    <a:pt x="129" y="176"/>
                  </a:lnTo>
                  <a:lnTo>
                    <a:pt x="159" y="165"/>
                  </a:lnTo>
                  <a:lnTo>
                    <a:pt x="176" y="158"/>
                  </a:lnTo>
                  <a:lnTo>
                    <a:pt x="211" y="136"/>
                  </a:lnTo>
                  <a:lnTo>
                    <a:pt x="228" y="122"/>
                  </a:lnTo>
                  <a:lnTo>
                    <a:pt x="241" y="111"/>
                  </a:lnTo>
                  <a:lnTo>
                    <a:pt x="262" y="97"/>
                  </a:lnTo>
                  <a:lnTo>
                    <a:pt x="318" y="61"/>
                  </a:lnTo>
                  <a:lnTo>
                    <a:pt x="387" y="43"/>
                  </a:lnTo>
                  <a:lnTo>
                    <a:pt x="408" y="40"/>
                  </a:lnTo>
                  <a:lnTo>
                    <a:pt x="421" y="40"/>
                  </a:lnTo>
                  <a:lnTo>
                    <a:pt x="434" y="36"/>
                  </a:lnTo>
                  <a:lnTo>
                    <a:pt x="451" y="32"/>
                  </a:lnTo>
                  <a:lnTo>
                    <a:pt x="460" y="29"/>
                  </a:lnTo>
                  <a:lnTo>
                    <a:pt x="477" y="25"/>
                  </a:lnTo>
                  <a:lnTo>
                    <a:pt x="498" y="22"/>
                  </a:lnTo>
                  <a:lnTo>
                    <a:pt x="528" y="11"/>
                  </a:lnTo>
                  <a:lnTo>
                    <a:pt x="567" y="4"/>
                  </a:lnTo>
                  <a:lnTo>
                    <a:pt x="589" y="0"/>
                  </a:lnTo>
                  <a:lnTo>
                    <a:pt x="601" y="0"/>
                  </a:lnTo>
                  <a:lnTo>
                    <a:pt x="614" y="0"/>
                  </a:lnTo>
                  <a:lnTo>
                    <a:pt x="653" y="0"/>
                  </a:lnTo>
                  <a:lnTo>
                    <a:pt x="692" y="0"/>
                  </a:lnTo>
                  <a:lnTo>
                    <a:pt x="726" y="4"/>
                  </a:lnTo>
                  <a:lnTo>
                    <a:pt x="735" y="7"/>
                  </a:lnTo>
                  <a:lnTo>
                    <a:pt x="752" y="7"/>
                  </a:lnTo>
                  <a:lnTo>
                    <a:pt x="855" y="4"/>
                  </a:lnTo>
                  <a:lnTo>
                    <a:pt x="889" y="4"/>
                  </a:lnTo>
                  <a:lnTo>
                    <a:pt x="894" y="7"/>
                  </a:lnTo>
                  <a:lnTo>
                    <a:pt x="846" y="14"/>
                  </a:lnTo>
                  <a:lnTo>
                    <a:pt x="808" y="14"/>
                  </a:lnTo>
                  <a:lnTo>
                    <a:pt x="778" y="14"/>
                  </a:lnTo>
                  <a:lnTo>
                    <a:pt x="765" y="11"/>
                  </a:lnTo>
                  <a:lnTo>
                    <a:pt x="735" y="11"/>
                  </a:lnTo>
                  <a:lnTo>
                    <a:pt x="662" y="4"/>
                  </a:lnTo>
                  <a:lnTo>
                    <a:pt x="649" y="7"/>
                  </a:lnTo>
                  <a:lnTo>
                    <a:pt x="640" y="7"/>
                  </a:lnTo>
                  <a:lnTo>
                    <a:pt x="619" y="7"/>
                  </a:lnTo>
                  <a:lnTo>
                    <a:pt x="589" y="18"/>
                  </a:lnTo>
                  <a:lnTo>
                    <a:pt x="559" y="29"/>
                  </a:lnTo>
                  <a:lnTo>
                    <a:pt x="533" y="40"/>
                  </a:lnTo>
                  <a:lnTo>
                    <a:pt x="473" y="61"/>
                  </a:lnTo>
                  <a:lnTo>
                    <a:pt x="455" y="65"/>
                  </a:lnTo>
                  <a:lnTo>
                    <a:pt x="425" y="72"/>
                  </a:lnTo>
                  <a:lnTo>
                    <a:pt x="370" y="86"/>
                  </a:lnTo>
                  <a:lnTo>
                    <a:pt x="348" y="90"/>
                  </a:lnTo>
                  <a:lnTo>
                    <a:pt x="318" y="97"/>
                  </a:lnTo>
                  <a:lnTo>
                    <a:pt x="292" y="108"/>
                  </a:lnTo>
                  <a:lnTo>
                    <a:pt x="275" y="122"/>
                  </a:lnTo>
                  <a:lnTo>
                    <a:pt x="254" y="140"/>
                  </a:lnTo>
                  <a:lnTo>
                    <a:pt x="224" y="165"/>
                  </a:lnTo>
                  <a:lnTo>
                    <a:pt x="193" y="179"/>
                  </a:lnTo>
                  <a:lnTo>
                    <a:pt x="146" y="193"/>
                  </a:lnTo>
                  <a:lnTo>
                    <a:pt x="108" y="193"/>
                  </a:lnTo>
                  <a:lnTo>
                    <a:pt x="35" y="193"/>
                  </a:lnTo>
                  <a:lnTo>
                    <a:pt x="17" y="193"/>
                  </a:lnTo>
                  <a:lnTo>
                    <a:pt x="4" y="197"/>
                  </a:lnTo>
                  <a:lnTo>
                    <a:pt x="0" y="197"/>
                  </a:lnTo>
                  <a:lnTo>
                    <a:pt x="4" y="197"/>
                  </a:lnTo>
                  <a:close/>
                </a:path>
              </a:pathLst>
            </a:custGeom>
            <a:solidFill>
              <a:srgbClr val="4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4" name="Freeform 64"/>
            <p:cNvSpPr>
              <a:spLocks/>
            </p:cNvSpPr>
            <p:nvPr/>
          </p:nvSpPr>
          <p:spPr bwMode="auto">
            <a:xfrm>
              <a:off x="1057" y="3400"/>
              <a:ext cx="657" cy="451"/>
            </a:xfrm>
            <a:custGeom>
              <a:avLst/>
              <a:gdLst>
                <a:gd name="T0" fmla="*/ 4 w 657"/>
                <a:gd name="T1" fmla="*/ 0 h 451"/>
                <a:gd name="T2" fmla="*/ 171 w 657"/>
                <a:gd name="T3" fmla="*/ 136 h 451"/>
                <a:gd name="T4" fmla="*/ 348 w 657"/>
                <a:gd name="T5" fmla="*/ 265 h 451"/>
                <a:gd name="T6" fmla="*/ 433 w 657"/>
                <a:gd name="T7" fmla="*/ 322 h 451"/>
                <a:gd name="T8" fmla="*/ 511 w 657"/>
                <a:gd name="T9" fmla="*/ 376 h 451"/>
                <a:gd name="T10" fmla="*/ 588 w 657"/>
                <a:gd name="T11" fmla="*/ 415 h 451"/>
                <a:gd name="T12" fmla="*/ 657 w 657"/>
                <a:gd name="T13" fmla="*/ 444 h 451"/>
                <a:gd name="T14" fmla="*/ 657 w 657"/>
                <a:gd name="T15" fmla="*/ 451 h 451"/>
                <a:gd name="T16" fmla="*/ 614 w 657"/>
                <a:gd name="T17" fmla="*/ 433 h 451"/>
                <a:gd name="T18" fmla="*/ 584 w 657"/>
                <a:gd name="T19" fmla="*/ 415 h 451"/>
                <a:gd name="T20" fmla="*/ 558 w 657"/>
                <a:gd name="T21" fmla="*/ 404 h 451"/>
                <a:gd name="T22" fmla="*/ 537 w 657"/>
                <a:gd name="T23" fmla="*/ 394 h 451"/>
                <a:gd name="T24" fmla="*/ 506 w 657"/>
                <a:gd name="T25" fmla="*/ 379 h 451"/>
                <a:gd name="T26" fmla="*/ 485 w 657"/>
                <a:gd name="T27" fmla="*/ 365 h 451"/>
                <a:gd name="T28" fmla="*/ 391 w 657"/>
                <a:gd name="T29" fmla="*/ 304 h 451"/>
                <a:gd name="T30" fmla="*/ 300 w 657"/>
                <a:gd name="T31" fmla="*/ 240 h 451"/>
                <a:gd name="T32" fmla="*/ 219 w 657"/>
                <a:gd name="T33" fmla="*/ 179 h 451"/>
                <a:gd name="T34" fmla="*/ 150 w 657"/>
                <a:gd name="T35" fmla="*/ 125 h 451"/>
                <a:gd name="T36" fmla="*/ 90 w 657"/>
                <a:gd name="T37" fmla="*/ 75 h 451"/>
                <a:gd name="T38" fmla="*/ 43 w 657"/>
                <a:gd name="T39" fmla="*/ 39 h 451"/>
                <a:gd name="T40" fmla="*/ 25 w 657"/>
                <a:gd name="T41" fmla="*/ 25 h 451"/>
                <a:gd name="T42" fmla="*/ 13 w 657"/>
                <a:gd name="T43" fmla="*/ 11 h 451"/>
                <a:gd name="T44" fmla="*/ 4 w 657"/>
                <a:gd name="T45" fmla="*/ 7 h 451"/>
                <a:gd name="T46" fmla="*/ 0 w 657"/>
                <a:gd name="T47" fmla="*/ 3 h 451"/>
                <a:gd name="T48" fmla="*/ 4 w 657"/>
                <a:gd name="T49" fmla="*/ 0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7"/>
                <a:gd name="T76" fmla="*/ 0 h 451"/>
                <a:gd name="T77" fmla="*/ 657 w 657"/>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7" h="451">
                  <a:moveTo>
                    <a:pt x="4" y="0"/>
                  </a:moveTo>
                  <a:lnTo>
                    <a:pt x="171" y="136"/>
                  </a:lnTo>
                  <a:lnTo>
                    <a:pt x="348" y="265"/>
                  </a:lnTo>
                  <a:lnTo>
                    <a:pt x="433" y="322"/>
                  </a:lnTo>
                  <a:lnTo>
                    <a:pt x="511" y="376"/>
                  </a:lnTo>
                  <a:lnTo>
                    <a:pt x="588" y="415"/>
                  </a:lnTo>
                  <a:lnTo>
                    <a:pt x="657" y="444"/>
                  </a:lnTo>
                  <a:lnTo>
                    <a:pt x="657" y="451"/>
                  </a:lnTo>
                  <a:lnTo>
                    <a:pt x="614" y="433"/>
                  </a:lnTo>
                  <a:lnTo>
                    <a:pt x="584" y="415"/>
                  </a:lnTo>
                  <a:lnTo>
                    <a:pt x="558" y="404"/>
                  </a:lnTo>
                  <a:lnTo>
                    <a:pt x="537" y="394"/>
                  </a:lnTo>
                  <a:lnTo>
                    <a:pt x="506" y="379"/>
                  </a:lnTo>
                  <a:lnTo>
                    <a:pt x="485" y="365"/>
                  </a:lnTo>
                  <a:lnTo>
                    <a:pt x="391" y="304"/>
                  </a:lnTo>
                  <a:lnTo>
                    <a:pt x="300" y="240"/>
                  </a:lnTo>
                  <a:lnTo>
                    <a:pt x="219" y="179"/>
                  </a:lnTo>
                  <a:lnTo>
                    <a:pt x="150" y="125"/>
                  </a:lnTo>
                  <a:lnTo>
                    <a:pt x="90" y="75"/>
                  </a:lnTo>
                  <a:lnTo>
                    <a:pt x="43" y="39"/>
                  </a:lnTo>
                  <a:lnTo>
                    <a:pt x="25" y="25"/>
                  </a:lnTo>
                  <a:lnTo>
                    <a:pt x="13" y="11"/>
                  </a:lnTo>
                  <a:lnTo>
                    <a:pt x="4" y="7"/>
                  </a:lnTo>
                  <a:lnTo>
                    <a:pt x="0" y="3"/>
                  </a:lnTo>
                  <a:lnTo>
                    <a:pt x="4"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5" name="Freeform 65"/>
            <p:cNvSpPr>
              <a:spLocks/>
            </p:cNvSpPr>
            <p:nvPr/>
          </p:nvSpPr>
          <p:spPr bwMode="auto">
            <a:xfrm>
              <a:off x="1018" y="3360"/>
              <a:ext cx="73" cy="61"/>
            </a:xfrm>
            <a:custGeom>
              <a:avLst/>
              <a:gdLst>
                <a:gd name="T0" fmla="*/ 30 w 73"/>
                <a:gd name="T1" fmla="*/ 40 h 61"/>
                <a:gd name="T2" fmla="*/ 39 w 73"/>
                <a:gd name="T3" fmla="*/ 18 h 61"/>
                <a:gd name="T4" fmla="*/ 43 w 73"/>
                <a:gd name="T5" fmla="*/ 8 h 61"/>
                <a:gd name="T6" fmla="*/ 56 w 73"/>
                <a:gd name="T7" fmla="*/ 0 h 61"/>
                <a:gd name="T8" fmla="*/ 56 w 73"/>
                <a:gd name="T9" fmla="*/ 18 h 61"/>
                <a:gd name="T10" fmla="*/ 47 w 73"/>
                <a:gd name="T11" fmla="*/ 29 h 61"/>
                <a:gd name="T12" fmla="*/ 30 w 73"/>
                <a:gd name="T13" fmla="*/ 40 h 61"/>
                <a:gd name="T14" fmla="*/ 43 w 73"/>
                <a:gd name="T15" fmla="*/ 36 h 61"/>
                <a:gd name="T16" fmla="*/ 60 w 73"/>
                <a:gd name="T17" fmla="*/ 40 h 61"/>
                <a:gd name="T18" fmla="*/ 73 w 73"/>
                <a:gd name="T19" fmla="*/ 51 h 61"/>
                <a:gd name="T20" fmla="*/ 60 w 73"/>
                <a:gd name="T21" fmla="*/ 54 h 61"/>
                <a:gd name="T22" fmla="*/ 47 w 73"/>
                <a:gd name="T23" fmla="*/ 51 h 61"/>
                <a:gd name="T24" fmla="*/ 30 w 73"/>
                <a:gd name="T25" fmla="*/ 40 h 61"/>
                <a:gd name="T26" fmla="*/ 30 w 73"/>
                <a:gd name="T27" fmla="*/ 51 h 61"/>
                <a:gd name="T28" fmla="*/ 21 w 73"/>
                <a:gd name="T29" fmla="*/ 61 h 61"/>
                <a:gd name="T30" fmla="*/ 17 w 73"/>
                <a:gd name="T31" fmla="*/ 54 h 61"/>
                <a:gd name="T32" fmla="*/ 17 w 73"/>
                <a:gd name="T33" fmla="*/ 51 h 61"/>
                <a:gd name="T34" fmla="*/ 30 w 73"/>
                <a:gd name="T35" fmla="*/ 43 h 61"/>
                <a:gd name="T36" fmla="*/ 13 w 73"/>
                <a:gd name="T37" fmla="*/ 40 h 61"/>
                <a:gd name="T38" fmla="*/ 0 w 73"/>
                <a:gd name="T39" fmla="*/ 29 h 61"/>
                <a:gd name="T40" fmla="*/ 9 w 73"/>
                <a:gd name="T41" fmla="*/ 25 h 61"/>
                <a:gd name="T42" fmla="*/ 17 w 73"/>
                <a:gd name="T43" fmla="*/ 29 h 61"/>
                <a:gd name="T44" fmla="*/ 30 w 73"/>
                <a:gd name="T45" fmla="*/ 43 h 61"/>
                <a:gd name="T46" fmla="*/ 17 w 73"/>
                <a:gd name="T47" fmla="*/ 11 h 61"/>
                <a:gd name="T48" fmla="*/ 21 w 73"/>
                <a:gd name="T49" fmla="*/ 4 h 61"/>
                <a:gd name="T50" fmla="*/ 26 w 73"/>
                <a:gd name="T51" fmla="*/ 4 h 61"/>
                <a:gd name="T52" fmla="*/ 30 w 73"/>
                <a:gd name="T53" fmla="*/ 15 h 61"/>
                <a:gd name="T54" fmla="*/ 30 w 73"/>
                <a:gd name="T55" fmla="*/ 25 h 61"/>
                <a:gd name="T56" fmla="*/ 30 w 73"/>
                <a:gd name="T57" fmla="*/ 4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61"/>
                <a:gd name="T89" fmla="*/ 73 w 73"/>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61">
                  <a:moveTo>
                    <a:pt x="30" y="40"/>
                  </a:moveTo>
                  <a:lnTo>
                    <a:pt x="39" y="18"/>
                  </a:lnTo>
                  <a:lnTo>
                    <a:pt x="43" y="8"/>
                  </a:lnTo>
                  <a:lnTo>
                    <a:pt x="56" y="0"/>
                  </a:lnTo>
                  <a:lnTo>
                    <a:pt x="56" y="18"/>
                  </a:lnTo>
                  <a:lnTo>
                    <a:pt x="47" y="29"/>
                  </a:lnTo>
                  <a:lnTo>
                    <a:pt x="30" y="40"/>
                  </a:lnTo>
                  <a:lnTo>
                    <a:pt x="43" y="36"/>
                  </a:lnTo>
                  <a:lnTo>
                    <a:pt x="60" y="40"/>
                  </a:lnTo>
                  <a:lnTo>
                    <a:pt x="73" y="51"/>
                  </a:lnTo>
                  <a:lnTo>
                    <a:pt x="60" y="54"/>
                  </a:lnTo>
                  <a:lnTo>
                    <a:pt x="47" y="51"/>
                  </a:lnTo>
                  <a:lnTo>
                    <a:pt x="30" y="40"/>
                  </a:lnTo>
                  <a:lnTo>
                    <a:pt x="30" y="51"/>
                  </a:lnTo>
                  <a:lnTo>
                    <a:pt x="21" y="61"/>
                  </a:lnTo>
                  <a:lnTo>
                    <a:pt x="17" y="54"/>
                  </a:lnTo>
                  <a:lnTo>
                    <a:pt x="17" y="51"/>
                  </a:lnTo>
                  <a:lnTo>
                    <a:pt x="30" y="43"/>
                  </a:lnTo>
                  <a:lnTo>
                    <a:pt x="13" y="40"/>
                  </a:lnTo>
                  <a:lnTo>
                    <a:pt x="0" y="29"/>
                  </a:lnTo>
                  <a:lnTo>
                    <a:pt x="9" y="25"/>
                  </a:lnTo>
                  <a:lnTo>
                    <a:pt x="17" y="29"/>
                  </a:lnTo>
                  <a:lnTo>
                    <a:pt x="30" y="43"/>
                  </a:lnTo>
                  <a:lnTo>
                    <a:pt x="17" y="11"/>
                  </a:lnTo>
                  <a:lnTo>
                    <a:pt x="21" y="4"/>
                  </a:lnTo>
                  <a:lnTo>
                    <a:pt x="26" y="4"/>
                  </a:lnTo>
                  <a:lnTo>
                    <a:pt x="30" y="15"/>
                  </a:lnTo>
                  <a:lnTo>
                    <a:pt x="30" y="25"/>
                  </a:lnTo>
                  <a:lnTo>
                    <a:pt x="30" y="4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6" name="Freeform 66"/>
            <p:cNvSpPr>
              <a:spLocks/>
            </p:cNvSpPr>
            <p:nvPr/>
          </p:nvSpPr>
          <p:spPr bwMode="auto">
            <a:xfrm>
              <a:off x="1082" y="3389"/>
              <a:ext cx="73" cy="61"/>
            </a:xfrm>
            <a:custGeom>
              <a:avLst/>
              <a:gdLst>
                <a:gd name="T0" fmla="*/ 35 w 73"/>
                <a:gd name="T1" fmla="*/ 39 h 61"/>
                <a:gd name="T2" fmla="*/ 39 w 73"/>
                <a:gd name="T3" fmla="*/ 18 h 61"/>
                <a:gd name="T4" fmla="*/ 43 w 73"/>
                <a:gd name="T5" fmla="*/ 7 h 61"/>
                <a:gd name="T6" fmla="*/ 56 w 73"/>
                <a:gd name="T7" fmla="*/ 0 h 61"/>
                <a:gd name="T8" fmla="*/ 56 w 73"/>
                <a:gd name="T9" fmla="*/ 18 h 61"/>
                <a:gd name="T10" fmla="*/ 48 w 73"/>
                <a:gd name="T11" fmla="*/ 32 h 61"/>
                <a:gd name="T12" fmla="*/ 35 w 73"/>
                <a:gd name="T13" fmla="*/ 39 h 61"/>
                <a:gd name="T14" fmla="*/ 43 w 73"/>
                <a:gd name="T15" fmla="*/ 36 h 61"/>
                <a:gd name="T16" fmla="*/ 73 w 73"/>
                <a:gd name="T17" fmla="*/ 50 h 61"/>
                <a:gd name="T18" fmla="*/ 61 w 73"/>
                <a:gd name="T19" fmla="*/ 54 h 61"/>
                <a:gd name="T20" fmla="*/ 48 w 73"/>
                <a:gd name="T21" fmla="*/ 54 h 61"/>
                <a:gd name="T22" fmla="*/ 35 w 73"/>
                <a:gd name="T23" fmla="*/ 39 h 61"/>
                <a:gd name="T24" fmla="*/ 30 w 73"/>
                <a:gd name="T25" fmla="*/ 50 h 61"/>
                <a:gd name="T26" fmla="*/ 22 w 73"/>
                <a:gd name="T27" fmla="*/ 61 h 61"/>
                <a:gd name="T28" fmla="*/ 18 w 73"/>
                <a:gd name="T29" fmla="*/ 54 h 61"/>
                <a:gd name="T30" fmla="*/ 22 w 73"/>
                <a:gd name="T31" fmla="*/ 50 h 61"/>
                <a:gd name="T32" fmla="*/ 35 w 73"/>
                <a:gd name="T33" fmla="*/ 43 h 61"/>
                <a:gd name="T34" fmla="*/ 13 w 73"/>
                <a:gd name="T35" fmla="*/ 39 h 61"/>
                <a:gd name="T36" fmla="*/ 0 w 73"/>
                <a:gd name="T37" fmla="*/ 29 h 61"/>
                <a:gd name="T38" fmla="*/ 9 w 73"/>
                <a:gd name="T39" fmla="*/ 25 h 61"/>
                <a:gd name="T40" fmla="*/ 22 w 73"/>
                <a:gd name="T41" fmla="*/ 32 h 61"/>
                <a:gd name="T42" fmla="*/ 35 w 73"/>
                <a:gd name="T43" fmla="*/ 43 h 61"/>
                <a:gd name="T44" fmla="*/ 18 w 73"/>
                <a:gd name="T45" fmla="*/ 11 h 61"/>
                <a:gd name="T46" fmla="*/ 22 w 73"/>
                <a:gd name="T47" fmla="*/ 4 h 61"/>
                <a:gd name="T48" fmla="*/ 26 w 73"/>
                <a:gd name="T49" fmla="*/ 4 h 61"/>
                <a:gd name="T50" fmla="*/ 30 w 73"/>
                <a:gd name="T51" fmla="*/ 14 h 61"/>
                <a:gd name="T52" fmla="*/ 30 w 73"/>
                <a:gd name="T53" fmla="*/ 25 h 61"/>
                <a:gd name="T54" fmla="*/ 35 w 73"/>
                <a:gd name="T55" fmla="*/ 39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61"/>
                <a:gd name="T86" fmla="*/ 73 w 73"/>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61">
                  <a:moveTo>
                    <a:pt x="35" y="39"/>
                  </a:moveTo>
                  <a:lnTo>
                    <a:pt x="39" y="18"/>
                  </a:lnTo>
                  <a:lnTo>
                    <a:pt x="43" y="7"/>
                  </a:lnTo>
                  <a:lnTo>
                    <a:pt x="56" y="0"/>
                  </a:lnTo>
                  <a:lnTo>
                    <a:pt x="56" y="18"/>
                  </a:lnTo>
                  <a:lnTo>
                    <a:pt x="48" y="32"/>
                  </a:lnTo>
                  <a:lnTo>
                    <a:pt x="35" y="39"/>
                  </a:lnTo>
                  <a:lnTo>
                    <a:pt x="43" y="36"/>
                  </a:lnTo>
                  <a:lnTo>
                    <a:pt x="73" y="50"/>
                  </a:lnTo>
                  <a:lnTo>
                    <a:pt x="61" y="54"/>
                  </a:lnTo>
                  <a:lnTo>
                    <a:pt x="48" y="54"/>
                  </a:lnTo>
                  <a:lnTo>
                    <a:pt x="35" y="39"/>
                  </a:lnTo>
                  <a:lnTo>
                    <a:pt x="30" y="50"/>
                  </a:lnTo>
                  <a:lnTo>
                    <a:pt x="22" y="61"/>
                  </a:lnTo>
                  <a:lnTo>
                    <a:pt x="18" y="54"/>
                  </a:lnTo>
                  <a:lnTo>
                    <a:pt x="22" y="50"/>
                  </a:lnTo>
                  <a:lnTo>
                    <a:pt x="35" y="43"/>
                  </a:lnTo>
                  <a:lnTo>
                    <a:pt x="13" y="39"/>
                  </a:lnTo>
                  <a:lnTo>
                    <a:pt x="0" y="29"/>
                  </a:lnTo>
                  <a:lnTo>
                    <a:pt x="9" y="25"/>
                  </a:lnTo>
                  <a:lnTo>
                    <a:pt x="22" y="32"/>
                  </a:lnTo>
                  <a:lnTo>
                    <a:pt x="35" y="43"/>
                  </a:lnTo>
                  <a:lnTo>
                    <a:pt x="18" y="11"/>
                  </a:lnTo>
                  <a:lnTo>
                    <a:pt x="22" y="4"/>
                  </a:lnTo>
                  <a:lnTo>
                    <a:pt x="26" y="4"/>
                  </a:lnTo>
                  <a:lnTo>
                    <a:pt x="30" y="14"/>
                  </a:lnTo>
                  <a:lnTo>
                    <a:pt x="30" y="25"/>
                  </a:lnTo>
                  <a:lnTo>
                    <a:pt x="35" y="39"/>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7" name="Freeform 67"/>
            <p:cNvSpPr>
              <a:spLocks/>
            </p:cNvSpPr>
            <p:nvPr/>
          </p:nvSpPr>
          <p:spPr bwMode="auto">
            <a:xfrm>
              <a:off x="1035" y="3436"/>
              <a:ext cx="69" cy="53"/>
            </a:xfrm>
            <a:custGeom>
              <a:avLst/>
              <a:gdLst>
                <a:gd name="T0" fmla="*/ 43 w 69"/>
                <a:gd name="T1" fmla="*/ 35 h 53"/>
                <a:gd name="T2" fmla="*/ 22 w 69"/>
                <a:gd name="T3" fmla="*/ 21 h 53"/>
                <a:gd name="T4" fmla="*/ 13 w 69"/>
                <a:gd name="T5" fmla="*/ 10 h 53"/>
                <a:gd name="T6" fmla="*/ 13 w 69"/>
                <a:gd name="T7" fmla="*/ 0 h 53"/>
                <a:gd name="T8" fmla="*/ 30 w 69"/>
                <a:gd name="T9" fmla="*/ 7 h 53"/>
                <a:gd name="T10" fmla="*/ 39 w 69"/>
                <a:gd name="T11" fmla="*/ 18 h 53"/>
                <a:gd name="T12" fmla="*/ 43 w 69"/>
                <a:gd name="T13" fmla="*/ 32 h 53"/>
                <a:gd name="T14" fmla="*/ 43 w 69"/>
                <a:gd name="T15" fmla="*/ 25 h 53"/>
                <a:gd name="T16" fmla="*/ 56 w 69"/>
                <a:gd name="T17" fmla="*/ 14 h 53"/>
                <a:gd name="T18" fmla="*/ 69 w 69"/>
                <a:gd name="T19" fmla="*/ 7 h 53"/>
                <a:gd name="T20" fmla="*/ 69 w 69"/>
                <a:gd name="T21" fmla="*/ 18 h 53"/>
                <a:gd name="T22" fmla="*/ 65 w 69"/>
                <a:gd name="T23" fmla="*/ 25 h 53"/>
                <a:gd name="T24" fmla="*/ 43 w 69"/>
                <a:gd name="T25" fmla="*/ 35 h 53"/>
                <a:gd name="T26" fmla="*/ 56 w 69"/>
                <a:gd name="T27" fmla="*/ 39 h 53"/>
                <a:gd name="T28" fmla="*/ 65 w 69"/>
                <a:gd name="T29" fmla="*/ 53 h 53"/>
                <a:gd name="T30" fmla="*/ 52 w 69"/>
                <a:gd name="T31" fmla="*/ 46 h 53"/>
                <a:gd name="T32" fmla="*/ 47 w 69"/>
                <a:gd name="T33" fmla="*/ 35 h 53"/>
                <a:gd name="T34" fmla="*/ 35 w 69"/>
                <a:gd name="T35" fmla="*/ 46 h 53"/>
                <a:gd name="T36" fmla="*/ 22 w 69"/>
                <a:gd name="T37" fmla="*/ 53 h 53"/>
                <a:gd name="T38" fmla="*/ 22 w 69"/>
                <a:gd name="T39" fmla="*/ 43 h 53"/>
                <a:gd name="T40" fmla="*/ 30 w 69"/>
                <a:gd name="T41" fmla="*/ 39 h 53"/>
                <a:gd name="T42" fmla="*/ 47 w 69"/>
                <a:gd name="T43" fmla="*/ 35 h 53"/>
                <a:gd name="T44" fmla="*/ 26 w 69"/>
                <a:gd name="T45" fmla="*/ 35 h 53"/>
                <a:gd name="T46" fmla="*/ 4 w 69"/>
                <a:gd name="T47" fmla="*/ 32 h 53"/>
                <a:gd name="T48" fmla="*/ 0 w 69"/>
                <a:gd name="T49" fmla="*/ 28 h 53"/>
                <a:gd name="T50" fmla="*/ 4 w 69"/>
                <a:gd name="T51" fmla="*/ 25 h 53"/>
                <a:gd name="T52" fmla="*/ 17 w 69"/>
                <a:gd name="T53" fmla="*/ 25 h 53"/>
                <a:gd name="T54" fmla="*/ 30 w 69"/>
                <a:gd name="T55" fmla="*/ 28 h 53"/>
                <a:gd name="T56" fmla="*/ 43 w 69"/>
                <a:gd name="T57" fmla="*/ 35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53"/>
                <a:gd name="T89" fmla="*/ 69 w 69"/>
                <a:gd name="T90" fmla="*/ 53 h 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53">
                  <a:moveTo>
                    <a:pt x="43" y="35"/>
                  </a:moveTo>
                  <a:lnTo>
                    <a:pt x="22" y="21"/>
                  </a:lnTo>
                  <a:lnTo>
                    <a:pt x="13" y="10"/>
                  </a:lnTo>
                  <a:lnTo>
                    <a:pt x="13" y="0"/>
                  </a:lnTo>
                  <a:lnTo>
                    <a:pt x="30" y="7"/>
                  </a:lnTo>
                  <a:lnTo>
                    <a:pt x="39" y="18"/>
                  </a:lnTo>
                  <a:lnTo>
                    <a:pt x="43" y="32"/>
                  </a:lnTo>
                  <a:lnTo>
                    <a:pt x="43" y="25"/>
                  </a:lnTo>
                  <a:lnTo>
                    <a:pt x="56" y="14"/>
                  </a:lnTo>
                  <a:lnTo>
                    <a:pt x="69" y="7"/>
                  </a:lnTo>
                  <a:lnTo>
                    <a:pt x="69" y="18"/>
                  </a:lnTo>
                  <a:lnTo>
                    <a:pt x="65" y="25"/>
                  </a:lnTo>
                  <a:lnTo>
                    <a:pt x="43" y="35"/>
                  </a:lnTo>
                  <a:lnTo>
                    <a:pt x="56" y="39"/>
                  </a:lnTo>
                  <a:lnTo>
                    <a:pt x="65" y="53"/>
                  </a:lnTo>
                  <a:lnTo>
                    <a:pt x="52" y="46"/>
                  </a:lnTo>
                  <a:lnTo>
                    <a:pt x="47" y="35"/>
                  </a:lnTo>
                  <a:lnTo>
                    <a:pt x="35" y="46"/>
                  </a:lnTo>
                  <a:lnTo>
                    <a:pt x="22" y="53"/>
                  </a:lnTo>
                  <a:lnTo>
                    <a:pt x="22" y="43"/>
                  </a:lnTo>
                  <a:lnTo>
                    <a:pt x="30" y="39"/>
                  </a:lnTo>
                  <a:lnTo>
                    <a:pt x="47" y="35"/>
                  </a:lnTo>
                  <a:lnTo>
                    <a:pt x="26" y="35"/>
                  </a:lnTo>
                  <a:lnTo>
                    <a:pt x="4" y="32"/>
                  </a:lnTo>
                  <a:lnTo>
                    <a:pt x="0" y="28"/>
                  </a:lnTo>
                  <a:lnTo>
                    <a:pt x="4" y="25"/>
                  </a:lnTo>
                  <a:lnTo>
                    <a:pt x="17" y="25"/>
                  </a:lnTo>
                  <a:lnTo>
                    <a:pt x="30" y="28"/>
                  </a:lnTo>
                  <a:lnTo>
                    <a:pt x="43" y="3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8" name="Freeform 68"/>
            <p:cNvSpPr>
              <a:spLocks/>
            </p:cNvSpPr>
            <p:nvPr/>
          </p:nvSpPr>
          <p:spPr bwMode="auto">
            <a:xfrm>
              <a:off x="1125" y="3439"/>
              <a:ext cx="82" cy="65"/>
            </a:xfrm>
            <a:custGeom>
              <a:avLst/>
              <a:gdLst>
                <a:gd name="T0" fmla="*/ 30 w 82"/>
                <a:gd name="T1" fmla="*/ 29 h 65"/>
                <a:gd name="T2" fmla="*/ 56 w 82"/>
                <a:gd name="T3" fmla="*/ 22 h 65"/>
                <a:gd name="T4" fmla="*/ 69 w 82"/>
                <a:gd name="T5" fmla="*/ 22 h 65"/>
                <a:gd name="T6" fmla="*/ 82 w 82"/>
                <a:gd name="T7" fmla="*/ 29 h 65"/>
                <a:gd name="T8" fmla="*/ 65 w 82"/>
                <a:gd name="T9" fmla="*/ 36 h 65"/>
                <a:gd name="T10" fmla="*/ 48 w 82"/>
                <a:gd name="T11" fmla="*/ 36 h 65"/>
                <a:gd name="T12" fmla="*/ 30 w 82"/>
                <a:gd name="T13" fmla="*/ 29 h 65"/>
                <a:gd name="T14" fmla="*/ 39 w 82"/>
                <a:gd name="T15" fmla="*/ 36 h 65"/>
                <a:gd name="T16" fmla="*/ 43 w 82"/>
                <a:gd name="T17" fmla="*/ 50 h 65"/>
                <a:gd name="T18" fmla="*/ 39 w 82"/>
                <a:gd name="T19" fmla="*/ 65 h 65"/>
                <a:gd name="T20" fmla="*/ 26 w 82"/>
                <a:gd name="T21" fmla="*/ 57 h 65"/>
                <a:gd name="T22" fmla="*/ 26 w 82"/>
                <a:gd name="T23" fmla="*/ 47 h 65"/>
                <a:gd name="T24" fmla="*/ 30 w 82"/>
                <a:gd name="T25" fmla="*/ 29 h 65"/>
                <a:gd name="T26" fmla="*/ 18 w 82"/>
                <a:gd name="T27" fmla="*/ 32 h 65"/>
                <a:gd name="T28" fmla="*/ 0 w 82"/>
                <a:gd name="T29" fmla="*/ 32 h 65"/>
                <a:gd name="T30" fmla="*/ 5 w 82"/>
                <a:gd name="T31" fmla="*/ 25 h 65"/>
                <a:gd name="T32" fmla="*/ 13 w 82"/>
                <a:gd name="T33" fmla="*/ 25 h 65"/>
                <a:gd name="T34" fmla="*/ 26 w 82"/>
                <a:gd name="T35" fmla="*/ 32 h 65"/>
                <a:gd name="T36" fmla="*/ 22 w 82"/>
                <a:gd name="T37" fmla="*/ 15 h 65"/>
                <a:gd name="T38" fmla="*/ 26 w 82"/>
                <a:gd name="T39" fmla="*/ 0 h 65"/>
                <a:gd name="T40" fmla="*/ 35 w 82"/>
                <a:gd name="T41" fmla="*/ 7 h 65"/>
                <a:gd name="T42" fmla="*/ 30 w 82"/>
                <a:gd name="T43" fmla="*/ 15 h 65"/>
                <a:gd name="T44" fmla="*/ 26 w 82"/>
                <a:gd name="T45" fmla="*/ 32 h 65"/>
                <a:gd name="T46" fmla="*/ 52 w 82"/>
                <a:gd name="T47" fmla="*/ 4 h 65"/>
                <a:gd name="T48" fmla="*/ 61 w 82"/>
                <a:gd name="T49" fmla="*/ 4 h 65"/>
                <a:gd name="T50" fmla="*/ 65 w 82"/>
                <a:gd name="T51" fmla="*/ 7 h 65"/>
                <a:gd name="T52" fmla="*/ 56 w 82"/>
                <a:gd name="T53" fmla="*/ 18 h 65"/>
                <a:gd name="T54" fmla="*/ 43 w 82"/>
                <a:gd name="T55" fmla="*/ 22 h 65"/>
                <a:gd name="T56" fmla="*/ 30 w 82"/>
                <a:gd name="T57" fmla="*/ 29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65"/>
                <a:gd name="T89" fmla="*/ 82 w 82"/>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65">
                  <a:moveTo>
                    <a:pt x="30" y="29"/>
                  </a:moveTo>
                  <a:lnTo>
                    <a:pt x="56" y="22"/>
                  </a:lnTo>
                  <a:lnTo>
                    <a:pt x="69" y="22"/>
                  </a:lnTo>
                  <a:lnTo>
                    <a:pt x="82" y="29"/>
                  </a:lnTo>
                  <a:lnTo>
                    <a:pt x="65" y="36"/>
                  </a:lnTo>
                  <a:lnTo>
                    <a:pt x="48" y="36"/>
                  </a:lnTo>
                  <a:lnTo>
                    <a:pt x="30" y="29"/>
                  </a:lnTo>
                  <a:lnTo>
                    <a:pt x="39" y="36"/>
                  </a:lnTo>
                  <a:lnTo>
                    <a:pt x="43" y="50"/>
                  </a:lnTo>
                  <a:lnTo>
                    <a:pt x="39" y="65"/>
                  </a:lnTo>
                  <a:lnTo>
                    <a:pt x="26" y="57"/>
                  </a:lnTo>
                  <a:lnTo>
                    <a:pt x="26" y="47"/>
                  </a:lnTo>
                  <a:lnTo>
                    <a:pt x="30" y="29"/>
                  </a:lnTo>
                  <a:lnTo>
                    <a:pt x="18" y="32"/>
                  </a:lnTo>
                  <a:lnTo>
                    <a:pt x="0" y="32"/>
                  </a:lnTo>
                  <a:lnTo>
                    <a:pt x="5" y="25"/>
                  </a:lnTo>
                  <a:lnTo>
                    <a:pt x="13" y="25"/>
                  </a:lnTo>
                  <a:lnTo>
                    <a:pt x="26" y="32"/>
                  </a:lnTo>
                  <a:lnTo>
                    <a:pt x="22" y="15"/>
                  </a:lnTo>
                  <a:lnTo>
                    <a:pt x="26" y="0"/>
                  </a:lnTo>
                  <a:lnTo>
                    <a:pt x="35" y="7"/>
                  </a:lnTo>
                  <a:lnTo>
                    <a:pt x="30" y="15"/>
                  </a:lnTo>
                  <a:lnTo>
                    <a:pt x="26" y="32"/>
                  </a:lnTo>
                  <a:lnTo>
                    <a:pt x="52" y="4"/>
                  </a:lnTo>
                  <a:lnTo>
                    <a:pt x="61" y="4"/>
                  </a:lnTo>
                  <a:lnTo>
                    <a:pt x="65" y="7"/>
                  </a:lnTo>
                  <a:lnTo>
                    <a:pt x="56" y="18"/>
                  </a:lnTo>
                  <a:lnTo>
                    <a:pt x="43" y="22"/>
                  </a:lnTo>
                  <a:lnTo>
                    <a:pt x="30" y="29"/>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9" name="Freeform 69"/>
            <p:cNvSpPr>
              <a:spLocks/>
            </p:cNvSpPr>
            <p:nvPr/>
          </p:nvSpPr>
          <p:spPr bwMode="auto">
            <a:xfrm>
              <a:off x="1181" y="3482"/>
              <a:ext cx="69" cy="72"/>
            </a:xfrm>
            <a:custGeom>
              <a:avLst/>
              <a:gdLst>
                <a:gd name="T0" fmla="*/ 22 w 69"/>
                <a:gd name="T1" fmla="*/ 32 h 72"/>
                <a:gd name="T2" fmla="*/ 43 w 69"/>
                <a:gd name="T3" fmla="*/ 22 h 72"/>
                <a:gd name="T4" fmla="*/ 56 w 69"/>
                <a:gd name="T5" fmla="*/ 22 h 72"/>
                <a:gd name="T6" fmla="*/ 69 w 69"/>
                <a:gd name="T7" fmla="*/ 25 h 72"/>
                <a:gd name="T8" fmla="*/ 56 w 69"/>
                <a:gd name="T9" fmla="*/ 36 h 72"/>
                <a:gd name="T10" fmla="*/ 39 w 69"/>
                <a:gd name="T11" fmla="*/ 40 h 72"/>
                <a:gd name="T12" fmla="*/ 22 w 69"/>
                <a:gd name="T13" fmla="*/ 32 h 72"/>
                <a:gd name="T14" fmla="*/ 35 w 69"/>
                <a:gd name="T15" fmla="*/ 40 h 72"/>
                <a:gd name="T16" fmla="*/ 39 w 69"/>
                <a:gd name="T17" fmla="*/ 57 h 72"/>
                <a:gd name="T18" fmla="*/ 43 w 69"/>
                <a:gd name="T19" fmla="*/ 72 h 72"/>
                <a:gd name="T20" fmla="*/ 30 w 69"/>
                <a:gd name="T21" fmla="*/ 65 h 72"/>
                <a:gd name="T22" fmla="*/ 26 w 69"/>
                <a:gd name="T23" fmla="*/ 54 h 72"/>
                <a:gd name="T24" fmla="*/ 22 w 69"/>
                <a:gd name="T25" fmla="*/ 32 h 72"/>
                <a:gd name="T26" fmla="*/ 13 w 69"/>
                <a:gd name="T27" fmla="*/ 40 h 72"/>
                <a:gd name="T28" fmla="*/ 9 w 69"/>
                <a:gd name="T29" fmla="*/ 40 h 72"/>
                <a:gd name="T30" fmla="*/ 0 w 69"/>
                <a:gd name="T31" fmla="*/ 36 h 72"/>
                <a:gd name="T32" fmla="*/ 5 w 69"/>
                <a:gd name="T33" fmla="*/ 32 h 72"/>
                <a:gd name="T34" fmla="*/ 9 w 69"/>
                <a:gd name="T35" fmla="*/ 32 h 72"/>
                <a:gd name="T36" fmla="*/ 22 w 69"/>
                <a:gd name="T37" fmla="*/ 36 h 72"/>
                <a:gd name="T38" fmla="*/ 13 w 69"/>
                <a:gd name="T39" fmla="*/ 18 h 72"/>
                <a:gd name="T40" fmla="*/ 13 w 69"/>
                <a:gd name="T41" fmla="*/ 0 h 72"/>
                <a:gd name="T42" fmla="*/ 17 w 69"/>
                <a:gd name="T43" fmla="*/ 7 h 72"/>
                <a:gd name="T44" fmla="*/ 22 w 69"/>
                <a:gd name="T45" fmla="*/ 18 h 72"/>
                <a:gd name="T46" fmla="*/ 22 w 69"/>
                <a:gd name="T47" fmla="*/ 36 h 72"/>
                <a:gd name="T48" fmla="*/ 35 w 69"/>
                <a:gd name="T49" fmla="*/ 4 h 72"/>
                <a:gd name="T50" fmla="*/ 43 w 69"/>
                <a:gd name="T51" fmla="*/ 0 h 72"/>
                <a:gd name="T52" fmla="*/ 43 w 69"/>
                <a:gd name="T53" fmla="*/ 4 h 72"/>
                <a:gd name="T54" fmla="*/ 43 w 69"/>
                <a:gd name="T55" fmla="*/ 14 h 72"/>
                <a:gd name="T56" fmla="*/ 30 w 69"/>
                <a:gd name="T57" fmla="*/ 22 h 72"/>
                <a:gd name="T58" fmla="*/ 22 w 69"/>
                <a:gd name="T59" fmla="*/ 32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72"/>
                <a:gd name="T92" fmla="*/ 69 w 69"/>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72">
                  <a:moveTo>
                    <a:pt x="22" y="32"/>
                  </a:moveTo>
                  <a:lnTo>
                    <a:pt x="43" y="22"/>
                  </a:lnTo>
                  <a:lnTo>
                    <a:pt x="56" y="22"/>
                  </a:lnTo>
                  <a:lnTo>
                    <a:pt x="69" y="25"/>
                  </a:lnTo>
                  <a:lnTo>
                    <a:pt x="56" y="36"/>
                  </a:lnTo>
                  <a:lnTo>
                    <a:pt x="39" y="40"/>
                  </a:lnTo>
                  <a:lnTo>
                    <a:pt x="22" y="32"/>
                  </a:lnTo>
                  <a:lnTo>
                    <a:pt x="35" y="40"/>
                  </a:lnTo>
                  <a:lnTo>
                    <a:pt x="39" y="57"/>
                  </a:lnTo>
                  <a:lnTo>
                    <a:pt x="43" y="72"/>
                  </a:lnTo>
                  <a:lnTo>
                    <a:pt x="30" y="65"/>
                  </a:lnTo>
                  <a:lnTo>
                    <a:pt x="26" y="54"/>
                  </a:lnTo>
                  <a:lnTo>
                    <a:pt x="22" y="32"/>
                  </a:lnTo>
                  <a:lnTo>
                    <a:pt x="13" y="40"/>
                  </a:lnTo>
                  <a:lnTo>
                    <a:pt x="9" y="40"/>
                  </a:lnTo>
                  <a:lnTo>
                    <a:pt x="0" y="36"/>
                  </a:lnTo>
                  <a:lnTo>
                    <a:pt x="5" y="32"/>
                  </a:lnTo>
                  <a:lnTo>
                    <a:pt x="9" y="32"/>
                  </a:lnTo>
                  <a:lnTo>
                    <a:pt x="22" y="36"/>
                  </a:lnTo>
                  <a:lnTo>
                    <a:pt x="13" y="18"/>
                  </a:lnTo>
                  <a:lnTo>
                    <a:pt x="13" y="0"/>
                  </a:lnTo>
                  <a:lnTo>
                    <a:pt x="17" y="7"/>
                  </a:lnTo>
                  <a:lnTo>
                    <a:pt x="22" y="18"/>
                  </a:lnTo>
                  <a:lnTo>
                    <a:pt x="22" y="36"/>
                  </a:lnTo>
                  <a:lnTo>
                    <a:pt x="35" y="4"/>
                  </a:lnTo>
                  <a:lnTo>
                    <a:pt x="43" y="0"/>
                  </a:lnTo>
                  <a:lnTo>
                    <a:pt x="43" y="4"/>
                  </a:lnTo>
                  <a:lnTo>
                    <a:pt x="43" y="14"/>
                  </a:lnTo>
                  <a:lnTo>
                    <a:pt x="30" y="22"/>
                  </a:lnTo>
                  <a:lnTo>
                    <a:pt x="22" y="32"/>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0" name="Freeform 70"/>
            <p:cNvSpPr>
              <a:spLocks/>
            </p:cNvSpPr>
            <p:nvPr/>
          </p:nvSpPr>
          <p:spPr bwMode="auto">
            <a:xfrm>
              <a:off x="1164" y="3557"/>
              <a:ext cx="90" cy="54"/>
            </a:xfrm>
            <a:custGeom>
              <a:avLst/>
              <a:gdLst>
                <a:gd name="T0" fmla="*/ 52 w 90"/>
                <a:gd name="T1" fmla="*/ 18 h 54"/>
                <a:gd name="T2" fmla="*/ 56 w 90"/>
                <a:gd name="T3" fmla="*/ 40 h 54"/>
                <a:gd name="T4" fmla="*/ 52 w 90"/>
                <a:gd name="T5" fmla="*/ 47 h 54"/>
                <a:gd name="T6" fmla="*/ 43 w 90"/>
                <a:gd name="T7" fmla="*/ 54 h 54"/>
                <a:gd name="T8" fmla="*/ 34 w 90"/>
                <a:gd name="T9" fmla="*/ 40 h 54"/>
                <a:gd name="T10" fmla="*/ 39 w 90"/>
                <a:gd name="T11" fmla="*/ 29 h 54"/>
                <a:gd name="T12" fmla="*/ 52 w 90"/>
                <a:gd name="T13" fmla="*/ 18 h 54"/>
                <a:gd name="T14" fmla="*/ 39 w 90"/>
                <a:gd name="T15" fmla="*/ 25 h 54"/>
                <a:gd name="T16" fmla="*/ 17 w 90"/>
                <a:gd name="T17" fmla="*/ 25 h 54"/>
                <a:gd name="T18" fmla="*/ 0 w 90"/>
                <a:gd name="T19" fmla="*/ 22 h 54"/>
                <a:gd name="T20" fmla="*/ 13 w 90"/>
                <a:gd name="T21" fmla="*/ 15 h 54"/>
                <a:gd name="T22" fmla="*/ 26 w 90"/>
                <a:gd name="T23" fmla="*/ 11 h 54"/>
                <a:gd name="T24" fmla="*/ 52 w 90"/>
                <a:gd name="T25" fmla="*/ 18 h 54"/>
                <a:gd name="T26" fmla="*/ 47 w 90"/>
                <a:gd name="T27" fmla="*/ 7 h 54"/>
                <a:gd name="T28" fmla="*/ 47 w 90"/>
                <a:gd name="T29" fmla="*/ 4 h 54"/>
                <a:gd name="T30" fmla="*/ 52 w 90"/>
                <a:gd name="T31" fmla="*/ 0 h 54"/>
                <a:gd name="T32" fmla="*/ 60 w 90"/>
                <a:gd name="T33" fmla="*/ 4 h 54"/>
                <a:gd name="T34" fmla="*/ 60 w 90"/>
                <a:gd name="T35" fmla="*/ 7 h 54"/>
                <a:gd name="T36" fmla="*/ 47 w 90"/>
                <a:gd name="T37" fmla="*/ 18 h 54"/>
                <a:gd name="T38" fmla="*/ 73 w 90"/>
                <a:gd name="T39" fmla="*/ 15 h 54"/>
                <a:gd name="T40" fmla="*/ 90 w 90"/>
                <a:gd name="T41" fmla="*/ 22 h 54"/>
                <a:gd name="T42" fmla="*/ 82 w 90"/>
                <a:gd name="T43" fmla="*/ 25 h 54"/>
                <a:gd name="T44" fmla="*/ 69 w 90"/>
                <a:gd name="T45" fmla="*/ 22 h 54"/>
                <a:gd name="T46" fmla="*/ 47 w 90"/>
                <a:gd name="T47" fmla="*/ 18 h 54"/>
                <a:gd name="T48" fmla="*/ 82 w 90"/>
                <a:gd name="T49" fmla="*/ 40 h 54"/>
                <a:gd name="T50" fmla="*/ 82 w 90"/>
                <a:gd name="T51" fmla="*/ 47 h 54"/>
                <a:gd name="T52" fmla="*/ 77 w 90"/>
                <a:gd name="T53" fmla="*/ 47 h 54"/>
                <a:gd name="T54" fmla="*/ 64 w 90"/>
                <a:gd name="T55" fmla="*/ 40 h 54"/>
                <a:gd name="T56" fmla="*/ 60 w 90"/>
                <a:gd name="T57" fmla="*/ 29 h 54"/>
                <a:gd name="T58" fmla="*/ 52 w 90"/>
                <a:gd name="T59" fmla="*/ 18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54"/>
                <a:gd name="T92" fmla="*/ 90 w 90"/>
                <a:gd name="T93" fmla="*/ 54 h 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54">
                  <a:moveTo>
                    <a:pt x="52" y="18"/>
                  </a:moveTo>
                  <a:lnTo>
                    <a:pt x="56" y="40"/>
                  </a:lnTo>
                  <a:lnTo>
                    <a:pt x="52" y="47"/>
                  </a:lnTo>
                  <a:lnTo>
                    <a:pt x="43" y="54"/>
                  </a:lnTo>
                  <a:lnTo>
                    <a:pt x="34" y="40"/>
                  </a:lnTo>
                  <a:lnTo>
                    <a:pt x="39" y="29"/>
                  </a:lnTo>
                  <a:lnTo>
                    <a:pt x="52" y="18"/>
                  </a:lnTo>
                  <a:lnTo>
                    <a:pt x="39" y="25"/>
                  </a:lnTo>
                  <a:lnTo>
                    <a:pt x="17" y="25"/>
                  </a:lnTo>
                  <a:lnTo>
                    <a:pt x="0" y="22"/>
                  </a:lnTo>
                  <a:lnTo>
                    <a:pt x="13" y="15"/>
                  </a:lnTo>
                  <a:lnTo>
                    <a:pt x="26" y="11"/>
                  </a:lnTo>
                  <a:lnTo>
                    <a:pt x="52" y="18"/>
                  </a:lnTo>
                  <a:lnTo>
                    <a:pt x="47" y="7"/>
                  </a:lnTo>
                  <a:lnTo>
                    <a:pt x="47" y="4"/>
                  </a:lnTo>
                  <a:lnTo>
                    <a:pt x="52" y="0"/>
                  </a:lnTo>
                  <a:lnTo>
                    <a:pt x="60" y="4"/>
                  </a:lnTo>
                  <a:lnTo>
                    <a:pt x="60" y="7"/>
                  </a:lnTo>
                  <a:lnTo>
                    <a:pt x="47" y="18"/>
                  </a:lnTo>
                  <a:lnTo>
                    <a:pt x="73" y="15"/>
                  </a:lnTo>
                  <a:lnTo>
                    <a:pt x="90" y="22"/>
                  </a:lnTo>
                  <a:lnTo>
                    <a:pt x="82" y="25"/>
                  </a:lnTo>
                  <a:lnTo>
                    <a:pt x="69" y="22"/>
                  </a:lnTo>
                  <a:lnTo>
                    <a:pt x="47" y="18"/>
                  </a:lnTo>
                  <a:lnTo>
                    <a:pt x="82" y="40"/>
                  </a:lnTo>
                  <a:lnTo>
                    <a:pt x="82" y="47"/>
                  </a:lnTo>
                  <a:lnTo>
                    <a:pt x="77" y="47"/>
                  </a:lnTo>
                  <a:lnTo>
                    <a:pt x="64" y="40"/>
                  </a:lnTo>
                  <a:lnTo>
                    <a:pt x="60" y="29"/>
                  </a:lnTo>
                  <a:lnTo>
                    <a:pt x="52" y="1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1" name="Freeform 71"/>
            <p:cNvSpPr>
              <a:spLocks/>
            </p:cNvSpPr>
            <p:nvPr/>
          </p:nvSpPr>
          <p:spPr bwMode="auto">
            <a:xfrm>
              <a:off x="1241" y="3471"/>
              <a:ext cx="65" cy="58"/>
            </a:xfrm>
            <a:custGeom>
              <a:avLst/>
              <a:gdLst>
                <a:gd name="T0" fmla="*/ 65 w 65"/>
                <a:gd name="T1" fmla="*/ 40 h 58"/>
                <a:gd name="T2" fmla="*/ 52 w 65"/>
                <a:gd name="T3" fmla="*/ 51 h 58"/>
                <a:gd name="T4" fmla="*/ 43 w 65"/>
                <a:gd name="T5" fmla="*/ 51 h 58"/>
                <a:gd name="T6" fmla="*/ 39 w 65"/>
                <a:gd name="T7" fmla="*/ 47 h 58"/>
                <a:gd name="T8" fmla="*/ 30 w 65"/>
                <a:gd name="T9" fmla="*/ 36 h 58"/>
                <a:gd name="T10" fmla="*/ 26 w 65"/>
                <a:gd name="T11" fmla="*/ 47 h 58"/>
                <a:gd name="T12" fmla="*/ 13 w 65"/>
                <a:gd name="T13" fmla="*/ 58 h 58"/>
                <a:gd name="T14" fmla="*/ 13 w 65"/>
                <a:gd name="T15" fmla="*/ 51 h 58"/>
                <a:gd name="T16" fmla="*/ 13 w 65"/>
                <a:gd name="T17" fmla="*/ 47 h 58"/>
                <a:gd name="T18" fmla="*/ 26 w 65"/>
                <a:gd name="T19" fmla="*/ 36 h 58"/>
                <a:gd name="T20" fmla="*/ 9 w 65"/>
                <a:gd name="T21" fmla="*/ 33 h 58"/>
                <a:gd name="T22" fmla="*/ 0 w 65"/>
                <a:gd name="T23" fmla="*/ 22 h 58"/>
                <a:gd name="T24" fmla="*/ 9 w 65"/>
                <a:gd name="T25" fmla="*/ 22 h 58"/>
                <a:gd name="T26" fmla="*/ 13 w 65"/>
                <a:gd name="T27" fmla="*/ 25 h 58"/>
                <a:gd name="T28" fmla="*/ 26 w 65"/>
                <a:gd name="T29" fmla="*/ 36 h 58"/>
                <a:gd name="T30" fmla="*/ 18 w 65"/>
                <a:gd name="T31" fmla="*/ 22 h 58"/>
                <a:gd name="T32" fmla="*/ 13 w 65"/>
                <a:gd name="T33" fmla="*/ 4 h 58"/>
                <a:gd name="T34" fmla="*/ 18 w 65"/>
                <a:gd name="T35" fmla="*/ 0 h 58"/>
                <a:gd name="T36" fmla="*/ 22 w 65"/>
                <a:gd name="T37" fmla="*/ 0 h 58"/>
                <a:gd name="T38" fmla="*/ 30 w 65"/>
                <a:gd name="T39" fmla="*/ 11 h 58"/>
                <a:gd name="T40" fmla="*/ 26 w 65"/>
                <a:gd name="T41" fmla="*/ 22 h 58"/>
                <a:gd name="T42" fmla="*/ 26 w 65"/>
                <a:gd name="T43" fmla="*/ 33 h 58"/>
                <a:gd name="T44" fmla="*/ 35 w 65"/>
                <a:gd name="T45" fmla="*/ 18 h 58"/>
                <a:gd name="T46" fmla="*/ 39 w 65"/>
                <a:gd name="T47" fmla="*/ 11 h 58"/>
                <a:gd name="T48" fmla="*/ 52 w 65"/>
                <a:gd name="T49" fmla="*/ 4 h 58"/>
                <a:gd name="T50" fmla="*/ 52 w 65"/>
                <a:gd name="T51" fmla="*/ 4 h 58"/>
                <a:gd name="T52" fmla="*/ 52 w 65"/>
                <a:gd name="T53" fmla="*/ 11 h 58"/>
                <a:gd name="T54" fmla="*/ 52 w 65"/>
                <a:gd name="T55" fmla="*/ 22 h 58"/>
                <a:gd name="T56" fmla="*/ 43 w 65"/>
                <a:gd name="T57" fmla="*/ 29 h 58"/>
                <a:gd name="T58" fmla="*/ 35 w 65"/>
                <a:gd name="T59" fmla="*/ 33 h 58"/>
                <a:gd name="T60" fmla="*/ 30 w 65"/>
                <a:gd name="T61" fmla="*/ 36 h 58"/>
                <a:gd name="T62" fmla="*/ 48 w 65"/>
                <a:gd name="T63" fmla="*/ 36 h 58"/>
                <a:gd name="T64" fmla="*/ 65 w 65"/>
                <a:gd name="T65" fmla="*/ 4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58"/>
                <a:gd name="T101" fmla="*/ 65 w 65"/>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58">
                  <a:moveTo>
                    <a:pt x="65" y="40"/>
                  </a:moveTo>
                  <a:lnTo>
                    <a:pt x="52" y="51"/>
                  </a:lnTo>
                  <a:lnTo>
                    <a:pt x="43" y="51"/>
                  </a:lnTo>
                  <a:lnTo>
                    <a:pt x="39" y="47"/>
                  </a:lnTo>
                  <a:lnTo>
                    <a:pt x="30" y="36"/>
                  </a:lnTo>
                  <a:lnTo>
                    <a:pt x="26" y="47"/>
                  </a:lnTo>
                  <a:lnTo>
                    <a:pt x="13" y="58"/>
                  </a:lnTo>
                  <a:lnTo>
                    <a:pt x="13" y="51"/>
                  </a:lnTo>
                  <a:lnTo>
                    <a:pt x="13" y="47"/>
                  </a:lnTo>
                  <a:lnTo>
                    <a:pt x="26" y="36"/>
                  </a:lnTo>
                  <a:lnTo>
                    <a:pt x="9" y="33"/>
                  </a:lnTo>
                  <a:lnTo>
                    <a:pt x="0" y="22"/>
                  </a:lnTo>
                  <a:lnTo>
                    <a:pt x="9" y="22"/>
                  </a:lnTo>
                  <a:lnTo>
                    <a:pt x="13" y="25"/>
                  </a:lnTo>
                  <a:lnTo>
                    <a:pt x="26" y="36"/>
                  </a:lnTo>
                  <a:lnTo>
                    <a:pt x="18" y="22"/>
                  </a:lnTo>
                  <a:lnTo>
                    <a:pt x="13" y="4"/>
                  </a:lnTo>
                  <a:lnTo>
                    <a:pt x="18" y="0"/>
                  </a:lnTo>
                  <a:lnTo>
                    <a:pt x="22" y="0"/>
                  </a:lnTo>
                  <a:lnTo>
                    <a:pt x="30" y="11"/>
                  </a:lnTo>
                  <a:lnTo>
                    <a:pt x="26" y="22"/>
                  </a:lnTo>
                  <a:lnTo>
                    <a:pt x="26" y="33"/>
                  </a:lnTo>
                  <a:lnTo>
                    <a:pt x="35" y="18"/>
                  </a:lnTo>
                  <a:lnTo>
                    <a:pt x="39" y="11"/>
                  </a:lnTo>
                  <a:lnTo>
                    <a:pt x="52" y="4"/>
                  </a:lnTo>
                  <a:lnTo>
                    <a:pt x="52" y="11"/>
                  </a:lnTo>
                  <a:lnTo>
                    <a:pt x="52" y="22"/>
                  </a:lnTo>
                  <a:lnTo>
                    <a:pt x="43" y="29"/>
                  </a:lnTo>
                  <a:lnTo>
                    <a:pt x="35" y="33"/>
                  </a:lnTo>
                  <a:lnTo>
                    <a:pt x="30" y="36"/>
                  </a:lnTo>
                  <a:lnTo>
                    <a:pt x="48" y="36"/>
                  </a:lnTo>
                  <a:lnTo>
                    <a:pt x="65" y="4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2" name="Freeform 72"/>
            <p:cNvSpPr>
              <a:spLocks/>
            </p:cNvSpPr>
            <p:nvPr/>
          </p:nvSpPr>
          <p:spPr bwMode="auto">
            <a:xfrm>
              <a:off x="1233" y="3522"/>
              <a:ext cx="68" cy="57"/>
            </a:xfrm>
            <a:custGeom>
              <a:avLst/>
              <a:gdLst>
                <a:gd name="T0" fmla="*/ 51 w 68"/>
                <a:gd name="T1" fmla="*/ 3 h 57"/>
                <a:gd name="T2" fmla="*/ 38 w 68"/>
                <a:gd name="T3" fmla="*/ 7 h 57"/>
                <a:gd name="T4" fmla="*/ 34 w 68"/>
                <a:gd name="T5" fmla="*/ 17 h 57"/>
                <a:gd name="T6" fmla="*/ 26 w 68"/>
                <a:gd name="T7" fmla="*/ 39 h 57"/>
                <a:gd name="T8" fmla="*/ 26 w 68"/>
                <a:gd name="T9" fmla="*/ 25 h 57"/>
                <a:gd name="T10" fmla="*/ 30 w 68"/>
                <a:gd name="T11" fmla="*/ 14 h 57"/>
                <a:gd name="T12" fmla="*/ 21 w 68"/>
                <a:gd name="T13" fmla="*/ 3 h 57"/>
                <a:gd name="T14" fmla="*/ 17 w 68"/>
                <a:gd name="T15" fmla="*/ 0 h 57"/>
                <a:gd name="T16" fmla="*/ 17 w 68"/>
                <a:gd name="T17" fmla="*/ 7 h 57"/>
                <a:gd name="T18" fmla="*/ 21 w 68"/>
                <a:gd name="T19" fmla="*/ 25 h 57"/>
                <a:gd name="T20" fmla="*/ 30 w 68"/>
                <a:gd name="T21" fmla="*/ 42 h 57"/>
                <a:gd name="T22" fmla="*/ 17 w 68"/>
                <a:gd name="T23" fmla="*/ 28 h 57"/>
                <a:gd name="T24" fmla="*/ 8 w 68"/>
                <a:gd name="T25" fmla="*/ 25 h 57"/>
                <a:gd name="T26" fmla="*/ 0 w 68"/>
                <a:gd name="T27" fmla="*/ 25 h 57"/>
                <a:gd name="T28" fmla="*/ 8 w 68"/>
                <a:gd name="T29" fmla="*/ 35 h 57"/>
                <a:gd name="T30" fmla="*/ 30 w 68"/>
                <a:gd name="T31" fmla="*/ 39 h 57"/>
                <a:gd name="T32" fmla="*/ 17 w 68"/>
                <a:gd name="T33" fmla="*/ 46 h 57"/>
                <a:gd name="T34" fmla="*/ 13 w 68"/>
                <a:gd name="T35" fmla="*/ 53 h 57"/>
                <a:gd name="T36" fmla="*/ 17 w 68"/>
                <a:gd name="T37" fmla="*/ 57 h 57"/>
                <a:gd name="T38" fmla="*/ 26 w 68"/>
                <a:gd name="T39" fmla="*/ 50 h 57"/>
                <a:gd name="T40" fmla="*/ 26 w 68"/>
                <a:gd name="T41" fmla="*/ 35 h 57"/>
                <a:gd name="T42" fmla="*/ 43 w 68"/>
                <a:gd name="T43" fmla="*/ 50 h 57"/>
                <a:gd name="T44" fmla="*/ 56 w 68"/>
                <a:gd name="T45" fmla="*/ 50 h 57"/>
                <a:gd name="T46" fmla="*/ 68 w 68"/>
                <a:gd name="T47" fmla="*/ 46 h 57"/>
                <a:gd name="T48" fmla="*/ 68 w 68"/>
                <a:gd name="T49" fmla="*/ 46 h 57"/>
                <a:gd name="T50" fmla="*/ 60 w 68"/>
                <a:gd name="T51" fmla="*/ 39 h 57"/>
                <a:gd name="T52" fmla="*/ 43 w 68"/>
                <a:gd name="T53" fmla="*/ 35 h 57"/>
                <a:gd name="T54" fmla="*/ 30 w 68"/>
                <a:gd name="T55" fmla="*/ 35 h 57"/>
                <a:gd name="T56" fmla="*/ 43 w 68"/>
                <a:gd name="T57" fmla="*/ 28 h 57"/>
                <a:gd name="T58" fmla="*/ 51 w 68"/>
                <a:gd name="T59" fmla="*/ 14 h 57"/>
                <a:gd name="T60" fmla="*/ 56 w 68"/>
                <a:gd name="T61" fmla="*/ 3 h 57"/>
                <a:gd name="T62" fmla="*/ 51 w 68"/>
                <a:gd name="T63" fmla="*/ 3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57"/>
                <a:gd name="T98" fmla="*/ 68 w 68"/>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57">
                  <a:moveTo>
                    <a:pt x="51" y="3"/>
                  </a:moveTo>
                  <a:lnTo>
                    <a:pt x="38" y="7"/>
                  </a:lnTo>
                  <a:lnTo>
                    <a:pt x="34" y="17"/>
                  </a:lnTo>
                  <a:lnTo>
                    <a:pt x="26" y="39"/>
                  </a:lnTo>
                  <a:lnTo>
                    <a:pt x="26" y="25"/>
                  </a:lnTo>
                  <a:lnTo>
                    <a:pt x="30" y="14"/>
                  </a:lnTo>
                  <a:lnTo>
                    <a:pt x="21" y="3"/>
                  </a:lnTo>
                  <a:lnTo>
                    <a:pt x="17" y="0"/>
                  </a:lnTo>
                  <a:lnTo>
                    <a:pt x="17" y="7"/>
                  </a:lnTo>
                  <a:lnTo>
                    <a:pt x="21" y="25"/>
                  </a:lnTo>
                  <a:lnTo>
                    <a:pt x="30" y="42"/>
                  </a:lnTo>
                  <a:lnTo>
                    <a:pt x="17" y="28"/>
                  </a:lnTo>
                  <a:lnTo>
                    <a:pt x="8" y="25"/>
                  </a:lnTo>
                  <a:lnTo>
                    <a:pt x="0" y="25"/>
                  </a:lnTo>
                  <a:lnTo>
                    <a:pt x="8" y="35"/>
                  </a:lnTo>
                  <a:lnTo>
                    <a:pt x="30" y="39"/>
                  </a:lnTo>
                  <a:lnTo>
                    <a:pt x="17" y="46"/>
                  </a:lnTo>
                  <a:lnTo>
                    <a:pt x="13" y="53"/>
                  </a:lnTo>
                  <a:lnTo>
                    <a:pt x="17" y="57"/>
                  </a:lnTo>
                  <a:lnTo>
                    <a:pt x="26" y="50"/>
                  </a:lnTo>
                  <a:lnTo>
                    <a:pt x="26" y="35"/>
                  </a:lnTo>
                  <a:lnTo>
                    <a:pt x="43" y="50"/>
                  </a:lnTo>
                  <a:lnTo>
                    <a:pt x="56" y="50"/>
                  </a:lnTo>
                  <a:lnTo>
                    <a:pt x="68" y="46"/>
                  </a:lnTo>
                  <a:lnTo>
                    <a:pt x="60" y="39"/>
                  </a:lnTo>
                  <a:lnTo>
                    <a:pt x="43" y="35"/>
                  </a:lnTo>
                  <a:lnTo>
                    <a:pt x="30" y="35"/>
                  </a:lnTo>
                  <a:lnTo>
                    <a:pt x="43" y="28"/>
                  </a:lnTo>
                  <a:lnTo>
                    <a:pt x="51" y="14"/>
                  </a:lnTo>
                  <a:lnTo>
                    <a:pt x="56" y="3"/>
                  </a:lnTo>
                  <a:lnTo>
                    <a:pt x="51" y="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3" name="Freeform 73"/>
            <p:cNvSpPr>
              <a:spLocks/>
            </p:cNvSpPr>
            <p:nvPr/>
          </p:nvSpPr>
          <p:spPr bwMode="auto">
            <a:xfrm>
              <a:off x="1254" y="3572"/>
              <a:ext cx="30" cy="75"/>
            </a:xfrm>
            <a:custGeom>
              <a:avLst/>
              <a:gdLst>
                <a:gd name="T0" fmla="*/ 30 w 30"/>
                <a:gd name="T1" fmla="*/ 0 h 75"/>
                <a:gd name="T2" fmla="*/ 22 w 30"/>
                <a:gd name="T3" fmla="*/ 14 h 75"/>
                <a:gd name="T4" fmla="*/ 17 w 30"/>
                <a:gd name="T5" fmla="*/ 35 h 75"/>
                <a:gd name="T6" fmla="*/ 9 w 30"/>
                <a:gd name="T7" fmla="*/ 25 h 75"/>
                <a:gd name="T8" fmla="*/ 5 w 30"/>
                <a:gd name="T9" fmla="*/ 25 h 75"/>
                <a:gd name="T10" fmla="*/ 0 w 30"/>
                <a:gd name="T11" fmla="*/ 28 h 75"/>
                <a:gd name="T12" fmla="*/ 0 w 30"/>
                <a:gd name="T13" fmla="*/ 28 h 75"/>
                <a:gd name="T14" fmla="*/ 9 w 30"/>
                <a:gd name="T15" fmla="*/ 35 h 75"/>
                <a:gd name="T16" fmla="*/ 22 w 30"/>
                <a:gd name="T17" fmla="*/ 28 h 75"/>
                <a:gd name="T18" fmla="*/ 13 w 30"/>
                <a:gd name="T19" fmla="*/ 53 h 75"/>
                <a:gd name="T20" fmla="*/ 9 w 30"/>
                <a:gd name="T21" fmla="*/ 64 h 75"/>
                <a:gd name="T22" fmla="*/ 17 w 30"/>
                <a:gd name="T23" fmla="*/ 75 h 75"/>
                <a:gd name="T24" fmla="*/ 30 w 30"/>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5"/>
                <a:gd name="T41" fmla="*/ 30 w 30"/>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5">
                  <a:moveTo>
                    <a:pt x="30" y="0"/>
                  </a:moveTo>
                  <a:lnTo>
                    <a:pt x="22" y="14"/>
                  </a:lnTo>
                  <a:lnTo>
                    <a:pt x="17" y="35"/>
                  </a:lnTo>
                  <a:lnTo>
                    <a:pt x="9" y="25"/>
                  </a:lnTo>
                  <a:lnTo>
                    <a:pt x="5" y="25"/>
                  </a:lnTo>
                  <a:lnTo>
                    <a:pt x="0" y="28"/>
                  </a:lnTo>
                  <a:lnTo>
                    <a:pt x="9" y="35"/>
                  </a:lnTo>
                  <a:lnTo>
                    <a:pt x="22" y="28"/>
                  </a:lnTo>
                  <a:lnTo>
                    <a:pt x="13" y="53"/>
                  </a:lnTo>
                  <a:lnTo>
                    <a:pt x="9" y="64"/>
                  </a:lnTo>
                  <a:lnTo>
                    <a:pt x="17" y="75"/>
                  </a:lnTo>
                  <a:lnTo>
                    <a:pt x="30" y="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4" name="Freeform 74"/>
            <p:cNvSpPr>
              <a:spLocks/>
            </p:cNvSpPr>
            <p:nvPr/>
          </p:nvSpPr>
          <p:spPr bwMode="auto">
            <a:xfrm>
              <a:off x="1254" y="3572"/>
              <a:ext cx="30" cy="75"/>
            </a:xfrm>
            <a:custGeom>
              <a:avLst/>
              <a:gdLst>
                <a:gd name="T0" fmla="*/ 30 w 30"/>
                <a:gd name="T1" fmla="*/ 0 h 75"/>
                <a:gd name="T2" fmla="*/ 22 w 30"/>
                <a:gd name="T3" fmla="*/ 14 h 75"/>
                <a:gd name="T4" fmla="*/ 17 w 30"/>
                <a:gd name="T5" fmla="*/ 35 h 75"/>
                <a:gd name="T6" fmla="*/ 9 w 30"/>
                <a:gd name="T7" fmla="*/ 25 h 75"/>
                <a:gd name="T8" fmla="*/ 5 w 30"/>
                <a:gd name="T9" fmla="*/ 25 h 75"/>
                <a:gd name="T10" fmla="*/ 0 w 30"/>
                <a:gd name="T11" fmla="*/ 28 h 75"/>
                <a:gd name="T12" fmla="*/ 0 w 30"/>
                <a:gd name="T13" fmla="*/ 28 h 75"/>
                <a:gd name="T14" fmla="*/ 9 w 30"/>
                <a:gd name="T15" fmla="*/ 35 h 75"/>
                <a:gd name="T16" fmla="*/ 22 w 30"/>
                <a:gd name="T17" fmla="*/ 28 h 75"/>
                <a:gd name="T18" fmla="*/ 13 w 30"/>
                <a:gd name="T19" fmla="*/ 53 h 75"/>
                <a:gd name="T20" fmla="*/ 9 w 30"/>
                <a:gd name="T21" fmla="*/ 64 h 75"/>
                <a:gd name="T22" fmla="*/ 17 w 30"/>
                <a:gd name="T23" fmla="*/ 75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75"/>
                <a:gd name="T38" fmla="*/ 30 w 30"/>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75">
                  <a:moveTo>
                    <a:pt x="30" y="0"/>
                  </a:moveTo>
                  <a:lnTo>
                    <a:pt x="22" y="14"/>
                  </a:lnTo>
                  <a:lnTo>
                    <a:pt x="17" y="35"/>
                  </a:lnTo>
                  <a:lnTo>
                    <a:pt x="9" y="25"/>
                  </a:lnTo>
                  <a:lnTo>
                    <a:pt x="5" y="25"/>
                  </a:lnTo>
                  <a:lnTo>
                    <a:pt x="0" y="28"/>
                  </a:lnTo>
                  <a:lnTo>
                    <a:pt x="9" y="35"/>
                  </a:lnTo>
                  <a:lnTo>
                    <a:pt x="22" y="28"/>
                  </a:lnTo>
                  <a:lnTo>
                    <a:pt x="13" y="53"/>
                  </a:lnTo>
                  <a:lnTo>
                    <a:pt x="9" y="64"/>
                  </a:lnTo>
                  <a:lnTo>
                    <a:pt x="17" y="75"/>
                  </a:lnTo>
                </a:path>
              </a:pathLst>
            </a:custGeom>
            <a:noFill/>
            <a:ln w="0">
              <a:solidFill>
                <a:srgbClr val="8091C8"/>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5" name="Freeform 75"/>
            <p:cNvSpPr>
              <a:spLocks/>
            </p:cNvSpPr>
            <p:nvPr/>
          </p:nvSpPr>
          <p:spPr bwMode="auto">
            <a:xfrm>
              <a:off x="1271" y="3572"/>
              <a:ext cx="39" cy="75"/>
            </a:xfrm>
            <a:custGeom>
              <a:avLst/>
              <a:gdLst>
                <a:gd name="T0" fmla="*/ 0 w 39"/>
                <a:gd name="T1" fmla="*/ 75 h 75"/>
                <a:gd name="T2" fmla="*/ 9 w 39"/>
                <a:gd name="T3" fmla="*/ 57 h 75"/>
                <a:gd name="T4" fmla="*/ 9 w 39"/>
                <a:gd name="T5" fmla="*/ 43 h 75"/>
                <a:gd name="T6" fmla="*/ 5 w 39"/>
                <a:gd name="T7" fmla="*/ 32 h 75"/>
                <a:gd name="T8" fmla="*/ 13 w 39"/>
                <a:gd name="T9" fmla="*/ 43 h 75"/>
                <a:gd name="T10" fmla="*/ 30 w 39"/>
                <a:gd name="T11" fmla="*/ 46 h 75"/>
                <a:gd name="T12" fmla="*/ 35 w 39"/>
                <a:gd name="T13" fmla="*/ 46 h 75"/>
                <a:gd name="T14" fmla="*/ 26 w 39"/>
                <a:gd name="T15" fmla="*/ 35 h 75"/>
                <a:gd name="T16" fmla="*/ 22 w 39"/>
                <a:gd name="T17" fmla="*/ 32 h 75"/>
                <a:gd name="T18" fmla="*/ 5 w 39"/>
                <a:gd name="T19" fmla="*/ 32 h 75"/>
                <a:gd name="T20" fmla="*/ 18 w 39"/>
                <a:gd name="T21" fmla="*/ 25 h 75"/>
                <a:gd name="T22" fmla="*/ 30 w 39"/>
                <a:gd name="T23" fmla="*/ 21 h 75"/>
                <a:gd name="T24" fmla="*/ 39 w 39"/>
                <a:gd name="T25" fmla="*/ 14 h 75"/>
                <a:gd name="T26" fmla="*/ 35 w 39"/>
                <a:gd name="T27" fmla="*/ 14 h 75"/>
                <a:gd name="T28" fmla="*/ 18 w 39"/>
                <a:gd name="T29" fmla="*/ 21 h 75"/>
                <a:gd name="T30" fmla="*/ 0 w 39"/>
                <a:gd name="T31" fmla="*/ 35 h 75"/>
                <a:gd name="T32" fmla="*/ 13 w 39"/>
                <a:gd name="T33" fmla="*/ 14 h 75"/>
                <a:gd name="T34" fmla="*/ 13 w 39"/>
                <a:gd name="T35" fmla="*/ 7 h 75"/>
                <a:gd name="T36" fmla="*/ 13 w 39"/>
                <a:gd name="T37" fmla="*/ 0 h 75"/>
                <a:gd name="T38" fmla="*/ 0 w 39"/>
                <a:gd name="T39" fmla="*/ 75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75"/>
                <a:gd name="T62" fmla="*/ 39 w 39"/>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75">
                  <a:moveTo>
                    <a:pt x="0" y="75"/>
                  </a:moveTo>
                  <a:lnTo>
                    <a:pt x="9" y="57"/>
                  </a:lnTo>
                  <a:lnTo>
                    <a:pt x="9" y="43"/>
                  </a:lnTo>
                  <a:lnTo>
                    <a:pt x="5" y="32"/>
                  </a:lnTo>
                  <a:lnTo>
                    <a:pt x="13" y="43"/>
                  </a:lnTo>
                  <a:lnTo>
                    <a:pt x="30" y="46"/>
                  </a:lnTo>
                  <a:lnTo>
                    <a:pt x="35" y="46"/>
                  </a:lnTo>
                  <a:lnTo>
                    <a:pt x="26" y="35"/>
                  </a:lnTo>
                  <a:lnTo>
                    <a:pt x="22" y="32"/>
                  </a:lnTo>
                  <a:lnTo>
                    <a:pt x="5" y="32"/>
                  </a:lnTo>
                  <a:lnTo>
                    <a:pt x="18" y="25"/>
                  </a:lnTo>
                  <a:lnTo>
                    <a:pt x="30" y="21"/>
                  </a:lnTo>
                  <a:lnTo>
                    <a:pt x="39" y="14"/>
                  </a:lnTo>
                  <a:lnTo>
                    <a:pt x="35" y="14"/>
                  </a:lnTo>
                  <a:lnTo>
                    <a:pt x="18" y="21"/>
                  </a:lnTo>
                  <a:lnTo>
                    <a:pt x="0" y="35"/>
                  </a:lnTo>
                  <a:lnTo>
                    <a:pt x="13" y="14"/>
                  </a:lnTo>
                  <a:lnTo>
                    <a:pt x="13" y="7"/>
                  </a:lnTo>
                  <a:lnTo>
                    <a:pt x="13" y="0"/>
                  </a:lnTo>
                  <a:lnTo>
                    <a:pt x="0" y="7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6" name="Freeform 76"/>
            <p:cNvSpPr>
              <a:spLocks/>
            </p:cNvSpPr>
            <p:nvPr/>
          </p:nvSpPr>
          <p:spPr bwMode="auto">
            <a:xfrm>
              <a:off x="1271" y="3572"/>
              <a:ext cx="39" cy="75"/>
            </a:xfrm>
            <a:custGeom>
              <a:avLst/>
              <a:gdLst>
                <a:gd name="T0" fmla="*/ 0 w 39"/>
                <a:gd name="T1" fmla="*/ 75 h 75"/>
                <a:gd name="T2" fmla="*/ 9 w 39"/>
                <a:gd name="T3" fmla="*/ 57 h 75"/>
                <a:gd name="T4" fmla="*/ 9 w 39"/>
                <a:gd name="T5" fmla="*/ 43 h 75"/>
                <a:gd name="T6" fmla="*/ 5 w 39"/>
                <a:gd name="T7" fmla="*/ 32 h 75"/>
                <a:gd name="T8" fmla="*/ 13 w 39"/>
                <a:gd name="T9" fmla="*/ 43 h 75"/>
                <a:gd name="T10" fmla="*/ 30 w 39"/>
                <a:gd name="T11" fmla="*/ 46 h 75"/>
                <a:gd name="T12" fmla="*/ 35 w 39"/>
                <a:gd name="T13" fmla="*/ 46 h 75"/>
                <a:gd name="T14" fmla="*/ 26 w 39"/>
                <a:gd name="T15" fmla="*/ 35 h 75"/>
                <a:gd name="T16" fmla="*/ 22 w 39"/>
                <a:gd name="T17" fmla="*/ 32 h 75"/>
                <a:gd name="T18" fmla="*/ 5 w 39"/>
                <a:gd name="T19" fmla="*/ 32 h 75"/>
                <a:gd name="T20" fmla="*/ 18 w 39"/>
                <a:gd name="T21" fmla="*/ 25 h 75"/>
                <a:gd name="T22" fmla="*/ 30 w 39"/>
                <a:gd name="T23" fmla="*/ 21 h 75"/>
                <a:gd name="T24" fmla="*/ 39 w 39"/>
                <a:gd name="T25" fmla="*/ 14 h 75"/>
                <a:gd name="T26" fmla="*/ 35 w 39"/>
                <a:gd name="T27" fmla="*/ 14 h 75"/>
                <a:gd name="T28" fmla="*/ 18 w 39"/>
                <a:gd name="T29" fmla="*/ 21 h 75"/>
                <a:gd name="T30" fmla="*/ 0 w 39"/>
                <a:gd name="T31" fmla="*/ 35 h 75"/>
                <a:gd name="T32" fmla="*/ 13 w 39"/>
                <a:gd name="T33" fmla="*/ 14 h 75"/>
                <a:gd name="T34" fmla="*/ 13 w 39"/>
                <a:gd name="T35" fmla="*/ 7 h 75"/>
                <a:gd name="T36" fmla="*/ 13 w 39"/>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75"/>
                <a:gd name="T59" fmla="*/ 39 w 39"/>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75">
                  <a:moveTo>
                    <a:pt x="0" y="75"/>
                  </a:moveTo>
                  <a:lnTo>
                    <a:pt x="9" y="57"/>
                  </a:lnTo>
                  <a:lnTo>
                    <a:pt x="9" y="43"/>
                  </a:lnTo>
                  <a:lnTo>
                    <a:pt x="5" y="32"/>
                  </a:lnTo>
                  <a:lnTo>
                    <a:pt x="13" y="43"/>
                  </a:lnTo>
                  <a:lnTo>
                    <a:pt x="30" y="46"/>
                  </a:lnTo>
                  <a:lnTo>
                    <a:pt x="35" y="46"/>
                  </a:lnTo>
                  <a:lnTo>
                    <a:pt x="26" y="35"/>
                  </a:lnTo>
                  <a:lnTo>
                    <a:pt x="22" y="32"/>
                  </a:lnTo>
                  <a:lnTo>
                    <a:pt x="5" y="32"/>
                  </a:lnTo>
                  <a:lnTo>
                    <a:pt x="18" y="25"/>
                  </a:lnTo>
                  <a:lnTo>
                    <a:pt x="30" y="21"/>
                  </a:lnTo>
                  <a:lnTo>
                    <a:pt x="39" y="14"/>
                  </a:lnTo>
                  <a:lnTo>
                    <a:pt x="35" y="14"/>
                  </a:lnTo>
                  <a:lnTo>
                    <a:pt x="18" y="21"/>
                  </a:lnTo>
                  <a:lnTo>
                    <a:pt x="0" y="35"/>
                  </a:lnTo>
                  <a:lnTo>
                    <a:pt x="13" y="14"/>
                  </a:lnTo>
                  <a:lnTo>
                    <a:pt x="13" y="7"/>
                  </a:lnTo>
                  <a:lnTo>
                    <a:pt x="13" y="0"/>
                  </a:lnTo>
                </a:path>
              </a:pathLst>
            </a:custGeom>
            <a:noFill/>
            <a:ln w="0">
              <a:solidFill>
                <a:srgbClr val="8091C8"/>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7" name="Freeform 77"/>
            <p:cNvSpPr>
              <a:spLocks/>
            </p:cNvSpPr>
            <p:nvPr/>
          </p:nvSpPr>
          <p:spPr bwMode="auto">
            <a:xfrm>
              <a:off x="1301" y="3486"/>
              <a:ext cx="82" cy="61"/>
            </a:xfrm>
            <a:custGeom>
              <a:avLst/>
              <a:gdLst>
                <a:gd name="T0" fmla="*/ 26 w 82"/>
                <a:gd name="T1" fmla="*/ 25 h 61"/>
                <a:gd name="T2" fmla="*/ 56 w 82"/>
                <a:gd name="T3" fmla="*/ 21 h 61"/>
                <a:gd name="T4" fmla="*/ 69 w 82"/>
                <a:gd name="T5" fmla="*/ 21 h 61"/>
                <a:gd name="T6" fmla="*/ 82 w 82"/>
                <a:gd name="T7" fmla="*/ 28 h 61"/>
                <a:gd name="T8" fmla="*/ 65 w 82"/>
                <a:gd name="T9" fmla="*/ 32 h 61"/>
                <a:gd name="T10" fmla="*/ 43 w 82"/>
                <a:gd name="T11" fmla="*/ 36 h 61"/>
                <a:gd name="T12" fmla="*/ 31 w 82"/>
                <a:gd name="T13" fmla="*/ 28 h 61"/>
                <a:gd name="T14" fmla="*/ 39 w 82"/>
                <a:gd name="T15" fmla="*/ 32 h 61"/>
                <a:gd name="T16" fmla="*/ 43 w 82"/>
                <a:gd name="T17" fmla="*/ 46 h 61"/>
                <a:gd name="T18" fmla="*/ 39 w 82"/>
                <a:gd name="T19" fmla="*/ 61 h 61"/>
                <a:gd name="T20" fmla="*/ 26 w 82"/>
                <a:gd name="T21" fmla="*/ 53 h 61"/>
                <a:gd name="T22" fmla="*/ 22 w 82"/>
                <a:gd name="T23" fmla="*/ 46 h 61"/>
                <a:gd name="T24" fmla="*/ 31 w 82"/>
                <a:gd name="T25" fmla="*/ 25 h 61"/>
                <a:gd name="T26" fmla="*/ 13 w 82"/>
                <a:gd name="T27" fmla="*/ 32 h 61"/>
                <a:gd name="T28" fmla="*/ 0 w 82"/>
                <a:gd name="T29" fmla="*/ 28 h 61"/>
                <a:gd name="T30" fmla="*/ 5 w 82"/>
                <a:gd name="T31" fmla="*/ 25 h 61"/>
                <a:gd name="T32" fmla="*/ 13 w 82"/>
                <a:gd name="T33" fmla="*/ 25 h 61"/>
                <a:gd name="T34" fmla="*/ 26 w 82"/>
                <a:gd name="T35" fmla="*/ 28 h 61"/>
                <a:gd name="T36" fmla="*/ 22 w 82"/>
                <a:gd name="T37" fmla="*/ 14 h 61"/>
                <a:gd name="T38" fmla="*/ 22 w 82"/>
                <a:gd name="T39" fmla="*/ 7 h 61"/>
                <a:gd name="T40" fmla="*/ 26 w 82"/>
                <a:gd name="T41" fmla="*/ 0 h 61"/>
                <a:gd name="T42" fmla="*/ 31 w 82"/>
                <a:gd name="T43" fmla="*/ 7 h 61"/>
                <a:gd name="T44" fmla="*/ 31 w 82"/>
                <a:gd name="T45" fmla="*/ 14 h 61"/>
                <a:gd name="T46" fmla="*/ 26 w 82"/>
                <a:gd name="T47" fmla="*/ 28 h 61"/>
                <a:gd name="T48" fmla="*/ 52 w 82"/>
                <a:gd name="T49" fmla="*/ 3 h 61"/>
                <a:gd name="T50" fmla="*/ 61 w 82"/>
                <a:gd name="T51" fmla="*/ 0 h 61"/>
                <a:gd name="T52" fmla="*/ 65 w 82"/>
                <a:gd name="T53" fmla="*/ 3 h 61"/>
                <a:gd name="T54" fmla="*/ 56 w 82"/>
                <a:gd name="T55" fmla="*/ 14 h 61"/>
                <a:gd name="T56" fmla="*/ 43 w 82"/>
                <a:gd name="T57" fmla="*/ 21 h 61"/>
                <a:gd name="T58" fmla="*/ 26 w 82"/>
                <a:gd name="T59" fmla="*/ 25 h 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61"/>
                <a:gd name="T92" fmla="*/ 82 w 82"/>
                <a:gd name="T93" fmla="*/ 61 h 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61">
                  <a:moveTo>
                    <a:pt x="26" y="25"/>
                  </a:moveTo>
                  <a:lnTo>
                    <a:pt x="56" y="21"/>
                  </a:lnTo>
                  <a:lnTo>
                    <a:pt x="69" y="21"/>
                  </a:lnTo>
                  <a:lnTo>
                    <a:pt x="82" y="28"/>
                  </a:lnTo>
                  <a:lnTo>
                    <a:pt x="65" y="32"/>
                  </a:lnTo>
                  <a:lnTo>
                    <a:pt x="43" y="36"/>
                  </a:lnTo>
                  <a:lnTo>
                    <a:pt x="31" y="28"/>
                  </a:lnTo>
                  <a:lnTo>
                    <a:pt x="39" y="32"/>
                  </a:lnTo>
                  <a:lnTo>
                    <a:pt x="43" y="46"/>
                  </a:lnTo>
                  <a:lnTo>
                    <a:pt x="39" y="61"/>
                  </a:lnTo>
                  <a:lnTo>
                    <a:pt x="26" y="53"/>
                  </a:lnTo>
                  <a:lnTo>
                    <a:pt x="22" y="46"/>
                  </a:lnTo>
                  <a:lnTo>
                    <a:pt x="31" y="25"/>
                  </a:lnTo>
                  <a:lnTo>
                    <a:pt x="13" y="32"/>
                  </a:lnTo>
                  <a:lnTo>
                    <a:pt x="0" y="28"/>
                  </a:lnTo>
                  <a:lnTo>
                    <a:pt x="5" y="25"/>
                  </a:lnTo>
                  <a:lnTo>
                    <a:pt x="13" y="25"/>
                  </a:lnTo>
                  <a:lnTo>
                    <a:pt x="26" y="28"/>
                  </a:lnTo>
                  <a:lnTo>
                    <a:pt x="22" y="14"/>
                  </a:lnTo>
                  <a:lnTo>
                    <a:pt x="22" y="7"/>
                  </a:lnTo>
                  <a:lnTo>
                    <a:pt x="26" y="0"/>
                  </a:lnTo>
                  <a:lnTo>
                    <a:pt x="31" y="7"/>
                  </a:lnTo>
                  <a:lnTo>
                    <a:pt x="31" y="14"/>
                  </a:lnTo>
                  <a:lnTo>
                    <a:pt x="26" y="28"/>
                  </a:lnTo>
                  <a:lnTo>
                    <a:pt x="52" y="3"/>
                  </a:lnTo>
                  <a:lnTo>
                    <a:pt x="61" y="0"/>
                  </a:lnTo>
                  <a:lnTo>
                    <a:pt x="65" y="3"/>
                  </a:lnTo>
                  <a:lnTo>
                    <a:pt x="56" y="14"/>
                  </a:lnTo>
                  <a:lnTo>
                    <a:pt x="43" y="21"/>
                  </a:lnTo>
                  <a:lnTo>
                    <a:pt x="26" y="2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8" name="Freeform 78"/>
            <p:cNvSpPr>
              <a:spLocks/>
            </p:cNvSpPr>
            <p:nvPr/>
          </p:nvSpPr>
          <p:spPr bwMode="auto">
            <a:xfrm>
              <a:off x="1310" y="3539"/>
              <a:ext cx="73" cy="68"/>
            </a:xfrm>
            <a:custGeom>
              <a:avLst/>
              <a:gdLst>
                <a:gd name="T0" fmla="*/ 26 w 73"/>
                <a:gd name="T1" fmla="*/ 40 h 68"/>
                <a:gd name="T2" fmla="*/ 43 w 73"/>
                <a:gd name="T3" fmla="*/ 22 h 68"/>
                <a:gd name="T4" fmla="*/ 56 w 73"/>
                <a:gd name="T5" fmla="*/ 15 h 68"/>
                <a:gd name="T6" fmla="*/ 73 w 73"/>
                <a:gd name="T7" fmla="*/ 15 h 68"/>
                <a:gd name="T8" fmla="*/ 64 w 73"/>
                <a:gd name="T9" fmla="*/ 29 h 68"/>
                <a:gd name="T10" fmla="*/ 47 w 73"/>
                <a:gd name="T11" fmla="*/ 40 h 68"/>
                <a:gd name="T12" fmla="*/ 26 w 73"/>
                <a:gd name="T13" fmla="*/ 40 h 68"/>
                <a:gd name="T14" fmla="*/ 39 w 73"/>
                <a:gd name="T15" fmla="*/ 43 h 68"/>
                <a:gd name="T16" fmla="*/ 52 w 73"/>
                <a:gd name="T17" fmla="*/ 54 h 68"/>
                <a:gd name="T18" fmla="*/ 60 w 73"/>
                <a:gd name="T19" fmla="*/ 68 h 68"/>
                <a:gd name="T20" fmla="*/ 43 w 73"/>
                <a:gd name="T21" fmla="*/ 65 h 68"/>
                <a:gd name="T22" fmla="*/ 34 w 73"/>
                <a:gd name="T23" fmla="*/ 61 h 68"/>
                <a:gd name="T24" fmla="*/ 26 w 73"/>
                <a:gd name="T25" fmla="*/ 40 h 68"/>
                <a:gd name="T26" fmla="*/ 17 w 73"/>
                <a:gd name="T27" fmla="*/ 54 h 68"/>
                <a:gd name="T28" fmla="*/ 0 w 73"/>
                <a:gd name="T29" fmla="*/ 58 h 68"/>
                <a:gd name="T30" fmla="*/ 0 w 73"/>
                <a:gd name="T31" fmla="*/ 51 h 68"/>
                <a:gd name="T32" fmla="*/ 9 w 73"/>
                <a:gd name="T33" fmla="*/ 47 h 68"/>
                <a:gd name="T34" fmla="*/ 26 w 73"/>
                <a:gd name="T35" fmla="*/ 43 h 68"/>
                <a:gd name="T36" fmla="*/ 9 w 73"/>
                <a:gd name="T37" fmla="*/ 33 h 68"/>
                <a:gd name="T38" fmla="*/ 0 w 73"/>
                <a:gd name="T39" fmla="*/ 25 h 68"/>
                <a:gd name="T40" fmla="*/ 0 w 73"/>
                <a:gd name="T41" fmla="*/ 18 h 68"/>
                <a:gd name="T42" fmla="*/ 13 w 73"/>
                <a:gd name="T43" fmla="*/ 22 h 68"/>
                <a:gd name="T44" fmla="*/ 17 w 73"/>
                <a:gd name="T45" fmla="*/ 29 h 68"/>
                <a:gd name="T46" fmla="*/ 26 w 73"/>
                <a:gd name="T47" fmla="*/ 47 h 68"/>
                <a:gd name="T48" fmla="*/ 26 w 73"/>
                <a:gd name="T49" fmla="*/ 25 h 68"/>
                <a:gd name="T50" fmla="*/ 30 w 73"/>
                <a:gd name="T51" fmla="*/ 8 h 68"/>
                <a:gd name="T52" fmla="*/ 34 w 73"/>
                <a:gd name="T53" fmla="*/ 0 h 68"/>
                <a:gd name="T54" fmla="*/ 39 w 73"/>
                <a:gd name="T55" fmla="*/ 4 h 68"/>
                <a:gd name="T56" fmla="*/ 39 w 73"/>
                <a:gd name="T57" fmla="*/ 18 h 68"/>
                <a:gd name="T58" fmla="*/ 30 w 73"/>
                <a:gd name="T59" fmla="*/ 29 h 68"/>
                <a:gd name="T60" fmla="*/ 26 w 73"/>
                <a:gd name="T61" fmla="*/ 40 h 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68"/>
                <a:gd name="T95" fmla="*/ 73 w 73"/>
                <a:gd name="T96" fmla="*/ 68 h 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68">
                  <a:moveTo>
                    <a:pt x="26" y="40"/>
                  </a:moveTo>
                  <a:lnTo>
                    <a:pt x="43" y="22"/>
                  </a:lnTo>
                  <a:lnTo>
                    <a:pt x="56" y="15"/>
                  </a:lnTo>
                  <a:lnTo>
                    <a:pt x="73" y="15"/>
                  </a:lnTo>
                  <a:lnTo>
                    <a:pt x="64" y="29"/>
                  </a:lnTo>
                  <a:lnTo>
                    <a:pt x="47" y="40"/>
                  </a:lnTo>
                  <a:lnTo>
                    <a:pt x="26" y="40"/>
                  </a:lnTo>
                  <a:lnTo>
                    <a:pt x="39" y="43"/>
                  </a:lnTo>
                  <a:lnTo>
                    <a:pt x="52" y="54"/>
                  </a:lnTo>
                  <a:lnTo>
                    <a:pt x="60" y="68"/>
                  </a:lnTo>
                  <a:lnTo>
                    <a:pt x="43" y="65"/>
                  </a:lnTo>
                  <a:lnTo>
                    <a:pt x="34" y="61"/>
                  </a:lnTo>
                  <a:lnTo>
                    <a:pt x="26" y="40"/>
                  </a:lnTo>
                  <a:lnTo>
                    <a:pt x="17" y="54"/>
                  </a:lnTo>
                  <a:lnTo>
                    <a:pt x="0" y="58"/>
                  </a:lnTo>
                  <a:lnTo>
                    <a:pt x="0" y="51"/>
                  </a:lnTo>
                  <a:lnTo>
                    <a:pt x="9" y="47"/>
                  </a:lnTo>
                  <a:lnTo>
                    <a:pt x="26" y="43"/>
                  </a:lnTo>
                  <a:lnTo>
                    <a:pt x="9" y="33"/>
                  </a:lnTo>
                  <a:lnTo>
                    <a:pt x="0" y="25"/>
                  </a:lnTo>
                  <a:lnTo>
                    <a:pt x="0" y="18"/>
                  </a:lnTo>
                  <a:lnTo>
                    <a:pt x="13" y="22"/>
                  </a:lnTo>
                  <a:lnTo>
                    <a:pt x="17" y="29"/>
                  </a:lnTo>
                  <a:lnTo>
                    <a:pt x="26" y="47"/>
                  </a:lnTo>
                  <a:lnTo>
                    <a:pt x="26" y="25"/>
                  </a:lnTo>
                  <a:lnTo>
                    <a:pt x="30" y="8"/>
                  </a:lnTo>
                  <a:lnTo>
                    <a:pt x="34" y="0"/>
                  </a:lnTo>
                  <a:lnTo>
                    <a:pt x="39" y="4"/>
                  </a:lnTo>
                  <a:lnTo>
                    <a:pt x="39" y="18"/>
                  </a:lnTo>
                  <a:lnTo>
                    <a:pt x="30" y="29"/>
                  </a:lnTo>
                  <a:lnTo>
                    <a:pt x="26" y="4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9" name="Freeform 79"/>
            <p:cNvSpPr>
              <a:spLocks/>
            </p:cNvSpPr>
            <p:nvPr/>
          </p:nvSpPr>
          <p:spPr bwMode="auto">
            <a:xfrm>
              <a:off x="3239" y="3579"/>
              <a:ext cx="794" cy="247"/>
            </a:xfrm>
            <a:custGeom>
              <a:avLst/>
              <a:gdLst>
                <a:gd name="T0" fmla="*/ 0 w 794"/>
                <a:gd name="T1" fmla="*/ 0 h 247"/>
                <a:gd name="T2" fmla="*/ 210 w 794"/>
                <a:gd name="T3" fmla="*/ 79 h 247"/>
                <a:gd name="T4" fmla="*/ 429 w 794"/>
                <a:gd name="T5" fmla="*/ 157 h 247"/>
                <a:gd name="T6" fmla="*/ 528 w 794"/>
                <a:gd name="T7" fmla="*/ 190 h 247"/>
                <a:gd name="T8" fmla="*/ 627 w 794"/>
                <a:gd name="T9" fmla="*/ 211 h 247"/>
                <a:gd name="T10" fmla="*/ 717 w 794"/>
                <a:gd name="T11" fmla="*/ 233 h 247"/>
                <a:gd name="T12" fmla="*/ 794 w 794"/>
                <a:gd name="T13" fmla="*/ 240 h 247"/>
                <a:gd name="T14" fmla="*/ 790 w 794"/>
                <a:gd name="T15" fmla="*/ 247 h 247"/>
                <a:gd name="T16" fmla="*/ 747 w 794"/>
                <a:gd name="T17" fmla="*/ 240 h 247"/>
                <a:gd name="T18" fmla="*/ 708 w 794"/>
                <a:gd name="T19" fmla="*/ 233 h 247"/>
                <a:gd name="T20" fmla="*/ 683 w 794"/>
                <a:gd name="T21" fmla="*/ 229 h 247"/>
                <a:gd name="T22" fmla="*/ 657 w 794"/>
                <a:gd name="T23" fmla="*/ 225 h 247"/>
                <a:gd name="T24" fmla="*/ 622 w 794"/>
                <a:gd name="T25" fmla="*/ 218 h 247"/>
                <a:gd name="T26" fmla="*/ 597 w 794"/>
                <a:gd name="T27" fmla="*/ 211 h 247"/>
                <a:gd name="T28" fmla="*/ 378 w 794"/>
                <a:gd name="T29" fmla="*/ 147 h 247"/>
                <a:gd name="T30" fmla="*/ 275 w 794"/>
                <a:gd name="T31" fmla="*/ 111 h 247"/>
                <a:gd name="T32" fmla="*/ 184 w 794"/>
                <a:gd name="T33" fmla="*/ 79 h 247"/>
                <a:gd name="T34" fmla="*/ 107 w 794"/>
                <a:gd name="T35" fmla="*/ 50 h 247"/>
                <a:gd name="T36" fmla="*/ 77 w 794"/>
                <a:gd name="T37" fmla="*/ 36 h 247"/>
                <a:gd name="T38" fmla="*/ 47 w 794"/>
                <a:gd name="T39" fmla="*/ 25 h 247"/>
                <a:gd name="T40" fmla="*/ 25 w 794"/>
                <a:gd name="T41" fmla="*/ 14 h 247"/>
                <a:gd name="T42" fmla="*/ 13 w 794"/>
                <a:gd name="T43" fmla="*/ 7 h 247"/>
                <a:gd name="T44" fmla="*/ 0 w 794"/>
                <a:gd name="T45" fmla="*/ 3 h 247"/>
                <a:gd name="T46" fmla="*/ 0 w 794"/>
                <a:gd name="T47" fmla="*/ 3 h 247"/>
                <a:gd name="T48" fmla="*/ 0 w 794"/>
                <a:gd name="T49" fmla="*/ 0 h 2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47"/>
                <a:gd name="T77" fmla="*/ 794 w 794"/>
                <a:gd name="T78" fmla="*/ 247 h 2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47">
                  <a:moveTo>
                    <a:pt x="0" y="0"/>
                  </a:moveTo>
                  <a:lnTo>
                    <a:pt x="210" y="79"/>
                  </a:lnTo>
                  <a:lnTo>
                    <a:pt x="429" y="157"/>
                  </a:lnTo>
                  <a:lnTo>
                    <a:pt x="528" y="190"/>
                  </a:lnTo>
                  <a:lnTo>
                    <a:pt x="627" y="211"/>
                  </a:lnTo>
                  <a:lnTo>
                    <a:pt x="717" y="233"/>
                  </a:lnTo>
                  <a:lnTo>
                    <a:pt x="794" y="240"/>
                  </a:lnTo>
                  <a:lnTo>
                    <a:pt x="790" y="247"/>
                  </a:lnTo>
                  <a:lnTo>
                    <a:pt x="747" y="240"/>
                  </a:lnTo>
                  <a:lnTo>
                    <a:pt x="708" y="233"/>
                  </a:lnTo>
                  <a:lnTo>
                    <a:pt x="683" y="229"/>
                  </a:lnTo>
                  <a:lnTo>
                    <a:pt x="657" y="225"/>
                  </a:lnTo>
                  <a:lnTo>
                    <a:pt x="622" y="218"/>
                  </a:lnTo>
                  <a:lnTo>
                    <a:pt x="597" y="211"/>
                  </a:lnTo>
                  <a:lnTo>
                    <a:pt x="378" y="147"/>
                  </a:lnTo>
                  <a:lnTo>
                    <a:pt x="275" y="111"/>
                  </a:lnTo>
                  <a:lnTo>
                    <a:pt x="184" y="79"/>
                  </a:lnTo>
                  <a:lnTo>
                    <a:pt x="107" y="50"/>
                  </a:lnTo>
                  <a:lnTo>
                    <a:pt x="77" y="36"/>
                  </a:lnTo>
                  <a:lnTo>
                    <a:pt x="47" y="25"/>
                  </a:lnTo>
                  <a:lnTo>
                    <a:pt x="25" y="14"/>
                  </a:lnTo>
                  <a:lnTo>
                    <a:pt x="13" y="7"/>
                  </a:lnTo>
                  <a:lnTo>
                    <a:pt x="0" y="3"/>
                  </a:lnTo>
                  <a:lnTo>
                    <a:pt x="0"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0" name="Freeform 80"/>
            <p:cNvSpPr>
              <a:spLocks/>
            </p:cNvSpPr>
            <p:nvPr/>
          </p:nvSpPr>
          <p:spPr bwMode="auto">
            <a:xfrm>
              <a:off x="3191" y="3536"/>
              <a:ext cx="78" cy="68"/>
            </a:xfrm>
            <a:custGeom>
              <a:avLst/>
              <a:gdLst>
                <a:gd name="T0" fmla="*/ 35 w 78"/>
                <a:gd name="T1" fmla="*/ 43 h 68"/>
                <a:gd name="T2" fmla="*/ 30 w 78"/>
                <a:gd name="T3" fmla="*/ 21 h 68"/>
                <a:gd name="T4" fmla="*/ 35 w 78"/>
                <a:gd name="T5" fmla="*/ 11 h 68"/>
                <a:gd name="T6" fmla="*/ 43 w 78"/>
                <a:gd name="T7" fmla="*/ 0 h 68"/>
                <a:gd name="T8" fmla="*/ 48 w 78"/>
                <a:gd name="T9" fmla="*/ 18 h 68"/>
                <a:gd name="T10" fmla="*/ 48 w 78"/>
                <a:gd name="T11" fmla="*/ 32 h 68"/>
                <a:gd name="T12" fmla="*/ 35 w 78"/>
                <a:gd name="T13" fmla="*/ 43 h 68"/>
                <a:gd name="T14" fmla="*/ 43 w 78"/>
                <a:gd name="T15" fmla="*/ 39 h 68"/>
                <a:gd name="T16" fmla="*/ 65 w 78"/>
                <a:gd name="T17" fmla="*/ 39 h 68"/>
                <a:gd name="T18" fmla="*/ 78 w 78"/>
                <a:gd name="T19" fmla="*/ 43 h 68"/>
                <a:gd name="T20" fmla="*/ 65 w 78"/>
                <a:gd name="T21" fmla="*/ 50 h 68"/>
                <a:gd name="T22" fmla="*/ 56 w 78"/>
                <a:gd name="T23" fmla="*/ 54 h 68"/>
                <a:gd name="T24" fmla="*/ 35 w 78"/>
                <a:gd name="T25" fmla="*/ 43 h 68"/>
                <a:gd name="T26" fmla="*/ 39 w 78"/>
                <a:gd name="T27" fmla="*/ 57 h 68"/>
                <a:gd name="T28" fmla="*/ 30 w 78"/>
                <a:gd name="T29" fmla="*/ 68 h 68"/>
                <a:gd name="T30" fmla="*/ 26 w 78"/>
                <a:gd name="T31" fmla="*/ 64 h 68"/>
                <a:gd name="T32" fmla="*/ 26 w 78"/>
                <a:gd name="T33" fmla="*/ 57 h 68"/>
                <a:gd name="T34" fmla="*/ 35 w 78"/>
                <a:gd name="T35" fmla="*/ 46 h 68"/>
                <a:gd name="T36" fmla="*/ 18 w 78"/>
                <a:gd name="T37" fmla="*/ 50 h 68"/>
                <a:gd name="T38" fmla="*/ 0 w 78"/>
                <a:gd name="T39" fmla="*/ 43 h 68"/>
                <a:gd name="T40" fmla="*/ 9 w 78"/>
                <a:gd name="T41" fmla="*/ 39 h 68"/>
                <a:gd name="T42" fmla="*/ 18 w 78"/>
                <a:gd name="T43" fmla="*/ 39 h 68"/>
                <a:gd name="T44" fmla="*/ 39 w 78"/>
                <a:gd name="T45" fmla="*/ 46 h 68"/>
                <a:gd name="T46" fmla="*/ 9 w 78"/>
                <a:gd name="T47" fmla="*/ 21 h 68"/>
                <a:gd name="T48" fmla="*/ 13 w 78"/>
                <a:gd name="T49" fmla="*/ 14 h 68"/>
                <a:gd name="T50" fmla="*/ 18 w 78"/>
                <a:gd name="T51" fmla="*/ 14 h 68"/>
                <a:gd name="T52" fmla="*/ 26 w 78"/>
                <a:gd name="T53" fmla="*/ 21 h 68"/>
                <a:gd name="T54" fmla="*/ 30 w 78"/>
                <a:gd name="T55" fmla="*/ 32 h 68"/>
                <a:gd name="T56" fmla="*/ 35 w 78"/>
                <a:gd name="T57" fmla="*/ 43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
                <a:gd name="T88" fmla="*/ 0 h 68"/>
                <a:gd name="T89" fmla="*/ 78 w 78"/>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 h="68">
                  <a:moveTo>
                    <a:pt x="35" y="43"/>
                  </a:moveTo>
                  <a:lnTo>
                    <a:pt x="30" y="21"/>
                  </a:lnTo>
                  <a:lnTo>
                    <a:pt x="35" y="11"/>
                  </a:lnTo>
                  <a:lnTo>
                    <a:pt x="43" y="0"/>
                  </a:lnTo>
                  <a:lnTo>
                    <a:pt x="48" y="18"/>
                  </a:lnTo>
                  <a:lnTo>
                    <a:pt x="48" y="32"/>
                  </a:lnTo>
                  <a:lnTo>
                    <a:pt x="35" y="43"/>
                  </a:lnTo>
                  <a:lnTo>
                    <a:pt x="43" y="39"/>
                  </a:lnTo>
                  <a:lnTo>
                    <a:pt x="65" y="39"/>
                  </a:lnTo>
                  <a:lnTo>
                    <a:pt x="78" y="43"/>
                  </a:lnTo>
                  <a:lnTo>
                    <a:pt x="65" y="50"/>
                  </a:lnTo>
                  <a:lnTo>
                    <a:pt x="56" y="54"/>
                  </a:lnTo>
                  <a:lnTo>
                    <a:pt x="35" y="43"/>
                  </a:lnTo>
                  <a:lnTo>
                    <a:pt x="39" y="57"/>
                  </a:lnTo>
                  <a:lnTo>
                    <a:pt x="30" y="68"/>
                  </a:lnTo>
                  <a:lnTo>
                    <a:pt x="26" y="64"/>
                  </a:lnTo>
                  <a:lnTo>
                    <a:pt x="26" y="57"/>
                  </a:lnTo>
                  <a:lnTo>
                    <a:pt x="35" y="46"/>
                  </a:lnTo>
                  <a:lnTo>
                    <a:pt x="18" y="50"/>
                  </a:lnTo>
                  <a:lnTo>
                    <a:pt x="0" y="43"/>
                  </a:lnTo>
                  <a:lnTo>
                    <a:pt x="9" y="39"/>
                  </a:lnTo>
                  <a:lnTo>
                    <a:pt x="18" y="39"/>
                  </a:lnTo>
                  <a:lnTo>
                    <a:pt x="39" y="46"/>
                  </a:lnTo>
                  <a:lnTo>
                    <a:pt x="9" y="21"/>
                  </a:lnTo>
                  <a:lnTo>
                    <a:pt x="13" y="14"/>
                  </a:lnTo>
                  <a:lnTo>
                    <a:pt x="18" y="14"/>
                  </a:lnTo>
                  <a:lnTo>
                    <a:pt x="26" y="21"/>
                  </a:lnTo>
                  <a:lnTo>
                    <a:pt x="30" y="32"/>
                  </a:lnTo>
                  <a:lnTo>
                    <a:pt x="35" y="4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1" name="Freeform 81"/>
            <p:cNvSpPr>
              <a:spLocks/>
            </p:cNvSpPr>
            <p:nvPr/>
          </p:nvSpPr>
          <p:spPr bwMode="auto">
            <a:xfrm>
              <a:off x="3264" y="3547"/>
              <a:ext cx="78" cy="68"/>
            </a:xfrm>
            <a:custGeom>
              <a:avLst/>
              <a:gdLst>
                <a:gd name="T0" fmla="*/ 35 w 78"/>
                <a:gd name="T1" fmla="*/ 43 h 68"/>
                <a:gd name="T2" fmla="*/ 30 w 78"/>
                <a:gd name="T3" fmla="*/ 21 h 68"/>
                <a:gd name="T4" fmla="*/ 35 w 78"/>
                <a:gd name="T5" fmla="*/ 10 h 68"/>
                <a:gd name="T6" fmla="*/ 43 w 78"/>
                <a:gd name="T7" fmla="*/ 0 h 68"/>
                <a:gd name="T8" fmla="*/ 48 w 78"/>
                <a:gd name="T9" fmla="*/ 17 h 68"/>
                <a:gd name="T10" fmla="*/ 48 w 78"/>
                <a:gd name="T11" fmla="*/ 32 h 68"/>
                <a:gd name="T12" fmla="*/ 35 w 78"/>
                <a:gd name="T13" fmla="*/ 43 h 68"/>
                <a:gd name="T14" fmla="*/ 43 w 78"/>
                <a:gd name="T15" fmla="*/ 39 h 68"/>
                <a:gd name="T16" fmla="*/ 61 w 78"/>
                <a:gd name="T17" fmla="*/ 35 h 68"/>
                <a:gd name="T18" fmla="*/ 78 w 78"/>
                <a:gd name="T19" fmla="*/ 39 h 68"/>
                <a:gd name="T20" fmla="*/ 65 w 78"/>
                <a:gd name="T21" fmla="*/ 50 h 68"/>
                <a:gd name="T22" fmla="*/ 56 w 78"/>
                <a:gd name="T23" fmla="*/ 50 h 68"/>
                <a:gd name="T24" fmla="*/ 35 w 78"/>
                <a:gd name="T25" fmla="*/ 43 h 68"/>
                <a:gd name="T26" fmla="*/ 39 w 78"/>
                <a:gd name="T27" fmla="*/ 57 h 68"/>
                <a:gd name="T28" fmla="*/ 30 w 78"/>
                <a:gd name="T29" fmla="*/ 68 h 68"/>
                <a:gd name="T30" fmla="*/ 26 w 78"/>
                <a:gd name="T31" fmla="*/ 60 h 68"/>
                <a:gd name="T32" fmla="*/ 26 w 78"/>
                <a:gd name="T33" fmla="*/ 57 h 68"/>
                <a:gd name="T34" fmla="*/ 35 w 78"/>
                <a:gd name="T35" fmla="*/ 46 h 68"/>
                <a:gd name="T36" fmla="*/ 18 w 78"/>
                <a:gd name="T37" fmla="*/ 46 h 68"/>
                <a:gd name="T38" fmla="*/ 0 w 78"/>
                <a:gd name="T39" fmla="*/ 43 h 68"/>
                <a:gd name="T40" fmla="*/ 9 w 78"/>
                <a:gd name="T41" fmla="*/ 39 h 68"/>
                <a:gd name="T42" fmla="*/ 18 w 78"/>
                <a:gd name="T43" fmla="*/ 39 h 68"/>
                <a:gd name="T44" fmla="*/ 39 w 78"/>
                <a:gd name="T45" fmla="*/ 46 h 68"/>
                <a:gd name="T46" fmla="*/ 9 w 78"/>
                <a:gd name="T47" fmla="*/ 21 h 68"/>
                <a:gd name="T48" fmla="*/ 9 w 78"/>
                <a:gd name="T49" fmla="*/ 14 h 68"/>
                <a:gd name="T50" fmla="*/ 13 w 78"/>
                <a:gd name="T51" fmla="*/ 14 h 68"/>
                <a:gd name="T52" fmla="*/ 26 w 78"/>
                <a:gd name="T53" fmla="*/ 21 h 68"/>
                <a:gd name="T54" fmla="*/ 26 w 78"/>
                <a:gd name="T55" fmla="*/ 32 h 68"/>
                <a:gd name="T56" fmla="*/ 35 w 78"/>
                <a:gd name="T57" fmla="*/ 43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
                <a:gd name="T88" fmla="*/ 0 h 68"/>
                <a:gd name="T89" fmla="*/ 78 w 78"/>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 h="68">
                  <a:moveTo>
                    <a:pt x="35" y="43"/>
                  </a:moveTo>
                  <a:lnTo>
                    <a:pt x="30" y="21"/>
                  </a:lnTo>
                  <a:lnTo>
                    <a:pt x="35" y="10"/>
                  </a:lnTo>
                  <a:lnTo>
                    <a:pt x="43" y="0"/>
                  </a:lnTo>
                  <a:lnTo>
                    <a:pt x="48" y="17"/>
                  </a:lnTo>
                  <a:lnTo>
                    <a:pt x="48" y="32"/>
                  </a:lnTo>
                  <a:lnTo>
                    <a:pt x="35" y="43"/>
                  </a:lnTo>
                  <a:lnTo>
                    <a:pt x="43" y="39"/>
                  </a:lnTo>
                  <a:lnTo>
                    <a:pt x="61" y="35"/>
                  </a:lnTo>
                  <a:lnTo>
                    <a:pt x="78" y="39"/>
                  </a:lnTo>
                  <a:lnTo>
                    <a:pt x="65" y="50"/>
                  </a:lnTo>
                  <a:lnTo>
                    <a:pt x="56" y="50"/>
                  </a:lnTo>
                  <a:lnTo>
                    <a:pt x="35" y="43"/>
                  </a:lnTo>
                  <a:lnTo>
                    <a:pt x="39" y="57"/>
                  </a:lnTo>
                  <a:lnTo>
                    <a:pt x="30" y="68"/>
                  </a:lnTo>
                  <a:lnTo>
                    <a:pt x="26" y="60"/>
                  </a:lnTo>
                  <a:lnTo>
                    <a:pt x="26" y="57"/>
                  </a:lnTo>
                  <a:lnTo>
                    <a:pt x="35" y="46"/>
                  </a:lnTo>
                  <a:lnTo>
                    <a:pt x="18" y="46"/>
                  </a:lnTo>
                  <a:lnTo>
                    <a:pt x="0" y="43"/>
                  </a:lnTo>
                  <a:lnTo>
                    <a:pt x="9" y="39"/>
                  </a:lnTo>
                  <a:lnTo>
                    <a:pt x="18" y="39"/>
                  </a:lnTo>
                  <a:lnTo>
                    <a:pt x="39" y="46"/>
                  </a:lnTo>
                  <a:lnTo>
                    <a:pt x="9" y="21"/>
                  </a:lnTo>
                  <a:lnTo>
                    <a:pt x="9" y="14"/>
                  </a:lnTo>
                  <a:lnTo>
                    <a:pt x="13" y="14"/>
                  </a:lnTo>
                  <a:lnTo>
                    <a:pt x="26" y="21"/>
                  </a:lnTo>
                  <a:lnTo>
                    <a:pt x="26" y="32"/>
                  </a:lnTo>
                  <a:lnTo>
                    <a:pt x="35" y="4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2" name="Freeform 82"/>
            <p:cNvSpPr>
              <a:spLocks/>
            </p:cNvSpPr>
            <p:nvPr/>
          </p:nvSpPr>
          <p:spPr bwMode="auto">
            <a:xfrm>
              <a:off x="3234" y="3607"/>
              <a:ext cx="69" cy="58"/>
            </a:xfrm>
            <a:custGeom>
              <a:avLst/>
              <a:gdLst>
                <a:gd name="T0" fmla="*/ 43 w 69"/>
                <a:gd name="T1" fmla="*/ 33 h 58"/>
                <a:gd name="T2" fmla="*/ 18 w 69"/>
                <a:gd name="T3" fmla="*/ 26 h 58"/>
                <a:gd name="T4" fmla="*/ 9 w 69"/>
                <a:gd name="T5" fmla="*/ 18 h 58"/>
                <a:gd name="T6" fmla="*/ 5 w 69"/>
                <a:gd name="T7" fmla="*/ 8 h 58"/>
                <a:gd name="T8" fmla="*/ 22 w 69"/>
                <a:gd name="T9" fmla="*/ 11 h 58"/>
                <a:gd name="T10" fmla="*/ 39 w 69"/>
                <a:gd name="T11" fmla="*/ 18 h 58"/>
                <a:gd name="T12" fmla="*/ 43 w 69"/>
                <a:gd name="T13" fmla="*/ 33 h 58"/>
                <a:gd name="T14" fmla="*/ 43 w 69"/>
                <a:gd name="T15" fmla="*/ 22 h 58"/>
                <a:gd name="T16" fmla="*/ 48 w 69"/>
                <a:gd name="T17" fmla="*/ 8 h 58"/>
                <a:gd name="T18" fmla="*/ 60 w 69"/>
                <a:gd name="T19" fmla="*/ 0 h 58"/>
                <a:gd name="T20" fmla="*/ 65 w 69"/>
                <a:gd name="T21" fmla="*/ 11 h 58"/>
                <a:gd name="T22" fmla="*/ 65 w 69"/>
                <a:gd name="T23" fmla="*/ 18 h 58"/>
                <a:gd name="T24" fmla="*/ 43 w 69"/>
                <a:gd name="T25" fmla="*/ 33 h 58"/>
                <a:gd name="T26" fmla="*/ 60 w 69"/>
                <a:gd name="T27" fmla="*/ 36 h 58"/>
                <a:gd name="T28" fmla="*/ 69 w 69"/>
                <a:gd name="T29" fmla="*/ 43 h 58"/>
                <a:gd name="T30" fmla="*/ 65 w 69"/>
                <a:gd name="T31" fmla="*/ 47 h 58"/>
                <a:gd name="T32" fmla="*/ 56 w 69"/>
                <a:gd name="T33" fmla="*/ 43 h 58"/>
                <a:gd name="T34" fmla="*/ 48 w 69"/>
                <a:gd name="T35" fmla="*/ 33 h 58"/>
                <a:gd name="T36" fmla="*/ 43 w 69"/>
                <a:gd name="T37" fmla="*/ 47 h 58"/>
                <a:gd name="T38" fmla="*/ 30 w 69"/>
                <a:gd name="T39" fmla="*/ 58 h 58"/>
                <a:gd name="T40" fmla="*/ 30 w 69"/>
                <a:gd name="T41" fmla="*/ 47 h 58"/>
                <a:gd name="T42" fmla="*/ 35 w 69"/>
                <a:gd name="T43" fmla="*/ 43 h 58"/>
                <a:gd name="T44" fmla="*/ 52 w 69"/>
                <a:gd name="T45" fmla="*/ 33 h 58"/>
                <a:gd name="T46" fmla="*/ 9 w 69"/>
                <a:gd name="T47" fmla="*/ 43 h 58"/>
                <a:gd name="T48" fmla="*/ 0 w 69"/>
                <a:gd name="T49" fmla="*/ 36 h 58"/>
                <a:gd name="T50" fmla="*/ 5 w 69"/>
                <a:gd name="T51" fmla="*/ 36 h 58"/>
                <a:gd name="T52" fmla="*/ 18 w 69"/>
                <a:gd name="T53" fmla="*/ 29 h 58"/>
                <a:gd name="T54" fmla="*/ 30 w 69"/>
                <a:gd name="T55" fmla="*/ 33 h 58"/>
                <a:gd name="T56" fmla="*/ 43 w 69"/>
                <a:gd name="T57" fmla="*/ 33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58"/>
                <a:gd name="T89" fmla="*/ 69 w 69"/>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58">
                  <a:moveTo>
                    <a:pt x="43" y="33"/>
                  </a:moveTo>
                  <a:lnTo>
                    <a:pt x="18" y="26"/>
                  </a:lnTo>
                  <a:lnTo>
                    <a:pt x="9" y="18"/>
                  </a:lnTo>
                  <a:lnTo>
                    <a:pt x="5" y="8"/>
                  </a:lnTo>
                  <a:lnTo>
                    <a:pt x="22" y="11"/>
                  </a:lnTo>
                  <a:lnTo>
                    <a:pt x="39" y="18"/>
                  </a:lnTo>
                  <a:lnTo>
                    <a:pt x="43" y="33"/>
                  </a:lnTo>
                  <a:lnTo>
                    <a:pt x="43" y="22"/>
                  </a:lnTo>
                  <a:lnTo>
                    <a:pt x="48" y="8"/>
                  </a:lnTo>
                  <a:lnTo>
                    <a:pt x="60" y="0"/>
                  </a:lnTo>
                  <a:lnTo>
                    <a:pt x="65" y="11"/>
                  </a:lnTo>
                  <a:lnTo>
                    <a:pt x="65" y="18"/>
                  </a:lnTo>
                  <a:lnTo>
                    <a:pt x="43" y="33"/>
                  </a:lnTo>
                  <a:lnTo>
                    <a:pt x="60" y="36"/>
                  </a:lnTo>
                  <a:lnTo>
                    <a:pt x="69" y="43"/>
                  </a:lnTo>
                  <a:lnTo>
                    <a:pt x="65" y="47"/>
                  </a:lnTo>
                  <a:lnTo>
                    <a:pt x="56" y="43"/>
                  </a:lnTo>
                  <a:lnTo>
                    <a:pt x="48" y="33"/>
                  </a:lnTo>
                  <a:lnTo>
                    <a:pt x="43" y="47"/>
                  </a:lnTo>
                  <a:lnTo>
                    <a:pt x="30" y="58"/>
                  </a:lnTo>
                  <a:lnTo>
                    <a:pt x="30" y="47"/>
                  </a:lnTo>
                  <a:lnTo>
                    <a:pt x="35" y="43"/>
                  </a:lnTo>
                  <a:lnTo>
                    <a:pt x="52" y="33"/>
                  </a:lnTo>
                  <a:lnTo>
                    <a:pt x="9" y="43"/>
                  </a:lnTo>
                  <a:lnTo>
                    <a:pt x="0" y="36"/>
                  </a:lnTo>
                  <a:lnTo>
                    <a:pt x="5" y="36"/>
                  </a:lnTo>
                  <a:lnTo>
                    <a:pt x="18" y="29"/>
                  </a:lnTo>
                  <a:lnTo>
                    <a:pt x="30" y="33"/>
                  </a:lnTo>
                  <a:lnTo>
                    <a:pt x="43" y="3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3" name="Freeform 83"/>
            <p:cNvSpPr>
              <a:spLocks/>
            </p:cNvSpPr>
            <p:nvPr/>
          </p:nvSpPr>
          <p:spPr bwMode="auto">
            <a:xfrm>
              <a:off x="3325" y="3582"/>
              <a:ext cx="73" cy="65"/>
            </a:xfrm>
            <a:custGeom>
              <a:avLst/>
              <a:gdLst>
                <a:gd name="T0" fmla="*/ 25 w 73"/>
                <a:gd name="T1" fmla="*/ 33 h 65"/>
                <a:gd name="T2" fmla="*/ 47 w 73"/>
                <a:gd name="T3" fmla="*/ 22 h 65"/>
                <a:gd name="T4" fmla="*/ 60 w 73"/>
                <a:gd name="T5" fmla="*/ 18 h 65"/>
                <a:gd name="T6" fmla="*/ 73 w 73"/>
                <a:gd name="T7" fmla="*/ 18 h 65"/>
                <a:gd name="T8" fmla="*/ 60 w 73"/>
                <a:gd name="T9" fmla="*/ 33 h 65"/>
                <a:gd name="T10" fmla="*/ 43 w 73"/>
                <a:gd name="T11" fmla="*/ 36 h 65"/>
                <a:gd name="T12" fmla="*/ 25 w 73"/>
                <a:gd name="T13" fmla="*/ 36 h 65"/>
                <a:gd name="T14" fmla="*/ 38 w 73"/>
                <a:gd name="T15" fmla="*/ 40 h 65"/>
                <a:gd name="T16" fmla="*/ 47 w 73"/>
                <a:gd name="T17" fmla="*/ 51 h 65"/>
                <a:gd name="T18" fmla="*/ 51 w 73"/>
                <a:gd name="T19" fmla="*/ 65 h 65"/>
                <a:gd name="T20" fmla="*/ 34 w 73"/>
                <a:gd name="T21" fmla="*/ 61 h 65"/>
                <a:gd name="T22" fmla="*/ 30 w 73"/>
                <a:gd name="T23" fmla="*/ 54 h 65"/>
                <a:gd name="T24" fmla="*/ 25 w 73"/>
                <a:gd name="T25" fmla="*/ 33 h 65"/>
                <a:gd name="T26" fmla="*/ 12 w 73"/>
                <a:gd name="T27" fmla="*/ 43 h 65"/>
                <a:gd name="T28" fmla="*/ 0 w 73"/>
                <a:gd name="T29" fmla="*/ 43 h 65"/>
                <a:gd name="T30" fmla="*/ 4 w 73"/>
                <a:gd name="T31" fmla="*/ 40 h 65"/>
                <a:gd name="T32" fmla="*/ 8 w 73"/>
                <a:gd name="T33" fmla="*/ 36 h 65"/>
                <a:gd name="T34" fmla="*/ 25 w 73"/>
                <a:gd name="T35" fmla="*/ 36 h 65"/>
                <a:gd name="T36" fmla="*/ 12 w 73"/>
                <a:gd name="T37" fmla="*/ 25 h 65"/>
                <a:gd name="T38" fmla="*/ 8 w 73"/>
                <a:gd name="T39" fmla="*/ 18 h 65"/>
                <a:gd name="T40" fmla="*/ 12 w 73"/>
                <a:gd name="T41" fmla="*/ 11 h 65"/>
                <a:gd name="T42" fmla="*/ 21 w 73"/>
                <a:gd name="T43" fmla="*/ 15 h 65"/>
                <a:gd name="T44" fmla="*/ 21 w 73"/>
                <a:gd name="T45" fmla="*/ 22 h 65"/>
                <a:gd name="T46" fmla="*/ 25 w 73"/>
                <a:gd name="T47" fmla="*/ 40 h 65"/>
                <a:gd name="T48" fmla="*/ 30 w 73"/>
                <a:gd name="T49" fmla="*/ 22 h 65"/>
                <a:gd name="T50" fmla="*/ 38 w 73"/>
                <a:gd name="T51" fmla="*/ 4 h 65"/>
                <a:gd name="T52" fmla="*/ 47 w 73"/>
                <a:gd name="T53" fmla="*/ 0 h 65"/>
                <a:gd name="T54" fmla="*/ 51 w 73"/>
                <a:gd name="T55" fmla="*/ 4 h 65"/>
                <a:gd name="T56" fmla="*/ 47 w 73"/>
                <a:gd name="T57" fmla="*/ 15 h 65"/>
                <a:gd name="T58" fmla="*/ 34 w 73"/>
                <a:gd name="T59" fmla="*/ 25 h 65"/>
                <a:gd name="T60" fmla="*/ 25 w 73"/>
                <a:gd name="T61" fmla="*/ 33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65"/>
                <a:gd name="T95" fmla="*/ 73 w 73"/>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65">
                  <a:moveTo>
                    <a:pt x="25" y="33"/>
                  </a:moveTo>
                  <a:lnTo>
                    <a:pt x="47" y="22"/>
                  </a:lnTo>
                  <a:lnTo>
                    <a:pt x="60" y="18"/>
                  </a:lnTo>
                  <a:lnTo>
                    <a:pt x="73" y="18"/>
                  </a:lnTo>
                  <a:lnTo>
                    <a:pt x="60" y="33"/>
                  </a:lnTo>
                  <a:lnTo>
                    <a:pt x="43" y="36"/>
                  </a:lnTo>
                  <a:lnTo>
                    <a:pt x="25" y="36"/>
                  </a:lnTo>
                  <a:lnTo>
                    <a:pt x="38" y="40"/>
                  </a:lnTo>
                  <a:lnTo>
                    <a:pt x="47" y="51"/>
                  </a:lnTo>
                  <a:lnTo>
                    <a:pt x="51" y="65"/>
                  </a:lnTo>
                  <a:lnTo>
                    <a:pt x="34" y="61"/>
                  </a:lnTo>
                  <a:lnTo>
                    <a:pt x="30" y="54"/>
                  </a:lnTo>
                  <a:lnTo>
                    <a:pt x="25" y="33"/>
                  </a:lnTo>
                  <a:lnTo>
                    <a:pt x="12" y="43"/>
                  </a:lnTo>
                  <a:lnTo>
                    <a:pt x="0" y="43"/>
                  </a:lnTo>
                  <a:lnTo>
                    <a:pt x="4" y="40"/>
                  </a:lnTo>
                  <a:lnTo>
                    <a:pt x="8" y="36"/>
                  </a:lnTo>
                  <a:lnTo>
                    <a:pt x="25" y="36"/>
                  </a:lnTo>
                  <a:lnTo>
                    <a:pt x="12" y="25"/>
                  </a:lnTo>
                  <a:lnTo>
                    <a:pt x="8" y="18"/>
                  </a:lnTo>
                  <a:lnTo>
                    <a:pt x="12" y="11"/>
                  </a:lnTo>
                  <a:lnTo>
                    <a:pt x="21" y="15"/>
                  </a:lnTo>
                  <a:lnTo>
                    <a:pt x="21" y="22"/>
                  </a:lnTo>
                  <a:lnTo>
                    <a:pt x="25" y="40"/>
                  </a:lnTo>
                  <a:lnTo>
                    <a:pt x="30" y="22"/>
                  </a:lnTo>
                  <a:lnTo>
                    <a:pt x="38" y="4"/>
                  </a:lnTo>
                  <a:lnTo>
                    <a:pt x="47" y="0"/>
                  </a:lnTo>
                  <a:lnTo>
                    <a:pt x="51" y="4"/>
                  </a:lnTo>
                  <a:lnTo>
                    <a:pt x="47" y="15"/>
                  </a:lnTo>
                  <a:lnTo>
                    <a:pt x="34" y="25"/>
                  </a:lnTo>
                  <a:lnTo>
                    <a:pt x="25" y="3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4" name="Freeform 84"/>
            <p:cNvSpPr>
              <a:spLocks/>
            </p:cNvSpPr>
            <p:nvPr/>
          </p:nvSpPr>
          <p:spPr bwMode="auto">
            <a:xfrm>
              <a:off x="3393" y="3611"/>
              <a:ext cx="60" cy="68"/>
            </a:xfrm>
            <a:custGeom>
              <a:avLst/>
              <a:gdLst>
                <a:gd name="T0" fmla="*/ 22 w 60"/>
                <a:gd name="T1" fmla="*/ 36 h 68"/>
                <a:gd name="T2" fmla="*/ 39 w 60"/>
                <a:gd name="T3" fmla="*/ 18 h 68"/>
                <a:gd name="T4" fmla="*/ 48 w 60"/>
                <a:gd name="T5" fmla="*/ 14 h 68"/>
                <a:gd name="T6" fmla="*/ 60 w 60"/>
                <a:gd name="T7" fmla="*/ 18 h 68"/>
                <a:gd name="T8" fmla="*/ 56 w 60"/>
                <a:gd name="T9" fmla="*/ 32 h 68"/>
                <a:gd name="T10" fmla="*/ 43 w 60"/>
                <a:gd name="T11" fmla="*/ 36 h 68"/>
                <a:gd name="T12" fmla="*/ 22 w 60"/>
                <a:gd name="T13" fmla="*/ 36 h 68"/>
                <a:gd name="T14" fmla="*/ 35 w 60"/>
                <a:gd name="T15" fmla="*/ 39 h 68"/>
                <a:gd name="T16" fmla="*/ 60 w 60"/>
                <a:gd name="T17" fmla="*/ 68 h 68"/>
                <a:gd name="T18" fmla="*/ 43 w 60"/>
                <a:gd name="T19" fmla="*/ 64 h 68"/>
                <a:gd name="T20" fmla="*/ 35 w 60"/>
                <a:gd name="T21" fmla="*/ 54 h 68"/>
                <a:gd name="T22" fmla="*/ 22 w 60"/>
                <a:gd name="T23" fmla="*/ 36 h 68"/>
                <a:gd name="T24" fmla="*/ 17 w 60"/>
                <a:gd name="T25" fmla="*/ 47 h 68"/>
                <a:gd name="T26" fmla="*/ 5 w 60"/>
                <a:gd name="T27" fmla="*/ 47 h 68"/>
                <a:gd name="T28" fmla="*/ 5 w 60"/>
                <a:gd name="T29" fmla="*/ 39 h 68"/>
                <a:gd name="T30" fmla="*/ 9 w 60"/>
                <a:gd name="T31" fmla="*/ 39 h 68"/>
                <a:gd name="T32" fmla="*/ 22 w 60"/>
                <a:gd name="T33" fmla="*/ 39 h 68"/>
                <a:gd name="T34" fmla="*/ 9 w 60"/>
                <a:gd name="T35" fmla="*/ 25 h 68"/>
                <a:gd name="T36" fmla="*/ 0 w 60"/>
                <a:gd name="T37" fmla="*/ 11 h 68"/>
                <a:gd name="T38" fmla="*/ 9 w 60"/>
                <a:gd name="T39" fmla="*/ 14 h 68"/>
                <a:gd name="T40" fmla="*/ 13 w 60"/>
                <a:gd name="T41" fmla="*/ 22 h 68"/>
                <a:gd name="T42" fmla="*/ 22 w 60"/>
                <a:gd name="T43" fmla="*/ 39 h 68"/>
                <a:gd name="T44" fmla="*/ 22 w 60"/>
                <a:gd name="T45" fmla="*/ 4 h 68"/>
                <a:gd name="T46" fmla="*/ 26 w 60"/>
                <a:gd name="T47" fmla="*/ 0 h 68"/>
                <a:gd name="T48" fmla="*/ 30 w 60"/>
                <a:gd name="T49" fmla="*/ 0 h 68"/>
                <a:gd name="T50" fmla="*/ 35 w 60"/>
                <a:gd name="T51" fmla="*/ 14 h 68"/>
                <a:gd name="T52" fmla="*/ 26 w 60"/>
                <a:gd name="T53" fmla="*/ 25 h 68"/>
                <a:gd name="T54" fmla="*/ 22 w 60"/>
                <a:gd name="T55" fmla="*/ 36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68"/>
                <a:gd name="T86" fmla="*/ 60 w 60"/>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68">
                  <a:moveTo>
                    <a:pt x="22" y="36"/>
                  </a:moveTo>
                  <a:lnTo>
                    <a:pt x="39" y="18"/>
                  </a:lnTo>
                  <a:lnTo>
                    <a:pt x="48" y="14"/>
                  </a:lnTo>
                  <a:lnTo>
                    <a:pt x="60" y="18"/>
                  </a:lnTo>
                  <a:lnTo>
                    <a:pt x="56" y="32"/>
                  </a:lnTo>
                  <a:lnTo>
                    <a:pt x="43" y="36"/>
                  </a:lnTo>
                  <a:lnTo>
                    <a:pt x="22" y="36"/>
                  </a:lnTo>
                  <a:lnTo>
                    <a:pt x="35" y="39"/>
                  </a:lnTo>
                  <a:lnTo>
                    <a:pt x="60" y="68"/>
                  </a:lnTo>
                  <a:lnTo>
                    <a:pt x="43" y="64"/>
                  </a:lnTo>
                  <a:lnTo>
                    <a:pt x="35" y="54"/>
                  </a:lnTo>
                  <a:lnTo>
                    <a:pt x="22" y="36"/>
                  </a:lnTo>
                  <a:lnTo>
                    <a:pt x="17" y="47"/>
                  </a:lnTo>
                  <a:lnTo>
                    <a:pt x="5" y="47"/>
                  </a:lnTo>
                  <a:lnTo>
                    <a:pt x="5" y="39"/>
                  </a:lnTo>
                  <a:lnTo>
                    <a:pt x="9" y="39"/>
                  </a:lnTo>
                  <a:lnTo>
                    <a:pt x="22" y="39"/>
                  </a:lnTo>
                  <a:lnTo>
                    <a:pt x="9" y="25"/>
                  </a:lnTo>
                  <a:lnTo>
                    <a:pt x="0" y="11"/>
                  </a:lnTo>
                  <a:lnTo>
                    <a:pt x="9" y="14"/>
                  </a:lnTo>
                  <a:lnTo>
                    <a:pt x="13" y="22"/>
                  </a:lnTo>
                  <a:lnTo>
                    <a:pt x="22" y="39"/>
                  </a:lnTo>
                  <a:lnTo>
                    <a:pt x="22" y="4"/>
                  </a:lnTo>
                  <a:lnTo>
                    <a:pt x="26" y="0"/>
                  </a:lnTo>
                  <a:lnTo>
                    <a:pt x="30" y="0"/>
                  </a:lnTo>
                  <a:lnTo>
                    <a:pt x="35" y="14"/>
                  </a:lnTo>
                  <a:lnTo>
                    <a:pt x="26" y="25"/>
                  </a:lnTo>
                  <a:lnTo>
                    <a:pt x="22" y="36"/>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5" name="Freeform 85"/>
            <p:cNvSpPr>
              <a:spLocks/>
            </p:cNvSpPr>
            <p:nvPr/>
          </p:nvSpPr>
          <p:spPr bwMode="auto">
            <a:xfrm>
              <a:off x="3406" y="3683"/>
              <a:ext cx="86" cy="53"/>
            </a:xfrm>
            <a:custGeom>
              <a:avLst/>
              <a:gdLst>
                <a:gd name="T0" fmla="*/ 47 w 86"/>
                <a:gd name="T1" fmla="*/ 18 h 53"/>
                <a:gd name="T2" fmla="*/ 60 w 86"/>
                <a:gd name="T3" fmla="*/ 35 h 53"/>
                <a:gd name="T4" fmla="*/ 60 w 86"/>
                <a:gd name="T5" fmla="*/ 43 h 53"/>
                <a:gd name="T6" fmla="*/ 52 w 86"/>
                <a:gd name="T7" fmla="*/ 53 h 53"/>
                <a:gd name="T8" fmla="*/ 39 w 86"/>
                <a:gd name="T9" fmla="*/ 43 h 53"/>
                <a:gd name="T10" fmla="*/ 39 w 86"/>
                <a:gd name="T11" fmla="*/ 32 h 53"/>
                <a:gd name="T12" fmla="*/ 47 w 86"/>
                <a:gd name="T13" fmla="*/ 18 h 53"/>
                <a:gd name="T14" fmla="*/ 39 w 86"/>
                <a:gd name="T15" fmla="*/ 25 h 53"/>
                <a:gd name="T16" fmla="*/ 17 w 86"/>
                <a:gd name="T17" fmla="*/ 32 h 53"/>
                <a:gd name="T18" fmla="*/ 0 w 86"/>
                <a:gd name="T19" fmla="*/ 35 h 53"/>
                <a:gd name="T20" fmla="*/ 9 w 86"/>
                <a:gd name="T21" fmla="*/ 25 h 53"/>
                <a:gd name="T22" fmla="*/ 22 w 86"/>
                <a:gd name="T23" fmla="*/ 18 h 53"/>
                <a:gd name="T24" fmla="*/ 47 w 86"/>
                <a:gd name="T25" fmla="*/ 18 h 53"/>
                <a:gd name="T26" fmla="*/ 39 w 86"/>
                <a:gd name="T27" fmla="*/ 10 h 53"/>
                <a:gd name="T28" fmla="*/ 39 w 86"/>
                <a:gd name="T29" fmla="*/ 0 h 53"/>
                <a:gd name="T30" fmla="*/ 47 w 86"/>
                <a:gd name="T31" fmla="*/ 0 h 53"/>
                <a:gd name="T32" fmla="*/ 52 w 86"/>
                <a:gd name="T33" fmla="*/ 7 h 53"/>
                <a:gd name="T34" fmla="*/ 43 w 86"/>
                <a:gd name="T35" fmla="*/ 18 h 53"/>
                <a:gd name="T36" fmla="*/ 65 w 86"/>
                <a:gd name="T37" fmla="*/ 10 h 53"/>
                <a:gd name="T38" fmla="*/ 86 w 86"/>
                <a:gd name="T39" fmla="*/ 10 h 53"/>
                <a:gd name="T40" fmla="*/ 77 w 86"/>
                <a:gd name="T41" fmla="*/ 14 h 53"/>
                <a:gd name="T42" fmla="*/ 65 w 86"/>
                <a:gd name="T43" fmla="*/ 18 h 53"/>
                <a:gd name="T44" fmla="*/ 43 w 86"/>
                <a:gd name="T45" fmla="*/ 18 h 53"/>
                <a:gd name="T46" fmla="*/ 86 w 86"/>
                <a:gd name="T47" fmla="*/ 28 h 53"/>
                <a:gd name="T48" fmla="*/ 86 w 86"/>
                <a:gd name="T49" fmla="*/ 32 h 53"/>
                <a:gd name="T50" fmla="*/ 82 w 86"/>
                <a:gd name="T51" fmla="*/ 35 h 53"/>
                <a:gd name="T52" fmla="*/ 69 w 86"/>
                <a:gd name="T53" fmla="*/ 32 h 53"/>
                <a:gd name="T54" fmla="*/ 56 w 86"/>
                <a:gd name="T55" fmla="*/ 25 h 53"/>
                <a:gd name="T56" fmla="*/ 47 w 86"/>
                <a:gd name="T57" fmla="*/ 18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53"/>
                <a:gd name="T89" fmla="*/ 86 w 86"/>
                <a:gd name="T90" fmla="*/ 53 h 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53">
                  <a:moveTo>
                    <a:pt x="47" y="18"/>
                  </a:moveTo>
                  <a:lnTo>
                    <a:pt x="60" y="35"/>
                  </a:lnTo>
                  <a:lnTo>
                    <a:pt x="60" y="43"/>
                  </a:lnTo>
                  <a:lnTo>
                    <a:pt x="52" y="53"/>
                  </a:lnTo>
                  <a:lnTo>
                    <a:pt x="39" y="43"/>
                  </a:lnTo>
                  <a:lnTo>
                    <a:pt x="39" y="32"/>
                  </a:lnTo>
                  <a:lnTo>
                    <a:pt x="47" y="18"/>
                  </a:lnTo>
                  <a:lnTo>
                    <a:pt x="39" y="25"/>
                  </a:lnTo>
                  <a:lnTo>
                    <a:pt x="17" y="32"/>
                  </a:lnTo>
                  <a:lnTo>
                    <a:pt x="0" y="35"/>
                  </a:lnTo>
                  <a:lnTo>
                    <a:pt x="9" y="25"/>
                  </a:lnTo>
                  <a:lnTo>
                    <a:pt x="22" y="18"/>
                  </a:lnTo>
                  <a:lnTo>
                    <a:pt x="47" y="18"/>
                  </a:lnTo>
                  <a:lnTo>
                    <a:pt x="39" y="10"/>
                  </a:lnTo>
                  <a:lnTo>
                    <a:pt x="39" y="0"/>
                  </a:lnTo>
                  <a:lnTo>
                    <a:pt x="47" y="0"/>
                  </a:lnTo>
                  <a:lnTo>
                    <a:pt x="52" y="7"/>
                  </a:lnTo>
                  <a:lnTo>
                    <a:pt x="43" y="18"/>
                  </a:lnTo>
                  <a:lnTo>
                    <a:pt x="65" y="10"/>
                  </a:lnTo>
                  <a:lnTo>
                    <a:pt x="86" y="10"/>
                  </a:lnTo>
                  <a:lnTo>
                    <a:pt x="77" y="14"/>
                  </a:lnTo>
                  <a:lnTo>
                    <a:pt x="65" y="18"/>
                  </a:lnTo>
                  <a:lnTo>
                    <a:pt x="43" y="18"/>
                  </a:lnTo>
                  <a:lnTo>
                    <a:pt x="86" y="28"/>
                  </a:lnTo>
                  <a:lnTo>
                    <a:pt x="86" y="32"/>
                  </a:lnTo>
                  <a:lnTo>
                    <a:pt x="82" y="35"/>
                  </a:lnTo>
                  <a:lnTo>
                    <a:pt x="69" y="32"/>
                  </a:lnTo>
                  <a:lnTo>
                    <a:pt x="56" y="25"/>
                  </a:lnTo>
                  <a:lnTo>
                    <a:pt x="47" y="1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6" name="Freeform 86"/>
            <p:cNvSpPr>
              <a:spLocks/>
            </p:cNvSpPr>
            <p:nvPr/>
          </p:nvSpPr>
          <p:spPr bwMode="auto">
            <a:xfrm>
              <a:off x="3441" y="3586"/>
              <a:ext cx="68" cy="57"/>
            </a:xfrm>
            <a:custGeom>
              <a:avLst/>
              <a:gdLst>
                <a:gd name="T0" fmla="*/ 68 w 68"/>
                <a:gd name="T1" fmla="*/ 32 h 57"/>
                <a:gd name="T2" fmla="*/ 60 w 68"/>
                <a:gd name="T3" fmla="*/ 43 h 57"/>
                <a:gd name="T4" fmla="*/ 55 w 68"/>
                <a:gd name="T5" fmla="*/ 47 h 57"/>
                <a:gd name="T6" fmla="*/ 47 w 68"/>
                <a:gd name="T7" fmla="*/ 43 h 57"/>
                <a:gd name="T8" fmla="*/ 34 w 68"/>
                <a:gd name="T9" fmla="*/ 36 h 57"/>
                <a:gd name="T10" fmla="*/ 38 w 68"/>
                <a:gd name="T11" fmla="*/ 47 h 57"/>
                <a:gd name="T12" fmla="*/ 30 w 68"/>
                <a:gd name="T13" fmla="*/ 57 h 57"/>
                <a:gd name="T14" fmla="*/ 25 w 68"/>
                <a:gd name="T15" fmla="*/ 54 h 57"/>
                <a:gd name="T16" fmla="*/ 25 w 68"/>
                <a:gd name="T17" fmla="*/ 47 h 57"/>
                <a:gd name="T18" fmla="*/ 34 w 68"/>
                <a:gd name="T19" fmla="*/ 36 h 57"/>
                <a:gd name="T20" fmla="*/ 17 w 68"/>
                <a:gd name="T21" fmla="*/ 39 h 57"/>
                <a:gd name="T22" fmla="*/ 0 w 68"/>
                <a:gd name="T23" fmla="*/ 32 h 57"/>
                <a:gd name="T24" fmla="*/ 8 w 68"/>
                <a:gd name="T25" fmla="*/ 25 h 57"/>
                <a:gd name="T26" fmla="*/ 17 w 68"/>
                <a:gd name="T27" fmla="*/ 29 h 57"/>
                <a:gd name="T28" fmla="*/ 30 w 68"/>
                <a:gd name="T29" fmla="*/ 36 h 57"/>
                <a:gd name="T30" fmla="*/ 8 w 68"/>
                <a:gd name="T31" fmla="*/ 11 h 57"/>
                <a:gd name="T32" fmla="*/ 8 w 68"/>
                <a:gd name="T33" fmla="*/ 4 h 57"/>
                <a:gd name="T34" fmla="*/ 17 w 68"/>
                <a:gd name="T35" fmla="*/ 4 h 57"/>
                <a:gd name="T36" fmla="*/ 25 w 68"/>
                <a:gd name="T37" fmla="*/ 11 h 57"/>
                <a:gd name="T38" fmla="*/ 25 w 68"/>
                <a:gd name="T39" fmla="*/ 21 h 57"/>
                <a:gd name="T40" fmla="*/ 30 w 68"/>
                <a:gd name="T41" fmla="*/ 32 h 57"/>
                <a:gd name="T42" fmla="*/ 30 w 68"/>
                <a:gd name="T43" fmla="*/ 14 h 57"/>
                <a:gd name="T44" fmla="*/ 34 w 68"/>
                <a:gd name="T45" fmla="*/ 7 h 57"/>
                <a:gd name="T46" fmla="*/ 47 w 68"/>
                <a:gd name="T47" fmla="*/ 0 h 57"/>
                <a:gd name="T48" fmla="*/ 47 w 68"/>
                <a:gd name="T49" fmla="*/ 0 h 57"/>
                <a:gd name="T50" fmla="*/ 47 w 68"/>
                <a:gd name="T51" fmla="*/ 7 h 57"/>
                <a:gd name="T52" fmla="*/ 51 w 68"/>
                <a:gd name="T53" fmla="*/ 14 h 57"/>
                <a:gd name="T54" fmla="*/ 47 w 68"/>
                <a:gd name="T55" fmla="*/ 25 h 57"/>
                <a:gd name="T56" fmla="*/ 38 w 68"/>
                <a:gd name="T57" fmla="*/ 32 h 57"/>
                <a:gd name="T58" fmla="*/ 38 w 68"/>
                <a:gd name="T59" fmla="*/ 36 h 57"/>
                <a:gd name="T60" fmla="*/ 55 w 68"/>
                <a:gd name="T61" fmla="*/ 29 h 57"/>
                <a:gd name="T62" fmla="*/ 64 w 68"/>
                <a:gd name="T63" fmla="*/ 29 h 57"/>
                <a:gd name="T64" fmla="*/ 68 w 68"/>
                <a:gd name="T65" fmla="*/ 29 h 57"/>
                <a:gd name="T66" fmla="*/ 68 w 68"/>
                <a:gd name="T67" fmla="*/ 32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57"/>
                <a:gd name="T104" fmla="*/ 68 w 68"/>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57">
                  <a:moveTo>
                    <a:pt x="68" y="32"/>
                  </a:moveTo>
                  <a:lnTo>
                    <a:pt x="60" y="43"/>
                  </a:lnTo>
                  <a:lnTo>
                    <a:pt x="55" y="47"/>
                  </a:lnTo>
                  <a:lnTo>
                    <a:pt x="47" y="43"/>
                  </a:lnTo>
                  <a:lnTo>
                    <a:pt x="34" y="36"/>
                  </a:lnTo>
                  <a:lnTo>
                    <a:pt x="38" y="47"/>
                  </a:lnTo>
                  <a:lnTo>
                    <a:pt x="30" y="57"/>
                  </a:lnTo>
                  <a:lnTo>
                    <a:pt x="25" y="54"/>
                  </a:lnTo>
                  <a:lnTo>
                    <a:pt x="25" y="47"/>
                  </a:lnTo>
                  <a:lnTo>
                    <a:pt x="34" y="36"/>
                  </a:lnTo>
                  <a:lnTo>
                    <a:pt x="17" y="39"/>
                  </a:lnTo>
                  <a:lnTo>
                    <a:pt x="0" y="32"/>
                  </a:lnTo>
                  <a:lnTo>
                    <a:pt x="8" y="25"/>
                  </a:lnTo>
                  <a:lnTo>
                    <a:pt x="17" y="29"/>
                  </a:lnTo>
                  <a:lnTo>
                    <a:pt x="30" y="36"/>
                  </a:lnTo>
                  <a:lnTo>
                    <a:pt x="8" y="11"/>
                  </a:lnTo>
                  <a:lnTo>
                    <a:pt x="8" y="4"/>
                  </a:lnTo>
                  <a:lnTo>
                    <a:pt x="17" y="4"/>
                  </a:lnTo>
                  <a:lnTo>
                    <a:pt x="25" y="11"/>
                  </a:lnTo>
                  <a:lnTo>
                    <a:pt x="25" y="21"/>
                  </a:lnTo>
                  <a:lnTo>
                    <a:pt x="30" y="32"/>
                  </a:lnTo>
                  <a:lnTo>
                    <a:pt x="30" y="14"/>
                  </a:lnTo>
                  <a:lnTo>
                    <a:pt x="34" y="7"/>
                  </a:lnTo>
                  <a:lnTo>
                    <a:pt x="47" y="0"/>
                  </a:lnTo>
                  <a:lnTo>
                    <a:pt x="47" y="7"/>
                  </a:lnTo>
                  <a:lnTo>
                    <a:pt x="51" y="14"/>
                  </a:lnTo>
                  <a:lnTo>
                    <a:pt x="47" y="25"/>
                  </a:lnTo>
                  <a:lnTo>
                    <a:pt x="38" y="32"/>
                  </a:lnTo>
                  <a:lnTo>
                    <a:pt x="38" y="36"/>
                  </a:lnTo>
                  <a:lnTo>
                    <a:pt x="55" y="29"/>
                  </a:lnTo>
                  <a:lnTo>
                    <a:pt x="64" y="29"/>
                  </a:lnTo>
                  <a:lnTo>
                    <a:pt x="68" y="29"/>
                  </a:lnTo>
                  <a:lnTo>
                    <a:pt x="68" y="32"/>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7" name="Freeform 87"/>
            <p:cNvSpPr>
              <a:spLocks/>
            </p:cNvSpPr>
            <p:nvPr/>
          </p:nvSpPr>
          <p:spPr bwMode="auto">
            <a:xfrm>
              <a:off x="3453" y="3633"/>
              <a:ext cx="78" cy="64"/>
            </a:xfrm>
            <a:custGeom>
              <a:avLst/>
              <a:gdLst>
                <a:gd name="T0" fmla="*/ 43 w 78"/>
                <a:gd name="T1" fmla="*/ 0 h 64"/>
                <a:gd name="T2" fmla="*/ 35 w 78"/>
                <a:gd name="T3" fmla="*/ 10 h 64"/>
                <a:gd name="T4" fmla="*/ 30 w 78"/>
                <a:gd name="T5" fmla="*/ 17 h 64"/>
                <a:gd name="T6" fmla="*/ 35 w 78"/>
                <a:gd name="T7" fmla="*/ 39 h 64"/>
                <a:gd name="T8" fmla="*/ 30 w 78"/>
                <a:gd name="T9" fmla="*/ 28 h 64"/>
                <a:gd name="T10" fmla="*/ 26 w 78"/>
                <a:gd name="T11" fmla="*/ 14 h 64"/>
                <a:gd name="T12" fmla="*/ 13 w 78"/>
                <a:gd name="T13" fmla="*/ 7 h 64"/>
                <a:gd name="T14" fmla="*/ 9 w 78"/>
                <a:gd name="T15" fmla="*/ 7 h 64"/>
                <a:gd name="T16" fmla="*/ 9 w 78"/>
                <a:gd name="T17" fmla="*/ 14 h 64"/>
                <a:gd name="T18" fmla="*/ 39 w 78"/>
                <a:gd name="T19" fmla="*/ 42 h 64"/>
                <a:gd name="T20" fmla="*/ 18 w 78"/>
                <a:gd name="T21" fmla="*/ 35 h 64"/>
                <a:gd name="T22" fmla="*/ 9 w 78"/>
                <a:gd name="T23" fmla="*/ 32 h 64"/>
                <a:gd name="T24" fmla="*/ 0 w 78"/>
                <a:gd name="T25" fmla="*/ 35 h 64"/>
                <a:gd name="T26" fmla="*/ 18 w 78"/>
                <a:gd name="T27" fmla="*/ 42 h 64"/>
                <a:gd name="T28" fmla="*/ 35 w 78"/>
                <a:gd name="T29" fmla="*/ 42 h 64"/>
                <a:gd name="T30" fmla="*/ 30 w 78"/>
                <a:gd name="T31" fmla="*/ 53 h 64"/>
                <a:gd name="T32" fmla="*/ 30 w 78"/>
                <a:gd name="T33" fmla="*/ 57 h 64"/>
                <a:gd name="T34" fmla="*/ 35 w 78"/>
                <a:gd name="T35" fmla="*/ 64 h 64"/>
                <a:gd name="T36" fmla="*/ 39 w 78"/>
                <a:gd name="T37" fmla="*/ 50 h 64"/>
                <a:gd name="T38" fmla="*/ 35 w 78"/>
                <a:gd name="T39" fmla="*/ 39 h 64"/>
                <a:gd name="T40" fmla="*/ 56 w 78"/>
                <a:gd name="T41" fmla="*/ 46 h 64"/>
                <a:gd name="T42" fmla="*/ 65 w 78"/>
                <a:gd name="T43" fmla="*/ 46 h 64"/>
                <a:gd name="T44" fmla="*/ 78 w 78"/>
                <a:gd name="T45" fmla="*/ 39 h 64"/>
                <a:gd name="T46" fmla="*/ 78 w 78"/>
                <a:gd name="T47" fmla="*/ 35 h 64"/>
                <a:gd name="T48" fmla="*/ 65 w 78"/>
                <a:gd name="T49" fmla="*/ 35 h 64"/>
                <a:gd name="T50" fmla="*/ 48 w 78"/>
                <a:gd name="T51" fmla="*/ 35 h 64"/>
                <a:gd name="T52" fmla="*/ 35 w 78"/>
                <a:gd name="T53" fmla="*/ 39 h 64"/>
                <a:gd name="T54" fmla="*/ 48 w 78"/>
                <a:gd name="T55" fmla="*/ 28 h 64"/>
                <a:gd name="T56" fmla="*/ 52 w 78"/>
                <a:gd name="T57" fmla="*/ 10 h 64"/>
                <a:gd name="T58" fmla="*/ 43 w 78"/>
                <a:gd name="T59" fmla="*/ 0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64"/>
                <a:gd name="T92" fmla="*/ 78 w 78"/>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64">
                  <a:moveTo>
                    <a:pt x="43" y="0"/>
                  </a:moveTo>
                  <a:lnTo>
                    <a:pt x="35" y="10"/>
                  </a:lnTo>
                  <a:lnTo>
                    <a:pt x="30" y="17"/>
                  </a:lnTo>
                  <a:lnTo>
                    <a:pt x="35" y="39"/>
                  </a:lnTo>
                  <a:lnTo>
                    <a:pt x="30" y="28"/>
                  </a:lnTo>
                  <a:lnTo>
                    <a:pt x="26" y="14"/>
                  </a:lnTo>
                  <a:lnTo>
                    <a:pt x="13" y="7"/>
                  </a:lnTo>
                  <a:lnTo>
                    <a:pt x="9" y="7"/>
                  </a:lnTo>
                  <a:lnTo>
                    <a:pt x="9" y="14"/>
                  </a:lnTo>
                  <a:lnTo>
                    <a:pt x="39" y="42"/>
                  </a:lnTo>
                  <a:lnTo>
                    <a:pt x="18" y="35"/>
                  </a:lnTo>
                  <a:lnTo>
                    <a:pt x="9" y="32"/>
                  </a:lnTo>
                  <a:lnTo>
                    <a:pt x="0" y="35"/>
                  </a:lnTo>
                  <a:lnTo>
                    <a:pt x="18" y="42"/>
                  </a:lnTo>
                  <a:lnTo>
                    <a:pt x="35" y="42"/>
                  </a:lnTo>
                  <a:lnTo>
                    <a:pt x="30" y="53"/>
                  </a:lnTo>
                  <a:lnTo>
                    <a:pt x="30" y="57"/>
                  </a:lnTo>
                  <a:lnTo>
                    <a:pt x="35" y="64"/>
                  </a:lnTo>
                  <a:lnTo>
                    <a:pt x="39" y="50"/>
                  </a:lnTo>
                  <a:lnTo>
                    <a:pt x="35" y="39"/>
                  </a:lnTo>
                  <a:lnTo>
                    <a:pt x="56" y="46"/>
                  </a:lnTo>
                  <a:lnTo>
                    <a:pt x="65" y="46"/>
                  </a:lnTo>
                  <a:lnTo>
                    <a:pt x="78" y="39"/>
                  </a:lnTo>
                  <a:lnTo>
                    <a:pt x="78" y="35"/>
                  </a:lnTo>
                  <a:lnTo>
                    <a:pt x="65" y="35"/>
                  </a:lnTo>
                  <a:lnTo>
                    <a:pt x="48" y="35"/>
                  </a:lnTo>
                  <a:lnTo>
                    <a:pt x="35" y="39"/>
                  </a:lnTo>
                  <a:lnTo>
                    <a:pt x="48" y="28"/>
                  </a:lnTo>
                  <a:lnTo>
                    <a:pt x="52" y="10"/>
                  </a:lnTo>
                  <a:lnTo>
                    <a:pt x="43" y="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8" name="Freeform 88"/>
            <p:cNvSpPr>
              <a:spLocks/>
            </p:cNvSpPr>
            <p:nvPr/>
          </p:nvSpPr>
          <p:spPr bwMode="auto">
            <a:xfrm>
              <a:off x="3496" y="3679"/>
              <a:ext cx="39" cy="75"/>
            </a:xfrm>
            <a:custGeom>
              <a:avLst/>
              <a:gdLst>
                <a:gd name="T0" fmla="*/ 18 w 39"/>
                <a:gd name="T1" fmla="*/ 0 h 75"/>
                <a:gd name="T2" fmla="*/ 18 w 39"/>
                <a:gd name="T3" fmla="*/ 18 h 75"/>
                <a:gd name="T4" fmla="*/ 22 w 39"/>
                <a:gd name="T5" fmla="*/ 36 h 75"/>
                <a:gd name="T6" fmla="*/ 13 w 39"/>
                <a:gd name="T7" fmla="*/ 29 h 75"/>
                <a:gd name="T8" fmla="*/ 5 w 39"/>
                <a:gd name="T9" fmla="*/ 29 h 75"/>
                <a:gd name="T10" fmla="*/ 0 w 39"/>
                <a:gd name="T11" fmla="*/ 32 h 75"/>
                <a:gd name="T12" fmla="*/ 0 w 39"/>
                <a:gd name="T13" fmla="*/ 36 h 75"/>
                <a:gd name="T14" fmla="*/ 9 w 39"/>
                <a:gd name="T15" fmla="*/ 39 h 75"/>
                <a:gd name="T16" fmla="*/ 18 w 39"/>
                <a:gd name="T17" fmla="*/ 39 h 75"/>
                <a:gd name="T18" fmla="*/ 26 w 39"/>
                <a:gd name="T19" fmla="*/ 32 h 75"/>
                <a:gd name="T20" fmla="*/ 22 w 39"/>
                <a:gd name="T21" fmla="*/ 54 h 75"/>
                <a:gd name="T22" fmla="*/ 26 w 39"/>
                <a:gd name="T23" fmla="*/ 65 h 75"/>
                <a:gd name="T24" fmla="*/ 39 w 39"/>
                <a:gd name="T25" fmla="*/ 75 h 75"/>
                <a:gd name="T26" fmla="*/ 18 w 39"/>
                <a:gd name="T27" fmla="*/ 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75"/>
                <a:gd name="T44" fmla="*/ 39 w 39"/>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75">
                  <a:moveTo>
                    <a:pt x="18" y="0"/>
                  </a:moveTo>
                  <a:lnTo>
                    <a:pt x="18" y="18"/>
                  </a:lnTo>
                  <a:lnTo>
                    <a:pt x="22" y="36"/>
                  </a:lnTo>
                  <a:lnTo>
                    <a:pt x="13" y="29"/>
                  </a:lnTo>
                  <a:lnTo>
                    <a:pt x="5" y="29"/>
                  </a:lnTo>
                  <a:lnTo>
                    <a:pt x="0" y="32"/>
                  </a:lnTo>
                  <a:lnTo>
                    <a:pt x="0" y="36"/>
                  </a:lnTo>
                  <a:lnTo>
                    <a:pt x="9" y="39"/>
                  </a:lnTo>
                  <a:lnTo>
                    <a:pt x="18" y="39"/>
                  </a:lnTo>
                  <a:lnTo>
                    <a:pt x="26" y="32"/>
                  </a:lnTo>
                  <a:lnTo>
                    <a:pt x="22" y="54"/>
                  </a:lnTo>
                  <a:lnTo>
                    <a:pt x="26" y="65"/>
                  </a:lnTo>
                  <a:lnTo>
                    <a:pt x="39" y="75"/>
                  </a:lnTo>
                  <a:lnTo>
                    <a:pt x="18" y="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9" name="Freeform 89"/>
            <p:cNvSpPr>
              <a:spLocks/>
            </p:cNvSpPr>
            <p:nvPr/>
          </p:nvSpPr>
          <p:spPr bwMode="auto">
            <a:xfrm>
              <a:off x="3496" y="3679"/>
              <a:ext cx="39" cy="75"/>
            </a:xfrm>
            <a:custGeom>
              <a:avLst/>
              <a:gdLst>
                <a:gd name="T0" fmla="*/ 18 w 39"/>
                <a:gd name="T1" fmla="*/ 0 h 75"/>
                <a:gd name="T2" fmla="*/ 18 w 39"/>
                <a:gd name="T3" fmla="*/ 18 h 75"/>
                <a:gd name="T4" fmla="*/ 22 w 39"/>
                <a:gd name="T5" fmla="*/ 36 h 75"/>
                <a:gd name="T6" fmla="*/ 13 w 39"/>
                <a:gd name="T7" fmla="*/ 29 h 75"/>
                <a:gd name="T8" fmla="*/ 5 w 39"/>
                <a:gd name="T9" fmla="*/ 29 h 75"/>
                <a:gd name="T10" fmla="*/ 0 w 39"/>
                <a:gd name="T11" fmla="*/ 32 h 75"/>
                <a:gd name="T12" fmla="*/ 0 w 39"/>
                <a:gd name="T13" fmla="*/ 36 h 75"/>
                <a:gd name="T14" fmla="*/ 9 w 39"/>
                <a:gd name="T15" fmla="*/ 39 h 75"/>
                <a:gd name="T16" fmla="*/ 18 w 39"/>
                <a:gd name="T17" fmla="*/ 39 h 75"/>
                <a:gd name="T18" fmla="*/ 26 w 39"/>
                <a:gd name="T19" fmla="*/ 32 h 75"/>
                <a:gd name="T20" fmla="*/ 22 w 39"/>
                <a:gd name="T21" fmla="*/ 54 h 75"/>
                <a:gd name="T22" fmla="*/ 26 w 39"/>
                <a:gd name="T23" fmla="*/ 65 h 75"/>
                <a:gd name="T24" fmla="*/ 39 w 39"/>
                <a:gd name="T25" fmla="*/ 75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75"/>
                <a:gd name="T41" fmla="*/ 39 w 3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75">
                  <a:moveTo>
                    <a:pt x="18" y="0"/>
                  </a:moveTo>
                  <a:lnTo>
                    <a:pt x="18" y="18"/>
                  </a:lnTo>
                  <a:lnTo>
                    <a:pt x="22" y="36"/>
                  </a:lnTo>
                  <a:lnTo>
                    <a:pt x="13" y="29"/>
                  </a:lnTo>
                  <a:lnTo>
                    <a:pt x="5" y="29"/>
                  </a:lnTo>
                  <a:lnTo>
                    <a:pt x="0" y="32"/>
                  </a:lnTo>
                  <a:lnTo>
                    <a:pt x="0" y="36"/>
                  </a:lnTo>
                  <a:lnTo>
                    <a:pt x="9" y="39"/>
                  </a:lnTo>
                  <a:lnTo>
                    <a:pt x="18" y="39"/>
                  </a:lnTo>
                  <a:lnTo>
                    <a:pt x="26" y="32"/>
                  </a:lnTo>
                  <a:lnTo>
                    <a:pt x="22" y="54"/>
                  </a:lnTo>
                  <a:lnTo>
                    <a:pt x="26" y="65"/>
                  </a:lnTo>
                  <a:lnTo>
                    <a:pt x="39" y="75"/>
                  </a:lnTo>
                </a:path>
              </a:pathLst>
            </a:custGeom>
            <a:noFill/>
            <a:ln w="0">
              <a:solidFill>
                <a:srgbClr val="8091C8"/>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0" name="Freeform 90"/>
            <p:cNvSpPr>
              <a:spLocks/>
            </p:cNvSpPr>
            <p:nvPr/>
          </p:nvSpPr>
          <p:spPr bwMode="auto">
            <a:xfrm>
              <a:off x="3514" y="3679"/>
              <a:ext cx="43" cy="75"/>
            </a:xfrm>
            <a:custGeom>
              <a:avLst/>
              <a:gdLst>
                <a:gd name="T0" fmla="*/ 21 w 43"/>
                <a:gd name="T1" fmla="*/ 75 h 75"/>
                <a:gd name="T2" fmla="*/ 21 w 43"/>
                <a:gd name="T3" fmla="*/ 57 h 75"/>
                <a:gd name="T4" fmla="*/ 17 w 43"/>
                <a:gd name="T5" fmla="*/ 39 h 75"/>
                <a:gd name="T6" fmla="*/ 8 w 43"/>
                <a:gd name="T7" fmla="*/ 32 h 75"/>
                <a:gd name="T8" fmla="*/ 21 w 43"/>
                <a:gd name="T9" fmla="*/ 39 h 75"/>
                <a:gd name="T10" fmla="*/ 38 w 43"/>
                <a:gd name="T11" fmla="*/ 39 h 75"/>
                <a:gd name="T12" fmla="*/ 43 w 43"/>
                <a:gd name="T13" fmla="*/ 39 h 75"/>
                <a:gd name="T14" fmla="*/ 30 w 43"/>
                <a:gd name="T15" fmla="*/ 29 h 75"/>
                <a:gd name="T16" fmla="*/ 25 w 43"/>
                <a:gd name="T17" fmla="*/ 29 h 75"/>
                <a:gd name="T18" fmla="*/ 8 w 43"/>
                <a:gd name="T19" fmla="*/ 32 h 75"/>
                <a:gd name="T20" fmla="*/ 17 w 43"/>
                <a:gd name="T21" fmla="*/ 22 h 75"/>
                <a:gd name="T22" fmla="*/ 30 w 43"/>
                <a:gd name="T23" fmla="*/ 18 h 75"/>
                <a:gd name="T24" fmla="*/ 34 w 43"/>
                <a:gd name="T25" fmla="*/ 4 h 75"/>
                <a:gd name="T26" fmla="*/ 30 w 43"/>
                <a:gd name="T27" fmla="*/ 7 h 75"/>
                <a:gd name="T28" fmla="*/ 12 w 43"/>
                <a:gd name="T29" fmla="*/ 18 h 75"/>
                <a:gd name="T30" fmla="*/ 4 w 43"/>
                <a:gd name="T31" fmla="*/ 36 h 75"/>
                <a:gd name="T32" fmla="*/ 8 w 43"/>
                <a:gd name="T33" fmla="*/ 14 h 75"/>
                <a:gd name="T34" fmla="*/ 8 w 43"/>
                <a:gd name="T35" fmla="*/ 7 h 75"/>
                <a:gd name="T36" fmla="*/ 0 w 43"/>
                <a:gd name="T37" fmla="*/ 0 h 75"/>
                <a:gd name="T38" fmla="*/ 21 w 43"/>
                <a:gd name="T39" fmla="*/ 75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75"/>
                <a:gd name="T62" fmla="*/ 43 w 43"/>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75">
                  <a:moveTo>
                    <a:pt x="21" y="75"/>
                  </a:moveTo>
                  <a:lnTo>
                    <a:pt x="21" y="57"/>
                  </a:lnTo>
                  <a:lnTo>
                    <a:pt x="17" y="39"/>
                  </a:lnTo>
                  <a:lnTo>
                    <a:pt x="8" y="32"/>
                  </a:lnTo>
                  <a:lnTo>
                    <a:pt x="21" y="39"/>
                  </a:lnTo>
                  <a:lnTo>
                    <a:pt x="38" y="39"/>
                  </a:lnTo>
                  <a:lnTo>
                    <a:pt x="43" y="39"/>
                  </a:lnTo>
                  <a:lnTo>
                    <a:pt x="30" y="29"/>
                  </a:lnTo>
                  <a:lnTo>
                    <a:pt x="25" y="29"/>
                  </a:lnTo>
                  <a:lnTo>
                    <a:pt x="8" y="32"/>
                  </a:lnTo>
                  <a:lnTo>
                    <a:pt x="17" y="22"/>
                  </a:lnTo>
                  <a:lnTo>
                    <a:pt x="30" y="18"/>
                  </a:lnTo>
                  <a:lnTo>
                    <a:pt x="34" y="4"/>
                  </a:lnTo>
                  <a:lnTo>
                    <a:pt x="30" y="7"/>
                  </a:lnTo>
                  <a:lnTo>
                    <a:pt x="12" y="18"/>
                  </a:lnTo>
                  <a:lnTo>
                    <a:pt x="4" y="36"/>
                  </a:lnTo>
                  <a:lnTo>
                    <a:pt x="8" y="14"/>
                  </a:lnTo>
                  <a:lnTo>
                    <a:pt x="8" y="7"/>
                  </a:lnTo>
                  <a:lnTo>
                    <a:pt x="0" y="0"/>
                  </a:lnTo>
                  <a:lnTo>
                    <a:pt x="21" y="7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1" name="Freeform 91"/>
            <p:cNvSpPr>
              <a:spLocks/>
            </p:cNvSpPr>
            <p:nvPr/>
          </p:nvSpPr>
          <p:spPr bwMode="auto">
            <a:xfrm>
              <a:off x="3514" y="3679"/>
              <a:ext cx="43" cy="75"/>
            </a:xfrm>
            <a:custGeom>
              <a:avLst/>
              <a:gdLst>
                <a:gd name="T0" fmla="*/ 21 w 43"/>
                <a:gd name="T1" fmla="*/ 75 h 75"/>
                <a:gd name="T2" fmla="*/ 21 w 43"/>
                <a:gd name="T3" fmla="*/ 57 h 75"/>
                <a:gd name="T4" fmla="*/ 17 w 43"/>
                <a:gd name="T5" fmla="*/ 39 h 75"/>
                <a:gd name="T6" fmla="*/ 8 w 43"/>
                <a:gd name="T7" fmla="*/ 32 h 75"/>
                <a:gd name="T8" fmla="*/ 21 w 43"/>
                <a:gd name="T9" fmla="*/ 39 h 75"/>
                <a:gd name="T10" fmla="*/ 38 w 43"/>
                <a:gd name="T11" fmla="*/ 39 h 75"/>
                <a:gd name="T12" fmla="*/ 43 w 43"/>
                <a:gd name="T13" fmla="*/ 39 h 75"/>
                <a:gd name="T14" fmla="*/ 30 w 43"/>
                <a:gd name="T15" fmla="*/ 29 h 75"/>
                <a:gd name="T16" fmla="*/ 25 w 43"/>
                <a:gd name="T17" fmla="*/ 29 h 75"/>
                <a:gd name="T18" fmla="*/ 8 w 43"/>
                <a:gd name="T19" fmla="*/ 32 h 75"/>
                <a:gd name="T20" fmla="*/ 17 w 43"/>
                <a:gd name="T21" fmla="*/ 22 h 75"/>
                <a:gd name="T22" fmla="*/ 30 w 43"/>
                <a:gd name="T23" fmla="*/ 18 h 75"/>
                <a:gd name="T24" fmla="*/ 34 w 43"/>
                <a:gd name="T25" fmla="*/ 4 h 75"/>
                <a:gd name="T26" fmla="*/ 30 w 43"/>
                <a:gd name="T27" fmla="*/ 7 h 75"/>
                <a:gd name="T28" fmla="*/ 12 w 43"/>
                <a:gd name="T29" fmla="*/ 18 h 75"/>
                <a:gd name="T30" fmla="*/ 4 w 43"/>
                <a:gd name="T31" fmla="*/ 36 h 75"/>
                <a:gd name="T32" fmla="*/ 8 w 43"/>
                <a:gd name="T33" fmla="*/ 14 h 75"/>
                <a:gd name="T34" fmla="*/ 8 w 43"/>
                <a:gd name="T35" fmla="*/ 7 h 75"/>
                <a:gd name="T36" fmla="*/ 0 w 43"/>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75"/>
                <a:gd name="T59" fmla="*/ 43 w 43"/>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75">
                  <a:moveTo>
                    <a:pt x="21" y="75"/>
                  </a:moveTo>
                  <a:lnTo>
                    <a:pt x="21" y="57"/>
                  </a:lnTo>
                  <a:lnTo>
                    <a:pt x="17" y="39"/>
                  </a:lnTo>
                  <a:lnTo>
                    <a:pt x="8" y="32"/>
                  </a:lnTo>
                  <a:lnTo>
                    <a:pt x="21" y="39"/>
                  </a:lnTo>
                  <a:lnTo>
                    <a:pt x="38" y="39"/>
                  </a:lnTo>
                  <a:lnTo>
                    <a:pt x="43" y="39"/>
                  </a:lnTo>
                  <a:lnTo>
                    <a:pt x="30" y="29"/>
                  </a:lnTo>
                  <a:lnTo>
                    <a:pt x="25" y="29"/>
                  </a:lnTo>
                  <a:lnTo>
                    <a:pt x="8" y="32"/>
                  </a:lnTo>
                  <a:lnTo>
                    <a:pt x="17" y="22"/>
                  </a:lnTo>
                  <a:lnTo>
                    <a:pt x="30" y="18"/>
                  </a:lnTo>
                  <a:lnTo>
                    <a:pt x="34" y="4"/>
                  </a:lnTo>
                  <a:lnTo>
                    <a:pt x="30" y="7"/>
                  </a:lnTo>
                  <a:lnTo>
                    <a:pt x="12" y="18"/>
                  </a:lnTo>
                  <a:lnTo>
                    <a:pt x="4" y="36"/>
                  </a:lnTo>
                  <a:lnTo>
                    <a:pt x="8" y="14"/>
                  </a:lnTo>
                  <a:lnTo>
                    <a:pt x="8" y="7"/>
                  </a:lnTo>
                  <a:lnTo>
                    <a:pt x="0" y="0"/>
                  </a:lnTo>
                </a:path>
              </a:pathLst>
            </a:custGeom>
            <a:noFill/>
            <a:ln w="0">
              <a:solidFill>
                <a:srgbClr val="8091C8"/>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2" name="Freeform 92"/>
            <p:cNvSpPr>
              <a:spLocks/>
            </p:cNvSpPr>
            <p:nvPr/>
          </p:nvSpPr>
          <p:spPr bwMode="auto">
            <a:xfrm>
              <a:off x="3509" y="3579"/>
              <a:ext cx="78" cy="61"/>
            </a:xfrm>
            <a:custGeom>
              <a:avLst/>
              <a:gdLst>
                <a:gd name="T0" fmla="*/ 26 w 78"/>
                <a:gd name="T1" fmla="*/ 32 h 61"/>
                <a:gd name="T2" fmla="*/ 48 w 78"/>
                <a:gd name="T3" fmla="*/ 18 h 61"/>
                <a:gd name="T4" fmla="*/ 60 w 78"/>
                <a:gd name="T5" fmla="*/ 14 h 61"/>
                <a:gd name="T6" fmla="*/ 78 w 78"/>
                <a:gd name="T7" fmla="*/ 18 h 61"/>
                <a:gd name="T8" fmla="*/ 60 w 78"/>
                <a:gd name="T9" fmla="*/ 28 h 61"/>
                <a:gd name="T10" fmla="*/ 43 w 78"/>
                <a:gd name="T11" fmla="*/ 36 h 61"/>
                <a:gd name="T12" fmla="*/ 26 w 78"/>
                <a:gd name="T13" fmla="*/ 32 h 61"/>
                <a:gd name="T14" fmla="*/ 39 w 78"/>
                <a:gd name="T15" fmla="*/ 36 h 61"/>
                <a:gd name="T16" fmla="*/ 48 w 78"/>
                <a:gd name="T17" fmla="*/ 50 h 61"/>
                <a:gd name="T18" fmla="*/ 52 w 78"/>
                <a:gd name="T19" fmla="*/ 61 h 61"/>
                <a:gd name="T20" fmla="*/ 35 w 78"/>
                <a:gd name="T21" fmla="*/ 57 h 61"/>
                <a:gd name="T22" fmla="*/ 26 w 78"/>
                <a:gd name="T23" fmla="*/ 50 h 61"/>
                <a:gd name="T24" fmla="*/ 26 w 78"/>
                <a:gd name="T25" fmla="*/ 32 h 61"/>
                <a:gd name="T26" fmla="*/ 17 w 78"/>
                <a:gd name="T27" fmla="*/ 39 h 61"/>
                <a:gd name="T28" fmla="*/ 0 w 78"/>
                <a:gd name="T29" fmla="*/ 43 h 61"/>
                <a:gd name="T30" fmla="*/ 9 w 78"/>
                <a:gd name="T31" fmla="*/ 32 h 61"/>
                <a:gd name="T32" fmla="*/ 22 w 78"/>
                <a:gd name="T33" fmla="*/ 36 h 61"/>
                <a:gd name="T34" fmla="*/ 13 w 78"/>
                <a:gd name="T35" fmla="*/ 21 h 61"/>
                <a:gd name="T36" fmla="*/ 9 w 78"/>
                <a:gd name="T37" fmla="*/ 14 h 61"/>
                <a:gd name="T38" fmla="*/ 13 w 78"/>
                <a:gd name="T39" fmla="*/ 7 h 61"/>
                <a:gd name="T40" fmla="*/ 22 w 78"/>
                <a:gd name="T41" fmla="*/ 11 h 61"/>
                <a:gd name="T42" fmla="*/ 22 w 78"/>
                <a:gd name="T43" fmla="*/ 18 h 61"/>
                <a:gd name="T44" fmla="*/ 26 w 78"/>
                <a:gd name="T45" fmla="*/ 36 h 61"/>
                <a:gd name="T46" fmla="*/ 30 w 78"/>
                <a:gd name="T47" fmla="*/ 18 h 61"/>
                <a:gd name="T48" fmla="*/ 39 w 78"/>
                <a:gd name="T49" fmla="*/ 3 h 61"/>
                <a:gd name="T50" fmla="*/ 48 w 78"/>
                <a:gd name="T51" fmla="*/ 0 h 61"/>
                <a:gd name="T52" fmla="*/ 48 w 78"/>
                <a:gd name="T53" fmla="*/ 3 h 61"/>
                <a:gd name="T54" fmla="*/ 48 w 78"/>
                <a:gd name="T55" fmla="*/ 14 h 61"/>
                <a:gd name="T56" fmla="*/ 35 w 78"/>
                <a:gd name="T57" fmla="*/ 21 h 61"/>
                <a:gd name="T58" fmla="*/ 26 w 78"/>
                <a:gd name="T59" fmla="*/ 32 h 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61"/>
                <a:gd name="T92" fmla="*/ 78 w 78"/>
                <a:gd name="T93" fmla="*/ 61 h 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61">
                  <a:moveTo>
                    <a:pt x="26" y="32"/>
                  </a:moveTo>
                  <a:lnTo>
                    <a:pt x="48" y="18"/>
                  </a:lnTo>
                  <a:lnTo>
                    <a:pt x="60" y="14"/>
                  </a:lnTo>
                  <a:lnTo>
                    <a:pt x="78" y="18"/>
                  </a:lnTo>
                  <a:lnTo>
                    <a:pt x="60" y="28"/>
                  </a:lnTo>
                  <a:lnTo>
                    <a:pt x="43" y="36"/>
                  </a:lnTo>
                  <a:lnTo>
                    <a:pt x="26" y="32"/>
                  </a:lnTo>
                  <a:lnTo>
                    <a:pt x="39" y="36"/>
                  </a:lnTo>
                  <a:lnTo>
                    <a:pt x="48" y="50"/>
                  </a:lnTo>
                  <a:lnTo>
                    <a:pt x="52" y="61"/>
                  </a:lnTo>
                  <a:lnTo>
                    <a:pt x="35" y="57"/>
                  </a:lnTo>
                  <a:lnTo>
                    <a:pt x="26" y="50"/>
                  </a:lnTo>
                  <a:lnTo>
                    <a:pt x="26" y="32"/>
                  </a:lnTo>
                  <a:lnTo>
                    <a:pt x="17" y="39"/>
                  </a:lnTo>
                  <a:lnTo>
                    <a:pt x="0" y="43"/>
                  </a:lnTo>
                  <a:lnTo>
                    <a:pt x="9" y="32"/>
                  </a:lnTo>
                  <a:lnTo>
                    <a:pt x="22" y="36"/>
                  </a:lnTo>
                  <a:lnTo>
                    <a:pt x="13" y="21"/>
                  </a:lnTo>
                  <a:lnTo>
                    <a:pt x="9" y="14"/>
                  </a:lnTo>
                  <a:lnTo>
                    <a:pt x="13" y="7"/>
                  </a:lnTo>
                  <a:lnTo>
                    <a:pt x="22" y="11"/>
                  </a:lnTo>
                  <a:lnTo>
                    <a:pt x="22" y="18"/>
                  </a:lnTo>
                  <a:lnTo>
                    <a:pt x="26" y="36"/>
                  </a:lnTo>
                  <a:lnTo>
                    <a:pt x="30" y="18"/>
                  </a:lnTo>
                  <a:lnTo>
                    <a:pt x="39" y="3"/>
                  </a:lnTo>
                  <a:lnTo>
                    <a:pt x="48" y="0"/>
                  </a:lnTo>
                  <a:lnTo>
                    <a:pt x="48" y="3"/>
                  </a:lnTo>
                  <a:lnTo>
                    <a:pt x="48" y="14"/>
                  </a:lnTo>
                  <a:lnTo>
                    <a:pt x="35" y="21"/>
                  </a:lnTo>
                  <a:lnTo>
                    <a:pt x="26" y="32"/>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3" name="Freeform 93"/>
            <p:cNvSpPr>
              <a:spLocks/>
            </p:cNvSpPr>
            <p:nvPr/>
          </p:nvSpPr>
          <p:spPr bwMode="auto">
            <a:xfrm>
              <a:off x="3535" y="3633"/>
              <a:ext cx="77" cy="64"/>
            </a:xfrm>
            <a:custGeom>
              <a:avLst/>
              <a:gdLst>
                <a:gd name="T0" fmla="*/ 30 w 77"/>
                <a:gd name="T1" fmla="*/ 39 h 64"/>
                <a:gd name="T2" fmla="*/ 43 w 77"/>
                <a:gd name="T3" fmla="*/ 17 h 64"/>
                <a:gd name="T4" fmla="*/ 52 w 77"/>
                <a:gd name="T5" fmla="*/ 7 h 64"/>
                <a:gd name="T6" fmla="*/ 64 w 77"/>
                <a:gd name="T7" fmla="*/ 3 h 64"/>
                <a:gd name="T8" fmla="*/ 60 w 77"/>
                <a:gd name="T9" fmla="*/ 21 h 64"/>
                <a:gd name="T10" fmla="*/ 52 w 77"/>
                <a:gd name="T11" fmla="*/ 32 h 64"/>
                <a:gd name="T12" fmla="*/ 34 w 77"/>
                <a:gd name="T13" fmla="*/ 39 h 64"/>
                <a:gd name="T14" fmla="*/ 47 w 77"/>
                <a:gd name="T15" fmla="*/ 39 h 64"/>
                <a:gd name="T16" fmla="*/ 64 w 77"/>
                <a:gd name="T17" fmla="*/ 46 h 64"/>
                <a:gd name="T18" fmla="*/ 77 w 77"/>
                <a:gd name="T19" fmla="*/ 53 h 64"/>
                <a:gd name="T20" fmla="*/ 60 w 77"/>
                <a:gd name="T21" fmla="*/ 60 h 64"/>
                <a:gd name="T22" fmla="*/ 52 w 77"/>
                <a:gd name="T23" fmla="*/ 57 h 64"/>
                <a:gd name="T24" fmla="*/ 30 w 77"/>
                <a:gd name="T25" fmla="*/ 39 h 64"/>
                <a:gd name="T26" fmla="*/ 30 w 77"/>
                <a:gd name="T27" fmla="*/ 53 h 64"/>
                <a:gd name="T28" fmla="*/ 17 w 77"/>
                <a:gd name="T29" fmla="*/ 64 h 64"/>
                <a:gd name="T30" fmla="*/ 17 w 77"/>
                <a:gd name="T31" fmla="*/ 57 h 64"/>
                <a:gd name="T32" fmla="*/ 22 w 77"/>
                <a:gd name="T33" fmla="*/ 50 h 64"/>
                <a:gd name="T34" fmla="*/ 34 w 77"/>
                <a:gd name="T35" fmla="*/ 42 h 64"/>
                <a:gd name="T36" fmla="*/ 13 w 77"/>
                <a:gd name="T37" fmla="*/ 39 h 64"/>
                <a:gd name="T38" fmla="*/ 0 w 77"/>
                <a:gd name="T39" fmla="*/ 25 h 64"/>
                <a:gd name="T40" fmla="*/ 13 w 77"/>
                <a:gd name="T41" fmla="*/ 25 h 64"/>
                <a:gd name="T42" fmla="*/ 17 w 77"/>
                <a:gd name="T43" fmla="*/ 28 h 64"/>
                <a:gd name="T44" fmla="*/ 34 w 77"/>
                <a:gd name="T45" fmla="*/ 46 h 64"/>
                <a:gd name="T46" fmla="*/ 26 w 77"/>
                <a:gd name="T47" fmla="*/ 28 h 64"/>
                <a:gd name="T48" fmla="*/ 22 w 77"/>
                <a:gd name="T49" fmla="*/ 7 h 64"/>
                <a:gd name="T50" fmla="*/ 26 w 77"/>
                <a:gd name="T51" fmla="*/ 0 h 64"/>
                <a:gd name="T52" fmla="*/ 30 w 77"/>
                <a:gd name="T53" fmla="*/ 3 h 64"/>
                <a:gd name="T54" fmla="*/ 34 w 77"/>
                <a:gd name="T55" fmla="*/ 14 h 64"/>
                <a:gd name="T56" fmla="*/ 34 w 77"/>
                <a:gd name="T57" fmla="*/ 25 h 64"/>
                <a:gd name="T58" fmla="*/ 30 w 77"/>
                <a:gd name="T59" fmla="*/ 39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64"/>
                <a:gd name="T92" fmla="*/ 77 w 77"/>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64">
                  <a:moveTo>
                    <a:pt x="30" y="39"/>
                  </a:moveTo>
                  <a:lnTo>
                    <a:pt x="43" y="17"/>
                  </a:lnTo>
                  <a:lnTo>
                    <a:pt x="52" y="7"/>
                  </a:lnTo>
                  <a:lnTo>
                    <a:pt x="64" y="3"/>
                  </a:lnTo>
                  <a:lnTo>
                    <a:pt x="60" y="21"/>
                  </a:lnTo>
                  <a:lnTo>
                    <a:pt x="52" y="32"/>
                  </a:lnTo>
                  <a:lnTo>
                    <a:pt x="34" y="39"/>
                  </a:lnTo>
                  <a:lnTo>
                    <a:pt x="47" y="39"/>
                  </a:lnTo>
                  <a:lnTo>
                    <a:pt x="64" y="46"/>
                  </a:lnTo>
                  <a:lnTo>
                    <a:pt x="77" y="53"/>
                  </a:lnTo>
                  <a:lnTo>
                    <a:pt x="60" y="60"/>
                  </a:lnTo>
                  <a:lnTo>
                    <a:pt x="52" y="57"/>
                  </a:lnTo>
                  <a:lnTo>
                    <a:pt x="30" y="39"/>
                  </a:lnTo>
                  <a:lnTo>
                    <a:pt x="30" y="53"/>
                  </a:lnTo>
                  <a:lnTo>
                    <a:pt x="17" y="64"/>
                  </a:lnTo>
                  <a:lnTo>
                    <a:pt x="17" y="57"/>
                  </a:lnTo>
                  <a:lnTo>
                    <a:pt x="22" y="50"/>
                  </a:lnTo>
                  <a:lnTo>
                    <a:pt x="34" y="42"/>
                  </a:lnTo>
                  <a:lnTo>
                    <a:pt x="13" y="39"/>
                  </a:lnTo>
                  <a:lnTo>
                    <a:pt x="0" y="25"/>
                  </a:lnTo>
                  <a:lnTo>
                    <a:pt x="13" y="25"/>
                  </a:lnTo>
                  <a:lnTo>
                    <a:pt x="17" y="28"/>
                  </a:lnTo>
                  <a:lnTo>
                    <a:pt x="34" y="46"/>
                  </a:lnTo>
                  <a:lnTo>
                    <a:pt x="26" y="28"/>
                  </a:lnTo>
                  <a:lnTo>
                    <a:pt x="22" y="7"/>
                  </a:lnTo>
                  <a:lnTo>
                    <a:pt x="26" y="0"/>
                  </a:lnTo>
                  <a:lnTo>
                    <a:pt x="30" y="3"/>
                  </a:lnTo>
                  <a:lnTo>
                    <a:pt x="34" y="14"/>
                  </a:lnTo>
                  <a:lnTo>
                    <a:pt x="34" y="25"/>
                  </a:lnTo>
                  <a:lnTo>
                    <a:pt x="30" y="39"/>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4" name="Freeform 94"/>
            <p:cNvSpPr>
              <a:spLocks/>
            </p:cNvSpPr>
            <p:nvPr/>
          </p:nvSpPr>
          <p:spPr bwMode="auto">
            <a:xfrm>
              <a:off x="258" y="2927"/>
              <a:ext cx="90" cy="161"/>
            </a:xfrm>
            <a:custGeom>
              <a:avLst/>
              <a:gdLst>
                <a:gd name="T0" fmla="*/ 90 w 90"/>
                <a:gd name="T1" fmla="*/ 161 h 161"/>
                <a:gd name="T2" fmla="*/ 81 w 90"/>
                <a:gd name="T3" fmla="*/ 158 h 161"/>
                <a:gd name="T4" fmla="*/ 56 w 90"/>
                <a:gd name="T5" fmla="*/ 143 h 161"/>
                <a:gd name="T6" fmla="*/ 43 w 90"/>
                <a:gd name="T7" fmla="*/ 136 h 161"/>
                <a:gd name="T8" fmla="*/ 21 w 90"/>
                <a:gd name="T9" fmla="*/ 108 h 161"/>
                <a:gd name="T10" fmla="*/ 13 w 90"/>
                <a:gd name="T11" fmla="*/ 100 h 161"/>
                <a:gd name="T12" fmla="*/ 4 w 90"/>
                <a:gd name="T13" fmla="*/ 79 h 161"/>
                <a:gd name="T14" fmla="*/ 0 w 90"/>
                <a:gd name="T15" fmla="*/ 58 h 161"/>
                <a:gd name="T16" fmla="*/ 8 w 90"/>
                <a:gd name="T17" fmla="*/ 40 h 161"/>
                <a:gd name="T18" fmla="*/ 30 w 90"/>
                <a:gd name="T19" fmla="*/ 18 h 161"/>
                <a:gd name="T20" fmla="*/ 64 w 90"/>
                <a:gd name="T21" fmla="*/ 0 h 161"/>
                <a:gd name="T22" fmla="*/ 56 w 90"/>
                <a:gd name="T23" fmla="*/ 22 h 161"/>
                <a:gd name="T24" fmla="*/ 43 w 90"/>
                <a:gd name="T25" fmla="*/ 36 h 161"/>
                <a:gd name="T26" fmla="*/ 38 w 90"/>
                <a:gd name="T27" fmla="*/ 54 h 161"/>
                <a:gd name="T28" fmla="*/ 38 w 90"/>
                <a:gd name="T29" fmla="*/ 61 h 161"/>
                <a:gd name="T30" fmla="*/ 43 w 90"/>
                <a:gd name="T31" fmla="*/ 72 h 161"/>
                <a:gd name="T32" fmla="*/ 47 w 90"/>
                <a:gd name="T33" fmla="*/ 83 h 161"/>
                <a:gd name="T34" fmla="*/ 60 w 90"/>
                <a:gd name="T35" fmla="*/ 108 h 161"/>
                <a:gd name="T36" fmla="*/ 68 w 90"/>
                <a:gd name="T37" fmla="*/ 122 h 161"/>
                <a:gd name="T38" fmla="*/ 73 w 90"/>
                <a:gd name="T39" fmla="*/ 136 h 161"/>
                <a:gd name="T40" fmla="*/ 86 w 90"/>
                <a:gd name="T41" fmla="*/ 151 h 161"/>
                <a:gd name="T42" fmla="*/ 90 w 90"/>
                <a:gd name="T43" fmla="*/ 161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161"/>
                <a:gd name="T68" fmla="*/ 90 w 90"/>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161">
                  <a:moveTo>
                    <a:pt x="90" y="161"/>
                  </a:moveTo>
                  <a:lnTo>
                    <a:pt x="81" y="158"/>
                  </a:lnTo>
                  <a:lnTo>
                    <a:pt x="56" y="143"/>
                  </a:lnTo>
                  <a:lnTo>
                    <a:pt x="43" y="136"/>
                  </a:lnTo>
                  <a:lnTo>
                    <a:pt x="21" y="108"/>
                  </a:lnTo>
                  <a:lnTo>
                    <a:pt x="13" y="100"/>
                  </a:lnTo>
                  <a:lnTo>
                    <a:pt x="4" y="79"/>
                  </a:lnTo>
                  <a:lnTo>
                    <a:pt x="0" y="58"/>
                  </a:lnTo>
                  <a:lnTo>
                    <a:pt x="8" y="40"/>
                  </a:lnTo>
                  <a:lnTo>
                    <a:pt x="30" y="18"/>
                  </a:lnTo>
                  <a:lnTo>
                    <a:pt x="64" y="0"/>
                  </a:lnTo>
                  <a:lnTo>
                    <a:pt x="56" y="22"/>
                  </a:lnTo>
                  <a:lnTo>
                    <a:pt x="43" y="36"/>
                  </a:lnTo>
                  <a:lnTo>
                    <a:pt x="38" y="54"/>
                  </a:lnTo>
                  <a:lnTo>
                    <a:pt x="38" y="61"/>
                  </a:lnTo>
                  <a:lnTo>
                    <a:pt x="43" y="72"/>
                  </a:lnTo>
                  <a:lnTo>
                    <a:pt x="47" y="83"/>
                  </a:lnTo>
                  <a:lnTo>
                    <a:pt x="60" y="108"/>
                  </a:lnTo>
                  <a:lnTo>
                    <a:pt x="68" y="122"/>
                  </a:lnTo>
                  <a:lnTo>
                    <a:pt x="73" y="136"/>
                  </a:lnTo>
                  <a:lnTo>
                    <a:pt x="86" y="151"/>
                  </a:lnTo>
                  <a:lnTo>
                    <a:pt x="90" y="161"/>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5" name="Freeform 95"/>
            <p:cNvSpPr>
              <a:spLocks/>
            </p:cNvSpPr>
            <p:nvPr/>
          </p:nvSpPr>
          <p:spPr bwMode="auto">
            <a:xfrm>
              <a:off x="292" y="3153"/>
              <a:ext cx="391" cy="512"/>
            </a:xfrm>
            <a:custGeom>
              <a:avLst/>
              <a:gdLst>
                <a:gd name="T0" fmla="*/ 13 w 391"/>
                <a:gd name="T1" fmla="*/ 0 h 512"/>
                <a:gd name="T2" fmla="*/ 17 w 391"/>
                <a:gd name="T3" fmla="*/ 3 h 512"/>
                <a:gd name="T4" fmla="*/ 26 w 391"/>
                <a:gd name="T5" fmla="*/ 11 h 512"/>
                <a:gd name="T6" fmla="*/ 60 w 391"/>
                <a:gd name="T7" fmla="*/ 53 h 512"/>
                <a:gd name="T8" fmla="*/ 90 w 391"/>
                <a:gd name="T9" fmla="*/ 100 h 512"/>
                <a:gd name="T10" fmla="*/ 116 w 391"/>
                <a:gd name="T11" fmla="*/ 147 h 512"/>
                <a:gd name="T12" fmla="*/ 138 w 391"/>
                <a:gd name="T13" fmla="*/ 182 h 512"/>
                <a:gd name="T14" fmla="*/ 155 w 391"/>
                <a:gd name="T15" fmla="*/ 207 h 512"/>
                <a:gd name="T16" fmla="*/ 168 w 391"/>
                <a:gd name="T17" fmla="*/ 229 h 512"/>
                <a:gd name="T18" fmla="*/ 189 w 391"/>
                <a:gd name="T19" fmla="*/ 265 h 512"/>
                <a:gd name="T20" fmla="*/ 211 w 391"/>
                <a:gd name="T21" fmla="*/ 297 h 512"/>
                <a:gd name="T22" fmla="*/ 232 w 391"/>
                <a:gd name="T23" fmla="*/ 333 h 512"/>
                <a:gd name="T24" fmla="*/ 266 w 391"/>
                <a:gd name="T25" fmla="*/ 376 h 512"/>
                <a:gd name="T26" fmla="*/ 305 w 391"/>
                <a:gd name="T27" fmla="*/ 422 h 512"/>
                <a:gd name="T28" fmla="*/ 339 w 391"/>
                <a:gd name="T29" fmla="*/ 458 h 512"/>
                <a:gd name="T30" fmla="*/ 352 w 391"/>
                <a:gd name="T31" fmla="*/ 472 h 512"/>
                <a:gd name="T32" fmla="*/ 361 w 391"/>
                <a:gd name="T33" fmla="*/ 476 h 512"/>
                <a:gd name="T34" fmla="*/ 369 w 391"/>
                <a:gd name="T35" fmla="*/ 490 h 512"/>
                <a:gd name="T36" fmla="*/ 391 w 391"/>
                <a:gd name="T37" fmla="*/ 512 h 512"/>
                <a:gd name="T38" fmla="*/ 378 w 391"/>
                <a:gd name="T39" fmla="*/ 501 h 512"/>
                <a:gd name="T40" fmla="*/ 361 w 391"/>
                <a:gd name="T41" fmla="*/ 487 h 512"/>
                <a:gd name="T42" fmla="*/ 305 w 391"/>
                <a:gd name="T43" fmla="*/ 440 h 512"/>
                <a:gd name="T44" fmla="*/ 254 w 391"/>
                <a:gd name="T45" fmla="*/ 390 h 512"/>
                <a:gd name="T46" fmla="*/ 228 w 391"/>
                <a:gd name="T47" fmla="*/ 369 h 512"/>
                <a:gd name="T48" fmla="*/ 215 w 391"/>
                <a:gd name="T49" fmla="*/ 343 h 512"/>
                <a:gd name="T50" fmla="*/ 180 w 391"/>
                <a:gd name="T51" fmla="*/ 293 h 512"/>
                <a:gd name="T52" fmla="*/ 155 w 391"/>
                <a:gd name="T53" fmla="*/ 250 h 512"/>
                <a:gd name="T54" fmla="*/ 138 w 391"/>
                <a:gd name="T55" fmla="*/ 225 h 512"/>
                <a:gd name="T56" fmla="*/ 129 w 391"/>
                <a:gd name="T57" fmla="*/ 207 h 512"/>
                <a:gd name="T58" fmla="*/ 107 w 391"/>
                <a:gd name="T59" fmla="*/ 175 h 512"/>
                <a:gd name="T60" fmla="*/ 95 w 391"/>
                <a:gd name="T61" fmla="*/ 150 h 512"/>
                <a:gd name="T62" fmla="*/ 73 w 391"/>
                <a:gd name="T63" fmla="*/ 118 h 512"/>
                <a:gd name="T64" fmla="*/ 30 w 391"/>
                <a:gd name="T65" fmla="*/ 50 h 512"/>
                <a:gd name="T66" fmla="*/ 22 w 391"/>
                <a:gd name="T67" fmla="*/ 36 h 512"/>
                <a:gd name="T68" fmla="*/ 13 w 391"/>
                <a:gd name="T69" fmla="*/ 28 h 512"/>
                <a:gd name="T70" fmla="*/ 9 w 391"/>
                <a:gd name="T71" fmla="*/ 25 h 512"/>
                <a:gd name="T72" fmla="*/ 0 w 391"/>
                <a:gd name="T73" fmla="*/ 11 h 512"/>
                <a:gd name="T74" fmla="*/ 13 w 391"/>
                <a:gd name="T75" fmla="*/ 0 h 5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1"/>
                <a:gd name="T115" fmla="*/ 0 h 512"/>
                <a:gd name="T116" fmla="*/ 391 w 391"/>
                <a:gd name="T117" fmla="*/ 512 h 5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1" h="512">
                  <a:moveTo>
                    <a:pt x="13" y="0"/>
                  </a:moveTo>
                  <a:lnTo>
                    <a:pt x="17" y="3"/>
                  </a:lnTo>
                  <a:lnTo>
                    <a:pt x="26" y="11"/>
                  </a:lnTo>
                  <a:lnTo>
                    <a:pt x="60" y="53"/>
                  </a:lnTo>
                  <a:lnTo>
                    <a:pt x="90" y="100"/>
                  </a:lnTo>
                  <a:lnTo>
                    <a:pt x="116" y="147"/>
                  </a:lnTo>
                  <a:lnTo>
                    <a:pt x="138" y="182"/>
                  </a:lnTo>
                  <a:lnTo>
                    <a:pt x="155" y="207"/>
                  </a:lnTo>
                  <a:lnTo>
                    <a:pt x="168" y="229"/>
                  </a:lnTo>
                  <a:lnTo>
                    <a:pt x="189" y="265"/>
                  </a:lnTo>
                  <a:lnTo>
                    <a:pt x="211" y="297"/>
                  </a:lnTo>
                  <a:lnTo>
                    <a:pt x="232" y="333"/>
                  </a:lnTo>
                  <a:lnTo>
                    <a:pt x="266" y="376"/>
                  </a:lnTo>
                  <a:lnTo>
                    <a:pt x="305" y="422"/>
                  </a:lnTo>
                  <a:lnTo>
                    <a:pt x="339" y="458"/>
                  </a:lnTo>
                  <a:lnTo>
                    <a:pt x="352" y="472"/>
                  </a:lnTo>
                  <a:lnTo>
                    <a:pt x="361" y="476"/>
                  </a:lnTo>
                  <a:lnTo>
                    <a:pt x="369" y="490"/>
                  </a:lnTo>
                  <a:lnTo>
                    <a:pt x="391" y="512"/>
                  </a:lnTo>
                  <a:lnTo>
                    <a:pt x="378" y="501"/>
                  </a:lnTo>
                  <a:lnTo>
                    <a:pt x="361" y="487"/>
                  </a:lnTo>
                  <a:lnTo>
                    <a:pt x="305" y="440"/>
                  </a:lnTo>
                  <a:lnTo>
                    <a:pt x="254" y="390"/>
                  </a:lnTo>
                  <a:lnTo>
                    <a:pt x="228" y="369"/>
                  </a:lnTo>
                  <a:lnTo>
                    <a:pt x="215" y="343"/>
                  </a:lnTo>
                  <a:lnTo>
                    <a:pt x="180" y="293"/>
                  </a:lnTo>
                  <a:lnTo>
                    <a:pt x="155" y="250"/>
                  </a:lnTo>
                  <a:lnTo>
                    <a:pt x="138" y="225"/>
                  </a:lnTo>
                  <a:lnTo>
                    <a:pt x="129" y="207"/>
                  </a:lnTo>
                  <a:lnTo>
                    <a:pt x="107" y="175"/>
                  </a:lnTo>
                  <a:lnTo>
                    <a:pt x="95" y="150"/>
                  </a:lnTo>
                  <a:lnTo>
                    <a:pt x="73" y="118"/>
                  </a:lnTo>
                  <a:lnTo>
                    <a:pt x="30" y="50"/>
                  </a:lnTo>
                  <a:lnTo>
                    <a:pt x="22" y="36"/>
                  </a:lnTo>
                  <a:lnTo>
                    <a:pt x="13" y="28"/>
                  </a:lnTo>
                  <a:lnTo>
                    <a:pt x="9" y="25"/>
                  </a:lnTo>
                  <a:lnTo>
                    <a:pt x="0" y="11"/>
                  </a:lnTo>
                  <a:lnTo>
                    <a:pt x="13"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6" name="Freeform 96"/>
            <p:cNvSpPr>
              <a:spLocks/>
            </p:cNvSpPr>
            <p:nvPr/>
          </p:nvSpPr>
          <p:spPr bwMode="auto">
            <a:xfrm>
              <a:off x="150" y="2931"/>
              <a:ext cx="207" cy="236"/>
            </a:xfrm>
            <a:custGeom>
              <a:avLst/>
              <a:gdLst>
                <a:gd name="T0" fmla="*/ 5 w 207"/>
                <a:gd name="T1" fmla="*/ 93 h 236"/>
                <a:gd name="T2" fmla="*/ 0 w 207"/>
                <a:gd name="T3" fmla="*/ 157 h 236"/>
                <a:gd name="T4" fmla="*/ 5 w 207"/>
                <a:gd name="T5" fmla="*/ 172 h 236"/>
                <a:gd name="T6" fmla="*/ 18 w 207"/>
                <a:gd name="T7" fmla="*/ 179 h 236"/>
                <a:gd name="T8" fmla="*/ 95 w 207"/>
                <a:gd name="T9" fmla="*/ 225 h 236"/>
                <a:gd name="T10" fmla="*/ 125 w 207"/>
                <a:gd name="T11" fmla="*/ 236 h 236"/>
                <a:gd name="T12" fmla="*/ 151 w 207"/>
                <a:gd name="T13" fmla="*/ 233 h 236"/>
                <a:gd name="T14" fmla="*/ 164 w 207"/>
                <a:gd name="T15" fmla="*/ 222 h 236"/>
                <a:gd name="T16" fmla="*/ 168 w 207"/>
                <a:gd name="T17" fmla="*/ 207 h 236"/>
                <a:gd name="T18" fmla="*/ 181 w 207"/>
                <a:gd name="T19" fmla="*/ 175 h 236"/>
                <a:gd name="T20" fmla="*/ 198 w 207"/>
                <a:gd name="T21" fmla="*/ 172 h 236"/>
                <a:gd name="T22" fmla="*/ 207 w 207"/>
                <a:gd name="T23" fmla="*/ 164 h 236"/>
                <a:gd name="T24" fmla="*/ 202 w 207"/>
                <a:gd name="T25" fmla="*/ 150 h 236"/>
                <a:gd name="T26" fmla="*/ 189 w 207"/>
                <a:gd name="T27" fmla="*/ 139 h 236"/>
                <a:gd name="T28" fmla="*/ 159 w 207"/>
                <a:gd name="T29" fmla="*/ 125 h 236"/>
                <a:gd name="T30" fmla="*/ 142 w 207"/>
                <a:gd name="T31" fmla="*/ 111 h 236"/>
                <a:gd name="T32" fmla="*/ 125 w 207"/>
                <a:gd name="T33" fmla="*/ 93 h 236"/>
                <a:gd name="T34" fmla="*/ 108 w 207"/>
                <a:gd name="T35" fmla="*/ 61 h 236"/>
                <a:gd name="T36" fmla="*/ 91 w 207"/>
                <a:gd name="T37" fmla="*/ 28 h 236"/>
                <a:gd name="T38" fmla="*/ 73 w 207"/>
                <a:gd name="T39" fmla="*/ 14 h 236"/>
                <a:gd name="T40" fmla="*/ 48 w 207"/>
                <a:gd name="T41" fmla="*/ 0 h 236"/>
                <a:gd name="T42" fmla="*/ 43 w 207"/>
                <a:gd name="T43" fmla="*/ 3 h 236"/>
                <a:gd name="T44" fmla="*/ 43 w 207"/>
                <a:gd name="T45" fmla="*/ 7 h 236"/>
                <a:gd name="T46" fmla="*/ 56 w 207"/>
                <a:gd name="T47" fmla="*/ 25 h 236"/>
                <a:gd name="T48" fmla="*/ 65 w 207"/>
                <a:gd name="T49" fmla="*/ 43 h 236"/>
                <a:gd name="T50" fmla="*/ 69 w 207"/>
                <a:gd name="T51" fmla="*/ 46 h 236"/>
                <a:gd name="T52" fmla="*/ 65 w 207"/>
                <a:gd name="T53" fmla="*/ 43 h 236"/>
                <a:gd name="T54" fmla="*/ 56 w 207"/>
                <a:gd name="T55" fmla="*/ 36 h 236"/>
                <a:gd name="T56" fmla="*/ 43 w 207"/>
                <a:gd name="T57" fmla="*/ 28 h 236"/>
                <a:gd name="T58" fmla="*/ 35 w 207"/>
                <a:gd name="T59" fmla="*/ 18 h 236"/>
                <a:gd name="T60" fmla="*/ 26 w 207"/>
                <a:gd name="T61" fmla="*/ 14 h 236"/>
                <a:gd name="T62" fmla="*/ 9 w 207"/>
                <a:gd name="T63" fmla="*/ 28 h 236"/>
                <a:gd name="T64" fmla="*/ 5 w 207"/>
                <a:gd name="T65" fmla="*/ 61 h 236"/>
                <a:gd name="T66" fmla="*/ 5 w 207"/>
                <a:gd name="T67" fmla="*/ 93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236"/>
                <a:gd name="T104" fmla="*/ 207 w 207"/>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236">
                  <a:moveTo>
                    <a:pt x="5" y="93"/>
                  </a:moveTo>
                  <a:lnTo>
                    <a:pt x="0" y="157"/>
                  </a:lnTo>
                  <a:lnTo>
                    <a:pt x="5" y="172"/>
                  </a:lnTo>
                  <a:lnTo>
                    <a:pt x="18" y="179"/>
                  </a:lnTo>
                  <a:lnTo>
                    <a:pt x="95" y="225"/>
                  </a:lnTo>
                  <a:lnTo>
                    <a:pt x="125" y="236"/>
                  </a:lnTo>
                  <a:lnTo>
                    <a:pt x="151" y="233"/>
                  </a:lnTo>
                  <a:lnTo>
                    <a:pt x="164" y="222"/>
                  </a:lnTo>
                  <a:lnTo>
                    <a:pt x="168" y="207"/>
                  </a:lnTo>
                  <a:lnTo>
                    <a:pt x="181" y="175"/>
                  </a:lnTo>
                  <a:lnTo>
                    <a:pt x="198" y="172"/>
                  </a:lnTo>
                  <a:lnTo>
                    <a:pt x="207" y="164"/>
                  </a:lnTo>
                  <a:lnTo>
                    <a:pt x="202" y="150"/>
                  </a:lnTo>
                  <a:lnTo>
                    <a:pt x="189" y="139"/>
                  </a:lnTo>
                  <a:lnTo>
                    <a:pt x="159" y="125"/>
                  </a:lnTo>
                  <a:lnTo>
                    <a:pt x="142" y="111"/>
                  </a:lnTo>
                  <a:lnTo>
                    <a:pt x="125" y="93"/>
                  </a:lnTo>
                  <a:lnTo>
                    <a:pt x="108" y="61"/>
                  </a:lnTo>
                  <a:lnTo>
                    <a:pt x="91" y="28"/>
                  </a:lnTo>
                  <a:lnTo>
                    <a:pt x="73" y="14"/>
                  </a:lnTo>
                  <a:lnTo>
                    <a:pt x="48" y="0"/>
                  </a:lnTo>
                  <a:lnTo>
                    <a:pt x="43" y="3"/>
                  </a:lnTo>
                  <a:lnTo>
                    <a:pt x="43" y="7"/>
                  </a:lnTo>
                  <a:lnTo>
                    <a:pt x="56" y="25"/>
                  </a:lnTo>
                  <a:lnTo>
                    <a:pt x="65" y="43"/>
                  </a:lnTo>
                  <a:lnTo>
                    <a:pt x="69" y="46"/>
                  </a:lnTo>
                  <a:lnTo>
                    <a:pt x="65" y="43"/>
                  </a:lnTo>
                  <a:lnTo>
                    <a:pt x="56" y="36"/>
                  </a:lnTo>
                  <a:lnTo>
                    <a:pt x="43" y="28"/>
                  </a:lnTo>
                  <a:lnTo>
                    <a:pt x="35" y="18"/>
                  </a:lnTo>
                  <a:lnTo>
                    <a:pt x="26" y="14"/>
                  </a:lnTo>
                  <a:lnTo>
                    <a:pt x="9" y="28"/>
                  </a:lnTo>
                  <a:lnTo>
                    <a:pt x="5" y="61"/>
                  </a:lnTo>
                  <a:lnTo>
                    <a:pt x="5" y="93"/>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7" name="Freeform 97"/>
            <p:cNvSpPr>
              <a:spLocks/>
            </p:cNvSpPr>
            <p:nvPr/>
          </p:nvSpPr>
          <p:spPr bwMode="auto">
            <a:xfrm>
              <a:off x="107" y="3013"/>
              <a:ext cx="215" cy="154"/>
            </a:xfrm>
            <a:custGeom>
              <a:avLst/>
              <a:gdLst>
                <a:gd name="T0" fmla="*/ 194 w 215"/>
                <a:gd name="T1" fmla="*/ 154 h 154"/>
                <a:gd name="T2" fmla="*/ 155 w 215"/>
                <a:gd name="T3" fmla="*/ 154 h 154"/>
                <a:gd name="T4" fmla="*/ 121 w 215"/>
                <a:gd name="T5" fmla="*/ 151 h 154"/>
                <a:gd name="T6" fmla="*/ 91 w 215"/>
                <a:gd name="T7" fmla="*/ 140 h 154"/>
                <a:gd name="T8" fmla="*/ 61 w 215"/>
                <a:gd name="T9" fmla="*/ 118 h 154"/>
                <a:gd name="T10" fmla="*/ 43 w 215"/>
                <a:gd name="T11" fmla="*/ 86 h 154"/>
                <a:gd name="T12" fmla="*/ 26 w 215"/>
                <a:gd name="T13" fmla="*/ 57 h 154"/>
                <a:gd name="T14" fmla="*/ 18 w 215"/>
                <a:gd name="T15" fmla="*/ 32 h 154"/>
                <a:gd name="T16" fmla="*/ 5 w 215"/>
                <a:gd name="T17" fmla="*/ 11 h 154"/>
                <a:gd name="T18" fmla="*/ 0 w 215"/>
                <a:gd name="T19" fmla="*/ 0 h 154"/>
                <a:gd name="T20" fmla="*/ 13 w 215"/>
                <a:gd name="T21" fmla="*/ 11 h 154"/>
                <a:gd name="T22" fmla="*/ 18 w 215"/>
                <a:gd name="T23" fmla="*/ 11 h 154"/>
                <a:gd name="T24" fmla="*/ 26 w 215"/>
                <a:gd name="T25" fmla="*/ 7 h 154"/>
                <a:gd name="T26" fmla="*/ 39 w 215"/>
                <a:gd name="T27" fmla="*/ 22 h 154"/>
                <a:gd name="T28" fmla="*/ 52 w 215"/>
                <a:gd name="T29" fmla="*/ 36 h 154"/>
                <a:gd name="T30" fmla="*/ 142 w 215"/>
                <a:gd name="T31" fmla="*/ 90 h 154"/>
                <a:gd name="T32" fmla="*/ 172 w 215"/>
                <a:gd name="T33" fmla="*/ 97 h 154"/>
                <a:gd name="T34" fmla="*/ 194 w 215"/>
                <a:gd name="T35" fmla="*/ 104 h 154"/>
                <a:gd name="T36" fmla="*/ 207 w 215"/>
                <a:gd name="T37" fmla="*/ 118 h 154"/>
                <a:gd name="T38" fmla="*/ 215 w 215"/>
                <a:gd name="T39" fmla="*/ 133 h 154"/>
                <a:gd name="T40" fmla="*/ 207 w 215"/>
                <a:gd name="T41" fmla="*/ 147 h 154"/>
                <a:gd name="T42" fmla="*/ 194 w 215"/>
                <a:gd name="T43" fmla="*/ 154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5"/>
                <a:gd name="T67" fmla="*/ 0 h 154"/>
                <a:gd name="T68" fmla="*/ 215 w 215"/>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5" h="154">
                  <a:moveTo>
                    <a:pt x="194" y="154"/>
                  </a:moveTo>
                  <a:lnTo>
                    <a:pt x="155" y="154"/>
                  </a:lnTo>
                  <a:lnTo>
                    <a:pt x="121" y="151"/>
                  </a:lnTo>
                  <a:lnTo>
                    <a:pt x="91" y="140"/>
                  </a:lnTo>
                  <a:lnTo>
                    <a:pt x="61" y="118"/>
                  </a:lnTo>
                  <a:lnTo>
                    <a:pt x="43" y="86"/>
                  </a:lnTo>
                  <a:lnTo>
                    <a:pt x="26" y="57"/>
                  </a:lnTo>
                  <a:lnTo>
                    <a:pt x="18" y="32"/>
                  </a:lnTo>
                  <a:lnTo>
                    <a:pt x="5" y="11"/>
                  </a:lnTo>
                  <a:lnTo>
                    <a:pt x="0" y="0"/>
                  </a:lnTo>
                  <a:lnTo>
                    <a:pt x="13" y="11"/>
                  </a:lnTo>
                  <a:lnTo>
                    <a:pt x="18" y="11"/>
                  </a:lnTo>
                  <a:lnTo>
                    <a:pt x="26" y="7"/>
                  </a:lnTo>
                  <a:lnTo>
                    <a:pt x="39" y="22"/>
                  </a:lnTo>
                  <a:lnTo>
                    <a:pt x="52" y="36"/>
                  </a:lnTo>
                  <a:lnTo>
                    <a:pt x="142" y="90"/>
                  </a:lnTo>
                  <a:lnTo>
                    <a:pt x="172" y="97"/>
                  </a:lnTo>
                  <a:lnTo>
                    <a:pt x="194" y="104"/>
                  </a:lnTo>
                  <a:lnTo>
                    <a:pt x="207" y="118"/>
                  </a:lnTo>
                  <a:lnTo>
                    <a:pt x="215" y="133"/>
                  </a:lnTo>
                  <a:lnTo>
                    <a:pt x="207" y="147"/>
                  </a:lnTo>
                  <a:lnTo>
                    <a:pt x="194" y="154"/>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8" name="Freeform 98"/>
            <p:cNvSpPr>
              <a:spLocks/>
            </p:cNvSpPr>
            <p:nvPr/>
          </p:nvSpPr>
          <p:spPr bwMode="auto">
            <a:xfrm>
              <a:off x="4317" y="3844"/>
              <a:ext cx="197" cy="68"/>
            </a:xfrm>
            <a:custGeom>
              <a:avLst/>
              <a:gdLst>
                <a:gd name="T0" fmla="*/ 197 w 197"/>
                <a:gd name="T1" fmla="*/ 14 h 68"/>
                <a:gd name="T2" fmla="*/ 189 w 197"/>
                <a:gd name="T3" fmla="*/ 18 h 68"/>
                <a:gd name="T4" fmla="*/ 167 w 197"/>
                <a:gd name="T5" fmla="*/ 36 h 68"/>
                <a:gd name="T6" fmla="*/ 154 w 197"/>
                <a:gd name="T7" fmla="*/ 46 h 68"/>
                <a:gd name="T8" fmla="*/ 137 w 197"/>
                <a:gd name="T9" fmla="*/ 53 h 68"/>
                <a:gd name="T10" fmla="*/ 120 w 197"/>
                <a:gd name="T11" fmla="*/ 61 h 68"/>
                <a:gd name="T12" fmla="*/ 107 w 197"/>
                <a:gd name="T13" fmla="*/ 64 h 68"/>
                <a:gd name="T14" fmla="*/ 77 w 197"/>
                <a:gd name="T15" fmla="*/ 68 h 68"/>
                <a:gd name="T16" fmla="*/ 51 w 197"/>
                <a:gd name="T17" fmla="*/ 64 h 68"/>
                <a:gd name="T18" fmla="*/ 34 w 197"/>
                <a:gd name="T19" fmla="*/ 53 h 68"/>
                <a:gd name="T20" fmla="*/ 13 w 197"/>
                <a:gd name="T21" fmla="*/ 32 h 68"/>
                <a:gd name="T22" fmla="*/ 0 w 197"/>
                <a:gd name="T23" fmla="*/ 0 h 68"/>
                <a:gd name="T24" fmla="*/ 26 w 197"/>
                <a:gd name="T25" fmla="*/ 14 h 68"/>
                <a:gd name="T26" fmla="*/ 56 w 197"/>
                <a:gd name="T27" fmla="*/ 32 h 68"/>
                <a:gd name="T28" fmla="*/ 77 w 197"/>
                <a:gd name="T29" fmla="*/ 36 h 68"/>
                <a:gd name="T30" fmla="*/ 94 w 197"/>
                <a:gd name="T31" fmla="*/ 32 h 68"/>
                <a:gd name="T32" fmla="*/ 124 w 197"/>
                <a:gd name="T33" fmla="*/ 25 h 68"/>
                <a:gd name="T34" fmla="*/ 146 w 197"/>
                <a:gd name="T35" fmla="*/ 25 h 68"/>
                <a:gd name="T36" fmla="*/ 163 w 197"/>
                <a:gd name="T37" fmla="*/ 21 h 68"/>
                <a:gd name="T38" fmla="*/ 184 w 197"/>
                <a:gd name="T39" fmla="*/ 18 h 68"/>
                <a:gd name="T40" fmla="*/ 197 w 197"/>
                <a:gd name="T41" fmla="*/ 14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68"/>
                <a:gd name="T65" fmla="*/ 197 w 197"/>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68">
                  <a:moveTo>
                    <a:pt x="197" y="14"/>
                  </a:moveTo>
                  <a:lnTo>
                    <a:pt x="189" y="18"/>
                  </a:lnTo>
                  <a:lnTo>
                    <a:pt x="167" y="36"/>
                  </a:lnTo>
                  <a:lnTo>
                    <a:pt x="154" y="46"/>
                  </a:lnTo>
                  <a:lnTo>
                    <a:pt x="137" y="53"/>
                  </a:lnTo>
                  <a:lnTo>
                    <a:pt x="120" y="61"/>
                  </a:lnTo>
                  <a:lnTo>
                    <a:pt x="107" y="64"/>
                  </a:lnTo>
                  <a:lnTo>
                    <a:pt x="77" y="68"/>
                  </a:lnTo>
                  <a:lnTo>
                    <a:pt x="51" y="64"/>
                  </a:lnTo>
                  <a:lnTo>
                    <a:pt x="34" y="53"/>
                  </a:lnTo>
                  <a:lnTo>
                    <a:pt x="13" y="32"/>
                  </a:lnTo>
                  <a:lnTo>
                    <a:pt x="0" y="0"/>
                  </a:lnTo>
                  <a:lnTo>
                    <a:pt x="26" y="14"/>
                  </a:lnTo>
                  <a:lnTo>
                    <a:pt x="56" y="32"/>
                  </a:lnTo>
                  <a:lnTo>
                    <a:pt x="77" y="36"/>
                  </a:lnTo>
                  <a:lnTo>
                    <a:pt x="94" y="32"/>
                  </a:lnTo>
                  <a:lnTo>
                    <a:pt x="124" y="25"/>
                  </a:lnTo>
                  <a:lnTo>
                    <a:pt x="146" y="25"/>
                  </a:lnTo>
                  <a:lnTo>
                    <a:pt x="163" y="21"/>
                  </a:lnTo>
                  <a:lnTo>
                    <a:pt x="184" y="18"/>
                  </a:lnTo>
                  <a:lnTo>
                    <a:pt x="197" y="14"/>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9" name="Freeform 99"/>
            <p:cNvSpPr>
              <a:spLocks/>
            </p:cNvSpPr>
            <p:nvPr/>
          </p:nvSpPr>
          <p:spPr bwMode="auto">
            <a:xfrm>
              <a:off x="4579" y="3708"/>
              <a:ext cx="683" cy="211"/>
            </a:xfrm>
            <a:custGeom>
              <a:avLst/>
              <a:gdLst>
                <a:gd name="T0" fmla="*/ 0 w 683"/>
                <a:gd name="T1" fmla="*/ 200 h 211"/>
                <a:gd name="T2" fmla="*/ 4 w 683"/>
                <a:gd name="T3" fmla="*/ 197 h 211"/>
                <a:gd name="T4" fmla="*/ 17 w 683"/>
                <a:gd name="T5" fmla="*/ 193 h 211"/>
                <a:gd name="T6" fmla="*/ 73 w 683"/>
                <a:gd name="T7" fmla="*/ 172 h 211"/>
                <a:gd name="T8" fmla="*/ 137 w 683"/>
                <a:gd name="T9" fmla="*/ 157 h 211"/>
                <a:gd name="T10" fmla="*/ 193 w 683"/>
                <a:gd name="T11" fmla="*/ 146 h 211"/>
                <a:gd name="T12" fmla="*/ 240 w 683"/>
                <a:gd name="T13" fmla="*/ 136 h 211"/>
                <a:gd name="T14" fmla="*/ 275 w 683"/>
                <a:gd name="T15" fmla="*/ 129 h 211"/>
                <a:gd name="T16" fmla="*/ 300 w 683"/>
                <a:gd name="T17" fmla="*/ 121 h 211"/>
                <a:gd name="T18" fmla="*/ 348 w 683"/>
                <a:gd name="T19" fmla="*/ 111 h 211"/>
                <a:gd name="T20" fmla="*/ 391 w 683"/>
                <a:gd name="T21" fmla="*/ 104 h 211"/>
                <a:gd name="T22" fmla="*/ 438 w 683"/>
                <a:gd name="T23" fmla="*/ 93 h 211"/>
                <a:gd name="T24" fmla="*/ 498 w 683"/>
                <a:gd name="T25" fmla="*/ 75 h 211"/>
                <a:gd name="T26" fmla="*/ 558 w 683"/>
                <a:gd name="T27" fmla="*/ 53 h 211"/>
                <a:gd name="T28" fmla="*/ 588 w 683"/>
                <a:gd name="T29" fmla="*/ 43 h 211"/>
                <a:gd name="T30" fmla="*/ 610 w 683"/>
                <a:gd name="T31" fmla="*/ 32 h 211"/>
                <a:gd name="T32" fmla="*/ 627 w 683"/>
                <a:gd name="T33" fmla="*/ 25 h 211"/>
                <a:gd name="T34" fmla="*/ 635 w 683"/>
                <a:gd name="T35" fmla="*/ 21 h 211"/>
                <a:gd name="T36" fmla="*/ 644 w 683"/>
                <a:gd name="T37" fmla="*/ 18 h 211"/>
                <a:gd name="T38" fmla="*/ 653 w 683"/>
                <a:gd name="T39" fmla="*/ 14 h 211"/>
                <a:gd name="T40" fmla="*/ 683 w 683"/>
                <a:gd name="T41" fmla="*/ 0 h 211"/>
                <a:gd name="T42" fmla="*/ 670 w 683"/>
                <a:gd name="T43" fmla="*/ 10 h 211"/>
                <a:gd name="T44" fmla="*/ 648 w 683"/>
                <a:gd name="T45" fmla="*/ 21 h 211"/>
                <a:gd name="T46" fmla="*/ 618 w 683"/>
                <a:gd name="T47" fmla="*/ 39 h 211"/>
                <a:gd name="T48" fmla="*/ 584 w 683"/>
                <a:gd name="T49" fmla="*/ 57 h 211"/>
                <a:gd name="T50" fmla="*/ 511 w 683"/>
                <a:gd name="T51" fmla="*/ 89 h 211"/>
                <a:gd name="T52" fmla="*/ 477 w 683"/>
                <a:gd name="T53" fmla="*/ 104 h 211"/>
                <a:gd name="T54" fmla="*/ 447 w 683"/>
                <a:gd name="T55" fmla="*/ 111 h 211"/>
                <a:gd name="T56" fmla="*/ 378 w 683"/>
                <a:gd name="T57" fmla="*/ 125 h 211"/>
                <a:gd name="T58" fmla="*/ 326 w 683"/>
                <a:gd name="T59" fmla="*/ 136 h 211"/>
                <a:gd name="T60" fmla="*/ 288 w 683"/>
                <a:gd name="T61" fmla="*/ 143 h 211"/>
                <a:gd name="T62" fmla="*/ 270 w 683"/>
                <a:gd name="T63" fmla="*/ 150 h 211"/>
                <a:gd name="T64" fmla="*/ 223 w 683"/>
                <a:gd name="T65" fmla="*/ 161 h 211"/>
                <a:gd name="T66" fmla="*/ 197 w 683"/>
                <a:gd name="T67" fmla="*/ 164 h 211"/>
                <a:gd name="T68" fmla="*/ 154 w 683"/>
                <a:gd name="T69" fmla="*/ 175 h 211"/>
                <a:gd name="T70" fmla="*/ 60 w 683"/>
                <a:gd name="T71" fmla="*/ 193 h 211"/>
                <a:gd name="T72" fmla="*/ 43 w 683"/>
                <a:gd name="T73" fmla="*/ 200 h 211"/>
                <a:gd name="T74" fmla="*/ 34 w 683"/>
                <a:gd name="T75" fmla="*/ 204 h 211"/>
                <a:gd name="T76" fmla="*/ 26 w 683"/>
                <a:gd name="T77" fmla="*/ 207 h 211"/>
                <a:gd name="T78" fmla="*/ 8 w 683"/>
                <a:gd name="T79" fmla="*/ 211 h 211"/>
                <a:gd name="T80" fmla="*/ 0 w 683"/>
                <a:gd name="T81" fmla="*/ 200 h 2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3"/>
                <a:gd name="T124" fmla="*/ 0 h 211"/>
                <a:gd name="T125" fmla="*/ 683 w 683"/>
                <a:gd name="T126" fmla="*/ 211 h 2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3" h="211">
                  <a:moveTo>
                    <a:pt x="0" y="200"/>
                  </a:moveTo>
                  <a:lnTo>
                    <a:pt x="4" y="197"/>
                  </a:lnTo>
                  <a:lnTo>
                    <a:pt x="17" y="193"/>
                  </a:lnTo>
                  <a:lnTo>
                    <a:pt x="73" y="172"/>
                  </a:lnTo>
                  <a:lnTo>
                    <a:pt x="137" y="157"/>
                  </a:lnTo>
                  <a:lnTo>
                    <a:pt x="193" y="146"/>
                  </a:lnTo>
                  <a:lnTo>
                    <a:pt x="240" y="136"/>
                  </a:lnTo>
                  <a:lnTo>
                    <a:pt x="275" y="129"/>
                  </a:lnTo>
                  <a:lnTo>
                    <a:pt x="300" y="121"/>
                  </a:lnTo>
                  <a:lnTo>
                    <a:pt x="348" y="111"/>
                  </a:lnTo>
                  <a:lnTo>
                    <a:pt x="391" y="104"/>
                  </a:lnTo>
                  <a:lnTo>
                    <a:pt x="438" y="93"/>
                  </a:lnTo>
                  <a:lnTo>
                    <a:pt x="498" y="75"/>
                  </a:lnTo>
                  <a:lnTo>
                    <a:pt x="558" y="53"/>
                  </a:lnTo>
                  <a:lnTo>
                    <a:pt x="588" y="43"/>
                  </a:lnTo>
                  <a:lnTo>
                    <a:pt x="610" y="32"/>
                  </a:lnTo>
                  <a:lnTo>
                    <a:pt x="627" y="25"/>
                  </a:lnTo>
                  <a:lnTo>
                    <a:pt x="635" y="21"/>
                  </a:lnTo>
                  <a:lnTo>
                    <a:pt x="644" y="18"/>
                  </a:lnTo>
                  <a:lnTo>
                    <a:pt x="653" y="14"/>
                  </a:lnTo>
                  <a:lnTo>
                    <a:pt x="683" y="0"/>
                  </a:lnTo>
                  <a:lnTo>
                    <a:pt x="670" y="10"/>
                  </a:lnTo>
                  <a:lnTo>
                    <a:pt x="648" y="21"/>
                  </a:lnTo>
                  <a:lnTo>
                    <a:pt x="618" y="39"/>
                  </a:lnTo>
                  <a:lnTo>
                    <a:pt x="584" y="57"/>
                  </a:lnTo>
                  <a:lnTo>
                    <a:pt x="511" y="89"/>
                  </a:lnTo>
                  <a:lnTo>
                    <a:pt x="477" y="104"/>
                  </a:lnTo>
                  <a:lnTo>
                    <a:pt x="447" y="111"/>
                  </a:lnTo>
                  <a:lnTo>
                    <a:pt x="378" y="125"/>
                  </a:lnTo>
                  <a:lnTo>
                    <a:pt x="326" y="136"/>
                  </a:lnTo>
                  <a:lnTo>
                    <a:pt x="288" y="143"/>
                  </a:lnTo>
                  <a:lnTo>
                    <a:pt x="270" y="150"/>
                  </a:lnTo>
                  <a:lnTo>
                    <a:pt x="223" y="161"/>
                  </a:lnTo>
                  <a:lnTo>
                    <a:pt x="197" y="164"/>
                  </a:lnTo>
                  <a:lnTo>
                    <a:pt x="154" y="175"/>
                  </a:lnTo>
                  <a:lnTo>
                    <a:pt x="60" y="193"/>
                  </a:lnTo>
                  <a:lnTo>
                    <a:pt x="43" y="200"/>
                  </a:lnTo>
                  <a:lnTo>
                    <a:pt x="34" y="204"/>
                  </a:lnTo>
                  <a:lnTo>
                    <a:pt x="26" y="207"/>
                  </a:lnTo>
                  <a:lnTo>
                    <a:pt x="8" y="211"/>
                  </a:lnTo>
                  <a:lnTo>
                    <a:pt x="0" y="20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0" name="Freeform 100"/>
            <p:cNvSpPr>
              <a:spLocks/>
            </p:cNvSpPr>
            <p:nvPr/>
          </p:nvSpPr>
          <p:spPr bwMode="auto">
            <a:xfrm>
              <a:off x="4295" y="3851"/>
              <a:ext cx="292" cy="168"/>
            </a:xfrm>
            <a:custGeom>
              <a:avLst/>
              <a:gdLst>
                <a:gd name="T0" fmla="*/ 99 w 292"/>
                <a:gd name="T1" fmla="*/ 150 h 168"/>
                <a:gd name="T2" fmla="*/ 176 w 292"/>
                <a:gd name="T3" fmla="*/ 168 h 168"/>
                <a:gd name="T4" fmla="*/ 189 w 292"/>
                <a:gd name="T5" fmla="*/ 165 h 168"/>
                <a:gd name="T6" fmla="*/ 202 w 292"/>
                <a:gd name="T7" fmla="*/ 157 h 168"/>
                <a:gd name="T8" fmla="*/ 275 w 292"/>
                <a:gd name="T9" fmla="*/ 107 h 168"/>
                <a:gd name="T10" fmla="*/ 292 w 292"/>
                <a:gd name="T11" fmla="*/ 86 h 168"/>
                <a:gd name="T12" fmla="*/ 292 w 292"/>
                <a:gd name="T13" fmla="*/ 61 h 168"/>
                <a:gd name="T14" fmla="*/ 288 w 292"/>
                <a:gd name="T15" fmla="*/ 50 h 168"/>
                <a:gd name="T16" fmla="*/ 271 w 292"/>
                <a:gd name="T17" fmla="*/ 39 h 168"/>
                <a:gd name="T18" fmla="*/ 237 w 292"/>
                <a:gd name="T19" fmla="*/ 21 h 168"/>
                <a:gd name="T20" fmla="*/ 232 w 292"/>
                <a:gd name="T21" fmla="*/ 11 h 168"/>
                <a:gd name="T22" fmla="*/ 232 w 292"/>
                <a:gd name="T23" fmla="*/ 3 h 168"/>
                <a:gd name="T24" fmla="*/ 228 w 292"/>
                <a:gd name="T25" fmla="*/ 0 h 168"/>
                <a:gd name="T26" fmla="*/ 211 w 292"/>
                <a:gd name="T27" fmla="*/ 0 h 168"/>
                <a:gd name="T28" fmla="*/ 198 w 292"/>
                <a:gd name="T29" fmla="*/ 11 h 168"/>
                <a:gd name="T30" fmla="*/ 172 w 292"/>
                <a:gd name="T31" fmla="*/ 32 h 168"/>
                <a:gd name="T32" fmla="*/ 151 w 292"/>
                <a:gd name="T33" fmla="*/ 43 h 168"/>
                <a:gd name="T34" fmla="*/ 129 w 292"/>
                <a:gd name="T35" fmla="*/ 50 h 168"/>
                <a:gd name="T36" fmla="*/ 86 w 292"/>
                <a:gd name="T37" fmla="*/ 57 h 168"/>
                <a:gd name="T38" fmla="*/ 43 w 292"/>
                <a:gd name="T39" fmla="*/ 68 h 168"/>
                <a:gd name="T40" fmla="*/ 22 w 292"/>
                <a:gd name="T41" fmla="*/ 79 h 168"/>
                <a:gd name="T42" fmla="*/ 0 w 292"/>
                <a:gd name="T43" fmla="*/ 97 h 168"/>
                <a:gd name="T44" fmla="*/ 0 w 292"/>
                <a:gd name="T45" fmla="*/ 100 h 168"/>
                <a:gd name="T46" fmla="*/ 5 w 292"/>
                <a:gd name="T47" fmla="*/ 100 h 168"/>
                <a:gd name="T48" fmla="*/ 30 w 292"/>
                <a:gd name="T49" fmla="*/ 97 h 168"/>
                <a:gd name="T50" fmla="*/ 56 w 292"/>
                <a:gd name="T51" fmla="*/ 89 h 168"/>
                <a:gd name="T52" fmla="*/ 60 w 292"/>
                <a:gd name="T53" fmla="*/ 89 h 168"/>
                <a:gd name="T54" fmla="*/ 56 w 292"/>
                <a:gd name="T55" fmla="*/ 93 h 168"/>
                <a:gd name="T56" fmla="*/ 48 w 292"/>
                <a:gd name="T57" fmla="*/ 97 h 168"/>
                <a:gd name="T58" fmla="*/ 30 w 292"/>
                <a:gd name="T59" fmla="*/ 104 h 168"/>
                <a:gd name="T60" fmla="*/ 17 w 292"/>
                <a:gd name="T61" fmla="*/ 111 h 168"/>
                <a:gd name="T62" fmla="*/ 13 w 292"/>
                <a:gd name="T63" fmla="*/ 114 h 168"/>
                <a:gd name="T64" fmla="*/ 26 w 292"/>
                <a:gd name="T65" fmla="*/ 132 h 168"/>
                <a:gd name="T66" fmla="*/ 60 w 292"/>
                <a:gd name="T67" fmla="*/ 143 h 168"/>
                <a:gd name="T68" fmla="*/ 99 w 292"/>
                <a:gd name="T69" fmla="*/ 150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2"/>
                <a:gd name="T106" fmla="*/ 0 h 168"/>
                <a:gd name="T107" fmla="*/ 292 w 292"/>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2" h="168">
                  <a:moveTo>
                    <a:pt x="99" y="150"/>
                  </a:moveTo>
                  <a:lnTo>
                    <a:pt x="176" y="168"/>
                  </a:lnTo>
                  <a:lnTo>
                    <a:pt x="189" y="165"/>
                  </a:lnTo>
                  <a:lnTo>
                    <a:pt x="202" y="157"/>
                  </a:lnTo>
                  <a:lnTo>
                    <a:pt x="275" y="107"/>
                  </a:lnTo>
                  <a:lnTo>
                    <a:pt x="292" y="86"/>
                  </a:lnTo>
                  <a:lnTo>
                    <a:pt x="292" y="61"/>
                  </a:lnTo>
                  <a:lnTo>
                    <a:pt x="288" y="50"/>
                  </a:lnTo>
                  <a:lnTo>
                    <a:pt x="271" y="39"/>
                  </a:lnTo>
                  <a:lnTo>
                    <a:pt x="237" y="21"/>
                  </a:lnTo>
                  <a:lnTo>
                    <a:pt x="232" y="11"/>
                  </a:lnTo>
                  <a:lnTo>
                    <a:pt x="232" y="3"/>
                  </a:lnTo>
                  <a:lnTo>
                    <a:pt x="228" y="0"/>
                  </a:lnTo>
                  <a:lnTo>
                    <a:pt x="211" y="0"/>
                  </a:lnTo>
                  <a:lnTo>
                    <a:pt x="198" y="11"/>
                  </a:lnTo>
                  <a:lnTo>
                    <a:pt x="172" y="32"/>
                  </a:lnTo>
                  <a:lnTo>
                    <a:pt x="151" y="43"/>
                  </a:lnTo>
                  <a:lnTo>
                    <a:pt x="129" y="50"/>
                  </a:lnTo>
                  <a:lnTo>
                    <a:pt x="86" y="57"/>
                  </a:lnTo>
                  <a:lnTo>
                    <a:pt x="43" y="68"/>
                  </a:lnTo>
                  <a:lnTo>
                    <a:pt x="22" y="79"/>
                  </a:lnTo>
                  <a:lnTo>
                    <a:pt x="0" y="97"/>
                  </a:lnTo>
                  <a:lnTo>
                    <a:pt x="0" y="100"/>
                  </a:lnTo>
                  <a:lnTo>
                    <a:pt x="5" y="100"/>
                  </a:lnTo>
                  <a:lnTo>
                    <a:pt x="30" y="97"/>
                  </a:lnTo>
                  <a:lnTo>
                    <a:pt x="56" y="89"/>
                  </a:lnTo>
                  <a:lnTo>
                    <a:pt x="60" y="89"/>
                  </a:lnTo>
                  <a:lnTo>
                    <a:pt x="56" y="93"/>
                  </a:lnTo>
                  <a:lnTo>
                    <a:pt x="48" y="97"/>
                  </a:lnTo>
                  <a:lnTo>
                    <a:pt x="30" y="104"/>
                  </a:lnTo>
                  <a:lnTo>
                    <a:pt x="17" y="111"/>
                  </a:lnTo>
                  <a:lnTo>
                    <a:pt x="13" y="114"/>
                  </a:lnTo>
                  <a:lnTo>
                    <a:pt x="26" y="132"/>
                  </a:lnTo>
                  <a:lnTo>
                    <a:pt x="60" y="143"/>
                  </a:lnTo>
                  <a:lnTo>
                    <a:pt x="99" y="150"/>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1" name="Freeform 101"/>
            <p:cNvSpPr>
              <a:spLocks/>
            </p:cNvSpPr>
            <p:nvPr/>
          </p:nvSpPr>
          <p:spPr bwMode="auto">
            <a:xfrm>
              <a:off x="4373" y="3890"/>
              <a:ext cx="219" cy="147"/>
            </a:xfrm>
            <a:custGeom>
              <a:avLst/>
              <a:gdLst>
                <a:gd name="T0" fmla="*/ 219 w 219"/>
                <a:gd name="T1" fmla="*/ 25 h 147"/>
                <a:gd name="T2" fmla="*/ 214 w 219"/>
                <a:gd name="T3" fmla="*/ 54 h 147"/>
                <a:gd name="T4" fmla="*/ 201 w 219"/>
                <a:gd name="T5" fmla="*/ 83 h 147"/>
                <a:gd name="T6" fmla="*/ 180 w 219"/>
                <a:gd name="T7" fmla="*/ 104 h 147"/>
                <a:gd name="T8" fmla="*/ 150 w 219"/>
                <a:gd name="T9" fmla="*/ 122 h 147"/>
                <a:gd name="T10" fmla="*/ 107 w 219"/>
                <a:gd name="T11" fmla="*/ 133 h 147"/>
                <a:gd name="T12" fmla="*/ 73 w 219"/>
                <a:gd name="T13" fmla="*/ 136 h 147"/>
                <a:gd name="T14" fmla="*/ 38 w 219"/>
                <a:gd name="T15" fmla="*/ 140 h 147"/>
                <a:gd name="T16" fmla="*/ 13 w 219"/>
                <a:gd name="T17" fmla="*/ 147 h 147"/>
                <a:gd name="T18" fmla="*/ 0 w 219"/>
                <a:gd name="T19" fmla="*/ 147 h 147"/>
                <a:gd name="T20" fmla="*/ 13 w 219"/>
                <a:gd name="T21" fmla="*/ 140 h 147"/>
                <a:gd name="T22" fmla="*/ 17 w 219"/>
                <a:gd name="T23" fmla="*/ 136 h 147"/>
                <a:gd name="T24" fmla="*/ 13 w 219"/>
                <a:gd name="T25" fmla="*/ 129 h 147"/>
                <a:gd name="T26" fmla="*/ 21 w 219"/>
                <a:gd name="T27" fmla="*/ 126 h 147"/>
                <a:gd name="T28" fmla="*/ 34 w 219"/>
                <a:gd name="T29" fmla="*/ 118 h 147"/>
                <a:gd name="T30" fmla="*/ 55 w 219"/>
                <a:gd name="T31" fmla="*/ 111 h 147"/>
                <a:gd name="T32" fmla="*/ 133 w 219"/>
                <a:gd name="T33" fmla="*/ 50 h 147"/>
                <a:gd name="T34" fmla="*/ 150 w 219"/>
                <a:gd name="T35" fmla="*/ 29 h 147"/>
                <a:gd name="T36" fmla="*/ 163 w 219"/>
                <a:gd name="T37" fmla="*/ 11 h 147"/>
                <a:gd name="T38" fmla="*/ 184 w 219"/>
                <a:gd name="T39" fmla="*/ 0 h 147"/>
                <a:gd name="T40" fmla="*/ 201 w 219"/>
                <a:gd name="T41" fmla="*/ 4 h 147"/>
                <a:gd name="T42" fmla="*/ 214 w 219"/>
                <a:gd name="T43" fmla="*/ 11 h 147"/>
                <a:gd name="T44" fmla="*/ 219 w 219"/>
                <a:gd name="T45" fmla="*/ 25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147"/>
                <a:gd name="T71" fmla="*/ 219 w 219"/>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147">
                  <a:moveTo>
                    <a:pt x="219" y="25"/>
                  </a:moveTo>
                  <a:lnTo>
                    <a:pt x="214" y="54"/>
                  </a:lnTo>
                  <a:lnTo>
                    <a:pt x="201" y="83"/>
                  </a:lnTo>
                  <a:lnTo>
                    <a:pt x="180" y="104"/>
                  </a:lnTo>
                  <a:lnTo>
                    <a:pt x="150" y="122"/>
                  </a:lnTo>
                  <a:lnTo>
                    <a:pt x="107" y="133"/>
                  </a:lnTo>
                  <a:lnTo>
                    <a:pt x="73" y="136"/>
                  </a:lnTo>
                  <a:lnTo>
                    <a:pt x="38" y="140"/>
                  </a:lnTo>
                  <a:lnTo>
                    <a:pt x="13" y="147"/>
                  </a:lnTo>
                  <a:lnTo>
                    <a:pt x="0" y="147"/>
                  </a:lnTo>
                  <a:lnTo>
                    <a:pt x="13" y="140"/>
                  </a:lnTo>
                  <a:lnTo>
                    <a:pt x="17" y="136"/>
                  </a:lnTo>
                  <a:lnTo>
                    <a:pt x="13" y="129"/>
                  </a:lnTo>
                  <a:lnTo>
                    <a:pt x="21" y="126"/>
                  </a:lnTo>
                  <a:lnTo>
                    <a:pt x="34" y="118"/>
                  </a:lnTo>
                  <a:lnTo>
                    <a:pt x="55" y="111"/>
                  </a:lnTo>
                  <a:lnTo>
                    <a:pt x="133" y="50"/>
                  </a:lnTo>
                  <a:lnTo>
                    <a:pt x="150" y="29"/>
                  </a:lnTo>
                  <a:lnTo>
                    <a:pt x="163" y="11"/>
                  </a:lnTo>
                  <a:lnTo>
                    <a:pt x="184" y="0"/>
                  </a:lnTo>
                  <a:lnTo>
                    <a:pt x="201" y="4"/>
                  </a:lnTo>
                  <a:lnTo>
                    <a:pt x="214" y="11"/>
                  </a:lnTo>
                  <a:lnTo>
                    <a:pt x="219" y="25"/>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2" name="Freeform 102"/>
            <p:cNvSpPr>
              <a:spLocks/>
            </p:cNvSpPr>
            <p:nvPr/>
          </p:nvSpPr>
          <p:spPr bwMode="auto">
            <a:xfrm>
              <a:off x="430" y="3847"/>
              <a:ext cx="197" cy="61"/>
            </a:xfrm>
            <a:custGeom>
              <a:avLst/>
              <a:gdLst>
                <a:gd name="T0" fmla="*/ 197 w 197"/>
                <a:gd name="T1" fmla="*/ 4 h 61"/>
                <a:gd name="T2" fmla="*/ 189 w 197"/>
                <a:gd name="T3" fmla="*/ 11 h 61"/>
                <a:gd name="T4" fmla="*/ 171 w 197"/>
                <a:gd name="T5" fmla="*/ 25 h 61"/>
                <a:gd name="T6" fmla="*/ 158 w 197"/>
                <a:gd name="T7" fmla="*/ 40 h 61"/>
                <a:gd name="T8" fmla="*/ 146 w 197"/>
                <a:gd name="T9" fmla="*/ 47 h 61"/>
                <a:gd name="T10" fmla="*/ 124 w 197"/>
                <a:gd name="T11" fmla="*/ 54 h 61"/>
                <a:gd name="T12" fmla="*/ 111 w 197"/>
                <a:gd name="T13" fmla="*/ 58 h 61"/>
                <a:gd name="T14" fmla="*/ 85 w 197"/>
                <a:gd name="T15" fmla="*/ 61 h 61"/>
                <a:gd name="T16" fmla="*/ 60 w 197"/>
                <a:gd name="T17" fmla="*/ 61 h 61"/>
                <a:gd name="T18" fmla="*/ 38 w 197"/>
                <a:gd name="T19" fmla="*/ 54 h 61"/>
                <a:gd name="T20" fmla="*/ 17 w 197"/>
                <a:gd name="T21" fmla="*/ 33 h 61"/>
                <a:gd name="T22" fmla="*/ 0 w 197"/>
                <a:gd name="T23" fmla="*/ 0 h 61"/>
                <a:gd name="T24" fmla="*/ 25 w 197"/>
                <a:gd name="T25" fmla="*/ 11 h 61"/>
                <a:gd name="T26" fmla="*/ 60 w 197"/>
                <a:gd name="T27" fmla="*/ 29 h 61"/>
                <a:gd name="T28" fmla="*/ 81 w 197"/>
                <a:gd name="T29" fmla="*/ 33 h 61"/>
                <a:gd name="T30" fmla="*/ 98 w 197"/>
                <a:gd name="T31" fmla="*/ 29 h 61"/>
                <a:gd name="T32" fmla="*/ 128 w 197"/>
                <a:gd name="T33" fmla="*/ 18 h 61"/>
                <a:gd name="T34" fmla="*/ 150 w 197"/>
                <a:gd name="T35" fmla="*/ 15 h 61"/>
                <a:gd name="T36" fmla="*/ 163 w 197"/>
                <a:gd name="T37" fmla="*/ 11 h 61"/>
                <a:gd name="T38" fmla="*/ 184 w 197"/>
                <a:gd name="T39" fmla="*/ 4 h 61"/>
                <a:gd name="T40" fmla="*/ 197 w 197"/>
                <a:gd name="T41" fmla="*/ 4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61"/>
                <a:gd name="T65" fmla="*/ 197 w 197"/>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61">
                  <a:moveTo>
                    <a:pt x="197" y="4"/>
                  </a:moveTo>
                  <a:lnTo>
                    <a:pt x="189" y="11"/>
                  </a:lnTo>
                  <a:lnTo>
                    <a:pt x="171" y="25"/>
                  </a:lnTo>
                  <a:lnTo>
                    <a:pt x="158" y="40"/>
                  </a:lnTo>
                  <a:lnTo>
                    <a:pt x="146" y="47"/>
                  </a:lnTo>
                  <a:lnTo>
                    <a:pt x="124" y="54"/>
                  </a:lnTo>
                  <a:lnTo>
                    <a:pt x="111" y="58"/>
                  </a:lnTo>
                  <a:lnTo>
                    <a:pt x="85" y="61"/>
                  </a:lnTo>
                  <a:lnTo>
                    <a:pt x="60" y="61"/>
                  </a:lnTo>
                  <a:lnTo>
                    <a:pt x="38" y="54"/>
                  </a:lnTo>
                  <a:lnTo>
                    <a:pt x="17" y="33"/>
                  </a:lnTo>
                  <a:lnTo>
                    <a:pt x="0" y="0"/>
                  </a:lnTo>
                  <a:lnTo>
                    <a:pt x="25" y="11"/>
                  </a:lnTo>
                  <a:lnTo>
                    <a:pt x="60" y="29"/>
                  </a:lnTo>
                  <a:lnTo>
                    <a:pt x="81" y="33"/>
                  </a:lnTo>
                  <a:lnTo>
                    <a:pt x="98" y="29"/>
                  </a:lnTo>
                  <a:lnTo>
                    <a:pt x="128" y="18"/>
                  </a:lnTo>
                  <a:lnTo>
                    <a:pt x="150" y="15"/>
                  </a:lnTo>
                  <a:lnTo>
                    <a:pt x="163" y="11"/>
                  </a:lnTo>
                  <a:lnTo>
                    <a:pt x="184" y="4"/>
                  </a:lnTo>
                  <a:lnTo>
                    <a:pt x="197" y="4"/>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3" name="Freeform 103"/>
            <p:cNvSpPr>
              <a:spLocks/>
            </p:cNvSpPr>
            <p:nvPr/>
          </p:nvSpPr>
          <p:spPr bwMode="auto">
            <a:xfrm>
              <a:off x="696" y="3661"/>
              <a:ext cx="666" cy="247"/>
            </a:xfrm>
            <a:custGeom>
              <a:avLst/>
              <a:gdLst>
                <a:gd name="T0" fmla="*/ 0 w 666"/>
                <a:gd name="T1" fmla="*/ 236 h 247"/>
                <a:gd name="T2" fmla="*/ 4 w 666"/>
                <a:gd name="T3" fmla="*/ 233 h 247"/>
                <a:gd name="T4" fmla="*/ 17 w 666"/>
                <a:gd name="T5" fmla="*/ 226 h 247"/>
                <a:gd name="T6" fmla="*/ 73 w 666"/>
                <a:gd name="T7" fmla="*/ 204 h 247"/>
                <a:gd name="T8" fmla="*/ 133 w 666"/>
                <a:gd name="T9" fmla="*/ 186 h 247"/>
                <a:gd name="T10" fmla="*/ 189 w 666"/>
                <a:gd name="T11" fmla="*/ 172 h 247"/>
                <a:gd name="T12" fmla="*/ 236 w 666"/>
                <a:gd name="T13" fmla="*/ 158 h 247"/>
                <a:gd name="T14" fmla="*/ 266 w 666"/>
                <a:gd name="T15" fmla="*/ 147 h 247"/>
                <a:gd name="T16" fmla="*/ 296 w 666"/>
                <a:gd name="T17" fmla="*/ 140 h 247"/>
                <a:gd name="T18" fmla="*/ 339 w 666"/>
                <a:gd name="T19" fmla="*/ 129 h 247"/>
                <a:gd name="T20" fmla="*/ 382 w 666"/>
                <a:gd name="T21" fmla="*/ 118 h 247"/>
                <a:gd name="T22" fmla="*/ 429 w 666"/>
                <a:gd name="T23" fmla="*/ 104 h 247"/>
                <a:gd name="T24" fmla="*/ 490 w 666"/>
                <a:gd name="T25" fmla="*/ 83 h 247"/>
                <a:gd name="T26" fmla="*/ 550 w 666"/>
                <a:gd name="T27" fmla="*/ 57 h 247"/>
                <a:gd name="T28" fmla="*/ 593 w 666"/>
                <a:gd name="T29" fmla="*/ 32 h 247"/>
                <a:gd name="T30" fmla="*/ 610 w 666"/>
                <a:gd name="T31" fmla="*/ 25 h 247"/>
                <a:gd name="T32" fmla="*/ 623 w 666"/>
                <a:gd name="T33" fmla="*/ 22 h 247"/>
                <a:gd name="T34" fmla="*/ 636 w 666"/>
                <a:gd name="T35" fmla="*/ 14 h 247"/>
                <a:gd name="T36" fmla="*/ 666 w 666"/>
                <a:gd name="T37" fmla="*/ 0 h 247"/>
                <a:gd name="T38" fmla="*/ 653 w 666"/>
                <a:gd name="T39" fmla="*/ 7 h 247"/>
                <a:gd name="T40" fmla="*/ 631 w 666"/>
                <a:gd name="T41" fmla="*/ 22 h 247"/>
                <a:gd name="T42" fmla="*/ 605 w 666"/>
                <a:gd name="T43" fmla="*/ 40 h 247"/>
                <a:gd name="T44" fmla="*/ 571 w 666"/>
                <a:gd name="T45" fmla="*/ 61 h 247"/>
                <a:gd name="T46" fmla="*/ 502 w 666"/>
                <a:gd name="T47" fmla="*/ 97 h 247"/>
                <a:gd name="T48" fmla="*/ 468 w 666"/>
                <a:gd name="T49" fmla="*/ 111 h 247"/>
                <a:gd name="T50" fmla="*/ 442 w 666"/>
                <a:gd name="T51" fmla="*/ 122 h 247"/>
                <a:gd name="T52" fmla="*/ 374 w 666"/>
                <a:gd name="T53" fmla="*/ 140 h 247"/>
                <a:gd name="T54" fmla="*/ 322 w 666"/>
                <a:gd name="T55" fmla="*/ 154 h 247"/>
                <a:gd name="T56" fmla="*/ 288 w 666"/>
                <a:gd name="T57" fmla="*/ 165 h 247"/>
                <a:gd name="T58" fmla="*/ 266 w 666"/>
                <a:gd name="T59" fmla="*/ 168 h 247"/>
                <a:gd name="T60" fmla="*/ 223 w 666"/>
                <a:gd name="T61" fmla="*/ 183 h 247"/>
                <a:gd name="T62" fmla="*/ 193 w 666"/>
                <a:gd name="T63" fmla="*/ 190 h 247"/>
                <a:gd name="T64" fmla="*/ 150 w 666"/>
                <a:gd name="T65" fmla="*/ 204 h 247"/>
                <a:gd name="T66" fmla="*/ 64 w 666"/>
                <a:gd name="T67" fmla="*/ 229 h 247"/>
                <a:gd name="T68" fmla="*/ 47 w 666"/>
                <a:gd name="T69" fmla="*/ 233 h 247"/>
                <a:gd name="T70" fmla="*/ 38 w 666"/>
                <a:gd name="T71" fmla="*/ 240 h 247"/>
                <a:gd name="T72" fmla="*/ 30 w 666"/>
                <a:gd name="T73" fmla="*/ 244 h 247"/>
                <a:gd name="T74" fmla="*/ 13 w 666"/>
                <a:gd name="T75" fmla="*/ 247 h 247"/>
                <a:gd name="T76" fmla="*/ 0 w 666"/>
                <a:gd name="T77" fmla="*/ 236 h 2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6"/>
                <a:gd name="T118" fmla="*/ 0 h 247"/>
                <a:gd name="T119" fmla="*/ 666 w 666"/>
                <a:gd name="T120" fmla="*/ 247 h 2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6" h="247">
                  <a:moveTo>
                    <a:pt x="0" y="236"/>
                  </a:moveTo>
                  <a:lnTo>
                    <a:pt x="4" y="233"/>
                  </a:lnTo>
                  <a:lnTo>
                    <a:pt x="17" y="226"/>
                  </a:lnTo>
                  <a:lnTo>
                    <a:pt x="73" y="204"/>
                  </a:lnTo>
                  <a:lnTo>
                    <a:pt x="133" y="186"/>
                  </a:lnTo>
                  <a:lnTo>
                    <a:pt x="189" y="172"/>
                  </a:lnTo>
                  <a:lnTo>
                    <a:pt x="236" y="158"/>
                  </a:lnTo>
                  <a:lnTo>
                    <a:pt x="266" y="147"/>
                  </a:lnTo>
                  <a:lnTo>
                    <a:pt x="296" y="140"/>
                  </a:lnTo>
                  <a:lnTo>
                    <a:pt x="339" y="129"/>
                  </a:lnTo>
                  <a:lnTo>
                    <a:pt x="382" y="118"/>
                  </a:lnTo>
                  <a:lnTo>
                    <a:pt x="429" y="104"/>
                  </a:lnTo>
                  <a:lnTo>
                    <a:pt x="490" y="83"/>
                  </a:lnTo>
                  <a:lnTo>
                    <a:pt x="550" y="57"/>
                  </a:lnTo>
                  <a:lnTo>
                    <a:pt x="593" y="32"/>
                  </a:lnTo>
                  <a:lnTo>
                    <a:pt x="610" y="25"/>
                  </a:lnTo>
                  <a:lnTo>
                    <a:pt x="623" y="22"/>
                  </a:lnTo>
                  <a:lnTo>
                    <a:pt x="636" y="14"/>
                  </a:lnTo>
                  <a:lnTo>
                    <a:pt x="666" y="0"/>
                  </a:lnTo>
                  <a:lnTo>
                    <a:pt x="653" y="7"/>
                  </a:lnTo>
                  <a:lnTo>
                    <a:pt x="631" y="22"/>
                  </a:lnTo>
                  <a:lnTo>
                    <a:pt x="605" y="40"/>
                  </a:lnTo>
                  <a:lnTo>
                    <a:pt x="571" y="61"/>
                  </a:lnTo>
                  <a:lnTo>
                    <a:pt x="502" y="97"/>
                  </a:lnTo>
                  <a:lnTo>
                    <a:pt x="468" y="111"/>
                  </a:lnTo>
                  <a:lnTo>
                    <a:pt x="442" y="122"/>
                  </a:lnTo>
                  <a:lnTo>
                    <a:pt x="374" y="140"/>
                  </a:lnTo>
                  <a:lnTo>
                    <a:pt x="322" y="154"/>
                  </a:lnTo>
                  <a:lnTo>
                    <a:pt x="288" y="165"/>
                  </a:lnTo>
                  <a:lnTo>
                    <a:pt x="266" y="168"/>
                  </a:lnTo>
                  <a:lnTo>
                    <a:pt x="223" y="183"/>
                  </a:lnTo>
                  <a:lnTo>
                    <a:pt x="193" y="190"/>
                  </a:lnTo>
                  <a:lnTo>
                    <a:pt x="150" y="204"/>
                  </a:lnTo>
                  <a:lnTo>
                    <a:pt x="64" y="229"/>
                  </a:lnTo>
                  <a:lnTo>
                    <a:pt x="47" y="233"/>
                  </a:lnTo>
                  <a:lnTo>
                    <a:pt x="38" y="240"/>
                  </a:lnTo>
                  <a:lnTo>
                    <a:pt x="30" y="244"/>
                  </a:lnTo>
                  <a:lnTo>
                    <a:pt x="13" y="247"/>
                  </a:lnTo>
                  <a:lnTo>
                    <a:pt x="0" y="236"/>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4" name="Freeform 104"/>
            <p:cNvSpPr>
              <a:spLocks/>
            </p:cNvSpPr>
            <p:nvPr/>
          </p:nvSpPr>
          <p:spPr bwMode="auto">
            <a:xfrm>
              <a:off x="417" y="3844"/>
              <a:ext cx="292" cy="168"/>
            </a:xfrm>
            <a:custGeom>
              <a:avLst/>
              <a:gdLst>
                <a:gd name="T0" fmla="*/ 103 w 292"/>
                <a:gd name="T1" fmla="*/ 157 h 168"/>
                <a:gd name="T2" fmla="*/ 180 w 292"/>
                <a:gd name="T3" fmla="*/ 168 h 168"/>
                <a:gd name="T4" fmla="*/ 197 w 292"/>
                <a:gd name="T5" fmla="*/ 164 h 168"/>
                <a:gd name="T6" fmla="*/ 210 w 292"/>
                <a:gd name="T7" fmla="*/ 157 h 168"/>
                <a:gd name="T8" fmla="*/ 275 w 292"/>
                <a:gd name="T9" fmla="*/ 104 h 168"/>
                <a:gd name="T10" fmla="*/ 292 w 292"/>
                <a:gd name="T11" fmla="*/ 79 h 168"/>
                <a:gd name="T12" fmla="*/ 292 w 292"/>
                <a:gd name="T13" fmla="*/ 57 h 168"/>
                <a:gd name="T14" fmla="*/ 283 w 292"/>
                <a:gd name="T15" fmla="*/ 46 h 168"/>
                <a:gd name="T16" fmla="*/ 266 w 292"/>
                <a:gd name="T17" fmla="*/ 36 h 168"/>
                <a:gd name="T18" fmla="*/ 232 w 292"/>
                <a:gd name="T19" fmla="*/ 21 h 168"/>
                <a:gd name="T20" fmla="*/ 227 w 292"/>
                <a:gd name="T21" fmla="*/ 10 h 168"/>
                <a:gd name="T22" fmla="*/ 223 w 292"/>
                <a:gd name="T23" fmla="*/ 3 h 168"/>
                <a:gd name="T24" fmla="*/ 219 w 292"/>
                <a:gd name="T25" fmla="*/ 0 h 168"/>
                <a:gd name="T26" fmla="*/ 202 w 292"/>
                <a:gd name="T27" fmla="*/ 0 h 168"/>
                <a:gd name="T28" fmla="*/ 189 w 292"/>
                <a:gd name="T29" fmla="*/ 10 h 168"/>
                <a:gd name="T30" fmla="*/ 167 w 292"/>
                <a:gd name="T31" fmla="*/ 32 h 168"/>
                <a:gd name="T32" fmla="*/ 146 w 292"/>
                <a:gd name="T33" fmla="*/ 46 h 168"/>
                <a:gd name="T34" fmla="*/ 124 w 292"/>
                <a:gd name="T35" fmla="*/ 57 h 168"/>
                <a:gd name="T36" fmla="*/ 81 w 292"/>
                <a:gd name="T37" fmla="*/ 64 h 168"/>
                <a:gd name="T38" fmla="*/ 38 w 292"/>
                <a:gd name="T39" fmla="*/ 79 h 168"/>
                <a:gd name="T40" fmla="*/ 21 w 292"/>
                <a:gd name="T41" fmla="*/ 89 h 168"/>
                <a:gd name="T42" fmla="*/ 4 w 292"/>
                <a:gd name="T43" fmla="*/ 107 h 168"/>
                <a:gd name="T44" fmla="*/ 0 w 292"/>
                <a:gd name="T45" fmla="*/ 111 h 168"/>
                <a:gd name="T46" fmla="*/ 8 w 292"/>
                <a:gd name="T47" fmla="*/ 114 h 168"/>
                <a:gd name="T48" fmla="*/ 30 w 292"/>
                <a:gd name="T49" fmla="*/ 107 h 168"/>
                <a:gd name="T50" fmla="*/ 55 w 292"/>
                <a:gd name="T51" fmla="*/ 96 h 168"/>
                <a:gd name="T52" fmla="*/ 60 w 292"/>
                <a:gd name="T53" fmla="*/ 96 h 168"/>
                <a:gd name="T54" fmla="*/ 55 w 292"/>
                <a:gd name="T55" fmla="*/ 100 h 168"/>
                <a:gd name="T56" fmla="*/ 47 w 292"/>
                <a:gd name="T57" fmla="*/ 107 h 168"/>
                <a:gd name="T58" fmla="*/ 30 w 292"/>
                <a:gd name="T59" fmla="*/ 114 h 168"/>
                <a:gd name="T60" fmla="*/ 17 w 292"/>
                <a:gd name="T61" fmla="*/ 121 h 168"/>
                <a:gd name="T62" fmla="*/ 13 w 292"/>
                <a:gd name="T63" fmla="*/ 129 h 168"/>
                <a:gd name="T64" fmla="*/ 30 w 292"/>
                <a:gd name="T65" fmla="*/ 143 h 168"/>
                <a:gd name="T66" fmla="*/ 64 w 292"/>
                <a:gd name="T67" fmla="*/ 154 h 168"/>
                <a:gd name="T68" fmla="*/ 103 w 292"/>
                <a:gd name="T69" fmla="*/ 15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2"/>
                <a:gd name="T106" fmla="*/ 0 h 168"/>
                <a:gd name="T107" fmla="*/ 292 w 292"/>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2" h="168">
                  <a:moveTo>
                    <a:pt x="103" y="157"/>
                  </a:moveTo>
                  <a:lnTo>
                    <a:pt x="180" y="168"/>
                  </a:lnTo>
                  <a:lnTo>
                    <a:pt x="197" y="164"/>
                  </a:lnTo>
                  <a:lnTo>
                    <a:pt x="210" y="157"/>
                  </a:lnTo>
                  <a:lnTo>
                    <a:pt x="275" y="104"/>
                  </a:lnTo>
                  <a:lnTo>
                    <a:pt x="292" y="79"/>
                  </a:lnTo>
                  <a:lnTo>
                    <a:pt x="292" y="57"/>
                  </a:lnTo>
                  <a:lnTo>
                    <a:pt x="283" y="46"/>
                  </a:lnTo>
                  <a:lnTo>
                    <a:pt x="266" y="36"/>
                  </a:lnTo>
                  <a:lnTo>
                    <a:pt x="232" y="21"/>
                  </a:lnTo>
                  <a:lnTo>
                    <a:pt x="227" y="10"/>
                  </a:lnTo>
                  <a:lnTo>
                    <a:pt x="223" y="3"/>
                  </a:lnTo>
                  <a:lnTo>
                    <a:pt x="219" y="0"/>
                  </a:lnTo>
                  <a:lnTo>
                    <a:pt x="202" y="0"/>
                  </a:lnTo>
                  <a:lnTo>
                    <a:pt x="189" y="10"/>
                  </a:lnTo>
                  <a:lnTo>
                    <a:pt x="167" y="32"/>
                  </a:lnTo>
                  <a:lnTo>
                    <a:pt x="146" y="46"/>
                  </a:lnTo>
                  <a:lnTo>
                    <a:pt x="124" y="57"/>
                  </a:lnTo>
                  <a:lnTo>
                    <a:pt x="81" y="64"/>
                  </a:lnTo>
                  <a:lnTo>
                    <a:pt x="38" y="79"/>
                  </a:lnTo>
                  <a:lnTo>
                    <a:pt x="21" y="89"/>
                  </a:lnTo>
                  <a:lnTo>
                    <a:pt x="4" y="107"/>
                  </a:lnTo>
                  <a:lnTo>
                    <a:pt x="0" y="111"/>
                  </a:lnTo>
                  <a:lnTo>
                    <a:pt x="8" y="114"/>
                  </a:lnTo>
                  <a:lnTo>
                    <a:pt x="30" y="107"/>
                  </a:lnTo>
                  <a:lnTo>
                    <a:pt x="55" y="96"/>
                  </a:lnTo>
                  <a:lnTo>
                    <a:pt x="60" y="96"/>
                  </a:lnTo>
                  <a:lnTo>
                    <a:pt x="55" y="100"/>
                  </a:lnTo>
                  <a:lnTo>
                    <a:pt x="47" y="107"/>
                  </a:lnTo>
                  <a:lnTo>
                    <a:pt x="30" y="114"/>
                  </a:lnTo>
                  <a:lnTo>
                    <a:pt x="17" y="121"/>
                  </a:lnTo>
                  <a:lnTo>
                    <a:pt x="13" y="129"/>
                  </a:lnTo>
                  <a:lnTo>
                    <a:pt x="30" y="143"/>
                  </a:lnTo>
                  <a:lnTo>
                    <a:pt x="64" y="154"/>
                  </a:lnTo>
                  <a:lnTo>
                    <a:pt x="103" y="157"/>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5" name="Freeform 105"/>
            <p:cNvSpPr>
              <a:spLocks/>
            </p:cNvSpPr>
            <p:nvPr/>
          </p:nvSpPr>
          <p:spPr bwMode="auto">
            <a:xfrm>
              <a:off x="498" y="3883"/>
              <a:ext cx="215" cy="154"/>
            </a:xfrm>
            <a:custGeom>
              <a:avLst/>
              <a:gdLst>
                <a:gd name="T0" fmla="*/ 215 w 215"/>
                <a:gd name="T1" fmla="*/ 18 h 154"/>
                <a:gd name="T2" fmla="*/ 211 w 215"/>
                <a:gd name="T3" fmla="*/ 50 h 154"/>
                <a:gd name="T4" fmla="*/ 198 w 215"/>
                <a:gd name="T5" fmla="*/ 79 h 154"/>
                <a:gd name="T6" fmla="*/ 181 w 215"/>
                <a:gd name="T7" fmla="*/ 104 h 154"/>
                <a:gd name="T8" fmla="*/ 151 w 215"/>
                <a:gd name="T9" fmla="*/ 118 h 154"/>
                <a:gd name="T10" fmla="*/ 112 w 215"/>
                <a:gd name="T11" fmla="*/ 133 h 154"/>
                <a:gd name="T12" fmla="*/ 78 w 215"/>
                <a:gd name="T13" fmla="*/ 140 h 154"/>
                <a:gd name="T14" fmla="*/ 17 w 215"/>
                <a:gd name="T15" fmla="*/ 154 h 154"/>
                <a:gd name="T16" fmla="*/ 0 w 215"/>
                <a:gd name="T17" fmla="*/ 154 h 154"/>
                <a:gd name="T18" fmla="*/ 17 w 215"/>
                <a:gd name="T19" fmla="*/ 147 h 154"/>
                <a:gd name="T20" fmla="*/ 17 w 215"/>
                <a:gd name="T21" fmla="*/ 140 h 154"/>
                <a:gd name="T22" fmla="*/ 13 w 215"/>
                <a:gd name="T23" fmla="*/ 136 h 154"/>
                <a:gd name="T24" fmla="*/ 26 w 215"/>
                <a:gd name="T25" fmla="*/ 133 h 154"/>
                <a:gd name="T26" fmla="*/ 35 w 215"/>
                <a:gd name="T27" fmla="*/ 125 h 154"/>
                <a:gd name="T28" fmla="*/ 56 w 215"/>
                <a:gd name="T29" fmla="*/ 115 h 154"/>
                <a:gd name="T30" fmla="*/ 129 w 215"/>
                <a:gd name="T31" fmla="*/ 50 h 154"/>
                <a:gd name="T32" fmla="*/ 142 w 215"/>
                <a:gd name="T33" fmla="*/ 25 h 154"/>
                <a:gd name="T34" fmla="*/ 159 w 215"/>
                <a:gd name="T35" fmla="*/ 11 h 154"/>
                <a:gd name="T36" fmla="*/ 176 w 215"/>
                <a:gd name="T37" fmla="*/ 0 h 154"/>
                <a:gd name="T38" fmla="*/ 194 w 215"/>
                <a:gd name="T39" fmla="*/ 0 h 154"/>
                <a:gd name="T40" fmla="*/ 211 w 215"/>
                <a:gd name="T41" fmla="*/ 7 h 154"/>
                <a:gd name="T42" fmla="*/ 215 w 215"/>
                <a:gd name="T43" fmla="*/ 18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5"/>
                <a:gd name="T67" fmla="*/ 0 h 154"/>
                <a:gd name="T68" fmla="*/ 215 w 215"/>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5" h="154">
                  <a:moveTo>
                    <a:pt x="215" y="18"/>
                  </a:moveTo>
                  <a:lnTo>
                    <a:pt x="211" y="50"/>
                  </a:lnTo>
                  <a:lnTo>
                    <a:pt x="198" y="79"/>
                  </a:lnTo>
                  <a:lnTo>
                    <a:pt x="181" y="104"/>
                  </a:lnTo>
                  <a:lnTo>
                    <a:pt x="151" y="118"/>
                  </a:lnTo>
                  <a:lnTo>
                    <a:pt x="112" y="133"/>
                  </a:lnTo>
                  <a:lnTo>
                    <a:pt x="78" y="140"/>
                  </a:lnTo>
                  <a:lnTo>
                    <a:pt x="17" y="154"/>
                  </a:lnTo>
                  <a:lnTo>
                    <a:pt x="0" y="154"/>
                  </a:lnTo>
                  <a:lnTo>
                    <a:pt x="17" y="147"/>
                  </a:lnTo>
                  <a:lnTo>
                    <a:pt x="17" y="140"/>
                  </a:lnTo>
                  <a:lnTo>
                    <a:pt x="13" y="136"/>
                  </a:lnTo>
                  <a:lnTo>
                    <a:pt x="26" y="133"/>
                  </a:lnTo>
                  <a:lnTo>
                    <a:pt x="35" y="125"/>
                  </a:lnTo>
                  <a:lnTo>
                    <a:pt x="56" y="115"/>
                  </a:lnTo>
                  <a:lnTo>
                    <a:pt x="129" y="50"/>
                  </a:lnTo>
                  <a:lnTo>
                    <a:pt x="142" y="25"/>
                  </a:lnTo>
                  <a:lnTo>
                    <a:pt x="159" y="11"/>
                  </a:lnTo>
                  <a:lnTo>
                    <a:pt x="176" y="0"/>
                  </a:lnTo>
                  <a:lnTo>
                    <a:pt x="194" y="0"/>
                  </a:lnTo>
                  <a:lnTo>
                    <a:pt x="211" y="7"/>
                  </a:lnTo>
                  <a:lnTo>
                    <a:pt x="215" y="18"/>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6" name="Freeform 106"/>
            <p:cNvSpPr>
              <a:spLocks/>
            </p:cNvSpPr>
            <p:nvPr/>
          </p:nvSpPr>
          <p:spPr bwMode="auto">
            <a:xfrm>
              <a:off x="125" y="3346"/>
              <a:ext cx="167" cy="108"/>
            </a:xfrm>
            <a:custGeom>
              <a:avLst/>
              <a:gdLst>
                <a:gd name="T0" fmla="*/ 167 w 167"/>
                <a:gd name="T1" fmla="*/ 100 h 108"/>
                <a:gd name="T2" fmla="*/ 154 w 167"/>
                <a:gd name="T3" fmla="*/ 100 h 108"/>
                <a:gd name="T4" fmla="*/ 128 w 167"/>
                <a:gd name="T5" fmla="*/ 108 h 108"/>
                <a:gd name="T6" fmla="*/ 111 w 167"/>
                <a:gd name="T7" fmla="*/ 108 h 108"/>
                <a:gd name="T8" fmla="*/ 73 w 167"/>
                <a:gd name="T9" fmla="*/ 104 h 108"/>
                <a:gd name="T10" fmla="*/ 60 w 167"/>
                <a:gd name="T11" fmla="*/ 100 h 108"/>
                <a:gd name="T12" fmla="*/ 34 w 167"/>
                <a:gd name="T13" fmla="*/ 90 h 108"/>
                <a:gd name="T14" fmla="*/ 12 w 167"/>
                <a:gd name="T15" fmla="*/ 79 h 108"/>
                <a:gd name="T16" fmla="*/ 4 w 167"/>
                <a:gd name="T17" fmla="*/ 61 h 108"/>
                <a:gd name="T18" fmla="*/ 0 w 167"/>
                <a:gd name="T19" fmla="*/ 32 h 108"/>
                <a:gd name="T20" fmla="*/ 8 w 167"/>
                <a:gd name="T21" fmla="*/ 0 h 108"/>
                <a:gd name="T22" fmla="*/ 21 w 167"/>
                <a:gd name="T23" fmla="*/ 22 h 108"/>
                <a:gd name="T24" fmla="*/ 25 w 167"/>
                <a:gd name="T25" fmla="*/ 36 h 108"/>
                <a:gd name="T26" fmla="*/ 38 w 167"/>
                <a:gd name="T27" fmla="*/ 54 h 108"/>
                <a:gd name="T28" fmla="*/ 55 w 167"/>
                <a:gd name="T29" fmla="*/ 65 h 108"/>
                <a:gd name="T30" fmla="*/ 68 w 167"/>
                <a:gd name="T31" fmla="*/ 68 h 108"/>
                <a:gd name="T32" fmla="*/ 98 w 167"/>
                <a:gd name="T33" fmla="*/ 75 h 108"/>
                <a:gd name="T34" fmla="*/ 120 w 167"/>
                <a:gd name="T35" fmla="*/ 86 h 108"/>
                <a:gd name="T36" fmla="*/ 133 w 167"/>
                <a:gd name="T37" fmla="*/ 90 h 108"/>
                <a:gd name="T38" fmla="*/ 154 w 167"/>
                <a:gd name="T39" fmla="*/ 97 h 108"/>
                <a:gd name="T40" fmla="*/ 167 w 167"/>
                <a:gd name="T41" fmla="*/ 100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
                <a:gd name="T64" fmla="*/ 0 h 108"/>
                <a:gd name="T65" fmla="*/ 167 w 167"/>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 h="108">
                  <a:moveTo>
                    <a:pt x="167" y="100"/>
                  </a:moveTo>
                  <a:lnTo>
                    <a:pt x="154" y="100"/>
                  </a:lnTo>
                  <a:lnTo>
                    <a:pt x="128" y="108"/>
                  </a:lnTo>
                  <a:lnTo>
                    <a:pt x="111" y="108"/>
                  </a:lnTo>
                  <a:lnTo>
                    <a:pt x="73" y="104"/>
                  </a:lnTo>
                  <a:lnTo>
                    <a:pt x="60" y="100"/>
                  </a:lnTo>
                  <a:lnTo>
                    <a:pt x="34" y="90"/>
                  </a:lnTo>
                  <a:lnTo>
                    <a:pt x="12" y="79"/>
                  </a:lnTo>
                  <a:lnTo>
                    <a:pt x="4" y="61"/>
                  </a:lnTo>
                  <a:lnTo>
                    <a:pt x="0" y="32"/>
                  </a:lnTo>
                  <a:lnTo>
                    <a:pt x="8" y="0"/>
                  </a:lnTo>
                  <a:lnTo>
                    <a:pt x="21" y="22"/>
                  </a:lnTo>
                  <a:lnTo>
                    <a:pt x="25" y="36"/>
                  </a:lnTo>
                  <a:lnTo>
                    <a:pt x="38" y="54"/>
                  </a:lnTo>
                  <a:lnTo>
                    <a:pt x="55" y="65"/>
                  </a:lnTo>
                  <a:lnTo>
                    <a:pt x="68" y="68"/>
                  </a:lnTo>
                  <a:lnTo>
                    <a:pt x="98" y="75"/>
                  </a:lnTo>
                  <a:lnTo>
                    <a:pt x="120" y="86"/>
                  </a:lnTo>
                  <a:lnTo>
                    <a:pt x="133" y="90"/>
                  </a:lnTo>
                  <a:lnTo>
                    <a:pt x="154" y="97"/>
                  </a:lnTo>
                  <a:lnTo>
                    <a:pt x="167" y="100"/>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7" name="Freeform 107"/>
            <p:cNvSpPr>
              <a:spLocks/>
            </p:cNvSpPr>
            <p:nvPr/>
          </p:nvSpPr>
          <p:spPr bwMode="auto">
            <a:xfrm>
              <a:off x="309" y="3518"/>
              <a:ext cx="700" cy="150"/>
            </a:xfrm>
            <a:custGeom>
              <a:avLst/>
              <a:gdLst>
                <a:gd name="T0" fmla="*/ 5 w 700"/>
                <a:gd name="T1" fmla="*/ 0 h 150"/>
                <a:gd name="T2" fmla="*/ 9 w 700"/>
                <a:gd name="T3" fmla="*/ 0 h 150"/>
                <a:gd name="T4" fmla="*/ 22 w 700"/>
                <a:gd name="T5" fmla="*/ 4 h 150"/>
                <a:gd name="T6" fmla="*/ 82 w 700"/>
                <a:gd name="T7" fmla="*/ 11 h 150"/>
                <a:gd name="T8" fmla="*/ 146 w 700"/>
                <a:gd name="T9" fmla="*/ 29 h 150"/>
                <a:gd name="T10" fmla="*/ 202 w 700"/>
                <a:gd name="T11" fmla="*/ 46 h 150"/>
                <a:gd name="T12" fmla="*/ 245 w 700"/>
                <a:gd name="T13" fmla="*/ 61 h 150"/>
                <a:gd name="T14" fmla="*/ 279 w 700"/>
                <a:gd name="T15" fmla="*/ 68 h 150"/>
                <a:gd name="T16" fmla="*/ 305 w 700"/>
                <a:gd name="T17" fmla="*/ 75 h 150"/>
                <a:gd name="T18" fmla="*/ 348 w 700"/>
                <a:gd name="T19" fmla="*/ 86 h 150"/>
                <a:gd name="T20" fmla="*/ 391 w 700"/>
                <a:gd name="T21" fmla="*/ 100 h 150"/>
                <a:gd name="T22" fmla="*/ 438 w 700"/>
                <a:gd name="T23" fmla="*/ 111 h 150"/>
                <a:gd name="T24" fmla="*/ 499 w 700"/>
                <a:gd name="T25" fmla="*/ 125 h 150"/>
                <a:gd name="T26" fmla="*/ 567 w 700"/>
                <a:gd name="T27" fmla="*/ 136 h 150"/>
                <a:gd name="T28" fmla="*/ 597 w 700"/>
                <a:gd name="T29" fmla="*/ 140 h 150"/>
                <a:gd name="T30" fmla="*/ 623 w 700"/>
                <a:gd name="T31" fmla="*/ 140 h 150"/>
                <a:gd name="T32" fmla="*/ 640 w 700"/>
                <a:gd name="T33" fmla="*/ 143 h 150"/>
                <a:gd name="T34" fmla="*/ 649 w 700"/>
                <a:gd name="T35" fmla="*/ 143 h 150"/>
                <a:gd name="T36" fmla="*/ 657 w 700"/>
                <a:gd name="T37" fmla="*/ 143 h 150"/>
                <a:gd name="T38" fmla="*/ 666 w 700"/>
                <a:gd name="T39" fmla="*/ 147 h 150"/>
                <a:gd name="T40" fmla="*/ 700 w 700"/>
                <a:gd name="T41" fmla="*/ 150 h 150"/>
                <a:gd name="T42" fmla="*/ 688 w 700"/>
                <a:gd name="T43" fmla="*/ 150 h 150"/>
                <a:gd name="T44" fmla="*/ 657 w 700"/>
                <a:gd name="T45" fmla="*/ 150 h 150"/>
                <a:gd name="T46" fmla="*/ 623 w 700"/>
                <a:gd name="T47" fmla="*/ 150 h 150"/>
                <a:gd name="T48" fmla="*/ 584 w 700"/>
                <a:gd name="T49" fmla="*/ 150 h 150"/>
                <a:gd name="T50" fmla="*/ 503 w 700"/>
                <a:gd name="T51" fmla="*/ 143 h 150"/>
                <a:gd name="T52" fmla="*/ 464 w 700"/>
                <a:gd name="T53" fmla="*/ 140 h 150"/>
                <a:gd name="T54" fmla="*/ 434 w 700"/>
                <a:gd name="T55" fmla="*/ 132 h 150"/>
                <a:gd name="T56" fmla="*/ 365 w 700"/>
                <a:gd name="T57" fmla="*/ 115 h 150"/>
                <a:gd name="T58" fmla="*/ 318 w 700"/>
                <a:gd name="T59" fmla="*/ 100 h 150"/>
                <a:gd name="T60" fmla="*/ 279 w 700"/>
                <a:gd name="T61" fmla="*/ 86 h 150"/>
                <a:gd name="T62" fmla="*/ 262 w 700"/>
                <a:gd name="T63" fmla="*/ 82 h 150"/>
                <a:gd name="T64" fmla="*/ 219 w 700"/>
                <a:gd name="T65" fmla="*/ 72 h 150"/>
                <a:gd name="T66" fmla="*/ 189 w 700"/>
                <a:gd name="T67" fmla="*/ 61 h 150"/>
                <a:gd name="T68" fmla="*/ 146 w 700"/>
                <a:gd name="T69" fmla="*/ 50 h 150"/>
                <a:gd name="T70" fmla="*/ 56 w 700"/>
                <a:gd name="T71" fmla="*/ 25 h 150"/>
                <a:gd name="T72" fmla="*/ 39 w 700"/>
                <a:gd name="T73" fmla="*/ 21 h 150"/>
                <a:gd name="T74" fmla="*/ 30 w 700"/>
                <a:gd name="T75" fmla="*/ 21 h 150"/>
                <a:gd name="T76" fmla="*/ 17 w 700"/>
                <a:gd name="T77" fmla="*/ 21 h 150"/>
                <a:gd name="T78" fmla="*/ 0 w 700"/>
                <a:gd name="T79" fmla="*/ 14 h 150"/>
                <a:gd name="T80" fmla="*/ 5 w 700"/>
                <a:gd name="T81" fmla="*/ 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0"/>
                <a:gd name="T124" fmla="*/ 0 h 150"/>
                <a:gd name="T125" fmla="*/ 700 w 700"/>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0" h="150">
                  <a:moveTo>
                    <a:pt x="5" y="0"/>
                  </a:moveTo>
                  <a:lnTo>
                    <a:pt x="9" y="0"/>
                  </a:lnTo>
                  <a:lnTo>
                    <a:pt x="22" y="4"/>
                  </a:lnTo>
                  <a:lnTo>
                    <a:pt x="82" y="11"/>
                  </a:lnTo>
                  <a:lnTo>
                    <a:pt x="146" y="29"/>
                  </a:lnTo>
                  <a:lnTo>
                    <a:pt x="202" y="46"/>
                  </a:lnTo>
                  <a:lnTo>
                    <a:pt x="245" y="61"/>
                  </a:lnTo>
                  <a:lnTo>
                    <a:pt x="279" y="68"/>
                  </a:lnTo>
                  <a:lnTo>
                    <a:pt x="305" y="75"/>
                  </a:lnTo>
                  <a:lnTo>
                    <a:pt x="348" y="86"/>
                  </a:lnTo>
                  <a:lnTo>
                    <a:pt x="391" y="100"/>
                  </a:lnTo>
                  <a:lnTo>
                    <a:pt x="438" y="111"/>
                  </a:lnTo>
                  <a:lnTo>
                    <a:pt x="499" y="125"/>
                  </a:lnTo>
                  <a:lnTo>
                    <a:pt x="567" y="136"/>
                  </a:lnTo>
                  <a:lnTo>
                    <a:pt x="597" y="140"/>
                  </a:lnTo>
                  <a:lnTo>
                    <a:pt x="623" y="140"/>
                  </a:lnTo>
                  <a:lnTo>
                    <a:pt x="640" y="143"/>
                  </a:lnTo>
                  <a:lnTo>
                    <a:pt x="649" y="143"/>
                  </a:lnTo>
                  <a:lnTo>
                    <a:pt x="657" y="143"/>
                  </a:lnTo>
                  <a:lnTo>
                    <a:pt x="666" y="147"/>
                  </a:lnTo>
                  <a:lnTo>
                    <a:pt x="700" y="150"/>
                  </a:lnTo>
                  <a:lnTo>
                    <a:pt x="688" y="150"/>
                  </a:lnTo>
                  <a:lnTo>
                    <a:pt x="657" y="150"/>
                  </a:lnTo>
                  <a:lnTo>
                    <a:pt x="623" y="150"/>
                  </a:lnTo>
                  <a:lnTo>
                    <a:pt x="584" y="150"/>
                  </a:lnTo>
                  <a:lnTo>
                    <a:pt x="503" y="143"/>
                  </a:lnTo>
                  <a:lnTo>
                    <a:pt x="464" y="140"/>
                  </a:lnTo>
                  <a:lnTo>
                    <a:pt x="434" y="132"/>
                  </a:lnTo>
                  <a:lnTo>
                    <a:pt x="365" y="115"/>
                  </a:lnTo>
                  <a:lnTo>
                    <a:pt x="318" y="100"/>
                  </a:lnTo>
                  <a:lnTo>
                    <a:pt x="279" y="86"/>
                  </a:lnTo>
                  <a:lnTo>
                    <a:pt x="262" y="82"/>
                  </a:lnTo>
                  <a:lnTo>
                    <a:pt x="219" y="72"/>
                  </a:lnTo>
                  <a:lnTo>
                    <a:pt x="189" y="61"/>
                  </a:lnTo>
                  <a:lnTo>
                    <a:pt x="146" y="50"/>
                  </a:lnTo>
                  <a:lnTo>
                    <a:pt x="56" y="25"/>
                  </a:lnTo>
                  <a:lnTo>
                    <a:pt x="39" y="21"/>
                  </a:lnTo>
                  <a:lnTo>
                    <a:pt x="30" y="21"/>
                  </a:lnTo>
                  <a:lnTo>
                    <a:pt x="17" y="21"/>
                  </a:lnTo>
                  <a:lnTo>
                    <a:pt x="0" y="14"/>
                  </a:lnTo>
                  <a:lnTo>
                    <a:pt x="5"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8" name="Freeform 108"/>
            <p:cNvSpPr>
              <a:spLocks/>
            </p:cNvSpPr>
            <p:nvPr/>
          </p:nvSpPr>
          <p:spPr bwMode="auto">
            <a:xfrm>
              <a:off x="43" y="3418"/>
              <a:ext cx="275" cy="150"/>
            </a:xfrm>
            <a:custGeom>
              <a:avLst/>
              <a:gdLst>
                <a:gd name="T0" fmla="*/ 51 w 275"/>
                <a:gd name="T1" fmla="*/ 93 h 150"/>
                <a:gd name="T2" fmla="*/ 107 w 275"/>
                <a:gd name="T3" fmla="*/ 143 h 150"/>
                <a:gd name="T4" fmla="*/ 120 w 275"/>
                <a:gd name="T5" fmla="*/ 146 h 150"/>
                <a:gd name="T6" fmla="*/ 133 w 275"/>
                <a:gd name="T7" fmla="*/ 150 h 150"/>
                <a:gd name="T8" fmla="*/ 232 w 275"/>
                <a:gd name="T9" fmla="*/ 139 h 150"/>
                <a:gd name="T10" fmla="*/ 258 w 275"/>
                <a:gd name="T11" fmla="*/ 129 h 150"/>
                <a:gd name="T12" fmla="*/ 275 w 275"/>
                <a:gd name="T13" fmla="*/ 107 h 150"/>
                <a:gd name="T14" fmla="*/ 275 w 275"/>
                <a:gd name="T15" fmla="*/ 96 h 150"/>
                <a:gd name="T16" fmla="*/ 271 w 275"/>
                <a:gd name="T17" fmla="*/ 82 h 150"/>
                <a:gd name="T18" fmla="*/ 253 w 275"/>
                <a:gd name="T19" fmla="*/ 50 h 150"/>
                <a:gd name="T20" fmla="*/ 258 w 275"/>
                <a:gd name="T21" fmla="*/ 39 h 150"/>
                <a:gd name="T22" fmla="*/ 262 w 275"/>
                <a:gd name="T23" fmla="*/ 32 h 150"/>
                <a:gd name="T24" fmla="*/ 258 w 275"/>
                <a:gd name="T25" fmla="*/ 28 h 150"/>
                <a:gd name="T26" fmla="*/ 245 w 275"/>
                <a:gd name="T27" fmla="*/ 21 h 150"/>
                <a:gd name="T28" fmla="*/ 228 w 275"/>
                <a:gd name="T29" fmla="*/ 21 h 150"/>
                <a:gd name="T30" fmla="*/ 193 w 275"/>
                <a:gd name="T31" fmla="*/ 28 h 150"/>
                <a:gd name="T32" fmla="*/ 167 w 275"/>
                <a:gd name="T33" fmla="*/ 28 h 150"/>
                <a:gd name="T34" fmla="*/ 146 w 275"/>
                <a:gd name="T35" fmla="*/ 25 h 150"/>
                <a:gd name="T36" fmla="*/ 103 w 275"/>
                <a:gd name="T37" fmla="*/ 10 h 150"/>
                <a:gd name="T38" fmla="*/ 60 w 275"/>
                <a:gd name="T39" fmla="*/ 0 h 150"/>
                <a:gd name="T40" fmla="*/ 34 w 275"/>
                <a:gd name="T41" fmla="*/ 0 h 150"/>
                <a:gd name="T42" fmla="*/ 9 w 275"/>
                <a:gd name="T43" fmla="*/ 3 h 150"/>
                <a:gd name="T44" fmla="*/ 4 w 275"/>
                <a:gd name="T45" fmla="*/ 7 h 150"/>
                <a:gd name="T46" fmla="*/ 9 w 275"/>
                <a:gd name="T47" fmla="*/ 10 h 150"/>
                <a:gd name="T48" fmla="*/ 34 w 275"/>
                <a:gd name="T49" fmla="*/ 18 h 150"/>
                <a:gd name="T50" fmla="*/ 60 w 275"/>
                <a:gd name="T51" fmla="*/ 21 h 150"/>
                <a:gd name="T52" fmla="*/ 60 w 275"/>
                <a:gd name="T53" fmla="*/ 25 h 150"/>
                <a:gd name="T54" fmla="*/ 56 w 275"/>
                <a:gd name="T55" fmla="*/ 25 h 150"/>
                <a:gd name="T56" fmla="*/ 47 w 275"/>
                <a:gd name="T57" fmla="*/ 25 h 150"/>
                <a:gd name="T58" fmla="*/ 30 w 275"/>
                <a:gd name="T59" fmla="*/ 25 h 150"/>
                <a:gd name="T60" fmla="*/ 13 w 275"/>
                <a:gd name="T61" fmla="*/ 25 h 150"/>
                <a:gd name="T62" fmla="*/ 4 w 275"/>
                <a:gd name="T63" fmla="*/ 25 h 150"/>
                <a:gd name="T64" fmla="*/ 0 w 275"/>
                <a:gd name="T65" fmla="*/ 36 h 150"/>
                <a:gd name="T66" fmla="*/ 4 w 275"/>
                <a:gd name="T67" fmla="*/ 43 h 150"/>
                <a:gd name="T68" fmla="*/ 26 w 275"/>
                <a:gd name="T69" fmla="*/ 71 h 150"/>
                <a:gd name="T70" fmla="*/ 51 w 275"/>
                <a:gd name="T71" fmla="*/ 93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5"/>
                <a:gd name="T109" fmla="*/ 0 h 150"/>
                <a:gd name="T110" fmla="*/ 275 w 275"/>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5" h="150">
                  <a:moveTo>
                    <a:pt x="51" y="93"/>
                  </a:moveTo>
                  <a:lnTo>
                    <a:pt x="107" y="143"/>
                  </a:lnTo>
                  <a:lnTo>
                    <a:pt x="120" y="146"/>
                  </a:lnTo>
                  <a:lnTo>
                    <a:pt x="133" y="150"/>
                  </a:lnTo>
                  <a:lnTo>
                    <a:pt x="232" y="139"/>
                  </a:lnTo>
                  <a:lnTo>
                    <a:pt x="258" y="129"/>
                  </a:lnTo>
                  <a:lnTo>
                    <a:pt x="275" y="107"/>
                  </a:lnTo>
                  <a:lnTo>
                    <a:pt x="275" y="96"/>
                  </a:lnTo>
                  <a:lnTo>
                    <a:pt x="271" y="82"/>
                  </a:lnTo>
                  <a:lnTo>
                    <a:pt x="253" y="50"/>
                  </a:lnTo>
                  <a:lnTo>
                    <a:pt x="258" y="39"/>
                  </a:lnTo>
                  <a:lnTo>
                    <a:pt x="262" y="32"/>
                  </a:lnTo>
                  <a:lnTo>
                    <a:pt x="258" y="28"/>
                  </a:lnTo>
                  <a:lnTo>
                    <a:pt x="245" y="21"/>
                  </a:lnTo>
                  <a:lnTo>
                    <a:pt x="228" y="21"/>
                  </a:lnTo>
                  <a:lnTo>
                    <a:pt x="193" y="28"/>
                  </a:lnTo>
                  <a:lnTo>
                    <a:pt x="167" y="28"/>
                  </a:lnTo>
                  <a:lnTo>
                    <a:pt x="146" y="25"/>
                  </a:lnTo>
                  <a:lnTo>
                    <a:pt x="103" y="10"/>
                  </a:lnTo>
                  <a:lnTo>
                    <a:pt x="60" y="0"/>
                  </a:lnTo>
                  <a:lnTo>
                    <a:pt x="34" y="0"/>
                  </a:lnTo>
                  <a:lnTo>
                    <a:pt x="9" y="3"/>
                  </a:lnTo>
                  <a:lnTo>
                    <a:pt x="4" y="7"/>
                  </a:lnTo>
                  <a:lnTo>
                    <a:pt x="9" y="10"/>
                  </a:lnTo>
                  <a:lnTo>
                    <a:pt x="34" y="18"/>
                  </a:lnTo>
                  <a:lnTo>
                    <a:pt x="60" y="21"/>
                  </a:lnTo>
                  <a:lnTo>
                    <a:pt x="60" y="25"/>
                  </a:lnTo>
                  <a:lnTo>
                    <a:pt x="56" y="25"/>
                  </a:lnTo>
                  <a:lnTo>
                    <a:pt x="47" y="25"/>
                  </a:lnTo>
                  <a:lnTo>
                    <a:pt x="30" y="25"/>
                  </a:lnTo>
                  <a:lnTo>
                    <a:pt x="13" y="25"/>
                  </a:lnTo>
                  <a:lnTo>
                    <a:pt x="4" y="25"/>
                  </a:lnTo>
                  <a:lnTo>
                    <a:pt x="0" y="36"/>
                  </a:lnTo>
                  <a:lnTo>
                    <a:pt x="4" y="43"/>
                  </a:lnTo>
                  <a:lnTo>
                    <a:pt x="26" y="71"/>
                  </a:lnTo>
                  <a:lnTo>
                    <a:pt x="51" y="93"/>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9" name="Freeform 109"/>
            <p:cNvSpPr>
              <a:spLocks/>
            </p:cNvSpPr>
            <p:nvPr/>
          </p:nvSpPr>
          <p:spPr bwMode="auto">
            <a:xfrm>
              <a:off x="52" y="3496"/>
              <a:ext cx="274" cy="83"/>
            </a:xfrm>
            <a:custGeom>
              <a:avLst/>
              <a:gdLst>
                <a:gd name="T0" fmla="*/ 266 w 274"/>
                <a:gd name="T1" fmla="*/ 36 h 83"/>
                <a:gd name="T2" fmla="*/ 244 w 274"/>
                <a:gd name="T3" fmla="*/ 58 h 83"/>
                <a:gd name="T4" fmla="*/ 214 w 274"/>
                <a:gd name="T5" fmla="*/ 72 h 83"/>
                <a:gd name="T6" fmla="*/ 180 w 274"/>
                <a:gd name="T7" fmla="*/ 83 h 83"/>
                <a:gd name="T8" fmla="*/ 146 w 274"/>
                <a:gd name="T9" fmla="*/ 83 h 83"/>
                <a:gd name="T10" fmla="*/ 103 w 274"/>
                <a:gd name="T11" fmla="*/ 72 h 83"/>
                <a:gd name="T12" fmla="*/ 68 w 274"/>
                <a:gd name="T13" fmla="*/ 61 h 83"/>
                <a:gd name="T14" fmla="*/ 12 w 274"/>
                <a:gd name="T15" fmla="*/ 40 h 83"/>
                <a:gd name="T16" fmla="*/ 0 w 274"/>
                <a:gd name="T17" fmla="*/ 33 h 83"/>
                <a:gd name="T18" fmla="*/ 17 w 274"/>
                <a:gd name="T19" fmla="*/ 33 h 83"/>
                <a:gd name="T20" fmla="*/ 21 w 274"/>
                <a:gd name="T21" fmla="*/ 33 h 83"/>
                <a:gd name="T22" fmla="*/ 25 w 274"/>
                <a:gd name="T23" fmla="*/ 26 h 83"/>
                <a:gd name="T24" fmla="*/ 34 w 274"/>
                <a:gd name="T25" fmla="*/ 29 h 83"/>
                <a:gd name="T26" fmla="*/ 47 w 274"/>
                <a:gd name="T27" fmla="*/ 26 h 83"/>
                <a:gd name="T28" fmla="*/ 73 w 274"/>
                <a:gd name="T29" fmla="*/ 29 h 83"/>
                <a:gd name="T30" fmla="*/ 176 w 274"/>
                <a:gd name="T31" fmla="*/ 18 h 83"/>
                <a:gd name="T32" fmla="*/ 206 w 274"/>
                <a:gd name="T33" fmla="*/ 4 h 83"/>
                <a:gd name="T34" fmla="*/ 227 w 274"/>
                <a:gd name="T35" fmla="*/ 0 h 83"/>
                <a:gd name="T36" fmla="*/ 253 w 274"/>
                <a:gd name="T37" fmla="*/ 0 h 83"/>
                <a:gd name="T38" fmla="*/ 266 w 274"/>
                <a:gd name="T39" fmla="*/ 8 h 83"/>
                <a:gd name="T40" fmla="*/ 274 w 274"/>
                <a:gd name="T41" fmla="*/ 22 h 83"/>
                <a:gd name="T42" fmla="*/ 266 w 274"/>
                <a:gd name="T43" fmla="*/ 36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4"/>
                <a:gd name="T67" fmla="*/ 0 h 83"/>
                <a:gd name="T68" fmla="*/ 274 w 274"/>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4" h="83">
                  <a:moveTo>
                    <a:pt x="266" y="36"/>
                  </a:moveTo>
                  <a:lnTo>
                    <a:pt x="244" y="58"/>
                  </a:lnTo>
                  <a:lnTo>
                    <a:pt x="214" y="72"/>
                  </a:lnTo>
                  <a:lnTo>
                    <a:pt x="180" y="83"/>
                  </a:lnTo>
                  <a:lnTo>
                    <a:pt x="146" y="83"/>
                  </a:lnTo>
                  <a:lnTo>
                    <a:pt x="103" y="72"/>
                  </a:lnTo>
                  <a:lnTo>
                    <a:pt x="68" y="61"/>
                  </a:lnTo>
                  <a:lnTo>
                    <a:pt x="12" y="40"/>
                  </a:lnTo>
                  <a:lnTo>
                    <a:pt x="0" y="33"/>
                  </a:lnTo>
                  <a:lnTo>
                    <a:pt x="17" y="33"/>
                  </a:lnTo>
                  <a:lnTo>
                    <a:pt x="21" y="33"/>
                  </a:lnTo>
                  <a:lnTo>
                    <a:pt x="25" y="26"/>
                  </a:lnTo>
                  <a:lnTo>
                    <a:pt x="34" y="29"/>
                  </a:lnTo>
                  <a:lnTo>
                    <a:pt x="47" y="26"/>
                  </a:lnTo>
                  <a:lnTo>
                    <a:pt x="73" y="29"/>
                  </a:lnTo>
                  <a:lnTo>
                    <a:pt x="176" y="18"/>
                  </a:lnTo>
                  <a:lnTo>
                    <a:pt x="206" y="4"/>
                  </a:lnTo>
                  <a:lnTo>
                    <a:pt x="227" y="0"/>
                  </a:lnTo>
                  <a:lnTo>
                    <a:pt x="253" y="0"/>
                  </a:lnTo>
                  <a:lnTo>
                    <a:pt x="266" y="8"/>
                  </a:lnTo>
                  <a:lnTo>
                    <a:pt x="274" y="22"/>
                  </a:lnTo>
                  <a:lnTo>
                    <a:pt x="266" y="36"/>
                  </a:lnTo>
                  <a:close/>
                </a:path>
              </a:pathLst>
            </a:custGeom>
            <a:solidFill>
              <a:srgbClr val="FF80C0"/>
            </a:solidFill>
            <a:ln w="6350">
              <a:solidFill>
                <a:srgbClr val="FF008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0" name="Freeform 110"/>
            <p:cNvSpPr>
              <a:spLocks/>
            </p:cNvSpPr>
            <p:nvPr/>
          </p:nvSpPr>
          <p:spPr bwMode="auto">
            <a:xfrm>
              <a:off x="387" y="3371"/>
              <a:ext cx="159" cy="93"/>
            </a:xfrm>
            <a:custGeom>
              <a:avLst/>
              <a:gdLst>
                <a:gd name="T0" fmla="*/ 159 w 159"/>
                <a:gd name="T1" fmla="*/ 86 h 93"/>
                <a:gd name="T2" fmla="*/ 154 w 159"/>
                <a:gd name="T3" fmla="*/ 79 h 93"/>
                <a:gd name="T4" fmla="*/ 146 w 159"/>
                <a:gd name="T5" fmla="*/ 65 h 93"/>
                <a:gd name="T6" fmla="*/ 124 w 159"/>
                <a:gd name="T7" fmla="*/ 50 h 93"/>
                <a:gd name="T8" fmla="*/ 103 w 159"/>
                <a:gd name="T9" fmla="*/ 32 h 93"/>
                <a:gd name="T10" fmla="*/ 47 w 159"/>
                <a:gd name="T11" fmla="*/ 7 h 93"/>
                <a:gd name="T12" fmla="*/ 25 w 159"/>
                <a:gd name="T13" fmla="*/ 0 h 93"/>
                <a:gd name="T14" fmla="*/ 0 w 159"/>
                <a:gd name="T15" fmla="*/ 0 h 93"/>
                <a:gd name="T16" fmla="*/ 38 w 159"/>
                <a:gd name="T17" fmla="*/ 18 h 93"/>
                <a:gd name="T18" fmla="*/ 55 w 159"/>
                <a:gd name="T19" fmla="*/ 32 h 93"/>
                <a:gd name="T20" fmla="*/ 68 w 159"/>
                <a:gd name="T21" fmla="*/ 43 h 93"/>
                <a:gd name="T22" fmla="*/ 90 w 159"/>
                <a:gd name="T23" fmla="*/ 61 h 93"/>
                <a:gd name="T24" fmla="*/ 111 w 159"/>
                <a:gd name="T25" fmla="*/ 79 h 93"/>
                <a:gd name="T26" fmla="*/ 137 w 159"/>
                <a:gd name="T27" fmla="*/ 93 h 93"/>
                <a:gd name="T28" fmla="*/ 150 w 159"/>
                <a:gd name="T29" fmla="*/ 93 h 93"/>
                <a:gd name="T30" fmla="*/ 159 w 159"/>
                <a:gd name="T31" fmla="*/ 86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93"/>
                <a:gd name="T50" fmla="*/ 159 w 159"/>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93">
                  <a:moveTo>
                    <a:pt x="159" y="86"/>
                  </a:moveTo>
                  <a:lnTo>
                    <a:pt x="154" y="79"/>
                  </a:lnTo>
                  <a:lnTo>
                    <a:pt x="146" y="65"/>
                  </a:lnTo>
                  <a:lnTo>
                    <a:pt x="124" y="50"/>
                  </a:lnTo>
                  <a:lnTo>
                    <a:pt x="103" y="32"/>
                  </a:lnTo>
                  <a:lnTo>
                    <a:pt x="47" y="7"/>
                  </a:lnTo>
                  <a:lnTo>
                    <a:pt x="25" y="0"/>
                  </a:lnTo>
                  <a:lnTo>
                    <a:pt x="0" y="0"/>
                  </a:lnTo>
                  <a:lnTo>
                    <a:pt x="38" y="18"/>
                  </a:lnTo>
                  <a:lnTo>
                    <a:pt x="55" y="32"/>
                  </a:lnTo>
                  <a:lnTo>
                    <a:pt x="68" y="43"/>
                  </a:lnTo>
                  <a:lnTo>
                    <a:pt x="90" y="61"/>
                  </a:lnTo>
                  <a:lnTo>
                    <a:pt x="111" y="79"/>
                  </a:lnTo>
                  <a:lnTo>
                    <a:pt x="137" y="93"/>
                  </a:lnTo>
                  <a:lnTo>
                    <a:pt x="150" y="93"/>
                  </a:lnTo>
                  <a:lnTo>
                    <a:pt x="159" y="8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1" name="Freeform 111"/>
            <p:cNvSpPr>
              <a:spLocks/>
            </p:cNvSpPr>
            <p:nvPr/>
          </p:nvSpPr>
          <p:spPr bwMode="auto">
            <a:xfrm>
              <a:off x="322" y="3550"/>
              <a:ext cx="129" cy="161"/>
            </a:xfrm>
            <a:custGeom>
              <a:avLst/>
              <a:gdLst>
                <a:gd name="T0" fmla="*/ 30 w 129"/>
                <a:gd name="T1" fmla="*/ 161 h 161"/>
                <a:gd name="T2" fmla="*/ 56 w 129"/>
                <a:gd name="T3" fmla="*/ 151 h 161"/>
                <a:gd name="T4" fmla="*/ 77 w 129"/>
                <a:gd name="T5" fmla="*/ 133 h 161"/>
                <a:gd name="T6" fmla="*/ 103 w 129"/>
                <a:gd name="T7" fmla="*/ 111 h 161"/>
                <a:gd name="T8" fmla="*/ 120 w 129"/>
                <a:gd name="T9" fmla="*/ 90 h 161"/>
                <a:gd name="T10" fmla="*/ 129 w 129"/>
                <a:gd name="T11" fmla="*/ 65 h 161"/>
                <a:gd name="T12" fmla="*/ 125 w 129"/>
                <a:gd name="T13" fmla="*/ 40 h 161"/>
                <a:gd name="T14" fmla="*/ 108 w 129"/>
                <a:gd name="T15" fmla="*/ 22 h 161"/>
                <a:gd name="T16" fmla="*/ 90 w 129"/>
                <a:gd name="T17" fmla="*/ 11 h 161"/>
                <a:gd name="T18" fmla="*/ 73 w 129"/>
                <a:gd name="T19" fmla="*/ 4 h 161"/>
                <a:gd name="T20" fmla="*/ 56 w 129"/>
                <a:gd name="T21" fmla="*/ 0 h 161"/>
                <a:gd name="T22" fmla="*/ 39 w 129"/>
                <a:gd name="T23" fmla="*/ 0 h 161"/>
                <a:gd name="T24" fmla="*/ 17 w 129"/>
                <a:gd name="T25" fmla="*/ 11 h 161"/>
                <a:gd name="T26" fmla="*/ 4 w 129"/>
                <a:gd name="T27" fmla="*/ 29 h 161"/>
                <a:gd name="T28" fmla="*/ 0 w 129"/>
                <a:gd name="T29" fmla="*/ 57 h 161"/>
                <a:gd name="T30" fmla="*/ 0 w 129"/>
                <a:gd name="T31" fmla="*/ 86 h 161"/>
                <a:gd name="T32" fmla="*/ 4 w 129"/>
                <a:gd name="T33" fmla="*/ 118 h 161"/>
                <a:gd name="T34" fmla="*/ 13 w 129"/>
                <a:gd name="T35" fmla="*/ 143 h 161"/>
                <a:gd name="T36" fmla="*/ 30 w 129"/>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61"/>
                <a:gd name="T59" fmla="*/ 129 w 129"/>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61">
                  <a:moveTo>
                    <a:pt x="30" y="161"/>
                  </a:moveTo>
                  <a:lnTo>
                    <a:pt x="56" y="151"/>
                  </a:lnTo>
                  <a:lnTo>
                    <a:pt x="77" y="133"/>
                  </a:lnTo>
                  <a:lnTo>
                    <a:pt x="103" y="111"/>
                  </a:lnTo>
                  <a:lnTo>
                    <a:pt x="120" y="90"/>
                  </a:lnTo>
                  <a:lnTo>
                    <a:pt x="129" y="65"/>
                  </a:lnTo>
                  <a:lnTo>
                    <a:pt x="125" y="40"/>
                  </a:lnTo>
                  <a:lnTo>
                    <a:pt x="108" y="22"/>
                  </a:lnTo>
                  <a:lnTo>
                    <a:pt x="90" y="11"/>
                  </a:lnTo>
                  <a:lnTo>
                    <a:pt x="73" y="4"/>
                  </a:lnTo>
                  <a:lnTo>
                    <a:pt x="56" y="0"/>
                  </a:lnTo>
                  <a:lnTo>
                    <a:pt x="39" y="0"/>
                  </a:lnTo>
                  <a:lnTo>
                    <a:pt x="17" y="11"/>
                  </a:lnTo>
                  <a:lnTo>
                    <a:pt x="4" y="29"/>
                  </a:lnTo>
                  <a:lnTo>
                    <a:pt x="0" y="57"/>
                  </a:lnTo>
                  <a:lnTo>
                    <a:pt x="0" y="86"/>
                  </a:lnTo>
                  <a:lnTo>
                    <a:pt x="4" y="118"/>
                  </a:lnTo>
                  <a:lnTo>
                    <a:pt x="13" y="143"/>
                  </a:lnTo>
                  <a:lnTo>
                    <a:pt x="30" y="16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2" name="Freeform 112"/>
            <p:cNvSpPr>
              <a:spLocks/>
            </p:cNvSpPr>
            <p:nvPr/>
          </p:nvSpPr>
          <p:spPr bwMode="auto">
            <a:xfrm>
              <a:off x="361" y="3590"/>
              <a:ext cx="43" cy="82"/>
            </a:xfrm>
            <a:custGeom>
              <a:avLst/>
              <a:gdLst>
                <a:gd name="T0" fmla="*/ 0 w 43"/>
                <a:gd name="T1" fmla="*/ 82 h 82"/>
                <a:gd name="T2" fmla="*/ 34 w 43"/>
                <a:gd name="T3" fmla="*/ 46 h 82"/>
                <a:gd name="T4" fmla="*/ 43 w 43"/>
                <a:gd name="T5" fmla="*/ 28 h 82"/>
                <a:gd name="T6" fmla="*/ 43 w 43"/>
                <a:gd name="T7" fmla="*/ 14 h 82"/>
                <a:gd name="T8" fmla="*/ 34 w 43"/>
                <a:gd name="T9" fmla="*/ 0 h 82"/>
                <a:gd name="T10" fmla="*/ 0 w 43"/>
                <a:gd name="T11" fmla="*/ 82 h 82"/>
                <a:gd name="T12" fmla="*/ 0 60000 65536"/>
                <a:gd name="T13" fmla="*/ 0 60000 65536"/>
                <a:gd name="T14" fmla="*/ 0 60000 65536"/>
                <a:gd name="T15" fmla="*/ 0 60000 65536"/>
                <a:gd name="T16" fmla="*/ 0 60000 65536"/>
                <a:gd name="T17" fmla="*/ 0 60000 65536"/>
                <a:gd name="T18" fmla="*/ 0 w 43"/>
                <a:gd name="T19" fmla="*/ 0 h 82"/>
                <a:gd name="T20" fmla="*/ 43 w 4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3" h="82">
                  <a:moveTo>
                    <a:pt x="0" y="82"/>
                  </a:moveTo>
                  <a:lnTo>
                    <a:pt x="34" y="46"/>
                  </a:lnTo>
                  <a:lnTo>
                    <a:pt x="43" y="28"/>
                  </a:lnTo>
                  <a:lnTo>
                    <a:pt x="43" y="14"/>
                  </a:lnTo>
                  <a:lnTo>
                    <a:pt x="34" y="0"/>
                  </a:lnTo>
                  <a:lnTo>
                    <a:pt x="0" y="8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3" name="Freeform 113"/>
            <p:cNvSpPr>
              <a:spLocks/>
            </p:cNvSpPr>
            <p:nvPr/>
          </p:nvSpPr>
          <p:spPr bwMode="auto">
            <a:xfrm>
              <a:off x="361" y="3590"/>
              <a:ext cx="43" cy="82"/>
            </a:xfrm>
            <a:custGeom>
              <a:avLst/>
              <a:gdLst>
                <a:gd name="T0" fmla="*/ 0 w 43"/>
                <a:gd name="T1" fmla="*/ 82 h 82"/>
                <a:gd name="T2" fmla="*/ 34 w 43"/>
                <a:gd name="T3" fmla="*/ 46 h 82"/>
                <a:gd name="T4" fmla="*/ 43 w 43"/>
                <a:gd name="T5" fmla="*/ 28 h 82"/>
                <a:gd name="T6" fmla="*/ 43 w 43"/>
                <a:gd name="T7" fmla="*/ 14 h 82"/>
                <a:gd name="T8" fmla="*/ 34 w 43"/>
                <a:gd name="T9" fmla="*/ 0 h 82"/>
                <a:gd name="T10" fmla="*/ 0 60000 65536"/>
                <a:gd name="T11" fmla="*/ 0 60000 65536"/>
                <a:gd name="T12" fmla="*/ 0 60000 65536"/>
                <a:gd name="T13" fmla="*/ 0 60000 65536"/>
                <a:gd name="T14" fmla="*/ 0 60000 65536"/>
                <a:gd name="T15" fmla="*/ 0 w 43"/>
                <a:gd name="T16" fmla="*/ 0 h 82"/>
                <a:gd name="T17" fmla="*/ 43 w 43"/>
                <a:gd name="T18" fmla="*/ 82 h 82"/>
              </a:gdLst>
              <a:ahLst/>
              <a:cxnLst>
                <a:cxn ang="T10">
                  <a:pos x="T0" y="T1"/>
                </a:cxn>
                <a:cxn ang="T11">
                  <a:pos x="T2" y="T3"/>
                </a:cxn>
                <a:cxn ang="T12">
                  <a:pos x="T4" y="T5"/>
                </a:cxn>
                <a:cxn ang="T13">
                  <a:pos x="T6" y="T7"/>
                </a:cxn>
                <a:cxn ang="T14">
                  <a:pos x="T8" y="T9"/>
                </a:cxn>
              </a:cxnLst>
              <a:rect l="T15" t="T16" r="T17" b="T18"/>
              <a:pathLst>
                <a:path w="43" h="82">
                  <a:moveTo>
                    <a:pt x="0" y="82"/>
                  </a:moveTo>
                  <a:lnTo>
                    <a:pt x="34" y="46"/>
                  </a:lnTo>
                  <a:lnTo>
                    <a:pt x="43" y="28"/>
                  </a:lnTo>
                  <a:lnTo>
                    <a:pt x="43" y="14"/>
                  </a:lnTo>
                  <a:lnTo>
                    <a:pt x="34" y="0"/>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4" name="Freeform 114"/>
            <p:cNvSpPr>
              <a:spLocks/>
            </p:cNvSpPr>
            <p:nvPr/>
          </p:nvSpPr>
          <p:spPr bwMode="auto">
            <a:xfrm>
              <a:off x="674" y="3690"/>
              <a:ext cx="48" cy="132"/>
            </a:xfrm>
            <a:custGeom>
              <a:avLst/>
              <a:gdLst>
                <a:gd name="T0" fmla="*/ 18 w 48"/>
                <a:gd name="T1" fmla="*/ 0 h 132"/>
                <a:gd name="T2" fmla="*/ 13 w 48"/>
                <a:gd name="T3" fmla="*/ 0 h 132"/>
                <a:gd name="T4" fmla="*/ 5 w 48"/>
                <a:gd name="T5" fmla="*/ 11 h 132"/>
                <a:gd name="T6" fmla="*/ 0 w 48"/>
                <a:gd name="T7" fmla="*/ 21 h 132"/>
                <a:gd name="T8" fmla="*/ 0 w 48"/>
                <a:gd name="T9" fmla="*/ 39 h 132"/>
                <a:gd name="T10" fmla="*/ 0 w 48"/>
                <a:gd name="T11" fmla="*/ 57 h 132"/>
                <a:gd name="T12" fmla="*/ 9 w 48"/>
                <a:gd name="T13" fmla="*/ 79 h 132"/>
                <a:gd name="T14" fmla="*/ 22 w 48"/>
                <a:gd name="T15" fmla="*/ 107 h 132"/>
                <a:gd name="T16" fmla="*/ 43 w 48"/>
                <a:gd name="T17" fmla="*/ 132 h 132"/>
                <a:gd name="T18" fmla="*/ 48 w 48"/>
                <a:gd name="T19" fmla="*/ 118 h 132"/>
                <a:gd name="T20" fmla="*/ 48 w 48"/>
                <a:gd name="T21" fmla="*/ 96 h 132"/>
                <a:gd name="T22" fmla="*/ 43 w 48"/>
                <a:gd name="T23" fmla="*/ 54 h 132"/>
                <a:gd name="T24" fmla="*/ 39 w 48"/>
                <a:gd name="T25" fmla="*/ 32 h 132"/>
                <a:gd name="T26" fmla="*/ 35 w 48"/>
                <a:gd name="T27" fmla="*/ 14 h 132"/>
                <a:gd name="T28" fmla="*/ 26 w 48"/>
                <a:gd name="T29" fmla="*/ 3 h 132"/>
                <a:gd name="T30" fmla="*/ 18 w 48"/>
                <a:gd name="T31" fmla="*/ 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32"/>
                <a:gd name="T50" fmla="*/ 48 w 48"/>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32">
                  <a:moveTo>
                    <a:pt x="18" y="0"/>
                  </a:moveTo>
                  <a:lnTo>
                    <a:pt x="13" y="0"/>
                  </a:lnTo>
                  <a:lnTo>
                    <a:pt x="5" y="11"/>
                  </a:lnTo>
                  <a:lnTo>
                    <a:pt x="0" y="21"/>
                  </a:lnTo>
                  <a:lnTo>
                    <a:pt x="0" y="39"/>
                  </a:lnTo>
                  <a:lnTo>
                    <a:pt x="0" y="57"/>
                  </a:lnTo>
                  <a:lnTo>
                    <a:pt x="9" y="79"/>
                  </a:lnTo>
                  <a:lnTo>
                    <a:pt x="22" y="107"/>
                  </a:lnTo>
                  <a:lnTo>
                    <a:pt x="43" y="132"/>
                  </a:lnTo>
                  <a:lnTo>
                    <a:pt x="48" y="118"/>
                  </a:lnTo>
                  <a:lnTo>
                    <a:pt x="48" y="96"/>
                  </a:lnTo>
                  <a:lnTo>
                    <a:pt x="43" y="54"/>
                  </a:lnTo>
                  <a:lnTo>
                    <a:pt x="39" y="32"/>
                  </a:lnTo>
                  <a:lnTo>
                    <a:pt x="35" y="14"/>
                  </a:lnTo>
                  <a:lnTo>
                    <a:pt x="26" y="3"/>
                  </a:lnTo>
                  <a:lnTo>
                    <a:pt x="1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5" name="Freeform 115"/>
            <p:cNvSpPr>
              <a:spLocks/>
            </p:cNvSpPr>
            <p:nvPr/>
          </p:nvSpPr>
          <p:spPr bwMode="auto">
            <a:xfrm>
              <a:off x="692" y="3686"/>
              <a:ext cx="103" cy="129"/>
            </a:xfrm>
            <a:custGeom>
              <a:avLst/>
              <a:gdLst>
                <a:gd name="T0" fmla="*/ 4 w 103"/>
                <a:gd name="T1" fmla="*/ 0 h 129"/>
                <a:gd name="T2" fmla="*/ 0 w 103"/>
                <a:gd name="T3" fmla="*/ 11 h 129"/>
                <a:gd name="T4" fmla="*/ 0 w 103"/>
                <a:gd name="T5" fmla="*/ 22 h 129"/>
                <a:gd name="T6" fmla="*/ 8 w 103"/>
                <a:gd name="T7" fmla="*/ 43 h 129"/>
                <a:gd name="T8" fmla="*/ 25 w 103"/>
                <a:gd name="T9" fmla="*/ 61 h 129"/>
                <a:gd name="T10" fmla="*/ 64 w 103"/>
                <a:gd name="T11" fmla="*/ 100 h 129"/>
                <a:gd name="T12" fmla="*/ 85 w 103"/>
                <a:gd name="T13" fmla="*/ 118 h 129"/>
                <a:gd name="T14" fmla="*/ 103 w 103"/>
                <a:gd name="T15" fmla="*/ 129 h 129"/>
                <a:gd name="T16" fmla="*/ 90 w 103"/>
                <a:gd name="T17" fmla="*/ 86 h 129"/>
                <a:gd name="T18" fmla="*/ 64 w 103"/>
                <a:gd name="T19" fmla="*/ 40 h 129"/>
                <a:gd name="T20" fmla="*/ 51 w 103"/>
                <a:gd name="T21" fmla="*/ 22 h 129"/>
                <a:gd name="T22" fmla="*/ 34 w 103"/>
                <a:gd name="T23" fmla="*/ 7 h 129"/>
                <a:gd name="T24" fmla="*/ 21 w 103"/>
                <a:gd name="T25" fmla="*/ 0 h 129"/>
                <a:gd name="T26" fmla="*/ 4 w 103"/>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129"/>
                <a:gd name="T44" fmla="*/ 103 w 103"/>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129">
                  <a:moveTo>
                    <a:pt x="4" y="0"/>
                  </a:moveTo>
                  <a:lnTo>
                    <a:pt x="0" y="11"/>
                  </a:lnTo>
                  <a:lnTo>
                    <a:pt x="0" y="22"/>
                  </a:lnTo>
                  <a:lnTo>
                    <a:pt x="8" y="43"/>
                  </a:lnTo>
                  <a:lnTo>
                    <a:pt x="25" y="61"/>
                  </a:lnTo>
                  <a:lnTo>
                    <a:pt x="64" y="100"/>
                  </a:lnTo>
                  <a:lnTo>
                    <a:pt x="85" y="118"/>
                  </a:lnTo>
                  <a:lnTo>
                    <a:pt x="103" y="129"/>
                  </a:lnTo>
                  <a:lnTo>
                    <a:pt x="90" y="86"/>
                  </a:lnTo>
                  <a:lnTo>
                    <a:pt x="64" y="40"/>
                  </a:lnTo>
                  <a:lnTo>
                    <a:pt x="51" y="22"/>
                  </a:lnTo>
                  <a:lnTo>
                    <a:pt x="34" y="7"/>
                  </a:lnTo>
                  <a:lnTo>
                    <a:pt x="21" y="0"/>
                  </a:lnTo>
                  <a:lnTo>
                    <a:pt x="4"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6" name="Freeform 116"/>
            <p:cNvSpPr>
              <a:spLocks/>
            </p:cNvSpPr>
            <p:nvPr/>
          </p:nvSpPr>
          <p:spPr bwMode="auto">
            <a:xfrm>
              <a:off x="704" y="3668"/>
              <a:ext cx="202" cy="54"/>
            </a:xfrm>
            <a:custGeom>
              <a:avLst/>
              <a:gdLst>
                <a:gd name="T0" fmla="*/ 5 w 202"/>
                <a:gd name="T1" fmla="*/ 25 h 54"/>
                <a:gd name="T2" fmla="*/ 0 w 202"/>
                <a:gd name="T3" fmla="*/ 11 h 54"/>
                <a:gd name="T4" fmla="*/ 5 w 202"/>
                <a:gd name="T5" fmla="*/ 4 h 54"/>
                <a:gd name="T6" fmla="*/ 22 w 202"/>
                <a:gd name="T7" fmla="*/ 0 h 54"/>
                <a:gd name="T8" fmla="*/ 52 w 202"/>
                <a:gd name="T9" fmla="*/ 0 h 54"/>
                <a:gd name="T10" fmla="*/ 86 w 202"/>
                <a:gd name="T11" fmla="*/ 7 h 54"/>
                <a:gd name="T12" fmla="*/ 159 w 202"/>
                <a:gd name="T13" fmla="*/ 29 h 54"/>
                <a:gd name="T14" fmla="*/ 185 w 202"/>
                <a:gd name="T15" fmla="*/ 33 h 54"/>
                <a:gd name="T16" fmla="*/ 202 w 202"/>
                <a:gd name="T17" fmla="*/ 33 h 54"/>
                <a:gd name="T18" fmla="*/ 189 w 202"/>
                <a:gd name="T19" fmla="*/ 36 h 54"/>
                <a:gd name="T20" fmla="*/ 168 w 202"/>
                <a:gd name="T21" fmla="*/ 43 h 54"/>
                <a:gd name="T22" fmla="*/ 121 w 202"/>
                <a:gd name="T23" fmla="*/ 54 h 54"/>
                <a:gd name="T24" fmla="*/ 91 w 202"/>
                <a:gd name="T25" fmla="*/ 54 h 54"/>
                <a:gd name="T26" fmla="*/ 61 w 202"/>
                <a:gd name="T27" fmla="*/ 50 h 54"/>
                <a:gd name="T28" fmla="*/ 30 w 202"/>
                <a:gd name="T29" fmla="*/ 40 h 54"/>
                <a:gd name="T30" fmla="*/ 5 w 202"/>
                <a:gd name="T31" fmla="*/ 25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54"/>
                <a:gd name="T50" fmla="*/ 202 w 202"/>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54">
                  <a:moveTo>
                    <a:pt x="5" y="25"/>
                  </a:moveTo>
                  <a:lnTo>
                    <a:pt x="0" y="11"/>
                  </a:lnTo>
                  <a:lnTo>
                    <a:pt x="5" y="4"/>
                  </a:lnTo>
                  <a:lnTo>
                    <a:pt x="22" y="0"/>
                  </a:lnTo>
                  <a:lnTo>
                    <a:pt x="52" y="0"/>
                  </a:lnTo>
                  <a:lnTo>
                    <a:pt x="86" y="7"/>
                  </a:lnTo>
                  <a:lnTo>
                    <a:pt x="159" y="29"/>
                  </a:lnTo>
                  <a:lnTo>
                    <a:pt x="185" y="33"/>
                  </a:lnTo>
                  <a:lnTo>
                    <a:pt x="202" y="33"/>
                  </a:lnTo>
                  <a:lnTo>
                    <a:pt x="189" y="36"/>
                  </a:lnTo>
                  <a:lnTo>
                    <a:pt x="168" y="43"/>
                  </a:lnTo>
                  <a:lnTo>
                    <a:pt x="121" y="54"/>
                  </a:lnTo>
                  <a:lnTo>
                    <a:pt x="91" y="54"/>
                  </a:lnTo>
                  <a:lnTo>
                    <a:pt x="61" y="50"/>
                  </a:lnTo>
                  <a:lnTo>
                    <a:pt x="30" y="40"/>
                  </a:lnTo>
                  <a:lnTo>
                    <a:pt x="5" y="2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7" name="Freeform 117"/>
            <p:cNvSpPr>
              <a:spLocks/>
            </p:cNvSpPr>
            <p:nvPr/>
          </p:nvSpPr>
          <p:spPr bwMode="auto">
            <a:xfrm>
              <a:off x="1800" y="3708"/>
              <a:ext cx="56" cy="132"/>
            </a:xfrm>
            <a:custGeom>
              <a:avLst/>
              <a:gdLst>
                <a:gd name="T0" fmla="*/ 8 w 56"/>
                <a:gd name="T1" fmla="*/ 132 h 132"/>
                <a:gd name="T2" fmla="*/ 17 w 56"/>
                <a:gd name="T3" fmla="*/ 132 h 132"/>
                <a:gd name="T4" fmla="*/ 26 w 56"/>
                <a:gd name="T5" fmla="*/ 129 h 132"/>
                <a:gd name="T6" fmla="*/ 38 w 56"/>
                <a:gd name="T7" fmla="*/ 118 h 132"/>
                <a:gd name="T8" fmla="*/ 47 w 56"/>
                <a:gd name="T9" fmla="*/ 104 h 132"/>
                <a:gd name="T10" fmla="*/ 56 w 56"/>
                <a:gd name="T11" fmla="*/ 86 h 132"/>
                <a:gd name="T12" fmla="*/ 56 w 56"/>
                <a:gd name="T13" fmla="*/ 61 h 132"/>
                <a:gd name="T14" fmla="*/ 56 w 56"/>
                <a:gd name="T15" fmla="*/ 32 h 132"/>
                <a:gd name="T16" fmla="*/ 47 w 56"/>
                <a:gd name="T17" fmla="*/ 0 h 132"/>
                <a:gd name="T18" fmla="*/ 30 w 56"/>
                <a:gd name="T19" fmla="*/ 32 h 132"/>
                <a:gd name="T20" fmla="*/ 13 w 56"/>
                <a:gd name="T21" fmla="*/ 75 h 132"/>
                <a:gd name="T22" fmla="*/ 0 w 56"/>
                <a:gd name="T23" fmla="*/ 111 h 132"/>
                <a:gd name="T24" fmla="*/ 0 w 56"/>
                <a:gd name="T25" fmla="*/ 125 h 132"/>
                <a:gd name="T26" fmla="*/ 8 w 56"/>
                <a:gd name="T27" fmla="*/ 132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32"/>
                <a:gd name="T44" fmla="*/ 56 w 56"/>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32">
                  <a:moveTo>
                    <a:pt x="8" y="132"/>
                  </a:moveTo>
                  <a:lnTo>
                    <a:pt x="17" y="132"/>
                  </a:lnTo>
                  <a:lnTo>
                    <a:pt x="26" y="129"/>
                  </a:lnTo>
                  <a:lnTo>
                    <a:pt x="38" y="118"/>
                  </a:lnTo>
                  <a:lnTo>
                    <a:pt x="47" y="104"/>
                  </a:lnTo>
                  <a:lnTo>
                    <a:pt x="56" y="86"/>
                  </a:lnTo>
                  <a:lnTo>
                    <a:pt x="56" y="61"/>
                  </a:lnTo>
                  <a:lnTo>
                    <a:pt x="56" y="32"/>
                  </a:lnTo>
                  <a:lnTo>
                    <a:pt x="47" y="0"/>
                  </a:lnTo>
                  <a:lnTo>
                    <a:pt x="30" y="32"/>
                  </a:lnTo>
                  <a:lnTo>
                    <a:pt x="13" y="75"/>
                  </a:lnTo>
                  <a:lnTo>
                    <a:pt x="0" y="111"/>
                  </a:lnTo>
                  <a:lnTo>
                    <a:pt x="0" y="125"/>
                  </a:lnTo>
                  <a:lnTo>
                    <a:pt x="8" y="13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8" name="Freeform 118"/>
            <p:cNvSpPr>
              <a:spLocks/>
            </p:cNvSpPr>
            <p:nvPr/>
          </p:nvSpPr>
          <p:spPr bwMode="auto">
            <a:xfrm>
              <a:off x="1770" y="3690"/>
              <a:ext cx="51" cy="150"/>
            </a:xfrm>
            <a:custGeom>
              <a:avLst/>
              <a:gdLst>
                <a:gd name="T0" fmla="*/ 34 w 51"/>
                <a:gd name="T1" fmla="*/ 150 h 150"/>
                <a:gd name="T2" fmla="*/ 47 w 51"/>
                <a:gd name="T3" fmla="*/ 143 h 150"/>
                <a:gd name="T4" fmla="*/ 51 w 51"/>
                <a:gd name="T5" fmla="*/ 132 h 150"/>
                <a:gd name="T6" fmla="*/ 51 w 51"/>
                <a:gd name="T7" fmla="*/ 111 h 150"/>
                <a:gd name="T8" fmla="*/ 47 w 51"/>
                <a:gd name="T9" fmla="*/ 89 h 150"/>
                <a:gd name="T10" fmla="*/ 30 w 51"/>
                <a:gd name="T11" fmla="*/ 39 h 150"/>
                <a:gd name="T12" fmla="*/ 17 w 51"/>
                <a:gd name="T13" fmla="*/ 18 h 150"/>
                <a:gd name="T14" fmla="*/ 0 w 51"/>
                <a:gd name="T15" fmla="*/ 0 h 150"/>
                <a:gd name="T16" fmla="*/ 0 w 51"/>
                <a:gd name="T17" fmla="*/ 46 h 150"/>
                <a:gd name="T18" fmla="*/ 0 w 51"/>
                <a:gd name="T19" fmla="*/ 96 h 150"/>
                <a:gd name="T20" fmla="*/ 4 w 51"/>
                <a:gd name="T21" fmla="*/ 118 h 150"/>
                <a:gd name="T22" fmla="*/ 8 w 51"/>
                <a:gd name="T23" fmla="*/ 136 h 150"/>
                <a:gd name="T24" fmla="*/ 21 w 51"/>
                <a:gd name="T25" fmla="*/ 147 h 150"/>
                <a:gd name="T26" fmla="*/ 34 w 51"/>
                <a:gd name="T27" fmla="*/ 15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50"/>
                <a:gd name="T44" fmla="*/ 51 w 51"/>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50">
                  <a:moveTo>
                    <a:pt x="34" y="150"/>
                  </a:moveTo>
                  <a:lnTo>
                    <a:pt x="47" y="143"/>
                  </a:lnTo>
                  <a:lnTo>
                    <a:pt x="51" y="132"/>
                  </a:lnTo>
                  <a:lnTo>
                    <a:pt x="51" y="111"/>
                  </a:lnTo>
                  <a:lnTo>
                    <a:pt x="47" y="89"/>
                  </a:lnTo>
                  <a:lnTo>
                    <a:pt x="30" y="39"/>
                  </a:lnTo>
                  <a:lnTo>
                    <a:pt x="17" y="18"/>
                  </a:lnTo>
                  <a:lnTo>
                    <a:pt x="0" y="0"/>
                  </a:lnTo>
                  <a:lnTo>
                    <a:pt x="0" y="46"/>
                  </a:lnTo>
                  <a:lnTo>
                    <a:pt x="0" y="96"/>
                  </a:lnTo>
                  <a:lnTo>
                    <a:pt x="4" y="118"/>
                  </a:lnTo>
                  <a:lnTo>
                    <a:pt x="8" y="136"/>
                  </a:lnTo>
                  <a:lnTo>
                    <a:pt x="21" y="147"/>
                  </a:lnTo>
                  <a:lnTo>
                    <a:pt x="34" y="15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9" name="Freeform 119"/>
            <p:cNvSpPr>
              <a:spLocks/>
            </p:cNvSpPr>
            <p:nvPr/>
          </p:nvSpPr>
          <p:spPr bwMode="auto">
            <a:xfrm>
              <a:off x="1619" y="3761"/>
              <a:ext cx="176" cy="86"/>
            </a:xfrm>
            <a:custGeom>
              <a:avLst/>
              <a:gdLst>
                <a:gd name="T0" fmla="*/ 176 w 176"/>
                <a:gd name="T1" fmla="*/ 72 h 86"/>
                <a:gd name="T2" fmla="*/ 172 w 176"/>
                <a:gd name="T3" fmla="*/ 83 h 86"/>
                <a:gd name="T4" fmla="*/ 168 w 176"/>
                <a:gd name="T5" fmla="*/ 86 h 86"/>
                <a:gd name="T6" fmla="*/ 146 w 176"/>
                <a:gd name="T7" fmla="*/ 86 h 86"/>
                <a:gd name="T8" fmla="*/ 121 w 176"/>
                <a:gd name="T9" fmla="*/ 76 h 86"/>
                <a:gd name="T10" fmla="*/ 95 w 176"/>
                <a:gd name="T11" fmla="*/ 58 h 86"/>
                <a:gd name="T12" fmla="*/ 35 w 176"/>
                <a:gd name="T13" fmla="*/ 18 h 86"/>
                <a:gd name="T14" fmla="*/ 13 w 176"/>
                <a:gd name="T15" fmla="*/ 8 h 86"/>
                <a:gd name="T16" fmla="*/ 0 w 176"/>
                <a:gd name="T17" fmla="*/ 4 h 86"/>
                <a:gd name="T18" fmla="*/ 13 w 176"/>
                <a:gd name="T19" fmla="*/ 4 h 86"/>
                <a:gd name="T20" fmla="*/ 35 w 176"/>
                <a:gd name="T21" fmla="*/ 0 h 86"/>
                <a:gd name="T22" fmla="*/ 86 w 176"/>
                <a:gd name="T23" fmla="*/ 8 h 86"/>
                <a:gd name="T24" fmla="*/ 112 w 176"/>
                <a:gd name="T25" fmla="*/ 18 h 86"/>
                <a:gd name="T26" fmla="*/ 138 w 176"/>
                <a:gd name="T27" fmla="*/ 29 h 86"/>
                <a:gd name="T28" fmla="*/ 159 w 176"/>
                <a:gd name="T29" fmla="*/ 47 h 86"/>
                <a:gd name="T30" fmla="*/ 176 w 176"/>
                <a:gd name="T31" fmla="*/ 72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86"/>
                <a:gd name="T50" fmla="*/ 176 w 176"/>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86">
                  <a:moveTo>
                    <a:pt x="176" y="72"/>
                  </a:moveTo>
                  <a:lnTo>
                    <a:pt x="172" y="83"/>
                  </a:lnTo>
                  <a:lnTo>
                    <a:pt x="168" y="86"/>
                  </a:lnTo>
                  <a:lnTo>
                    <a:pt x="146" y="86"/>
                  </a:lnTo>
                  <a:lnTo>
                    <a:pt x="121" y="76"/>
                  </a:lnTo>
                  <a:lnTo>
                    <a:pt x="95" y="58"/>
                  </a:lnTo>
                  <a:lnTo>
                    <a:pt x="35" y="18"/>
                  </a:lnTo>
                  <a:lnTo>
                    <a:pt x="13" y="8"/>
                  </a:lnTo>
                  <a:lnTo>
                    <a:pt x="0" y="4"/>
                  </a:lnTo>
                  <a:lnTo>
                    <a:pt x="13" y="4"/>
                  </a:lnTo>
                  <a:lnTo>
                    <a:pt x="35" y="0"/>
                  </a:lnTo>
                  <a:lnTo>
                    <a:pt x="86" y="8"/>
                  </a:lnTo>
                  <a:lnTo>
                    <a:pt x="112" y="18"/>
                  </a:lnTo>
                  <a:lnTo>
                    <a:pt x="138" y="29"/>
                  </a:lnTo>
                  <a:lnTo>
                    <a:pt x="159" y="47"/>
                  </a:lnTo>
                  <a:lnTo>
                    <a:pt x="176" y="7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0" name="Freeform 120"/>
            <p:cNvSpPr>
              <a:spLocks/>
            </p:cNvSpPr>
            <p:nvPr/>
          </p:nvSpPr>
          <p:spPr bwMode="auto">
            <a:xfrm>
              <a:off x="1340" y="3701"/>
              <a:ext cx="99" cy="89"/>
            </a:xfrm>
            <a:custGeom>
              <a:avLst/>
              <a:gdLst>
                <a:gd name="T0" fmla="*/ 99 w 99"/>
                <a:gd name="T1" fmla="*/ 89 h 89"/>
                <a:gd name="T2" fmla="*/ 82 w 99"/>
                <a:gd name="T3" fmla="*/ 85 h 89"/>
                <a:gd name="T4" fmla="*/ 60 w 99"/>
                <a:gd name="T5" fmla="*/ 71 h 89"/>
                <a:gd name="T6" fmla="*/ 47 w 99"/>
                <a:gd name="T7" fmla="*/ 60 h 89"/>
                <a:gd name="T8" fmla="*/ 34 w 99"/>
                <a:gd name="T9" fmla="*/ 43 h 89"/>
                <a:gd name="T10" fmla="*/ 17 w 99"/>
                <a:gd name="T11" fmla="*/ 25 h 89"/>
                <a:gd name="T12" fmla="*/ 0 w 99"/>
                <a:gd name="T13" fmla="*/ 0 h 89"/>
                <a:gd name="T14" fmla="*/ 39 w 99"/>
                <a:gd name="T15" fmla="*/ 21 h 89"/>
                <a:gd name="T16" fmla="*/ 73 w 99"/>
                <a:gd name="T17" fmla="*/ 43 h 89"/>
                <a:gd name="T18" fmla="*/ 99 w 99"/>
                <a:gd name="T19" fmla="*/ 64 h 89"/>
                <a:gd name="T20" fmla="*/ 99 w 99"/>
                <a:gd name="T21" fmla="*/ 78 h 89"/>
                <a:gd name="T22" fmla="*/ 99 w 99"/>
                <a:gd name="T23" fmla="*/ 89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89"/>
                <a:gd name="T38" fmla="*/ 99 w 9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89">
                  <a:moveTo>
                    <a:pt x="99" y="89"/>
                  </a:moveTo>
                  <a:lnTo>
                    <a:pt x="82" y="85"/>
                  </a:lnTo>
                  <a:lnTo>
                    <a:pt x="60" y="71"/>
                  </a:lnTo>
                  <a:lnTo>
                    <a:pt x="47" y="60"/>
                  </a:lnTo>
                  <a:lnTo>
                    <a:pt x="34" y="43"/>
                  </a:lnTo>
                  <a:lnTo>
                    <a:pt x="17" y="25"/>
                  </a:lnTo>
                  <a:lnTo>
                    <a:pt x="0" y="0"/>
                  </a:lnTo>
                  <a:lnTo>
                    <a:pt x="39" y="21"/>
                  </a:lnTo>
                  <a:lnTo>
                    <a:pt x="73" y="43"/>
                  </a:lnTo>
                  <a:lnTo>
                    <a:pt x="99" y="64"/>
                  </a:lnTo>
                  <a:lnTo>
                    <a:pt x="99" y="78"/>
                  </a:lnTo>
                  <a:lnTo>
                    <a:pt x="99" y="8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1" name="Freeform 121"/>
            <p:cNvSpPr>
              <a:spLocks/>
            </p:cNvSpPr>
            <p:nvPr/>
          </p:nvSpPr>
          <p:spPr bwMode="auto">
            <a:xfrm>
              <a:off x="301" y="2759"/>
              <a:ext cx="154" cy="93"/>
            </a:xfrm>
            <a:custGeom>
              <a:avLst/>
              <a:gdLst>
                <a:gd name="T0" fmla="*/ 154 w 154"/>
                <a:gd name="T1" fmla="*/ 86 h 93"/>
                <a:gd name="T2" fmla="*/ 154 w 154"/>
                <a:gd name="T3" fmla="*/ 79 h 93"/>
                <a:gd name="T4" fmla="*/ 141 w 154"/>
                <a:gd name="T5" fmla="*/ 64 h 93"/>
                <a:gd name="T6" fmla="*/ 124 w 154"/>
                <a:gd name="T7" fmla="*/ 50 h 93"/>
                <a:gd name="T8" fmla="*/ 98 w 154"/>
                <a:gd name="T9" fmla="*/ 32 h 93"/>
                <a:gd name="T10" fmla="*/ 47 w 154"/>
                <a:gd name="T11" fmla="*/ 4 h 93"/>
                <a:gd name="T12" fmla="*/ 21 w 154"/>
                <a:gd name="T13" fmla="*/ 0 h 93"/>
                <a:gd name="T14" fmla="*/ 0 w 154"/>
                <a:gd name="T15" fmla="*/ 0 h 93"/>
                <a:gd name="T16" fmla="*/ 38 w 154"/>
                <a:gd name="T17" fmla="*/ 18 h 93"/>
                <a:gd name="T18" fmla="*/ 56 w 154"/>
                <a:gd name="T19" fmla="*/ 29 h 93"/>
                <a:gd name="T20" fmla="*/ 68 w 154"/>
                <a:gd name="T21" fmla="*/ 43 h 93"/>
                <a:gd name="T22" fmla="*/ 86 w 154"/>
                <a:gd name="T23" fmla="*/ 57 h 93"/>
                <a:gd name="T24" fmla="*/ 111 w 154"/>
                <a:gd name="T25" fmla="*/ 79 h 93"/>
                <a:gd name="T26" fmla="*/ 137 w 154"/>
                <a:gd name="T27" fmla="*/ 93 h 93"/>
                <a:gd name="T28" fmla="*/ 146 w 154"/>
                <a:gd name="T29" fmla="*/ 93 h 93"/>
                <a:gd name="T30" fmla="*/ 154 w 154"/>
                <a:gd name="T31" fmla="*/ 86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3"/>
                <a:gd name="T50" fmla="*/ 154 w 154"/>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3">
                  <a:moveTo>
                    <a:pt x="154" y="86"/>
                  </a:moveTo>
                  <a:lnTo>
                    <a:pt x="154" y="79"/>
                  </a:lnTo>
                  <a:lnTo>
                    <a:pt x="141" y="64"/>
                  </a:lnTo>
                  <a:lnTo>
                    <a:pt x="124" y="50"/>
                  </a:lnTo>
                  <a:lnTo>
                    <a:pt x="98" y="32"/>
                  </a:lnTo>
                  <a:lnTo>
                    <a:pt x="47" y="4"/>
                  </a:lnTo>
                  <a:lnTo>
                    <a:pt x="21" y="0"/>
                  </a:lnTo>
                  <a:lnTo>
                    <a:pt x="0" y="0"/>
                  </a:lnTo>
                  <a:lnTo>
                    <a:pt x="38" y="18"/>
                  </a:lnTo>
                  <a:lnTo>
                    <a:pt x="56" y="29"/>
                  </a:lnTo>
                  <a:lnTo>
                    <a:pt x="68" y="43"/>
                  </a:lnTo>
                  <a:lnTo>
                    <a:pt x="86" y="57"/>
                  </a:lnTo>
                  <a:lnTo>
                    <a:pt x="111" y="79"/>
                  </a:lnTo>
                  <a:lnTo>
                    <a:pt x="137" y="93"/>
                  </a:lnTo>
                  <a:lnTo>
                    <a:pt x="146" y="93"/>
                  </a:lnTo>
                  <a:lnTo>
                    <a:pt x="154" y="8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2" name="Freeform 122"/>
            <p:cNvSpPr>
              <a:spLocks/>
            </p:cNvSpPr>
            <p:nvPr/>
          </p:nvSpPr>
          <p:spPr bwMode="auto">
            <a:xfrm>
              <a:off x="460" y="3249"/>
              <a:ext cx="73" cy="136"/>
            </a:xfrm>
            <a:custGeom>
              <a:avLst/>
              <a:gdLst>
                <a:gd name="T0" fmla="*/ 30 w 73"/>
                <a:gd name="T1" fmla="*/ 136 h 136"/>
                <a:gd name="T2" fmla="*/ 21 w 73"/>
                <a:gd name="T3" fmla="*/ 133 h 136"/>
                <a:gd name="T4" fmla="*/ 12 w 73"/>
                <a:gd name="T5" fmla="*/ 122 h 136"/>
                <a:gd name="T6" fmla="*/ 4 w 73"/>
                <a:gd name="T7" fmla="*/ 108 h 136"/>
                <a:gd name="T8" fmla="*/ 0 w 73"/>
                <a:gd name="T9" fmla="*/ 94 h 136"/>
                <a:gd name="T10" fmla="*/ 4 w 73"/>
                <a:gd name="T11" fmla="*/ 72 h 136"/>
                <a:gd name="T12" fmla="*/ 17 w 73"/>
                <a:gd name="T13" fmla="*/ 51 h 136"/>
                <a:gd name="T14" fmla="*/ 38 w 73"/>
                <a:gd name="T15" fmla="*/ 26 h 136"/>
                <a:gd name="T16" fmla="*/ 73 w 73"/>
                <a:gd name="T17" fmla="*/ 0 h 136"/>
                <a:gd name="T18" fmla="*/ 64 w 73"/>
                <a:gd name="T19" fmla="*/ 51 h 136"/>
                <a:gd name="T20" fmla="*/ 51 w 73"/>
                <a:gd name="T21" fmla="*/ 90 h 136"/>
                <a:gd name="T22" fmla="*/ 43 w 73"/>
                <a:gd name="T23" fmla="*/ 119 h 136"/>
                <a:gd name="T24" fmla="*/ 30 w 73"/>
                <a:gd name="T25" fmla="*/ 136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36"/>
                <a:gd name="T41" fmla="*/ 73 w 73"/>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36">
                  <a:moveTo>
                    <a:pt x="30" y="136"/>
                  </a:moveTo>
                  <a:lnTo>
                    <a:pt x="21" y="133"/>
                  </a:lnTo>
                  <a:lnTo>
                    <a:pt x="12" y="122"/>
                  </a:lnTo>
                  <a:lnTo>
                    <a:pt x="4" y="108"/>
                  </a:lnTo>
                  <a:lnTo>
                    <a:pt x="0" y="94"/>
                  </a:lnTo>
                  <a:lnTo>
                    <a:pt x="4" y="72"/>
                  </a:lnTo>
                  <a:lnTo>
                    <a:pt x="17" y="51"/>
                  </a:lnTo>
                  <a:lnTo>
                    <a:pt x="38" y="26"/>
                  </a:lnTo>
                  <a:lnTo>
                    <a:pt x="73" y="0"/>
                  </a:lnTo>
                  <a:lnTo>
                    <a:pt x="64" y="51"/>
                  </a:lnTo>
                  <a:lnTo>
                    <a:pt x="51" y="90"/>
                  </a:lnTo>
                  <a:lnTo>
                    <a:pt x="43" y="119"/>
                  </a:lnTo>
                  <a:lnTo>
                    <a:pt x="30" y="13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3" name="Freeform 123"/>
            <p:cNvSpPr>
              <a:spLocks/>
            </p:cNvSpPr>
            <p:nvPr/>
          </p:nvSpPr>
          <p:spPr bwMode="auto">
            <a:xfrm>
              <a:off x="2530" y="3718"/>
              <a:ext cx="112" cy="79"/>
            </a:xfrm>
            <a:custGeom>
              <a:avLst/>
              <a:gdLst>
                <a:gd name="T0" fmla="*/ 0 w 112"/>
                <a:gd name="T1" fmla="*/ 4 h 79"/>
                <a:gd name="T2" fmla="*/ 17 w 112"/>
                <a:gd name="T3" fmla="*/ 0 h 79"/>
                <a:gd name="T4" fmla="*/ 43 w 112"/>
                <a:gd name="T5" fmla="*/ 4 h 79"/>
                <a:gd name="T6" fmla="*/ 60 w 112"/>
                <a:gd name="T7" fmla="*/ 15 h 79"/>
                <a:gd name="T8" fmla="*/ 73 w 112"/>
                <a:gd name="T9" fmla="*/ 29 h 79"/>
                <a:gd name="T10" fmla="*/ 90 w 112"/>
                <a:gd name="T11" fmla="*/ 51 h 79"/>
                <a:gd name="T12" fmla="*/ 112 w 112"/>
                <a:gd name="T13" fmla="*/ 79 h 79"/>
                <a:gd name="T14" fmla="*/ 34 w 112"/>
                <a:gd name="T15" fmla="*/ 43 h 79"/>
                <a:gd name="T16" fmla="*/ 9 w 112"/>
                <a:gd name="T17" fmla="*/ 22 h 79"/>
                <a:gd name="T18" fmla="*/ 0 w 112"/>
                <a:gd name="T19" fmla="*/ 15 h 79"/>
                <a:gd name="T20" fmla="*/ 0 w 112"/>
                <a:gd name="T21" fmla="*/ 4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79"/>
                <a:gd name="T35" fmla="*/ 112 w 112"/>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79">
                  <a:moveTo>
                    <a:pt x="0" y="4"/>
                  </a:moveTo>
                  <a:lnTo>
                    <a:pt x="17" y="0"/>
                  </a:lnTo>
                  <a:lnTo>
                    <a:pt x="43" y="4"/>
                  </a:lnTo>
                  <a:lnTo>
                    <a:pt x="60" y="15"/>
                  </a:lnTo>
                  <a:lnTo>
                    <a:pt x="73" y="29"/>
                  </a:lnTo>
                  <a:lnTo>
                    <a:pt x="90" y="51"/>
                  </a:lnTo>
                  <a:lnTo>
                    <a:pt x="112" y="79"/>
                  </a:lnTo>
                  <a:lnTo>
                    <a:pt x="34" y="43"/>
                  </a:lnTo>
                  <a:lnTo>
                    <a:pt x="9" y="22"/>
                  </a:lnTo>
                  <a:lnTo>
                    <a:pt x="0" y="15"/>
                  </a:lnTo>
                  <a:lnTo>
                    <a:pt x="0"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4" name="Freeform 124"/>
            <p:cNvSpPr>
              <a:spLocks/>
            </p:cNvSpPr>
            <p:nvPr/>
          </p:nvSpPr>
          <p:spPr bwMode="auto">
            <a:xfrm>
              <a:off x="859" y="3675"/>
              <a:ext cx="56" cy="151"/>
            </a:xfrm>
            <a:custGeom>
              <a:avLst/>
              <a:gdLst>
                <a:gd name="T0" fmla="*/ 34 w 56"/>
                <a:gd name="T1" fmla="*/ 0 h 151"/>
                <a:gd name="T2" fmla="*/ 47 w 56"/>
                <a:gd name="T3" fmla="*/ 4 h 151"/>
                <a:gd name="T4" fmla="*/ 52 w 56"/>
                <a:gd name="T5" fmla="*/ 15 h 151"/>
                <a:gd name="T6" fmla="*/ 56 w 56"/>
                <a:gd name="T7" fmla="*/ 36 h 151"/>
                <a:gd name="T8" fmla="*/ 56 w 56"/>
                <a:gd name="T9" fmla="*/ 58 h 151"/>
                <a:gd name="T10" fmla="*/ 43 w 56"/>
                <a:gd name="T11" fmla="*/ 111 h 151"/>
                <a:gd name="T12" fmla="*/ 34 w 56"/>
                <a:gd name="T13" fmla="*/ 137 h 151"/>
                <a:gd name="T14" fmla="*/ 22 w 56"/>
                <a:gd name="T15" fmla="*/ 151 h 151"/>
                <a:gd name="T16" fmla="*/ 9 w 56"/>
                <a:gd name="T17" fmla="*/ 111 h 151"/>
                <a:gd name="T18" fmla="*/ 0 w 56"/>
                <a:gd name="T19" fmla="*/ 69 h 151"/>
                <a:gd name="T20" fmla="*/ 4 w 56"/>
                <a:gd name="T21" fmla="*/ 47 h 151"/>
                <a:gd name="T22" fmla="*/ 9 w 56"/>
                <a:gd name="T23" fmla="*/ 29 h 151"/>
                <a:gd name="T24" fmla="*/ 17 w 56"/>
                <a:gd name="T25" fmla="*/ 11 h 151"/>
                <a:gd name="T26" fmla="*/ 34 w 56"/>
                <a:gd name="T27" fmla="*/ 0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51"/>
                <a:gd name="T44" fmla="*/ 56 w 56"/>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51">
                  <a:moveTo>
                    <a:pt x="34" y="0"/>
                  </a:moveTo>
                  <a:lnTo>
                    <a:pt x="47" y="4"/>
                  </a:lnTo>
                  <a:lnTo>
                    <a:pt x="52" y="15"/>
                  </a:lnTo>
                  <a:lnTo>
                    <a:pt x="56" y="36"/>
                  </a:lnTo>
                  <a:lnTo>
                    <a:pt x="56" y="58"/>
                  </a:lnTo>
                  <a:lnTo>
                    <a:pt x="43" y="111"/>
                  </a:lnTo>
                  <a:lnTo>
                    <a:pt x="34" y="137"/>
                  </a:lnTo>
                  <a:lnTo>
                    <a:pt x="22" y="151"/>
                  </a:lnTo>
                  <a:lnTo>
                    <a:pt x="9" y="111"/>
                  </a:lnTo>
                  <a:lnTo>
                    <a:pt x="0" y="69"/>
                  </a:lnTo>
                  <a:lnTo>
                    <a:pt x="4" y="47"/>
                  </a:lnTo>
                  <a:lnTo>
                    <a:pt x="9" y="29"/>
                  </a:lnTo>
                  <a:lnTo>
                    <a:pt x="17" y="11"/>
                  </a:lnTo>
                  <a:lnTo>
                    <a:pt x="3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5" name="Freeform 125"/>
            <p:cNvSpPr>
              <a:spLocks/>
            </p:cNvSpPr>
            <p:nvPr/>
          </p:nvSpPr>
          <p:spPr bwMode="auto">
            <a:xfrm>
              <a:off x="451" y="3368"/>
              <a:ext cx="103" cy="75"/>
            </a:xfrm>
            <a:custGeom>
              <a:avLst/>
              <a:gdLst>
                <a:gd name="T0" fmla="*/ 99 w 103"/>
                <a:gd name="T1" fmla="*/ 71 h 75"/>
                <a:gd name="T2" fmla="*/ 90 w 103"/>
                <a:gd name="T3" fmla="*/ 75 h 75"/>
                <a:gd name="T4" fmla="*/ 82 w 103"/>
                <a:gd name="T5" fmla="*/ 75 h 75"/>
                <a:gd name="T6" fmla="*/ 73 w 103"/>
                <a:gd name="T7" fmla="*/ 71 h 75"/>
                <a:gd name="T8" fmla="*/ 60 w 103"/>
                <a:gd name="T9" fmla="*/ 64 h 75"/>
                <a:gd name="T10" fmla="*/ 34 w 103"/>
                <a:gd name="T11" fmla="*/ 39 h 75"/>
                <a:gd name="T12" fmla="*/ 0 w 103"/>
                <a:gd name="T13" fmla="*/ 0 h 75"/>
                <a:gd name="T14" fmla="*/ 34 w 103"/>
                <a:gd name="T15" fmla="*/ 10 h 75"/>
                <a:gd name="T16" fmla="*/ 69 w 103"/>
                <a:gd name="T17" fmla="*/ 32 h 75"/>
                <a:gd name="T18" fmla="*/ 95 w 103"/>
                <a:gd name="T19" fmla="*/ 57 h 75"/>
                <a:gd name="T20" fmla="*/ 103 w 103"/>
                <a:gd name="T21" fmla="*/ 64 h 75"/>
                <a:gd name="T22" fmla="*/ 99 w 103"/>
                <a:gd name="T23" fmla="*/ 7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5"/>
                <a:gd name="T38" fmla="*/ 103 w 103"/>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5">
                  <a:moveTo>
                    <a:pt x="99" y="71"/>
                  </a:moveTo>
                  <a:lnTo>
                    <a:pt x="90" y="75"/>
                  </a:lnTo>
                  <a:lnTo>
                    <a:pt x="82" y="75"/>
                  </a:lnTo>
                  <a:lnTo>
                    <a:pt x="73" y="71"/>
                  </a:lnTo>
                  <a:lnTo>
                    <a:pt x="60" y="64"/>
                  </a:lnTo>
                  <a:lnTo>
                    <a:pt x="34" y="39"/>
                  </a:lnTo>
                  <a:lnTo>
                    <a:pt x="0" y="0"/>
                  </a:lnTo>
                  <a:lnTo>
                    <a:pt x="34" y="10"/>
                  </a:lnTo>
                  <a:lnTo>
                    <a:pt x="69" y="32"/>
                  </a:lnTo>
                  <a:lnTo>
                    <a:pt x="95" y="57"/>
                  </a:lnTo>
                  <a:lnTo>
                    <a:pt x="103" y="64"/>
                  </a:lnTo>
                  <a:lnTo>
                    <a:pt x="99" y="71"/>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6" name="Freeform 126"/>
            <p:cNvSpPr>
              <a:spLocks/>
            </p:cNvSpPr>
            <p:nvPr/>
          </p:nvSpPr>
          <p:spPr bwMode="auto">
            <a:xfrm>
              <a:off x="236" y="3171"/>
              <a:ext cx="90" cy="43"/>
            </a:xfrm>
            <a:custGeom>
              <a:avLst/>
              <a:gdLst>
                <a:gd name="T0" fmla="*/ 90 w 90"/>
                <a:gd name="T1" fmla="*/ 28 h 43"/>
                <a:gd name="T2" fmla="*/ 73 w 90"/>
                <a:gd name="T3" fmla="*/ 10 h 43"/>
                <a:gd name="T4" fmla="*/ 52 w 90"/>
                <a:gd name="T5" fmla="*/ 0 h 43"/>
                <a:gd name="T6" fmla="*/ 26 w 90"/>
                <a:gd name="T7" fmla="*/ 0 h 43"/>
                <a:gd name="T8" fmla="*/ 0 w 90"/>
                <a:gd name="T9" fmla="*/ 3 h 43"/>
                <a:gd name="T10" fmla="*/ 17 w 90"/>
                <a:gd name="T11" fmla="*/ 18 h 43"/>
                <a:gd name="T12" fmla="*/ 39 w 90"/>
                <a:gd name="T13" fmla="*/ 35 h 43"/>
                <a:gd name="T14" fmla="*/ 65 w 90"/>
                <a:gd name="T15" fmla="*/ 43 h 43"/>
                <a:gd name="T16" fmla="*/ 78 w 90"/>
                <a:gd name="T17" fmla="*/ 39 h 43"/>
                <a:gd name="T18" fmla="*/ 90 w 90"/>
                <a:gd name="T19" fmla="*/ 2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3"/>
                <a:gd name="T32" fmla="*/ 90 w 9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3">
                  <a:moveTo>
                    <a:pt x="90" y="28"/>
                  </a:moveTo>
                  <a:lnTo>
                    <a:pt x="73" y="10"/>
                  </a:lnTo>
                  <a:lnTo>
                    <a:pt x="52" y="0"/>
                  </a:lnTo>
                  <a:lnTo>
                    <a:pt x="26" y="0"/>
                  </a:lnTo>
                  <a:lnTo>
                    <a:pt x="0" y="3"/>
                  </a:lnTo>
                  <a:lnTo>
                    <a:pt x="17" y="18"/>
                  </a:lnTo>
                  <a:lnTo>
                    <a:pt x="39" y="35"/>
                  </a:lnTo>
                  <a:lnTo>
                    <a:pt x="65" y="43"/>
                  </a:lnTo>
                  <a:lnTo>
                    <a:pt x="78" y="39"/>
                  </a:lnTo>
                  <a:lnTo>
                    <a:pt x="90" y="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7" name="Freeform 127"/>
            <p:cNvSpPr>
              <a:spLocks/>
            </p:cNvSpPr>
            <p:nvPr/>
          </p:nvSpPr>
          <p:spPr bwMode="auto">
            <a:xfrm>
              <a:off x="1224" y="3618"/>
              <a:ext cx="39" cy="86"/>
            </a:xfrm>
            <a:custGeom>
              <a:avLst/>
              <a:gdLst>
                <a:gd name="T0" fmla="*/ 4 w 39"/>
                <a:gd name="T1" fmla="*/ 0 h 86"/>
                <a:gd name="T2" fmla="*/ 4 w 39"/>
                <a:gd name="T3" fmla="*/ 15 h 86"/>
                <a:gd name="T4" fmla="*/ 0 w 39"/>
                <a:gd name="T5" fmla="*/ 36 h 86"/>
                <a:gd name="T6" fmla="*/ 0 w 39"/>
                <a:gd name="T7" fmla="*/ 47 h 86"/>
                <a:gd name="T8" fmla="*/ 4 w 39"/>
                <a:gd name="T9" fmla="*/ 61 h 86"/>
                <a:gd name="T10" fmla="*/ 17 w 39"/>
                <a:gd name="T11" fmla="*/ 72 h 86"/>
                <a:gd name="T12" fmla="*/ 39 w 39"/>
                <a:gd name="T13" fmla="*/ 86 h 86"/>
                <a:gd name="T14" fmla="*/ 39 w 39"/>
                <a:gd name="T15" fmla="*/ 54 h 86"/>
                <a:gd name="T16" fmla="*/ 30 w 39"/>
                <a:gd name="T17" fmla="*/ 25 h 86"/>
                <a:gd name="T18" fmla="*/ 22 w 39"/>
                <a:gd name="T19" fmla="*/ 11 h 86"/>
                <a:gd name="T20" fmla="*/ 4 w 39"/>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86"/>
                <a:gd name="T35" fmla="*/ 39 w 39"/>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86">
                  <a:moveTo>
                    <a:pt x="4" y="0"/>
                  </a:moveTo>
                  <a:lnTo>
                    <a:pt x="4" y="15"/>
                  </a:lnTo>
                  <a:lnTo>
                    <a:pt x="0" y="36"/>
                  </a:lnTo>
                  <a:lnTo>
                    <a:pt x="0" y="47"/>
                  </a:lnTo>
                  <a:lnTo>
                    <a:pt x="4" y="61"/>
                  </a:lnTo>
                  <a:lnTo>
                    <a:pt x="17" y="72"/>
                  </a:lnTo>
                  <a:lnTo>
                    <a:pt x="39" y="86"/>
                  </a:lnTo>
                  <a:lnTo>
                    <a:pt x="39" y="54"/>
                  </a:lnTo>
                  <a:lnTo>
                    <a:pt x="30" y="25"/>
                  </a:lnTo>
                  <a:lnTo>
                    <a:pt x="22" y="11"/>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8" name="Freeform 128"/>
            <p:cNvSpPr>
              <a:spLocks/>
            </p:cNvSpPr>
            <p:nvPr/>
          </p:nvSpPr>
          <p:spPr bwMode="auto">
            <a:xfrm>
              <a:off x="288" y="3364"/>
              <a:ext cx="94" cy="36"/>
            </a:xfrm>
            <a:custGeom>
              <a:avLst/>
              <a:gdLst>
                <a:gd name="T0" fmla="*/ 0 w 94"/>
                <a:gd name="T1" fmla="*/ 25 h 36"/>
                <a:gd name="T2" fmla="*/ 17 w 94"/>
                <a:gd name="T3" fmla="*/ 36 h 36"/>
                <a:gd name="T4" fmla="*/ 26 w 94"/>
                <a:gd name="T5" fmla="*/ 36 h 36"/>
                <a:gd name="T6" fmla="*/ 38 w 94"/>
                <a:gd name="T7" fmla="*/ 32 h 36"/>
                <a:gd name="T8" fmla="*/ 60 w 94"/>
                <a:gd name="T9" fmla="*/ 18 h 36"/>
                <a:gd name="T10" fmla="*/ 73 w 94"/>
                <a:gd name="T11" fmla="*/ 14 h 36"/>
                <a:gd name="T12" fmla="*/ 94 w 94"/>
                <a:gd name="T13" fmla="*/ 18 h 36"/>
                <a:gd name="T14" fmla="*/ 64 w 94"/>
                <a:gd name="T15" fmla="*/ 7 h 36"/>
                <a:gd name="T16" fmla="*/ 47 w 94"/>
                <a:gd name="T17" fmla="*/ 0 h 36"/>
                <a:gd name="T18" fmla="*/ 26 w 94"/>
                <a:gd name="T19" fmla="*/ 4 h 36"/>
                <a:gd name="T20" fmla="*/ 13 w 94"/>
                <a:gd name="T21" fmla="*/ 11 h 36"/>
                <a:gd name="T22" fmla="*/ 0 w 94"/>
                <a:gd name="T23" fmla="*/ 25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36"/>
                <a:gd name="T38" fmla="*/ 94 w 94"/>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36">
                  <a:moveTo>
                    <a:pt x="0" y="25"/>
                  </a:moveTo>
                  <a:lnTo>
                    <a:pt x="17" y="36"/>
                  </a:lnTo>
                  <a:lnTo>
                    <a:pt x="26" y="36"/>
                  </a:lnTo>
                  <a:lnTo>
                    <a:pt x="38" y="32"/>
                  </a:lnTo>
                  <a:lnTo>
                    <a:pt x="60" y="18"/>
                  </a:lnTo>
                  <a:lnTo>
                    <a:pt x="73" y="14"/>
                  </a:lnTo>
                  <a:lnTo>
                    <a:pt x="94" y="18"/>
                  </a:lnTo>
                  <a:lnTo>
                    <a:pt x="64" y="7"/>
                  </a:lnTo>
                  <a:lnTo>
                    <a:pt x="47" y="0"/>
                  </a:lnTo>
                  <a:lnTo>
                    <a:pt x="26" y="4"/>
                  </a:lnTo>
                  <a:lnTo>
                    <a:pt x="13" y="11"/>
                  </a:lnTo>
                  <a:lnTo>
                    <a:pt x="0" y="2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9" name="Freeform 129"/>
            <p:cNvSpPr>
              <a:spLocks/>
            </p:cNvSpPr>
            <p:nvPr/>
          </p:nvSpPr>
          <p:spPr bwMode="auto">
            <a:xfrm>
              <a:off x="902" y="3675"/>
              <a:ext cx="60" cy="61"/>
            </a:xfrm>
            <a:custGeom>
              <a:avLst/>
              <a:gdLst>
                <a:gd name="T0" fmla="*/ 0 w 60"/>
                <a:gd name="T1" fmla="*/ 61 h 61"/>
                <a:gd name="T2" fmla="*/ 21 w 60"/>
                <a:gd name="T3" fmla="*/ 58 h 61"/>
                <a:gd name="T4" fmla="*/ 30 w 60"/>
                <a:gd name="T5" fmla="*/ 54 h 61"/>
                <a:gd name="T6" fmla="*/ 34 w 60"/>
                <a:gd name="T7" fmla="*/ 43 h 61"/>
                <a:gd name="T8" fmla="*/ 34 w 60"/>
                <a:gd name="T9" fmla="*/ 18 h 61"/>
                <a:gd name="T10" fmla="*/ 43 w 60"/>
                <a:gd name="T11" fmla="*/ 8 h 61"/>
                <a:gd name="T12" fmla="*/ 60 w 60"/>
                <a:gd name="T13" fmla="*/ 0 h 61"/>
                <a:gd name="T14" fmla="*/ 30 w 60"/>
                <a:gd name="T15" fmla="*/ 8 h 61"/>
                <a:gd name="T16" fmla="*/ 9 w 60"/>
                <a:gd name="T17" fmla="*/ 18 h 61"/>
                <a:gd name="T18" fmla="*/ 0 w 60"/>
                <a:gd name="T19" fmla="*/ 33 h 61"/>
                <a:gd name="T20" fmla="*/ 0 w 60"/>
                <a:gd name="T21" fmla="*/ 43 h 61"/>
                <a:gd name="T22" fmla="*/ 0 w 60"/>
                <a:gd name="T23" fmla="*/ 61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61"/>
                <a:gd name="T38" fmla="*/ 60 w 60"/>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61">
                  <a:moveTo>
                    <a:pt x="0" y="61"/>
                  </a:moveTo>
                  <a:lnTo>
                    <a:pt x="21" y="58"/>
                  </a:lnTo>
                  <a:lnTo>
                    <a:pt x="30" y="54"/>
                  </a:lnTo>
                  <a:lnTo>
                    <a:pt x="34" y="43"/>
                  </a:lnTo>
                  <a:lnTo>
                    <a:pt x="34" y="18"/>
                  </a:lnTo>
                  <a:lnTo>
                    <a:pt x="43" y="8"/>
                  </a:lnTo>
                  <a:lnTo>
                    <a:pt x="60" y="0"/>
                  </a:lnTo>
                  <a:lnTo>
                    <a:pt x="30" y="8"/>
                  </a:lnTo>
                  <a:lnTo>
                    <a:pt x="9" y="18"/>
                  </a:lnTo>
                  <a:lnTo>
                    <a:pt x="0" y="33"/>
                  </a:lnTo>
                  <a:lnTo>
                    <a:pt x="0" y="43"/>
                  </a:lnTo>
                  <a:lnTo>
                    <a:pt x="0" y="61"/>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0" name="Freeform 130"/>
            <p:cNvSpPr>
              <a:spLocks/>
            </p:cNvSpPr>
            <p:nvPr/>
          </p:nvSpPr>
          <p:spPr bwMode="auto">
            <a:xfrm>
              <a:off x="567" y="3604"/>
              <a:ext cx="77" cy="68"/>
            </a:xfrm>
            <a:custGeom>
              <a:avLst/>
              <a:gdLst>
                <a:gd name="T0" fmla="*/ 4 w 77"/>
                <a:gd name="T1" fmla="*/ 0 h 68"/>
                <a:gd name="T2" fmla="*/ 30 w 77"/>
                <a:gd name="T3" fmla="*/ 0 h 68"/>
                <a:gd name="T4" fmla="*/ 43 w 77"/>
                <a:gd name="T5" fmla="*/ 7 h 68"/>
                <a:gd name="T6" fmla="*/ 52 w 77"/>
                <a:gd name="T7" fmla="*/ 18 h 68"/>
                <a:gd name="T8" fmla="*/ 60 w 77"/>
                <a:gd name="T9" fmla="*/ 50 h 68"/>
                <a:gd name="T10" fmla="*/ 64 w 77"/>
                <a:gd name="T11" fmla="*/ 61 h 68"/>
                <a:gd name="T12" fmla="*/ 77 w 77"/>
                <a:gd name="T13" fmla="*/ 68 h 68"/>
                <a:gd name="T14" fmla="*/ 43 w 77"/>
                <a:gd name="T15" fmla="*/ 57 h 68"/>
                <a:gd name="T16" fmla="*/ 17 w 77"/>
                <a:gd name="T17" fmla="*/ 43 h 68"/>
                <a:gd name="T18" fmla="*/ 4 w 77"/>
                <a:gd name="T19" fmla="*/ 25 h 68"/>
                <a:gd name="T20" fmla="*/ 0 w 77"/>
                <a:gd name="T21" fmla="*/ 14 h 68"/>
                <a:gd name="T22" fmla="*/ 4 w 77"/>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68"/>
                <a:gd name="T38" fmla="*/ 77 w 77"/>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68">
                  <a:moveTo>
                    <a:pt x="4" y="0"/>
                  </a:moveTo>
                  <a:lnTo>
                    <a:pt x="30" y="0"/>
                  </a:lnTo>
                  <a:lnTo>
                    <a:pt x="43" y="7"/>
                  </a:lnTo>
                  <a:lnTo>
                    <a:pt x="52" y="18"/>
                  </a:lnTo>
                  <a:lnTo>
                    <a:pt x="60" y="50"/>
                  </a:lnTo>
                  <a:lnTo>
                    <a:pt x="64" y="61"/>
                  </a:lnTo>
                  <a:lnTo>
                    <a:pt x="77" y="68"/>
                  </a:lnTo>
                  <a:lnTo>
                    <a:pt x="43" y="57"/>
                  </a:lnTo>
                  <a:lnTo>
                    <a:pt x="17" y="43"/>
                  </a:lnTo>
                  <a:lnTo>
                    <a:pt x="4" y="25"/>
                  </a:lnTo>
                  <a:lnTo>
                    <a:pt x="0" y="14"/>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1" name="Freeform 131"/>
            <p:cNvSpPr>
              <a:spLocks/>
            </p:cNvSpPr>
            <p:nvPr/>
          </p:nvSpPr>
          <p:spPr bwMode="auto">
            <a:xfrm>
              <a:off x="1216" y="3804"/>
              <a:ext cx="73" cy="58"/>
            </a:xfrm>
            <a:custGeom>
              <a:avLst/>
              <a:gdLst>
                <a:gd name="T0" fmla="*/ 0 w 73"/>
                <a:gd name="T1" fmla="*/ 8 h 58"/>
                <a:gd name="T2" fmla="*/ 8 w 73"/>
                <a:gd name="T3" fmla="*/ 29 h 58"/>
                <a:gd name="T4" fmla="*/ 25 w 73"/>
                <a:gd name="T5" fmla="*/ 47 h 58"/>
                <a:gd name="T6" fmla="*/ 73 w 73"/>
                <a:gd name="T7" fmla="*/ 58 h 58"/>
                <a:gd name="T8" fmla="*/ 64 w 73"/>
                <a:gd name="T9" fmla="*/ 36 h 58"/>
                <a:gd name="T10" fmla="*/ 51 w 73"/>
                <a:gd name="T11" fmla="*/ 18 h 58"/>
                <a:gd name="T12" fmla="*/ 30 w 73"/>
                <a:gd name="T13" fmla="*/ 4 h 58"/>
                <a:gd name="T14" fmla="*/ 17 w 73"/>
                <a:gd name="T15" fmla="*/ 0 h 58"/>
                <a:gd name="T16" fmla="*/ 0 w 73"/>
                <a:gd name="T17" fmla="*/ 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58"/>
                <a:gd name="T29" fmla="*/ 73 w 73"/>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58">
                  <a:moveTo>
                    <a:pt x="0" y="8"/>
                  </a:moveTo>
                  <a:lnTo>
                    <a:pt x="8" y="29"/>
                  </a:lnTo>
                  <a:lnTo>
                    <a:pt x="25" y="47"/>
                  </a:lnTo>
                  <a:lnTo>
                    <a:pt x="73" y="58"/>
                  </a:lnTo>
                  <a:lnTo>
                    <a:pt x="64" y="36"/>
                  </a:lnTo>
                  <a:lnTo>
                    <a:pt x="51" y="18"/>
                  </a:lnTo>
                  <a:lnTo>
                    <a:pt x="30" y="4"/>
                  </a:lnTo>
                  <a:lnTo>
                    <a:pt x="17" y="0"/>
                  </a:lnTo>
                  <a:lnTo>
                    <a:pt x="0" y="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2" name="Freeform 132"/>
            <p:cNvSpPr>
              <a:spLocks/>
            </p:cNvSpPr>
            <p:nvPr/>
          </p:nvSpPr>
          <p:spPr bwMode="auto">
            <a:xfrm>
              <a:off x="64" y="3153"/>
              <a:ext cx="91" cy="39"/>
            </a:xfrm>
            <a:custGeom>
              <a:avLst/>
              <a:gdLst>
                <a:gd name="T0" fmla="*/ 91 w 91"/>
                <a:gd name="T1" fmla="*/ 7 h 39"/>
                <a:gd name="T2" fmla="*/ 61 w 91"/>
                <a:gd name="T3" fmla="*/ 0 h 39"/>
                <a:gd name="T4" fmla="*/ 39 w 91"/>
                <a:gd name="T5" fmla="*/ 7 h 39"/>
                <a:gd name="T6" fmla="*/ 18 w 91"/>
                <a:gd name="T7" fmla="*/ 21 h 39"/>
                <a:gd name="T8" fmla="*/ 0 w 91"/>
                <a:gd name="T9" fmla="*/ 39 h 39"/>
                <a:gd name="T10" fmla="*/ 26 w 91"/>
                <a:gd name="T11" fmla="*/ 39 h 39"/>
                <a:gd name="T12" fmla="*/ 56 w 91"/>
                <a:gd name="T13" fmla="*/ 39 h 39"/>
                <a:gd name="T14" fmla="*/ 82 w 91"/>
                <a:gd name="T15" fmla="*/ 28 h 39"/>
                <a:gd name="T16" fmla="*/ 91 w 91"/>
                <a:gd name="T17" fmla="*/ 21 h 39"/>
                <a:gd name="T18" fmla="*/ 91 w 91"/>
                <a:gd name="T19" fmla="*/ 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39"/>
                <a:gd name="T32" fmla="*/ 91 w 91"/>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39">
                  <a:moveTo>
                    <a:pt x="91" y="7"/>
                  </a:moveTo>
                  <a:lnTo>
                    <a:pt x="61" y="0"/>
                  </a:lnTo>
                  <a:lnTo>
                    <a:pt x="39" y="7"/>
                  </a:lnTo>
                  <a:lnTo>
                    <a:pt x="18" y="21"/>
                  </a:lnTo>
                  <a:lnTo>
                    <a:pt x="0" y="39"/>
                  </a:lnTo>
                  <a:lnTo>
                    <a:pt x="26" y="39"/>
                  </a:lnTo>
                  <a:lnTo>
                    <a:pt x="56" y="39"/>
                  </a:lnTo>
                  <a:lnTo>
                    <a:pt x="82" y="28"/>
                  </a:lnTo>
                  <a:lnTo>
                    <a:pt x="91" y="21"/>
                  </a:lnTo>
                  <a:lnTo>
                    <a:pt x="91" y="7"/>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3" name="Freeform 133"/>
            <p:cNvSpPr>
              <a:spLocks/>
            </p:cNvSpPr>
            <p:nvPr/>
          </p:nvSpPr>
          <p:spPr bwMode="auto">
            <a:xfrm>
              <a:off x="382" y="3192"/>
              <a:ext cx="26" cy="61"/>
            </a:xfrm>
            <a:custGeom>
              <a:avLst/>
              <a:gdLst>
                <a:gd name="T0" fmla="*/ 26 w 26"/>
                <a:gd name="T1" fmla="*/ 61 h 61"/>
                <a:gd name="T2" fmla="*/ 26 w 26"/>
                <a:gd name="T3" fmla="*/ 32 h 61"/>
                <a:gd name="T4" fmla="*/ 17 w 26"/>
                <a:gd name="T5" fmla="*/ 14 h 61"/>
                <a:gd name="T6" fmla="*/ 0 w 26"/>
                <a:gd name="T7" fmla="*/ 0 h 61"/>
                <a:gd name="T8" fmla="*/ 0 w 26"/>
                <a:gd name="T9" fmla="*/ 36 h 61"/>
                <a:gd name="T10" fmla="*/ 9 w 26"/>
                <a:gd name="T11" fmla="*/ 50 h 61"/>
                <a:gd name="T12" fmla="*/ 26 w 26"/>
                <a:gd name="T13" fmla="*/ 61 h 61"/>
                <a:gd name="T14" fmla="*/ 0 60000 65536"/>
                <a:gd name="T15" fmla="*/ 0 60000 65536"/>
                <a:gd name="T16" fmla="*/ 0 60000 65536"/>
                <a:gd name="T17" fmla="*/ 0 60000 65536"/>
                <a:gd name="T18" fmla="*/ 0 60000 65536"/>
                <a:gd name="T19" fmla="*/ 0 60000 65536"/>
                <a:gd name="T20" fmla="*/ 0 60000 65536"/>
                <a:gd name="T21" fmla="*/ 0 w 26"/>
                <a:gd name="T22" fmla="*/ 0 h 61"/>
                <a:gd name="T23" fmla="*/ 26 w 2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1">
                  <a:moveTo>
                    <a:pt x="26" y="61"/>
                  </a:moveTo>
                  <a:lnTo>
                    <a:pt x="26" y="32"/>
                  </a:lnTo>
                  <a:lnTo>
                    <a:pt x="17" y="14"/>
                  </a:lnTo>
                  <a:lnTo>
                    <a:pt x="0" y="0"/>
                  </a:lnTo>
                  <a:lnTo>
                    <a:pt x="0" y="36"/>
                  </a:lnTo>
                  <a:lnTo>
                    <a:pt x="9" y="50"/>
                  </a:lnTo>
                  <a:lnTo>
                    <a:pt x="26" y="61"/>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4" name="Freeform 134"/>
            <p:cNvSpPr>
              <a:spLocks/>
            </p:cNvSpPr>
            <p:nvPr/>
          </p:nvSpPr>
          <p:spPr bwMode="auto">
            <a:xfrm>
              <a:off x="2779" y="3708"/>
              <a:ext cx="30" cy="46"/>
            </a:xfrm>
            <a:custGeom>
              <a:avLst/>
              <a:gdLst>
                <a:gd name="T0" fmla="*/ 0 w 30"/>
                <a:gd name="T1" fmla="*/ 0 h 46"/>
                <a:gd name="T2" fmla="*/ 0 w 30"/>
                <a:gd name="T3" fmla="*/ 10 h 46"/>
                <a:gd name="T4" fmla="*/ 0 w 30"/>
                <a:gd name="T5" fmla="*/ 25 h 46"/>
                <a:gd name="T6" fmla="*/ 9 w 30"/>
                <a:gd name="T7" fmla="*/ 36 h 46"/>
                <a:gd name="T8" fmla="*/ 22 w 30"/>
                <a:gd name="T9" fmla="*/ 46 h 46"/>
                <a:gd name="T10" fmla="*/ 30 w 30"/>
                <a:gd name="T11" fmla="*/ 28 h 46"/>
                <a:gd name="T12" fmla="*/ 22 w 30"/>
                <a:gd name="T13" fmla="*/ 14 h 46"/>
                <a:gd name="T14" fmla="*/ 9 w 30"/>
                <a:gd name="T15" fmla="*/ 7 h 46"/>
                <a:gd name="T16" fmla="*/ 0 w 30"/>
                <a:gd name="T17" fmla="*/ 7 h 46"/>
                <a:gd name="T18" fmla="*/ 0 w 3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6"/>
                <a:gd name="T32" fmla="*/ 30 w 3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6">
                  <a:moveTo>
                    <a:pt x="0" y="0"/>
                  </a:moveTo>
                  <a:lnTo>
                    <a:pt x="0" y="10"/>
                  </a:lnTo>
                  <a:lnTo>
                    <a:pt x="0" y="25"/>
                  </a:lnTo>
                  <a:lnTo>
                    <a:pt x="9" y="36"/>
                  </a:lnTo>
                  <a:lnTo>
                    <a:pt x="22" y="46"/>
                  </a:lnTo>
                  <a:lnTo>
                    <a:pt x="30" y="28"/>
                  </a:lnTo>
                  <a:lnTo>
                    <a:pt x="22" y="14"/>
                  </a:lnTo>
                  <a:lnTo>
                    <a:pt x="9" y="7"/>
                  </a:lnTo>
                  <a:lnTo>
                    <a:pt x="0" y="7"/>
                  </a:lnTo>
                  <a:lnTo>
                    <a:pt x="0" y="0"/>
                  </a:lnTo>
                  <a:close/>
                </a:path>
              </a:pathLst>
            </a:custGeom>
            <a:solidFill>
              <a:srgbClr val="B0B0B0"/>
            </a:solidFill>
            <a:ln w="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5" name="Freeform 135"/>
            <p:cNvSpPr>
              <a:spLocks/>
            </p:cNvSpPr>
            <p:nvPr/>
          </p:nvSpPr>
          <p:spPr bwMode="auto">
            <a:xfrm>
              <a:off x="606" y="3561"/>
              <a:ext cx="73" cy="21"/>
            </a:xfrm>
            <a:custGeom>
              <a:avLst/>
              <a:gdLst>
                <a:gd name="T0" fmla="*/ 73 w 73"/>
                <a:gd name="T1" fmla="*/ 3 h 21"/>
                <a:gd name="T2" fmla="*/ 38 w 73"/>
                <a:gd name="T3" fmla="*/ 0 h 21"/>
                <a:gd name="T4" fmla="*/ 21 w 73"/>
                <a:gd name="T5" fmla="*/ 3 h 21"/>
                <a:gd name="T6" fmla="*/ 0 w 73"/>
                <a:gd name="T7" fmla="*/ 14 h 21"/>
                <a:gd name="T8" fmla="*/ 38 w 73"/>
                <a:gd name="T9" fmla="*/ 21 h 21"/>
                <a:gd name="T10" fmla="*/ 55 w 73"/>
                <a:gd name="T11" fmla="*/ 18 h 21"/>
                <a:gd name="T12" fmla="*/ 73 w 73"/>
                <a:gd name="T13" fmla="*/ 3 h 21"/>
                <a:gd name="T14" fmla="*/ 0 60000 65536"/>
                <a:gd name="T15" fmla="*/ 0 60000 65536"/>
                <a:gd name="T16" fmla="*/ 0 60000 65536"/>
                <a:gd name="T17" fmla="*/ 0 60000 65536"/>
                <a:gd name="T18" fmla="*/ 0 60000 65536"/>
                <a:gd name="T19" fmla="*/ 0 60000 65536"/>
                <a:gd name="T20" fmla="*/ 0 60000 65536"/>
                <a:gd name="T21" fmla="*/ 0 w 73"/>
                <a:gd name="T22" fmla="*/ 0 h 21"/>
                <a:gd name="T23" fmla="*/ 73 w 7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1">
                  <a:moveTo>
                    <a:pt x="73" y="3"/>
                  </a:moveTo>
                  <a:lnTo>
                    <a:pt x="38" y="0"/>
                  </a:lnTo>
                  <a:lnTo>
                    <a:pt x="21" y="3"/>
                  </a:lnTo>
                  <a:lnTo>
                    <a:pt x="0" y="14"/>
                  </a:lnTo>
                  <a:lnTo>
                    <a:pt x="38" y="21"/>
                  </a:lnTo>
                  <a:lnTo>
                    <a:pt x="55" y="18"/>
                  </a:lnTo>
                  <a:lnTo>
                    <a:pt x="73" y="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6" name="Freeform 136"/>
            <p:cNvSpPr>
              <a:spLocks/>
            </p:cNvSpPr>
            <p:nvPr/>
          </p:nvSpPr>
          <p:spPr bwMode="auto">
            <a:xfrm>
              <a:off x="1353" y="3801"/>
              <a:ext cx="86" cy="39"/>
            </a:xfrm>
            <a:custGeom>
              <a:avLst/>
              <a:gdLst>
                <a:gd name="T0" fmla="*/ 0 w 86"/>
                <a:gd name="T1" fmla="*/ 3 h 39"/>
                <a:gd name="T2" fmla="*/ 9 w 86"/>
                <a:gd name="T3" fmla="*/ 21 h 39"/>
                <a:gd name="T4" fmla="*/ 13 w 86"/>
                <a:gd name="T5" fmla="*/ 25 h 39"/>
                <a:gd name="T6" fmla="*/ 26 w 86"/>
                <a:gd name="T7" fmla="*/ 28 h 39"/>
                <a:gd name="T8" fmla="*/ 56 w 86"/>
                <a:gd name="T9" fmla="*/ 25 h 39"/>
                <a:gd name="T10" fmla="*/ 69 w 86"/>
                <a:gd name="T11" fmla="*/ 28 h 39"/>
                <a:gd name="T12" fmla="*/ 86 w 86"/>
                <a:gd name="T13" fmla="*/ 39 h 39"/>
                <a:gd name="T14" fmla="*/ 69 w 86"/>
                <a:gd name="T15" fmla="*/ 21 h 39"/>
                <a:gd name="T16" fmla="*/ 52 w 86"/>
                <a:gd name="T17" fmla="*/ 3 h 39"/>
                <a:gd name="T18" fmla="*/ 34 w 86"/>
                <a:gd name="T19" fmla="*/ 0 h 39"/>
                <a:gd name="T20" fmla="*/ 21 w 86"/>
                <a:gd name="T21" fmla="*/ 0 h 39"/>
                <a:gd name="T22" fmla="*/ 0 w 86"/>
                <a:gd name="T23" fmla="*/ 3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39"/>
                <a:gd name="T38" fmla="*/ 86 w 86"/>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39">
                  <a:moveTo>
                    <a:pt x="0" y="3"/>
                  </a:moveTo>
                  <a:lnTo>
                    <a:pt x="9" y="21"/>
                  </a:lnTo>
                  <a:lnTo>
                    <a:pt x="13" y="25"/>
                  </a:lnTo>
                  <a:lnTo>
                    <a:pt x="26" y="28"/>
                  </a:lnTo>
                  <a:lnTo>
                    <a:pt x="56" y="25"/>
                  </a:lnTo>
                  <a:lnTo>
                    <a:pt x="69" y="28"/>
                  </a:lnTo>
                  <a:lnTo>
                    <a:pt x="86" y="39"/>
                  </a:lnTo>
                  <a:lnTo>
                    <a:pt x="69" y="21"/>
                  </a:lnTo>
                  <a:lnTo>
                    <a:pt x="52" y="3"/>
                  </a:lnTo>
                  <a:lnTo>
                    <a:pt x="34" y="0"/>
                  </a:lnTo>
                  <a:lnTo>
                    <a:pt x="21" y="0"/>
                  </a:lnTo>
                  <a:lnTo>
                    <a:pt x="0" y="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7" name="Freeform 137"/>
            <p:cNvSpPr>
              <a:spLocks/>
            </p:cNvSpPr>
            <p:nvPr/>
          </p:nvSpPr>
          <p:spPr bwMode="auto">
            <a:xfrm>
              <a:off x="2938" y="3765"/>
              <a:ext cx="168" cy="72"/>
            </a:xfrm>
            <a:custGeom>
              <a:avLst/>
              <a:gdLst>
                <a:gd name="T0" fmla="*/ 168 w 168"/>
                <a:gd name="T1" fmla="*/ 7 h 72"/>
                <a:gd name="T2" fmla="*/ 168 w 168"/>
                <a:gd name="T3" fmla="*/ 14 h 72"/>
                <a:gd name="T4" fmla="*/ 159 w 168"/>
                <a:gd name="T5" fmla="*/ 25 h 72"/>
                <a:gd name="T6" fmla="*/ 142 w 168"/>
                <a:gd name="T7" fmla="*/ 36 h 72"/>
                <a:gd name="T8" fmla="*/ 116 w 168"/>
                <a:gd name="T9" fmla="*/ 50 h 72"/>
                <a:gd name="T10" fmla="*/ 52 w 168"/>
                <a:gd name="T11" fmla="*/ 68 h 72"/>
                <a:gd name="T12" fmla="*/ 26 w 168"/>
                <a:gd name="T13" fmla="*/ 72 h 72"/>
                <a:gd name="T14" fmla="*/ 0 w 168"/>
                <a:gd name="T15" fmla="*/ 72 h 72"/>
                <a:gd name="T16" fmla="*/ 34 w 168"/>
                <a:gd name="T17" fmla="*/ 43 h 72"/>
                <a:gd name="T18" fmla="*/ 77 w 168"/>
                <a:gd name="T19" fmla="*/ 14 h 72"/>
                <a:gd name="T20" fmla="*/ 103 w 168"/>
                <a:gd name="T21" fmla="*/ 7 h 72"/>
                <a:gd name="T22" fmla="*/ 125 w 168"/>
                <a:gd name="T23" fmla="*/ 0 h 72"/>
                <a:gd name="T24" fmla="*/ 146 w 168"/>
                <a:gd name="T25" fmla="*/ 0 h 72"/>
                <a:gd name="T26" fmla="*/ 168 w 168"/>
                <a:gd name="T27" fmla="*/ 7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72"/>
                <a:gd name="T44" fmla="*/ 168 w 168"/>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72">
                  <a:moveTo>
                    <a:pt x="168" y="7"/>
                  </a:moveTo>
                  <a:lnTo>
                    <a:pt x="168" y="14"/>
                  </a:lnTo>
                  <a:lnTo>
                    <a:pt x="159" y="25"/>
                  </a:lnTo>
                  <a:lnTo>
                    <a:pt x="142" y="36"/>
                  </a:lnTo>
                  <a:lnTo>
                    <a:pt x="116" y="50"/>
                  </a:lnTo>
                  <a:lnTo>
                    <a:pt x="52" y="68"/>
                  </a:lnTo>
                  <a:lnTo>
                    <a:pt x="26" y="72"/>
                  </a:lnTo>
                  <a:lnTo>
                    <a:pt x="0" y="72"/>
                  </a:lnTo>
                  <a:lnTo>
                    <a:pt x="34" y="43"/>
                  </a:lnTo>
                  <a:lnTo>
                    <a:pt x="77" y="14"/>
                  </a:lnTo>
                  <a:lnTo>
                    <a:pt x="103" y="7"/>
                  </a:lnTo>
                  <a:lnTo>
                    <a:pt x="125" y="0"/>
                  </a:lnTo>
                  <a:lnTo>
                    <a:pt x="146" y="0"/>
                  </a:lnTo>
                  <a:lnTo>
                    <a:pt x="168"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8" name="Freeform 138"/>
            <p:cNvSpPr>
              <a:spLocks/>
            </p:cNvSpPr>
            <p:nvPr/>
          </p:nvSpPr>
          <p:spPr bwMode="auto">
            <a:xfrm>
              <a:off x="739" y="3636"/>
              <a:ext cx="107" cy="39"/>
            </a:xfrm>
            <a:custGeom>
              <a:avLst/>
              <a:gdLst>
                <a:gd name="T0" fmla="*/ 0 w 107"/>
                <a:gd name="T1" fmla="*/ 25 h 39"/>
                <a:gd name="T2" fmla="*/ 21 w 107"/>
                <a:gd name="T3" fmla="*/ 39 h 39"/>
                <a:gd name="T4" fmla="*/ 34 w 107"/>
                <a:gd name="T5" fmla="*/ 39 h 39"/>
                <a:gd name="T6" fmla="*/ 51 w 107"/>
                <a:gd name="T7" fmla="*/ 36 h 39"/>
                <a:gd name="T8" fmla="*/ 81 w 107"/>
                <a:gd name="T9" fmla="*/ 18 h 39"/>
                <a:gd name="T10" fmla="*/ 99 w 107"/>
                <a:gd name="T11" fmla="*/ 11 h 39"/>
                <a:gd name="T12" fmla="*/ 107 w 107"/>
                <a:gd name="T13" fmla="*/ 14 h 39"/>
                <a:gd name="T14" fmla="*/ 77 w 107"/>
                <a:gd name="T15" fmla="*/ 4 h 39"/>
                <a:gd name="T16" fmla="*/ 43 w 107"/>
                <a:gd name="T17" fmla="*/ 0 h 39"/>
                <a:gd name="T18" fmla="*/ 17 w 107"/>
                <a:gd name="T19" fmla="*/ 7 h 39"/>
                <a:gd name="T20" fmla="*/ 8 w 107"/>
                <a:gd name="T21" fmla="*/ 14 h 39"/>
                <a:gd name="T22" fmla="*/ 0 w 107"/>
                <a:gd name="T23" fmla="*/ 2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39"/>
                <a:gd name="T38" fmla="*/ 107 w 107"/>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39">
                  <a:moveTo>
                    <a:pt x="0" y="25"/>
                  </a:moveTo>
                  <a:lnTo>
                    <a:pt x="21" y="39"/>
                  </a:lnTo>
                  <a:lnTo>
                    <a:pt x="34" y="39"/>
                  </a:lnTo>
                  <a:lnTo>
                    <a:pt x="51" y="36"/>
                  </a:lnTo>
                  <a:lnTo>
                    <a:pt x="81" y="18"/>
                  </a:lnTo>
                  <a:lnTo>
                    <a:pt x="99" y="11"/>
                  </a:lnTo>
                  <a:lnTo>
                    <a:pt x="107" y="14"/>
                  </a:lnTo>
                  <a:lnTo>
                    <a:pt x="77" y="4"/>
                  </a:lnTo>
                  <a:lnTo>
                    <a:pt x="43" y="0"/>
                  </a:lnTo>
                  <a:lnTo>
                    <a:pt x="17" y="7"/>
                  </a:lnTo>
                  <a:lnTo>
                    <a:pt x="8" y="14"/>
                  </a:lnTo>
                  <a:lnTo>
                    <a:pt x="0" y="2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9" name="Freeform 139"/>
            <p:cNvSpPr>
              <a:spLocks/>
            </p:cNvSpPr>
            <p:nvPr/>
          </p:nvSpPr>
          <p:spPr bwMode="auto">
            <a:xfrm>
              <a:off x="1448" y="3822"/>
              <a:ext cx="103" cy="40"/>
            </a:xfrm>
            <a:custGeom>
              <a:avLst/>
              <a:gdLst>
                <a:gd name="T0" fmla="*/ 103 w 103"/>
                <a:gd name="T1" fmla="*/ 7 h 40"/>
                <a:gd name="T2" fmla="*/ 81 w 103"/>
                <a:gd name="T3" fmla="*/ 0 h 40"/>
                <a:gd name="T4" fmla="*/ 64 w 103"/>
                <a:gd name="T5" fmla="*/ 0 h 40"/>
                <a:gd name="T6" fmla="*/ 51 w 103"/>
                <a:gd name="T7" fmla="*/ 7 h 40"/>
                <a:gd name="T8" fmla="*/ 21 w 103"/>
                <a:gd name="T9" fmla="*/ 29 h 40"/>
                <a:gd name="T10" fmla="*/ 12 w 103"/>
                <a:gd name="T11" fmla="*/ 36 h 40"/>
                <a:gd name="T12" fmla="*/ 0 w 103"/>
                <a:gd name="T13" fmla="*/ 36 h 40"/>
                <a:gd name="T14" fmla="*/ 34 w 103"/>
                <a:gd name="T15" fmla="*/ 40 h 40"/>
                <a:gd name="T16" fmla="*/ 64 w 103"/>
                <a:gd name="T17" fmla="*/ 40 h 40"/>
                <a:gd name="T18" fmla="*/ 90 w 103"/>
                <a:gd name="T19" fmla="*/ 29 h 40"/>
                <a:gd name="T20" fmla="*/ 103 w 103"/>
                <a:gd name="T21" fmla="*/ 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40"/>
                <a:gd name="T35" fmla="*/ 103 w 103"/>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40">
                  <a:moveTo>
                    <a:pt x="103" y="7"/>
                  </a:moveTo>
                  <a:lnTo>
                    <a:pt x="81" y="0"/>
                  </a:lnTo>
                  <a:lnTo>
                    <a:pt x="64" y="0"/>
                  </a:lnTo>
                  <a:lnTo>
                    <a:pt x="51" y="7"/>
                  </a:lnTo>
                  <a:lnTo>
                    <a:pt x="21" y="29"/>
                  </a:lnTo>
                  <a:lnTo>
                    <a:pt x="12" y="36"/>
                  </a:lnTo>
                  <a:lnTo>
                    <a:pt x="0" y="36"/>
                  </a:lnTo>
                  <a:lnTo>
                    <a:pt x="34" y="40"/>
                  </a:lnTo>
                  <a:lnTo>
                    <a:pt x="64" y="40"/>
                  </a:lnTo>
                  <a:lnTo>
                    <a:pt x="90" y="29"/>
                  </a:lnTo>
                  <a:lnTo>
                    <a:pt x="103"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0" name="Freeform 140"/>
            <p:cNvSpPr>
              <a:spLocks/>
            </p:cNvSpPr>
            <p:nvPr/>
          </p:nvSpPr>
          <p:spPr bwMode="auto">
            <a:xfrm>
              <a:off x="288" y="3357"/>
              <a:ext cx="103" cy="43"/>
            </a:xfrm>
            <a:custGeom>
              <a:avLst/>
              <a:gdLst>
                <a:gd name="T0" fmla="*/ 103 w 103"/>
                <a:gd name="T1" fmla="*/ 11 h 43"/>
                <a:gd name="T2" fmla="*/ 81 w 103"/>
                <a:gd name="T3" fmla="*/ 0 h 43"/>
                <a:gd name="T4" fmla="*/ 64 w 103"/>
                <a:gd name="T5" fmla="*/ 0 h 43"/>
                <a:gd name="T6" fmla="*/ 51 w 103"/>
                <a:gd name="T7" fmla="*/ 7 h 43"/>
                <a:gd name="T8" fmla="*/ 21 w 103"/>
                <a:gd name="T9" fmla="*/ 28 h 43"/>
                <a:gd name="T10" fmla="*/ 13 w 103"/>
                <a:gd name="T11" fmla="*/ 36 h 43"/>
                <a:gd name="T12" fmla="*/ 0 w 103"/>
                <a:gd name="T13" fmla="*/ 36 h 43"/>
                <a:gd name="T14" fmla="*/ 34 w 103"/>
                <a:gd name="T15" fmla="*/ 43 h 43"/>
                <a:gd name="T16" fmla="*/ 64 w 103"/>
                <a:gd name="T17" fmla="*/ 39 h 43"/>
                <a:gd name="T18" fmla="*/ 90 w 103"/>
                <a:gd name="T19" fmla="*/ 32 h 43"/>
                <a:gd name="T20" fmla="*/ 103 w 103"/>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43"/>
                <a:gd name="T35" fmla="*/ 103 w 10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43">
                  <a:moveTo>
                    <a:pt x="103" y="11"/>
                  </a:moveTo>
                  <a:lnTo>
                    <a:pt x="81" y="0"/>
                  </a:lnTo>
                  <a:lnTo>
                    <a:pt x="64" y="0"/>
                  </a:lnTo>
                  <a:lnTo>
                    <a:pt x="51" y="7"/>
                  </a:lnTo>
                  <a:lnTo>
                    <a:pt x="21" y="28"/>
                  </a:lnTo>
                  <a:lnTo>
                    <a:pt x="13" y="36"/>
                  </a:lnTo>
                  <a:lnTo>
                    <a:pt x="0" y="36"/>
                  </a:lnTo>
                  <a:lnTo>
                    <a:pt x="34" y="43"/>
                  </a:lnTo>
                  <a:lnTo>
                    <a:pt x="64" y="39"/>
                  </a:lnTo>
                  <a:lnTo>
                    <a:pt x="90" y="32"/>
                  </a:lnTo>
                  <a:lnTo>
                    <a:pt x="103" y="1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1" name="Freeform 141"/>
            <p:cNvSpPr>
              <a:spLocks/>
            </p:cNvSpPr>
            <p:nvPr/>
          </p:nvSpPr>
          <p:spPr bwMode="auto">
            <a:xfrm>
              <a:off x="228" y="3346"/>
              <a:ext cx="60" cy="43"/>
            </a:xfrm>
            <a:custGeom>
              <a:avLst/>
              <a:gdLst>
                <a:gd name="T0" fmla="*/ 0 w 60"/>
                <a:gd name="T1" fmla="*/ 0 h 43"/>
                <a:gd name="T2" fmla="*/ 4 w 60"/>
                <a:gd name="T3" fmla="*/ 14 h 43"/>
                <a:gd name="T4" fmla="*/ 17 w 60"/>
                <a:gd name="T5" fmla="*/ 25 h 43"/>
                <a:gd name="T6" fmla="*/ 34 w 60"/>
                <a:gd name="T7" fmla="*/ 36 h 43"/>
                <a:gd name="T8" fmla="*/ 60 w 60"/>
                <a:gd name="T9" fmla="*/ 43 h 43"/>
                <a:gd name="T10" fmla="*/ 51 w 60"/>
                <a:gd name="T11" fmla="*/ 18 h 43"/>
                <a:gd name="T12" fmla="*/ 43 w 60"/>
                <a:gd name="T13" fmla="*/ 11 h 43"/>
                <a:gd name="T14" fmla="*/ 34 w 60"/>
                <a:gd name="T15" fmla="*/ 7 h 43"/>
                <a:gd name="T16" fmla="*/ 13 w 60"/>
                <a:gd name="T17" fmla="*/ 7 h 43"/>
                <a:gd name="T18" fmla="*/ 4 w 60"/>
                <a:gd name="T19" fmla="*/ 7 h 43"/>
                <a:gd name="T20" fmla="*/ 0 w 60"/>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43"/>
                <a:gd name="T35" fmla="*/ 60 w 60"/>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43">
                  <a:moveTo>
                    <a:pt x="0" y="0"/>
                  </a:moveTo>
                  <a:lnTo>
                    <a:pt x="4" y="14"/>
                  </a:lnTo>
                  <a:lnTo>
                    <a:pt x="17" y="25"/>
                  </a:lnTo>
                  <a:lnTo>
                    <a:pt x="34" y="36"/>
                  </a:lnTo>
                  <a:lnTo>
                    <a:pt x="60" y="43"/>
                  </a:lnTo>
                  <a:lnTo>
                    <a:pt x="51" y="18"/>
                  </a:lnTo>
                  <a:lnTo>
                    <a:pt x="43" y="11"/>
                  </a:lnTo>
                  <a:lnTo>
                    <a:pt x="34" y="7"/>
                  </a:lnTo>
                  <a:lnTo>
                    <a:pt x="13" y="7"/>
                  </a:lnTo>
                  <a:lnTo>
                    <a:pt x="4" y="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2" name="Freeform 142"/>
            <p:cNvSpPr>
              <a:spLocks/>
            </p:cNvSpPr>
            <p:nvPr/>
          </p:nvSpPr>
          <p:spPr bwMode="auto">
            <a:xfrm>
              <a:off x="322" y="3389"/>
              <a:ext cx="60" cy="136"/>
            </a:xfrm>
            <a:custGeom>
              <a:avLst/>
              <a:gdLst>
                <a:gd name="T0" fmla="*/ 35 w 60"/>
                <a:gd name="T1" fmla="*/ 136 h 136"/>
                <a:gd name="T2" fmla="*/ 39 w 60"/>
                <a:gd name="T3" fmla="*/ 133 h 136"/>
                <a:gd name="T4" fmla="*/ 43 w 60"/>
                <a:gd name="T5" fmla="*/ 122 h 136"/>
                <a:gd name="T6" fmla="*/ 43 w 60"/>
                <a:gd name="T7" fmla="*/ 100 h 136"/>
                <a:gd name="T8" fmla="*/ 47 w 60"/>
                <a:gd name="T9" fmla="*/ 75 h 136"/>
                <a:gd name="T10" fmla="*/ 47 w 60"/>
                <a:gd name="T11" fmla="*/ 29 h 136"/>
                <a:gd name="T12" fmla="*/ 52 w 60"/>
                <a:gd name="T13" fmla="*/ 11 h 136"/>
                <a:gd name="T14" fmla="*/ 60 w 60"/>
                <a:gd name="T15" fmla="*/ 0 h 136"/>
                <a:gd name="T16" fmla="*/ 26 w 60"/>
                <a:gd name="T17" fmla="*/ 39 h 136"/>
                <a:gd name="T18" fmla="*/ 9 w 60"/>
                <a:gd name="T19" fmla="*/ 57 h 136"/>
                <a:gd name="T20" fmla="*/ 4 w 60"/>
                <a:gd name="T21" fmla="*/ 72 h 136"/>
                <a:gd name="T22" fmla="*/ 0 w 60"/>
                <a:gd name="T23" fmla="*/ 86 h 136"/>
                <a:gd name="T24" fmla="*/ 4 w 60"/>
                <a:gd name="T25" fmla="*/ 100 h 136"/>
                <a:gd name="T26" fmla="*/ 17 w 60"/>
                <a:gd name="T27" fmla="*/ 118 h 136"/>
                <a:gd name="T28" fmla="*/ 35 w 60"/>
                <a:gd name="T29" fmla="*/ 136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6"/>
                <a:gd name="T47" fmla="*/ 60 w 60"/>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6">
                  <a:moveTo>
                    <a:pt x="35" y="136"/>
                  </a:moveTo>
                  <a:lnTo>
                    <a:pt x="39" y="133"/>
                  </a:lnTo>
                  <a:lnTo>
                    <a:pt x="43" y="122"/>
                  </a:lnTo>
                  <a:lnTo>
                    <a:pt x="43" y="100"/>
                  </a:lnTo>
                  <a:lnTo>
                    <a:pt x="47" y="75"/>
                  </a:lnTo>
                  <a:lnTo>
                    <a:pt x="47" y="29"/>
                  </a:lnTo>
                  <a:lnTo>
                    <a:pt x="52" y="11"/>
                  </a:lnTo>
                  <a:lnTo>
                    <a:pt x="60" y="0"/>
                  </a:lnTo>
                  <a:lnTo>
                    <a:pt x="26" y="39"/>
                  </a:lnTo>
                  <a:lnTo>
                    <a:pt x="9" y="57"/>
                  </a:lnTo>
                  <a:lnTo>
                    <a:pt x="4" y="72"/>
                  </a:lnTo>
                  <a:lnTo>
                    <a:pt x="0" y="86"/>
                  </a:lnTo>
                  <a:lnTo>
                    <a:pt x="4" y="100"/>
                  </a:lnTo>
                  <a:lnTo>
                    <a:pt x="17" y="118"/>
                  </a:lnTo>
                  <a:lnTo>
                    <a:pt x="35" y="13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3" name="Freeform 143"/>
            <p:cNvSpPr>
              <a:spLocks/>
            </p:cNvSpPr>
            <p:nvPr/>
          </p:nvSpPr>
          <p:spPr bwMode="auto">
            <a:xfrm>
              <a:off x="352" y="3403"/>
              <a:ext cx="17" cy="111"/>
            </a:xfrm>
            <a:custGeom>
              <a:avLst/>
              <a:gdLst>
                <a:gd name="T0" fmla="*/ 5 w 17"/>
                <a:gd name="T1" fmla="*/ 111 h 111"/>
                <a:gd name="T2" fmla="*/ 0 w 17"/>
                <a:gd name="T3" fmla="*/ 86 h 111"/>
                <a:gd name="T4" fmla="*/ 0 w 17"/>
                <a:gd name="T5" fmla="*/ 58 h 111"/>
                <a:gd name="T6" fmla="*/ 9 w 17"/>
                <a:gd name="T7" fmla="*/ 25 h 111"/>
                <a:gd name="T8" fmla="*/ 17 w 17"/>
                <a:gd name="T9" fmla="*/ 0 h 111"/>
                <a:gd name="T10" fmla="*/ 5 w 17"/>
                <a:gd name="T11" fmla="*/ 111 h 111"/>
                <a:gd name="T12" fmla="*/ 0 60000 65536"/>
                <a:gd name="T13" fmla="*/ 0 60000 65536"/>
                <a:gd name="T14" fmla="*/ 0 60000 65536"/>
                <a:gd name="T15" fmla="*/ 0 60000 65536"/>
                <a:gd name="T16" fmla="*/ 0 60000 65536"/>
                <a:gd name="T17" fmla="*/ 0 60000 65536"/>
                <a:gd name="T18" fmla="*/ 0 w 17"/>
                <a:gd name="T19" fmla="*/ 0 h 111"/>
                <a:gd name="T20" fmla="*/ 17 w 17"/>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7" h="111">
                  <a:moveTo>
                    <a:pt x="5" y="111"/>
                  </a:moveTo>
                  <a:lnTo>
                    <a:pt x="0" y="86"/>
                  </a:lnTo>
                  <a:lnTo>
                    <a:pt x="0" y="58"/>
                  </a:lnTo>
                  <a:lnTo>
                    <a:pt x="9" y="25"/>
                  </a:lnTo>
                  <a:lnTo>
                    <a:pt x="17" y="0"/>
                  </a:lnTo>
                  <a:lnTo>
                    <a:pt x="5" y="11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4" name="Freeform 144"/>
            <p:cNvSpPr>
              <a:spLocks/>
            </p:cNvSpPr>
            <p:nvPr/>
          </p:nvSpPr>
          <p:spPr bwMode="auto">
            <a:xfrm>
              <a:off x="352" y="3403"/>
              <a:ext cx="17" cy="111"/>
            </a:xfrm>
            <a:custGeom>
              <a:avLst/>
              <a:gdLst>
                <a:gd name="T0" fmla="*/ 5 w 17"/>
                <a:gd name="T1" fmla="*/ 111 h 111"/>
                <a:gd name="T2" fmla="*/ 0 w 17"/>
                <a:gd name="T3" fmla="*/ 86 h 111"/>
                <a:gd name="T4" fmla="*/ 0 w 17"/>
                <a:gd name="T5" fmla="*/ 58 h 111"/>
                <a:gd name="T6" fmla="*/ 9 w 17"/>
                <a:gd name="T7" fmla="*/ 25 h 111"/>
                <a:gd name="T8" fmla="*/ 17 w 17"/>
                <a:gd name="T9" fmla="*/ 0 h 111"/>
                <a:gd name="T10" fmla="*/ 0 60000 65536"/>
                <a:gd name="T11" fmla="*/ 0 60000 65536"/>
                <a:gd name="T12" fmla="*/ 0 60000 65536"/>
                <a:gd name="T13" fmla="*/ 0 60000 65536"/>
                <a:gd name="T14" fmla="*/ 0 60000 65536"/>
                <a:gd name="T15" fmla="*/ 0 w 17"/>
                <a:gd name="T16" fmla="*/ 0 h 111"/>
                <a:gd name="T17" fmla="*/ 17 w 17"/>
                <a:gd name="T18" fmla="*/ 111 h 111"/>
              </a:gdLst>
              <a:ahLst/>
              <a:cxnLst>
                <a:cxn ang="T10">
                  <a:pos x="T0" y="T1"/>
                </a:cxn>
                <a:cxn ang="T11">
                  <a:pos x="T2" y="T3"/>
                </a:cxn>
                <a:cxn ang="T12">
                  <a:pos x="T4" y="T5"/>
                </a:cxn>
                <a:cxn ang="T13">
                  <a:pos x="T6" y="T7"/>
                </a:cxn>
                <a:cxn ang="T14">
                  <a:pos x="T8" y="T9"/>
                </a:cxn>
              </a:cxnLst>
              <a:rect l="T15" t="T16" r="T17" b="T18"/>
              <a:pathLst>
                <a:path w="17" h="111">
                  <a:moveTo>
                    <a:pt x="5" y="111"/>
                  </a:moveTo>
                  <a:lnTo>
                    <a:pt x="0" y="86"/>
                  </a:lnTo>
                  <a:lnTo>
                    <a:pt x="0" y="58"/>
                  </a:lnTo>
                  <a:lnTo>
                    <a:pt x="9" y="25"/>
                  </a:lnTo>
                  <a:lnTo>
                    <a:pt x="17" y="0"/>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5" name="Freeform 145"/>
            <p:cNvSpPr>
              <a:spLocks/>
            </p:cNvSpPr>
            <p:nvPr/>
          </p:nvSpPr>
          <p:spPr bwMode="auto">
            <a:xfrm>
              <a:off x="1658" y="3607"/>
              <a:ext cx="69" cy="58"/>
            </a:xfrm>
            <a:custGeom>
              <a:avLst/>
              <a:gdLst>
                <a:gd name="T0" fmla="*/ 0 w 69"/>
                <a:gd name="T1" fmla="*/ 8 h 58"/>
                <a:gd name="T2" fmla="*/ 4 w 69"/>
                <a:gd name="T3" fmla="*/ 29 h 58"/>
                <a:gd name="T4" fmla="*/ 21 w 69"/>
                <a:gd name="T5" fmla="*/ 43 h 58"/>
                <a:gd name="T6" fmla="*/ 69 w 69"/>
                <a:gd name="T7" fmla="*/ 58 h 58"/>
                <a:gd name="T8" fmla="*/ 64 w 69"/>
                <a:gd name="T9" fmla="*/ 40 h 58"/>
                <a:gd name="T10" fmla="*/ 47 w 69"/>
                <a:gd name="T11" fmla="*/ 15 h 58"/>
                <a:gd name="T12" fmla="*/ 26 w 69"/>
                <a:gd name="T13" fmla="*/ 0 h 58"/>
                <a:gd name="T14" fmla="*/ 13 w 69"/>
                <a:gd name="T15" fmla="*/ 0 h 58"/>
                <a:gd name="T16" fmla="*/ 0 w 69"/>
                <a:gd name="T17" fmla="*/ 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8"/>
                <a:gd name="T29" fmla="*/ 69 w 6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8">
                  <a:moveTo>
                    <a:pt x="0" y="8"/>
                  </a:moveTo>
                  <a:lnTo>
                    <a:pt x="4" y="29"/>
                  </a:lnTo>
                  <a:lnTo>
                    <a:pt x="21" y="43"/>
                  </a:lnTo>
                  <a:lnTo>
                    <a:pt x="69" y="58"/>
                  </a:lnTo>
                  <a:lnTo>
                    <a:pt x="64" y="40"/>
                  </a:lnTo>
                  <a:lnTo>
                    <a:pt x="47" y="15"/>
                  </a:lnTo>
                  <a:lnTo>
                    <a:pt x="26" y="0"/>
                  </a:lnTo>
                  <a:lnTo>
                    <a:pt x="13" y="0"/>
                  </a:lnTo>
                  <a:lnTo>
                    <a:pt x="0" y="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6" name="Freeform 146"/>
            <p:cNvSpPr>
              <a:spLocks/>
            </p:cNvSpPr>
            <p:nvPr/>
          </p:nvSpPr>
          <p:spPr bwMode="auto">
            <a:xfrm>
              <a:off x="1679" y="3683"/>
              <a:ext cx="39" cy="86"/>
            </a:xfrm>
            <a:custGeom>
              <a:avLst/>
              <a:gdLst>
                <a:gd name="T0" fmla="*/ 5 w 39"/>
                <a:gd name="T1" fmla="*/ 0 h 86"/>
                <a:gd name="T2" fmla="*/ 5 w 39"/>
                <a:gd name="T3" fmla="*/ 18 h 86"/>
                <a:gd name="T4" fmla="*/ 0 w 39"/>
                <a:gd name="T5" fmla="*/ 39 h 86"/>
                <a:gd name="T6" fmla="*/ 0 w 39"/>
                <a:gd name="T7" fmla="*/ 50 h 86"/>
                <a:gd name="T8" fmla="*/ 5 w 39"/>
                <a:gd name="T9" fmla="*/ 61 h 86"/>
                <a:gd name="T10" fmla="*/ 18 w 39"/>
                <a:gd name="T11" fmla="*/ 75 h 86"/>
                <a:gd name="T12" fmla="*/ 39 w 39"/>
                <a:gd name="T13" fmla="*/ 86 h 86"/>
                <a:gd name="T14" fmla="*/ 39 w 39"/>
                <a:gd name="T15" fmla="*/ 53 h 86"/>
                <a:gd name="T16" fmla="*/ 35 w 39"/>
                <a:gd name="T17" fmla="*/ 28 h 86"/>
                <a:gd name="T18" fmla="*/ 22 w 39"/>
                <a:gd name="T19" fmla="*/ 14 h 86"/>
                <a:gd name="T20" fmla="*/ 5 w 39"/>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86"/>
                <a:gd name="T35" fmla="*/ 39 w 39"/>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86">
                  <a:moveTo>
                    <a:pt x="5" y="0"/>
                  </a:moveTo>
                  <a:lnTo>
                    <a:pt x="5" y="18"/>
                  </a:lnTo>
                  <a:lnTo>
                    <a:pt x="0" y="39"/>
                  </a:lnTo>
                  <a:lnTo>
                    <a:pt x="0" y="50"/>
                  </a:lnTo>
                  <a:lnTo>
                    <a:pt x="5" y="61"/>
                  </a:lnTo>
                  <a:lnTo>
                    <a:pt x="18" y="75"/>
                  </a:lnTo>
                  <a:lnTo>
                    <a:pt x="39" y="86"/>
                  </a:lnTo>
                  <a:lnTo>
                    <a:pt x="39" y="53"/>
                  </a:lnTo>
                  <a:lnTo>
                    <a:pt x="35" y="28"/>
                  </a:lnTo>
                  <a:lnTo>
                    <a:pt x="22" y="14"/>
                  </a:lnTo>
                  <a:lnTo>
                    <a:pt x="5"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7" name="Freeform 147"/>
            <p:cNvSpPr>
              <a:spLocks/>
            </p:cNvSpPr>
            <p:nvPr/>
          </p:nvSpPr>
          <p:spPr bwMode="auto">
            <a:xfrm>
              <a:off x="945" y="3686"/>
              <a:ext cx="94" cy="36"/>
            </a:xfrm>
            <a:custGeom>
              <a:avLst/>
              <a:gdLst>
                <a:gd name="T0" fmla="*/ 0 w 94"/>
                <a:gd name="T1" fmla="*/ 25 h 36"/>
                <a:gd name="T2" fmla="*/ 17 w 94"/>
                <a:gd name="T3" fmla="*/ 36 h 36"/>
                <a:gd name="T4" fmla="*/ 30 w 94"/>
                <a:gd name="T5" fmla="*/ 36 h 36"/>
                <a:gd name="T6" fmla="*/ 39 w 94"/>
                <a:gd name="T7" fmla="*/ 32 h 36"/>
                <a:gd name="T8" fmla="*/ 64 w 94"/>
                <a:gd name="T9" fmla="*/ 18 h 36"/>
                <a:gd name="T10" fmla="*/ 77 w 94"/>
                <a:gd name="T11" fmla="*/ 15 h 36"/>
                <a:gd name="T12" fmla="*/ 94 w 94"/>
                <a:gd name="T13" fmla="*/ 18 h 36"/>
                <a:gd name="T14" fmla="*/ 64 w 94"/>
                <a:gd name="T15" fmla="*/ 7 h 36"/>
                <a:gd name="T16" fmla="*/ 47 w 94"/>
                <a:gd name="T17" fmla="*/ 0 h 36"/>
                <a:gd name="T18" fmla="*/ 26 w 94"/>
                <a:gd name="T19" fmla="*/ 4 h 36"/>
                <a:gd name="T20" fmla="*/ 17 w 94"/>
                <a:gd name="T21" fmla="*/ 11 h 36"/>
                <a:gd name="T22" fmla="*/ 0 w 94"/>
                <a:gd name="T23" fmla="*/ 25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36"/>
                <a:gd name="T38" fmla="*/ 94 w 94"/>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36">
                  <a:moveTo>
                    <a:pt x="0" y="25"/>
                  </a:moveTo>
                  <a:lnTo>
                    <a:pt x="17" y="36"/>
                  </a:lnTo>
                  <a:lnTo>
                    <a:pt x="30" y="36"/>
                  </a:lnTo>
                  <a:lnTo>
                    <a:pt x="39" y="32"/>
                  </a:lnTo>
                  <a:lnTo>
                    <a:pt x="64" y="18"/>
                  </a:lnTo>
                  <a:lnTo>
                    <a:pt x="77" y="15"/>
                  </a:lnTo>
                  <a:lnTo>
                    <a:pt x="94" y="18"/>
                  </a:lnTo>
                  <a:lnTo>
                    <a:pt x="64" y="7"/>
                  </a:lnTo>
                  <a:lnTo>
                    <a:pt x="47" y="0"/>
                  </a:lnTo>
                  <a:lnTo>
                    <a:pt x="26" y="4"/>
                  </a:lnTo>
                  <a:lnTo>
                    <a:pt x="17" y="11"/>
                  </a:lnTo>
                  <a:lnTo>
                    <a:pt x="0" y="2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8" name="Freeform 148"/>
            <p:cNvSpPr>
              <a:spLocks/>
            </p:cNvSpPr>
            <p:nvPr/>
          </p:nvSpPr>
          <p:spPr bwMode="auto">
            <a:xfrm>
              <a:off x="554" y="3479"/>
              <a:ext cx="43" cy="85"/>
            </a:xfrm>
            <a:custGeom>
              <a:avLst/>
              <a:gdLst>
                <a:gd name="T0" fmla="*/ 9 w 43"/>
                <a:gd name="T1" fmla="*/ 0 h 85"/>
                <a:gd name="T2" fmla="*/ 4 w 43"/>
                <a:gd name="T3" fmla="*/ 14 h 85"/>
                <a:gd name="T4" fmla="*/ 0 w 43"/>
                <a:gd name="T5" fmla="*/ 39 h 85"/>
                <a:gd name="T6" fmla="*/ 4 w 43"/>
                <a:gd name="T7" fmla="*/ 50 h 85"/>
                <a:gd name="T8" fmla="*/ 9 w 43"/>
                <a:gd name="T9" fmla="*/ 60 h 85"/>
                <a:gd name="T10" fmla="*/ 22 w 43"/>
                <a:gd name="T11" fmla="*/ 75 h 85"/>
                <a:gd name="T12" fmla="*/ 39 w 43"/>
                <a:gd name="T13" fmla="*/ 85 h 85"/>
                <a:gd name="T14" fmla="*/ 43 w 43"/>
                <a:gd name="T15" fmla="*/ 53 h 85"/>
                <a:gd name="T16" fmla="*/ 34 w 43"/>
                <a:gd name="T17" fmla="*/ 25 h 85"/>
                <a:gd name="T18" fmla="*/ 26 w 43"/>
                <a:gd name="T19" fmla="*/ 10 h 85"/>
                <a:gd name="T20" fmla="*/ 9 w 4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85"/>
                <a:gd name="T35" fmla="*/ 43 w 43"/>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85">
                  <a:moveTo>
                    <a:pt x="9" y="0"/>
                  </a:moveTo>
                  <a:lnTo>
                    <a:pt x="4" y="14"/>
                  </a:lnTo>
                  <a:lnTo>
                    <a:pt x="0" y="39"/>
                  </a:lnTo>
                  <a:lnTo>
                    <a:pt x="4" y="50"/>
                  </a:lnTo>
                  <a:lnTo>
                    <a:pt x="9" y="60"/>
                  </a:lnTo>
                  <a:lnTo>
                    <a:pt x="22" y="75"/>
                  </a:lnTo>
                  <a:lnTo>
                    <a:pt x="39" y="85"/>
                  </a:lnTo>
                  <a:lnTo>
                    <a:pt x="43" y="53"/>
                  </a:lnTo>
                  <a:lnTo>
                    <a:pt x="34" y="25"/>
                  </a:lnTo>
                  <a:lnTo>
                    <a:pt x="26" y="10"/>
                  </a:lnTo>
                  <a:lnTo>
                    <a:pt x="9"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9" name="Freeform 149"/>
            <p:cNvSpPr>
              <a:spLocks/>
            </p:cNvSpPr>
            <p:nvPr/>
          </p:nvSpPr>
          <p:spPr bwMode="auto">
            <a:xfrm>
              <a:off x="3398" y="3704"/>
              <a:ext cx="43" cy="79"/>
            </a:xfrm>
            <a:custGeom>
              <a:avLst/>
              <a:gdLst>
                <a:gd name="T0" fmla="*/ 17 w 43"/>
                <a:gd name="T1" fmla="*/ 0 h 79"/>
                <a:gd name="T2" fmla="*/ 4 w 43"/>
                <a:gd name="T3" fmla="*/ 14 h 79"/>
                <a:gd name="T4" fmla="*/ 0 w 43"/>
                <a:gd name="T5" fmla="*/ 22 h 79"/>
                <a:gd name="T6" fmla="*/ 4 w 43"/>
                <a:gd name="T7" fmla="*/ 29 h 79"/>
                <a:gd name="T8" fmla="*/ 21 w 43"/>
                <a:gd name="T9" fmla="*/ 50 h 79"/>
                <a:gd name="T10" fmla="*/ 25 w 43"/>
                <a:gd name="T11" fmla="*/ 65 h 79"/>
                <a:gd name="T12" fmla="*/ 21 w 43"/>
                <a:gd name="T13" fmla="*/ 79 h 79"/>
                <a:gd name="T14" fmla="*/ 34 w 43"/>
                <a:gd name="T15" fmla="*/ 54 h 79"/>
                <a:gd name="T16" fmla="*/ 43 w 43"/>
                <a:gd name="T17" fmla="*/ 36 h 79"/>
                <a:gd name="T18" fmla="*/ 43 w 43"/>
                <a:gd name="T19" fmla="*/ 22 h 79"/>
                <a:gd name="T20" fmla="*/ 34 w 43"/>
                <a:gd name="T21" fmla="*/ 11 h 79"/>
                <a:gd name="T22" fmla="*/ 17 w 43"/>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79"/>
                <a:gd name="T38" fmla="*/ 43 w 4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79">
                  <a:moveTo>
                    <a:pt x="17" y="0"/>
                  </a:moveTo>
                  <a:lnTo>
                    <a:pt x="4" y="14"/>
                  </a:lnTo>
                  <a:lnTo>
                    <a:pt x="0" y="22"/>
                  </a:lnTo>
                  <a:lnTo>
                    <a:pt x="4" y="29"/>
                  </a:lnTo>
                  <a:lnTo>
                    <a:pt x="21" y="50"/>
                  </a:lnTo>
                  <a:lnTo>
                    <a:pt x="25" y="65"/>
                  </a:lnTo>
                  <a:lnTo>
                    <a:pt x="21" y="79"/>
                  </a:lnTo>
                  <a:lnTo>
                    <a:pt x="34" y="54"/>
                  </a:lnTo>
                  <a:lnTo>
                    <a:pt x="43" y="36"/>
                  </a:lnTo>
                  <a:lnTo>
                    <a:pt x="43" y="22"/>
                  </a:lnTo>
                  <a:lnTo>
                    <a:pt x="34" y="11"/>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0" name="Freeform 150"/>
            <p:cNvSpPr>
              <a:spLocks/>
            </p:cNvSpPr>
            <p:nvPr/>
          </p:nvSpPr>
          <p:spPr bwMode="auto">
            <a:xfrm>
              <a:off x="275" y="2831"/>
              <a:ext cx="39" cy="85"/>
            </a:xfrm>
            <a:custGeom>
              <a:avLst/>
              <a:gdLst>
                <a:gd name="T0" fmla="*/ 4 w 39"/>
                <a:gd name="T1" fmla="*/ 0 h 85"/>
                <a:gd name="T2" fmla="*/ 0 w 39"/>
                <a:gd name="T3" fmla="*/ 14 h 85"/>
                <a:gd name="T4" fmla="*/ 0 w 39"/>
                <a:gd name="T5" fmla="*/ 35 h 85"/>
                <a:gd name="T6" fmla="*/ 0 w 39"/>
                <a:gd name="T7" fmla="*/ 46 h 85"/>
                <a:gd name="T8" fmla="*/ 4 w 39"/>
                <a:gd name="T9" fmla="*/ 60 h 85"/>
                <a:gd name="T10" fmla="*/ 17 w 39"/>
                <a:gd name="T11" fmla="*/ 71 h 85"/>
                <a:gd name="T12" fmla="*/ 34 w 39"/>
                <a:gd name="T13" fmla="*/ 85 h 85"/>
                <a:gd name="T14" fmla="*/ 39 w 39"/>
                <a:gd name="T15" fmla="*/ 53 h 85"/>
                <a:gd name="T16" fmla="*/ 30 w 39"/>
                <a:gd name="T17" fmla="*/ 25 h 85"/>
                <a:gd name="T18" fmla="*/ 21 w 39"/>
                <a:gd name="T19" fmla="*/ 10 h 85"/>
                <a:gd name="T20" fmla="*/ 4 w 39"/>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85"/>
                <a:gd name="T35" fmla="*/ 39 w 39"/>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85">
                  <a:moveTo>
                    <a:pt x="4" y="0"/>
                  </a:moveTo>
                  <a:lnTo>
                    <a:pt x="0" y="14"/>
                  </a:lnTo>
                  <a:lnTo>
                    <a:pt x="0" y="35"/>
                  </a:lnTo>
                  <a:lnTo>
                    <a:pt x="0" y="46"/>
                  </a:lnTo>
                  <a:lnTo>
                    <a:pt x="4" y="60"/>
                  </a:lnTo>
                  <a:lnTo>
                    <a:pt x="17" y="71"/>
                  </a:lnTo>
                  <a:lnTo>
                    <a:pt x="34" y="85"/>
                  </a:lnTo>
                  <a:lnTo>
                    <a:pt x="39" y="53"/>
                  </a:lnTo>
                  <a:lnTo>
                    <a:pt x="30" y="25"/>
                  </a:lnTo>
                  <a:lnTo>
                    <a:pt x="21" y="10"/>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1" name="Freeform 151"/>
            <p:cNvSpPr>
              <a:spLocks/>
            </p:cNvSpPr>
            <p:nvPr/>
          </p:nvSpPr>
          <p:spPr bwMode="auto">
            <a:xfrm>
              <a:off x="3264" y="3883"/>
              <a:ext cx="43" cy="79"/>
            </a:xfrm>
            <a:custGeom>
              <a:avLst/>
              <a:gdLst>
                <a:gd name="T0" fmla="*/ 18 w 43"/>
                <a:gd name="T1" fmla="*/ 0 h 79"/>
                <a:gd name="T2" fmla="*/ 0 w 43"/>
                <a:gd name="T3" fmla="*/ 14 h 79"/>
                <a:gd name="T4" fmla="*/ 0 w 43"/>
                <a:gd name="T5" fmla="*/ 22 h 79"/>
                <a:gd name="T6" fmla="*/ 5 w 43"/>
                <a:gd name="T7" fmla="*/ 32 h 79"/>
                <a:gd name="T8" fmla="*/ 22 w 43"/>
                <a:gd name="T9" fmla="*/ 54 h 79"/>
                <a:gd name="T10" fmla="*/ 26 w 43"/>
                <a:gd name="T11" fmla="*/ 65 h 79"/>
                <a:gd name="T12" fmla="*/ 18 w 43"/>
                <a:gd name="T13" fmla="*/ 79 h 79"/>
                <a:gd name="T14" fmla="*/ 35 w 43"/>
                <a:gd name="T15" fmla="*/ 57 h 79"/>
                <a:gd name="T16" fmla="*/ 43 w 43"/>
                <a:gd name="T17" fmla="*/ 40 h 79"/>
                <a:gd name="T18" fmla="*/ 39 w 43"/>
                <a:gd name="T19" fmla="*/ 22 h 79"/>
                <a:gd name="T20" fmla="*/ 30 w 43"/>
                <a:gd name="T21" fmla="*/ 14 h 79"/>
                <a:gd name="T22" fmla="*/ 18 w 43"/>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79"/>
                <a:gd name="T38" fmla="*/ 43 w 4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79">
                  <a:moveTo>
                    <a:pt x="18" y="0"/>
                  </a:moveTo>
                  <a:lnTo>
                    <a:pt x="0" y="14"/>
                  </a:lnTo>
                  <a:lnTo>
                    <a:pt x="0" y="22"/>
                  </a:lnTo>
                  <a:lnTo>
                    <a:pt x="5" y="32"/>
                  </a:lnTo>
                  <a:lnTo>
                    <a:pt x="22" y="54"/>
                  </a:lnTo>
                  <a:lnTo>
                    <a:pt x="26" y="65"/>
                  </a:lnTo>
                  <a:lnTo>
                    <a:pt x="18" y="79"/>
                  </a:lnTo>
                  <a:lnTo>
                    <a:pt x="35" y="57"/>
                  </a:lnTo>
                  <a:lnTo>
                    <a:pt x="43" y="40"/>
                  </a:lnTo>
                  <a:lnTo>
                    <a:pt x="39" y="22"/>
                  </a:lnTo>
                  <a:lnTo>
                    <a:pt x="30" y="14"/>
                  </a:lnTo>
                  <a:lnTo>
                    <a:pt x="1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2" name="Freeform 152"/>
            <p:cNvSpPr>
              <a:spLocks/>
            </p:cNvSpPr>
            <p:nvPr/>
          </p:nvSpPr>
          <p:spPr bwMode="auto">
            <a:xfrm>
              <a:off x="2070" y="3733"/>
              <a:ext cx="39" cy="86"/>
            </a:xfrm>
            <a:custGeom>
              <a:avLst/>
              <a:gdLst>
                <a:gd name="T0" fmla="*/ 9 w 39"/>
                <a:gd name="T1" fmla="*/ 0 h 86"/>
                <a:gd name="T2" fmla="*/ 5 w 39"/>
                <a:gd name="T3" fmla="*/ 14 h 86"/>
                <a:gd name="T4" fmla="*/ 0 w 39"/>
                <a:gd name="T5" fmla="*/ 36 h 86"/>
                <a:gd name="T6" fmla="*/ 0 w 39"/>
                <a:gd name="T7" fmla="*/ 46 h 86"/>
                <a:gd name="T8" fmla="*/ 9 w 39"/>
                <a:gd name="T9" fmla="*/ 61 h 86"/>
                <a:gd name="T10" fmla="*/ 18 w 39"/>
                <a:gd name="T11" fmla="*/ 71 h 86"/>
                <a:gd name="T12" fmla="*/ 39 w 39"/>
                <a:gd name="T13" fmla="*/ 86 h 86"/>
                <a:gd name="T14" fmla="*/ 39 w 39"/>
                <a:gd name="T15" fmla="*/ 53 h 86"/>
                <a:gd name="T16" fmla="*/ 35 w 39"/>
                <a:gd name="T17" fmla="*/ 25 h 86"/>
                <a:gd name="T18" fmla="*/ 26 w 39"/>
                <a:gd name="T19" fmla="*/ 11 h 86"/>
                <a:gd name="T20" fmla="*/ 9 w 39"/>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86"/>
                <a:gd name="T35" fmla="*/ 39 w 39"/>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86">
                  <a:moveTo>
                    <a:pt x="9" y="0"/>
                  </a:moveTo>
                  <a:lnTo>
                    <a:pt x="5" y="14"/>
                  </a:lnTo>
                  <a:lnTo>
                    <a:pt x="0" y="36"/>
                  </a:lnTo>
                  <a:lnTo>
                    <a:pt x="0" y="46"/>
                  </a:lnTo>
                  <a:lnTo>
                    <a:pt x="9" y="61"/>
                  </a:lnTo>
                  <a:lnTo>
                    <a:pt x="18" y="71"/>
                  </a:lnTo>
                  <a:lnTo>
                    <a:pt x="39" y="86"/>
                  </a:lnTo>
                  <a:lnTo>
                    <a:pt x="39" y="53"/>
                  </a:lnTo>
                  <a:lnTo>
                    <a:pt x="35" y="25"/>
                  </a:lnTo>
                  <a:lnTo>
                    <a:pt x="26" y="11"/>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3" name="Freeform 153"/>
            <p:cNvSpPr>
              <a:spLocks/>
            </p:cNvSpPr>
            <p:nvPr/>
          </p:nvSpPr>
          <p:spPr bwMode="auto">
            <a:xfrm>
              <a:off x="2964" y="3636"/>
              <a:ext cx="43" cy="79"/>
            </a:xfrm>
            <a:custGeom>
              <a:avLst/>
              <a:gdLst>
                <a:gd name="T0" fmla="*/ 17 w 43"/>
                <a:gd name="T1" fmla="*/ 0 h 79"/>
                <a:gd name="T2" fmla="*/ 0 w 43"/>
                <a:gd name="T3" fmla="*/ 14 h 79"/>
                <a:gd name="T4" fmla="*/ 0 w 43"/>
                <a:gd name="T5" fmla="*/ 22 h 79"/>
                <a:gd name="T6" fmla="*/ 4 w 43"/>
                <a:gd name="T7" fmla="*/ 32 h 79"/>
                <a:gd name="T8" fmla="*/ 21 w 43"/>
                <a:gd name="T9" fmla="*/ 54 h 79"/>
                <a:gd name="T10" fmla="*/ 26 w 43"/>
                <a:gd name="T11" fmla="*/ 65 h 79"/>
                <a:gd name="T12" fmla="*/ 21 w 43"/>
                <a:gd name="T13" fmla="*/ 79 h 79"/>
                <a:gd name="T14" fmla="*/ 34 w 43"/>
                <a:gd name="T15" fmla="*/ 57 h 79"/>
                <a:gd name="T16" fmla="*/ 43 w 43"/>
                <a:gd name="T17" fmla="*/ 39 h 79"/>
                <a:gd name="T18" fmla="*/ 38 w 43"/>
                <a:gd name="T19" fmla="*/ 22 h 79"/>
                <a:gd name="T20" fmla="*/ 30 w 43"/>
                <a:gd name="T21" fmla="*/ 11 h 79"/>
                <a:gd name="T22" fmla="*/ 17 w 43"/>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79"/>
                <a:gd name="T38" fmla="*/ 43 w 4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79">
                  <a:moveTo>
                    <a:pt x="17" y="0"/>
                  </a:moveTo>
                  <a:lnTo>
                    <a:pt x="0" y="14"/>
                  </a:lnTo>
                  <a:lnTo>
                    <a:pt x="0" y="22"/>
                  </a:lnTo>
                  <a:lnTo>
                    <a:pt x="4" y="32"/>
                  </a:lnTo>
                  <a:lnTo>
                    <a:pt x="21" y="54"/>
                  </a:lnTo>
                  <a:lnTo>
                    <a:pt x="26" y="65"/>
                  </a:lnTo>
                  <a:lnTo>
                    <a:pt x="21" y="79"/>
                  </a:lnTo>
                  <a:lnTo>
                    <a:pt x="34" y="57"/>
                  </a:lnTo>
                  <a:lnTo>
                    <a:pt x="43" y="39"/>
                  </a:lnTo>
                  <a:lnTo>
                    <a:pt x="38" y="22"/>
                  </a:lnTo>
                  <a:lnTo>
                    <a:pt x="30" y="11"/>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4" name="Freeform 154"/>
            <p:cNvSpPr>
              <a:spLocks/>
            </p:cNvSpPr>
            <p:nvPr/>
          </p:nvSpPr>
          <p:spPr bwMode="auto">
            <a:xfrm>
              <a:off x="1070" y="3654"/>
              <a:ext cx="42" cy="86"/>
            </a:xfrm>
            <a:custGeom>
              <a:avLst/>
              <a:gdLst>
                <a:gd name="T0" fmla="*/ 8 w 42"/>
                <a:gd name="T1" fmla="*/ 0 h 86"/>
                <a:gd name="T2" fmla="*/ 4 w 42"/>
                <a:gd name="T3" fmla="*/ 18 h 86"/>
                <a:gd name="T4" fmla="*/ 0 w 42"/>
                <a:gd name="T5" fmla="*/ 36 h 86"/>
                <a:gd name="T6" fmla="*/ 4 w 42"/>
                <a:gd name="T7" fmla="*/ 50 h 86"/>
                <a:gd name="T8" fmla="*/ 8 w 42"/>
                <a:gd name="T9" fmla="*/ 61 h 86"/>
                <a:gd name="T10" fmla="*/ 21 w 42"/>
                <a:gd name="T11" fmla="*/ 75 h 86"/>
                <a:gd name="T12" fmla="*/ 38 w 42"/>
                <a:gd name="T13" fmla="*/ 86 h 86"/>
                <a:gd name="T14" fmla="*/ 42 w 42"/>
                <a:gd name="T15" fmla="*/ 54 h 86"/>
                <a:gd name="T16" fmla="*/ 34 w 42"/>
                <a:gd name="T17" fmla="*/ 29 h 86"/>
                <a:gd name="T18" fmla="*/ 25 w 42"/>
                <a:gd name="T19" fmla="*/ 14 h 86"/>
                <a:gd name="T20" fmla="*/ 8 w 42"/>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6"/>
                <a:gd name="T35" fmla="*/ 42 w 4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6">
                  <a:moveTo>
                    <a:pt x="8" y="0"/>
                  </a:moveTo>
                  <a:lnTo>
                    <a:pt x="4" y="18"/>
                  </a:lnTo>
                  <a:lnTo>
                    <a:pt x="0" y="36"/>
                  </a:lnTo>
                  <a:lnTo>
                    <a:pt x="4" y="50"/>
                  </a:lnTo>
                  <a:lnTo>
                    <a:pt x="8" y="61"/>
                  </a:lnTo>
                  <a:lnTo>
                    <a:pt x="21" y="75"/>
                  </a:lnTo>
                  <a:lnTo>
                    <a:pt x="38" y="86"/>
                  </a:lnTo>
                  <a:lnTo>
                    <a:pt x="42" y="54"/>
                  </a:lnTo>
                  <a:lnTo>
                    <a:pt x="34" y="29"/>
                  </a:lnTo>
                  <a:lnTo>
                    <a:pt x="25" y="14"/>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5" name="Freeform 155"/>
            <p:cNvSpPr>
              <a:spLocks/>
            </p:cNvSpPr>
            <p:nvPr/>
          </p:nvSpPr>
          <p:spPr bwMode="auto">
            <a:xfrm>
              <a:off x="275" y="2766"/>
              <a:ext cx="43" cy="86"/>
            </a:xfrm>
            <a:custGeom>
              <a:avLst/>
              <a:gdLst>
                <a:gd name="T0" fmla="*/ 8 w 43"/>
                <a:gd name="T1" fmla="*/ 0 h 86"/>
                <a:gd name="T2" fmla="*/ 4 w 43"/>
                <a:gd name="T3" fmla="*/ 14 h 86"/>
                <a:gd name="T4" fmla="*/ 0 w 43"/>
                <a:gd name="T5" fmla="*/ 36 h 86"/>
                <a:gd name="T6" fmla="*/ 4 w 43"/>
                <a:gd name="T7" fmla="*/ 47 h 86"/>
                <a:gd name="T8" fmla="*/ 8 w 43"/>
                <a:gd name="T9" fmla="*/ 61 h 86"/>
                <a:gd name="T10" fmla="*/ 21 w 43"/>
                <a:gd name="T11" fmla="*/ 72 h 86"/>
                <a:gd name="T12" fmla="*/ 39 w 43"/>
                <a:gd name="T13" fmla="*/ 86 h 86"/>
                <a:gd name="T14" fmla="*/ 43 w 43"/>
                <a:gd name="T15" fmla="*/ 54 h 86"/>
                <a:gd name="T16" fmla="*/ 34 w 43"/>
                <a:gd name="T17" fmla="*/ 25 h 86"/>
                <a:gd name="T18" fmla="*/ 26 w 43"/>
                <a:gd name="T19" fmla="*/ 11 h 86"/>
                <a:gd name="T20" fmla="*/ 8 w 43"/>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86"/>
                <a:gd name="T35" fmla="*/ 43 w 43"/>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86">
                  <a:moveTo>
                    <a:pt x="8" y="0"/>
                  </a:moveTo>
                  <a:lnTo>
                    <a:pt x="4" y="14"/>
                  </a:lnTo>
                  <a:lnTo>
                    <a:pt x="0" y="36"/>
                  </a:lnTo>
                  <a:lnTo>
                    <a:pt x="4" y="47"/>
                  </a:lnTo>
                  <a:lnTo>
                    <a:pt x="8" y="61"/>
                  </a:lnTo>
                  <a:lnTo>
                    <a:pt x="21" y="72"/>
                  </a:lnTo>
                  <a:lnTo>
                    <a:pt x="39" y="86"/>
                  </a:lnTo>
                  <a:lnTo>
                    <a:pt x="43" y="54"/>
                  </a:lnTo>
                  <a:lnTo>
                    <a:pt x="34" y="25"/>
                  </a:lnTo>
                  <a:lnTo>
                    <a:pt x="26" y="11"/>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6" name="Freeform 156"/>
            <p:cNvSpPr>
              <a:spLocks/>
            </p:cNvSpPr>
            <p:nvPr/>
          </p:nvSpPr>
          <p:spPr bwMode="auto">
            <a:xfrm>
              <a:off x="2624" y="3686"/>
              <a:ext cx="104" cy="32"/>
            </a:xfrm>
            <a:custGeom>
              <a:avLst/>
              <a:gdLst>
                <a:gd name="T0" fmla="*/ 104 w 104"/>
                <a:gd name="T1" fmla="*/ 7 h 32"/>
                <a:gd name="T2" fmla="*/ 86 w 104"/>
                <a:gd name="T3" fmla="*/ 7 h 32"/>
                <a:gd name="T4" fmla="*/ 61 w 104"/>
                <a:gd name="T5" fmla="*/ 0 h 32"/>
                <a:gd name="T6" fmla="*/ 30 w 104"/>
                <a:gd name="T7" fmla="*/ 4 h 32"/>
                <a:gd name="T8" fmla="*/ 13 w 104"/>
                <a:gd name="T9" fmla="*/ 15 h 32"/>
                <a:gd name="T10" fmla="*/ 0 w 104"/>
                <a:gd name="T11" fmla="*/ 29 h 32"/>
                <a:gd name="T12" fmla="*/ 39 w 104"/>
                <a:gd name="T13" fmla="*/ 32 h 32"/>
                <a:gd name="T14" fmla="*/ 52 w 104"/>
                <a:gd name="T15" fmla="*/ 32 h 32"/>
                <a:gd name="T16" fmla="*/ 69 w 104"/>
                <a:gd name="T17" fmla="*/ 29 h 32"/>
                <a:gd name="T18" fmla="*/ 91 w 104"/>
                <a:gd name="T19" fmla="*/ 22 h 32"/>
                <a:gd name="T20" fmla="*/ 104 w 104"/>
                <a:gd name="T21" fmla="*/ 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32"/>
                <a:gd name="T35" fmla="*/ 104 w 10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32">
                  <a:moveTo>
                    <a:pt x="104" y="7"/>
                  </a:moveTo>
                  <a:lnTo>
                    <a:pt x="86" y="7"/>
                  </a:lnTo>
                  <a:lnTo>
                    <a:pt x="61" y="0"/>
                  </a:lnTo>
                  <a:lnTo>
                    <a:pt x="30" y="4"/>
                  </a:lnTo>
                  <a:lnTo>
                    <a:pt x="13" y="15"/>
                  </a:lnTo>
                  <a:lnTo>
                    <a:pt x="0" y="29"/>
                  </a:lnTo>
                  <a:lnTo>
                    <a:pt x="39" y="32"/>
                  </a:lnTo>
                  <a:lnTo>
                    <a:pt x="52" y="32"/>
                  </a:lnTo>
                  <a:lnTo>
                    <a:pt x="69" y="29"/>
                  </a:lnTo>
                  <a:lnTo>
                    <a:pt x="91" y="22"/>
                  </a:lnTo>
                  <a:lnTo>
                    <a:pt x="104" y="7"/>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7" name="Freeform 157"/>
            <p:cNvSpPr>
              <a:spLocks/>
            </p:cNvSpPr>
            <p:nvPr/>
          </p:nvSpPr>
          <p:spPr bwMode="auto">
            <a:xfrm>
              <a:off x="322" y="2809"/>
              <a:ext cx="47" cy="93"/>
            </a:xfrm>
            <a:custGeom>
              <a:avLst/>
              <a:gdLst>
                <a:gd name="T0" fmla="*/ 22 w 47"/>
                <a:gd name="T1" fmla="*/ 93 h 93"/>
                <a:gd name="T2" fmla="*/ 43 w 47"/>
                <a:gd name="T3" fmla="*/ 79 h 93"/>
                <a:gd name="T4" fmla="*/ 47 w 47"/>
                <a:gd name="T5" fmla="*/ 68 h 93"/>
                <a:gd name="T6" fmla="*/ 47 w 47"/>
                <a:gd name="T7" fmla="*/ 54 h 93"/>
                <a:gd name="T8" fmla="*/ 35 w 47"/>
                <a:gd name="T9" fmla="*/ 22 h 93"/>
                <a:gd name="T10" fmla="*/ 30 w 47"/>
                <a:gd name="T11" fmla="*/ 11 h 93"/>
                <a:gd name="T12" fmla="*/ 35 w 47"/>
                <a:gd name="T13" fmla="*/ 0 h 93"/>
                <a:gd name="T14" fmla="*/ 13 w 47"/>
                <a:gd name="T15" fmla="*/ 25 h 93"/>
                <a:gd name="T16" fmla="*/ 0 w 47"/>
                <a:gd name="T17" fmla="*/ 50 h 93"/>
                <a:gd name="T18" fmla="*/ 4 w 47"/>
                <a:gd name="T19" fmla="*/ 72 h 93"/>
                <a:gd name="T20" fmla="*/ 9 w 47"/>
                <a:gd name="T21" fmla="*/ 82 h 93"/>
                <a:gd name="T22" fmla="*/ 22 w 47"/>
                <a:gd name="T23" fmla="*/ 93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3"/>
                <a:gd name="T38" fmla="*/ 47 w 47"/>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3">
                  <a:moveTo>
                    <a:pt x="22" y="93"/>
                  </a:moveTo>
                  <a:lnTo>
                    <a:pt x="43" y="79"/>
                  </a:lnTo>
                  <a:lnTo>
                    <a:pt x="47" y="68"/>
                  </a:lnTo>
                  <a:lnTo>
                    <a:pt x="47" y="54"/>
                  </a:lnTo>
                  <a:lnTo>
                    <a:pt x="35" y="22"/>
                  </a:lnTo>
                  <a:lnTo>
                    <a:pt x="30" y="11"/>
                  </a:lnTo>
                  <a:lnTo>
                    <a:pt x="35" y="0"/>
                  </a:lnTo>
                  <a:lnTo>
                    <a:pt x="13" y="25"/>
                  </a:lnTo>
                  <a:lnTo>
                    <a:pt x="0" y="50"/>
                  </a:lnTo>
                  <a:lnTo>
                    <a:pt x="4" y="72"/>
                  </a:lnTo>
                  <a:lnTo>
                    <a:pt x="9" y="82"/>
                  </a:lnTo>
                  <a:lnTo>
                    <a:pt x="22" y="9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8" name="Freeform 158"/>
            <p:cNvSpPr>
              <a:spLocks/>
            </p:cNvSpPr>
            <p:nvPr/>
          </p:nvSpPr>
          <p:spPr bwMode="auto">
            <a:xfrm>
              <a:off x="2324" y="3804"/>
              <a:ext cx="56" cy="43"/>
            </a:xfrm>
            <a:custGeom>
              <a:avLst/>
              <a:gdLst>
                <a:gd name="T0" fmla="*/ 56 w 56"/>
                <a:gd name="T1" fmla="*/ 43 h 43"/>
                <a:gd name="T2" fmla="*/ 38 w 56"/>
                <a:gd name="T3" fmla="*/ 18 h 43"/>
                <a:gd name="T4" fmla="*/ 21 w 56"/>
                <a:gd name="T5" fmla="*/ 8 h 43"/>
                <a:gd name="T6" fmla="*/ 0 w 56"/>
                <a:gd name="T7" fmla="*/ 0 h 43"/>
                <a:gd name="T8" fmla="*/ 17 w 56"/>
                <a:gd name="T9" fmla="*/ 29 h 43"/>
                <a:gd name="T10" fmla="*/ 30 w 56"/>
                <a:gd name="T11" fmla="*/ 40 h 43"/>
                <a:gd name="T12" fmla="*/ 56 w 56"/>
                <a:gd name="T13" fmla="*/ 43 h 43"/>
                <a:gd name="T14" fmla="*/ 0 60000 65536"/>
                <a:gd name="T15" fmla="*/ 0 60000 65536"/>
                <a:gd name="T16" fmla="*/ 0 60000 65536"/>
                <a:gd name="T17" fmla="*/ 0 60000 65536"/>
                <a:gd name="T18" fmla="*/ 0 60000 65536"/>
                <a:gd name="T19" fmla="*/ 0 60000 65536"/>
                <a:gd name="T20" fmla="*/ 0 60000 65536"/>
                <a:gd name="T21" fmla="*/ 0 w 56"/>
                <a:gd name="T22" fmla="*/ 0 h 43"/>
                <a:gd name="T23" fmla="*/ 56 w 5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3">
                  <a:moveTo>
                    <a:pt x="56" y="43"/>
                  </a:moveTo>
                  <a:lnTo>
                    <a:pt x="38" y="18"/>
                  </a:lnTo>
                  <a:lnTo>
                    <a:pt x="21" y="8"/>
                  </a:lnTo>
                  <a:lnTo>
                    <a:pt x="0" y="0"/>
                  </a:lnTo>
                  <a:lnTo>
                    <a:pt x="17" y="29"/>
                  </a:lnTo>
                  <a:lnTo>
                    <a:pt x="30" y="40"/>
                  </a:lnTo>
                  <a:lnTo>
                    <a:pt x="56" y="4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9" name="Freeform 159"/>
            <p:cNvSpPr>
              <a:spLocks/>
            </p:cNvSpPr>
            <p:nvPr/>
          </p:nvSpPr>
          <p:spPr bwMode="auto">
            <a:xfrm>
              <a:off x="782" y="3769"/>
              <a:ext cx="68" cy="71"/>
            </a:xfrm>
            <a:custGeom>
              <a:avLst/>
              <a:gdLst>
                <a:gd name="T0" fmla="*/ 64 w 68"/>
                <a:gd name="T1" fmla="*/ 71 h 71"/>
                <a:gd name="T2" fmla="*/ 68 w 68"/>
                <a:gd name="T3" fmla="*/ 50 h 71"/>
                <a:gd name="T4" fmla="*/ 64 w 68"/>
                <a:gd name="T5" fmla="*/ 39 h 71"/>
                <a:gd name="T6" fmla="*/ 51 w 68"/>
                <a:gd name="T7" fmla="*/ 28 h 71"/>
                <a:gd name="T8" fmla="*/ 17 w 68"/>
                <a:gd name="T9" fmla="*/ 14 h 71"/>
                <a:gd name="T10" fmla="*/ 4 w 68"/>
                <a:gd name="T11" fmla="*/ 7 h 71"/>
                <a:gd name="T12" fmla="*/ 0 w 68"/>
                <a:gd name="T13" fmla="*/ 0 h 71"/>
                <a:gd name="T14" fmla="*/ 4 w 68"/>
                <a:gd name="T15" fmla="*/ 28 h 71"/>
                <a:gd name="T16" fmla="*/ 17 w 68"/>
                <a:gd name="T17" fmla="*/ 50 h 71"/>
                <a:gd name="T18" fmla="*/ 34 w 68"/>
                <a:gd name="T19" fmla="*/ 68 h 71"/>
                <a:gd name="T20" fmla="*/ 64 w 6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71"/>
                <a:gd name="T35" fmla="*/ 68 w 6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71">
                  <a:moveTo>
                    <a:pt x="64" y="71"/>
                  </a:moveTo>
                  <a:lnTo>
                    <a:pt x="68" y="50"/>
                  </a:lnTo>
                  <a:lnTo>
                    <a:pt x="64" y="39"/>
                  </a:lnTo>
                  <a:lnTo>
                    <a:pt x="51" y="28"/>
                  </a:lnTo>
                  <a:lnTo>
                    <a:pt x="17" y="14"/>
                  </a:lnTo>
                  <a:lnTo>
                    <a:pt x="4" y="7"/>
                  </a:lnTo>
                  <a:lnTo>
                    <a:pt x="0" y="0"/>
                  </a:lnTo>
                  <a:lnTo>
                    <a:pt x="4" y="28"/>
                  </a:lnTo>
                  <a:lnTo>
                    <a:pt x="17" y="50"/>
                  </a:lnTo>
                  <a:lnTo>
                    <a:pt x="34" y="68"/>
                  </a:lnTo>
                  <a:lnTo>
                    <a:pt x="64" y="7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0" name="Freeform 160"/>
            <p:cNvSpPr>
              <a:spLocks/>
            </p:cNvSpPr>
            <p:nvPr/>
          </p:nvSpPr>
          <p:spPr bwMode="auto">
            <a:xfrm>
              <a:off x="936" y="3819"/>
              <a:ext cx="61" cy="43"/>
            </a:xfrm>
            <a:custGeom>
              <a:avLst/>
              <a:gdLst>
                <a:gd name="T0" fmla="*/ 0 w 61"/>
                <a:gd name="T1" fmla="*/ 0 h 43"/>
                <a:gd name="T2" fmla="*/ 5 w 61"/>
                <a:gd name="T3" fmla="*/ 14 h 43"/>
                <a:gd name="T4" fmla="*/ 18 w 61"/>
                <a:gd name="T5" fmla="*/ 25 h 43"/>
                <a:gd name="T6" fmla="*/ 39 w 61"/>
                <a:gd name="T7" fmla="*/ 35 h 43"/>
                <a:gd name="T8" fmla="*/ 61 w 61"/>
                <a:gd name="T9" fmla="*/ 43 h 43"/>
                <a:gd name="T10" fmla="*/ 52 w 61"/>
                <a:gd name="T11" fmla="*/ 18 h 43"/>
                <a:gd name="T12" fmla="*/ 48 w 61"/>
                <a:gd name="T13" fmla="*/ 10 h 43"/>
                <a:gd name="T14" fmla="*/ 35 w 61"/>
                <a:gd name="T15" fmla="*/ 7 h 43"/>
                <a:gd name="T16" fmla="*/ 13 w 61"/>
                <a:gd name="T17" fmla="*/ 7 h 43"/>
                <a:gd name="T18" fmla="*/ 5 w 61"/>
                <a:gd name="T19" fmla="*/ 7 h 43"/>
                <a:gd name="T20" fmla="*/ 0 w 61"/>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3"/>
                <a:gd name="T35" fmla="*/ 61 w 61"/>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3">
                  <a:moveTo>
                    <a:pt x="0" y="0"/>
                  </a:moveTo>
                  <a:lnTo>
                    <a:pt x="5" y="14"/>
                  </a:lnTo>
                  <a:lnTo>
                    <a:pt x="18" y="25"/>
                  </a:lnTo>
                  <a:lnTo>
                    <a:pt x="39" y="35"/>
                  </a:lnTo>
                  <a:lnTo>
                    <a:pt x="61" y="43"/>
                  </a:lnTo>
                  <a:lnTo>
                    <a:pt x="52" y="18"/>
                  </a:lnTo>
                  <a:lnTo>
                    <a:pt x="48" y="10"/>
                  </a:lnTo>
                  <a:lnTo>
                    <a:pt x="35" y="7"/>
                  </a:lnTo>
                  <a:lnTo>
                    <a:pt x="13" y="7"/>
                  </a:lnTo>
                  <a:lnTo>
                    <a:pt x="5" y="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1" name="Freeform 161"/>
            <p:cNvSpPr>
              <a:spLocks/>
            </p:cNvSpPr>
            <p:nvPr/>
          </p:nvSpPr>
          <p:spPr bwMode="auto">
            <a:xfrm>
              <a:off x="885" y="3819"/>
              <a:ext cx="43" cy="89"/>
            </a:xfrm>
            <a:custGeom>
              <a:avLst/>
              <a:gdLst>
                <a:gd name="T0" fmla="*/ 30 w 43"/>
                <a:gd name="T1" fmla="*/ 0 h 89"/>
                <a:gd name="T2" fmla="*/ 8 w 43"/>
                <a:gd name="T3" fmla="*/ 10 h 89"/>
                <a:gd name="T4" fmla="*/ 0 w 43"/>
                <a:gd name="T5" fmla="*/ 21 h 89"/>
                <a:gd name="T6" fmla="*/ 0 w 43"/>
                <a:gd name="T7" fmla="*/ 35 h 89"/>
                <a:gd name="T8" fmla="*/ 8 w 43"/>
                <a:gd name="T9" fmla="*/ 68 h 89"/>
                <a:gd name="T10" fmla="*/ 8 w 43"/>
                <a:gd name="T11" fmla="*/ 78 h 89"/>
                <a:gd name="T12" fmla="*/ 4 w 43"/>
                <a:gd name="T13" fmla="*/ 89 h 89"/>
                <a:gd name="T14" fmla="*/ 26 w 43"/>
                <a:gd name="T15" fmla="*/ 68 h 89"/>
                <a:gd name="T16" fmla="*/ 43 w 43"/>
                <a:gd name="T17" fmla="*/ 43 h 89"/>
                <a:gd name="T18" fmla="*/ 43 w 43"/>
                <a:gd name="T19" fmla="*/ 21 h 89"/>
                <a:gd name="T20" fmla="*/ 43 w 43"/>
                <a:gd name="T21" fmla="*/ 10 h 89"/>
                <a:gd name="T22" fmla="*/ 30 w 43"/>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89"/>
                <a:gd name="T38" fmla="*/ 43 w 43"/>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89">
                  <a:moveTo>
                    <a:pt x="30" y="0"/>
                  </a:moveTo>
                  <a:lnTo>
                    <a:pt x="8" y="10"/>
                  </a:lnTo>
                  <a:lnTo>
                    <a:pt x="0" y="21"/>
                  </a:lnTo>
                  <a:lnTo>
                    <a:pt x="0" y="35"/>
                  </a:lnTo>
                  <a:lnTo>
                    <a:pt x="8" y="68"/>
                  </a:lnTo>
                  <a:lnTo>
                    <a:pt x="8" y="78"/>
                  </a:lnTo>
                  <a:lnTo>
                    <a:pt x="4" y="89"/>
                  </a:lnTo>
                  <a:lnTo>
                    <a:pt x="26" y="68"/>
                  </a:lnTo>
                  <a:lnTo>
                    <a:pt x="43" y="43"/>
                  </a:lnTo>
                  <a:lnTo>
                    <a:pt x="43" y="21"/>
                  </a:lnTo>
                  <a:lnTo>
                    <a:pt x="43" y="10"/>
                  </a:lnTo>
                  <a:lnTo>
                    <a:pt x="3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2" name="Freeform 162"/>
            <p:cNvSpPr>
              <a:spLocks/>
            </p:cNvSpPr>
            <p:nvPr/>
          </p:nvSpPr>
          <p:spPr bwMode="auto">
            <a:xfrm>
              <a:off x="271" y="2942"/>
              <a:ext cx="51" cy="89"/>
            </a:xfrm>
            <a:custGeom>
              <a:avLst/>
              <a:gdLst>
                <a:gd name="T0" fmla="*/ 17 w 51"/>
                <a:gd name="T1" fmla="*/ 0 h 89"/>
                <a:gd name="T2" fmla="*/ 0 w 51"/>
                <a:gd name="T3" fmla="*/ 17 h 89"/>
                <a:gd name="T4" fmla="*/ 0 w 51"/>
                <a:gd name="T5" fmla="*/ 32 h 89"/>
                <a:gd name="T6" fmla="*/ 8 w 51"/>
                <a:gd name="T7" fmla="*/ 43 h 89"/>
                <a:gd name="T8" fmla="*/ 34 w 51"/>
                <a:gd name="T9" fmla="*/ 68 h 89"/>
                <a:gd name="T10" fmla="*/ 43 w 51"/>
                <a:gd name="T11" fmla="*/ 78 h 89"/>
                <a:gd name="T12" fmla="*/ 43 w 51"/>
                <a:gd name="T13" fmla="*/ 89 h 89"/>
                <a:gd name="T14" fmla="*/ 47 w 51"/>
                <a:gd name="T15" fmla="*/ 60 h 89"/>
                <a:gd name="T16" fmla="*/ 51 w 51"/>
                <a:gd name="T17" fmla="*/ 35 h 89"/>
                <a:gd name="T18" fmla="*/ 38 w 51"/>
                <a:gd name="T19" fmla="*/ 14 h 89"/>
                <a:gd name="T20" fmla="*/ 17 w 51"/>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89"/>
                <a:gd name="T35" fmla="*/ 51 w 51"/>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89">
                  <a:moveTo>
                    <a:pt x="17" y="0"/>
                  </a:moveTo>
                  <a:lnTo>
                    <a:pt x="0" y="17"/>
                  </a:lnTo>
                  <a:lnTo>
                    <a:pt x="0" y="32"/>
                  </a:lnTo>
                  <a:lnTo>
                    <a:pt x="8" y="43"/>
                  </a:lnTo>
                  <a:lnTo>
                    <a:pt x="34" y="68"/>
                  </a:lnTo>
                  <a:lnTo>
                    <a:pt x="43" y="78"/>
                  </a:lnTo>
                  <a:lnTo>
                    <a:pt x="43" y="89"/>
                  </a:lnTo>
                  <a:lnTo>
                    <a:pt x="47" y="60"/>
                  </a:lnTo>
                  <a:lnTo>
                    <a:pt x="51" y="35"/>
                  </a:lnTo>
                  <a:lnTo>
                    <a:pt x="38" y="14"/>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3" name="Freeform 163"/>
            <p:cNvSpPr>
              <a:spLocks/>
            </p:cNvSpPr>
            <p:nvPr/>
          </p:nvSpPr>
          <p:spPr bwMode="auto">
            <a:xfrm>
              <a:off x="941" y="3693"/>
              <a:ext cx="107" cy="93"/>
            </a:xfrm>
            <a:custGeom>
              <a:avLst/>
              <a:gdLst>
                <a:gd name="T0" fmla="*/ 103 w 107"/>
                <a:gd name="T1" fmla="*/ 93 h 93"/>
                <a:gd name="T2" fmla="*/ 90 w 107"/>
                <a:gd name="T3" fmla="*/ 90 h 93"/>
                <a:gd name="T4" fmla="*/ 64 w 107"/>
                <a:gd name="T5" fmla="*/ 76 h 93"/>
                <a:gd name="T6" fmla="*/ 51 w 107"/>
                <a:gd name="T7" fmla="*/ 65 h 93"/>
                <a:gd name="T8" fmla="*/ 38 w 107"/>
                <a:gd name="T9" fmla="*/ 47 h 93"/>
                <a:gd name="T10" fmla="*/ 21 w 107"/>
                <a:gd name="T11" fmla="*/ 25 h 93"/>
                <a:gd name="T12" fmla="*/ 0 w 107"/>
                <a:gd name="T13" fmla="*/ 0 h 93"/>
                <a:gd name="T14" fmla="*/ 43 w 107"/>
                <a:gd name="T15" fmla="*/ 25 h 93"/>
                <a:gd name="T16" fmla="*/ 81 w 107"/>
                <a:gd name="T17" fmla="*/ 47 h 93"/>
                <a:gd name="T18" fmla="*/ 103 w 107"/>
                <a:gd name="T19" fmla="*/ 68 h 93"/>
                <a:gd name="T20" fmla="*/ 107 w 107"/>
                <a:gd name="T21" fmla="*/ 79 h 93"/>
                <a:gd name="T22" fmla="*/ 103 w 107"/>
                <a:gd name="T23" fmla="*/ 93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93"/>
                <a:gd name="T38" fmla="*/ 107 w 107"/>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93">
                  <a:moveTo>
                    <a:pt x="103" y="93"/>
                  </a:moveTo>
                  <a:lnTo>
                    <a:pt x="90" y="90"/>
                  </a:lnTo>
                  <a:lnTo>
                    <a:pt x="64" y="76"/>
                  </a:lnTo>
                  <a:lnTo>
                    <a:pt x="51" y="65"/>
                  </a:lnTo>
                  <a:lnTo>
                    <a:pt x="38" y="47"/>
                  </a:lnTo>
                  <a:lnTo>
                    <a:pt x="21" y="25"/>
                  </a:lnTo>
                  <a:lnTo>
                    <a:pt x="0" y="0"/>
                  </a:lnTo>
                  <a:lnTo>
                    <a:pt x="43" y="25"/>
                  </a:lnTo>
                  <a:lnTo>
                    <a:pt x="81" y="47"/>
                  </a:lnTo>
                  <a:lnTo>
                    <a:pt x="103" y="68"/>
                  </a:lnTo>
                  <a:lnTo>
                    <a:pt x="107" y="79"/>
                  </a:lnTo>
                  <a:lnTo>
                    <a:pt x="103" y="93"/>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4" name="Freeform 164"/>
            <p:cNvSpPr>
              <a:spLocks/>
            </p:cNvSpPr>
            <p:nvPr/>
          </p:nvSpPr>
          <p:spPr bwMode="auto">
            <a:xfrm>
              <a:off x="455" y="3568"/>
              <a:ext cx="39" cy="86"/>
            </a:xfrm>
            <a:custGeom>
              <a:avLst/>
              <a:gdLst>
                <a:gd name="T0" fmla="*/ 9 w 39"/>
                <a:gd name="T1" fmla="*/ 0 h 86"/>
                <a:gd name="T2" fmla="*/ 5 w 39"/>
                <a:gd name="T3" fmla="*/ 18 h 86"/>
                <a:gd name="T4" fmla="*/ 0 w 39"/>
                <a:gd name="T5" fmla="*/ 39 h 86"/>
                <a:gd name="T6" fmla="*/ 0 w 39"/>
                <a:gd name="T7" fmla="*/ 50 h 86"/>
                <a:gd name="T8" fmla="*/ 9 w 39"/>
                <a:gd name="T9" fmla="*/ 61 h 86"/>
                <a:gd name="T10" fmla="*/ 17 w 39"/>
                <a:gd name="T11" fmla="*/ 75 h 86"/>
                <a:gd name="T12" fmla="*/ 39 w 39"/>
                <a:gd name="T13" fmla="*/ 86 h 86"/>
                <a:gd name="T14" fmla="*/ 39 w 39"/>
                <a:gd name="T15" fmla="*/ 54 h 86"/>
                <a:gd name="T16" fmla="*/ 35 w 39"/>
                <a:gd name="T17" fmla="*/ 29 h 86"/>
                <a:gd name="T18" fmla="*/ 26 w 39"/>
                <a:gd name="T19" fmla="*/ 14 h 86"/>
                <a:gd name="T20" fmla="*/ 9 w 39"/>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86"/>
                <a:gd name="T35" fmla="*/ 39 w 39"/>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86">
                  <a:moveTo>
                    <a:pt x="9" y="0"/>
                  </a:moveTo>
                  <a:lnTo>
                    <a:pt x="5" y="18"/>
                  </a:lnTo>
                  <a:lnTo>
                    <a:pt x="0" y="39"/>
                  </a:lnTo>
                  <a:lnTo>
                    <a:pt x="0" y="50"/>
                  </a:lnTo>
                  <a:lnTo>
                    <a:pt x="9" y="61"/>
                  </a:lnTo>
                  <a:lnTo>
                    <a:pt x="17" y="75"/>
                  </a:lnTo>
                  <a:lnTo>
                    <a:pt x="39" y="86"/>
                  </a:lnTo>
                  <a:lnTo>
                    <a:pt x="39" y="54"/>
                  </a:lnTo>
                  <a:lnTo>
                    <a:pt x="35" y="29"/>
                  </a:lnTo>
                  <a:lnTo>
                    <a:pt x="26" y="14"/>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5" name="Freeform 165"/>
            <p:cNvSpPr>
              <a:spLocks/>
            </p:cNvSpPr>
            <p:nvPr/>
          </p:nvSpPr>
          <p:spPr bwMode="auto">
            <a:xfrm>
              <a:off x="318" y="3378"/>
              <a:ext cx="103" cy="43"/>
            </a:xfrm>
            <a:custGeom>
              <a:avLst/>
              <a:gdLst>
                <a:gd name="T0" fmla="*/ 103 w 103"/>
                <a:gd name="T1" fmla="*/ 11 h 43"/>
                <a:gd name="T2" fmla="*/ 77 w 103"/>
                <a:gd name="T3" fmla="*/ 0 h 43"/>
                <a:gd name="T4" fmla="*/ 64 w 103"/>
                <a:gd name="T5" fmla="*/ 0 h 43"/>
                <a:gd name="T6" fmla="*/ 47 w 103"/>
                <a:gd name="T7" fmla="*/ 7 h 43"/>
                <a:gd name="T8" fmla="*/ 21 w 103"/>
                <a:gd name="T9" fmla="*/ 29 h 43"/>
                <a:gd name="T10" fmla="*/ 8 w 103"/>
                <a:gd name="T11" fmla="*/ 36 h 43"/>
                <a:gd name="T12" fmla="*/ 0 w 103"/>
                <a:gd name="T13" fmla="*/ 40 h 43"/>
                <a:gd name="T14" fmla="*/ 34 w 103"/>
                <a:gd name="T15" fmla="*/ 43 h 43"/>
                <a:gd name="T16" fmla="*/ 64 w 103"/>
                <a:gd name="T17" fmla="*/ 40 h 43"/>
                <a:gd name="T18" fmla="*/ 86 w 103"/>
                <a:gd name="T19" fmla="*/ 33 h 43"/>
                <a:gd name="T20" fmla="*/ 103 w 103"/>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43"/>
                <a:gd name="T35" fmla="*/ 103 w 10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43">
                  <a:moveTo>
                    <a:pt x="103" y="11"/>
                  </a:moveTo>
                  <a:lnTo>
                    <a:pt x="77" y="0"/>
                  </a:lnTo>
                  <a:lnTo>
                    <a:pt x="64" y="0"/>
                  </a:lnTo>
                  <a:lnTo>
                    <a:pt x="47" y="7"/>
                  </a:lnTo>
                  <a:lnTo>
                    <a:pt x="21" y="29"/>
                  </a:lnTo>
                  <a:lnTo>
                    <a:pt x="8" y="36"/>
                  </a:lnTo>
                  <a:lnTo>
                    <a:pt x="0" y="40"/>
                  </a:lnTo>
                  <a:lnTo>
                    <a:pt x="34" y="43"/>
                  </a:lnTo>
                  <a:lnTo>
                    <a:pt x="64" y="40"/>
                  </a:lnTo>
                  <a:lnTo>
                    <a:pt x="86" y="33"/>
                  </a:lnTo>
                  <a:lnTo>
                    <a:pt x="103" y="11"/>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6" name="Freeform 166"/>
            <p:cNvSpPr>
              <a:spLocks/>
            </p:cNvSpPr>
            <p:nvPr/>
          </p:nvSpPr>
          <p:spPr bwMode="auto">
            <a:xfrm>
              <a:off x="1521" y="3722"/>
              <a:ext cx="38" cy="86"/>
            </a:xfrm>
            <a:custGeom>
              <a:avLst/>
              <a:gdLst>
                <a:gd name="T0" fmla="*/ 8 w 38"/>
                <a:gd name="T1" fmla="*/ 0 h 86"/>
                <a:gd name="T2" fmla="*/ 4 w 38"/>
                <a:gd name="T3" fmla="*/ 18 h 86"/>
                <a:gd name="T4" fmla="*/ 0 w 38"/>
                <a:gd name="T5" fmla="*/ 36 h 86"/>
                <a:gd name="T6" fmla="*/ 0 w 38"/>
                <a:gd name="T7" fmla="*/ 50 h 86"/>
                <a:gd name="T8" fmla="*/ 8 w 38"/>
                <a:gd name="T9" fmla="*/ 61 h 86"/>
                <a:gd name="T10" fmla="*/ 17 w 38"/>
                <a:gd name="T11" fmla="*/ 75 h 86"/>
                <a:gd name="T12" fmla="*/ 38 w 38"/>
                <a:gd name="T13" fmla="*/ 86 h 86"/>
                <a:gd name="T14" fmla="*/ 38 w 38"/>
                <a:gd name="T15" fmla="*/ 54 h 86"/>
                <a:gd name="T16" fmla="*/ 34 w 38"/>
                <a:gd name="T17" fmla="*/ 29 h 86"/>
                <a:gd name="T18" fmla="*/ 21 w 38"/>
                <a:gd name="T19" fmla="*/ 14 h 86"/>
                <a:gd name="T20" fmla="*/ 8 w 38"/>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6"/>
                <a:gd name="T35" fmla="*/ 38 w 38"/>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6">
                  <a:moveTo>
                    <a:pt x="8" y="0"/>
                  </a:moveTo>
                  <a:lnTo>
                    <a:pt x="4" y="18"/>
                  </a:lnTo>
                  <a:lnTo>
                    <a:pt x="0" y="36"/>
                  </a:lnTo>
                  <a:lnTo>
                    <a:pt x="0" y="50"/>
                  </a:lnTo>
                  <a:lnTo>
                    <a:pt x="8" y="61"/>
                  </a:lnTo>
                  <a:lnTo>
                    <a:pt x="17" y="75"/>
                  </a:lnTo>
                  <a:lnTo>
                    <a:pt x="38" y="86"/>
                  </a:lnTo>
                  <a:lnTo>
                    <a:pt x="38" y="54"/>
                  </a:lnTo>
                  <a:lnTo>
                    <a:pt x="34" y="29"/>
                  </a:lnTo>
                  <a:lnTo>
                    <a:pt x="21" y="14"/>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7" name="Freeform 167"/>
            <p:cNvSpPr>
              <a:spLocks/>
            </p:cNvSpPr>
            <p:nvPr/>
          </p:nvSpPr>
          <p:spPr bwMode="auto">
            <a:xfrm>
              <a:off x="1112" y="3643"/>
              <a:ext cx="108" cy="90"/>
            </a:xfrm>
            <a:custGeom>
              <a:avLst/>
              <a:gdLst>
                <a:gd name="T0" fmla="*/ 104 w 108"/>
                <a:gd name="T1" fmla="*/ 90 h 90"/>
                <a:gd name="T2" fmla="*/ 86 w 108"/>
                <a:gd name="T3" fmla="*/ 86 h 90"/>
                <a:gd name="T4" fmla="*/ 65 w 108"/>
                <a:gd name="T5" fmla="*/ 72 h 90"/>
                <a:gd name="T6" fmla="*/ 52 w 108"/>
                <a:gd name="T7" fmla="*/ 61 h 90"/>
                <a:gd name="T8" fmla="*/ 35 w 108"/>
                <a:gd name="T9" fmla="*/ 43 h 90"/>
                <a:gd name="T10" fmla="*/ 18 w 108"/>
                <a:gd name="T11" fmla="*/ 25 h 90"/>
                <a:gd name="T12" fmla="*/ 0 w 108"/>
                <a:gd name="T13" fmla="*/ 0 h 90"/>
                <a:gd name="T14" fmla="*/ 43 w 108"/>
                <a:gd name="T15" fmla="*/ 22 h 90"/>
                <a:gd name="T16" fmla="*/ 78 w 108"/>
                <a:gd name="T17" fmla="*/ 43 h 90"/>
                <a:gd name="T18" fmla="*/ 104 w 108"/>
                <a:gd name="T19" fmla="*/ 65 h 90"/>
                <a:gd name="T20" fmla="*/ 108 w 108"/>
                <a:gd name="T21" fmla="*/ 75 h 90"/>
                <a:gd name="T22" fmla="*/ 104 w 108"/>
                <a:gd name="T23" fmla="*/ 9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90"/>
                <a:gd name="T38" fmla="*/ 108 w 10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90">
                  <a:moveTo>
                    <a:pt x="104" y="90"/>
                  </a:moveTo>
                  <a:lnTo>
                    <a:pt x="86" y="86"/>
                  </a:lnTo>
                  <a:lnTo>
                    <a:pt x="65" y="72"/>
                  </a:lnTo>
                  <a:lnTo>
                    <a:pt x="52" y="61"/>
                  </a:lnTo>
                  <a:lnTo>
                    <a:pt x="35" y="43"/>
                  </a:lnTo>
                  <a:lnTo>
                    <a:pt x="18" y="25"/>
                  </a:lnTo>
                  <a:lnTo>
                    <a:pt x="0" y="0"/>
                  </a:lnTo>
                  <a:lnTo>
                    <a:pt x="43" y="22"/>
                  </a:lnTo>
                  <a:lnTo>
                    <a:pt x="78" y="43"/>
                  </a:lnTo>
                  <a:lnTo>
                    <a:pt x="104" y="65"/>
                  </a:lnTo>
                  <a:lnTo>
                    <a:pt x="108" y="75"/>
                  </a:lnTo>
                  <a:lnTo>
                    <a:pt x="104" y="9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8" name="Freeform 168"/>
            <p:cNvSpPr>
              <a:spLocks/>
            </p:cNvSpPr>
            <p:nvPr/>
          </p:nvSpPr>
          <p:spPr bwMode="auto">
            <a:xfrm>
              <a:off x="1125" y="3650"/>
              <a:ext cx="86" cy="76"/>
            </a:xfrm>
            <a:custGeom>
              <a:avLst/>
              <a:gdLst>
                <a:gd name="T0" fmla="*/ 86 w 86"/>
                <a:gd name="T1" fmla="*/ 76 h 76"/>
                <a:gd name="T2" fmla="*/ 69 w 86"/>
                <a:gd name="T3" fmla="*/ 61 h 76"/>
                <a:gd name="T4" fmla="*/ 43 w 86"/>
                <a:gd name="T5" fmla="*/ 40 h 76"/>
                <a:gd name="T6" fmla="*/ 18 w 86"/>
                <a:gd name="T7" fmla="*/ 18 h 76"/>
                <a:gd name="T8" fmla="*/ 0 w 86"/>
                <a:gd name="T9" fmla="*/ 0 h 76"/>
                <a:gd name="T10" fmla="*/ 86 w 86"/>
                <a:gd name="T11" fmla="*/ 76 h 76"/>
                <a:gd name="T12" fmla="*/ 0 60000 65536"/>
                <a:gd name="T13" fmla="*/ 0 60000 65536"/>
                <a:gd name="T14" fmla="*/ 0 60000 65536"/>
                <a:gd name="T15" fmla="*/ 0 60000 65536"/>
                <a:gd name="T16" fmla="*/ 0 60000 65536"/>
                <a:gd name="T17" fmla="*/ 0 60000 65536"/>
                <a:gd name="T18" fmla="*/ 0 w 86"/>
                <a:gd name="T19" fmla="*/ 0 h 76"/>
                <a:gd name="T20" fmla="*/ 86 w 8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86" h="76">
                  <a:moveTo>
                    <a:pt x="86" y="76"/>
                  </a:moveTo>
                  <a:lnTo>
                    <a:pt x="69" y="61"/>
                  </a:lnTo>
                  <a:lnTo>
                    <a:pt x="43" y="40"/>
                  </a:lnTo>
                  <a:lnTo>
                    <a:pt x="18" y="18"/>
                  </a:lnTo>
                  <a:lnTo>
                    <a:pt x="0" y="0"/>
                  </a:lnTo>
                  <a:lnTo>
                    <a:pt x="86" y="7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9" name="Freeform 169"/>
            <p:cNvSpPr>
              <a:spLocks/>
            </p:cNvSpPr>
            <p:nvPr/>
          </p:nvSpPr>
          <p:spPr bwMode="auto">
            <a:xfrm>
              <a:off x="1125" y="3650"/>
              <a:ext cx="86" cy="76"/>
            </a:xfrm>
            <a:custGeom>
              <a:avLst/>
              <a:gdLst>
                <a:gd name="T0" fmla="*/ 86 w 86"/>
                <a:gd name="T1" fmla="*/ 76 h 76"/>
                <a:gd name="T2" fmla="*/ 69 w 86"/>
                <a:gd name="T3" fmla="*/ 61 h 76"/>
                <a:gd name="T4" fmla="*/ 43 w 86"/>
                <a:gd name="T5" fmla="*/ 40 h 76"/>
                <a:gd name="T6" fmla="*/ 18 w 86"/>
                <a:gd name="T7" fmla="*/ 18 h 76"/>
                <a:gd name="T8" fmla="*/ 0 w 86"/>
                <a:gd name="T9" fmla="*/ 0 h 76"/>
                <a:gd name="T10" fmla="*/ 0 60000 65536"/>
                <a:gd name="T11" fmla="*/ 0 60000 65536"/>
                <a:gd name="T12" fmla="*/ 0 60000 65536"/>
                <a:gd name="T13" fmla="*/ 0 60000 65536"/>
                <a:gd name="T14" fmla="*/ 0 60000 65536"/>
                <a:gd name="T15" fmla="*/ 0 w 86"/>
                <a:gd name="T16" fmla="*/ 0 h 76"/>
                <a:gd name="T17" fmla="*/ 86 w 86"/>
                <a:gd name="T18" fmla="*/ 76 h 76"/>
              </a:gdLst>
              <a:ahLst/>
              <a:cxnLst>
                <a:cxn ang="T10">
                  <a:pos x="T0" y="T1"/>
                </a:cxn>
                <a:cxn ang="T11">
                  <a:pos x="T2" y="T3"/>
                </a:cxn>
                <a:cxn ang="T12">
                  <a:pos x="T4" y="T5"/>
                </a:cxn>
                <a:cxn ang="T13">
                  <a:pos x="T6" y="T7"/>
                </a:cxn>
                <a:cxn ang="T14">
                  <a:pos x="T8" y="T9"/>
                </a:cxn>
              </a:cxnLst>
              <a:rect l="T15" t="T16" r="T17" b="T18"/>
              <a:pathLst>
                <a:path w="86" h="76">
                  <a:moveTo>
                    <a:pt x="86" y="76"/>
                  </a:moveTo>
                  <a:lnTo>
                    <a:pt x="69" y="61"/>
                  </a:lnTo>
                  <a:lnTo>
                    <a:pt x="43" y="40"/>
                  </a:lnTo>
                  <a:lnTo>
                    <a:pt x="18" y="18"/>
                  </a:lnTo>
                  <a:lnTo>
                    <a:pt x="0" y="0"/>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0" name="Freeform 170"/>
            <p:cNvSpPr>
              <a:spLocks/>
            </p:cNvSpPr>
            <p:nvPr/>
          </p:nvSpPr>
          <p:spPr bwMode="auto">
            <a:xfrm>
              <a:off x="988" y="3751"/>
              <a:ext cx="43" cy="75"/>
            </a:xfrm>
            <a:custGeom>
              <a:avLst/>
              <a:gdLst>
                <a:gd name="T0" fmla="*/ 9 w 43"/>
                <a:gd name="T1" fmla="*/ 0 h 75"/>
                <a:gd name="T2" fmla="*/ 0 w 43"/>
                <a:gd name="T3" fmla="*/ 14 h 75"/>
                <a:gd name="T4" fmla="*/ 0 w 43"/>
                <a:gd name="T5" fmla="*/ 25 h 75"/>
                <a:gd name="T6" fmla="*/ 4 w 43"/>
                <a:gd name="T7" fmla="*/ 32 h 75"/>
                <a:gd name="T8" fmla="*/ 30 w 43"/>
                <a:gd name="T9" fmla="*/ 50 h 75"/>
                <a:gd name="T10" fmla="*/ 34 w 43"/>
                <a:gd name="T11" fmla="*/ 61 h 75"/>
                <a:gd name="T12" fmla="*/ 34 w 43"/>
                <a:gd name="T13" fmla="*/ 75 h 75"/>
                <a:gd name="T14" fmla="*/ 43 w 43"/>
                <a:gd name="T15" fmla="*/ 50 h 75"/>
                <a:gd name="T16" fmla="*/ 43 w 43"/>
                <a:gd name="T17" fmla="*/ 32 h 75"/>
                <a:gd name="T18" fmla="*/ 39 w 43"/>
                <a:gd name="T19" fmla="*/ 18 h 75"/>
                <a:gd name="T20" fmla="*/ 26 w 43"/>
                <a:gd name="T21" fmla="*/ 7 h 75"/>
                <a:gd name="T22" fmla="*/ 9 w 43"/>
                <a:gd name="T23" fmla="*/ 0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75"/>
                <a:gd name="T38" fmla="*/ 43 w 43"/>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75">
                  <a:moveTo>
                    <a:pt x="9" y="0"/>
                  </a:moveTo>
                  <a:lnTo>
                    <a:pt x="0" y="14"/>
                  </a:lnTo>
                  <a:lnTo>
                    <a:pt x="0" y="25"/>
                  </a:lnTo>
                  <a:lnTo>
                    <a:pt x="4" y="32"/>
                  </a:lnTo>
                  <a:lnTo>
                    <a:pt x="30" y="50"/>
                  </a:lnTo>
                  <a:lnTo>
                    <a:pt x="34" y="61"/>
                  </a:lnTo>
                  <a:lnTo>
                    <a:pt x="34" y="75"/>
                  </a:lnTo>
                  <a:lnTo>
                    <a:pt x="43" y="50"/>
                  </a:lnTo>
                  <a:lnTo>
                    <a:pt x="43" y="32"/>
                  </a:lnTo>
                  <a:lnTo>
                    <a:pt x="39" y="18"/>
                  </a:lnTo>
                  <a:lnTo>
                    <a:pt x="26" y="7"/>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1" name="Freeform 171"/>
            <p:cNvSpPr>
              <a:spLocks/>
            </p:cNvSpPr>
            <p:nvPr/>
          </p:nvSpPr>
          <p:spPr bwMode="auto">
            <a:xfrm>
              <a:off x="1482" y="3654"/>
              <a:ext cx="64" cy="61"/>
            </a:xfrm>
            <a:custGeom>
              <a:avLst/>
              <a:gdLst>
                <a:gd name="T0" fmla="*/ 0 w 64"/>
                <a:gd name="T1" fmla="*/ 61 h 61"/>
                <a:gd name="T2" fmla="*/ 21 w 64"/>
                <a:gd name="T3" fmla="*/ 61 h 61"/>
                <a:gd name="T4" fmla="*/ 30 w 64"/>
                <a:gd name="T5" fmla="*/ 54 h 61"/>
                <a:gd name="T6" fmla="*/ 34 w 64"/>
                <a:gd name="T7" fmla="*/ 47 h 61"/>
                <a:gd name="T8" fmla="*/ 39 w 64"/>
                <a:gd name="T9" fmla="*/ 21 h 61"/>
                <a:gd name="T10" fmla="*/ 47 w 64"/>
                <a:gd name="T11" fmla="*/ 11 h 61"/>
                <a:gd name="T12" fmla="*/ 64 w 64"/>
                <a:gd name="T13" fmla="*/ 0 h 61"/>
                <a:gd name="T14" fmla="*/ 34 w 64"/>
                <a:gd name="T15" fmla="*/ 11 h 61"/>
                <a:gd name="T16" fmla="*/ 13 w 64"/>
                <a:gd name="T17" fmla="*/ 18 h 61"/>
                <a:gd name="T18" fmla="*/ 0 w 64"/>
                <a:gd name="T19" fmla="*/ 32 h 61"/>
                <a:gd name="T20" fmla="*/ 0 w 64"/>
                <a:gd name="T21" fmla="*/ 43 h 61"/>
                <a:gd name="T22" fmla="*/ 0 w 64"/>
                <a:gd name="T23" fmla="*/ 61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61"/>
                <a:gd name="T38" fmla="*/ 64 w 6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61">
                  <a:moveTo>
                    <a:pt x="0" y="61"/>
                  </a:moveTo>
                  <a:lnTo>
                    <a:pt x="21" y="61"/>
                  </a:lnTo>
                  <a:lnTo>
                    <a:pt x="30" y="54"/>
                  </a:lnTo>
                  <a:lnTo>
                    <a:pt x="34" y="47"/>
                  </a:lnTo>
                  <a:lnTo>
                    <a:pt x="39" y="21"/>
                  </a:lnTo>
                  <a:lnTo>
                    <a:pt x="47" y="11"/>
                  </a:lnTo>
                  <a:lnTo>
                    <a:pt x="64" y="0"/>
                  </a:lnTo>
                  <a:lnTo>
                    <a:pt x="34" y="11"/>
                  </a:lnTo>
                  <a:lnTo>
                    <a:pt x="13" y="18"/>
                  </a:lnTo>
                  <a:lnTo>
                    <a:pt x="0" y="32"/>
                  </a:lnTo>
                  <a:lnTo>
                    <a:pt x="0" y="43"/>
                  </a:lnTo>
                  <a:lnTo>
                    <a:pt x="0" y="6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2" name="Freeform 172"/>
            <p:cNvSpPr>
              <a:spLocks/>
            </p:cNvSpPr>
            <p:nvPr/>
          </p:nvSpPr>
          <p:spPr bwMode="auto">
            <a:xfrm>
              <a:off x="1022" y="3686"/>
              <a:ext cx="60" cy="61"/>
            </a:xfrm>
            <a:custGeom>
              <a:avLst/>
              <a:gdLst>
                <a:gd name="T0" fmla="*/ 0 w 60"/>
                <a:gd name="T1" fmla="*/ 61 h 61"/>
                <a:gd name="T2" fmla="*/ 22 w 60"/>
                <a:gd name="T3" fmla="*/ 58 h 61"/>
                <a:gd name="T4" fmla="*/ 30 w 60"/>
                <a:gd name="T5" fmla="*/ 54 h 61"/>
                <a:gd name="T6" fmla="*/ 35 w 60"/>
                <a:gd name="T7" fmla="*/ 43 h 61"/>
                <a:gd name="T8" fmla="*/ 39 w 60"/>
                <a:gd name="T9" fmla="*/ 22 h 61"/>
                <a:gd name="T10" fmla="*/ 43 w 60"/>
                <a:gd name="T11" fmla="*/ 11 h 61"/>
                <a:gd name="T12" fmla="*/ 60 w 60"/>
                <a:gd name="T13" fmla="*/ 0 h 61"/>
                <a:gd name="T14" fmla="*/ 35 w 60"/>
                <a:gd name="T15" fmla="*/ 11 h 61"/>
                <a:gd name="T16" fmla="*/ 13 w 60"/>
                <a:gd name="T17" fmla="*/ 18 h 61"/>
                <a:gd name="T18" fmla="*/ 5 w 60"/>
                <a:gd name="T19" fmla="*/ 32 h 61"/>
                <a:gd name="T20" fmla="*/ 0 w 60"/>
                <a:gd name="T21" fmla="*/ 43 h 61"/>
                <a:gd name="T22" fmla="*/ 0 w 60"/>
                <a:gd name="T23" fmla="*/ 61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61"/>
                <a:gd name="T38" fmla="*/ 60 w 60"/>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61">
                  <a:moveTo>
                    <a:pt x="0" y="61"/>
                  </a:moveTo>
                  <a:lnTo>
                    <a:pt x="22" y="58"/>
                  </a:lnTo>
                  <a:lnTo>
                    <a:pt x="30" y="54"/>
                  </a:lnTo>
                  <a:lnTo>
                    <a:pt x="35" y="43"/>
                  </a:lnTo>
                  <a:lnTo>
                    <a:pt x="39" y="22"/>
                  </a:lnTo>
                  <a:lnTo>
                    <a:pt x="43" y="11"/>
                  </a:lnTo>
                  <a:lnTo>
                    <a:pt x="60" y="0"/>
                  </a:lnTo>
                  <a:lnTo>
                    <a:pt x="35" y="11"/>
                  </a:lnTo>
                  <a:lnTo>
                    <a:pt x="13" y="18"/>
                  </a:lnTo>
                  <a:lnTo>
                    <a:pt x="5" y="32"/>
                  </a:lnTo>
                  <a:lnTo>
                    <a:pt x="0" y="43"/>
                  </a:lnTo>
                  <a:lnTo>
                    <a:pt x="0" y="6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3" name="Freeform 173"/>
            <p:cNvSpPr>
              <a:spLocks/>
            </p:cNvSpPr>
            <p:nvPr/>
          </p:nvSpPr>
          <p:spPr bwMode="auto">
            <a:xfrm>
              <a:off x="829" y="3872"/>
              <a:ext cx="94" cy="133"/>
            </a:xfrm>
            <a:custGeom>
              <a:avLst/>
              <a:gdLst>
                <a:gd name="T0" fmla="*/ 9 w 94"/>
                <a:gd name="T1" fmla="*/ 0 h 133"/>
                <a:gd name="T2" fmla="*/ 17 w 94"/>
                <a:gd name="T3" fmla="*/ 0 h 133"/>
                <a:gd name="T4" fmla="*/ 30 w 94"/>
                <a:gd name="T5" fmla="*/ 8 h 133"/>
                <a:gd name="T6" fmla="*/ 43 w 94"/>
                <a:gd name="T7" fmla="*/ 22 h 133"/>
                <a:gd name="T8" fmla="*/ 60 w 94"/>
                <a:gd name="T9" fmla="*/ 43 h 133"/>
                <a:gd name="T10" fmla="*/ 86 w 94"/>
                <a:gd name="T11" fmla="*/ 93 h 133"/>
                <a:gd name="T12" fmla="*/ 94 w 94"/>
                <a:gd name="T13" fmla="*/ 115 h 133"/>
                <a:gd name="T14" fmla="*/ 94 w 94"/>
                <a:gd name="T15" fmla="*/ 133 h 133"/>
                <a:gd name="T16" fmla="*/ 56 w 94"/>
                <a:gd name="T17" fmla="*/ 108 h 133"/>
                <a:gd name="T18" fmla="*/ 17 w 94"/>
                <a:gd name="T19" fmla="*/ 72 h 133"/>
                <a:gd name="T20" fmla="*/ 9 w 94"/>
                <a:gd name="T21" fmla="*/ 54 h 133"/>
                <a:gd name="T22" fmla="*/ 0 w 94"/>
                <a:gd name="T23" fmla="*/ 36 h 133"/>
                <a:gd name="T24" fmla="*/ 0 w 94"/>
                <a:gd name="T25" fmla="*/ 18 h 133"/>
                <a:gd name="T26" fmla="*/ 9 w 94"/>
                <a:gd name="T27" fmla="*/ 0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33"/>
                <a:gd name="T44" fmla="*/ 94 w 94"/>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33">
                  <a:moveTo>
                    <a:pt x="9" y="0"/>
                  </a:moveTo>
                  <a:lnTo>
                    <a:pt x="17" y="0"/>
                  </a:lnTo>
                  <a:lnTo>
                    <a:pt x="30" y="8"/>
                  </a:lnTo>
                  <a:lnTo>
                    <a:pt x="43" y="22"/>
                  </a:lnTo>
                  <a:lnTo>
                    <a:pt x="60" y="43"/>
                  </a:lnTo>
                  <a:lnTo>
                    <a:pt x="86" y="93"/>
                  </a:lnTo>
                  <a:lnTo>
                    <a:pt x="94" y="115"/>
                  </a:lnTo>
                  <a:lnTo>
                    <a:pt x="94" y="133"/>
                  </a:lnTo>
                  <a:lnTo>
                    <a:pt x="56" y="108"/>
                  </a:lnTo>
                  <a:lnTo>
                    <a:pt x="17" y="72"/>
                  </a:lnTo>
                  <a:lnTo>
                    <a:pt x="9" y="54"/>
                  </a:lnTo>
                  <a:lnTo>
                    <a:pt x="0" y="36"/>
                  </a:lnTo>
                  <a:lnTo>
                    <a:pt x="0" y="18"/>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4" name="Freeform 174"/>
            <p:cNvSpPr>
              <a:spLocks/>
            </p:cNvSpPr>
            <p:nvPr/>
          </p:nvSpPr>
          <p:spPr bwMode="auto">
            <a:xfrm>
              <a:off x="580" y="3572"/>
              <a:ext cx="73" cy="68"/>
            </a:xfrm>
            <a:custGeom>
              <a:avLst/>
              <a:gdLst>
                <a:gd name="T0" fmla="*/ 0 w 73"/>
                <a:gd name="T1" fmla="*/ 0 h 68"/>
                <a:gd name="T2" fmla="*/ 26 w 73"/>
                <a:gd name="T3" fmla="*/ 0 h 68"/>
                <a:gd name="T4" fmla="*/ 39 w 73"/>
                <a:gd name="T5" fmla="*/ 7 h 68"/>
                <a:gd name="T6" fmla="*/ 47 w 73"/>
                <a:gd name="T7" fmla="*/ 21 h 68"/>
                <a:gd name="T8" fmla="*/ 60 w 73"/>
                <a:gd name="T9" fmla="*/ 50 h 68"/>
                <a:gd name="T10" fmla="*/ 64 w 73"/>
                <a:gd name="T11" fmla="*/ 61 h 68"/>
                <a:gd name="T12" fmla="*/ 73 w 73"/>
                <a:gd name="T13" fmla="*/ 68 h 68"/>
                <a:gd name="T14" fmla="*/ 43 w 73"/>
                <a:gd name="T15" fmla="*/ 57 h 68"/>
                <a:gd name="T16" fmla="*/ 17 w 73"/>
                <a:gd name="T17" fmla="*/ 43 h 68"/>
                <a:gd name="T18" fmla="*/ 0 w 73"/>
                <a:gd name="T19" fmla="*/ 25 h 68"/>
                <a:gd name="T20" fmla="*/ 0 w 73"/>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68"/>
                <a:gd name="T35" fmla="*/ 73 w 73"/>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68">
                  <a:moveTo>
                    <a:pt x="0" y="0"/>
                  </a:moveTo>
                  <a:lnTo>
                    <a:pt x="26" y="0"/>
                  </a:lnTo>
                  <a:lnTo>
                    <a:pt x="39" y="7"/>
                  </a:lnTo>
                  <a:lnTo>
                    <a:pt x="47" y="21"/>
                  </a:lnTo>
                  <a:lnTo>
                    <a:pt x="60" y="50"/>
                  </a:lnTo>
                  <a:lnTo>
                    <a:pt x="64" y="61"/>
                  </a:lnTo>
                  <a:lnTo>
                    <a:pt x="73" y="68"/>
                  </a:lnTo>
                  <a:lnTo>
                    <a:pt x="43" y="57"/>
                  </a:lnTo>
                  <a:lnTo>
                    <a:pt x="17" y="43"/>
                  </a:lnTo>
                  <a:lnTo>
                    <a:pt x="0" y="25"/>
                  </a:lnTo>
                  <a:lnTo>
                    <a:pt x="0"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5" name="Freeform 175"/>
            <p:cNvSpPr>
              <a:spLocks/>
            </p:cNvSpPr>
            <p:nvPr/>
          </p:nvSpPr>
          <p:spPr bwMode="auto">
            <a:xfrm>
              <a:off x="378" y="2752"/>
              <a:ext cx="99" cy="75"/>
            </a:xfrm>
            <a:custGeom>
              <a:avLst/>
              <a:gdLst>
                <a:gd name="T0" fmla="*/ 94 w 99"/>
                <a:gd name="T1" fmla="*/ 71 h 75"/>
                <a:gd name="T2" fmla="*/ 90 w 99"/>
                <a:gd name="T3" fmla="*/ 75 h 75"/>
                <a:gd name="T4" fmla="*/ 77 w 99"/>
                <a:gd name="T5" fmla="*/ 75 h 75"/>
                <a:gd name="T6" fmla="*/ 69 w 99"/>
                <a:gd name="T7" fmla="*/ 71 h 75"/>
                <a:gd name="T8" fmla="*/ 60 w 99"/>
                <a:gd name="T9" fmla="*/ 64 h 75"/>
                <a:gd name="T10" fmla="*/ 30 w 99"/>
                <a:gd name="T11" fmla="*/ 39 h 75"/>
                <a:gd name="T12" fmla="*/ 0 w 99"/>
                <a:gd name="T13" fmla="*/ 0 h 75"/>
                <a:gd name="T14" fmla="*/ 34 w 99"/>
                <a:gd name="T15" fmla="*/ 14 h 75"/>
                <a:gd name="T16" fmla="*/ 69 w 99"/>
                <a:gd name="T17" fmla="*/ 32 h 75"/>
                <a:gd name="T18" fmla="*/ 94 w 99"/>
                <a:gd name="T19" fmla="*/ 57 h 75"/>
                <a:gd name="T20" fmla="*/ 99 w 99"/>
                <a:gd name="T21" fmla="*/ 64 h 75"/>
                <a:gd name="T22" fmla="*/ 94 w 99"/>
                <a:gd name="T23" fmla="*/ 7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75"/>
                <a:gd name="T38" fmla="*/ 99 w 9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75">
                  <a:moveTo>
                    <a:pt x="94" y="71"/>
                  </a:moveTo>
                  <a:lnTo>
                    <a:pt x="90" y="75"/>
                  </a:lnTo>
                  <a:lnTo>
                    <a:pt x="77" y="75"/>
                  </a:lnTo>
                  <a:lnTo>
                    <a:pt x="69" y="71"/>
                  </a:lnTo>
                  <a:lnTo>
                    <a:pt x="60" y="64"/>
                  </a:lnTo>
                  <a:lnTo>
                    <a:pt x="30" y="39"/>
                  </a:lnTo>
                  <a:lnTo>
                    <a:pt x="0" y="0"/>
                  </a:lnTo>
                  <a:lnTo>
                    <a:pt x="34" y="14"/>
                  </a:lnTo>
                  <a:lnTo>
                    <a:pt x="69" y="32"/>
                  </a:lnTo>
                  <a:lnTo>
                    <a:pt x="94" y="57"/>
                  </a:lnTo>
                  <a:lnTo>
                    <a:pt x="99" y="64"/>
                  </a:lnTo>
                  <a:lnTo>
                    <a:pt x="94" y="71"/>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6" name="Freeform 176"/>
            <p:cNvSpPr>
              <a:spLocks/>
            </p:cNvSpPr>
            <p:nvPr/>
          </p:nvSpPr>
          <p:spPr bwMode="auto">
            <a:xfrm>
              <a:off x="73" y="3214"/>
              <a:ext cx="64" cy="71"/>
            </a:xfrm>
            <a:custGeom>
              <a:avLst/>
              <a:gdLst>
                <a:gd name="T0" fmla="*/ 0 w 64"/>
                <a:gd name="T1" fmla="*/ 0 h 71"/>
                <a:gd name="T2" fmla="*/ 4 w 64"/>
                <a:gd name="T3" fmla="*/ 14 h 71"/>
                <a:gd name="T4" fmla="*/ 9 w 64"/>
                <a:gd name="T5" fmla="*/ 35 h 71"/>
                <a:gd name="T6" fmla="*/ 26 w 64"/>
                <a:gd name="T7" fmla="*/ 53 h 71"/>
                <a:gd name="T8" fmla="*/ 39 w 64"/>
                <a:gd name="T9" fmla="*/ 64 h 71"/>
                <a:gd name="T10" fmla="*/ 64 w 64"/>
                <a:gd name="T11" fmla="*/ 71 h 71"/>
                <a:gd name="T12" fmla="*/ 52 w 64"/>
                <a:gd name="T13" fmla="*/ 39 h 71"/>
                <a:gd name="T14" fmla="*/ 47 w 64"/>
                <a:gd name="T15" fmla="*/ 28 h 71"/>
                <a:gd name="T16" fmla="*/ 34 w 64"/>
                <a:gd name="T17" fmla="*/ 14 h 71"/>
                <a:gd name="T18" fmla="*/ 21 w 64"/>
                <a:gd name="T19" fmla="*/ 3 h 71"/>
                <a:gd name="T20" fmla="*/ 0 w 64"/>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71"/>
                <a:gd name="T35" fmla="*/ 64 w 64"/>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71">
                  <a:moveTo>
                    <a:pt x="0" y="0"/>
                  </a:moveTo>
                  <a:lnTo>
                    <a:pt x="4" y="14"/>
                  </a:lnTo>
                  <a:lnTo>
                    <a:pt x="9" y="35"/>
                  </a:lnTo>
                  <a:lnTo>
                    <a:pt x="26" y="53"/>
                  </a:lnTo>
                  <a:lnTo>
                    <a:pt x="39" y="64"/>
                  </a:lnTo>
                  <a:lnTo>
                    <a:pt x="64" y="71"/>
                  </a:lnTo>
                  <a:lnTo>
                    <a:pt x="52" y="39"/>
                  </a:lnTo>
                  <a:lnTo>
                    <a:pt x="47" y="28"/>
                  </a:lnTo>
                  <a:lnTo>
                    <a:pt x="34" y="14"/>
                  </a:lnTo>
                  <a:lnTo>
                    <a:pt x="21" y="3"/>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7" name="Freeform 177"/>
            <p:cNvSpPr>
              <a:spLocks/>
            </p:cNvSpPr>
            <p:nvPr/>
          </p:nvSpPr>
          <p:spPr bwMode="auto">
            <a:xfrm>
              <a:off x="146" y="3160"/>
              <a:ext cx="43" cy="86"/>
            </a:xfrm>
            <a:custGeom>
              <a:avLst/>
              <a:gdLst>
                <a:gd name="T0" fmla="*/ 9 w 43"/>
                <a:gd name="T1" fmla="*/ 0 h 86"/>
                <a:gd name="T2" fmla="*/ 4 w 43"/>
                <a:gd name="T3" fmla="*/ 14 h 86"/>
                <a:gd name="T4" fmla="*/ 0 w 43"/>
                <a:gd name="T5" fmla="*/ 36 h 86"/>
                <a:gd name="T6" fmla="*/ 4 w 43"/>
                <a:gd name="T7" fmla="*/ 46 h 86"/>
                <a:gd name="T8" fmla="*/ 9 w 43"/>
                <a:gd name="T9" fmla="*/ 57 h 86"/>
                <a:gd name="T10" fmla="*/ 22 w 43"/>
                <a:gd name="T11" fmla="*/ 72 h 86"/>
                <a:gd name="T12" fmla="*/ 39 w 43"/>
                <a:gd name="T13" fmla="*/ 86 h 86"/>
                <a:gd name="T14" fmla="*/ 39 w 43"/>
                <a:gd name="T15" fmla="*/ 68 h 86"/>
                <a:gd name="T16" fmla="*/ 43 w 43"/>
                <a:gd name="T17" fmla="*/ 50 h 86"/>
                <a:gd name="T18" fmla="*/ 34 w 43"/>
                <a:gd name="T19" fmla="*/ 25 h 86"/>
                <a:gd name="T20" fmla="*/ 26 w 43"/>
                <a:gd name="T21" fmla="*/ 11 h 86"/>
                <a:gd name="T22" fmla="*/ 9 w 43"/>
                <a:gd name="T23" fmla="*/ 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86"/>
                <a:gd name="T38" fmla="*/ 43 w 43"/>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86">
                  <a:moveTo>
                    <a:pt x="9" y="0"/>
                  </a:moveTo>
                  <a:lnTo>
                    <a:pt x="4" y="14"/>
                  </a:lnTo>
                  <a:lnTo>
                    <a:pt x="0" y="36"/>
                  </a:lnTo>
                  <a:lnTo>
                    <a:pt x="4" y="46"/>
                  </a:lnTo>
                  <a:lnTo>
                    <a:pt x="9" y="57"/>
                  </a:lnTo>
                  <a:lnTo>
                    <a:pt x="22" y="72"/>
                  </a:lnTo>
                  <a:lnTo>
                    <a:pt x="39" y="86"/>
                  </a:lnTo>
                  <a:lnTo>
                    <a:pt x="39" y="68"/>
                  </a:lnTo>
                  <a:lnTo>
                    <a:pt x="43" y="50"/>
                  </a:lnTo>
                  <a:lnTo>
                    <a:pt x="34" y="25"/>
                  </a:lnTo>
                  <a:lnTo>
                    <a:pt x="26" y="11"/>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8" name="Freeform 178"/>
            <p:cNvSpPr>
              <a:spLocks/>
            </p:cNvSpPr>
            <p:nvPr/>
          </p:nvSpPr>
          <p:spPr bwMode="auto">
            <a:xfrm>
              <a:off x="3350" y="3733"/>
              <a:ext cx="39" cy="79"/>
            </a:xfrm>
            <a:custGeom>
              <a:avLst/>
              <a:gdLst>
                <a:gd name="T0" fmla="*/ 18 w 39"/>
                <a:gd name="T1" fmla="*/ 0 h 79"/>
                <a:gd name="T2" fmla="*/ 0 w 39"/>
                <a:gd name="T3" fmla="*/ 14 h 79"/>
                <a:gd name="T4" fmla="*/ 0 w 39"/>
                <a:gd name="T5" fmla="*/ 21 h 79"/>
                <a:gd name="T6" fmla="*/ 5 w 39"/>
                <a:gd name="T7" fmla="*/ 28 h 79"/>
                <a:gd name="T8" fmla="*/ 22 w 39"/>
                <a:gd name="T9" fmla="*/ 50 h 79"/>
                <a:gd name="T10" fmla="*/ 22 w 39"/>
                <a:gd name="T11" fmla="*/ 64 h 79"/>
                <a:gd name="T12" fmla="*/ 18 w 39"/>
                <a:gd name="T13" fmla="*/ 79 h 79"/>
                <a:gd name="T14" fmla="*/ 30 w 39"/>
                <a:gd name="T15" fmla="*/ 57 h 79"/>
                <a:gd name="T16" fmla="*/ 39 w 39"/>
                <a:gd name="T17" fmla="*/ 39 h 79"/>
                <a:gd name="T18" fmla="*/ 39 w 39"/>
                <a:gd name="T19" fmla="*/ 21 h 79"/>
                <a:gd name="T20" fmla="*/ 30 w 39"/>
                <a:gd name="T21" fmla="*/ 11 h 79"/>
                <a:gd name="T22" fmla="*/ 18 w 39"/>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79"/>
                <a:gd name="T38" fmla="*/ 39 w 3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79">
                  <a:moveTo>
                    <a:pt x="18" y="0"/>
                  </a:moveTo>
                  <a:lnTo>
                    <a:pt x="0" y="14"/>
                  </a:lnTo>
                  <a:lnTo>
                    <a:pt x="0" y="21"/>
                  </a:lnTo>
                  <a:lnTo>
                    <a:pt x="5" y="28"/>
                  </a:lnTo>
                  <a:lnTo>
                    <a:pt x="22" y="50"/>
                  </a:lnTo>
                  <a:lnTo>
                    <a:pt x="22" y="64"/>
                  </a:lnTo>
                  <a:lnTo>
                    <a:pt x="18" y="79"/>
                  </a:lnTo>
                  <a:lnTo>
                    <a:pt x="30" y="57"/>
                  </a:lnTo>
                  <a:lnTo>
                    <a:pt x="39" y="39"/>
                  </a:lnTo>
                  <a:lnTo>
                    <a:pt x="39" y="21"/>
                  </a:lnTo>
                  <a:lnTo>
                    <a:pt x="30" y="11"/>
                  </a:lnTo>
                  <a:lnTo>
                    <a:pt x="1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9" name="Freeform 179"/>
            <p:cNvSpPr>
              <a:spLocks/>
            </p:cNvSpPr>
            <p:nvPr/>
          </p:nvSpPr>
          <p:spPr bwMode="auto">
            <a:xfrm>
              <a:off x="421" y="3178"/>
              <a:ext cx="90" cy="39"/>
            </a:xfrm>
            <a:custGeom>
              <a:avLst/>
              <a:gdLst>
                <a:gd name="T0" fmla="*/ 0 w 90"/>
                <a:gd name="T1" fmla="*/ 32 h 39"/>
                <a:gd name="T2" fmla="*/ 21 w 90"/>
                <a:gd name="T3" fmla="*/ 39 h 39"/>
                <a:gd name="T4" fmla="*/ 30 w 90"/>
                <a:gd name="T5" fmla="*/ 39 h 39"/>
                <a:gd name="T6" fmla="*/ 39 w 90"/>
                <a:gd name="T7" fmla="*/ 32 h 39"/>
                <a:gd name="T8" fmla="*/ 56 w 90"/>
                <a:gd name="T9" fmla="*/ 11 h 39"/>
                <a:gd name="T10" fmla="*/ 69 w 90"/>
                <a:gd name="T11" fmla="*/ 3 h 39"/>
                <a:gd name="T12" fmla="*/ 90 w 90"/>
                <a:gd name="T13" fmla="*/ 3 h 39"/>
                <a:gd name="T14" fmla="*/ 60 w 90"/>
                <a:gd name="T15" fmla="*/ 0 h 39"/>
                <a:gd name="T16" fmla="*/ 39 w 90"/>
                <a:gd name="T17" fmla="*/ 0 h 39"/>
                <a:gd name="T18" fmla="*/ 17 w 90"/>
                <a:gd name="T19" fmla="*/ 7 h 39"/>
                <a:gd name="T20" fmla="*/ 9 w 90"/>
                <a:gd name="T21" fmla="*/ 18 h 39"/>
                <a:gd name="T22" fmla="*/ 0 w 90"/>
                <a:gd name="T23" fmla="*/ 3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39"/>
                <a:gd name="T38" fmla="*/ 90 w 90"/>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39">
                  <a:moveTo>
                    <a:pt x="0" y="32"/>
                  </a:moveTo>
                  <a:lnTo>
                    <a:pt x="21" y="39"/>
                  </a:lnTo>
                  <a:lnTo>
                    <a:pt x="30" y="39"/>
                  </a:lnTo>
                  <a:lnTo>
                    <a:pt x="39" y="32"/>
                  </a:lnTo>
                  <a:lnTo>
                    <a:pt x="56" y="11"/>
                  </a:lnTo>
                  <a:lnTo>
                    <a:pt x="69" y="3"/>
                  </a:lnTo>
                  <a:lnTo>
                    <a:pt x="90" y="3"/>
                  </a:lnTo>
                  <a:lnTo>
                    <a:pt x="60" y="0"/>
                  </a:lnTo>
                  <a:lnTo>
                    <a:pt x="39" y="0"/>
                  </a:lnTo>
                  <a:lnTo>
                    <a:pt x="17" y="7"/>
                  </a:lnTo>
                  <a:lnTo>
                    <a:pt x="9" y="18"/>
                  </a:lnTo>
                  <a:lnTo>
                    <a:pt x="0" y="3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0" name="Freeform 180"/>
            <p:cNvSpPr>
              <a:spLocks/>
            </p:cNvSpPr>
            <p:nvPr/>
          </p:nvSpPr>
          <p:spPr bwMode="auto">
            <a:xfrm>
              <a:off x="421" y="3217"/>
              <a:ext cx="94" cy="36"/>
            </a:xfrm>
            <a:custGeom>
              <a:avLst/>
              <a:gdLst>
                <a:gd name="T0" fmla="*/ 0 w 94"/>
                <a:gd name="T1" fmla="*/ 25 h 36"/>
                <a:gd name="T2" fmla="*/ 17 w 94"/>
                <a:gd name="T3" fmla="*/ 36 h 36"/>
                <a:gd name="T4" fmla="*/ 26 w 94"/>
                <a:gd name="T5" fmla="*/ 36 h 36"/>
                <a:gd name="T6" fmla="*/ 39 w 94"/>
                <a:gd name="T7" fmla="*/ 32 h 36"/>
                <a:gd name="T8" fmla="*/ 60 w 94"/>
                <a:gd name="T9" fmla="*/ 18 h 36"/>
                <a:gd name="T10" fmla="*/ 77 w 94"/>
                <a:gd name="T11" fmla="*/ 15 h 36"/>
                <a:gd name="T12" fmla="*/ 94 w 94"/>
                <a:gd name="T13" fmla="*/ 18 h 36"/>
                <a:gd name="T14" fmla="*/ 69 w 94"/>
                <a:gd name="T15" fmla="*/ 7 h 36"/>
                <a:gd name="T16" fmla="*/ 47 w 94"/>
                <a:gd name="T17" fmla="*/ 0 h 36"/>
                <a:gd name="T18" fmla="*/ 26 w 94"/>
                <a:gd name="T19" fmla="*/ 4 h 36"/>
                <a:gd name="T20" fmla="*/ 13 w 94"/>
                <a:gd name="T21" fmla="*/ 11 h 36"/>
                <a:gd name="T22" fmla="*/ 0 w 94"/>
                <a:gd name="T23" fmla="*/ 25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36"/>
                <a:gd name="T38" fmla="*/ 94 w 94"/>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36">
                  <a:moveTo>
                    <a:pt x="0" y="25"/>
                  </a:moveTo>
                  <a:lnTo>
                    <a:pt x="17" y="36"/>
                  </a:lnTo>
                  <a:lnTo>
                    <a:pt x="26" y="36"/>
                  </a:lnTo>
                  <a:lnTo>
                    <a:pt x="39" y="32"/>
                  </a:lnTo>
                  <a:lnTo>
                    <a:pt x="60" y="18"/>
                  </a:lnTo>
                  <a:lnTo>
                    <a:pt x="77" y="15"/>
                  </a:lnTo>
                  <a:lnTo>
                    <a:pt x="94" y="18"/>
                  </a:lnTo>
                  <a:lnTo>
                    <a:pt x="69" y="7"/>
                  </a:lnTo>
                  <a:lnTo>
                    <a:pt x="47" y="0"/>
                  </a:lnTo>
                  <a:lnTo>
                    <a:pt x="26" y="4"/>
                  </a:lnTo>
                  <a:lnTo>
                    <a:pt x="13" y="11"/>
                  </a:lnTo>
                  <a:lnTo>
                    <a:pt x="0" y="2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1" name="Freeform 181"/>
            <p:cNvSpPr>
              <a:spLocks/>
            </p:cNvSpPr>
            <p:nvPr/>
          </p:nvSpPr>
          <p:spPr bwMode="auto">
            <a:xfrm>
              <a:off x="399" y="3185"/>
              <a:ext cx="31" cy="57"/>
            </a:xfrm>
            <a:custGeom>
              <a:avLst/>
              <a:gdLst>
                <a:gd name="T0" fmla="*/ 31 w 31"/>
                <a:gd name="T1" fmla="*/ 57 h 57"/>
                <a:gd name="T2" fmla="*/ 26 w 31"/>
                <a:gd name="T3" fmla="*/ 29 h 57"/>
                <a:gd name="T4" fmla="*/ 18 w 31"/>
                <a:gd name="T5" fmla="*/ 14 h 57"/>
                <a:gd name="T6" fmla="*/ 0 w 31"/>
                <a:gd name="T7" fmla="*/ 0 h 57"/>
                <a:gd name="T8" fmla="*/ 0 w 31"/>
                <a:gd name="T9" fmla="*/ 32 h 57"/>
                <a:gd name="T10" fmla="*/ 13 w 31"/>
                <a:gd name="T11" fmla="*/ 47 h 57"/>
                <a:gd name="T12" fmla="*/ 31 w 31"/>
                <a:gd name="T13" fmla="*/ 57 h 57"/>
                <a:gd name="T14" fmla="*/ 0 60000 65536"/>
                <a:gd name="T15" fmla="*/ 0 60000 65536"/>
                <a:gd name="T16" fmla="*/ 0 60000 65536"/>
                <a:gd name="T17" fmla="*/ 0 60000 65536"/>
                <a:gd name="T18" fmla="*/ 0 60000 65536"/>
                <a:gd name="T19" fmla="*/ 0 60000 65536"/>
                <a:gd name="T20" fmla="*/ 0 60000 65536"/>
                <a:gd name="T21" fmla="*/ 0 w 31"/>
                <a:gd name="T22" fmla="*/ 0 h 57"/>
                <a:gd name="T23" fmla="*/ 31 w 31"/>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57">
                  <a:moveTo>
                    <a:pt x="31" y="57"/>
                  </a:moveTo>
                  <a:lnTo>
                    <a:pt x="26" y="29"/>
                  </a:lnTo>
                  <a:lnTo>
                    <a:pt x="18" y="14"/>
                  </a:lnTo>
                  <a:lnTo>
                    <a:pt x="0" y="0"/>
                  </a:lnTo>
                  <a:lnTo>
                    <a:pt x="0" y="32"/>
                  </a:lnTo>
                  <a:lnTo>
                    <a:pt x="13" y="47"/>
                  </a:lnTo>
                  <a:lnTo>
                    <a:pt x="31" y="5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2" name="Freeform 182"/>
            <p:cNvSpPr>
              <a:spLocks/>
            </p:cNvSpPr>
            <p:nvPr/>
          </p:nvSpPr>
          <p:spPr bwMode="auto">
            <a:xfrm>
              <a:off x="133" y="3106"/>
              <a:ext cx="35" cy="61"/>
            </a:xfrm>
            <a:custGeom>
              <a:avLst/>
              <a:gdLst>
                <a:gd name="T0" fmla="*/ 35 w 35"/>
                <a:gd name="T1" fmla="*/ 61 h 61"/>
                <a:gd name="T2" fmla="*/ 26 w 35"/>
                <a:gd name="T3" fmla="*/ 32 h 61"/>
                <a:gd name="T4" fmla="*/ 17 w 35"/>
                <a:gd name="T5" fmla="*/ 15 h 61"/>
                <a:gd name="T6" fmla="*/ 0 w 35"/>
                <a:gd name="T7" fmla="*/ 0 h 61"/>
                <a:gd name="T8" fmla="*/ 0 w 35"/>
                <a:gd name="T9" fmla="*/ 36 h 61"/>
                <a:gd name="T10" fmla="*/ 13 w 35"/>
                <a:gd name="T11" fmla="*/ 50 h 61"/>
                <a:gd name="T12" fmla="*/ 35 w 35"/>
                <a:gd name="T13" fmla="*/ 61 h 61"/>
                <a:gd name="T14" fmla="*/ 0 60000 65536"/>
                <a:gd name="T15" fmla="*/ 0 60000 65536"/>
                <a:gd name="T16" fmla="*/ 0 60000 65536"/>
                <a:gd name="T17" fmla="*/ 0 60000 65536"/>
                <a:gd name="T18" fmla="*/ 0 60000 65536"/>
                <a:gd name="T19" fmla="*/ 0 60000 65536"/>
                <a:gd name="T20" fmla="*/ 0 60000 65536"/>
                <a:gd name="T21" fmla="*/ 0 w 35"/>
                <a:gd name="T22" fmla="*/ 0 h 61"/>
                <a:gd name="T23" fmla="*/ 35 w 3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61">
                  <a:moveTo>
                    <a:pt x="35" y="61"/>
                  </a:moveTo>
                  <a:lnTo>
                    <a:pt x="26" y="32"/>
                  </a:lnTo>
                  <a:lnTo>
                    <a:pt x="17" y="15"/>
                  </a:lnTo>
                  <a:lnTo>
                    <a:pt x="0" y="0"/>
                  </a:lnTo>
                  <a:lnTo>
                    <a:pt x="0" y="36"/>
                  </a:lnTo>
                  <a:lnTo>
                    <a:pt x="13" y="50"/>
                  </a:lnTo>
                  <a:lnTo>
                    <a:pt x="35" y="6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3" name="Freeform 183"/>
            <p:cNvSpPr>
              <a:spLocks/>
            </p:cNvSpPr>
            <p:nvPr/>
          </p:nvSpPr>
          <p:spPr bwMode="auto">
            <a:xfrm>
              <a:off x="168" y="3246"/>
              <a:ext cx="47" cy="86"/>
            </a:xfrm>
            <a:custGeom>
              <a:avLst/>
              <a:gdLst>
                <a:gd name="T0" fmla="*/ 8 w 47"/>
                <a:gd name="T1" fmla="*/ 86 h 86"/>
                <a:gd name="T2" fmla="*/ 17 w 47"/>
                <a:gd name="T3" fmla="*/ 75 h 86"/>
                <a:gd name="T4" fmla="*/ 38 w 47"/>
                <a:gd name="T5" fmla="*/ 57 h 86"/>
                <a:gd name="T6" fmla="*/ 47 w 47"/>
                <a:gd name="T7" fmla="*/ 36 h 86"/>
                <a:gd name="T8" fmla="*/ 47 w 47"/>
                <a:gd name="T9" fmla="*/ 18 h 86"/>
                <a:gd name="T10" fmla="*/ 38 w 47"/>
                <a:gd name="T11" fmla="*/ 0 h 86"/>
                <a:gd name="T12" fmla="*/ 17 w 47"/>
                <a:gd name="T13" fmla="*/ 29 h 86"/>
                <a:gd name="T14" fmla="*/ 8 w 47"/>
                <a:gd name="T15" fmla="*/ 36 h 86"/>
                <a:gd name="T16" fmla="*/ 4 w 47"/>
                <a:gd name="T17" fmla="*/ 50 h 86"/>
                <a:gd name="T18" fmla="*/ 0 w 47"/>
                <a:gd name="T19" fmla="*/ 68 h 86"/>
                <a:gd name="T20" fmla="*/ 8 w 47"/>
                <a:gd name="T21" fmla="*/ 8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86"/>
                <a:gd name="T35" fmla="*/ 47 w 47"/>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86">
                  <a:moveTo>
                    <a:pt x="8" y="86"/>
                  </a:moveTo>
                  <a:lnTo>
                    <a:pt x="17" y="75"/>
                  </a:lnTo>
                  <a:lnTo>
                    <a:pt x="38" y="57"/>
                  </a:lnTo>
                  <a:lnTo>
                    <a:pt x="47" y="36"/>
                  </a:lnTo>
                  <a:lnTo>
                    <a:pt x="47" y="18"/>
                  </a:lnTo>
                  <a:lnTo>
                    <a:pt x="38" y="0"/>
                  </a:lnTo>
                  <a:lnTo>
                    <a:pt x="17" y="29"/>
                  </a:lnTo>
                  <a:lnTo>
                    <a:pt x="8" y="36"/>
                  </a:lnTo>
                  <a:lnTo>
                    <a:pt x="4" y="50"/>
                  </a:lnTo>
                  <a:lnTo>
                    <a:pt x="0" y="68"/>
                  </a:lnTo>
                  <a:lnTo>
                    <a:pt x="8" y="8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4" name="Freeform 184"/>
            <p:cNvSpPr>
              <a:spLocks/>
            </p:cNvSpPr>
            <p:nvPr/>
          </p:nvSpPr>
          <p:spPr bwMode="auto">
            <a:xfrm>
              <a:off x="189" y="3131"/>
              <a:ext cx="26" cy="65"/>
            </a:xfrm>
            <a:custGeom>
              <a:avLst/>
              <a:gdLst>
                <a:gd name="T0" fmla="*/ 13 w 26"/>
                <a:gd name="T1" fmla="*/ 65 h 65"/>
                <a:gd name="T2" fmla="*/ 26 w 26"/>
                <a:gd name="T3" fmla="*/ 36 h 65"/>
                <a:gd name="T4" fmla="*/ 26 w 26"/>
                <a:gd name="T5" fmla="*/ 22 h 65"/>
                <a:gd name="T6" fmla="*/ 17 w 26"/>
                <a:gd name="T7" fmla="*/ 0 h 65"/>
                <a:gd name="T8" fmla="*/ 0 w 26"/>
                <a:gd name="T9" fmla="*/ 33 h 65"/>
                <a:gd name="T10" fmla="*/ 4 w 26"/>
                <a:gd name="T11" fmla="*/ 50 h 65"/>
                <a:gd name="T12" fmla="*/ 13 w 26"/>
                <a:gd name="T13" fmla="*/ 65 h 65"/>
                <a:gd name="T14" fmla="*/ 0 60000 65536"/>
                <a:gd name="T15" fmla="*/ 0 60000 65536"/>
                <a:gd name="T16" fmla="*/ 0 60000 65536"/>
                <a:gd name="T17" fmla="*/ 0 60000 65536"/>
                <a:gd name="T18" fmla="*/ 0 60000 65536"/>
                <a:gd name="T19" fmla="*/ 0 60000 65536"/>
                <a:gd name="T20" fmla="*/ 0 60000 65536"/>
                <a:gd name="T21" fmla="*/ 0 w 26"/>
                <a:gd name="T22" fmla="*/ 0 h 65"/>
                <a:gd name="T23" fmla="*/ 26 w 26"/>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5">
                  <a:moveTo>
                    <a:pt x="13" y="65"/>
                  </a:moveTo>
                  <a:lnTo>
                    <a:pt x="26" y="36"/>
                  </a:lnTo>
                  <a:lnTo>
                    <a:pt x="26" y="22"/>
                  </a:lnTo>
                  <a:lnTo>
                    <a:pt x="17" y="0"/>
                  </a:lnTo>
                  <a:lnTo>
                    <a:pt x="0" y="33"/>
                  </a:lnTo>
                  <a:lnTo>
                    <a:pt x="4" y="50"/>
                  </a:lnTo>
                  <a:lnTo>
                    <a:pt x="13" y="6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5" name="Freeform 185"/>
            <p:cNvSpPr>
              <a:spLocks/>
            </p:cNvSpPr>
            <p:nvPr/>
          </p:nvSpPr>
          <p:spPr bwMode="auto">
            <a:xfrm>
              <a:off x="1061" y="3769"/>
              <a:ext cx="60" cy="64"/>
            </a:xfrm>
            <a:custGeom>
              <a:avLst/>
              <a:gdLst>
                <a:gd name="T0" fmla="*/ 60 w 60"/>
                <a:gd name="T1" fmla="*/ 64 h 64"/>
                <a:gd name="T2" fmla="*/ 56 w 60"/>
                <a:gd name="T3" fmla="*/ 39 h 64"/>
                <a:gd name="T4" fmla="*/ 43 w 60"/>
                <a:gd name="T5" fmla="*/ 21 h 64"/>
                <a:gd name="T6" fmla="*/ 0 w 60"/>
                <a:gd name="T7" fmla="*/ 0 h 64"/>
                <a:gd name="T8" fmla="*/ 4 w 60"/>
                <a:gd name="T9" fmla="*/ 21 h 64"/>
                <a:gd name="T10" fmla="*/ 13 w 60"/>
                <a:gd name="T11" fmla="*/ 46 h 64"/>
                <a:gd name="T12" fmla="*/ 30 w 60"/>
                <a:gd name="T13" fmla="*/ 60 h 64"/>
                <a:gd name="T14" fmla="*/ 43 w 60"/>
                <a:gd name="T15" fmla="*/ 64 h 64"/>
                <a:gd name="T16" fmla="*/ 60 w 60"/>
                <a:gd name="T17" fmla="*/ 6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4"/>
                <a:gd name="T29" fmla="*/ 60 w 6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4">
                  <a:moveTo>
                    <a:pt x="60" y="64"/>
                  </a:moveTo>
                  <a:lnTo>
                    <a:pt x="56" y="39"/>
                  </a:lnTo>
                  <a:lnTo>
                    <a:pt x="43" y="21"/>
                  </a:lnTo>
                  <a:lnTo>
                    <a:pt x="0" y="0"/>
                  </a:lnTo>
                  <a:lnTo>
                    <a:pt x="4" y="21"/>
                  </a:lnTo>
                  <a:lnTo>
                    <a:pt x="13" y="46"/>
                  </a:lnTo>
                  <a:lnTo>
                    <a:pt x="30" y="60"/>
                  </a:lnTo>
                  <a:lnTo>
                    <a:pt x="43" y="64"/>
                  </a:lnTo>
                  <a:lnTo>
                    <a:pt x="60" y="6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6" name="Freeform 186"/>
            <p:cNvSpPr>
              <a:spLocks/>
            </p:cNvSpPr>
            <p:nvPr/>
          </p:nvSpPr>
          <p:spPr bwMode="auto">
            <a:xfrm>
              <a:off x="1641" y="3794"/>
              <a:ext cx="73" cy="150"/>
            </a:xfrm>
            <a:custGeom>
              <a:avLst/>
              <a:gdLst>
                <a:gd name="T0" fmla="*/ 60 w 73"/>
                <a:gd name="T1" fmla="*/ 0 h 150"/>
                <a:gd name="T2" fmla="*/ 51 w 73"/>
                <a:gd name="T3" fmla="*/ 3 h 150"/>
                <a:gd name="T4" fmla="*/ 38 w 73"/>
                <a:gd name="T5" fmla="*/ 18 h 150"/>
                <a:gd name="T6" fmla="*/ 26 w 73"/>
                <a:gd name="T7" fmla="*/ 35 h 150"/>
                <a:gd name="T8" fmla="*/ 17 w 73"/>
                <a:gd name="T9" fmla="*/ 60 h 150"/>
                <a:gd name="T10" fmla="*/ 0 w 73"/>
                <a:gd name="T11" fmla="*/ 111 h 150"/>
                <a:gd name="T12" fmla="*/ 0 w 73"/>
                <a:gd name="T13" fmla="*/ 132 h 150"/>
                <a:gd name="T14" fmla="*/ 8 w 73"/>
                <a:gd name="T15" fmla="*/ 150 h 150"/>
                <a:gd name="T16" fmla="*/ 17 w 73"/>
                <a:gd name="T17" fmla="*/ 114 h 150"/>
                <a:gd name="T18" fmla="*/ 26 w 73"/>
                <a:gd name="T19" fmla="*/ 96 h 150"/>
                <a:gd name="T20" fmla="*/ 34 w 73"/>
                <a:gd name="T21" fmla="*/ 82 h 150"/>
                <a:gd name="T22" fmla="*/ 47 w 73"/>
                <a:gd name="T23" fmla="*/ 64 h 150"/>
                <a:gd name="T24" fmla="*/ 64 w 73"/>
                <a:gd name="T25" fmla="*/ 39 h 150"/>
                <a:gd name="T26" fmla="*/ 73 w 73"/>
                <a:gd name="T27" fmla="*/ 14 h 150"/>
                <a:gd name="T28" fmla="*/ 69 w 73"/>
                <a:gd name="T29" fmla="*/ 3 h 150"/>
                <a:gd name="T30" fmla="*/ 60 w 73"/>
                <a:gd name="T31" fmla="*/ 0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50"/>
                <a:gd name="T50" fmla="*/ 73 w 73"/>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50">
                  <a:moveTo>
                    <a:pt x="60" y="0"/>
                  </a:moveTo>
                  <a:lnTo>
                    <a:pt x="51" y="3"/>
                  </a:lnTo>
                  <a:lnTo>
                    <a:pt x="38" y="18"/>
                  </a:lnTo>
                  <a:lnTo>
                    <a:pt x="26" y="35"/>
                  </a:lnTo>
                  <a:lnTo>
                    <a:pt x="17" y="60"/>
                  </a:lnTo>
                  <a:lnTo>
                    <a:pt x="0" y="111"/>
                  </a:lnTo>
                  <a:lnTo>
                    <a:pt x="0" y="132"/>
                  </a:lnTo>
                  <a:lnTo>
                    <a:pt x="8" y="150"/>
                  </a:lnTo>
                  <a:lnTo>
                    <a:pt x="17" y="114"/>
                  </a:lnTo>
                  <a:lnTo>
                    <a:pt x="26" y="96"/>
                  </a:lnTo>
                  <a:lnTo>
                    <a:pt x="34" y="82"/>
                  </a:lnTo>
                  <a:lnTo>
                    <a:pt x="47" y="64"/>
                  </a:lnTo>
                  <a:lnTo>
                    <a:pt x="64" y="39"/>
                  </a:lnTo>
                  <a:lnTo>
                    <a:pt x="73" y="14"/>
                  </a:lnTo>
                  <a:lnTo>
                    <a:pt x="69" y="3"/>
                  </a:lnTo>
                  <a:lnTo>
                    <a:pt x="60"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7" name="Freeform 187"/>
            <p:cNvSpPr>
              <a:spLocks/>
            </p:cNvSpPr>
            <p:nvPr/>
          </p:nvSpPr>
          <p:spPr bwMode="auto">
            <a:xfrm>
              <a:off x="3131" y="3880"/>
              <a:ext cx="73" cy="21"/>
            </a:xfrm>
            <a:custGeom>
              <a:avLst/>
              <a:gdLst>
                <a:gd name="T0" fmla="*/ 0 w 73"/>
                <a:gd name="T1" fmla="*/ 21 h 21"/>
                <a:gd name="T2" fmla="*/ 35 w 73"/>
                <a:gd name="T3" fmla="*/ 21 h 21"/>
                <a:gd name="T4" fmla="*/ 56 w 73"/>
                <a:gd name="T5" fmla="*/ 14 h 21"/>
                <a:gd name="T6" fmla="*/ 73 w 73"/>
                <a:gd name="T7" fmla="*/ 0 h 21"/>
                <a:gd name="T8" fmla="*/ 30 w 73"/>
                <a:gd name="T9" fmla="*/ 0 h 21"/>
                <a:gd name="T10" fmla="*/ 13 w 73"/>
                <a:gd name="T11" fmla="*/ 7 h 21"/>
                <a:gd name="T12" fmla="*/ 0 w 73"/>
                <a:gd name="T13" fmla="*/ 21 h 21"/>
                <a:gd name="T14" fmla="*/ 0 60000 65536"/>
                <a:gd name="T15" fmla="*/ 0 60000 65536"/>
                <a:gd name="T16" fmla="*/ 0 60000 65536"/>
                <a:gd name="T17" fmla="*/ 0 60000 65536"/>
                <a:gd name="T18" fmla="*/ 0 60000 65536"/>
                <a:gd name="T19" fmla="*/ 0 60000 65536"/>
                <a:gd name="T20" fmla="*/ 0 60000 65536"/>
                <a:gd name="T21" fmla="*/ 0 w 73"/>
                <a:gd name="T22" fmla="*/ 0 h 21"/>
                <a:gd name="T23" fmla="*/ 73 w 7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1">
                  <a:moveTo>
                    <a:pt x="0" y="21"/>
                  </a:moveTo>
                  <a:lnTo>
                    <a:pt x="35" y="21"/>
                  </a:lnTo>
                  <a:lnTo>
                    <a:pt x="56" y="14"/>
                  </a:lnTo>
                  <a:lnTo>
                    <a:pt x="73" y="0"/>
                  </a:lnTo>
                  <a:lnTo>
                    <a:pt x="30" y="0"/>
                  </a:lnTo>
                  <a:lnTo>
                    <a:pt x="13" y="7"/>
                  </a:lnTo>
                  <a:lnTo>
                    <a:pt x="0" y="2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8" name="Freeform 188"/>
            <p:cNvSpPr>
              <a:spLocks/>
            </p:cNvSpPr>
            <p:nvPr/>
          </p:nvSpPr>
          <p:spPr bwMode="auto">
            <a:xfrm>
              <a:off x="404" y="3514"/>
              <a:ext cx="26" cy="61"/>
            </a:xfrm>
            <a:custGeom>
              <a:avLst/>
              <a:gdLst>
                <a:gd name="T0" fmla="*/ 26 w 26"/>
                <a:gd name="T1" fmla="*/ 61 h 61"/>
                <a:gd name="T2" fmla="*/ 26 w 26"/>
                <a:gd name="T3" fmla="*/ 33 h 61"/>
                <a:gd name="T4" fmla="*/ 21 w 26"/>
                <a:gd name="T5" fmla="*/ 15 h 61"/>
                <a:gd name="T6" fmla="*/ 8 w 26"/>
                <a:gd name="T7" fmla="*/ 0 h 61"/>
                <a:gd name="T8" fmla="*/ 0 w 26"/>
                <a:gd name="T9" fmla="*/ 33 h 61"/>
                <a:gd name="T10" fmla="*/ 8 w 26"/>
                <a:gd name="T11" fmla="*/ 47 h 61"/>
                <a:gd name="T12" fmla="*/ 26 w 26"/>
                <a:gd name="T13" fmla="*/ 61 h 61"/>
                <a:gd name="T14" fmla="*/ 0 60000 65536"/>
                <a:gd name="T15" fmla="*/ 0 60000 65536"/>
                <a:gd name="T16" fmla="*/ 0 60000 65536"/>
                <a:gd name="T17" fmla="*/ 0 60000 65536"/>
                <a:gd name="T18" fmla="*/ 0 60000 65536"/>
                <a:gd name="T19" fmla="*/ 0 60000 65536"/>
                <a:gd name="T20" fmla="*/ 0 60000 65536"/>
                <a:gd name="T21" fmla="*/ 0 w 26"/>
                <a:gd name="T22" fmla="*/ 0 h 61"/>
                <a:gd name="T23" fmla="*/ 26 w 2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1">
                  <a:moveTo>
                    <a:pt x="26" y="61"/>
                  </a:moveTo>
                  <a:lnTo>
                    <a:pt x="26" y="33"/>
                  </a:lnTo>
                  <a:lnTo>
                    <a:pt x="21" y="15"/>
                  </a:lnTo>
                  <a:lnTo>
                    <a:pt x="8" y="0"/>
                  </a:lnTo>
                  <a:lnTo>
                    <a:pt x="0" y="33"/>
                  </a:lnTo>
                  <a:lnTo>
                    <a:pt x="8" y="47"/>
                  </a:lnTo>
                  <a:lnTo>
                    <a:pt x="26" y="61"/>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9" name="Freeform 189"/>
            <p:cNvSpPr>
              <a:spLocks/>
            </p:cNvSpPr>
            <p:nvPr/>
          </p:nvSpPr>
          <p:spPr bwMode="auto">
            <a:xfrm>
              <a:off x="722" y="3790"/>
              <a:ext cx="43" cy="86"/>
            </a:xfrm>
            <a:custGeom>
              <a:avLst/>
              <a:gdLst>
                <a:gd name="T0" fmla="*/ 8 w 43"/>
                <a:gd name="T1" fmla="*/ 0 h 86"/>
                <a:gd name="T2" fmla="*/ 4 w 43"/>
                <a:gd name="T3" fmla="*/ 14 h 86"/>
                <a:gd name="T4" fmla="*/ 0 w 43"/>
                <a:gd name="T5" fmla="*/ 36 h 86"/>
                <a:gd name="T6" fmla="*/ 4 w 43"/>
                <a:gd name="T7" fmla="*/ 47 h 86"/>
                <a:gd name="T8" fmla="*/ 8 w 43"/>
                <a:gd name="T9" fmla="*/ 57 h 86"/>
                <a:gd name="T10" fmla="*/ 21 w 43"/>
                <a:gd name="T11" fmla="*/ 72 h 86"/>
                <a:gd name="T12" fmla="*/ 38 w 43"/>
                <a:gd name="T13" fmla="*/ 86 h 86"/>
                <a:gd name="T14" fmla="*/ 43 w 43"/>
                <a:gd name="T15" fmla="*/ 50 h 86"/>
                <a:gd name="T16" fmla="*/ 34 w 43"/>
                <a:gd name="T17" fmla="*/ 25 h 86"/>
                <a:gd name="T18" fmla="*/ 25 w 43"/>
                <a:gd name="T19" fmla="*/ 11 h 86"/>
                <a:gd name="T20" fmla="*/ 8 w 43"/>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86"/>
                <a:gd name="T35" fmla="*/ 43 w 43"/>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86">
                  <a:moveTo>
                    <a:pt x="8" y="0"/>
                  </a:moveTo>
                  <a:lnTo>
                    <a:pt x="4" y="14"/>
                  </a:lnTo>
                  <a:lnTo>
                    <a:pt x="0" y="36"/>
                  </a:lnTo>
                  <a:lnTo>
                    <a:pt x="4" y="47"/>
                  </a:lnTo>
                  <a:lnTo>
                    <a:pt x="8" y="57"/>
                  </a:lnTo>
                  <a:lnTo>
                    <a:pt x="21" y="72"/>
                  </a:lnTo>
                  <a:lnTo>
                    <a:pt x="38" y="86"/>
                  </a:lnTo>
                  <a:lnTo>
                    <a:pt x="43" y="50"/>
                  </a:lnTo>
                  <a:lnTo>
                    <a:pt x="34" y="25"/>
                  </a:lnTo>
                  <a:lnTo>
                    <a:pt x="25" y="11"/>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0" name="Freeform 190"/>
            <p:cNvSpPr>
              <a:spLocks/>
            </p:cNvSpPr>
            <p:nvPr/>
          </p:nvSpPr>
          <p:spPr bwMode="auto">
            <a:xfrm>
              <a:off x="567" y="3436"/>
              <a:ext cx="69" cy="57"/>
            </a:xfrm>
            <a:custGeom>
              <a:avLst/>
              <a:gdLst>
                <a:gd name="T0" fmla="*/ 69 w 69"/>
                <a:gd name="T1" fmla="*/ 57 h 57"/>
                <a:gd name="T2" fmla="*/ 64 w 69"/>
                <a:gd name="T3" fmla="*/ 39 h 57"/>
                <a:gd name="T4" fmla="*/ 60 w 69"/>
                <a:gd name="T5" fmla="*/ 32 h 57"/>
                <a:gd name="T6" fmla="*/ 47 w 69"/>
                <a:gd name="T7" fmla="*/ 28 h 57"/>
                <a:gd name="T8" fmla="*/ 21 w 69"/>
                <a:gd name="T9" fmla="*/ 21 h 57"/>
                <a:gd name="T10" fmla="*/ 9 w 69"/>
                <a:gd name="T11" fmla="*/ 14 h 57"/>
                <a:gd name="T12" fmla="*/ 0 w 69"/>
                <a:gd name="T13" fmla="*/ 0 h 57"/>
                <a:gd name="T14" fmla="*/ 9 w 69"/>
                <a:gd name="T15" fmla="*/ 25 h 57"/>
                <a:gd name="T16" fmla="*/ 17 w 69"/>
                <a:gd name="T17" fmla="*/ 43 h 57"/>
                <a:gd name="T18" fmla="*/ 30 w 69"/>
                <a:gd name="T19" fmla="*/ 53 h 57"/>
                <a:gd name="T20" fmla="*/ 47 w 69"/>
                <a:gd name="T21" fmla="*/ 57 h 57"/>
                <a:gd name="T22" fmla="*/ 69 w 69"/>
                <a:gd name="T23" fmla="*/ 5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57"/>
                <a:gd name="T38" fmla="*/ 69 w 69"/>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57">
                  <a:moveTo>
                    <a:pt x="69" y="57"/>
                  </a:moveTo>
                  <a:lnTo>
                    <a:pt x="64" y="39"/>
                  </a:lnTo>
                  <a:lnTo>
                    <a:pt x="60" y="32"/>
                  </a:lnTo>
                  <a:lnTo>
                    <a:pt x="47" y="28"/>
                  </a:lnTo>
                  <a:lnTo>
                    <a:pt x="21" y="21"/>
                  </a:lnTo>
                  <a:lnTo>
                    <a:pt x="9" y="14"/>
                  </a:lnTo>
                  <a:lnTo>
                    <a:pt x="0" y="0"/>
                  </a:lnTo>
                  <a:lnTo>
                    <a:pt x="9" y="25"/>
                  </a:lnTo>
                  <a:lnTo>
                    <a:pt x="17" y="43"/>
                  </a:lnTo>
                  <a:lnTo>
                    <a:pt x="30" y="53"/>
                  </a:lnTo>
                  <a:lnTo>
                    <a:pt x="47" y="57"/>
                  </a:lnTo>
                  <a:lnTo>
                    <a:pt x="69" y="5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1" name="Freeform 191"/>
            <p:cNvSpPr>
              <a:spLocks/>
            </p:cNvSpPr>
            <p:nvPr/>
          </p:nvSpPr>
          <p:spPr bwMode="auto">
            <a:xfrm>
              <a:off x="541" y="3643"/>
              <a:ext cx="30" cy="61"/>
            </a:xfrm>
            <a:custGeom>
              <a:avLst/>
              <a:gdLst>
                <a:gd name="T0" fmla="*/ 30 w 30"/>
                <a:gd name="T1" fmla="*/ 61 h 61"/>
                <a:gd name="T2" fmla="*/ 26 w 30"/>
                <a:gd name="T3" fmla="*/ 32 h 61"/>
                <a:gd name="T4" fmla="*/ 17 w 30"/>
                <a:gd name="T5" fmla="*/ 18 h 61"/>
                <a:gd name="T6" fmla="*/ 0 w 30"/>
                <a:gd name="T7" fmla="*/ 0 h 61"/>
                <a:gd name="T8" fmla="*/ 0 w 30"/>
                <a:gd name="T9" fmla="*/ 36 h 61"/>
                <a:gd name="T10" fmla="*/ 9 w 30"/>
                <a:gd name="T11" fmla="*/ 50 h 61"/>
                <a:gd name="T12" fmla="*/ 30 w 30"/>
                <a:gd name="T13" fmla="*/ 61 h 61"/>
                <a:gd name="T14" fmla="*/ 0 60000 65536"/>
                <a:gd name="T15" fmla="*/ 0 60000 65536"/>
                <a:gd name="T16" fmla="*/ 0 60000 65536"/>
                <a:gd name="T17" fmla="*/ 0 60000 65536"/>
                <a:gd name="T18" fmla="*/ 0 60000 65536"/>
                <a:gd name="T19" fmla="*/ 0 60000 65536"/>
                <a:gd name="T20" fmla="*/ 0 60000 65536"/>
                <a:gd name="T21" fmla="*/ 0 w 30"/>
                <a:gd name="T22" fmla="*/ 0 h 61"/>
                <a:gd name="T23" fmla="*/ 30 w 3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1">
                  <a:moveTo>
                    <a:pt x="30" y="61"/>
                  </a:moveTo>
                  <a:lnTo>
                    <a:pt x="26" y="32"/>
                  </a:lnTo>
                  <a:lnTo>
                    <a:pt x="17" y="18"/>
                  </a:lnTo>
                  <a:lnTo>
                    <a:pt x="0" y="0"/>
                  </a:lnTo>
                  <a:lnTo>
                    <a:pt x="0" y="36"/>
                  </a:lnTo>
                  <a:lnTo>
                    <a:pt x="9" y="50"/>
                  </a:lnTo>
                  <a:lnTo>
                    <a:pt x="30" y="6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2" name="Freeform 192"/>
            <p:cNvSpPr>
              <a:spLocks/>
            </p:cNvSpPr>
            <p:nvPr/>
          </p:nvSpPr>
          <p:spPr bwMode="auto">
            <a:xfrm>
              <a:off x="730" y="3869"/>
              <a:ext cx="39" cy="82"/>
            </a:xfrm>
            <a:custGeom>
              <a:avLst/>
              <a:gdLst>
                <a:gd name="T0" fmla="*/ 4 w 39"/>
                <a:gd name="T1" fmla="*/ 0 h 82"/>
                <a:gd name="T2" fmla="*/ 4 w 39"/>
                <a:gd name="T3" fmla="*/ 14 h 82"/>
                <a:gd name="T4" fmla="*/ 0 w 39"/>
                <a:gd name="T5" fmla="*/ 36 h 82"/>
                <a:gd name="T6" fmla="*/ 0 w 39"/>
                <a:gd name="T7" fmla="*/ 46 h 82"/>
                <a:gd name="T8" fmla="*/ 4 w 39"/>
                <a:gd name="T9" fmla="*/ 57 h 82"/>
                <a:gd name="T10" fmla="*/ 17 w 39"/>
                <a:gd name="T11" fmla="*/ 71 h 82"/>
                <a:gd name="T12" fmla="*/ 39 w 39"/>
                <a:gd name="T13" fmla="*/ 82 h 82"/>
                <a:gd name="T14" fmla="*/ 39 w 39"/>
                <a:gd name="T15" fmla="*/ 50 h 82"/>
                <a:gd name="T16" fmla="*/ 35 w 39"/>
                <a:gd name="T17" fmla="*/ 25 h 82"/>
                <a:gd name="T18" fmla="*/ 22 w 39"/>
                <a:gd name="T19" fmla="*/ 11 h 82"/>
                <a:gd name="T20" fmla="*/ 4 w 39"/>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82"/>
                <a:gd name="T35" fmla="*/ 39 w 39"/>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82">
                  <a:moveTo>
                    <a:pt x="4" y="0"/>
                  </a:moveTo>
                  <a:lnTo>
                    <a:pt x="4" y="14"/>
                  </a:lnTo>
                  <a:lnTo>
                    <a:pt x="0" y="36"/>
                  </a:lnTo>
                  <a:lnTo>
                    <a:pt x="0" y="46"/>
                  </a:lnTo>
                  <a:lnTo>
                    <a:pt x="4" y="57"/>
                  </a:lnTo>
                  <a:lnTo>
                    <a:pt x="17" y="71"/>
                  </a:lnTo>
                  <a:lnTo>
                    <a:pt x="39" y="82"/>
                  </a:lnTo>
                  <a:lnTo>
                    <a:pt x="39" y="50"/>
                  </a:lnTo>
                  <a:lnTo>
                    <a:pt x="35" y="25"/>
                  </a:lnTo>
                  <a:lnTo>
                    <a:pt x="22" y="11"/>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3" name="Freeform 193"/>
            <p:cNvSpPr>
              <a:spLocks/>
            </p:cNvSpPr>
            <p:nvPr/>
          </p:nvSpPr>
          <p:spPr bwMode="auto">
            <a:xfrm>
              <a:off x="3557" y="3758"/>
              <a:ext cx="47" cy="75"/>
            </a:xfrm>
            <a:custGeom>
              <a:avLst/>
              <a:gdLst>
                <a:gd name="T0" fmla="*/ 4 w 47"/>
                <a:gd name="T1" fmla="*/ 0 h 75"/>
                <a:gd name="T2" fmla="*/ 0 w 47"/>
                <a:gd name="T3" fmla="*/ 18 h 75"/>
                <a:gd name="T4" fmla="*/ 0 w 47"/>
                <a:gd name="T5" fmla="*/ 28 h 75"/>
                <a:gd name="T6" fmla="*/ 4 w 47"/>
                <a:gd name="T7" fmla="*/ 36 h 75"/>
                <a:gd name="T8" fmla="*/ 30 w 47"/>
                <a:gd name="T9" fmla="*/ 50 h 75"/>
                <a:gd name="T10" fmla="*/ 38 w 47"/>
                <a:gd name="T11" fmla="*/ 61 h 75"/>
                <a:gd name="T12" fmla="*/ 38 w 47"/>
                <a:gd name="T13" fmla="*/ 75 h 75"/>
                <a:gd name="T14" fmla="*/ 42 w 47"/>
                <a:gd name="T15" fmla="*/ 50 h 75"/>
                <a:gd name="T16" fmla="*/ 47 w 47"/>
                <a:gd name="T17" fmla="*/ 32 h 75"/>
                <a:gd name="T18" fmla="*/ 38 w 47"/>
                <a:gd name="T19" fmla="*/ 18 h 75"/>
                <a:gd name="T20" fmla="*/ 25 w 47"/>
                <a:gd name="T21" fmla="*/ 11 h 75"/>
                <a:gd name="T22" fmla="*/ 4 w 47"/>
                <a:gd name="T23" fmla="*/ 0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75"/>
                <a:gd name="T38" fmla="*/ 47 w 47"/>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75">
                  <a:moveTo>
                    <a:pt x="4" y="0"/>
                  </a:moveTo>
                  <a:lnTo>
                    <a:pt x="0" y="18"/>
                  </a:lnTo>
                  <a:lnTo>
                    <a:pt x="0" y="28"/>
                  </a:lnTo>
                  <a:lnTo>
                    <a:pt x="4" y="36"/>
                  </a:lnTo>
                  <a:lnTo>
                    <a:pt x="30" y="50"/>
                  </a:lnTo>
                  <a:lnTo>
                    <a:pt x="38" y="61"/>
                  </a:lnTo>
                  <a:lnTo>
                    <a:pt x="38" y="75"/>
                  </a:lnTo>
                  <a:lnTo>
                    <a:pt x="42" y="50"/>
                  </a:lnTo>
                  <a:lnTo>
                    <a:pt x="47" y="32"/>
                  </a:lnTo>
                  <a:lnTo>
                    <a:pt x="38" y="18"/>
                  </a:lnTo>
                  <a:lnTo>
                    <a:pt x="25" y="11"/>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4" name="Freeform 194"/>
            <p:cNvSpPr>
              <a:spLocks/>
            </p:cNvSpPr>
            <p:nvPr/>
          </p:nvSpPr>
          <p:spPr bwMode="auto">
            <a:xfrm>
              <a:off x="3483" y="3758"/>
              <a:ext cx="69" cy="57"/>
            </a:xfrm>
            <a:custGeom>
              <a:avLst/>
              <a:gdLst>
                <a:gd name="T0" fmla="*/ 69 w 69"/>
                <a:gd name="T1" fmla="*/ 0 h 57"/>
                <a:gd name="T2" fmla="*/ 43 w 69"/>
                <a:gd name="T3" fmla="*/ 0 h 57"/>
                <a:gd name="T4" fmla="*/ 35 w 69"/>
                <a:gd name="T5" fmla="*/ 3 h 57"/>
                <a:gd name="T6" fmla="*/ 31 w 69"/>
                <a:gd name="T7" fmla="*/ 14 h 57"/>
                <a:gd name="T8" fmla="*/ 26 w 69"/>
                <a:gd name="T9" fmla="*/ 39 h 57"/>
                <a:gd name="T10" fmla="*/ 18 w 69"/>
                <a:gd name="T11" fmla="*/ 50 h 57"/>
                <a:gd name="T12" fmla="*/ 0 w 69"/>
                <a:gd name="T13" fmla="*/ 57 h 57"/>
                <a:gd name="T14" fmla="*/ 31 w 69"/>
                <a:gd name="T15" fmla="*/ 50 h 57"/>
                <a:gd name="T16" fmla="*/ 48 w 69"/>
                <a:gd name="T17" fmla="*/ 43 h 57"/>
                <a:gd name="T18" fmla="*/ 61 w 69"/>
                <a:gd name="T19" fmla="*/ 28 h 57"/>
                <a:gd name="T20" fmla="*/ 65 w 69"/>
                <a:gd name="T21" fmla="*/ 18 h 57"/>
                <a:gd name="T22" fmla="*/ 69 w 69"/>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57"/>
                <a:gd name="T38" fmla="*/ 69 w 69"/>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57">
                  <a:moveTo>
                    <a:pt x="69" y="0"/>
                  </a:moveTo>
                  <a:lnTo>
                    <a:pt x="43" y="0"/>
                  </a:lnTo>
                  <a:lnTo>
                    <a:pt x="35" y="3"/>
                  </a:lnTo>
                  <a:lnTo>
                    <a:pt x="31" y="14"/>
                  </a:lnTo>
                  <a:lnTo>
                    <a:pt x="26" y="39"/>
                  </a:lnTo>
                  <a:lnTo>
                    <a:pt x="18" y="50"/>
                  </a:lnTo>
                  <a:lnTo>
                    <a:pt x="0" y="57"/>
                  </a:lnTo>
                  <a:lnTo>
                    <a:pt x="31" y="50"/>
                  </a:lnTo>
                  <a:lnTo>
                    <a:pt x="48" y="43"/>
                  </a:lnTo>
                  <a:lnTo>
                    <a:pt x="61" y="28"/>
                  </a:lnTo>
                  <a:lnTo>
                    <a:pt x="65" y="18"/>
                  </a:lnTo>
                  <a:lnTo>
                    <a:pt x="6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5" name="Freeform 195"/>
            <p:cNvSpPr>
              <a:spLocks/>
            </p:cNvSpPr>
            <p:nvPr/>
          </p:nvSpPr>
          <p:spPr bwMode="auto">
            <a:xfrm>
              <a:off x="3561" y="3736"/>
              <a:ext cx="69" cy="22"/>
            </a:xfrm>
            <a:custGeom>
              <a:avLst/>
              <a:gdLst>
                <a:gd name="T0" fmla="*/ 0 w 69"/>
                <a:gd name="T1" fmla="*/ 22 h 22"/>
                <a:gd name="T2" fmla="*/ 34 w 69"/>
                <a:gd name="T3" fmla="*/ 22 h 22"/>
                <a:gd name="T4" fmla="*/ 51 w 69"/>
                <a:gd name="T5" fmla="*/ 15 h 22"/>
                <a:gd name="T6" fmla="*/ 69 w 69"/>
                <a:gd name="T7" fmla="*/ 4 h 22"/>
                <a:gd name="T8" fmla="*/ 30 w 69"/>
                <a:gd name="T9" fmla="*/ 0 h 22"/>
                <a:gd name="T10" fmla="*/ 13 w 69"/>
                <a:gd name="T11" fmla="*/ 8 h 22"/>
                <a:gd name="T12" fmla="*/ 0 w 69"/>
                <a:gd name="T13" fmla="*/ 22 h 22"/>
                <a:gd name="T14" fmla="*/ 0 60000 65536"/>
                <a:gd name="T15" fmla="*/ 0 60000 65536"/>
                <a:gd name="T16" fmla="*/ 0 60000 65536"/>
                <a:gd name="T17" fmla="*/ 0 60000 65536"/>
                <a:gd name="T18" fmla="*/ 0 60000 65536"/>
                <a:gd name="T19" fmla="*/ 0 60000 65536"/>
                <a:gd name="T20" fmla="*/ 0 60000 65536"/>
                <a:gd name="T21" fmla="*/ 0 w 69"/>
                <a:gd name="T22" fmla="*/ 0 h 22"/>
                <a:gd name="T23" fmla="*/ 69 w 69"/>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2">
                  <a:moveTo>
                    <a:pt x="0" y="22"/>
                  </a:moveTo>
                  <a:lnTo>
                    <a:pt x="34" y="22"/>
                  </a:lnTo>
                  <a:lnTo>
                    <a:pt x="51" y="15"/>
                  </a:lnTo>
                  <a:lnTo>
                    <a:pt x="69" y="4"/>
                  </a:lnTo>
                  <a:lnTo>
                    <a:pt x="30" y="0"/>
                  </a:lnTo>
                  <a:lnTo>
                    <a:pt x="13" y="8"/>
                  </a:lnTo>
                  <a:lnTo>
                    <a:pt x="0" y="2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6" name="Freeform 196"/>
            <p:cNvSpPr>
              <a:spLocks/>
            </p:cNvSpPr>
            <p:nvPr/>
          </p:nvSpPr>
          <p:spPr bwMode="auto">
            <a:xfrm>
              <a:off x="3221" y="3708"/>
              <a:ext cx="61" cy="75"/>
            </a:xfrm>
            <a:custGeom>
              <a:avLst/>
              <a:gdLst>
                <a:gd name="T0" fmla="*/ 56 w 61"/>
                <a:gd name="T1" fmla="*/ 0 h 75"/>
                <a:gd name="T2" fmla="*/ 43 w 61"/>
                <a:gd name="T3" fmla="*/ 7 h 75"/>
                <a:gd name="T4" fmla="*/ 22 w 61"/>
                <a:gd name="T5" fmla="*/ 18 h 75"/>
                <a:gd name="T6" fmla="*/ 5 w 61"/>
                <a:gd name="T7" fmla="*/ 39 h 75"/>
                <a:gd name="T8" fmla="*/ 0 w 61"/>
                <a:gd name="T9" fmla="*/ 57 h 75"/>
                <a:gd name="T10" fmla="*/ 0 w 61"/>
                <a:gd name="T11" fmla="*/ 75 h 75"/>
                <a:gd name="T12" fmla="*/ 31 w 61"/>
                <a:gd name="T13" fmla="*/ 53 h 75"/>
                <a:gd name="T14" fmla="*/ 43 w 61"/>
                <a:gd name="T15" fmla="*/ 46 h 75"/>
                <a:gd name="T16" fmla="*/ 52 w 61"/>
                <a:gd name="T17" fmla="*/ 32 h 75"/>
                <a:gd name="T18" fmla="*/ 61 w 61"/>
                <a:gd name="T19" fmla="*/ 18 h 75"/>
                <a:gd name="T20" fmla="*/ 56 w 61"/>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5"/>
                <a:gd name="T35" fmla="*/ 61 w 61"/>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5">
                  <a:moveTo>
                    <a:pt x="56" y="0"/>
                  </a:moveTo>
                  <a:lnTo>
                    <a:pt x="43" y="7"/>
                  </a:lnTo>
                  <a:lnTo>
                    <a:pt x="22" y="18"/>
                  </a:lnTo>
                  <a:lnTo>
                    <a:pt x="5" y="39"/>
                  </a:lnTo>
                  <a:lnTo>
                    <a:pt x="0" y="57"/>
                  </a:lnTo>
                  <a:lnTo>
                    <a:pt x="0" y="75"/>
                  </a:lnTo>
                  <a:lnTo>
                    <a:pt x="31" y="53"/>
                  </a:lnTo>
                  <a:lnTo>
                    <a:pt x="43" y="46"/>
                  </a:lnTo>
                  <a:lnTo>
                    <a:pt x="52" y="32"/>
                  </a:lnTo>
                  <a:lnTo>
                    <a:pt x="61" y="18"/>
                  </a:lnTo>
                  <a:lnTo>
                    <a:pt x="5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7" name="Freeform 197"/>
            <p:cNvSpPr>
              <a:spLocks/>
            </p:cNvSpPr>
            <p:nvPr/>
          </p:nvSpPr>
          <p:spPr bwMode="auto">
            <a:xfrm>
              <a:off x="361" y="3454"/>
              <a:ext cx="142" cy="93"/>
            </a:xfrm>
            <a:custGeom>
              <a:avLst/>
              <a:gdLst>
                <a:gd name="T0" fmla="*/ 137 w 142"/>
                <a:gd name="T1" fmla="*/ 32 h 93"/>
                <a:gd name="T2" fmla="*/ 142 w 142"/>
                <a:gd name="T3" fmla="*/ 46 h 93"/>
                <a:gd name="T4" fmla="*/ 142 w 142"/>
                <a:gd name="T5" fmla="*/ 60 h 93"/>
                <a:gd name="T6" fmla="*/ 137 w 142"/>
                <a:gd name="T7" fmla="*/ 71 h 93"/>
                <a:gd name="T8" fmla="*/ 129 w 142"/>
                <a:gd name="T9" fmla="*/ 82 h 93"/>
                <a:gd name="T10" fmla="*/ 107 w 142"/>
                <a:gd name="T11" fmla="*/ 89 h 93"/>
                <a:gd name="T12" fmla="*/ 81 w 142"/>
                <a:gd name="T13" fmla="*/ 93 h 93"/>
                <a:gd name="T14" fmla="*/ 47 w 142"/>
                <a:gd name="T15" fmla="*/ 93 h 93"/>
                <a:gd name="T16" fmla="*/ 0 w 142"/>
                <a:gd name="T17" fmla="*/ 89 h 93"/>
                <a:gd name="T18" fmla="*/ 8 w 142"/>
                <a:gd name="T19" fmla="*/ 68 h 93"/>
                <a:gd name="T20" fmla="*/ 21 w 142"/>
                <a:gd name="T21" fmla="*/ 46 h 93"/>
                <a:gd name="T22" fmla="*/ 38 w 142"/>
                <a:gd name="T23" fmla="*/ 25 h 93"/>
                <a:gd name="T24" fmla="*/ 56 w 142"/>
                <a:gd name="T25" fmla="*/ 10 h 93"/>
                <a:gd name="T26" fmla="*/ 77 w 142"/>
                <a:gd name="T27" fmla="*/ 0 h 93"/>
                <a:gd name="T28" fmla="*/ 99 w 142"/>
                <a:gd name="T29" fmla="*/ 0 h 93"/>
                <a:gd name="T30" fmla="*/ 120 w 142"/>
                <a:gd name="T31" fmla="*/ 10 h 93"/>
                <a:gd name="T32" fmla="*/ 137 w 142"/>
                <a:gd name="T33" fmla="*/ 3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93"/>
                <a:gd name="T53" fmla="*/ 142 w 142"/>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93">
                  <a:moveTo>
                    <a:pt x="137" y="32"/>
                  </a:moveTo>
                  <a:lnTo>
                    <a:pt x="142" y="46"/>
                  </a:lnTo>
                  <a:lnTo>
                    <a:pt x="142" y="60"/>
                  </a:lnTo>
                  <a:lnTo>
                    <a:pt x="137" y="71"/>
                  </a:lnTo>
                  <a:lnTo>
                    <a:pt x="129" y="82"/>
                  </a:lnTo>
                  <a:lnTo>
                    <a:pt x="107" y="89"/>
                  </a:lnTo>
                  <a:lnTo>
                    <a:pt x="81" y="93"/>
                  </a:lnTo>
                  <a:lnTo>
                    <a:pt x="47" y="93"/>
                  </a:lnTo>
                  <a:lnTo>
                    <a:pt x="0" y="89"/>
                  </a:lnTo>
                  <a:lnTo>
                    <a:pt x="8" y="68"/>
                  </a:lnTo>
                  <a:lnTo>
                    <a:pt x="21" y="46"/>
                  </a:lnTo>
                  <a:lnTo>
                    <a:pt x="38" y="25"/>
                  </a:lnTo>
                  <a:lnTo>
                    <a:pt x="56" y="10"/>
                  </a:lnTo>
                  <a:lnTo>
                    <a:pt x="77" y="0"/>
                  </a:lnTo>
                  <a:lnTo>
                    <a:pt x="99" y="0"/>
                  </a:lnTo>
                  <a:lnTo>
                    <a:pt x="120" y="10"/>
                  </a:lnTo>
                  <a:lnTo>
                    <a:pt x="137" y="3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8" name="Freeform 198"/>
            <p:cNvSpPr>
              <a:spLocks/>
            </p:cNvSpPr>
            <p:nvPr/>
          </p:nvSpPr>
          <p:spPr bwMode="auto">
            <a:xfrm>
              <a:off x="378" y="3514"/>
              <a:ext cx="86" cy="22"/>
            </a:xfrm>
            <a:custGeom>
              <a:avLst/>
              <a:gdLst>
                <a:gd name="T0" fmla="*/ 0 w 86"/>
                <a:gd name="T1" fmla="*/ 18 h 22"/>
                <a:gd name="T2" fmla="*/ 39 w 86"/>
                <a:gd name="T3" fmla="*/ 22 h 22"/>
                <a:gd name="T4" fmla="*/ 60 w 86"/>
                <a:gd name="T5" fmla="*/ 22 h 22"/>
                <a:gd name="T6" fmla="*/ 77 w 86"/>
                <a:gd name="T7" fmla="*/ 15 h 22"/>
                <a:gd name="T8" fmla="*/ 86 w 86"/>
                <a:gd name="T9" fmla="*/ 0 h 22"/>
                <a:gd name="T10" fmla="*/ 0 w 86"/>
                <a:gd name="T11" fmla="*/ 18 h 22"/>
                <a:gd name="T12" fmla="*/ 0 60000 65536"/>
                <a:gd name="T13" fmla="*/ 0 60000 65536"/>
                <a:gd name="T14" fmla="*/ 0 60000 65536"/>
                <a:gd name="T15" fmla="*/ 0 60000 65536"/>
                <a:gd name="T16" fmla="*/ 0 60000 65536"/>
                <a:gd name="T17" fmla="*/ 0 60000 65536"/>
                <a:gd name="T18" fmla="*/ 0 w 86"/>
                <a:gd name="T19" fmla="*/ 0 h 22"/>
                <a:gd name="T20" fmla="*/ 86 w 8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6" h="22">
                  <a:moveTo>
                    <a:pt x="0" y="18"/>
                  </a:moveTo>
                  <a:lnTo>
                    <a:pt x="39" y="22"/>
                  </a:lnTo>
                  <a:lnTo>
                    <a:pt x="60" y="22"/>
                  </a:lnTo>
                  <a:lnTo>
                    <a:pt x="77" y="15"/>
                  </a:lnTo>
                  <a:lnTo>
                    <a:pt x="86" y="0"/>
                  </a:lnTo>
                  <a:lnTo>
                    <a:pt x="0" y="1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9" name="Freeform 199"/>
            <p:cNvSpPr>
              <a:spLocks/>
            </p:cNvSpPr>
            <p:nvPr/>
          </p:nvSpPr>
          <p:spPr bwMode="auto">
            <a:xfrm>
              <a:off x="378" y="3514"/>
              <a:ext cx="86" cy="22"/>
            </a:xfrm>
            <a:custGeom>
              <a:avLst/>
              <a:gdLst>
                <a:gd name="T0" fmla="*/ 0 w 86"/>
                <a:gd name="T1" fmla="*/ 18 h 22"/>
                <a:gd name="T2" fmla="*/ 39 w 86"/>
                <a:gd name="T3" fmla="*/ 22 h 22"/>
                <a:gd name="T4" fmla="*/ 60 w 86"/>
                <a:gd name="T5" fmla="*/ 22 h 22"/>
                <a:gd name="T6" fmla="*/ 77 w 86"/>
                <a:gd name="T7" fmla="*/ 15 h 22"/>
                <a:gd name="T8" fmla="*/ 86 w 86"/>
                <a:gd name="T9" fmla="*/ 0 h 22"/>
                <a:gd name="T10" fmla="*/ 0 60000 65536"/>
                <a:gd name="T11" fmla="*/ 0 60000 65536"/>
                <a:gd name="T12" fmla="*/ 0 60000 65536"/>
                <a:gd name="T13" fmla="*/ 0 60000 65536"/>
                <a:gd name="T14" fmla="*/ 0 60000 65536"/>
                <a:gd name="T15" fmla="*/ 0 w 86"/>
                <a:gd name="T16" fmla="*/ 0 h 22"/>
                <a:gd name="T17" fmla="*/ 86 w 86"/>
                <a:gd name="T18" fmla="*/ 22 h 22"/>
              </a:gdLst>
              <a:ahLst/>
              <a:cxnLst>
                <a:cxn ang="T10">
                  <a:pos x="T0" y="T1"/>
                </a:cxn>
                <a:cxn ang="T11">
                  <a:pos x="T2" y="T3"/>
                </a:cxn>
                <a:cxn ang="T12">
                  <a:pos x="T4" y="T5"/>
                </a:cxn>
                <a:cxn ang="T13">
                  <a:pos x="T6" y="T7"/>
                </a:cxn>
                <a:cxn ang="T14">
                  <a:pos x="T8" y="T9"/>
                </a:cxn>
              </a:cxnLst>
              <a:rect l="T15" t="T16" r="T17" b="T18"/>
              <a:pathLst>
                <a:path w="86" h="22">
                  <a:moveTo>
                    <a:pt x="0" y="18"/>
                  </a:moveTo>
                  <a:lnTo>
                    <a:pt x="39" y="22"/>
                  </a:lnTo>
                  <a:lnTo>
                    <a:pt x="60" y="22"/>
                  </a:lnTo>
                  <a:lnTo>
                    <a:pt x="77" y="15"/>
                  </a:lnTo>
                  <a:lnTo>
                    <a:pt x="86" y="0"/>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0" name="Freeform 200"/>
            <p:cNvSpPr>
              <a:spLocks/>
            </p:cNvSpPr>
            <p:nvPr/>
          </p:nvSpPr>
          <p:spPr bwMode="auto">
            <a:xfrm>
              <a:off x="309" y="3214"/>
              <a:ext cx="151" cy="150"/>
            </a:xfrm>
            <a:custGeom>
              <a:avLst/>
              <a:gdLst>
                <a:gd name="T0" fmla="*/ 9 w 151"/>
                <a:gd name="T1" fmla="*/ 0 h 150"/>
                <a:gd name="T2" fmla="*/ 0 w 151"/>
                <a:gd name="T3" fmla="*/ 21 h 150"/>
                <a:gd name="T4" fmla="*/ 0 w 151"/>
                <a:gd name="T5" fmla="*/ 50 h 150"/>
                <a:gd name="T6" fmla="*/ 0 w 151"/>
                <a:gd name="T7" fmla="*/ 82 h 150"/>
                <a:gd name="T8" fmla="*/ 9 w 151"/>
                <a:gd name="T9" fmla="*/ 107 h 150"/>
                <a:gd name="T10" fmla="*/ 22 w 151"/>
                <a:gd name="T11" fmla="*/ 132 h 150"/>
                <a:gd name="T12" fmla="*/ 48 w 151"/>
                <a:gd name="T13" fmla="*/ 146 h 150"/>
                <a:gd name="T14" fmla="*/ 78 w 151"/>
                <a:gd name="T15" fmla="*/ 150 h 150"/>
                <a:gd name="T16" fmla="*/ 95 w 151"/>
                <a:gd name="T17" fmla="*/ 150 h 150"/>
                <a:gd name="T18" fmla="*/ 121 w 151"/>
                <a:gd name="T19" fmla="*/ 143 h 150"/>
                <a:gd name="T20" fmla="*/ 133 w 151"/>
                <a:gd name="T21" fmla="*/ 132 h 150"/>
                <a:gd name="T22" fmla="*/ 146 w 151"/>
                <a:gd name="T23" fmla="*/ 125 h 150"/>
                <a:gd name="T24" fmla="*/ 151 w 151"/>
                <a:gd name="T25" fmla="*/ 114 h 150"/>
                <a:gd name="T26" fmla="*/ 151 w 151"/>
                <a:gd name="T27" fmla="*/ 103 h 150"/>
                <a:gd name="T28" fmla="*/ 146 w 151"/>
                <a:gd name="T29" fmla="*/ 82 h 150"/>
                <a:gd name="T30" fmla="*/ 125 w 151"/>
                <a:gd name="T31" fmla="*/ 57 h 150"/>
                <a:gd name="T32" fmla="*/ 65 w 151"/>
                <a:gd name="T33" fmla="*/ 18 h 150"/>
                <a:gd name="T34" fmla="*/ 35 w 151"/>
                <a:gd name="T35" fmla="*/ 3 h 150"/>
                <a:gd name="T36" fmla="*/ 9 w 151"/>
                <a:gd name="T37" fmla="*/ 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150"/>
                <a:gd name="T59" fmla="*/ 151 w 151"/>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150">
                  <a:moveTo>
                    <a:pt x="9" y="0"/>
                  </a:moveTo>
                  <a:lnTo>
                    <a:pt x="0" y="21"/>
                  </a:lnTo>
                  <a:lnTo>
                    <a:pt x="0" y="50"/>
                  </a:lnTo>
                  <a:lnTo>
                    <a:pt x="0" y="82"/>
                  </a:lnTo>
                  <a:lnTo>
                    <a:pt x="9" y="107"/>
                  </a:lnTo>
                  <a:lnTo>
                    <a:pt x="22" y="132"/>
                  </a:lnTo>
                  <a:lnTo>
                    <a:pt x="48" y="146"/>
                  </a:lnTo>
                  <a:lnTo>
                    <a:pt x="78" y="150"/>
                  </a:lnTo>
                  <a:lnTo>
                    <a:pt x="95" y="150"/>
                  </a:lnTo>
                  <a:lnTo>
                    <a:pt x="121" y="143"/>
                  </a:lnTo>
                  <a:lnTo>
                    <a:pt x="133" y="132"/>
                  </a:lnTo>
                  <a:lnTo>
                    <a:pt x="146" y="125"/>
                  </a:lnTo>
                  <a:lnTo>
                    <a:pt x="151" y="114"/>
                  </a:lnTo>
                  <a:lnTo>
                    <a:pt x="151" y="103"/>
                  </a:lnTo>
                  <a:lnTo>
                    <a:pt x="146" y="82"/>
                  </a:lnTo>
                  <a:lnTo>
                    <a:pt x="125" y="57"/>
                  </a:lnTo>
                  <a:lnTo>
                    <a:pt x="65" y="18"/>
                  </a:lnTo>
                  <a:lnTo>
                    <a:pt x="35" y="3"/>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1" name="Freeform 201"/>
            <p:cNvSpPr>
              <a:spLocks/>
            </p:cNvSpPr>
            <p:nvPr/>
          </p:nvSpPr>
          <p:spPr bwMode="auto">
            <a:xfrm>
              <a:off x="348" y="3249"/>
              <a:ext cx="47" cy="83"/>
            </a:xfrm>
            <a:custGeom>
              <a:avLst/>
              <a:gdLst>
                <a:gd name="T0" fmla="*/ 0 w 47"/>
                <a:gd name="T1" fmla="*/ 0 h 83"/>
                <a:gd name="T2" fmla="*/ 9 w 47"/>
                <a:gd name="T3" fmla="*/ 47 h 83"/>
                <a:gd name="T4" fmla="*/ 17 w 47"/>
                <a:gd name="T5" fmla="*/ 68 h 83"/>
                <a:gd name="T6" fmla="*/ 30 w 47"/>
                <a:gd name="T7" fmla="*/ 76 h 83"/>
                <a:gd name="T8" fmla="*/ 47 w 47"/>
                <a:gd name="T9" fmla="*/ 83 h 83"/>
                <a:gd name="T10" fmla="*/ 0 w 47"/>
                <a:gd name="T11" fmla="*/ 0 h 83"/>
                <a:gd name="T12" fmla="*/ 0 60000 65536"/>
                <a:gd name="T13" fmla="*/ 0 60000 65536"/>
                <a:gd name="T14" fmla="*/ 0 60000 65536"/>
                <a:gd name="T15" fmla="*/ 0 60000 65536"/>
                <a:gd name="T16" fmla="*/ 0 60000 65536"/>
                <a:gd name="T17" fmla="*/ 0 60000 65536"/>
                <a:gd name="T18" fmla="*/ 0 w 47"/>
                <a:gd name="T19" fmla="*/ 0 h 83"/>
                <a:gd name="T20" fmla="*/ 47 w 47"/>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47" h="83">
                  <a:moveTo>
                    <a:pt x="0" y="0"/>
                  </a:moveTo>
                  <a:lnTo>
                    <a:pt x="9" y="47"/>
                  </a:lnTo>
                  <a:lnTo>
                    <a:pt x="17" y="68"/>
                  </a:lnTo>
                  <a:lnTo>
                    <a:pt x="30" y="76"/>
                  </a:lnTo>
                  <a:lnTo>
                    <a:pt x="47" y="83"/>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2" name="Freeform 202"/>
            <p:cNvSpPr>
              <a:spLocks/>
            </p:cNvSpPr>
            <p:nvPr/>
          </p:nvSpPr>
          <p:spPr bwMode="auto">
            <a:xfrm>
              <a:off x="348" y="3249"/>
              <a:ext cx="47" cy="83"/>
            </a:xfrm>
            <a:custGeom>
              <a:avLst/>
              <a:gdLst>
                <a:gd name="T0" fmla="*/ 0 w 47"/>
                <a:gd name="T1" fmla="*/ 0 h 83"/>
                <a:gd name="T2" fmla="*/ 9 w 47"/>
                <a:gd name="T3" fmla="*/ 47 h 83"/>
                <a:gd name="T4" fmla="*/ 17 w 47"/>
                <a:gd name="T5" fmla="*/ 68 h 83"/>
                <a:gd name="T6" fmla="*/ 30 w 47"/>
                <a:gd name="T7" fmla="*/ 76 h 83"/>
                <a:gd name="T8" fmla="*/ 47 w 47"/>
                <a:gd name="T9" fmla="*/ 83 h 83"/>
                <a:gd name="T10" fmla="*/ 0 60000 65536"/>
                <a:gd name="T11" fmla="*/ 0 60000 65536"/>
                <a:gd name="T12" fmla="*/ 0 60000 65536"/>
                <a:gd name="T13" fmla="*/ 0 60000 65536"/>
                <a:gd name="T14" fmla="*/ 0 60000 65536"/>
                <a:gd name="T15" fmla="*/ 0 w 47"/>
                <a:gd name="T16" fmla="*/ 0 h 83"/>
                <a:gd name="T17" fmla="*/ 47 w 47"/>
                <a:gd name="T18" fmla="*/ 83 h 83"/>
              </a:gdLst>
              <a:ahLst/>
              <a:cxnLst>
                <a:cxn ang="T10">
                  <a:pos x="T0" y="T1"/>
                </a:cxn>
                <a:cxn ang="T11">
                  <a:pos x="T2" y="T3"/>
                </a:cxn>
                <a:cxn ang="T12">
                  <a:pos x="T4" y="T5"/>
                </a:cxn>
                <a:cxn ang="T13">
                  <a:pos x="T6" y="T7"/>
                </a:cxn>
                <a:cxn ang="T14">
                  <a:pos x="T8" y="T9"/>
                </a:cxn>
              </a:cxnLst>
              <a:rect l="T15" t="T16" r="T17" b="T18"/>
              <a:pathLst>
                <a:path w="47" h="83">
                  <a:moveTo>
                    <a:pt x="0" y="0"/>
                  </a:moveTo>
                  <a:lnTo>
                    <a:pt x="9" y="47"/>
                  </a:lnTo>
                  <a:lnTo>
                    <a:pt x="17" y="68"/>
                  </a:lnTo>
                  <a:lnTo>
                    <a:pt x="30" y="76"/>
                  </a:lnTo>
                  <a:lnTo>
                    <a:pt x="47" y="83"/>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3" name="Freeform 203"/>
            <p:cNvSpPr>
              <a:spLocks/>
            </p:cNvSpPr>
            <p:nvPr/>
          </p:nvSpPr>
          <p:spPr bwMode="auto">
            <a:xfrm>
              <a:off x="1890" y="3744"/>
              <a:ext cx="185" cy="42"/>
            </a:xfrm>
            <a:custGeom>
              <a:avLst/>
              <a:gdLst>
                <a:gd name="T0" fmla="*/ 185 w 185"/>
                <a:gd name="T1" fmla="*/ 25 h 42"/>
                <a:gd name="T2" fmla="*/ 180 w 185"/>
                <a:gd name="T3" fmla="*/ 32 h 42"/>
                <a:gd name="T4" fmla="*/ 167 w 185"/>
                <a:gd name="T5" fmla="*/ 39 h 42"/>
                <a:gd name="T6" fmla="*/ 142 w 185"/>
                <a:gd name="T7" fmla="*/ 42 h 42"/>
                <a:gd name="T8" fmla="*/ 116 w 185"/>
                <a:gd name="T9" fmla="*/ 42 h 42"/>
                <a:gd name="T10" fmla="*/ 51 w 185"/>
                <a:gd name="T11" fmla="*/ 39 h 42"/>
                <a:gd name="T12" fmla="*/ 21 w 185"/>
                <a:gd name="T13" fmla="*/ 32 h 42"/>
                <a:gd name="T14" fmla="*/ 0 w 185"/>
                <a:gd name="T15" fmla="*/ 25 h 42"/>
                <a:gd name="T16" fmla="*/ 47 w 185"/>
                <a:gd name="T17" fmla="*/ 10 h 42"/>
                <a:gd name="T18" fmla="*/ 103 w 185"/>
                <a:gd name="T19" fmla="*/ 3 h 42"/>
                <a:gd name="T20" fmla="*/ 124 w 185"/>
                <a:gd name="T21" fmla="*/ 0 h 42"/>
                <a:gd name="T22" fmla="*/ 150 w 185"/>
                <a:gd name="T23" fmla="*/ 3 h 42"/>
                <a:gd name="T24" fmla="*/ 167 w 185"/>
                <a:gd name="T25" fmla="*/ 10 h 42"/>
                <a:gd name="T26" fmla="*/ 185 w 185"/>
                <a:gd name="T27" fmla="*/ 25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42"/>
                <a:gd name="T44" fmla="*/ 185 w 185"/>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42">
                  <a:moveTo>
                    <a:pt x="185" y="25"/>
                  </a:moveTo>
                  <a:lnTo>
                    <a:pt x="180" y="32"/>
                  </a:lnTo>
                  <a:lnTo>
                    <a:pt x="167" y="39"/>
                  </a:lnTo>
                  <a:lnTo>
                    <a:pt x="142" y="42"/>
                  </a:lnTo>
                  <a:lnTo>
                    <a:pt x="116" y="42"/>
                  </a:lnTo>
                  <a:lnTo>
                    <a:pt x="51" y="39"/>
                  </a:lnTo>
                  <a:lnTo>
                    <a:pt x="21" y="32"/>
                  </a:lnTo>
                  <a:lnTo>
                    <a:pt x="0" y="25"/>
                  </a:lnTo>
                  <a:lnTo>
                    <a:pt x="47" y="10"/>
                  </a:lnTo>
                  <a:lnTo>
                    <a:pt x="103" y="3"/>
                  </a:lnTo>
                  <a:lnTo>
                    <a:pt x="124" y="0"/>
                  </a:lnTo>
                  <a:lnTo>
                    <a:pt x="150" y="3"/>
                  </a:lnTo>
                  <a:lnTo>
                    <a:pt x="167" y="10"/>
                  </a:lnTo>
                  <a:lnTo>
                    <a:pt x="185" y="2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4" name="Freeform 204"/>
            <p:cNvSpPr>
              <a:spLocks/>
            </p:cNvSpPr>
            <p:nvPr/>
          </p:nvSpPr>
          <p:spPr bwMode="auto">
            <a:xfrm>
              <a:off x="1868" y="3783"/>
              <a:ext cx="164" cy="86"/>
            </a:xfrm>
            <a:custGeom>
              <a:avLst/>
              <a:gdLst>
                <a:gd name="T0" fmla="*/ 159 w 164"/>
                <a:gd name="T1" fmla="*/ 7 h 86"/>
                <a:gd name="T2" fmla="*/ 164 w 164"/>
                <a:gd name="T3" fmla="*/ 14 h 86"/>
                <a:gd name="T4" fmla="*/ 155 w 164"/>
                <a:gd name="T5" fmla="*/ 25 h 86"/>
                <a:gd name="T6" fmla="*/ 138 w 164"/>
                <a:gd name="T7" fmla="*/ 39 h 86"/>
                <a:gd name="T8" fmla="*/ 112 w 164"/>
                <a:gd name="T9" fmla="*/ 54 h 86"/>
                <a:gd name="T10" fmla="*/ 56 w 164"/>
                <a:gd name="T11" fmla="*/ 79 h 86"/>
                <a:gd name="T12" fmla="*/ 26 w 164"/>
                <a:gd name="T13" fmla="*/ 86 h 86"/>
                <a:gd name="T14" fmla="*/ 0 w 164"/>
                <a:gd name="T15" fmla="*/ 86 h 86"/>
                <a:gd name="T16" fmla="*/ 35 w 164"/>
                <a:gd name="T17" fmla="*/ 54 h 86"/>
                <a:gd name="T18" fmla="*/ 73 w 164"/>
                <a:gd name="T19" fmla="*/ 21 h 86"/>
                <a:gd name="T20" fmla="*/ 95 w 164"/>
                <a:gd name="T21" fmla="*/ 11 h 86"/>
                <a:gd name="T22" fmla="*/ 116 w 164"/>
                <a:gd name="T23" fmla="*/ 3 h 86"/>
                <a:gd name="T24" fmla="*/ 138 w 164"/>
                <a:gd name="T25" fmla="*/ 0 h 86"/>
                <a:gd name="T26" fmla="*/ 159 w 164"/>
                <a:gd name="T27" fmla="*/ 7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86"/>
                <a:gd name="T44" fmla="*/ 164 w 164"/>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86">
                  <a:moveTo>
                    <a:pt x="159" y="7"/>
                  </a:moveTo>
                  <a:lnTo>
                    <a:pt x="164" y="14"/>
                  </a:lnTo>
                  <a:lnTo>
                    <a:pt x="155" y="25"/>
                  </a:lnTo>
                  <a:lnTo>
                    <a:pt x="138" y="39"/>
                  </a:lnTo>
                  <a:lnTo>
                    <a:pt x="112" y="54"/>
                  </a:lnTo>
                  <a:lnTo>
                    <a:pt x="56" y="79"/>
                  </a:lnTo>
                  <a:lnTo>
                    <a:pt x="26" y="86"/>
                  </a:lnTo>
                  <a:lnTo>
                    <a:pt x="0" y="86"/>
                  </a:lnTo>
                  <a:lnTo>
                    <a:pt x="35" y="54"/>
                  </a:lnTo>
                  <a:lnTo>
                    <a:pt x="73" y="21"/>
                  </a:lnTo>
                  <a:lnTo>
                    <a:pt x="95" y="11"/>
                  </a:lnTo>
                  <a:lnTo>
                    <a:pt x="116" y="3"/>
                  </a:lnTo>
                  <a:lnTo>
                    <a:pt x="138" y="0"/>
                  </a:lnTo>
                  <a:lnTo>
                    <a:pt x="159"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5" name="Freeform 205"/>
            <p:cNvSpPr>
              <a:spLocks/>
            </p:cNvSpPr>
            <p:nvPr/>
          </p:nvSpPr>
          <p:spPr bwMode="auto">
            <a:xfrm>
              <a:off x="2113" y="3854"/>
              <a:ext cx="52" cy="69"/>
            </a:xfrm>
            <a:custGeom>
              <a:avLst/>
              <a:gdLst>
                <a:gd name="T0" fmla="*/ 5 w 52"/>
                <a:gd name="T1" fmla="*/ 0 h 69"/>
                <a:gd name="T2" fmla="*/ 0 w 52"/>
                <a:gd name="T3" fmla="*/ 18 h 69"/>
                <a:gd name="T4" fmla="*/ 5 w 52"/>
                <a:gd name="T5" fmla="*/ 26 h 69"/>
                <a:gd name="T6" fmla="*/ 13 w 52"/>
                <a:gd name="T7" fmla="*/ 33 h 69"/>
                <a:gd name="T8" fmla="*/ 39 w 52"/>
                <a:gd name="T9" fmla="*/ 43 h 69"/>
                <a:gd name="T10" fmla="*/ 48 w 52"/>
                <a:gd name="T11" fmla="*/ 54 h 69"/>
                <a:gd name="T12" fmla="*/ 52 w 52"/>
                <a:gd name="T13" fmla="*/ 69 h 69"/>
                <a:gd name="T14" fmla="*/ 52 w 52"/>
                <a:gd name="T15" fmla="*/ 43 h 69"/>
                <a:gd name="T16" fmla="*/ 52 w 52"/>
                <a:gd name="T17" fmla="*/ 26 h 69"/>
                <a:gd name="T18" fmla="*/ 39 w 52"/>
                <a:gd name="T19" fmla="*/ 11 h 69"/>
                <a:gd name="T20" fmla="*/ 26 w 52"/>
                <a:gd name="T21" fmla="*/ 4 h 69"/>
                <a:gd name="T22" fmla="*/ 5 w 52"/>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69"/>
                <a:gd name="T38" fmla="*/ 52 w 52"/>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69">
                  <a:moveTo>
                    <a:pt x="5" y="0"/>
                  </a:moveTo>
                  <a:lnTo>
                    <a:pt x="0" y="18"/>
                  </a:lnTo>
                  <a:lnTo>
                    <a:pt x="5" y="26"/>
                  </a:lnTo>
                  <a:lnTo>
                    <a:pt x="13" y="33"/>
                  </a:lnTo>
                  <a:lnTo>
                    <a:pt x="39" y="43"/>
                  </a:lnTo>
                  <a:lnTo>
                    <a:pt x="48" y="54"/>
                  </a:lnTo>
                  <a:lnTo>
                    <a:pt x="52" y="69"/>
                  </a:lnTo>
                  <a:lnTo>
                    <a:pt x="52" y="43"/>
                  </a:lnTo>
                  <a:lnTo>
                    <a:pt x="52" y="26"/>
                  </a:lnTo>
                  <a:lnTo>
                    <a:pt x="39" y="11"/>
                  </a:lnTo>
                  <a:lnTo>
                    <a:pt x="26" y="4"/>
                  </a:lnTo>
                  <a:lnTo>
                    <a:pt x="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6" name="Freeform 206"/>
            <p:cNvSpPr>
              <a:spLocks/>
            </p:cNvSpPr>
            <p:nvPr/>
          </p:nvSpPr>
          <p:spPr bwMode="auto">
            <a:xfrm>
              <a:off x="2165" y="3679"/>
              <a:ext cx="47" cy="72"/>
            </a:xfrm>
            <a:custGeom>
              <a:avLst/>
              <a:gdLst>
                <a:gd name="T0" fmla="*/ 47 w 47"/>
                <a:gd name="T1" fmla="*/ 72 h 72"/>
                <a:gd name="T2" fmla="*/ 47 w 47"/>
                <a:gd name="T3" fmla="*/ 47 h 72"/>
                <a:gd name="T4" fmla="*/ 38 w 47"/>
                <a:gd name="T5" fmla="*/ 29 h 72"/>
                <a:gd name="T6" fmla="*/ 21 w 47"/>
                <a:gd name="T7" fmla="*/ 11 h 72"/>
                <a:gd name="T8" fmla="*/ 0 w 47"/>
                <a:gd name="T9" fmla="*/ 0 h 72"/>
                <a:gd name="T10" fmla="*/ 0 w 47"/>
                <a:gd name="T11" fmla="*/ 22 h 72"/>
                <a:gd name="T12" fmla="*/ 4 w 47"/>
                <a:gd name="T13" fmla="*/ 47 h 72"/>
                <a:gd name="T14" fmla="*/ 17 w 47"/>
                <a:gd name="T15" fmla="*/ 65 h 72"/>
                <a:gd name="T16" fmla="*/ 30 w 47"/>
                <a:gd name="T17" fmla="*/ 72 h 72"/>
                <a:gd name="T18" fmla="*/ 47 w 47"/>
                <a:gd name="T19" fmla="*/ 7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72"/>
                <a:gd name="T32" fmla="*/ 47 w 4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72">
                  <a:moveTo>
                    <a:pt x="47" y="72"/>
                  </a:moveTo>
                  <a:lnTo>
                    <a:pt x="47" y="47"/>
                  </a:lnTo>
                  <a:lnTo>
                    <a:pt x="38" y="29"/>
                  </a:lnTo>
                  <a:lnTo>
                    <a:pt x="21" y="11"/>
                  </a:lnTo>
                  <a:lnTo>
                    <a:pt x="0" y="0"/>
                  </a:lnTo>
                  <a:lnTo>
                    <a:pt x="0" y="22"/>
                  </a:lnTo>
                  <a:lnTo>
                    <a:pt x="4" y="47"/>
                  </a:lnTo>
                  <a:lnTo>
                    <a:pt x="17" y="65"/>
                  </a:lnTo>
                  <a:lnTo>
                    <a:pt x="30" y="72"/>
                  </a:lnTo>
                  <a:lnTo>
                    <a:pt x="47" y="7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7" name="Freeform 207"/>
            <p:cNvSpPr>
              <a:spLocks/>
            </p:cNvSpPr>
            <p:nvPr/>
          </p:nvSpPr>
          <p:spPr bwMode="auto">
            <a:xfrm>
              <a:off x="2629" y="3575"/>
              <a:ext cx="56" cy="83"/>
            </a:xfrm>
            <a:custGeom>
              <a:avLst/>
              <a:gdLst>
                <a:gd name="T0" fmla="*/ 43 w 56"/>
                <a:gd name="T1" fmla="*/ 83 h 83"/>
                <a:gd name="T2" fmla="*/ 56 w 56"/>
                <a:gd name="T3" fmla="*/ 61 h 83"/>
                <a:gd name="T4" fmla="*/ 51 w 56"/>
                <a:gd name="T5" fmla="*/ 50 h 83"/>
                <a:gd name="T6" fmla="*/ 43 w 56"/>
                <a:gd name="T7" fmla="*/ 40 h 83"/>
                <a:gd name="T8" fmla="*/ 13 w 56"/>
                <a:gd name="T9" fmla="*/ 18 h 83"/>
                <a:gd name="T10" fmla="*/ 4 w 56"/>
                <a:gd name="T11" fmla="*/ 7 h 83"/>
                <a:gd name="T12" fmla="*/ 4 w 56"/>
                <a:gd name="T13" fmla="*/ 0 h 83"/>
                <a:gd name="T14" fmla="*/ 0 w 56"/>
                <a:gd name="T15" fmla="*/ 29 h 83"/>
                <a:gd name="T16" fmla="*/ 4 w 56"/>
                <a:gd name="T17" fmla="*/ 54 h 83"/>
                <a:gd name="T18" fmla="*/ 17 w 56"/>
                <a:gd name="T19" fmla="*/ 72 h 83"/>
                <a:gd name="T20" fmla="*/ 43 w 56"/>
                <a:gd name="T21" fmla="*/ 8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83"/>
                <a:gd name="T35" fmla="*/ 56 w 56"/>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83">
                  <a:moveTo>
                    <a:pt x="43" y="83"/>
                  </a:moveTo>
                  <a:lnTo>
                    <a:pt x="56" y="61"/>
                  </a:lnTo>
                  <a:lnTo>
                    <a:pt x="51" y="50"/>
                  </a:lnTo>
                  <a:lnTo>
                    <a:pt x="43" y="40"/>
                  </a:lnTo>
                  <a:lnTo>
                    <a:pt x="13" y="18"/>
                  </a:lnTo>
                  <a:lnTo>
                    <a:pt x="4" y="7"/>
                  </a:lnTo>
                  <a:lnTo>
                    <a:pt x="4" y="0"/>
                  </a:lnTo>
                  <a:lnTo>
                    <a:pt x="0" y="29"/>
                  </a:lnTo>
                  <a:lnTo>
                    <a:pt x="4" y="54"/>
                  </a:lnTo>
                  <a:lnTo>
                    <a:pt x="17" y="72"/>
                  </a:lnTo>
                  <a:lnTo>
                    <a:pt x="43" y="83"/>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8" name="Freeform 208"/>
            <p:cNvSpPr>
              <a:spLocks/>
            </p:cNvSpPr>
            <p:nvPr/>
          </p:nvSpPr>
          <p:spPr bwMode="auto">
            <a:xfrm>
              <a:off x="163" y="2730"/>
              <a:ext cx="155" cy="54"/>
            </a:xfrm>
            <a:custGeom>
              <a:avLst/>
              <a:gdLst>
                <a:gd name="T0" fmla="*/ 155 w 155"/>
                <a:gd name="T1" fmla="*/ 50 h 54"/>
                <a:gd name="T2" fmla="*/ 155 w 155"/>
                <a:gd name="T3" fmla="*/ 43 h 54"/>
                <a:gd name="T4" fmla="*/ 151 w 155"/>
                <a:gd name="T5" fmla="*/ 33 h 54"/>
                <a:gd name="T6" fmla="*/ 142 w 155"/>
                <a:gd name="T7" fmla="*/ 25 h 54"/>
                <a:gd name="T8" fmla="*/ 125 w 155"/>
                <a:gd name="T9" fmla="*/ 15 h 54"/>
                <a:gd name="T10" fmla="*/ 103 w 155"/>
                <a:gd name="T11" fmla="*/ 7 h 54"/>
                <a:gd name="T12" fmla="*/ 73 w 155"/>
                <a:gd name="T13" fmla="*/ 4 h 54"/>
                <a:gd name="T14" fmla="*/ 39 w 155"/>
                <a:gd name="T15" fmla="*/ 0 h 54"/>
                <a:gd name="T16" fmla="*/ 0 w 155"/>
                <a:gd name="T17" fmla="*/ 7 h 54"/>
                <a:gd name="T18" fmla="*/ 39 w 155"/>
                <a:gd name="T19" fmla="*/ 22 h 54"/>
                <a:gd name="T20" fmla="*/ 90 w 155"/>
                <a:gd name="T21" fmla="*/ 43 h 54"/>
                <a:gd name="T22" fmla="*/ 133 w 155"/>
                <a:gd name="T23" fmla="*/ 54 h 54"/>
                <a:gd name="T24" fmla="*/ 146 w 155"/>
                <a:gd name="T25" fmla="*/ 54 h 54"/>
                <a:gd name="T26" fmla="*/ 155 w 155"/>
                <a:gd name="T27" fmla="*/ 5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54"/>
                <a:gd name="T44" fmla="*/ 155 w 155"/>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54">
                  <a:moveTo>
                    <a:pt x="155" y="50"/>
                  </a:moveTo>
                  <a:lnTo>
                    <a:pt x="155" y="43"/>
                  </a:lnTo>
                  <a:lnTo>
                    <a:pt x="151" y="33"/>
                  </a:lnTo>
                  <a:lnTo>
                    <a:pt x="142" y="25"/>
                  </a:lnTo>
                  <a:lnTo>
                    <a:pt x="125" y="15"/>
                  </a:lnTo>
                  <a:lnTo>
                    <a:pt x="103" y="7"/>
                  </a:lnTo>
                  <a:lnTo>
                    <a:pt x="73" y="4"/>
                  </a:lnTo>
                  <a:lnTo>
                    <a:pt x="39" y="0"/>
                  </a:lnTo>
                  <a:lnTo>
                    <a:pt x="0" y="7"/>
                  </a:lnTo>
                  <a:lnTo>
                    <a:pt x="39" y="22"/>
                  </a:lnTo>
                  <a:lnTo>
                    <a:pt x="90" y="43"/>
                  </a:lnTo>
                  <a:lnTo>
                    <a:pt x="133" y="54"/>
                  </a:lnTo>
                  <a:lnTo>
                    <a:pt x="146" y="54"/>
                  </a:lnTo>
                  <a:lnTo>
                    <a:pt x="155" y="5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9" name="Freeform 209"/>
            <p:cNvSpPr>
              <a:spLocks/>
            </p:cNvSpPr>
            <p:nvPr/>
          </p:nvSpPr>
          <p:spPr bwMode="auto">
            <a:xfrm>
              <a:off x="137" y="2766"/>
              <a:ext cx="181" cy="43"/>
            </a:xfrm>
            <a:custGeom>
              <a:avLst/>
              <a:gdLst>
                <a:gd name="T0" fmla="*/ 181 w 181"/>
                <a:gd name="T1" fmla="*/ 18 h 43"/>
                <a:gd name="T2" fmla="*/ 177 w 181"/>
                <a:gd name="T3" fmla="*/ 7 h 43"/>
                <a:gd name="T4" fmla="*/ 159 w 181"/>
                <a:gd name="T5" fmla="*/ 4 h 43"/>
                <a:gd name="T6" fmla="*/ 138 w 181"/>
                <a:gd name="T7" fmla="*/ 0 h 43"/>
                <a:gd name="T8" fmla="*/ 108 w 181"/>
                <a:gd name="T9" fmla="*/ 4 h 43"/>
                <a:gd name="T10" fmla="*/ 48 w 181"/>
                <a:gd name="T11" fmla="*/ 14 h 43"/>
                <a:gd name="T12" fmla="*/ 22 w 181"/>
                <a:gd name="T13" fmla="*/ 22 h 43"/>
                <a:gd name="T14" fmla="*/ 0 w 181"/>
                <a:gd name="T15" fmla="*/ 32 h 43"/>
                <a:gd name="T16" fmla="*/ 56 w 181"/>
                <a:gd name="T17" fmla="*/ 40 h 43"/>
                <a:gd name="T18" fmla="*/ 112 w 181"/>
                <a:gd name="T19" fmla="*/ 43 h 43"/>
                <a:gd name="T20" fmla="*/ 142 w 181"/>
                <a:gd name="T21" fmla="*/ 40 h 43"/>
                <a:gd name="T22" fmla="*/ 159 w 181"/>
                <a:gd name="T23" fmla="*/ 36 h 43"/>
                <a:gd name="T24" fmla="*/ 177 w 181"/>
                <a:gd name="T25" fmla="*/ 29 h 43"/>
                <a:gd name="T26" fmla="*/ 181 w 181"/>
                <a:gd name="T27" fmla="*/ 18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43"/>
                <a:gd name="T44" fmla="*/ 181 w 181"/>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43">
                  <a:moveTo>
                    <a:pt x="181" y="18"/>
                  </a:moveTo>
                  <a:lnTo>
                    <a:pt x="177" y="7"/>
                  </a:lnTo>
                  <a:lnTo>
                    <a:pt x="159" y="4"/>
                  </a:lnTo>
                  <a:lnTo>
                    <a:pt x="138" y="0"/>
                  </a:lnTo>
                  <a:lnTo>
                    <a:pt x="108" y="4"/>
                  </a:lnTo>
                  <a:lnTo>
                    <a:pt x="48" y="14"/>
                  </a:lnTo>
                  <a:lnTo>
                    <a:pt x="22" y="22"/>
                  </a:lnTo>
                  <a:lnTo>
                    <a:pt x="0" y="32"/>
                  </a:lnTo>
                  <a:lnTo>
                    <a:pt x="56" y="40"/>
                  </a:lnTo>
                  <a:lnTo>
                    <a:pt x="112" y="43"/>
                  </a:lnTo>
                  <a:lnTo>
                    <a:pt x="142" y="40"/>
                  </a:lnTo>
                  <a:lnTo>
                    <a:pt x="159" y="36"/>
                  </a:lnTo>
                  <a:lnTo>
                    <a:pt x="177" y="29"/>
                  </a:lnTo>
                  <a:lnTo>
                    <a:pt x="181" y="1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0" name="Freeform 210"/>
            <p:cNvSpPr>
              <a:spLocks/>
            </p:cNvSpPr>
            <p:nvPr/>
          </p:nvSpPr>
          <p:spPr bwMode="auto">
            <a:xfrm>
              <a:off x="215" y="2788"/>
              <a:ext cx="116" cy="143"/>
            </a:xfrm>
            <a:custGeom>
              <a:avLst/>
              <a:gdLst>
                <a:gd name="T0" fmla="*/ 94 w 116"/>
                <a:gd name="T1" fmla="*/ 0 h 143"/>
                <a:gd name="T2" fmla="*/ 107 w 116"/>
                <a:gd name="T3" fmla="*/ 3 h 143"/>
                <a:gd name="T4" fmla="*/ 111 w 116"/>
                <a:gd name="T5" fmla="*/ 10 h 143"/>
                <a:gd name="T6" fmla="*/ 116 w 116"/>
                <a:gd name="T7" fmla="*/ 18 h 143"/>
                <a:gd name="T8" fmla="*/ 111 w 116"/>
                <a:gd name="T9" fmla="*/ 28 h 143"/>
                <a:gd name="T10" fmla="*/ 99 w 116"/>
                <a:gd name="T11" fmla="*/ 46 h 143"/>
                <a:gd name="T12" fmla="*/ 73 w 116"/>
                <a:gd name="T13" fmla="*/ 71 h 143"/>
                <a:gd name="T14" fmla="*/ 21 w 116"/>
                <a:gd name="T15" fmla="*/ 114 h 143"/>
                <a:gd name="T16" fmla="*/ 4 w 116"/>
                <a:gd name="T17" fmla="*/ 132 h 143"/>
                <a:gd name="T18" fmla="*/ 0 w 116"/>
                <a:gd name="T19" fmla="*/ 143 h 143"/>
                <a:gd name="T20" fmla="*/ 0 w 116"/>
                <a:gd name="T21" fmla="*/ 132 h 143"/>
                <a:gd name="T22" fmla="*/ 4 w 116"/>
                <a:gd name="T23" fmla="*/ 114 h 143"/>
                <a:gd name="T24" fmla="*/ 13 w 116"/>
                <a:gd name="T25" fmla="*/ 71 h 143"/>
                <a:gd name="T26" fmla="*/ 26 w 116"/>
                <a:gd name="T27" fmla="*/ 50 h 143"/>
                <a:gd name="T28" fmla="*/ 43 w 116"/>
                <a:gd name="T29" fmla="*/ 28 h 143"/>
                <a:gd name="T30" fmla="*/ 64 w 116"/>
                <a:gd name="T31" fmla="*/ 14 h 143"/>
                <a:gd name="T32" fmla="*/ 94 w 116"/>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43"/>
                <a:gd name="T53" fmla="*/ 116 w 116"/>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43">
                  <a:moveTo>
                    <a:pt x="94" y="0"/>
                  </a:moveTo>
                  <a:lnTo>
                    <a:pt x="107" y="3"/>
                  </a:lnTo>
                  <a:lnTo>
                    <a:pt x="111" y="10"/>
                  </a:lnTo>
                  <a:lnTo>
                    <a:pt x="116" y="18"/>
                  </a:lnTo>
                  <a:lnTo>
                    <a:pt x="111" y="28"/>
                  </a:lnTo>
                  <a:lnTo>
                    <a:pt x="99" y="46"/>
                  </a:lnTo>
                  <a:lnTo>
                    <a:pt x="73" y="71"/>
                  </a:lnTo>
                  <a:lnTo>
                    <a:pt x="21" y="114"/>
                  </a:lnTo>
                  <a:lnTo>
                    <a:pt x="4" y="132"/>
                  </a:lnTo>
                  <a:lnTo>
                    <a:pt x="0" y="143"/>
                  </a:lnTo>
                  <a:lnTo>
                    <a:pt x="0" y="132"/>
                  </a:lnTo>
                  <a:lnTo>
                    <a:pt x="4" y="114"/>
                  </a:lnTo>
                  <a:lnTo>
                    <a:pt x="13" y="71"/>
                  </a:lnTo>
                  <a:lnTo>
                    <a:pt x="26" y="50"/>
                  </a:lnTo>
                  <a:lnTo>
                    <a:pt x="43" y="28"/>
                  </a:lnTo>
                  <a:lnTo>
                    <a:pt x="64" y="14"/>
                  </a:lnTo>
                  <a:lnTo>
                    <a:pt x="94"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1" name="Freeform 211"/>
            <p:cNvSpPr>
              <a:spLocks/>
            </p:cNvSpPr>
            <p:nvPr/>
          </p:nvSpPr>
          <p:spPr bwMode="auto">
            <a:xfrm>
              <a:off x="3535" y="3822"/>
              <a:ext cx="39" cy="86"/>
            </a:xfrm>
            <a:custGeom>
              <a:avLst/>
              <a:gdLst>
                <a:gd name="T0" fmla="*/ 9 w 39"/>
                <a:gd name="T1" fmla="*/ 0 h 86"/>
                <a:gd name="T2" fmla="*/ 4 w 39"/>
                <a:gd name="T3" fmla="*/ 15 h 86"/>
                <a:gd name="T4" fmla="*/ 0 w 39"/>
                <a:gd name="T5" fmla="*/ 36 h 86"/>
                <a:gd name="T6" fmla="*/ 0 w 39"/>
                <a:gd name="T7" fmla="*/ 50 h 86"/>
                <a:gd name="T8" fmla="*/ 9 w 39"/>
                <a:gd name="T9" fmla="*/ 61 h 86"/>
                <a:gd name="T10" fmla="*/ 17 w 39"/>
                <a:gd name="T11" fmla="*/ 75 h 86"/>
                <a:gd name="T12" fmla="*/ 39 w 39"/>
                <a:gd name="T13" fmla="*/ 86 h 86"/>
                <a:gd name="T14" fmla="*/ 39 w 39"/>
                <a:gd name="T15" fmla="*/ 54 h 86"/>
                <a:gd name="T16" fmla="*/ 34 w 39"/>
                <a:gd name="T17" fmla="*/ 29 h 86"/>
                <a:gd name="T18" fmla="*/ 22 w 39"/>
                <a:gd name="T19" fmla="*/ 11 h 86"/>
                <a:gd name="T20" fmla="*/ 9 w 39"/>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86"/>
                <a:gd name="T35" fmla="*/ 39 w 39"/>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86">
                  <a:moveTo>
                    <a:pt x="9" y="0"/>
                  </a:moveTo>
                  <a:lnTo>
                    <a:pt x="4" y="15"/>
                  </a:lnTo>
                  <a:lnTo>
                    <a:pt x="0" y="36"/>
                  </a:lnTo>
                  <a:lnTo>
                    <a:pt x="0" y="50"/>
                  </a:lnTo>
                  <a:lnTo>
                    <a:pt x="9" y="61"/>
                  </a:lnTo>
                  <a:lnTo>
                    <a:pt x="17" y="75"/>
                  </a:lnTo>
                  <a:lnTo>
                    <a:pt x="39" y="86"/>
                  </a:lnTo>
                  <a:lnTo>
                    <a:pt x="39" y="54"/>
                  </a:lnTo>
                  <a:lnTo>
                    <a:pt x="34" y="29"/>
                  </a:lnTo>
                  <a:lnTo>
                    <a:pt x="22" y="11"/>
                  </a:lnTo>
                  <a:lnTo>
                    <a:pt x="9" y="0"/>
                  </a:lnTo>
                  <a:close/>
                </a:path>
              </a:pathLst>
            </a:custGeom>
            <a:solidFill>
              <a:srgbClr val="B0B0B0"/>
            </a:solidFill>
            <a:ln w="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2" name="Freeform 212"/>
            <p:cNvSpPr>
              <a:spLocks/>
            </p:cNvSpPr>
            <p:nvPr/>
          </p:nvSpPr>
          <p:spPr bwMode="auto">
            <a:xfrm>
              <a:off x="3634" y="3761"/>
              <a:ext cx="43" cy="86"/>
            </a:xfrm>
            <a:custGeom>
              <a:avLst/>
              <a:gdLst>
                <a:gd name="T0" fmla="*/ 8 w 43"/>
                <a:gd name="T1" fmla="*/ 0 h 86"/>
                <a:gd name="T2" fmla="*/ 4 w 43"/>
                <a:gd name="T3" fmla="*/ 15 h 86"/>
                <a:gd name="T4" fmla="*/ 0 w 43"/>
                <a:gd name="T5" fmla="*/ 36 h 86"/>
                <a:gd name="T6" fmla="*/ 4 w 43"/>
                <a:gd name="T7" fmla="*/ 47 h 86"/>
                <a:gd name="T8" fmla="*/ 8 w 43"/>
                <a:gd name="T9" fmla="*/ 61 h 86"/>
                <a:gd name="T10" fmla="*/ 21 w 43"/>
                <a:gd name="T11" fmla="*/ 72 h 86"/>
                <a:gd name="T12" fmla="*/ 38 w 43"/>
                <a:gd name="T13" fmla="*/ 86 h 86"/>
                <a:gd name="T14" fmla="*/ 43 w 43"/>
                <a:gd name="T15" fmla="*/ 54 h 86"/>
                <a:gd name="T16" fmla="*/ 34 w 43"/>
                <a:gd name="T17" fmla="*/ 25 h 86"/>
                <a:gd name="T18" fmla="*/ 26 w 43"/>
                <a:gd name="T19" fmla="*/ 11 h 86"/>
                <a:gd name="T20" fmla="*/ 8 w 43"/>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86"/>
                <a:gd name="T35" fmla="*/ 43 w 43"/>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86">
                  <a:moveTo>
                    <a:pt x="8" y="0"/>
                  </a:moveTo>
                  <a:lnTo>
                    <a:pt x="4" y="15"/>
                  </a:lnTo>
                  <a:lnTo>
                    <a:pt x="0" y="36"/>
                  </a:lnTo>
                  <a:lnTo>
                    <a:pt x="4" y="47"/>
                  </a:lnTo>
                  <a:lnTo>
                    <a:pt x="8" y="61"/>
                  </a:lnTo>
                  <a:lnTo>
                    <a:pt x="21" y="72"/>
                  </a:lnTo>
                  <a:lnTo>
                    <a:pt x="38" y="86"/>
                  </a:lnTo>
                  <a:lnTo>
                    <a:pt x="43" y="54"/>
                  </a:lnTo>
                  <a:lnTo>
                    <a:pt x="34" y="25"/>
                  </a:lnTo>
                  <a:lnTo>
                    <a:pt x="26" y="11"/>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3" name="Freeform 213"/>
            <p:cNvSpPr>
              <a:spLocks/>
            </p:cNvSpPr>
            <p:nvPr/>
          </p:nvSpPr>
          <p:spPr bwMode="auto">
            <a:xfrm>
              <a:off x="2637" y="3665"/>
              <a:ext cx="271" cy="229"/>
            </a:xfrm>
            <a:custGeom>
              <a:avLst/>
              <a:gdLst>
                <a:gd name="T0" fmla="*/ 245 w 271"/>
                <a:gd name="T1" fmla="*/ 46 h 229"/>
                <a:gd name="T2" fmla="*/ 215 w 271"/>
                <a:gd name="T3" fmla="*/ 21 h 229"/>
                <a:gd name="T4" fmla="*/ 176 w 271"/>
                <a:gd name="T5" fmla="*/ 7 h 229"/>
                <a:gd name="T6" fmla="*/ 146 w 271"/>
                <a:gd name="T7" fmla="*/ 0 h 229"/>
                <a:gd name="T8" fmla="*/ 129 w 271"/>
                <a:gd name="T9" fmla="*/ 3 h 229"/>
                <a:gd name="T10" fmla="*/ 112 w 271"/>
                <a:gd name="T11" fmla="*/ 10 h 229"/>
                <a:gd name="T12" fmla="*/ 99 w 271"/>
                <a:gd name="T13" fmla="*/ 18 h 229"/>
                <a:gd name="T14" fmla="*/ 86 w 271"/>
                <a:gd name="T15" fmla="*/ 32 h 229"/>
                <a:gd name="T16" fmla="*/ 73 w 271"/>
                <a:gd name="T17" fmla="*/ 53 h 229"/>
                <a:gd name="T18" fmla="*/ 56 w 271"/>
                <a:gd name="T19" fmla="*/ 75 h 229"/>
                <a:gd name="T20" fmla="*/ 43 w 271"/>
                <a:gd name="T21" fmla="*/ 107 h 229"/>
                <a:gd name="T22" fmla="*/ 30 w 271"/>
                <a:gd name="T23" fmla="*/ 139 h 229"/>
                <a:gd name="T24" fmla="*/ 13 w 271"/>
                <a:gd name="T25" fmla="*/ 182 h 229"/>
                <a:gd name="T26" fmla="*/ 0 w 271"/>
                <a:gd name="T27" fmla="*/ 229 h 229"/>
                <a:gd name="T28" fmla="*/ 73 w 271"/>
                <a:gd name="T29" fmla="*/ 211 h 229"/>
                <a:gd name="T30" fmla="*/ 138 w 271"/>
                <a:gd name="T31" fmla="*/ 197 h 229"/>
                <a:gd name="T32" fmla="*/ 189 w 271"/>
                <a:gd name="T33" fmla="*/ 179 h 229"/>
                <a:gd name="T34" fmla="*/ 232 w 271"/>
                <a:gd name="T35" fmla="*/ 164 h 229"/>
                <a:gd name="T36" fmla="*/ 258 w 271"/>
                <a:gd name="T37" fmla="*/ 143 h 229"/>
                <a:gd name="T38" fmla="*/ 271 w 271"/>
                <a:gd name="T39" fmla="*/ 118 h 229"/>
                <a:gd name="T40" fmla="*/ 271 w 271"/>
                <a:gd name="T41" fmla="*/ 104 h 229"/>
                <a:gd name="T42" fmla="*/ 271 w 271"/>
                <a:gd name="T43" fmla="*/ 86 h 229"/>
                <a:gd name="T44" fmla="*/ 258 w 271"/>
                <a:gd name="T45" fmla="*/ 68 h 229"/>
                <a:gd name="T46" fmla="*/ 245 w 271"/>
                <a:gd name="T47" fmla="*/ 4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1"/>
                <a:gd name="T73" fmla="*/ 0 h 229"/>
                <a:gd name="T74" fmla="*/ 271 w 27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1" h="229">
                  <a:moveTo>
                    <a:pt x="245" y="46"/>
                  </a:moveTo>
                  <a:lnTo>
                    <a:pt x="215" y="21"/>
                  </a:lnTo>
                  <a:lnTo>
                    <a:pt x="176" y="7"/>
                  </a:lnTo>
                  <a:lnTo>
                    <a:pt x="146" y="0"/>
                  </a:lnTo>
                  <a:lnTo>
                    <a:pt x="129" y="3"/>
                  </a:lnTo>
                  <a:lnTo>
                    <a:pt x="112" y="10"/>
                  </a:lnTo>
                  <a:lnTo>
                    <a:pt x="99" y="18"/>
                  </a:lnTo>
                  <a:lnTo>
                    <a:pt x="86" y="32"/>
                  </a:lnTo>
                  <a:lnTo>
                    <a:pt x="73" y="53"/>
                  </a:lnTo>
                  <a:lnTo>
                    <a:pt x="56" y="75"/>
                  </a:lnTo>
                  <a:lnTo>
                    <a:pt x="43" y="107"/>
                  </a:lnTo>
                  <a:lnTo>
                    <a:pt x="30" y="139"/>
                  </a:lnTo>
                  <a:lnTo>
                    <a:pt x="13" y="182"/>
                  </a:lnTo>
                  <a:lnTo>
                    <a:pt x="0" y="229"/>
                  </a:lnTo>
                  <a:lnTo>
                    <a:pt x="73" y="211"/>
                  </a:lnTo>
                  <a:lnTo>
                    <a:pt x="138" y="197"/>
                  </a:lnTo>
                  <a:lnTo>
                    <a:pt x="189" y="179"/>
                  </a:lnTo>
                  <a:lnTo>
                    <a:pt x="232" y="164"/>
                  </a:lnTo>
                  <a:lnTo>
                    <a:pt x="258" y="143"/>
                  </a:lnTo>
                  <a:lnTo>
                    <a:pt x="271" y="118"/>
                  </a:lnTo>
                  <a:lnTo>
                    <a:pt x="271" y="104"/>
                  </a:lnTo>
                  <a:lnTo>
                    <a:pt x="271" y="86"/>
                  </a:lnTo>
                  <a:lnTo>
                    <a:pt x="258" y="68"/>
                  </a:lnTo>
                  <a:lnTo>
                    <a:pt x="245" y="4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4" name="Freeform 214"/>
            <p:cNvSpPr>
              <a:spLocks/>
            </p:cNvSpPr>
            <p:nvPr/>
          </p:nvSpPr>
          <p:spPr bwMode="auto">
            <a:xfrm>
              <a:off x="2693" y="3715"/>
              <a:ext cx="155" cy="132"/>
            </a:xfrm>
            <a:custGeom>
              <a:avLst/>
              <a:gdLst>
                <a:gd name="T0" fmla="*/ 155 w 155"/>
                <a:gd name="T1" fmla="*/ 14 h 132"/>
                <a:gd name="T2" fmla="*/ 138 w 155"/>
                <a:gd name="T3" fmla="*/ 3 h 132"/>
                <a:gd name="T4" fmla="*/ 112 w 155"/>
                <a:gd name="T5" fmla="*/ 0 h 132"/>
                <a:gd name="T6" fmla="*/ 90 w 155"/>
                <a:gd name="T7" fmla="*/ 3 h 132"/>
                <a:gd name="T8" fmla="*/ 65 w 155"/>
                <a:gd name="T9" fmla="*/ 14 h 132"/>
                <a:gd name="T10" fmla="*/ 43 w 155"/>
                <a:gd name="T11" fmla="*/ 32 h 132"/>
                <a:gd name="T12" fmla="*/ 22 w 155"/>
                <a:gd name="T13" fmla="*/ 57 h 132"/>
                <a:gd name="T14" fmla="*/ 9 w 155"/>
                <a:gd name="T15" fmla="*/ 93 h 132"/>
                <a:gd name="T16" fmla="*/ 0 w 155"/>
                <a:gd name="T17" fmla="*/ 132 h 132"/>
                <a:gd name="T18" fmla="*/ 155 w 155"/>
                <a:gd name="T19" fmla="*/ 14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32"/>
                <a:gd name="T32" fmla="*/ 155 w 155"/>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32">
                  <a:moveTo>
                    <a:pt x="155" y="14"/>
                  </a:moveTo>
                  <a:lnTo>
                    <a:pt x="138" y="3"/>
                  </a:lnTo>
                  <a:lnTo>
                    <a:pt x="112" y="0"/>
                  </a:lnTo>
                  <a:lnTo>
                    <a:pt x="90" y="3"/>
                  </a:lnTo>
                  <a:lnTo>
                    <a:pt x="65" y="14"/>
                  </a:lnTo>
                  <a:lnTo>
                    <a:pt x="43" y="32"/>
                  </a:lnTo>
                  <a:lnTo>
                    <a:pt x="22" y="57"/>
                  </a:lnTo>
                  <a:lnTo>
                    <a:pt x="9" y="93"/>
                  </a:lnTo>
                  <a:lnTo>
                    <a:pt x="0" y="132"/>
                  </a:lnTo>
                  <a:lnTo>
                    <a:pt x="155" y="1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5" name="Freeform 215"/>
            <p:cNvSpPr>
              <a:spLocks/>
            </p:cNvSpPr>
            <p:nvPr/>
          </p:nvSpPr>
          <p:spPr bwMode="auto">
            <a:xfrm>
              <a:off x="2693" y="3715"/>
              <a:ext cx="155" cy="132"/>
            </a:xfrm>
            <a:custGeom>
              <a:avLst/>
              <a:gdLst>
                <a:gd name="T0" fmla="*/ 155 w 155"/>
                <a:gd name="T1" fmla="*/ 14 h 132"/>
                <a:gd name="T2" fmla="*/ 138 w 155"/>
                <a:gd name="T3" fmla="*/ 3 h 132"/>
                <a:gd name="T4" fmla="*/ 112 w 155"/>
                <a:gd name="T5" fmla="*/ 0 h 132"/>
                <a:gd name="T6" fmla="*/ 90 w 155"/>
                <a:gd name="T7" fmla="*/ 3 h 132"/>
                <a:gd name="T8" fmla="*/ 65 w 155"/>
                <a:gd name="T9" fmla="*/ 14 h 132"/>
                <a:gd name="T10" fmla="*/ 43 w 155"/>
                <a:gd name="T11" fmla="*/ 32 h 132"/>
                <a:gd name="T12" fmla="*/ 22 w 155"/>
                <a:gd name="T13" fmla="*/ 57 h 132"/>
                <a:gd name="T14" fmla="*/ 9 w 155"/>
                <a:gd name="T15" fmla="*/ 93 h 132"/>
                <a:gd name="T16" fmla="*/ 0 w 155"/>
                <a:gd name="T17" fmla="*/ 132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32"/>
                <a:gd name="T29" fmla="*/ 155 w 155"/>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32">
                  <a:moveTo>
                    <a:pt x="155" y="14"/>
                  </a:moveTo>
                  <a:lnTo>
                    <a:pt x="138" y="3"/>
                  </a:lnTo>
                  <a:lnTo>
                    <a:pt x="112" y="0"/>
                  </a:lnTo>
                  <a:lnTo>
                    <a:pt x="90" y="3"/>
                  </a:lnTo>
                  <a:lnTo>
                    <a:pt x="65" y="14"/>
                  </a:lnTo>
                  <a:lnTo>
                    <a:pt x="43" y="32"/>
                  </a:lnTo>
                  <a:lnTo>
                    <a:pt x="22" y="57"/>
                  </a:lnTo>
                  <a:lnTo>
                    <a:pt x="9" y="93"/>
                  </a:lnTo>
                  <a:lnTo>
                    <a:pt x="0" y="132"/>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6" name="Freeform 216"/>
            <p:cNvSpPr>
              <a:spLocks/>
            </p:cNvSpPr>
            <p:nvPr/>
          </p:nvSpPr>
          <p:spPr bwMode="auto">
            <a:xfrm>
              <a:off x="3737" y="3629"/>
              <a:ext cx="56" cy="132"/>
            </a:xfrm>
            <a:custGeom>
              <a:avLst/>
              <a:gdLst>
                <a:gd name="T0" fmla="*/ 4 w 56"/>
                <a:gd name="T1" fmla="*/ 132 h 132"/>
                <a:gd name="T2" fmla="*/ 13 w 56"/>
                <a:gd name="T3" fmla="*/ 132 h 132"/>
                <a:gd name="T4" fmla="*/ 26 w 56"/>
                <a:gd name="T5" fmla="*/ 129 h 132"/>
                <a:gd name="T6" fmla="*/ 34 w 56"/>
                <a:gd name="T7" fmla="*/ 118 h 132"/>
                <a:gd name="T8" fmla="*/ 43 w 56"/>
                <a:gd name="T9" fmla="*/ 104 h 132"/>
                <a:gd name="T10" fmla="*/ 51 w 56"/>
                <a:gd name="T11" fmla="*/ 86 h 132"/>
                <a:gd name="T12" fmla="*/ 56 w 56"/>
                <a:gd name="T13" fmla="*/ 61 h 132"/>
                <a:gd name="T14" fmla="*/ 51 w 56"/>
                <a:gd name="T15" fmla="*/ 32 h 132"/>
                <a:gd name="T16" fmla="*/ 43 w 56"/>
                <a:gd name="T17" fmla="*/ 0 h 132"/>
                <a:gd name="T18" fmla="*/ 26 w 56"/>
                <a:gd name="T19" fmla="*/ 36 h 132"/>
                <a:gd name="T20" fmla="*/ 9 w 56"/>
                <a:gd name="T21" fmla="*/ 79 h 132"/>
                <a:gd name="T22" fmla="*/ 0 w 56"/>
                <a:gd name="T23" fmla="*/ 115 h 132"/>
                <a:gd name="T24" fmla="*/ 0 w 56"/>
                <a:gd name="T25" fmla="*/ 129 h 132"/>
                <a:gd name="T26" fmla="*/ 4 w 56"/>
                <a:gd name="T27" fmla="*/ 132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32"/>
                <a:gd name="T44" fmla="*/ 56 w 56"/>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32">
                  <a:moveTo>
                    <a:pt x="4" y="132"/>
                  </a:moveTo>
                  <a:lnTo>
                    <a:pt x="13" y="132"/>
                  </a:lnTo>
                  <a:lnTo>
                    <a:pt x="26" y="129"/>
                  </a:lnTo>
                  <a:lnTo>
                    <a:pt x="34" y="118"/>
                  </a:lnTo>
                  <a:lnTo>
                    <a:pt x="43" y="104"/>
                  </a:lnTo>
                  <a:lnTo>
                    <a:pt x="51" y="86"/>
                  </a:lnTo>
                  <a:lnTo>
                    <a:pt x="56" y="61"/>
                  </a:lnTo>
                  <a:lnTo>
                    <a:pt x="51" y="32"/>
                  </a:lnTo>
                  <a:lnTo>
                    <a:pt x="43" y="0"/>
                  </a:lnTo>
                  <a:lnTo>
                    <a:pt x="26" y="36"/>
                  </a:lnTo>
                  <a:lnTo>
                    <a:pt x="9" y="79"/>
                  </a:lnTo>
                  <a:lnTo>
                    <a:pt x="0" y="115"/>
                  </a:lnTo>
                  <a:lnTo>
                    <a:pt x="0" y="129"/>
                  </a:lnTo>
                  <a:lnTo>
                    <a:pt x="4" y="13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7" name="Freeform 217"/>
            <p:cNvSpPr>
              <a:spLocks/>
            </p:cNvSpPr>
            <p:nvPr/>
          </p:nvSpPr>
          <p:spPr bwMode="auto">
            <a:xfrm>
              <a:off x="3672" y="3597"/>
              <a:ext cx="56" cy="150"/>
            </a:xfrm>
            <a:custGeom>
              <a:avLst/>
              <a:gdLst>
                <a:gd name="T0" fmla="*/ 39 w 56"/>
                <a:gd name="T1" fmla="*/ 150 h 150"/>
                <a:gd name="T2" fmla="*/ 52 w 56"/>
                <a:gd name="T3" fmla="*/ 147 h 150"/>
                <a:gd name="T4" fmla="*/ 56 w 56"/>
                <a:gd name="T5" fmla="*/ 132 h 150"/>
                <a:gd name="T6" fmla="*/ 56 w 56"/>
                <a:gd name="T7" fmla="*/ 111 h 150"/>
                <a:gd name="T8" fmla="*/ 52 w 56"/>
                <a:gd name="T9" fmla="*/ 89 h 150"/>
                <a:gd name="T10" fmla="*/ 31 w 56"/>
                <a:gd name="T11" fmla="*/ 39 h 150"/>
                <a:gd name="T12" fmla="*/ 18 w 56"/>
                <a:gd name="T13" fmla="*/ 18 h 150"/>
                <a:gd name="T14" fmla="*/ 5 w 56"/>
                <a:gd name="T15" fmla="*/ 0 h 150"/>
                <a:gd name="T16" fmla="*/ 0 w 56"/>
                <a:gd name="T17" fmla="*/ 46 h 150"/>
                <a:gd name="T18" fmla="*/ 5 w 56"/>
                <a:gd name="T19" fmla="*/ 96 h 150"/>
                <a:gd name="T20" fmla="*/ 9 w 56"/>
                <a:gd name="T21" fmla="*/ 118 h 150"/>
                <a:gd name="T22" fmla="*/ 13 w 56"/>
                <a:gd name="T23" fmla="*/ 136 h 150"/>
                <a:gd name="T24" fmla="*/ 26 w 56"/>
                <a:gd name="T25" fmla="*/ 147 h 150"/>
                <a:gd name="T26" fmla="*/ 39 w 56"/>
                <a:gd name="T27" fmla="*/ 15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50"/>
                <a:gd name="T44" fmla="*/ 56 w 56"/>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50">
                  <a:moveTo>
                    <a:pt x="39" y="150"/>
                  </a:moveTo>
                  <a:lnTo>
                    <a:pt x="52" y="147"/>
                  </a:lnTo>
                  <a:lnTo>
                    <a:pt x="56" y="132"/>
                  </a:lnTo>
                  <a:lnTo>
                    <a:pt x="56" y="111"/>
                  </a:lnTo>
                  <a:lnTo>
                    <a:pt x="52" y="89"/>
                  </a:lnTo>
                  <a:lnTo>
                    <a:pt x="31" y="39"/>
                  </a:lnTo>
                  <a:lnTo>
                    <a:pt x="18" y="18"/>
                  </a:lnTo>
                  <a:lnTo>
                    <a:pt x="5" y="0"/>
                  </a:lnTo>
                  <a:lnTo>
                    <a:pt x="0" y="46"/>
                  </a:lnTo>
                  <a:lnTo>
                    <a:pt x="5" y="96"/>
                  </a:lnTo>
                  <a:lnTo>
                    <a:pt x="9" y="118"/>
                  </a:lnTo>
                  <a:lnTo>
                    <a:pt x="13" y="136"/>
                  </a:lnTo>
                  <a:lnTo>
                    <a:pt x="26" y="147"/>
                  </a:lnTo>
                  <a:lnTo>
                    <a:pt x="39" y="15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8" name="Freeform 218"/>
            <p:cNvSpPr>
              <a:spLocks/>
            </p:cNvSpPr>
            <p:nvPr/>
          </p:nvSpPr>
          <p:spPr bwMode="auto">
            <a:xfrm>
              <a:off x="4532" y="3826"/>
              <a:ext cx="111" cy="79"/>
            </a:xfrm>
            <a:custGeom>
              <a:avLst/>
              <a:gdLst>
                <a:gd name="T0" fmla="*/ 0 w 111"/>
                <a:gd name="T1" fmla="*/ 3 h 79"/>
                <a:gd name="T2" fmla="*/ 21 w 111"/>
                <a:gd name="T3" fmla="*/ 0 h 79"/>
                <a:gd name="T4" fmla="*/ 47 w 111"/>
                <a:gd name="T5" fmla="*/ 3 h 79"/>
                <a:gd name="T6" fmla="*/ 60 w 111"/>
                <a:gd name="T7" fmla="*/ 14 h 79"/>
                <a:gd name="T8" fmla="*/ 77 w 111"/>
                <a:gd name="T9" fmla="*/ 28 h 79"/>
                <a:gd name="T10" fmla="*/ 94 w 111"/>
                <a:gd name="T11" fmla="*/ 50 h 79"/>
                <a:gd name="T12" fmla="*/ 111 w 111"/>
                <a:gd name="T13" fmla="*/ 79 h 79"/>
                <a:gd name="T14" fmla="*/ 38 w 111"/>
                <a:gd name="T15" fmla="*/ 43 h 79"/>
                <a:gd name="T16" fmla="*/ 8 w 111"/>
                <a:gd name="T17" fmla="*/ 21 h 79"/>
                <a:gd name="T18" fmla="*/ 0 w 111"/>
                <a:gd name="T19" fmla="*/ 14 h 79"/>
                <a:gd name="T20" fmla="*/ 0 w 111"/>
                <a:gd name="T21" fmla="*/ 3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79"/>
                <a:gd name="T35" fmla="*/ 111 w 111"/>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79">
                  <a:moveTo>
                    <a:pt x="0" y="3"/>
                  </a:moveTo>
                  <a:lnTo>
                    <a:pt x="21" y="0"/>
                  </a:lnTo>
                  <a:lnTo>
                    <a:pt x="47" y="3"/>
                  </a:lnTo>
                  <a:lnTo>
                    <a:pt x="60" y="14"/>
                  </a:lnTo>
                  <a:lnTo>
                    <a:pt x="77" y="28"/>
                  </a:lnTo>
                  <a:lnTo>
                    <a:pt x="94" y="50"/>
                  </a:lnTo>
                  <a:lnTo>
                    <a:pt x="111" y="79"/>
                  </a:lnTo>
                  <a:lnTo>
                    <a:pt x="38" y="43"/>
                  </a:lnTo>
                  <a:lnTo>
                    <a:pt x="8" y="21"/>
                  </a:lnTo>
                  <a:lnTo>
                    <a:pt x="0" y="14"/>
                  </a:lnTo>
                  <a:lnTo>
                    <a:pt x="0" y="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9" name="Freeform 219"/>
            <p:cNvSpPr>
              <a:spLocks/>
            </p:cNvSpPr>
            <p:nvPr/>
          </p:nvSpPr>
          <p:spPr bwMode="auto">
            <a:xfrm>
              <a:off x="4519" y="3837"/>
              <a:ext cx="30" cy="50"/>
            </a:xfrm>
            <a:custGeom>
              <a:avLst/>
              <a:gdLst>
                <a:gd name="T0" fmla="*/ 0 w 30"/>
                <a:gd name="T1" fmla="*/ 0 h 50"/>
                <a:gd name="T2" fmla="*/ 0 w 30"/>
                <a:gd name="T3" fmla="*/ 10 h 50"/>
                <a:gd name="T4" fmla="*/ 4 w 30"/>
                <a:gd name="T5" fmla="*/ 25 h 50"/>
                <a:gd name="T6" fmla="*/ 13 w 30"/>
                <a:gd name="T7" fmla="*/ 39 h 50"/>
                <a:gd name="T8" fmla="*/ 25 w 30"/>
                <a:gd name="T9" fmla="*/ 50 h 50"/>
                <a:gd name="T10" fmla="*/ 30 w 30"/>
                <a:gd name="T11" fmla="*/ 32 h 50"/>
                <a:gd name="T12" fmla="*/ 30 w 30"/>
                <a:gd name="T13" fmla="*/ 21 h 50"/>
                <a:gd name="T14" fmla="*/ 21 w 30"/>
                <a:gd name="T15" fmla="*/ 14 h 50"/>
                <a:gd name="T16" fmla="*/ 8 w 30"/>
                <a:gd name="T17" fmla="*/ 10 h 50"/>
                <a:gd name="T18" fmla="*/ 4 w 30"/>
                <a:gd name="T19" fmla="*/ 7 h 50"/>
                <a:gd name="T20" fmla="*/ 0 w 30"/>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50"/>
                <a:gd name="T35" fmla="*/ 30 w 30"/>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50">
                  <a:moveTo>
                    <a:pt x="0" y="0"/>
                  </a:moveTo>
                  <a:lnTo>
                    <a:pt x="0" y="10"/>
                  </a:lnTo>
                  <a:lnTo>
                    <a:pt x="4" y="25"/>
                  </a:lnTo>
                  <a:lnTo>
                    <a:pt x="13" y="39"/>
                  </a:lnTo>
                  <a:lnTo>
                    <a:pt x="25" y="50"/>
                  </a:lnTo>
                  <a:lnTo>
                    <a:pt x="30" y="32"/>
                  </a:lnTo>
                  <a:lnTo>
                    <a:pt x="30" y="21"/>
                  </a:lnTo>
                  <a:lnTo>
                    <a:pt x="21" y="14"/>
                  </a:lnTo>
                  <a:lnTo>
                    <a:pt x="8" y="10"/>
                  </a:lnTo>
                  <a:lnTo>
                    <a:pt x="4" y="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56" name="Group 220"/>
          <p:cNvGrpSpPr>
            <a:grpSpLocks/>
          </p:cNvGrpSpPr>
          <p:nvPr/>
        </p:nvGrpSpPr>
        <p:grpSpPr bwMode="auto">
          <a:xfrm>
            <a:off x="1963738" y="76200"/>
            <a:ext cx="8704262" cy="6477000"/>
            <a:chOff x="271" y="203"/>
            <a:chExt cx="5459" cy="3795"/>
          </a:xfrm>
        </p:grpSpPr>
        <p:sp>
          <p:nvSpPr>
            <p:cNvPr id="2060" name="Freeform 221"/>
            <p:cNvSpPr>
              <a:spLocks/>
            </p:cNvSpPr>
            <p:nvPr/>
          </p:nvSpPr>
          <p:spPr bwMode="auto">
            <a:xfrm>
              <a:off x="5313" y="357"/>
              <a:ext cx="181" cy="46"/>
            </a:xfrm>
            <a:custGeom>
              <a:avLst/>
              <a:gdLst>
                <a:gd name="T0" fmla="*/ 181 w 181"/>
                <a:gd name="T1" fmla="*/ 28 h 46"/>
                <a:gd name="T2" fmla="*/ 181 w 181"/>
                <a:gd name="T3" fmla="*/ 18 h 46"/>
                <a:gd name="T4" fmla="*/ 168 w 181"/>
                <a:gd name="T5" fmla="*/ 10 h 46"/>
                <a:gd name="T6" fmla="*/ 146 w 181"/>
                <a:gd name="T7" fmla="*/ 7 h 46"/>
                <a:gd name="T8" fmla="*/ 116 w 181"/>
                <a:gd name="T9" fmla="*/ 0 h 46"/>
                <a:gd name="T10" fmla="*/ 52 w 181"/>
                <a:gd name="T11" fmla="*/ 0 h 46"/>
                <a:gd name="T12" fmla="*/ 22 w 181"/>
                <a:gd name="T13" fmla="*/ 3 h 46"/>
                <a:gd name="T14" fmla="*/ 0 w 181"/>
                <a:gd name="T15" fmla="*/ 10 h 46"/>
                <a:gd name="T16" fmla="*/ 43 w 181"/>
                <a:gd name="T17" fmla="*/ 28 h 46"/>
                <a:gd name="T18" fmla="*/ 95 w 181"/>
                <a:gd name="T19" fmla="*/ 43 h 46"/>
                <a:gd name="T20" fmla="*/ 121 w 181"/>
                <a:gd name="T21" fmla="*/ 46 h 46"/>
                <a:gd name="T22" fmla="*/ 146 w 181"/>
                <a:gd name="T23" fmla="*/ 46 h 46"/>
                <a:gd name="T24" fmla="*/ 164 w 181"/>
                <a:gd name="T25" fmla="*/ 39 h 46"/>
                <a:gd name="T26" fmla="*/ 181 w 181"/>
                <a:gd name="T27" fmla="*/ 28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46"/>
                <a:gd name="T44" fmla="*/ 181 w 181"/>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46">
                  <a:moveTo>
                    <a:pt x="181" y="28"/>
                  </a:moveTo>
                  <a:lnTo>
                    <a:pt x="181" y="18"/>
                  </a:lnTo>
                  <a:lnTo>
                    <a:pt x="168" y="10"/>
                  </a:lnTo>
                  <a:lnTo>
                    <a:pt x="146" y="7"/>
                  </a:lnTo>
                  <a:lnTo>
                    <a:pt x="116" y="0"/>
                  </a:lnTo>
                  <a:lnTo>
                    <a:pt x="52" y="0"/>
                  </a:lnTo>
                  <a:lnTo>
                    <a:pt x="22" y="3"/>
                  </a:lnTo>
                  <a:lnTo>
                    <a:pt x="0" y="10"/>
                  </a:lnTo>
                  <a:lnTo>
                    <a:pt x="43" y="28"/>
                  </a:lnTo>
                  <a:lnTo>
                    <a:pt x="95" y="43"/>
                  </a:lnTo>
                  <a:lnTo>
                    <a:pt x="121" y="46"/>
                  </a:lnTo>
                  <a:lnTo>
                    <a:pt x="146" y="46"/>
                  </a:lnTo>
                  <a:lnTo>
                    <a:pt x="164" y="39"/>
                  </a:lnTo>
                  <a:lnTo>
                    <a:pt x="181" y="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1" name="Freeform 222"/>
            <p:cNvSpPr>
              <a:spLocks/>
            </p:cNvSpPr>
            <p:nvPr/>
          </p:nvSpPr>
          <p:spPr bwMode="auto">
            <a:xfrm>
              <a:off x="3741" y="3761"/>
              <a:ext cx="73" cy="58"/>
            </a:xfrm>
            <a:custGeom>
              <a:avLst/>
              <a:gdLst>
                <a:gd name="T0" fmla="*/ 0 w 73"/>
                <a:gd name="T1" fmla="*/ 8 h 58"/>
                <a:gd name="T2" fmla="*/ 9 w 73"/>
                <a:gd name="T3" fmla="*/ 33 h 58"/>
                <a:gd name="T4" fmla="*/ 26 w 73"/>
                <a:gd name="T5" fmla="*/ 47 h 58"/>
                <a:gd name="T6" fmla="*/ 47 w 73"/>
                <a:gd name="T7" fmla="*/ 54 h 58"/>
                <a:gd name="T8" fmla="*/ 73 w 73"/>
                <a:gd name="T9" fmla="*/ 58 h 58"/>
                <a:gd name="T10" fmla="*/ 65 w 73"/>
                <a:gd name="T11" fmla="*/ 36 h 58"/>
                <a:gd name="T12" fmla="*/ 52 w 73"/>
                <a:gd name="T13" fmla="*/ 15 h 58"/>
                <a:gd name="T14" fmla="*/ 30 w 73"/>
                <a:gd name="T15" fmla="*/ 4 h 58"/>
                <a:gd name="T16" fmla="*/ 17 w 73"/>
                <a:gd name="T17" fmla="*/ 0 h 58"/>
                <a:gd name="T18" fmla="*/ 0 w 73"/>
                <a:gd name="T19" fmla="*/ 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58"/>
                <a:gd name="T32" fmla="*/ 73 w 7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58">
                  <a:moveTo>
                    <a:pt x="0" y="8"/>
                  </a:moveTo>
                  <a:lnTo>
                    <a:pt x="9" y="33"/>
                  </a:lnTo>
                  <a:lnTo>
                    <a:pt x="26" y="47"/>
                  </a:lnTo>
                  <a:lnTo>
                    <a:pt x="47" y="54"/>
                  </a:lnTo>
                  <a:lnTo>
                    <a:pt x="73" y="58"/>
                  </a:lnTo>
                  <a:lnTo>
                    <a:pt x="65" y="36"/>
                  </a:lnTo>
                  <a:lnTo>
                    <a:pt x="52" y="15"/>
                  </a:lnTo>
                  <a:lnTo>
                    <a:pt x="30" y="4"/>
                  </a:lnTo>
                  <a:lnTo>
                    <a:pt x="17" y="0"/>
                  </a:lnTo>
                  <a:lnTo>
                    <a:pt x="0" y="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2" name="Freeform 223"/>
            <p:cNvSpPr>
              <a:spLocks/>
            </p:cNvSpPr>
            <p:nvPr/>
          </p:nvSpPr>
          <p:spPr bwMode="auto">
            <a:xfrm>
              <a:off x="5511" y="371"/>
              <a:ext cx="43" cy="79"/>
            </a:xfrm>
            <a:custGeom>
              <a:avLst/>
              <a:gdLst>
                <a:gd name="T0" fmla="*/ 17 w 43"/>
                <a:gd name="T1" fmla="*/ 0 h 79"/>
                <a:gd name="T2" fmla="*/ 4 w 43"/>
                <a:gd name="T3" fmla="*/ 14 h 79"/>
                <a:gd name="T4" fmla="*/ 0 w 43"/>
                <a:gd name="T5" fmla="*/ 21 h 79"/>
                <a:gd name="T6" fmla="*/ 8 w 43"/>
                <a:gd name="T7" fmla="*/ 29 h 79"/>
                <a:gd name="T8" fmla="*/ 21 w 43"/>
                <a:gd name="T9" fmla="*/ 50 h 79"/>
                <a:gd name="T10" fmla="*/ 26 w 43"/>
                <a:gd name="T11" fmla="*/ 64 h 79"/>
                <a:gd name="T12" fmla="*/ 21 w 43"/>
                <a:gd name="T13" fmla="*/ 79 h 79"/>
                <a:gd name="T14" fmla="*/ 34 w 43"/>
                <a:gd name="T15" fmla="*/ 57 h 79"/>
                <a:gd name="T16" fmla="*/ 43 w 43"/>
                <a:gd name="T17" fmla="*/ 36 h 79"/>
                <a:gd name="T18" fmla="*/ 43 w 43"/>
                <a:gd name="T19" fmla="*/ 21 h 79"/>
                <a:gd name="T20" fmla="*/ 34 w 43"/>
                <a:gd name="T21" fmla="*/ 11 h 79"/>
                <a:gd name="T22" fmla="*/ 17 w 43"/>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79"/>
                <a:gd name="T38" fmla="*/ 43 w 4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79">
                  <a:moveTo>
                    <a:pt x="17" y="0"/>
                  </a:moveTo>
                  <a:lnTo>
                    <a:pt x="4" y="14"/>
                  </a:lnTo>
                  <a:lnTo>
                    <a:pt x="0" y="21"/>
                  </a:lnTo>
                  <a:lnTo>
                    <a:pt x="8" y="29"/>
                  </a:lnTo>
                  <a:lnTo>
                    <a:pt x="21" y="50"/>
                  </a:lnTo>
                  <a:lnTo>
                    <a:pt x="26" y="64"/>
                  </a:lnTo>
                  <a:lnTo>
                    <a:pt x="21" y="79"/>
                  </a:lnTo>
                  <a:lnTo>
                    <a:pt x="34" y="57"/>
                  </a:lnTo>
                  <a:lnTo>
                    <a:pt x="43" y="36"/>
                  </a:lnTo>
                  <a:lnTo>
                    <a:pt x="43" y="21"/>
                  </a:lnTo>
                  <a:lnTo>
                    <a:pt x="34" y="11"/>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3" name="Freeform 224"/>
            <p:cNvSpPr>
              <a:spLocks/>
            </p:cNvSpPr>
            <p:nvPr/>
          </p:nvSpPr>
          <p:spPr bwMode="auto">
            <a:xfrm>
              <a:off x="4630" y="3815"/>
              <a:ext cx="108" cy="32"/>
            </a:xfrm>
            <a:custGeom>
              <a:avLst/>
              <a:gdLst>
                <a:gd name="T0" fmla="*/ 108 w 108"/>
                <a:gd name="T1" fmla="*/ 7 h 32"/>
                <a:gd name="T2" fmla="*/ 91 w 108"/>
                <a:gd name="T3" fmla="*/ 4 h 32"/>
                <a:gd name="T4" fmla="*/ 65 w 108"/>
                <a:gd name="T5" fmla="*/ 0 h 32"/>
                <a:gd name="T6" fmla="*/ 35 w 108"/>
                <a:gd name="T7" fmla="*/ 4 h 32"/>
                <a:gd name="T8" fmla="*/ 18 w 108"/>
                <a:gd name="T9" fmla="*/ 11 h 32"/>
                <a:gd name="T10" fmla="*/ 0 w 108"/>
                <a:gd name="T11" fmla="*/ 29 h 32"/>
                <a:gd name="T12" fmla="*/ 22 w 108"/>
                <a:gd name="T13" fmla="*/ 29 h 32"/>
                <a:gd name="T14" fmla="*/ 43 w 108"/>
                <a:gd name="T15" fmla="*/ 32 h 32"/>
                <a:gd name="T16" fmla="*/ 56 w 108"/>
                <a:gd name="T17" fmla="*/ 32 h 32"/>
                <a:gd name="T18" fmla="*/ 73 w 108"/>
                <a:gd name="T19" fmla="*/ 29 h 32"/>
                <a:gd name="T20" fmla="*/ 91 w 108"/>
                <a:gd name="T21" fmla="*/ 22 h 32"/>
                <a:gd name="T22" fmla="*/ 108 w 108"/>
                <a:gd name="T23" fmla="*/ 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32"/>
                <a:gd name="T38" fmla="*/ 108 w 10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32">
                  <a:moveTo>
                    <a:pt x="108" y="7"/>
                  </a:moveTo>
                  <a:lnTo>
                    <a:pt x="91" y="4"/>
                  </a:lnTo>
                  <a:lnTo>
                    <a:pt x="65" y="0"/>
                  </a:lnTo>
                  <a:lnTo>
                    <a:pt x="35" y="4"/>
                  </a:lnTo>
                  <a:lnTo>
                    <a:pt x="18" y="11"/>
                  </a:lnTo>
                  <a:lnTo>
                    <a:pt x="0" y="29"/>
                  </a:lnTo>
                  <a:lnTo>
                    <a:pt x="22" y="29"/>
                  </a:lnTo>
                  <a:lnTo>
                    <a:pt x="43" y="32"/>
                  </a:lnTo>
                  <a:lnTo>
                    <a:pt x="56" y="32"/>
                  </a:lnTo>
                  <a:lnTo>
                    <a:pt x="73" y="29"/>
                  </a:lnTo>
                  <a:lnTo>
                    <a:pt x="91" y="22"/>
                  </a:lnTo>
                  <a:lnTo>
                    <a:pt x="108"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4" name="Freeform 225"/>
            <p:cNvSpPr>
              <a:spLocks/>
            </p:cNvSpPr>
            <p:nvPr/>
          </p:nvSpPr>
          <p:spPr bwMode="auto">
            <a:xfrm>
              <a:off x="4334" y="3822"/>
              <a:ext cx="56" cy="47"/>
            </a:xfrm>
            <a:custGeom>
              <a:avLst/>
              <a:gdLst>
                <a:gd name="T0" fmla="*/ 56 w 56"/>
                <a:gd name="T1" fmla="*/ 47 h 47"/>
                <a:gd name="T2" fmla="*/ 39 w 56"/>
                <a:gd name="T3" fmla="*/ 18 h 47"/>
                <a:gd name="T4" fmla="*/ 26 w 56"/>
                <a:gd name="T5" fmla="*/ 7 h 47"/>
                <a:gd name="T6" fmla="*/ 0 w 56"/>
                <a:gd name="T7" fmla="*/ 0 h 47"/>
                <a:gd name="T8" fmla="*/ 17 w 56"/>
                <a:gd name="T9" fmla="*/ 32 h 47"/>
                <a:gd name="T10" fmla="*/ 34 w 56"/>
                <a:gd name="T11" fmla="*/ 43 h 47"/>
                <a:gd name="T12" fmla="*/ 56 w 56"/>
                <a:gd name="T13" fmla="*/ 47 h 47"/>
                <a:gd name="T14" fmla="*/ 0 60000 65536"/>
                <a:gd name="T15" fmla="*/ 0 60000 65536"/>
                <a:gd name="T16" fmla="*/ 0 60000 65536"/>
                <a:gd name="T17" fmla="*/ 0 60000 65536"/>
                <a:gd name="T18" fmla="*/ 0 60000 65536"/>
                <a:gd name="T19" fmla="*/ 0 60000 65536"/>
                <a:gd name="T20" fmla="*/ 0 60000 65536"/>
                <a:gd name="T21" fmla="*/ 0 w 56"/>
                <a:gd name="T22" fmla="*/ 0 h 47"/>
                <a:gd name="T23" fmla="*/ 56 w 5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7">
                  <a:moveTo>
                    <a:pt x="56" y="47"/>
                  </a:moveTo>
                  <a:lnTo>
                    <a:pt x="39" y="18"/>
                  </a:lnTo>
                  <a:lnTo>
                    <a:pt x="26" y="7"/>
                  </a:lnTo>
                  <a:lnTo>
                    <a:pt x="0" y="0"/>
                  </a:lnTo>
                  <a:lnTo>
                    <a:pt x="17" y="32"/>
                  </a:lnTo>
                  <a:lnTo>
                    <a:pt x="34" y="43"/>
                  </a:lnTo>
                  <a:lnTo>
                    <a:pt x="56" y="4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5" name="Freeform 226"/>
            <p:cNvSpPr>
              <a:spLocks/>
            </p:cNvSpPr>
            <p:nvPr/>
          </p:nvSpPr>
          <p:spPr bwMode="auto">
            <a:xfrm>
              <a:off x="4686" y="3897"/>
              <a:ext cx="43" cy="79"/>
            </a:xfrm>
            <a:custGeom>
              <a:avLst/>
              <a:gdLst>
                <a:gd name="T0" fmla="*/ 17 w 43"/>
                <a:gd name="T1" fmla="*/ 0 h 79"/>
                <a:gd name="T2" fmla="*/ 4 w 43"/>
                <a:gd name="T3" fmla="*/ 15 h 79"/>
                <a:gd name="T4" fmla="*/ 0 w 43"/>
                <a:gd name="T5" fmla="*/ 22 h 79"/>
                <a:gd name="T6" fmla="*/ 4 w 43"/>
                <a:gd name="T7" fmla="*/ 33 h 79"/>
                <a:gd name="T8" fmla="*/ 22 w 43"/>
                <a:gd name="T9" fmla="*/ 51 h 79"/>
                <a:gd name="T10" fmla="*/ 30 w 43"/>
                <a:gd name="T11" fmla="*/ 65 h 79"/>
                <a:gd name="T12" fmla="*/ 22 w 43"/>
                <a:gd name="T13" fmla="*/ 79 h 79"/>
                <a:gd name="T14" fmla="*/ 35 w 43"/>
                <a:gd name="T15" fmla="*/ 58 h 79"/>
                <a:gd name="T16" fmla="*/ 43 w 43"/>
                <a:gd name="T17" fmla="*/ 40 h 79"/>
                <a:gd name="T18" fmla="*/ 43 w 43"/>
                <a:gd name="T19" fmla="*/ 22 h 79"/>
                <a:gd name="T20" fmla="*/ 35 w 43"/>
                <a:gd name="T21" fmla="*/ 11 h 79"/>
                <a:gd name="T22" fmla="*/ 17 w 43"/>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79"/>
                <a:gd name="T38" fmla="*/ 43 w 4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79">
                  <a:moveTo>
                    <a:pt x="17" y="0"/>
                  </a:moveTo>
                  <a:lnTo>
                    <a:pt x="4" y="15"/>
                  </a:lnTo>
                  <a:lnTo>
                    <a:pt x="0" y="22"/>
                  </a:lnTo>
                  <a:lnTo>
                    <a:pt x="4" y="33"/>
                  </a:lnTo>
                  <a:lnTo>
                    <a:pt x="22" y="51"/>
                  </a:lnTo>
                  <a:lnTo>
                    <a:pt x="30" y="65"/>
                  </a:lnTo>
                  <a:lnTo>
                    <a:pt x="22" y="79"/>
                  </a:lnTo>
                  <a:lnTo>
                    <a:pt x="35" y="58"/>
                  </a:lnTo>
                  <a:lnTo>
                    <a:pt x="43" y="40"/>
                  </a:lnTo>
                  <a:lnTo>
                    <a:pt x="43" y="22"/>
                  </a:lnTo>
                  <a:lnTo>
                    <a:pt x="35" y="11"/>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6" name="Freeform 227"/>
            <p:cNvSpPr>
              <a:spLocks/>
            </p:cNvSpPr>
            <p:nvPr/>
          </p:nvSpPr>
          <p:spPr bwMode="auto">
            <a:xfrm>
              <a:off x="4832" y="3740"/>
              <a:ext cx="78" cy="36"/>
            </a:xfrm>
            <a:custGeom>
              <a:avLst/>
              <a:gdLst>
                <a:gd name="T0" fmla="*/ 78 w 78"/>
                <a:gd name="T1" fmla="*/ 0 h 36"/>
                <a:gd name="T2" fmla="*/ 60 w 78"/>
                <a:gd name="T3" fmla="*/ 0 h 36"/>
                <a:gd name="T4" fmla="*/ 39 w 78"/>
                <a:gd name="T5" fmla="*/ 0 h 36"/>
                <a:gd name="T6" fmla="*/ 17 w 78"/>
                <a:gd name="T7" fmla="*/ 11 h 36"/>
                <a:gd name="T8" fmla="*/ 9 w 78"/>
                <a:gd name="T9" fmla="*/ 21 h 36"/>
                <a:gd name="T10" fmla="*/ 0 w 78"/>
                <a:gd name="T11" fmla="*/ 36 h 36"/>
                <a:gd name="T12" fmla="*/ 30 w 78"/>
                <a:gd name="T13" fmla="*/ 29 h 36"/>
                <a:gd name="T14" fmla="*/ 56 w 78"/>
                <a:gd name="T15" fmla="*/ 21 h 36"/>
                <a:gd name="T16" fmla="*/ 69 w 78"/>
                <a:gd name="T17" fmla="*/ 11 h 36"/>
                <a:gd name="T18" fmla="*/ 78 w 78"/>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36"/>
                <a:gd name="T32" fmla="*/ 78 w 7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36">
                  <a:moveTo>
                    <a:pt x="78" y="0"/>
                  </a:moveTo>
                  <a:lnTo>
                    <a:pt x="60" y="0"/>
                  </a:lnTo>
                  <a:lnTo>
                    <a:pt x="39" y="0"/>
                  </a:lnTo>
                  <a:lnTo>
                    <a:pt x="17" y="11"/>
                  </a:lnTo>
                  <a:lnTo>
                    <a:pt x="9" y="21"/>
                  </a:lnTo>
                  <a:lnTo>
                    <a:pt x="0" y="36"/>
                  </a:lnTo>
                  <a:lnTo>
                    <a:pt x="30" y="29"/>
                  </a:lnTo>
                  <a:lnTo>
                    <a:pt x="56" y="21"/>
                  </a:lnTo>
                  <a:lnTo>
                    <a:pt x="69" y="11"/>
                  </a:lnTo>
                  <a:lnTo>
                    <a:pt x="7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7" name="Freeform 228"/>
            <p:cNvSpPr>
              <a:spLocks/>
            </p:cNvSpPr>
            <p:nvPr/>
          </p:nvSpPr>
          <p:spPr bwMode="auto">
            <a:xfrm>
              <a:off x="5386" y="475"/>
              <a:ext cx="56" cy="79"/>
            </a:xfrm>
            <a:custGeom>
              <a:avLst/>
              <a:gdLst>
                <a:gd name="T0" fmla="*/ 56 w 56"/>
                <a:gd name="T1" fmla="*/ 0 h 79"/>
                <a:gd name="T2" fmla="*/ 39 w 56"/>
                <a:gd name="T3" fmla="*/ 11 h 79"/>
                <a:gd name="T4" fmla="*/ 17 w 56"/>
                <a:gd name="T5" fmla="*/ 21 h 79"/>
                <a:gd name="T6" fmla="*/ 0 w 56"/>
                <a:gd name="T7" fmla="*/ 43 h 79"/>
                <a:gd name="T8" fmla="*/ 0 w 56"/>
                <a:gd name="T9" fmla="*/ 57 h 79"/>
                <a:gd name="T10" fmla="*/ 0 w 56"/>
                <a:gd name="T11" fmla="*/ 79 h 79"/>
                <a:gd name="T12" fmla="*/ 30 w 56"/>
                <a:gd name="T13" fmla="*/ 57 h 79"/>
                <a:gd name="T14" fmla="*/ 39 w 56"/>
                <a:gd name="T15" fmla="*/ 50 h 79"/>
                <a:gd name="T16" fmla="*/ 52 w 56"/>
                <a:gd name="T17" fmla="*/ 36 h 79"/>
                <a:gd name="T18" fmla="*/ 56 w 56"/>
                <a:gd name="T19" fmla="*/ 18 h 79"/>
                <a:gd name="T20" fmla="*/ 56 w 56"/>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9"/>
                <a:gd name="T35" fmla="*/ 56 w 56"/>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9">
                  <a:moveTo>
                    <a:pt x="56" y="0"/>
                  </a:moveTo>
                  <a:lnTo>
                    <a:pt x="39" y="11"/>
                  </a:lnTo>
                  <a:lnTo>
                    <a:pt x="17" y="21"/>
                  </a:lnTo>
                  <a:lnTo>
                    <a:pt x="0" y="43"/>
                  </a:lnTo>
                  <a:lnTo>
                    <a:pt x="0" y="57"/>
                  </a:lnTo>
                  <a:lnTo>
                    <a:pt x="0" y="79"/>
                  </a:lnTo>
                  <a:lnTo>
                    <a:pt x="30" y="57"/>
                  </a:lnTo>
                  <a:lnTo>
                    <a:pt x="39" y="50"/>
                  </a:lnTo>
                  <a:lnTo>
                    <a:pt x="52" y="36"/>
                  </a:lnTo>
                  <a:lnTo>
                    <a:pt x="56" y="18"/>
                  </a:lnTo>
                  <a:lnTo>
                    <a:pt x="5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8" name="Freeform 229"/>
            <p:cNvSpPr>
              <a:spLocks/>
            </p:cNvSpPr>
            <p:nvPr/>
          </p:nvSpPr>
          <p:spPr bwMode="auto">
            <a:xfrm>
              <a:off x="3849" y="3654"/>
              <a:ext cx="150" cy="143"/>
            </a:xfrm>
            <a:custGeom>
              <a:avLst/>
              <a:gdLst>
                <a:gd name="T0" fmla="*/ 4 w 150"/>
                <a:gd name="T1" fmla="*/ 0 h 143"/>
                <a:gd name="T2" fmla="*/ 0 w 150"/>
                <a:gd name="T3" fmla="*/ 21 h 143"/>
                <a:gd name="T4" fmla="*/ 0 w 150"/>
                <a:gd name="T5" fmla="*/ 50 h 143"/>
                <a:gd name="T6" fmla="*/ 0 w 150"/>
                <a:gd name="T7" fmla="*/ 79 h 143"/>
                <a:gd name="T8" fmla="*/ 8 w 150"/>
                <a:gd name="T9" fmla="*/ 104 h 143"/>
                <a:gd name="T10" fmla="*/ 25 w 150"/>
                <a:gd name="T11" fmla="*/ 125 h 143"/>
                <a:gd name="T12" fmla="*/ 47 w 150"/>
                <a:gd name="T13" fmla="*/ 140 h 143"/>
                <a:gd name="T14" fmla="*/ 77 w 150"/>
                <a:gd name="T15" fmla="*/ 143 h 143"/>
                <a:gd name="T16" fmla="*/ 98 w 150"/>
                <a:gd name="T17" fmla="*/ 140 h 143"/>
                <a:gd name="T18" fmla="*/ 116 w 150"/>
                <a:gd name="T19" fmla="*/ 132 h 143"/>
                <a:gd name="T20" fmla="*/ 133 w 150"/>
                <a:gd name="T21" fmla="*/ 125 h 143"/>
                <a:gd name="T22" fmla="*/ 141 w 150"/>
                <a:gd name="T23" fmla="*/ 118 h 143"/>
                <a:gd name="T24" fmla="*/ 150 w 150"/>
                <a:gd name="T25" fmla="*/ 97 h 143"/>
                <a:gd name="T26" fmla="*/ 141 w 150"/>
                <a:gd name="T27" fmla="*/ 75 h 143"/>
                <a:gd name="T28" fmla="*/ 120 w 150"/>
                <a:gd name="T29" fmla="*/ 54 h 143"/>
                <a:gd name="T30" fmla="*/ 60 w 150"/>
                <a:gd name="T31" fmla="*/ 14 h 143"/>
                <a:gd name="T32" fmla="*/ 30 w 150"/>
                <a:gd name="T33" fmla="*/ 4 h 143"/>
                <a:gd name="T34" fmla="*/ 4 w 150"/>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143"/>
                <a:gd name="T56" fmla="*/ 150 w 150"/>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143">
                  <a:moveTo>
                    <a:pt x="4" y="0"/>
                  </a:moveTo>
                  <a:lnTo>
                    <a:pt x="0" y="21"/>
                  </a:lnTo>
                  <a:lnTo>
                    <a:pt x="0" y="50"/>
                  </a:lnTo>
                  <a:lnTo>
                    <a:pt x="0" y="79"/>
                  </a:lnTo>
                  <a:lnTo>
                    <a:pt x="8" y="104"/>
                  </a:lnTo>
                  <a:lnTo>
                    <a:pt x="25" y="125"/>
                  </a:lnTo>
                  <a:lnTo>
                    <a:pt x="47" y="140"/>
                  </a:lnTo>
                  <a:lnTo>
                    <a:pt x="77" y="143"/>
                  </a:lnTo>
                  <a:lnTo>
                    <a:pt x="98" y="140"/>
                  </a:lnTo>
                  <a:lnTo>
                    <a:pt x="116" y="132"/>
                  </a:lnTo>
                  <a:lnTo>
                    <a:pt x="133" y="125"/>
                  </a:lnTo>
                  <a:lnTo>
                    <a:pt x="141" y="118"/>
                  </a:lnTo>
                  <a:lnTo>
                    <a:pt x="150" y="97"/>
                  </a:lnTo>
                  <a:lnTo>
                    <a:pt x="141" y="75"/>
                  </a:lnTo>
                  <a:lnTo>
                    <a:pt x="120" y="54"/>
                  </a:lnTo>
                  <a:lnTo>
                    <a:pt x="60" y="14"/>
                  </a:lnTo>
                  <a:lnTo>
                    <a:pt x="30" y="4"/>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9" name="Freeform 230"/>
            <p:cNvSpPr>
              <a:spLocks/>
            </p:cNvSpPr>
            <p:nvPr/>
          </p:nvSpPr>
          <p:spPr bwMode="auto">
            <a:xfrm>
              <a:off x="3887" y="3686"/>
              <a:ext cx="47" cy="79"/>
            </a:xfrm>
            <a:custGeom>
              <a:avLst/>
              <a:gdLst>
                <a:gd name="T0" fmla="*/ 0 w 47"/>
                <a:gd name="T1" fmla="*/ 0 h 79"/>
                <a:gd name="T2" fmla="*/ 9 w 47"/>
                <a:gd name="T3" fmla="*/ 47 h 79"/>
                <a:gd name="T4" fmla="*/ 17 w 47"/>
                <a:gd name="T5" fmla="*/ 65 h 79"/>
                <a:gd name="T6" fmla="*/ 30 w 47"/>
                <a:gd name="T7" fmla="*/ 72 h 79"/>
                <a:gd name="T8" fmla="*/ 47 w 47"/>
                <a:gd name="T9" fmla="*/ 79 h 79"/>
                <a:gd name="T10" fmla="*/ 0 w 47"/>
                <a:gd name="T11" fmla="*/ 0 h 79"/>
                <a:gd name="T12" fmla="*/ 0 60000 65536"/>
                <a:gd name="T13" fmla="*/ 0 60000 65536"/>
                <a:gd name="T14" fmla="*/ 0 60000 65536"/>
                <a:gd name="T15" fmla="*/ 0 60000 65536"/>
                <a:gd name="T16" fmla="*/ 0 60000 65536"/>
                <a:gd name="T17" fmla="*/ 0 60000 65536"/>
                <a:gd name="T18" fmla="*/ 0 w 47"/>
                <a:gd name="T19" fmla="*/ 0 h 79"/>
                <a:gd name="T20" fmla="*/ 47 w 47"/>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47" h="79">
                  <a:moveTo>
                    <a:pt x="0" y="0"/>
                  </a:moveTo>
                  <a:lnTo>
                    <a:pt x="9" y="47"/>
                  </a:lnTo>
                  <a:lnTo>
                    <a:pt x="17" y="65"/>
                  </a:lnTo>
                  <a:lnTo>
                    <a:pt x="30" y="72"/>
                  </a:lnTo>
                  <a:lnTo>
                    <a:pt x="47" y="79"/>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0" name="Freeform 231"/>
            <p:cNvSpPr>
              <a:spLocks/>
            </p:cNvSpPr>
            <p:nvPr/>
          </p:nvSpPr>
          <p:spPr bwMode="auto">
            <a:xfrm>
              <a:off x="3887" y="3686"/>
              <a:ext cx="47" cy="79"/>
            </a:xfrm>
            <a:custGeom>
              <a:avLst/>
              <a:gdLst>
                <a:gd name="T0" fmla="*/ 0 w 47"/>
                <a:gd name="T1" fmla="*/ 0 h 79"/>
                <a:gd name="T2" fmla="*/ 9 w 47"/>
                <a:gd name="T3" fmla="*/ 47 h 79"/>
                <a:gd name="T4" fmla="*/ 17 w 47"/>
                <a:gd name="T5" fmla="*/ 65 h 79"/>
                <a:gd name="T6" fmla="*/ 30 w 47"/>
                <a:gd name="T7" fmla="*/ 72 h 79"/>
                <a:gd name="T8" fmla="*/ 47 w 47"/>
                <a:gd name="T9" fmla="*/ 79 h 79"/>
                <a:gd name="T10" fmla="*/ 0 60000 65536"/>
                <a:gd name="T11" fmla="*/ 0 60000 65536"/>
                <a:gd name="T12" fmla="*/ 0 60000 65536"/>
                <a:gd name="T13" fmla="*/ 0 60000 65536"/>
                <a:gd name="T14" fmla="*/ 0 60000 65536"/>
                <a:gd name="T15" fmla="*/ 0 w 47"/>
                <a:gd name="T16" fmla="*/ 0 h 79"/>
                <a:gd name="T17" fmla="*/ 47 w 47"/>
                <a:gd name="T18" fmla="*/ 79 h 79"/>
              </a:gdLst>
              <a:ahLst/>
              <a:cxnLst>
                <a:cxn ang="T10">
                  <a:pos x="T0" y="T1"/>
                </a:cxn>
                <a:cxn ang="T11">
                  <a:pos x="T2" y="T3"/>
                </a:cxn>
                <a:cxn ang="T12">
                  <a:pos x="T4" y="T5"/>
                </a:cxn>
                <a:cxn ang="T13">
                  <a:pos x="T6" y="T7"/>
                </a:cxn>
                <a:cxn ang="T14">
                  <a:pos x="T8" y="T9"/>
                </a:cxn>
              </a:cxnLst>
              <a:rect l="T15" t="T16" r="T17" b="T18"/>
              <a:pathLst>
                <a:path w="47" h="79">
                  <a:moveTo>
                    <a:pt x="0" y="0"/>
                  </a:moveTo>
                  <a:lnTo>
                    <a:pt x="9" y="47"/>
                  </a:lnTo>
                  <a:lnTo>
                    <a:pt x="17" y="65"/>
                  </a:lnTo>
                  <a:lnTo>
                    <a:pt x="30" y="72"/>
                  </a:lnTo>
                  <a:lnTo>
                    <a:pt x="47" y="79"/>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1" name="Freeform 232"/>
            <p:cNvSpPr>
              <a:spLocks/>
            </p:cNvSpPr>
            <p:nvPr/>
          </p:nvSpPr>
          <p:spPr bwMode="auto">
            <a:xfrm>
              <a:off x="3668" y="3812"/>
              <a:ext cx="181" cy="46"/>
            </a:xfrm>
            <a:custGeom>
              <a:avLst/>
              <a:gdLst>
                <a:gd name="T0" fmla="*/ 181 w 181"/>
                <a:gd name="T1" fmla="*/ 28 h 46"/>
                <a:gd name="T2" fmla="*/ 181 w 181"/>
                <a:gd name="T3" fmla="*/ 35 h 46"/>
                <a:gd name="T4" fmla="*/ 163 w 181"/>
                <a:gd name="T5" fmla="*/ 39 h 46"/>
                <a:gd name="T6" fmla="*/ 142 w 181"/>
                <a:gd name="T7" fmla="*/ 42 h 46"/>
                <a:gd name="T8" fmla="*/ 112 w 181"/>
                <a:gd name="T9" fmla="*/ 46 h 46"/>
                <a:gd name="T10" fmla="*/ 47 w 181"/>
                <a:gd name="T11" fmla="*/ 42 h 46"/>
                <a:gd name="T12" fmla="*/ 22 w 181"/>
                <a:gd name="T13" fmla="*/ 35 h 46"/>
                <a:gd name="T14" fmla="*/ 0 w 181"/>
                <a:gd name="T15" fmla="*/ 25 h 46"/>
                <a:gd name="T16" fmla="*/ 47 w 181"/>
                <a:gd name="T17" fmla="*/ 10 h 46"/>
                <a:gd name="T18" fmla="*/ 99 w 181"/>
                <a:gd name="T19" fmla="*/ 3 h 46"/>
                <a:gd name="T20" fmla="*/ 125 w 181"/>
                <a:gd name="T21" fmla="*/ 0 h 46"/>
                <a:gd name="T22" fmla="*/ 146 w 181"/>
                <a:gd name="T23" fmla="*/ 3 h 46"/>
                <a:gd name="T24" fmla="*/ 168 w 181"/>
                <a:gd name="T25" fmla="*/ 14 h 46"/>
                <a:gd name="T26" fmla="*/ 181 w 181"/>
                <a:gd name="T27" fmla="*/ 28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46"/>
                <a:gd name="T44" fmla="*/ 181 w 181"/>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46">
                  <a:moveTo>
                    <a:pt x="181" y="28"/>
                  </a:moveTo>
                  <a:lnTo>
                    <a:pt x="181" y="35"/>
                  </a:lnTo>
                  <a:lnTo>
                    <a:pt x="163" y="39"/>
                  </a:lnTo>
                  <a:lnTo>
                    <a:pt x="142" y="42"/>
                  </a:lnTo>
                  <a:lnTo>
                    <a:pt x="112" y="46"/>
                  </a:lnTo>
                  <a:lnTo>
                    <a:pt x="47" y="42"/>
                  </a:lnTo>
                  <a:lnTo>
                    <a:pt x="22" y="35"/>
                  </a:lnTo>
                  <a:lnTo>
                    <a:pt x="0" y="25"/>
                  </a:lnTo>
                  <a:lnTo>
                    <a:pt x="47" y="10"/>
                  </a:lnTo>
                  <a:lnTo>
                    <a:pt x="99" y="3"/>
                  </a:lnTo>
                  <a:lnTo>
                    <a:pt x="125" y="0"/>
                  </a:lnTo>
                  <a:lnTo>
                    <a:pt x="146" y="3"/>
                  </a:lnTo>
                  <a:lnTo>
                    <a:pt x="168" y="14"/>
                  </a:lnTo>
                  <a:lnTo>
                    <a:pt x="181" y="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2" name="Freeform 233"/>
            <p:cNvSpPr>
              <a:spLocks/>
            </p:cNvSpPr>
            <p:nvPr/>
          </p:nvSpPr>
          <p:spPr bwMode="auto">
            <a:xfrm>
              <a:off x="3823" y="3801"/>
              <a:ext cx="159" cy="86"/>
            </a:xfrm>
            <a:custGeom>
              <a:avLst/>
              <a:gdLst>
                <a:gd name="T0" fmla="*/ 154 w 159"/>
                <a:gd name="T1" fmla="*/ 7 h 86"/>
                <a:gd name="T2" fmla="*/ 159 w 159"/>
                <a:gd name="T3" fmla="*/ 14 h 86"/>
                <a:gd name="T4" fmla="*/ 150 w 159"/>
                <a:gd name="T5" fmla="*/ 25 h 86"/>
                <a:gd name="T6" fmla="*/ 133 w 159"/>
                <a:gd name="T7" fmla="*/ 39 h 86"/>
                <a:gd name="T8" fmla="*/ 111 w 159"/>
                <a:gd name="T9" fmla="*/ 53 h 86"/>
                <a:gd name="T10" fmla="*/ 51 w 159"/>
                <a:gd name="T11" fmla="*/ 79 h 86"/>
                <a:gd name="T12" fmla="*/ 26 w 159"/>
                <a:gd name="T13" fmla="*/ 86 h 86"/>
                <a:gd name="T14" fmla="*/ 0 w 159"/>
                <a:gd name="T15" fmla="*/ 86 h 86"/>
                <a:gd name="T16" fmla="*/ 30 w 159"/>
                <a:gd name="T17" fmla="*/ 53 h 86"/>
                <a:gd name="T18" fmla="*/ 69 w 159"/>
                <a:gd name="T19" fmla="*/ 21 h 86"/>
                <a:gd name="T20" fmla="*/ 90 w 159"/>
                <a:gd name="T21" fmla="*/ 11 h 86"/>
                <a:gd name="T22" fmla="*/ 111 w 159"/>
                <a:gd name="T23" fmla="*/ 3 h 86"/>
                <a:gd name="T24" fmla="*/ 133 w 159"/>
                <a:gd name="T25" fmla="*/ 0 h 86"/>
                <a:gd name="T26" fmla="*/ 154 w 159"/>
                <a:gd name="T27" fmla="*/ 7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86"/>
                <a:gd name="T44" fmla="*/ 159 w 159"/>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86">
                  <a:moveTo>
                    <a:pt x="154" y="7"/>
                  </a:moveTo>
                  <a:lnTo>
                    <a:pt x="159" y="14"/>
                  </a:lnTo>
                  <a:lnTo>
                    <a:pt x="150" y="25"/>
                  </a:lnTo>
                  <a:lnTo>
                    <a:pt x="133" y="39"/>
                  </a:lnTo>
                  <a:lnTo>
                    <a:pt x="111" y="53"/>
                  </a:lnTo>
                  <a:lnTo>
                    <a:pt x="51" y="79"/>
                  </a:lnTo>
                  <a:lnTo>
                    <a:pt x="26" y="86"/>
                  </a:lnTo>
                  <a:lnTo>
                    <a:pt x="0" y="86"/>
                  </a:lnTo>
                  <a:lnTo>
                    <a:pt x="30" y="53"/>
                  </a:lnTo>
                  <a:lnTo>
                    <a:pt x="69" y="21"/>
                  </a:lnTo>
                  <a:lnTo>
                    <a:pt x="90" y="11"/>
                  </a:lnTo>
                  <a:lnTo>
                    <a:pt x="111" y="3"/>
                  </a:lnTo>
                  <a:lnTo>
                    <a:pt x="133" y="0"/>
                  </a:lnTo>
                  <a:lnTo>
                    <a:pt x="154"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3" name="Freeform 234"/>
            <p:cNvSpPr>
              <a:spLocks/>
            </p:cNvSpPr>
            <p:nvPr/>
          </p:nvSpPr>
          <p:spPr bwMode="auto">
            <a:xfrm>
              <a:off x="4355" y="3747"/>
              <a:ext cx="48" cy="68"/>
            </a:xfrm>
            <a:custGeom>
              <a:avLst/>
              <a:gdLst>
                <a:gd name="T0" fmla="*/ 5 w 48"/>
                <a:gd name="T1" fmla="*/ 0 h 68"/>
                <a:gd name="T2" fmla="*/ 0 w 48"/>
                <a:gd name="T3" fmla="*/ 18 h 68"/>
                <a:gd name="T4" fmla="*/ 0 w 48"/>
                <a:gd name="T5" fmla="*/ 25 h 68"/>
                <a:gd name="T6" fmla="*/ 9 w 48"/>
                <a:gd name="T7" fmla="*/ 32 h 68"/>
                <a:gd name="T8" fmla="*/ 35 w 48"/>
                <a:gd name="T9" fmla="*/ 43 h 68"/>
                <a:gd name="T10" fmla="*/ 43 w 48"/>
                <a:gd name="T11" fmla="*/ 54 h 68"/>
                <a:gd name="T12" fmla="*/ 48 w 48"/>
                <a:gd name="T13" fmla="*/ 68 h 68"/>
                <a:gd name="T14" fmla="*/ 48 w 48"/>
                <a:gd name="T15" fmla="*/ 43 h 68"/>
                <a:gd name="T16" fmla="*/ 48 w 48"/>
                <a:gd name="T17" fmla="*/ 25 h 68"/>
                <a:gd name="T18" fmla="*/ 35 w 48"/>
                <a:gd name="T19" fmla="*/ 11 h 68"/>
                <a:gd name="T20" fmla="*/ 22 w 48"/>
                <a:gd name="T21" fmla="*/ 4 h 68"/>
                <a:gd name="T22" fmla="*/ 5 w 4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68"/>
                <a:gd name="T38" fmla="*/ 48 w 4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68">
                  <a:moveTo>
                    <a:pt x="5" y="0"/>
                  </a:moveTo>
                  <a:lnTo>
                    <a:pt x="0" y="18"/>
                  </a:lnTo>
                  <a:lnTo>
                    <a:pt x="0" y="25"/>
                  </a:lnTo>
                  <a:lnTo>
                    <a:pt x="9" y="32"/>
                  </a:lnTo>
                  <a:lnTo>
                    <a:pt x="35" y="43"/>
                  </a:lnTo>
                  <a:lnTo>
                    <a:pt x="43" y="54"/>
                  </a:lnTo>
                  <a:lnTo>
                    <a:pt x="48" y="68"/>
                  </a:lnTo>
                  <a:lnTo>
                    <a:pt x="48" y="43"/>
                  </a:lnTo>
                  <a:lnTo>
                    <a:pt x="48" y="25"/>
                  </a:lnTo>
                  <a:lnTo>
                    <a:pt x="35" y="11"/>
                  </a:lnTo>
                  <a:lnTo>
                    <a:pt x="22" y="4"/>
                  </a:lnTo>
                  <a:lnTo>
                    <a:pt x="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4" name="Freeform 235"/>
            <p:cNvSpPr>
              <a:spLocks/>
            </p:cNvSpPr>
            <p:nvPr/>
          </p:nvSpPr>
          <p:spPr bwMode="auto">
            <a:xfrm>
              <a:off x="4098" y="3736"/>
              <a:ext cx="47" cy="72"/>
            </a:xfrm>
            <a:custGeom>
              <a:avLst/>
              <a:gdLst>
                <a:gd name="T0" fmla="*/ 43 w 47"/>
                <a:gd name="T1" fmla="*/ 72 h 72"/>
                <a:gd name="T2" fmla="*/ 47 w 47"/>
                <a:gd name="T3" fmla="*/ 43 h 72"/>
                <a:gd name="T4" fmla="*/ 38 w 47"/>
                <a:gd name="T5" fmla="*/ 29 h 72"/>
                <a:gd name="T6" fmla="*/ 21 w 47"/>
                <a:gd name="T7" fmla="*/ 11 h 72"/>
                <a:gd name="T8" fmla="*/ 0 w 47"/>
                <a:gd name="T9" fmla="*/ 0 h 72"/>
                <a:gd name="T10" fmla="*/ 0 w 47"/>
                <a:gd name="T11" fmla="*/ 22 h 72"/>
                <a:gd name="T12" fmla="*/ 0 w 47"/>
                <a:gd name="T13" fmla="*/ 47 h 72"/>
                <a:gd name="T14" fmla="*/ 17 w 47"/>
                <a:gd name="T15" fmla="*/ 65 h 72"/>
                <a:gd name="T16" fmla="*/ 30 w 47"/>
                <a:gd name="T17" fmla="*/ 72 h 72"/>
                <a:gd name="T18" fmla="*/ 43 w 47"/>
                <a:gd name="T19" fmla="*/ 7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72"/>
                <a:gd name="T32" fmla="*/ 47 w 4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72">
                  <a:moveTo>
                    <a:pt x="43" y="72"/>
                  </a:moveTo>
                  <a:lnTo>
                    <a:pt x="47" y="43"/>
                  </a:lnTo>
                  <a:lnTo>
                    <a:pt x="38" y="29"/>
                  </a:lnTo>
                  <a:lnTo>
                    <a:pt x="21" y="11"/>
                  </a:lnTo>
                  <a:lnTo>
                    <a:pt x="0" y="0"/>
                  </a:lnTo>
                  <a:lnTo>
                    <a:pt x="0" y="22"/>
                  </a:lnTo>
                  <a:lnTo>
                    <a:pt x="0" y="47"/>
                  </a:lnTo>
                  <a:lnTo>
                    <a:pt x="17" y="65"/>
                  </a:lnTo>
                  <a:lnTo>
                    <a:pt x="30" y="72"/>
                  </a:lnTo>
                  <a:lnTo>
                    <a:pt x="43" y="7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5" name="Freeform 236"/>
            <p:cNvSpPr>
              <a:spLocks/>
            </p:cNvSpPr>
            <p:nvPr/>
          </p:nvSpPr>
          <p:spPr bwMode="auto">
            <a:xfrm>
              <a:off x="3990" y="3815"/>
              <a:ext cx="99" cy="32"/>
            </a:xfrm>
            <a:custGeom>
              <a:avLst/>
              <a:gdLst>
                <a:gd name="T0" fmla="*/ 99 w 99"/>
                <a:gd name="T1" fmla="*/ 4 h 32"/>
                <a:gd name="T2" fmla="*/ 82 w 99"/>
                <a:gd name="T3" fmla="*/ 0 h 32"/>
                <a:gd name="T4" fmla="*/ 56 w 99"/>
                <a:gd name="T5" fmla="*/ 0 h 32"/>
                <a:gd name="T6" fmla="*/ 30 w 99"/>
                <a:gd name="T7" fmla="*/ 7 h 32"/>
                <a:gd name="T8" fmla="*/ 13 w 99"/>
                <a:gd name="T9" fmla="*/ 18 h 32"/>
                <a:gd name="T10" fmla="*/ 0 w 99"/>
                <a:gd name="T11" fmla="*/ 32 h 32"/>
                <a:gd name="T12" fmla="*/ 39 w 99"/>
                <a:gd name="T13" fmla="*/ 32 h 32"/>
                <a:gd name="T14" fmla="*/ 69 w 99"/>
                <a:gd name="T15" fmla="*/ 29 h 32"/>
                <a:gd name="T16" fmla="*/ 86 w 99"/>
                <a:gd name="T17" fmla="*/ 18 h 32"/>
                <a:gd name="T18" fmla="*/ 99 w 99"/>
                <a:gd name="T19" fmla="*/ 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2"/>
                <a:gd name="T32" fmla="*/ 99 w 9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2">
                  <a:moveTo>
                    <a:pt x="99" y="4"/>
                  </a:moveTo>
                  <a:lnTo>
                    <a:pt x="82" y="0"/>
                  </a:lnTo>
                  <a:lnTo>
                    <a:pt x="56" y="0"/>
                  </a:lnTo>
                  <a:lnTo>
                    <a:pt x="30" y="7"/>
                  </a:lnTo>
                  <a:lnTo>
                    <a:pt x="13" y="18"/>
                  </a:lnTo>
                  <a:lnTo>
                    <a:pt x="0" y="32"/>
                  </a:lnTo>
                  <a:lnTo>
                    <a:pt x="39" y="32"/>
                  </a:lnTo>
                  <a:lnTo>
                    <a:pt x="69" y="29"/>
                  </a:lnTo>
                  <a:lnTo>
                    <a:pt x="86" y="18"/>
                  </a:lnTo>
                  <a:lnTo>
                    <a:pt x="99"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6" name="Freeform 237"/>
            <p:cNvSpPr>
              <a:spLocks/>
            </p:cNvSpPr>
            <p:nvPr/>
          </p:nvSpPr>
          <p:spPr bwMode="auto">
            <a:xfrm>
              <a:off x="3604" y="3643"/>
              <a:ext cx="56" cy="86"/>
            </a:xfrm>
            <a:custGeom>
              <a:avLst/>
              <a:gdLst>
                <a:gd name="T0" fmla="*/ 47 w 56"/>
                <a:gd name="T1" fmla="*/ 86 h 86"/>
                <a:gd name="T2" fmla="*/ 56 w 56"/>
                <a:gd name="T3" fmla="*/ 65 h 86"/>
                <a:gd name="T4" fmla="*/ 56 w 56"/>
                <a:gd name="T5" fmla="*/ 54 h 86"/>
                <a:gd name="T6" fmla="*/ 47 w 56"/>
                <a:gd name="T7" fmla="*/ 40 h 86"/>
                <a:gd name="T8" fmla="*/ 17 w 56"/>
                <a:gd name="T9" fmla="*/ 22 h 86"/>
                <a:gd name="T10" fmla="*/ 4 w 56"/>
                <a:gd name="T11" fmla="*/ 11 h 86"/>
                <a:gd name="T12" fmla="*/ 4 w 56"/>
                <a:gd name="T13" fmla="*/ 0 h 86"/>
                <a:gd name="T14" fmla="*/ 0 w 56"/>
                <a:gd name="T15" fmla="*/ 29 h 86"/>
                <a:gd name="T16" fmla="*/ 4 w 56"/>
                <a:gd name="T17" fmla="*/ 58 h 86"/>
                <a:gd name="T18" fmla="*/ 21 w 56"/>
                <a:gd name="T19" fmla="*/ 75 h 86"/>
                <a:gd name="T20" fmla="*/ 47 w 56"/>
                <a:gd name="T21" fmla="*/ 8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86"/>
                <a:gd name="T35" fmla="*/ 56 w 56"/>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86">
                  <a:moveTo>
                    <a:pt x="47" y="86"/>
                  </a:moveTo>
                  <a:lnTo>
                    <a:pt x="56" y="65"/>
                  </a:lnTo>
                  <a:lnTo>
                    <a:pt x="56" y="54"/>
                  </a:lnTo>
                  <a:lnTo>
                    <a:pt x="47" y="40"/>
                  </a:lnTo>
                  <a:lnTo>
                    <a:pt x="17" y="22"/>
                  </a:lnTo>
                  <a:lnTo>
                    <a:pt x="4" y="11"/>
                  </a:lnTo>
                  <a:lnTo>
                    <a:pt x="4" y="0"/>
                  </a:lnTo>
                  <a:lnTo>
                    <a:pt x="0" y="29"/>
                  </a:lnTo>
                  <a:lnTo>
                    <a:pt x="4" y="58"/>
                  </a:lnTo>
                  <a:lnTo>
                    <a:pt x="21" y="75"/>
                  </a:lnTo>
                  <a:lnTo>
                    <a:pt x="47" y="8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7" name="Freeform 238"/>
            <p:cNvSpPr>
              <a:spLocks/>
            </p:cNvSpPr>
            <p:nvPr/>
          </p:nvSpPr>
          <p:spPr bwMode="auto">
            <a:xfrm>
              <a:off x="2328" y="3686"/>
              <a:ext cx="112" cy="126"/>
            </a:xfrm>
            <a:custGeom>
              <a:avLst/>
              <a:gdLst>
                <a:gd name="T0" fmla="*/ 52 w 112"/>
                <a:gd name="T1" fmla="*/ 126 h 126"/>
                <a:gd name="T2" fmla="*/ 17 w 112"/>
                <a:gd name="T3" fmla="*/ 122 h 126"/>
                <a:gd name="T4" fmla="*/ 9 w 112"/>
                <a:gd name="T5" fmla="*/ 111 h 126"/>
                <a:gd name="T6" fmla="*/ 0 w 112"/>
                <a:gd name="T7" fmla="*/ 100 h 126"/>
                <a:gd name="T8" fmla="*/ 0 w 112"/>
                <a:gd name="T9" fmla="*/ 83 h 126"/>
                <a:gd name="T10" fmla="*/ 9 w 112"/>
                <a:gd name="T11" fmla="*/ 61 h 126"/>
                <a:gd name="T12" fmla="*/ 22 w 112"/>
                <a:gd name="T13" fmla="*/ 32 h 126"/>
                <a:gd name="T14" fmla="*/ 43 w 112"/>
                <a:gd name="T15" fmla="*/ 0 h 126"/>
                <a:gd name="T16" fmla="*/ 69 w 112"/>
                <a:gd name="T17" fmla="*/ 15 h 126"/>
                <a:gd name="T18" fmla="*/ 86 w 112"/>
                <a:gd name="T19" fmla="*/ 36 h 126"/>
                <a:gd name="T20" fmla="*/ 99 w 112"/>
                <a:gd name="T21" fmla="*/ 54 h 126"/>
                <a:gd name="T22" fmla="*/ 112 w 112"/>
                <a:gd name="T23" fmla="*/ 75 h 126"/>
                <a:gd name="T24" fmla="*/ 112 w 112"/>
                <a:gd name="T25" fmla="*/ 97 h 126"/>
                <a:gd name="T26" fmla="*/ 103 w 112"/>
                <a:gd name="T27" fmla="*/ 111 h 126"/>
                <a:gd name="T28" fmla="*/ 86 w 112"/>
                <a:gd name="T29" fmla="*/ 122 h 126"/>
                <a:gd name="T30" fmla="*/ 52 w 112"/>
                <a:gd name="T31" fmla="*/ 126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126"/>
                <a:gd name="T50" fmla="*/ 112 w 112"/>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126">
                  <a:moveTo>
                    <a:pt x="52" y="126"/>
                  </a:moveTo>
                  <a:lnTo>
                    <a:pt x="17" y="122"/>
                  </a:lnTo>
                  <a:lnTo>
                    <a:pt x="9" y="111"/>
                  </a:lnTo>
                  <a:lnTo>
                    <a:pt x="0" y="100"/>
                  </a:lnTo>
                  <a:lnTo>
                    <a:pt x="0" y="83"/>
                  </a:lnTo>
                  <a:lnTo>
                    <a:pt x="9" y="61"/>
                  </a:lnTo>
                  <a:lnTo>
                    <a:pt x="22" y="32"/>
                  </a:lnTo>
                  <a:lnTo>
                    <a:pt x="43" y="0"/>
                  </a:lnTo>
                  <a:lnTo>
                    <a:pt x="69" y="15"/>
                  </a:lnTo>
                  <a:lnTo>
                    <a:pt x="86" y="36"/>
                  </a:lnTo>
                  <a:lnTo>
                    <a:pt x="99" y="54"/>
                  </a:lnTo>
                  <a:lnTo>
                    <a:pt x="112" y="75"/>
                  </a:lnTo>
                  <a:lnTo>
                    <a:pt x="112" y="97"/>
                  </a:lnTo>
                  <a:lnTo>
                    <a:pt x="103" y="111"/>
                  </a:lnTo>
                  <a:lnTo>
                    <a:pt x="86" y="122"/>
                  </a:lnTo>
                  <a:lnTo>
                    <a:pt x="52" y="12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8" name="Freeform 239"/>
            <p:cNvSpPr>
              <a:spLocks/>
            </p:cNvSpPr>
            <p:nvPr/>
          </p:nvSpPr>
          <p:spPr bwMode="auto">
            <a:xfrm>
              <a:off x="2350" y="3704"/>
              <a:ext cx="30" cy="72"/>
            </a:xfrm>
            <a:custGeom>
              <a:avLst/>
              <a:gdLst>
                <a:gd name="T0" fmla="*/ 30 w 30"/>
                <a:gd name="T1" fmla="*/ 0 h 72"/>
                <a:gd name="T2" fmla="*/ 12 w 30"/>
                <a:gd name="T3" fmla="*/ 25 h 72"/>
                <a:gd name="T4" fmla="*/ 0 w 30"/>
                <a:gd name="T5" fmla="*/ 47 h 72"/>
                <a:gd name="T6" fmla="*/ 0 w 30"/>
                <a:gd name="T7" fmla="*/ 61 h 72"/>
                <a:gd name="T8" fmla="*/ 12 w 30"/>
                <a:gd name="T9" fmla="*/ 72 h 72"/>
                <a:gd name="T10" fmla="*/ 30 w 30"/>
                <a:gd name="T11" fmla="*/ 0 h 72"/>
                <a:gd name="T12" fmla="*/ 0 60000 65536"/>
                <a:gd name="T13" fmla="*/ 0 60000 65536"/>
                <a:gd name="T14" fmla="*/ 0 60000 65536"/>
                <a:gd name="T15" fmla="*/ 0 60000 65536"/>
                <a:gd name="T16" fmla="*/ 0 60000 65536"/>
                <a:gd name="T17" fmla="*/ 0 60000 65536"/>
                <a:gd name="T18" fmla="*/ 0 w 30"/>
                <a:gd name="T19" fmla="*/ 0 h 72"/>
                <a:gd name="T20" fmla="*/ 30 w 3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 h="72">
                  <a:moveTo>
                    <a:pt x="30" y="0"/>
                  </a:moveTo>
                  <a:lnTo>
                    <a:pt x="12" y="25"/>
                  </a:lnTo>
                  <a:lnTo>
                    <a:pt x="0" y="47"/>
                  </a:lnTo>
                  <a:lnTo>
                    <a:pt x="0" y="61"/>
                  </a:lnTo>
                  <a:lnTo>
                    <a:pt x="12" y="72"/>
                  </a:lnTo>
                  <a:lnTo>
                    <a:pt x="3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9" name="Freeform 240"/>
            <p:cNvSpPr>
              <a:spLocks/>
            </p:cNvSpPr>
            <p:nvPr/>
          </p:nvSpPr>
          <p:spPr bwMode="auto">
            <a:xfrm>
              <a:off x="2350" y="3704"/>
              <a:ext cx="30" cy="72"/>
            </a:xfrm>
            <a:custGeom>
              <a:avLst/>
              <a:gdLst>
                <a:gd name="T0" fmla="*/ 30 w 30"/>
                <a:gd name="T1" fmla="*/ 0 h 72"/>
                <a:gd name="T2" fmla="*/ 12 w 30"/>
                <a:gd name="T3" fmla="*/ 25 h 72"/>
                <a:gd name="T4" fmla="*/ 0 w 30"/>
                <a:gd name="T5" fmla="*/ 47 h 72"/>
                <a:gd name="T6" fmla="*/ 0 w 30"/>
                <a:gd name="T7" fmla="*/ 61 h 72"/>
                <a:gd name="T8" fmla="*/ 12 w 30"/>
                <a:gd name="T9" fmla="*/ 72 h 72"/>
                <a:gd name="T10" fmla="*/ 0 60000 65536"/>
                <a:gd name="T11" fmla="*/ 0 60000 65536"/>
                <a:gd name="T12" fmla="*/ 0 60000 65536"/>
                <a:gd name="T13" fmla="*/ 0 60000 65536"/>
                <a:gd name="T14" fmla="*/ 0 60000 65536"/>
                <a:gd name="T15" fmla="*/ 0 w 30"/>
                <a:gd name="T16" fmla="*/ 0 h 72"/>
                <a:gd name="T17" fmla="*/ 30 w 30"/>
                <a:gd name="T18" fmla="*/ 72 h 72"/>
              </a:gdLst>
              <a:ahLst/>
              <a:cxnLst>
                <a:cxn ang="T10">
                  <a:pos x="T0" y="T1"/>
                </a:cxn>
                <a:cxn ang="T11">
                  <a:pos x="T2" y="T3"/>
                </a:cxn>
                <a:cxn ang="T12">
                  <a:pos x="T4" y="T5"/>
                </a:cxn>
                <a:cxn ang="T13">
                  <a:pos x="T6" y="T7"/>
                </a:cxn>
                <a:cxn ang="T14">
                  <a:pos x="T8" y="T9"/>
                </a:cxn>
              </a:cxnLst>
              <a:rect l="T15" t="T16" r="T17" b="T18"/>
              <a:pathLst>
                <a:path w="30" h="72">
                  <a:moveTo>
                    <a:pt x="30" y="0"/>
                  </a:moveTo>
                  <a:lnTo>
                    <a:pt x="12" y="25"/>
                  </a:lnTo>
                  <a:lnTo>
                    <a:pt x="0" y="47"/>
                  </a:lnTo>
                  <a:lnTo>
                    <a:pt x="0" y="61"/>
                  </a:lnTo>
                  <a:lnTo>
                    <a:pt x="12" y="72"/>
                  </a:lnTo>
                </a:path>
              </a:pathLst>
            </a:custGeom>
            <a:noFill/>
            <a:ln w="0">
              <a:solidFill>
                <a:srgbClr val="BFDFB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0" name="Freeform 241"/>
            <p:cNvSpPr>
              <a:spLocks/>
            </p:cNvSpPr>
            <p:nvPr/>
          </p:nvSpPr>
          <p:spPr bwMode="auto">
            <a:xfrm>
              <a:off x="4184" y="3812"/>
              <a:ext cx="137" cy="28"/>
            </a:xfrm>
            <a:custGeom>
              <a:avLst/>
              <a:gdLst>
                <a:gd name="T0" fmla="*/ 0 w 137"/>
                <a:gd name="T1" fmla="*/ 0 h 28"/>
                <a:gd name="T2" fmla="*/ 13 w 137"/>
                <a:gd name="T3" fmla="*/ 3 h 28"/>
                <a:gd name="T4" fmla="*/ 77 w 137"/>
                <a:gd name="T5" fmla="*/ 0 h 28"/>
                <a:gd name="T6" fmla="*/ 107 w 137"/>
                <a:gd name="T7" fmla="*/ 7 h 28"/>
                <a:gd name="T8" fmla="*/ 137 w 137"/>
                <a:gd name="T9" fmla="*/ 17 h 28"/>
                <a:gd name="T10" fmla="*/ 103 w 137"/>
                <a:gd name="T11" fmla="*/ 28 h 28"/>
                <a:gd name="T12" fmla="*/ 68 w 137"/>
                <a:gd name="T13" fmla="*/ 28 h 28"/>
                <a:gd name="T14" fmla="*/ 0 w 137"/>
                <a:gd name="T15" fmla="*/ 10 h 28"/>
                <a:gd name="T16" fmla="*/ 0 w 1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28"/>
                <a:gd name="T29" fmla="*/ 137 w 13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28">
                  <a:moveTo>
                    <a:pt x="0" y="0"/>
                  </a:moveTo>
                  <a:lnTo>
                    <a:pt x="13" y="3"/>
                  </a:lnTo>
                  <a:lnTo>
                    <a:pt x="77" y="0"/>
                  </a:lnTo>
                  <a:lnTo>
                    <a:pt x="107" y="7"/>
                  </a:lnTo>
                  <a:lnTo>
                    <a:pt x="137" y="17"/>
                  </a:lnTo>
                  <a:lnTo>
                    <a:pt x="103" y="28"/>
                  </a:lnTo>
                  <a:lnTo>
                    <a:pt x="68" y="28"/>
                  </a:lnTo>
                  <a:lnTo>
                    <a:pt x="0" y="10"/>
                  </a:lnTo>
                  <a:lnTo>
                    <a:pt x="0"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1" name="Freeform 242"/>
            <p:cNvSpPr>
              <a:spLocks/>
            </p:cNvSpPr>
            <p:nvPr/>
          </p:nvSpPr>
          <p:spPr bwMode="auto">
            <a:xfrm>
              <a:off x="4184" y="3826"/>
              <a:ext cx="133" cy="61"/>
            </a:xfrm>
            <a:custGeom>
              <a:avLst/>
              <a:gdLst>
                <a:gd name="T0" fmla="*/ 43 w 133"/>
                <a:gd name="T1" fmla="*/ 11 h 61"/>
                <a:gd name="T2" fmla="*/ 120 w 133"/>
                <a:gd name="T3" fmla="*/ 39 h 61"/>
                <a:gd name="T4" fmla="*/ 133 w 133"/>
                <a:gd name="T5" fmla="*/ 50 h 61"/>
                <a:gd name="T6" fmla="*/ 128 w 133"/>
                <a:gd name="T7" fmla="*/ 61 h 61"/>
                <a:gd name="T8" fmla="*/ 107 w 133"/>
                <a:gd name="T9" fmla="*/ 61 h 61"/>
                <a:gd name="T10" fmla="*/ 81 w 133"/>
                <a:gd name="T11" fmla="*/ 57 h 61"/>
                <a:gd name="T12" fmla="*/ 60 w 133"/>
                <a:gd name="T13" fmla="*/ 54 h 61"/>
                <a:gd name="T14" fmla="*/ 38 w 133"/>
                <a:gd name="T15" fmla="*/ 43 h 61"/>
                <a:gd name="T16" fmla="*/ 17 w 133"/>
                <a:gd name="T17" fmla="*/ 25 h 61"/>
                <a:gd name="T18" fmla="*/ 0 w 133"/>
                <a:gd name="T19" fmla="*/ 0 h 61"/>
                <a:gd name="T20" fmla="*/ 4 w 133"/>
                <a:gd name="T21" fmla="*/ 0 h 61"/>
                <a:gd name="T22" fmla="*/ 43 w 133"/>
                <a:gd name="T23" fmla="*/ 11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61"/>
                <a:gd name="T38" fmla="*/ 133 w 133"/>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61">
                  <a:moveTo>
                    <a:pt x="43" y="11"/>
                  </a:moveTo>
                  <a:lnTo>
                    <a:pt x="120" y="39"/>
                  </a:lnTo>
                  <a:lnTo>
                    <a:pt x="133" y="50"/>
                  </a:lnTo>
                  <a:lnTo>
                    <a:pt x="128" y="61"/>
                  </a:lnTo>
                  <a:lnTo>
                    <a:pt x="107" y="61"/>
                  </a:lnTo>
                  <a:lnTo>
                    <a:pt x="81" y="57"/>
                  </a:lnTo>
                  <a:lnTo>
                    <a:pt x="60" y="54"/>
                  </a:lnTo>
                  <a:lnTo>
                    <a:pt x="38" y="43"/>
                  </a:lnTo>
                  <a:lnTo>
                    <a:pt x="17" y="25"/>
                  </a:lnTo>
                  <a:lnTo>
                    <a:pt x="0" y="0"/>
                  </a:lnTo>
                  <a:lnTo>
                    <a:pt x="4" y="0"/>
                  </a:lnTo>
                  <a:lnTo>
                    <a:pt x="43"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2" name="Freeform 243"/>
            <p:cNvSpPr>
              <a:spLocks/>
            </p:cNvSpPr>
            <p:nvPr/>
          </p:nvSpPr>
          <p:spPr bwMode="auto">
            <a:xfrm>
              <a:off x="4175" y="3761"/>
              <a:ext cx="129" cy="54"/>
            </a:xfrm>
            <a:custGeom>
              <a:avLst/>
              <a:gdLst>
                <a:gd name="T0" fmla="*/ 4 w 129"/>
                <a:gd name="T1" fmla="*/ 54 h 54"/>
                <a:gd name="T2" fmla="*/ 56 w 129"/>
                <a:gd name="T3" fmla="*/ 47 h 54"/>
                <a:gd name="T4" fmla="*/ 112 w 129"/>
                <a:gd name="T5" fmla="*/ 25 h 54"/>
                <a:gd name="T6" fmla="*/ 129 w 129"/>
                <a:gd name="T7" fmla="*/ 8 h 54"/>
                <a:gd name="T8" fmla="*/ 125 w 129"/>
                <a:gd name="T9" fmla="*/ 4 h 54"/>
                <a:gd name="T10" fmla="*/ 112 w 129"/>
                <a:gd name="T11" fmla="*/ 0 h 54"/>
                <a:gd name="T12" fmla="*/ 77 w 129"/>
                <a:gd name="T13" fmla="*/ 4 h 54"/>
                <a:gd name="T14" fmla="*/ 39 w 129"/>
                <a:gd name="T15" fmla="*/ 15 h 54"/>
                <a:gd name="T16" fmla="*/ 22 w 129"/>
                <a:gd name="T17" fmla="*/ 22 h 54"/>
                <a:gd name="T18" fmla="*/ 9 w 129"/>
                <a:gd name="T19" fmla="*/ 36 h 54"/>
                <a:gd name="T20" fmla="*/ 0 w 129"/>
                <a:gd name="T21" fmla="*/ 47 h 54"/>
                <a:gd name="T22" fmla="*/ 4 w 129"/>
                <a:gd name="T23" fmla="*/ 5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54"/>
                <a:gd name="T38" fmla="*/ 129 w 129"/>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54">
                  <a:moveTo>
                    <a:pt x="4" y="54"/>
                  </a:moveTo>
                  <a:lnTo>
                    <a:pt x="56" y="47"/>
                  </a:lnTo>
                  <a:lnTo>
                    <a:pt x="112" y="25"/>
                  </a:lnTo>
                  <a:lnTo>
                    <a:pt x="129" y="8"/>
                  </a:lnTo>
                  <a:lnTo>
                    <a:pt x="125" y="4"/>
                  </a:lnTo>
                  <a:lnTo>
                    <a:pt x="112" y="0"/>
                  </a:lnTo>
                  <a:lnTo>
                    <a:pt x="77" y="4"/>
                  </a:lnTo>
                  <a:lnTo>
                    <a:pt x="39" y="15"/>
                  </a:lnTo>
                  <a:lnTo>
                    <a:pt x="22" y="22"/>
                  </a:lnTo>
                  <a:lnTo>
                    <a:pt x="9" y="36"/>
                  </a:lnTo>
                  <a:lnTo>
                    <a:pt x="0" y="47"/>
                  </a:lnTo>
                  <a:lnTo>
                    <a:pt x="4" y="5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3" name="Freeform 244"/>
            <p:cNvSpPr>
              <a:spLocks/>
            </p:cNvSpPr>
            <p:nvPr/>
          </p:nvSpPr>
          <p:spPr bwMode="auto">
            <a:xfrm>
              <a:off x="4166" y="3711"/>
              <a:ext cx="95" cy="90"/>
            </a:xfrm>
            <a:custGeom>
              <a:avLst/>
              <a:gdLst>
                <a:gd name="T0" fmla="*/ 0 w 95"/>
                <a:gd name="T1" fmla="*/ 86 h 90"/>
                <a:gd name="T2" fmla="*/ 9 w 95"/>
                <a:gd name="T3" fmla="*/ 75 h 90"/>
                <a:gd name="T4" fmla="*/ 43 w 95"/>
                <a:gd name="T5" fmla="*/ 33 h 90"/>
                <a:gd name="T6" fmla="*/ 69 w 95"/>
                <a:gd name="T7" fmla="*/ 15 h 90"/>
                <a:gd name="T8" fmla="*/ 95 w 95"/>
                <a:gd name="T9" fmla="*/ 0 h 90"/>
                <a:gd name="T10" fmla="*/ 86 w 95"/>
                <a:gd name="T11" fmla="*/ 29 h 90"/>
                <a:gd name="T12" fmla="*/ 65 w 95"/>
                <a:gd name="T13" fmla="*/ 54 h 90"/>
                <a:gd name="T14" fmla="*/ 9 w 95"/>
                <a:gd name="T15" fmla="*/ 90 h 90"/>
                <a:gd name="T16" fmla="*/ 0 w 95"/>
                <a:gd name="T17" fmla="*/ 8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90"/>
                <a:gd name="T29" fmla="*/ 95 w 95"/>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90">
                  <a:moveTo>
                    <a:pt x="0" y="86"/>
                  </a:moveTo>
                  <a:lnTo>
                    <a:pt x="9" y="75"/>
                  </a:lnTo>
                  <a:lnTo>
                    <a:pt x="43" y="33"/>
                  </a:lnTo>
                  <a:lnTo>
                    <a:pt x="69" y="15"/>
                  </a:lnTo>
                  <a:lnTo>
                    <a:pt x="95" y="0"/>
                  </a:lnTo>
                  <a:lnTo>
                    <a:pt x="86" y="29"/>
                  </a:lnTo>
                  <a:lnTo>
                    <a:pt x="65" y="54"/>
                  </a:lnTo>
                  <a:lnTo>
                    <a:pt x="9" y="90"/>
                  </a:lnTo>
                  <a:lnTo>
                    <a:pt x="0" y="86"/>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4" name="Freeform 245"/>
            <p:cNvSpPr>
              <a:spLocks/>
            </p:cNvSpPr>
            <p:nvPr/>
          </p:nvSpPr>
          <p:spPr bwMode="auto">
            <a:xfrm>
              <a:off x="4158" y="3683"/>
              <a:ext cx="73" cy="111"/>
            </a:xfrm>
            <a:custGeom>
              <a:avLst/>
              <a:gdLst>
                <a:gd name="T0" fmla="*/ 30 w 73"/>
                <a:gd name="T1" fmla="*/ 86 h 111"/>
                <a:gd name="T2" fmla="*/ 56 w 73"/>
                <a:gd name="T3" fmla="*/ 53 h 111"/>
                <a:gd name="T4" fmla="*/ 73 w 73"/>
                <a:gd name="T5" fmla="*/ 25 h 111"/>
                <a:gd name="T6" fmla="*/ 73 w 73"/>
                <a:gd name="T7" fmla="*/ 7 h 111"/>
                <a:gd name="T8" fmla="*/ 69 w 73"/>
                <a:gd name="T9" fmla="*/ 3 h 111"/>
                <a:gd name="T10" fmla="*/ 64 w 73"/>
                <a:gd name="T11" fmla="*/ 0 h 111"/>
                <a:gd name="T12" fmla="*/ 43 w 73"/>
                <a:gd name="T13" fmla="*/ 10 h 111"/>
                <a:gd name="T14" fmla="*/ 26 w 73"/>
                <a:gd name="T15" fmla="*/ 25 h 111"/>
                <a:gd name="T16" fmla="*/ 13 w 73"/>
                <a:gd name="T17" fmla="*/ 43 h 111"/>
                <a:gd name="T18" fmla="*/ 4 w 73"/>
                <a:gd name="T19" fmla="*/ 61 h 111"/>
                <a:gd name="T20" fmla="*/ 0 w 73"/>
                <a:gd name="T21" fmla="*/ 86 h 111"/>
                <a:gd name="T22" fmla="*/ 4 w 73"/>
                <a:gd name="T23" fmla="*/ 111 h 111"/>
                <a:gd name="T24" fmla="*/ 8 w 73"/>
                <a:gd name="T25" fmla="*/ 111 h 111"/>
                <a:gd name="T26" fmla="*/ 30 w 73"/>
                <a:gd name="T27" fmla="*/ 8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111"/>
                <a:gd name="T44" fmla="*/ 73 w 7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111">
                  <a:moveTo>
                    <a:pt x="30" y="86"/>
                  </a:moveTo>
                  <a:lnTo>
                    <a:pt x="56" y="53"/>
                  </a:lnTo>
                  <a:lnTo>
                    <a:pt x="73" y="25"/>
                  </a:lnTo>
                  <a:lnTo>
                    <a:pt x="73" y="7"/>
                  </a:lnTo>
                  <a:lnTo>
                    <a:pt x="69" y="3"/>
                  </a:lnTo>
                  <a:lnTo>
                    <a:pt x="64" y="0"/>
                  </a:lnTo>
                  <a:lnTo>
                    <a:pt x="43" y="10"/>
                  </a:lnTo>
                  <a:lnTo>
                    <a:pt x="26" y="25"/>
                  </a:lnTo>
                  <a:lnTo>
                    <a:pt x="13" y="43"/>
                  </a:lnTo>
                  <a:lnTo>
                    <a:pt x="4" y="61"/>
                  </a:lnTo>
                  <a:lnTo>
                    <a:pt x="0" y="86"/>
                  </a:lnTo>
                  <a:lnTo>
                    <a:pt x="4" y="111"/>
                  </a:lnTo>
                  <a:lnTo>
                    <a:pt x="8" y="111"/>
                  </a:lnTo>
                  <a:lnTo>
                    <a:pt x="30" y="86"/>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5" name="Freeform 246"/>
            <p:cNvSpPr>
              <a:spLocks/>
            </p:cNvSpPr>
            <p:nvPr/>
          </p:nvSpPr>
          <p:spPr bwMode="auto">
            <a:xfrm>
              <a:off x="4184" y="3840"/>
              <a:ext cx="111" cy="75"/>
            </a:xfrm>
            <a:custGeom>
              <a:avLst/>
              <a:gdLst>
                <a:gd name="T0" fmla="*/ 8 w 111"/>
                <a:gd name="T1" fmla="*/ 0 h 75"/>
                <a:gd name="T2" fmla="*/ 17 w 111"/>
                <a:gd name="T3" fmla="*/ 11 h 75"/>
                <a:gd name="T4" fmla="*/ 73 w 111"/>
                <a:gd name="T5" fmla="*/ 36 h 75"/>
                <a:gd name="T6" fmla="*/ 94 w 111"/>
                <a:gd name="T7" fmla="*/ 54 h 75"/>
                <a:gd name="T8" fmla="*/ 111 w 111"/>
                <a:gd name="T9" fmla="*/ 75 h 75"/>
                <a:gd name="T10" fmla="*/ 77 w 111"/>
                <a:gd name="T11" fmla="*/ 72 h 75"/>
                <a:gd name="T12" fmla="*/ 47 w 111"/>
                <a:gd name="T13" fmla="*/ 54 h 75"/>
                <a:gd name="T14" fmla="*/ 0 w 111"/>
                <a:gd name="T15" fmla="*/ 11 h 75"/>
                <a:gd name="T16" fmla="*/ 8 w 11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75"/>
                <a:gd name="T29" fmla="*/ 111 w 111"/>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75">
                  <a:moveTo>
                    <a:pt x="8" y="0"/>
                  </a:moveTo>
                  <a:lnTo>
                    <a:pt x="17" y="11"/>
                  </a:lnTo>
                  <a:lnTo>
                    <a:pt x="73" y="36"/>
                  </a:lnTo>
                  <a:lnTo>
                    <a:pt x="94" y="54"/>
                  </a:lnTo>
                  <a:lnTo>
                    <a:pt x="111" y="75"/>
                  </a:lnTo>
                  <a:lnTo>
                    <a:pt x="77" y="72"/>
                  </a:lnTo>
                  <a:lnTo>
                    <a:pt x="47" y="54"/>
                  </a:lnTo>
                  <a:lnTo>
                    <a:pt x="0" y="11"/>
                  </a:lnTo>
                  <a:lnTo>
                    <a:pt x="8"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6" name="Freeform 247"/>
            <p:cNvSpPr>
              <a:spLocks/>
            </p:cNvSpPr>
            <p:nvPr/>
          </p:nvSpPr>
          <p:spPr bwMode="auto">
            <a:xfrm>
              <a:off x="4184" y="3851"/>
              <a:ext cx="73" cy="100"/>
            </a:xfrm>
            <a:custGeom>
              <a:avLst/>
              <a:gdLst>
                <a:gd name="T0" fmla="*/ 0 w 73"/>
                <a:gd name="T1" fmla="*/ 0 h 100"/>
                <a:gd name="T2" fmla="*/ 0 w 73"/>
                <a:gd name="T3" fmla="*/ 14 h 100"/>
                <a:gd name="T4" fmla="*/ 13 w 73"/>
                <a:gd name="T5" fmla="*/ 50 h 100"/>
                <a:gd name="T6" fmla="*/ 21 w 73"/>
                <a:gd name="T7" fmla="*/ 68 h 100"/>
                <a:gd name="T8" fmla="*/ 30 w 73"/>
                <a:gd name="T9" fmla="*/ 79 h 100"/>
                <a:gd name="T10" fmla="*/ 51 w 73"/>
                <a:gd name="T11" fmla="*/ 93 h 100"/>
                <a:gd name="T12" fmla="*/ 73 w 73"/>
                <a:gd name="T13" fmla="*/ 100 h 100"/>
                <a:gd name="T14" fmla="*/ 68 w 73"/>
                <a:gd name="T15" fmla="*/ 75 h 100"/>
                <a:gd name="T16" fmla="*/ 38 w 73"/>
                <a:gd name="T17" fmla="*/ 39 h 100"/>
                <a:gd name="T18" fmla="*/ 8 w 73"/>
                <a:gd name="T19" fmla="*/ 7 h 100"/>
                <a:gd name="T20" fmla="*/ 0 w 73"/>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100"/>
                <a:gd name="T35" fmla="*/ 73 w 7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100">
                  <a:moveTo>
                    <a:pt x="0" y="0"/>
                  </a:moveTo>
                  <a:lnTo>
                    <a:pt x="0" y="14"/>
                  </a:lnTo>
                  <a:lnTo>
                    <a:pt x="13" y="50"/>
                  </a:lnTo>
                  <a:lnTo>
                    <a:pt x="21" y="68"/>
                  </a:lnTo>
                  <a:lnTo>
                    <a:pt x="30" y="79"/>
                  </a:lnTo>
                  <a:lnTo>
                    <a:pt x="51" y="93"/>
                  </a:lnTo>
                  <a:lnTo>
                    <a:pt x="73" y="100"/>
                  </a:lnTo>
                  <a:lnTo>
                    <a:pt x="68" y="75"/>
                  </a:lnTo>
                  <a:lnTo>
                    <a:pt x="38" y="39"/>
                  </a:lnTo>
                  <a:lnTo>
                    <a:pt x="8" y="7"/>
                  </a:lnTo>
                  <a:lnTo>
                    <a:pt x="0"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7" name="Freeform 248"/>
            <p:cNvSpPr>
              <a:spLocks/>
            </p:cNvSpPr>
            <p:nvPr/>
          </p:nvSpPr>
          <p:spPr bwMode="auto">
            <a:xfrm>
              <a:off x="4115" y="3683"/>
              <a:ext cx="47" cy="111"/>
            </a:xfrm>
            <a:custGeom>
              <a:avLst/>
              <a:gdLst>
                <a:gd name="T0" fmla="*/ 39 w 47"/>
                <a:gd name="T1" fmla="*/ 111 h 111"/>
                <a:gd name="T2" fmla="*/ 47 w 47"/>
                <a:gd name="T3" fmla="*/ 96 h 111"/>
                <a:gd name="T4" fmla="*/ 43 w 47"/>
                <a:gd name="T5" fmla="*/ 61 h 111"/>
                <a:gd name="T6" fmla="*/ 34 w 47"/>
                <a:gd name="T7" fmla="*/ 25 h 111"/>
                <a:gd name="T8" fmla="*/ 0 w 47"/>
                <a:gd name="T9" fmla="*/ 0 h 111"/>
                <a:gd name="T10" fmla="*/ 0 w 47"/>
                <a:gd name="T11" fmla="*/ 25 h 111"/>
                <a:gd name="T12" fmla="*/ 13 w 47"/>
                <a:gd name="T13" fmla="*/ 68 h 111"/>
                <a:gd name="T14" fmla="*/ 34 w 47"/>
                <a:gd name="T15" fmla="*/ 103 h 111"/>
                <a:gd name="T16" fmla="*/ 39 w 47"/>
                <a:gd name="T17" fmla="*/ 111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11"/>
                <a:gd name="T29" fmla="*/ 47 w 47"/>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11">
                  <a:moveTo>
                    <a:pt x="39" y="111"/>
                  </a:moveTo>
                  <a:lnTo>
                    <a:pt x="47" y="96"/>
                  </a:lnTo>
                  <a:lnTo>
                    <a:pt x="43" y="61"/>
                  </a:lnTo>
                  <a:lnTo>
                    <a:pt x="34" y="25"/>
                  </a:lnTo>
                  <a:lnTo>
                    <a:pt x="0" y="0"/>
                  </a:lnTo>
                  <a:lnTo>
                    <a:pt x="0" y="25"/>
                  </a:lnTo>
                  <a:lnTo>
                    <a:pt x="13" y="68"/>
                  </a:lnTo>
                  <a:lnTo>
                    <a:pt x="34" y="103"/>
                  </a:lnTo>
                  <a:lnTo>
                    <a:pt x="39" y="1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8" name="Freeform 249"/>
            <p:cNvSpPr>
              <a:spLocks/>
            </p:cNvSpPr>
            <p:nvPr/>
          </p:nvSpPr>
          <p:spPr bwMode="auto">
            <a:xfrm>
              <a:off x="4136" y="3783"/>
              <a:ext cx="56" cy="86"/>
            </a:xfrm>
            <a:custGeom>
              <a:avLst/>
              <a:gdLst>
                <a:gd name="T0" fmla="*/ 9 w 56"/>
                <a:gd name="T1" fmla="*/ 50 h 86"/>
                <a:gd name="T2" fmla="*/ 26 w 56"/>
                <a:gd name="T3" fmla="*/ 79 h 86"/>
                <a:gd name="T4" fmla="*/ 35 w 56"/>
                <a:gd name="T5" fmla="*/ 86 h 86"/>
                <a:gd name="T6" fmla="*/ 48 w 56"/>
                <a:gd name="T7" fmla="*/ 86 h 86"/>
                <a:gd name="T8" fmla="*/ 52 w 56"/>
                <a:gd name="T9" fmla="*/ 79 h 86"/>
                <a:gd name="T10" fmla="*/ 56 w 56"/>
                <a:gd name="T11" fmla="*/ 68 h 86"/>
                <a:gd name="T12" fmla="*/ 48 w 56"/>
                <a:gd name="T13" fmla="*/ 36 h 86"/>
                <a:gd name="T14" fmla="*/ 30 w 56"/>
                <a:gd name="T15" fmla="*/ 7 h 86"/>
                <a:gd name="T16" fmla="*/ 18 w 56"/>
                <a:gd name="T17" fmla="*/ 0 h 86"/>
                <a:gd name="T18" fmla="*/ 9 w 56"/>
                <a:gd name="T19" fmla="*/ 0 h 86"/>
                <a:gd name="T20" fmla="*/ 5 w 56"/>
                <a:gd name="T21" fmla="*/ 7 h 86"/>
                <a:gd name="T22" fmla="*/ 0 w 56"/>
                <a:gd name="T23" fmla="*/ 18 h 86"/>
                <a:gd name="T24" fmla="*/ 9 w 56"/>
                <a:gd name="T25" fmla="*/ 5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86"/>
                <a:gd name="T41" fmla="*/ 56 w 5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86">
                  <a:moveTo>
                    <a:pt x="9" y="50"/>
                  </a:moveTo>
                  <a:lnTo>
                    <a:pt x="26" y="79"/>
                  </a:lnTo>
                  <a:lnTo>
                    <a:pt x="35" y="86"/>
                  </a:lnTo>
                  <a:lnTo>
                    <a:pt x="48" y="86"/>
                  </a:lnTo>
                  <a:lnTo>
                    <a:pt x="52" y="79"/>
                  </a:lnTo>
                  <a:lnTo>
                    <a:pt x="56" y="68"/>
                  </a:lnTo>
                  <a:lnTo>
                    <a:pt x="48" y="36"/>
                  </a:lnTo>
                  <a:lnTo>
                    <a:pt x="30" y="7"/>
                  </a:lnTo>
                  <a:lnTo>
                    <a:pt x="18" y="0"/>
                  </a:lnTo>
                  <a:lnTo>
                    <a:pt x="9" y="0"/>
                  </a:lnTo>
                  <a:lnTo>
                    <a:pt x="5" y="7"/>
                  </a:lnTo>
                  <a:lnTo>
                    <a:pt x="0" y="18"/>
                  </a:lnTo>
                  <a:lnTo>
                    <a:pt x="9" y="5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9" name="Freeform 250"/>
            <p:cNvSpPr>
              <a:spLocks/>
            </p:cNvSpPr>
            <p:nvPr/>
          </p:nvSpPr>
          <p:spPr bwMode="auto">
            <a:xfrm>
              <a:off x="4093" y="3726"/>
              <a:ext cx="52" cy="71"/>
            </a:xfrm>
            <a:custGeom>
              <a:avLst/>
              <a:gdLst>
                <a:gd name="T0" fmla="*/ 52 w 52"/>
                <a:gd name="T1" fmla="*/ 53 h 71"/>
                <a:gd name="T2" fmla="*/ 26 w 52"/>
                <a:gd name="T3" fmla="*/ 14 h 71"/>
                <a:gd name="T4" fmla="*/ 18 w 52"/>
                <a:gd name="T5" fmla="*/ 3 h 71"/>
                <a:gd name="T6" fmla="*/ 5 w 52"/>
                <a:gd name="T7" fmla="*/ 0 h 71"/>
                <a:gd name="T8" fmla="*/ 0 w 52"/>
                <a:gd name="T9" fmla="*/ 0 h 71"/>
                <a:gd name="T10" fmla="*/ 0 w 52"/>
                <a:gd name="T11" fmla="*/ 3 h 71"/>
                <a:gd name="T12" fmla="*/ 0 w 52"/>
                <a:gd name="T13" fmla="*/ 35 h 71"/>
                <a:gd name="T14" fmla="*/ 18 w 52"/>
                <a:gd name="T15" fmla="*/ 60 h 71"/>
                <a:gd name="T16" fmla="*/ 39 w 52"/>
                <a:gd name="T17" fmla="*/ 71 h 71"/>
                <a:gd name="T18" fmla="*/ 48 w 52"/>
                <a:gd name="T19" fmla="*/ 60 h 71"/>
                <a:gd name="T20" fmla="*/ 52 w 52"/>
                <a:gd name="T21" fmla="*/ 53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1"/>
                <a:gd name="T35" fmla="*/ 52 w 52"/>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1">
                  <a:moveTo>
                    <a:pt x="52" y="53"/>
                  </a:moveTo>
                  <a:lnTo>
                    <a:pt x="26" y="14"/>
                  </a:lnTo>
                  <a:lnTo>
                    <a:pt x="18" y="3"/>
                  </a:lnTo>
                  <a:lnTo>
                    <a:pt x="5" y="0"/>
                  </a:lnTo>
                  <a:lnTo>
                    <a:pt x="0" y="0"/>
                  </a:lnTo>
                  <a:lnTo>
                    <a:pt x="0" y="3"/>
                  </a:lnTo>
                  <a:lnTo>
                    <a:pt x="0" y="35"/>
                  </a:lnTo>
                  <a:lnTo>
                    <a:pt x="18" y="60"/>
                  </a:lnTo>
                  <a:lnTo>
                    <a:pt x="39" y="71"/>
                  </a:lnTo>
                  <a:lnTo>
                    <a:pt x="48" y="60"/>
                  </a:lnTo>
                  <a:lnTo>
                    <a:pt x="52" y="5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0" name="Freeform 251"/>
            <p:cNvSpPr>
              <a:spLocks/>
            </p:cNvSpPr>
            <p:nvPr/>
          </p:nvSpPr>
          <p:spPr bwMode="auto">
            <a:xfrm>
              <a:off x="4089" y="3779"/>
              <a:ext cx="52" cy="43"/>
            </a:xfrm>
            <a:custGeom>
              <a:avLst/>
              <a:gdLst>
                <a:gd name="T0" fmla="*/ 47 w 52"/>
                <a:gd name="T1" fmla="*/ 18 h 43"/>
                <a:gd name="T2" fmla="*/ 26 w 52"/>
                <a:gd name="T3" fmla="*/ 11 h 43"/>
                <a:gd name="T4" fmla="*/ 13 w 52"/>
                <a:gd name="T5" fmla="*/ 4 h 43"/>
                <a:gd name="T6" fmla="*/ 4 w 52"/>
                <a:gd name="T7" fmla="*/ 0 h 43"/>
                <a:gd name="T8" fmla="*/ 0 w 52"/>
                <a:gd name="T9" fmla="*/ 4 h 43"/>
                <a:gd name="T10" fmla="*/ 9 w 52"/>
                <a:gd name="T11" fmla="*/ 22 h 43"/>
                <a:gd name="T12" fmla="*/ 17 w 52"/>
                <a:gd name="T13" fmla="*/ 33 h 43"/>
                <a:gd name="T14" fmla="*/ 26 w 52"/>
                <a:gd name="T15" fmla="*/ 36 h 43"/>
                <a:gd name="T16" fmla="*/ 34 w 52"/>
                <a:gd name="T17" fmla="*/ 40 h 43"/>
                <a:gd name="T18" fmla="*/ 47 w 52"/>
                <a:gd name="T19" fmla="*/ 43 h 43"/>
                <a:gd name="T20" fmla="*/ 52 w 52"/>
                <a:gd name="T21" fmla="*/ 36 h 43"/>
                <a:gd name="T22" fmla="*/ 47 w 52"/>
                <a:gd name="T23" fmla="*/ 1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43"/>
                <a:gd name="T38" fmla="*/ 52 w 52"/>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43">
                  <a:moveTo>
                    <a:pt x="47" y="18"/>
                  </a:moveTo>
                  <a:lnTo>
                    <a:pt x="26" y="11"/>
                  </a:lnTo>
                  <a:lnTo>
                    <a:pt x="13" y="4"/>
                  </a:lnTo>
                  <a:lnTo>
                    <a:pt x="4" y="0"/>
                  </a:lnTo>
                  <a:lnTo>
                    <a:pt x="0" y="4"/>
                  </a:lnTo>
                  <a:lnTo>
                    <a:pt x="9" y="22"/>
                  </a:lnTo>
                  <a:lnTo>
                    <a:pt x="17" y="33"/>
                  </a:lnTo>
                  <a:lnTo>
                    <a:pt x="26" y="36"/>
                  </a:lnTo>
                  <a:lnTo>
                    <a:pt x="34" y="40"/>
                  </a:lnTo>
                  <a:lnTo>
                    <a:pt x="47" y="43"/>
                  </a:lnTo>
                  <a:lnTo>
                    <a:pt x="52" y="36"/>
                  </a:lnTo>
                  <a:lnTo>
                    <a:pt x="47" y="1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1" name="Freeform 252"/>
            <p:cNvSpPr>
              <a:spLocks/>
            </p:cNvSpPr>
            <p:nvPr/>
          </p:nvSpPr>
          <p:spPr bwMode="auto">
            <a:xfrm>
              <a:off x="4102" y="3826"/>
              <a:ext cx="52" cy="36"/>
            </a:xfrm>
            <a:custGeom>
              <a:avLst/>
              <a:gdLst>
                <a:gd name="T0" fmla="*/ 39 w 52"/>
                <a:gd name="T1" fmla="*/ 0 h 36"/>
                <a:gd name="T2" fmla="*/ 26 w 52"/>
                <a:gd name="T3" fmla="*/ 0 h 36"/>
                <a:gd name="T4" fmla="*/ 17 w 52"/>
                <a:gd name="T5" fmla="*/ 7 h 36"/>
                <a:gd name="T6" fmla="*/ 13 w 52"/>
                <a:gd name="T7" fmla="*/ 11 h 36"/>
                <a:gd name="T8" fmla="*/ 4 w 52"/>
                <a:gd name="T9" fmla="*/ 18 h 36"/>
                <a:gd name="T10" fmla="*/ 0 w 52"/>
                <a:gd name="T11" fmla="*/ 28 h 36"/>
                <a:gd name="T12" fmla="*/ 4 w 52"/>
                <a:gd name="T13" fmla="*/ 36 h 36"/>
                <a:gd name="T14" fmla="*/ 21 w 52"/>
                <a:gd name="T15" fmla="*/ 36 h 36"/>
                <a:gd name="T16" fmla="*/ 39 w 52"/>
                <a:gd name="T17" fmla="*/ 36 h 36"/>
                <a:gd name="T18" fmla="*/ 52 w 52"/>
                <a:gd name="T19" fmla="*/ 25 h 36"/>
                <a:gd name="T20" fmla="*/ 47 w 52"/>
                <a:gd name="T21" fmla="*/ 14 h 36"/>
                <a:gd name="T22" fmla="*/ 39 w 52"/>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36"/>
                <a:gd name="T38" fmla="*/ 52 w 5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36">
                  <a:moveTo>
                    <a:pt x="39" y="0"/>
                  </a:moveTo>
                  <a:lnTo>
                    <a:pt x="26" y="0"/>
                  </a:lnTo>
                  <a:lnTo>
                    <a:pt x="17" y="7"/>
                  </a:lnTo>
                  <a:lnTo>
                    <a:pt x="13" y="11"/>
                  </a:lnTo>
                  <a:lnTo>
                    <a:pt x="4" y="18"/>
                  </a:lnTo>
                  <a:lnTo>
                    <a:pt x="0" y="28"/>
                  </a:lnTo>
                  <a:lnTo>
                    <a:pt x="4" y="36"/>
                  </a:lnTo>
                  <a:lnTo>
                    <a:pt x="21" y="36"/>
                  </a:lnTo>
                  <a:lnTo>
                    <a:pt x="39" y="36"/>
                  </a:lnTo>
                  <a:lnTo>
                    <a:pt x="52" y="25"/>
                  </a:lnTo>
                  <a:lnTo>
                    <a:pt x="47" y="14"/>
                  </a:lnTo>
                  <a:lnTo>
                    <a:pt x="39"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2" name="Freeform 253"/>
            <p:cNvSpPr>
              <a:spLocks/>
            </p:cNvSpPr>
            <p:nvPr/>
          </p:nvSpPr>
          <p:spPr bwMode="auto">
            <a:xfrm>
              <a:off x="4136" y="3854"/>
              <a:ext cx="35" cy="43"/>
            </a:xfrm>
            <a:custGeom>
              <a:avLst/>
              <a:gdLst>
                <a:gd name="T0" fmla="*/ 22 w 35"/>
                <a:gd name="T1" fmla="*/ 0 h 43"/>
                <a:gd name="T2" fmla="*/ 18 w 35"/>
                <a:gd name="T3" fmla="*/ 0 h 43"/>
                <a:gd name="T4" fmla="*/ 9 w 35"/>
                <a:gd name="T5" fmla="*/ 8 h 43"/>
                <a:gd name="T6" fmla="*/ 0 w 35"/>
                <a:gd name="T7" fmla="*/ 26 h 43"/>
                <a:gd name="T8" fmla="*/ 0 w 35"/>
                <a:gd name="T9" fmla="*/ 40 h 43"/>
                <a:gd name="T10" fmla="*/ 5 w 35"/>
                <a:gd name="T11" fmla="*/ 43 h 43"/>
                <a:gd name="T12" fmla="*/ 13 w 35"/>
                <a:gd name="T13" fmla="*/ 36 h 43"/>
                <a:gd name="T14" fmla="*/ 35 w 35"/>
                <a:gd name="T15" fmla="*/ 18 h 43"/>
                <a:gd name="T16" fmla="*/ 30 w 35"/>
                <a:gd name="T17" fmla="*/ 4 h 43"/>
                <a:gd name="T18" fmla="*/ 22 w 3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3"/>
                <a:gd name="T32" fmla="*/ 35 w 3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3">
                  <a:moveTo>
                    <a:pt x="22" y="0"/>
                  </a:moveTo>
                  <a:lnTo>
                    <a:pt x="18" y="0"/>
                  </a:lnTo>
                  <a:lnTo>
                    <a:pt x="9" y="8"/>
                  </a:lnTo>
                  <a:lnTo>
                    <a:pt x="0" y="26"/>
                  </a:lnTo>
                  <a:lnTo>
                    <a:pt x="0" y="40"/>
                  </a:lnTo>
                  <a:lnTo>
                    <a:pt x="5" y="43"/>
                  </a:lnTo>
                  <a:lnTo>
                    <a:pt x="13" y="36"/>
                  </a:lnTo>
                  <a:lnTo>
                    <a:pt x="35" y="18"/>
                  </a:lnTo>
                  <a:lnTo>
                    <a:pt x="30" y="4"/>
                  </a:lnTo>
                  <a:lnTo>
                    <a:pt x="22"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3" name="Freeform 254"/>
            <p:cNvSpPr>
              <a:spLocks/>
            </p:cNvSpPr>
            <p:nvPr/>
          </p:nvSpPr>
          <p:spPr bwMode="auto">
            <a:xfrm>
              <a:off x="4166" y="3869"/>
              <a:ext cx="35" cy="75"/>
            </a:xfrm>
            <a:custGeom>
              <a:avLst/>
              <a:gdLst>
                <a:gd name="T0" fmla="*/ 13 w 35"/>
                <a:gd name="T1" fmla="*/ 0 h 75"/>
                <a:gd name="T2" fmla="*/ 13 w 35"/>
                <a:gd name="T3" fmla="*/ 0 h 75"/>
                <a:gd name="T4" fmla="*/ 9 w 35"/>
                <a:gd name="T5" fmla="*/ 0 h 75"/>
                <a:gd name="T6" fmla="*/ 0 w 35"/>
                <a:gd name="T7" fmla="*/ 14 h 75"/>
                <a:gd name="T8" fmla="*/ 5 w 35"/>
                <a:gd name="T9" fmla="*/ 28 h 75"/>
                <a:gd name="T10" fmla="*/ 5 w 35"/>
                <a:gd name="T11" fmla="*/ 43 h 75"/>
                <a:gd name="T12" fmla="*/ 9 w 35"/>
                <a:gd name="T13" fmla="*/ 54 h 75"/>
                <a:gd name="T14" fmla="*/ 22 w 35"/>
                <a:gd name="T15" fmla="*/ 68 h 75"/>
                <a:gd name="T16" fmla="*/ 35 w 35"/>
                <a:gd name="T17" fmla="*/ 75 h 75"/>
                <a:gd name="T18" fmla="*/ 35 w 35"/>
                <a:gd name="T19" fmla="*/ 75 h 75"/>
                <a:gd name="T20" fmla="*/ 35 w 35"/>
                <a:gd name="T21" fmla="*/ 36 h 75"/>
                <a:gd name="T22" fmla="*/ 13 w 35"/>
                <a:gd name="T23" fmla="*/ 0 h 75"/>
                <a:gd name="T24" fmla="*/ 13 w 35"/>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75"/>
                <a:gd name="T41" fmla="*/ 35 w 35"/>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75">
                  <a:moveTo>
                    <a:pt x="13" y="0"/>
                  </a:moveTo>
                  <a:lnTo>
                    <a:pt x="13" y="0"/>
                  </a:lnTo>
                  <a:lnTo>
                    <a:pt x="9" y="0"/>
                  </a:lnTo>
                  <a:lnTo>
                    <a:pt x="0" y="14"/>
                  </a:lnTo>
                  <a:lnTo>
                    <a:pt x="5" y="28"/>
                  </a:lnTo>
                  <a:lnTo>
                    <a:pt x="5" y="43"/>
                  </a:lnTo>
                  <a:lnTo>
                    <a:pt x="9" y="54"/>
                  </a:lnTo>
                  <a:lnTo>
                    <a:pt x="22" y="68"/>
                  </a:lnTo>
                  <a:lnTo>
                    <a:pt x="35" y="75"/>
                  </a:lnTo>
                  <a:lnTo>
                    <a:pt x="35" y="36"/>
                  </a:lnTo>
                  <a:lnTo>
                    <a:pt x="13"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4" name="Freeform 255"/>
            <p:cNvSpPr>
              <a:spLocks/>
            </p:cNvSpPr>
            <p:nvPr/>
          </p:nvSpPr>
          <p:spPr bwMode="auto">
            <a:xfrm>
              <a:off x="4145" y="3801"/>
              <a:ext cx="9" cy="11"/>
            </a:xfrm>
            <a:custGeom>
              <a:avLst/>
              <a:gdLst>
                <a:gd name="T0" fmla="*/ 0 w 9"/>
                <a:gd name="T1" fmla="*/ 3 h 11"/>
                <a:gd name="T2" fmla="*/ 9 w 9"/>
                <a:gd name="T3" fmla="*/ 11 h 11"/>
                <a:gd name="T4" fmla="*/ 4 w 9"/>
                <a:gd name="T5" fmla="*/ 3 h 11"/>
                <a:gd name="T6" fmla="*/ 0 w 9"/>
                <a:gd name="T7" fmla="*/ 0 h 11"/>
                <a:gd name="T8" fmla="*/ 0 w 9"/>
                <a:gd name="T9" fmla="*/ 3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3"/>
                  </a:moveTo>
                  <a:lnTo>
                    <a:pt x="9" y="11"/>
                  </a:lnTo>
                  <a:lnTo>
                    <a:pt x="4" y="3"/>
                  </a:lnTo>
                  <a:lnTo>
                    <a:pt x="0" y="0"/>
                  </a:lnTo>
                  <a:lnTo>
                    <a:pt x="0"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5" name="Freeform 256"/>
            <p:cNvSpPr>
              <a:spLocks/>
            </p:cNvSpPr>
            <p:nvPr/>
          </p:nvSpPr>
          <p:spPr bwMode="auto">
            <a:xfrm>
              <a:off x="4149" y="3790"/>
              <a:ext cx="9" cy="11"/>
            </a:xfrm>
            <a:custGeom>
              <a:avLst/>
              <a:gdLst>
                <a:gd name="T0" fmla="*/ 5 w 9"/>
                <a:gd name="T1" fmla="*/ 7 h 11"/>
                <a:gd name="T2" fmla="*/ 9 w 9"/>
                <a:gd name="T3" fmla="*/ 11 h 11"/>
                <a:gd name="T4" fmla="*/ 9 w 9"/>
                <a:gd name="T5" fmla="*/ 4 h 11"/>
                <a:gd name="T6" fmla="*/ 0 w 9"/>
                <a:gd name="T7" fmla="*/ 0 h 11"/>
                <a:gd name="T8" fmla="*/ 5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5" y="7"/>
                  </a:moveTo>
                  <a:lnTo>
                    <a:pt x="9" y="11"/>
                  </a:lnTo>
                  <a:lnTo>
                    <a:pt x="9" y="4"/>
                  </a:lnTo>
                  <a:lnTo>
                    <a:pt x="0" y="0"/>
                  </a:lnTo>
                  <a:lnTo>
                    <a:pt x="5"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6" name="Freeform 257"/>
            <p:cNvSpPr>
              <a:spLocks/>
            </p:cNvSpPr>
            <p:nvPr/>
          </p:nvSpPr>
          <p:spPr bwMode="auto">
            <a:xfrm>
              <a:off x="4149" y="3815"/>
              <a:ext cx="9" cy="11"/>
            </a:xfrm>
            <a:custGeom>
              <a:avLst/>
              <a:gdLst>
                <a:gd name="T0" fmla="*/ 0 w 9"/>
                <a:gd name="T1" fmla="*/ 7 h 11"/>
                <a:gd name="T2" fmla="*/ 9 w 9"/>
                <a:gd name="T3" fmla="*/ 11 h 11"/>
                <a:gd name="T4" fmla="*/ 5 w 9"/>
                <a:gd name="T5" fmla="*/ 4 h 11"/>
                <a:gd name="T6" fmla="*/ 0 w 9"/>
                <a:gd name="T7" fmla="*/ 0 h 11"/>
                <a:gd name="T8" fmla="*/ 0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7"/>
                  </a:moveTo>
                  <a:lnTo>
                    <a:pt x="9" y="11"/>
                  </a:lnTo>
                  <a:lnTo>
                    <a:pt x="5" y="4"/>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7" name="Freeform 258"/>
            <p:cNvSpPr>
              <a:spLocks/>
            </p:cNvSpPr>
            <p:nvPr/>
          </p:nvSpPr>
          <p:spPr bwMode="auto">
            <a:xfrm>
              <a:off x="4162" y="3808"/>
              <a:ext cx="9" cy="11"/>
            </a:xfrm>
            <a:custGeom>
              <a:avLst/>
              <a:gdLst>
                <a:gd name="T0" fmla="*/ 4 w 9"/>
                <a:gd name="T1" fmla="*/ 7 h 11"/>
                <a:gd name="T2" fmla="*/ 9 w 9"/>
                <a:gd name="T3" fmla="*/ 11 h 11"/>
                <a:gd name="T4" fmla="*/ 9 w 9"/>
                <a:gd name="T5" fmla="*/ 4 h 11"/>
                <a:gd name="T6" fmla="*/ 0 w 9"/>
                <a:gd name="T7" fmla="*/ 0 h 11"/>
                <a:gd name="T8" fmla="*/ 4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lnTo>
                    <a:pt x="9" y="11"/>
                  </a:lnTo>
                  <a:lnTo>
                    <a:pt x="9" y="4"/>
                  </a:lnTo>
                  <a:lnTo>
                    <a:pt x="0" y="0"/>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8" name="Freeform 259"/>
            <p:cNvSpPr>
              <a:spLocks/>
            </p:cNvSpPr>
            <p:nvPr/>
          </p:nvSpPr>
          <p:spPr bwMode="auto">
            <a:xfrm>
              <a:off x="4149" y="3833"/>
              <a:ext cx="13" cy="4"/>
            </a:xfrm>
            <a:custGeom>
              <a:avLst/>
              <a:gdLst>
                <a:gd name="T0" fmla="*/ 5 w 13"/>
                <a:gd name="T1" fmla="*/ 4 h 4"/>
                <a:gd name="T2" fmla="*/ 13 w 13"/>
                <a:gd name="T3" fmla="*/ 4 h 4"/>
                <a:gd name="T4" fmla="*/ 9 w 13"/>
                <a:gd name="T5" fmla="*/ 0 h 4"/>
                <a:gd name="T6" fmla="*/ 0 w 13"/>
                <a:gd name="T7" fmla="*/ 0 h 4"/>
                <a:gd name="T8" fmla="*/ 5 w 13"/>
                <a:gd name="T9" fmla="*/ 4 h 4"/>
                <a:gd name="T10" fmla="*/ 0 60000 65536"/>
                <a:gd name="T11" fmla="*/ 0 60000 65536"/>
                <a:gd name="T12" fmla="*/ 0 60000 65536"/>
                <a:gd name="T13" fmla="*/ 0 60000 65536"/>
                <a:gd name="T14" fmla="*/ 0 60000 65536"/>
                <a:gd name="T15" fmla="*/ 0 w 13"/>
                <a:gd name="T16" fmla="*/ 0 h 4"/>
                <a:gd name="T17" fmla="*/ 13 w 13"/>
                <a:gd name="T18" fmla="*/ 4 h 4"/>
              </a:gdLst>
              <a:ahLst/>
              <a:cxnLst>
                <a:cxn ang="T10">
                  <a:pos x="T0" y="T1"/>
                </a:cxn>
                <a:cxn ang="T11">
                  <a:pos x="T2" y="T3"/>
                </a:cxn>
                <a:cxn ang="T12">
                  <a:pos x="T4" y="T5"/>
                </a:cxn>
                <a:cxn ang="T13">
                  <a:pos x="T6" y="T7"/>
                </a:cxn>
                <a:cxn ang="T14">
                  <a:pos x="T8" y="T9"/>
                </a:cxn>
              </a:cxnLst>
              <a:rect l="T15" t="T16" r="T17" b="T18"/>
              <a:pathLst>
                <a:path w="13" h="4">
                  <a:moveTo>
                    <a:pt x="5" y="4"/>
                  </a:moveTo>
                  <a:lnTo>
                    <a:pt x="13" y="4"/>
                  </a:lnTo>
                  <a:lnTo>
                    <a:pt x="9" y="0"/>
                  </a:lnTo>
                  <a:lnTo>
                    <a:pt x="0" y="0"/>
                  </a:lnTo>
                  <a:lnTo>
                    <a:pt x="5"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9" name="Freeform 260"/>
            <p:cNvSpPr>
              <a:spLocks/>
            </p:cNvSpPr>
            <p:nvPr/>
          </p:nvSpPr>
          <p:spPr bwMode="auto">
            <a:xfrm>
              <a:off x="4171" y="3826"/>
              <a:ext cx="13" cy="3"/>
            </a:xfrm>
            <a:custGeom>
              <a:avLst/>
              <a:gdLst>
                <a:gd name="T0" fmla="*/ 4 w 13"/>
                <a:gd name="T1" fmla="*/ 3 h 3"/>
                <a:gd name="T2" fmla="*/ 13 w 13"/>
                <a:gd name="T3" fmla="*/ 3 h 3"/>
                <a:gd name="T4" fmla="*/ 8 w 13"/>
                <a:gd name="T5" fmla="*/ 0 h 3"/>
                <a:gd name="T6" fmla="*/ 0 w 13"/>
                <a:gd name="T7" fmla="*/ 0 h 3"/>
                <a:gd name="T8" fmla="*/ 4 w 13"/>
                <a:gd name="T9" fmla="*/ 3 h 3"/>
                <a:gd name="T10" fmla="*/ 0 60000 65536"/>
                <a:gd name="T11" fmla="*/ 0 60000 65536"/>
                <a:gd name="T12" fmla="*/ 0 60000 65536"/>
                <a:gd name="T13" fmla="*/ 0 60000 65536"/>
                <a:gd name="T14" fmla="*/ 0 60000 65536"/>
                <a:gd name="T15" fmla="*/ 0 w 13"/>
                <a:gd name="T16" fmla="*/ 0 h 3"/>
                <a:gd name="T17" fmla="*/ 13 w 13"/>
                <a:gd name="T18" fmla="*/ 3 h 3"/>
              </a:gdLst>
              <a:ahLst/>
              <a:cxnLst>
                <a:cxn ang="T10">
                  <a:pos x="T0" y="T1"/>
                </a:cxn>
                <a:cxn ang="T11">
                  <a:pos x="T2" y="T3"/>
                </a:cxn>
                <a:cxn ang="T12">
                  <a:pos x="T4" y="T5"/>
                </a:cxn>
                <a:cxn ang="T13">
                  <a:pos x="T6" y="T7"/>
                </a:cxn>
                <a:cxn ang="T14">
                  <a:pos x="T8" y="T9"/>
                </a:cxn>
              </a:cxnLst>
              <a:rect l="T15" t="T16" r="T17" b="T18"/>
              <a:pathLst>
                <a:path w="13" h="3">
                  <a:moveTo>
                    <a:pt x="4" y="3"/>
                  </a:moveTo>
                  <a:lnTo>
                    <a:pt x="13" y="3"/>
                  </a:lnTo>
                  <a:lnTo>
                    <a:pt x="8" y="0"/>
                  </a:lnTo>
                  <a:lnTo>
                    <a:pt x="0" y="0"/>
                  </a:lnTo>
                  <a:lnTo>
                    <a:pt x="4"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0" name="Freeform 261"/>
            <p:cNvSpPr>
              <a:spLocks/>
            </p:cNvSpPr>
            <p:nvPr/>
          </p:nvSpPr>
          <p:spPr bwMode="auto">
            <a:xfrm>
              <a:off x="4162" y="3840"/>
              <a:ext cx="9" cy="14"/>
            </a:xfrm>
            <a:custGeom>
              <a:avLst/>
              <a:gdLst>
                <a:gd name="T0" fmla="*/ 0 w 9"/>
                <a:gd name="T1" fmla="*/ 7 h 14"/>
                <a:gd name="T2" fmla="*/ 4 w 9"/>
                <a:gd name="T3" fmla="*/ 14 h 14"/>
                <a:gd name="T4" fmla="*/ 9 w 9"/>
                <a:gd name="T5" fmla="*/ 7 h 14"/>
                <a:gd name="T6" fmla="*/ 4 w 9"/>
                <a:gd name="T7" fmla="*/ 0 h 14"/>
                <a:gd name="T8" fmla="*/ 0 w 9"/>
                <a:gd name="T9" fmla="*/ 7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0" y="7"/>
                  </a:moveTo>
                  <a:lnTo>
                    <a:pt x="4" y="14"/>
                  </a:lnTo>
                  <a:lnTo>
                    <a:pt x="9" y="7"/>
                  </a:lnTo>
                  <a:lnTo>
                    <a:pt x="4"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1" name="Freeform 262"/>
            <p:cNvSpPr>
              <a:spLocks/>
            </p:cNvSpPr>
            <p:nvPr/>
          </p:nvSpPr>
          <p:spPr bwMode="auto">
            <a:xfrm>
              <a:off x="4175" y="3851"/>
              <a:ext cx="9" cy="11"/>
            </a:xfrm>
            <a:custGeom>
              <a:avLst/>
              <a:gdLst>
                <a:gd name="T0" fmla="*/ 4 w 9"/>
                <a:gd name="T1" fmla="*/ 7 h 11"/>
                <a:gd name="T2" fmla="*/ 9 w 9"/>
                <a:gd name="T3" fmla="*/ 11 h 11"/>
                <a:gd name="T4" fmla="*/ 9 w 9"/>
                <a:gd name="T5" fmla="*/ 3 h 11"/>
                <a:gd name="T6" fmla="*/ 0 w 9"/>
                <a:gd name="T7" fmla="*/ 0 h 11"/>
                <a:gd name="T8" fmla="*/ 4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lnTo>
                    <a:pt x="9" y="11"/>
                  </a:lnTo>
                  <a:lnTo>
                    <a:pt x="9" y="3"/>
                  </a:lnTo>
                  <a:lnTo>
                    <a:pt x="0" y="0"/>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2" name="Freeform 263"/>
            <p:cNvSpPr>
              <a:spLocks/>
            </p:cNvSpPr>
            <p:nvPr/>
          </p:nvSpPr>
          <p:spPr bwMode="auto">
            <a:xfrm>
              <a:off x="4175" y="3833"/>
              <a:ext cx="9" cy="11"/>
            </a:xfrm>
            <a:custGeom>
              <a:avLst/>
              <a:gdLst>
                <a:gd name="T0" fmla="*/ 0 w 9"/>
                <a:gd name="T1" fmla="*/ 7 h 11"/>
                <a:gd name="T2" fmla="*/ 4 w 9"/>
                <a:gd name="T3" fmla="*/ 11 h 11"/>
                <a:gd name="T4" fmla="*/ 9 w 9"/>
                <a:gd name="T5" fmla="*/ 7 h 11"/>
                <a:gd name="T6" fmla="*/ 4 w 9"/>
                <a:gd name="T7" fmla="*/ 0 h 11"/>
                <a:gd name="T8" fmla="*/ 0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7"/>
                  </a:moveTo>
                  <a:lnTo>
                    <a:pt x="4" y="11"/>
                  </a:lnTo>
                  <a:lnTo>
                    <a:pt x="9" y="7"/>
                  </a:lnTo>
                  <a:lnTo>
                    <a:pt x="4"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3" name="Freeform 264"/>
            <p:cNvSpPr>
              <a:spLocks/>
            </p:cNvSpPr>
            <p:nvPr/>
          </p:nvSpPr>
          <p:spPr bwMode="auto">
            <a:xfrm>
              <a:off x="1860" y="3607"/>
              <a:ext cx="137" cy="94"/>
            </a:xfrm>
            <a:custGeom>
              <a:avLst/>
              <a:gdLst>
                <a:gd name="T0" fmla="*/ 13 w 137"/>
                <a:gd name="T1" fmla="*/ 0 h 94"/>
                <a:gd name="T2" fmla="*/ 26 w 137"/>
                <a:gd name="T3" fmla="*/ 11 h 94"/>
                <a:gd name="T4" fmla="*/ 90 w 137"/>
                <a:gd name="T5" fmla="*/ 51 h 94"/>
                <a:gd name="T6" fmla="*/ 116 w 137"/>
                <a:gd name="T7" fmla="*/ 72 h 94"/>
                <a:gd name="T8" fmla="*/ 137 w 137"/>
                <a:gd name="T9" fmla="*/ 94 h 94"/>
                <a:gd name="T10" fmla="*/ 86 w 137"/>
                <a:gd name="T11" fmla="*/ 83 h 94"/>
                <a:gd name="T12" fmla="*/ 51 w 137"/>
                <a:gd name="T13" fmla="*/ 61 h 94"/>
                <a:gd name="T14" fmla="*/ 0 w 137"/>
                <a:gd name="T15" fmla="*/ 8 h 94"/>
                <a:gd name="T16" fmla="*/ 13 w 137"/>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94"/>
                <a:gd name="T29" fmla="*/ 137 w 137"/>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94">
                  <a:moveTo>
                    <a:pt x="13" y="0"/>
                  </a:moveTo>
                  <a:lnTo>
                    <a:pt x="26" y="11"/>
                  </a:lnTo>
                  <a:lnTo>
                    <a:pt x="90" y="51"/>
                  </a:lnTo>
                  <a:lnTo>
                    <a:pt x="116" y="72"/>
                  </a:lnTo>
                  <a:lnTo>
                    <a:pt x="137" y="94"/>
                  </a:lnTo>
                  <a:lnTo>
                    <a:pt x="86" y="83"/>
                  </a:lnTo>
                  <a:lnTo>
                    <a:pt x="51" y="61"/>
                  </a:lnTo>
                  <a:lnTo>
                    <a:pt x="0" y="8"/>
                  </a:lnTo>
                  <a:lnTo>
                    <a:pt x="13"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4" name="Freeform 265"/>
            <p:cNvSpPr>
              <a:spLocks/>
            </p:cNvSpPr>
            <p:nvPr/>
          </p:nvSpPr>
          <p:spPr bwMode="auto">
            <a:xfrm>
              <a:off x="1843" y="3618"/>
              <a:ext cx="90" cy="118"/>
            </a:xfrm>
            <a:custGeom>
              <a:avLst/>
              <a:gdLst>
                <a:gd name="T0" fmla="*/ 47 w 90"/>
                <a:gd name="T1" fmla="*/ 32 h 118"/>
                <a:gd name="T2" fmla="*/ 68 w 90"/>
                <a:gd name="T3" fmla="*/ 65 h 118"/>
                <a:gd name="T4" fmla="*/ 90 w 90"/>
                <a:gd name="T5" fmla="*/ 97 h 118"/>
                <a:gd name="T6" fmla="*/ 90 w 90"/>
                <a:gd name="T7" fmla="*/ 115 h 118"/>
                <a:gd name="T8" fmla="*/ 86 w 90"/>
                <a:gd name="T9" fmla="*/ 118 h 118"/>
                <a:gd name="T10" fmla="*/ 77 w 90"/>
                <a:gd name="T11" fmla="*/ 118 h 118"/>
                <a:gd name="T12" fmla="*/ 47 w 90"/>
                <a:gd name="T13" fmla="*/ 104 h 118"/>
                <a:gd name="T14" fmla="*/ 30 w 90"/>
                <a:gd name="T15" fmla="*/ 86 h 118"/>
                <a:gd name="T16" fmla="*/ 8 w 90"/>
                <a:gd name="T17" fmla="*/ 68 h 118"/>
                <a:gd name="T18" fmla="*/ 0 w 90"/>
                <a:gd name="T19" fmla="*/ 50 h 118"/>
                <a:gd name="T20" fmla="*/ 0 w 90"/>
                <a:gd name="T21" fmla="*/ 25 h 118"/>
                <a:gd name="T22" fmla="*/ 13 w 90"/>
                <a:gd name="T23" fmla="*/ 0 h 118"/>
                <a:gd name="T24" fmla="*/ 21 w 90"/>
                <a:gd name="T25" fmla="*/ 0 h 118"/>
                <a:gd name="T26" fmla="*/ 47 w 90"/>
                <a:gd name="T27" fmla="*/ 32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118"/>
                <a:gd name="T44" fmla="*/ 90 w 90"/>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118">
                  <a:moveTo>
                    <a:pt x="47" y="32"/>
                  </a:moveTo>
                  <a:lnTo>
                    <a:pt x="68" y="65"/>
                  </a:lnTo>
                  <a:lnTo>
                    <a:pt x="90" y="97"/>
                  </a:lnTo>
                  <a:lnTo>
                    <a:pt x="90" y="115"/>
                  </a:lnTo>
                  <a:lnTo>
                    <a:pt x="86" y="118"/>
                  </a:lnTo>
                  <a:lnTo>
                    <a:pt x="77" y="118"/>
                  </a:lnTo>
                  <a:lnTo>
                    <a:pt x="47" y="104"/>
                  </a:lnTo>
                  <a:lnTo>
                    <a:pt x="30" y="86"/>
                  </a:lnTo>
                  <a:lnTo>
                    <a:pt x="8" y="68"/>
                  </a:lnTo>
                  <a:lnTo>
                    <a:pt x="0" y="50"/>
                  </a:lnTo>
                  <a:lnTo>
                    <a:pt x="0" y="25"/>
                  </a:lnTo>
                  <a:lnTo>
                    <a:pt x="13" y="0"/>
                  </a:lnTo>
                  <a:lnTo>
                    <a:pt x="21" y="0"/>
                  </a:lnTo>
                  <a:lnTo>
                    <a:pt x="47" y="32"/>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5" name="Freeform 266"/>
            <p:cNvSpPr>
              <a:spLocks/>
            </p:cNvSpPr>
            <p:nvPr/>
          </p:nvSpPr>
          <p:spPr bwMode="auto">
            <a:xfrm>
              <a:off x="1864" y="3600"/>
              <a:ext cx="185" cy="54"/>
            </a:xfrm>
            <a:custGeom>
              <a:avLst/>
              <a:gdLst>
                <a:gd name="T0" fmla="*/ 0 w 185"/>
                <a:gd name="T1" fmla="*/ 7 h 54"/>
                <a:gd name="T2" fmla="*/ 26 w 185"/>
                <a:gd name="T3" fmla="*/ 22 h 54"/>
                <a:gd name="T4" fmla="*/ 60 w 185"/>
                <a:gd name="T5" fmla="*/ 33 h 54"/>
                <a:gd name="T6" fmla="*/ 146 w 185"/>
                <a:gd name="T7" fmla="*/ 50 h 54"/>
                <a:gd name="T8" fmla="*/ 185 w 185"/>
                <a:gd name="T9" fmla="*/ 54 h 54"/>
                <a:gd name="T10" fmla="*/ 185 w 185"/>
                <a:gd name="T11" fmla="*/ 50 h 54"/>
                <a:gd name="T12" fmla="*/ 185 w 185"/>
                <a:gd name="T13" fmla="*/ 47 h 54"/>
                <a:gd name="T14" fmla="*/ 172 w 185"/>
                <a:gd name="T15" fmla="*/ 36 h 54"/>
                <a:gd name="T16" fmla="*/ 168 w 185"/>
                <a:gd name="T17" fmla="*/ 29 h 54"/>
                <a:gd name="T18" fmla="*/ 155 w 185"/>
                <a:gd name="T19" fmla="*/ 25 h 54"/>
                <a:gd name="T20" fmla="*/ 133 w 185"/>
                <a:gd name="T21" fmla="*/ 18 h 54"/>
                <a:gd name="T22" fmla="*/ 82 w 185"/>
                <a:gd name="T23" fmla="*/ 4 h 54"/>
                <a:gd name="T24" fmla="*/ 56 w 185"/>
                <a:gd name="T25" fmla="*/ 0 h 54"/>
                <a:gd name="T26" fmla="*/ 26 w 185"/>
                <a:gd name="T27" fmla="*/ 0 h 54"/>
                <a:gd name="T28" fmla="*/ 4 w 185"/>
                <a:gd name="T29" fmla="*/ 4 h 54"/>
                <a:gd name="T30" fmla="*/ 0 w 185"/>
                <a:gd name="T31" fmla="*/ 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5"/>
                <a:gd name="T49" fmla="*/ 0 h 54"/>
                <a:gd name="T50" fmla="*/ 185 w 185"/>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5" h="54">
                  <a:moveTo>
                    <a:pt x="0" y="7"/>
                  </a:moveTo>
                  <a:lnTo>
                    <a:pt x="26" y="22"/>
                  </a:lnTo>
                  <a:lnTo>
                    <a:pt x="60" y="33"/>
                  </a:lnTo>
                  <a:lnTo>
                    <a:pt x="146" y="50"/>
                  </a:lnTo>
                  <a:lnTo>
                    <a:pt x="185" y="54"/>
                  </a:lnTo>
                  <a:lnTo>
                    <a:pt x="185" y="50"/>
                  </a:lnTo>
                  <a:lnTo>
                    <a:pt x="185" y="47"/>
                  </a:lnTo>
                  <a:lnTo>
                    <a:pt x="172" y="36"/>
                  </a:lnTo>
                  <a:lnTo>
                    <a:pt x="168" y="29"/>
                  </a:lnTo>
                  <a:lnTo>
                    <a:pt x="155" y="25"/>
                  </a:lnTo>
                  <a:lnTo>
                    <a:pt x="133" y="18"/>
                  </a:lnTo>
                  <a:lnTo>
                    <a:pt x="82" y="4"/>
                  </a:lnTo>
                  <a:lnTo>
                    <a:pt x="56" y="0"/>
                  </a:lnTo>
                  <a:lnTo>
                    <a:pt x="26" y="0"/>
                  </a:lnTo>
                  <a:lnTo>
                    <a:pt x="4" y="4"/>
                  </a:lnTo>
                  <a:lnTo>
                    <a:pt x="0" y="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6" name="Freeform 267"/>
            <p:cNvSpPr>
              <a:spLocks/>
            </p:cNvSpPr>
            <p:nvPr/>
          </p:nvSpPr>
          <p:spPr bwMode="auto">
            <a:xfrm>
              <a:off x="1873" y="3582"/>
              <a:ext cx="197" cy="25"/>
            </a:xfrm>
            <a:custGeom>
              <a:avLst/>
              <a:gdLst>
                <a:gd name="T0" fmla="*/ 0 w 197"/>
                <a:gd name="T1" fmla="*/ 4 h 25"/>
                <a:gd name="T2" fmla="*/ 21 w 197"/>
                <a:gd name="T3" fmla="*/ 8 h 25"/>
                <a:gd name="T4" fmla="*/ 107 w 197"/>
                <a:gd name="T5" fmla="*/ 0 h 25"/>
                <a:gd name="T6" fmla="*/ 150 w 197"/>
                <a:gd name="T7" fmla="*/ 0 h 25"/>
                <a:gd name="T8" fmla="*/ 197 w 197"/>
                <a:gd name="T9" fmla="*/ 8 h 25"/>
                <a:gd name="T10" fmla="*/ 154 w 197"/>
                <a:gd name="T11" fmla="*/ 22 h 25"/>
                <a:gd name="T12" fmla="*/ 103 w 197"/>
                <a:gd name="T13" fmla="*/ 25 h 25"/>
                <a:gd name="T14" fmla="*/ 4 w 197"/>
                <a:gd name="T15" fmla="*/ 15 h 25"/>
                <a:gd name="T16" fmla="*/ 0 w 197"/>
                <a:gd name="T17" fmla="*/ 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25"/>
                <a:gd name="T29" fmla="*/ 197 w 19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25">
                  <a:moveTo>
                    <a:pt x="0" y="4"/>
                  </a:moveTo>
                  <a:lnTo>
                    <a:pt x="21" y="8"/>
                  </a:lnTo>
                  <a:lnTo>
                    <a:pt x="107" y="0"/>
                  </a:lnTo>
                  <a:lnTo>
                    <a:pt x="150" y="0"/>
                  </a:lnTo>
                  <a:lnTo>
                    <a:pt x="197" y="8"/>
                  </a:lnTo>
                  <a:lnTo>
                    <a:pt x="154" y="22"/>
                  </a:lnTo>
                  <a:lnTo>
                    <a:pt x="103" y="25"/>
                  </a:lnTo>
                  <a:lnTo>
                    <a:pt x="4" y="15"/>
                  </a:lnTo>
                  <a:lnTo>
                    <a:pt x="0" y="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7" name="Freeform 268"/>
            <p:cNvSpPr>
              <a:spLocks/>
            </p:cNvSpPr>
            <p:nvPr/>
          </p:nvSpPr>
          <p:spPr bwMode="auto">
            <a:xfrm>
              <a:off x="1868" y="3539"/>
              <a:ext cx="198" cy="47"/>
            </a:xfrm>
            <a:custGeom>
              <a:avLst/>
              <a:gdLst>
                <a:gd name="T0" fmla="*/ 65 w 198"/>
                <a:gd name="T1" fmla="*/ 43 h 47"/>
                <a:gd name="T2" fmla="*/ 177 w 198"/>
                <a:gd name="T3" fmla="*/ 29 h 47"/>
                <a:gd name="T4" fmla="*/ 198 w 198"/>
                <a:gd name="T5" fmla="*/ 18 h 47"/>
                <a:gd name="T6" fmla="*/ 198 w 198"/>
                <a:gd name="T7" fmla="*/ 11 h 47"/>
                <a:gd name="T8" fmla="*/ 194 w 198"/>
                <a:gd name="T9" fmla="*/ 8 h 47"/>
                <a:gd name="T10" fmla="*/ 164 w 198"/>
                <a:gd name="T11" fmla="*/ 0 h 47"/>
                <a:gd name="T12" fmla="*/ 125 w 198"/>
                <a:gd name="T13" fmla="*/ 0 h 47"/>
                <a:gd name="T14" fmla="*/ 95 w 198"/>
                <a:gd name="T15" fmla="*/ 4 h 47"/>
                <a:gd name="T16" fmla="*/ 65 w 198"/>
                <a:gd name="T17" fmla="*/ 11 h 47"/>
                <a:gd name="T18" fmla="*/ 31 w 198"/>
                <a:gd name="T19" fmla="*/ 25 h 47"/>
                <a:gd name="T20" fmla="*/ 0 w 198"/>
                <a:gd name="T21" fmla="*/ 43 h 47"/>
                <a:gd name="T22" fmla="*/ 9 w 198"/>
                <a:gd name="T23" fmla="*/ 47 h 47"/>
                <a:gd name="T24" fmla="*/ 65 w 198"/>
                <a:gd name="T25" fmla="*/ 43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47"/>
                <a:gd name="T41" fmla="*/ 198 w 198"/>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47">
                  <a:moveTo>
                    <a:pt x="65" y="43"/>
                  </a:moveTo>
                  <a:lnTo>
                    <a:pt x="177" y="29"/>
                  </a:lnTo>
                  <a:lnTo>
                    <a:pt x="198" y="18"/>
                  </a:lnTo>
                  <a:lnTo>
                    <a:pt x="198" y="11"/>
                  </a:lnTo>
                  <a:lnTo>
                    <a:pt x="194" y="8"/>
                  </a:lnTo>
                  <a:lnTo>
                    <a:pt x="164" y="0"/>
                  </a:lnTo>
                  <a:lnTo>
                    <a:pt x="125" y="0"/>
                  </a:lnTo>
                  <a:lnTo>
                    <a:pt x="95" y="4"/>
                  </a:lnTo>
                  <a:lnTo>
                    <a:pt x="65" y="11"/>
                  </a:lnTo>
                  <a:lnTo>
                    <a:pt x="31" y="25"/>
                  </a:lnTo>
                  <a:lnTo>
                    <a:pt x="0" y="43"/>
                  </a:lnTo>
                  <a:lnTo>
                    <a:pt x="9" y="47"/>
                  </a:lnTo>
                  <a:lnTo>
                    <a:pt x="65" y="4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8" name="Freeform 269"/>
            <p:cNvSpPr>
              <a:spLocks/>
            </p:cNvSpPr>
            <p:nvPr/>
          </p:nvSpPr>
          <p:spPr bwMode="auto">
            <a:xfrm>
              <a:off x="1826" y="3633"/>
              <a:ext cx="47" cy="114"/>
            </a:xfrm>
            <a:custGeom>
              <a:avLst/>
              <a:gdLst>
                <a:gd name="T0" fmla="*/ 21 w 47"/>
                <a:gd name="T1" fmla="*/ 0 h 114"/>
                <a:gd name="T2" fmla="*/ 21 w 47"/>
                <a:gd name="T3" fmla="*/ 10 h 114"/>
                <a:gd name="T4" fmla="*/ 47 w 47"/>
                <a:gd name="T5" fmla="*/ 60 h 114"/>
                <a:gd name="T6" fmla="*/ 47 w 47"/>
                <a:gd name="T7" fmla="*/ 85 h 114"/>
                <a:gd name="T8" fmla="*/ 38 w 47"/>
                <a:gd name="T9" fmla="*/ 114 h 114"/>
                <a:gd name="T10" fmla="*/ 21 w 47"/>
                <a:gd name="T11" fmla="*/ 100 h 114"/>
                <a:gd name="T12" fmla="*/ 12 w 47"/>
                <a:gd name="T13" fmla="*/ 85 h 114"/>
                <a:gd name="T14" fmla="*/ 0 w 47"/>
                <a:gd name="T15" fmla="*/ 57 h 114"/>
                <a:gd name="T16" fmla="*/ 4 w 47"/>
                <a:gd name="T17" fmla="*/ 0 h 114"/>
                <a:gd name="T18" fmla="*/ 21 w 47"/>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114"/>
                <a:gd name="T32" fmla="*/ 47 w 47"/>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114">
                  <a:moveTo>
                    <a:pt x="21" y="0"/>
                  </a:moveTo>
                  <a:lnTo>
                    <a:pt x="21" y="10"/>
                  </a:lnTo>
                  <a:lnTo>
                    <a:pt x="47" y="60"/>
                  </a:lnTo>
                  <a:lnTo>
                    <a:pt x="47" y="85"/>
                  </a:lnTo>
                  <a:lnTo>
                    <a:pt x="38" y="114"/>
                  </a:lnTo>
                  <a:lnTo>
                    <a:pt x="21" y="100"/>
                  </a:lnTo>
                  <a:lnTo>
                    <a:pt x="12" y="85"/>
                  </a:lnTo>
                  <a:lnTo>
                    <a:pt x="0" y="57"/>
                  </a:lnTo>
                  <a:lnTo>
                    <a:pt x="4" y="0"/>
                  </a:lnTo>
                  <a:lnTo>
                    <a:pt x="21"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9" name="Freeform 270"/>
            <p:cNvSpPr>
              <a:spLocks/>
            </p:cNvSpPr>
            <p:nvPr/>
          </p:nvSpPr>
          <p:spPr bwMode="auto">
            <a:xfrm>
              <a:off x="1765" y="3633"/>
              <a:ext cx="65" cy="111"/>
            </a:xfrm>
            <a:custGeom>
              <a:avLst/>
              <a:gdLst>
                <a:gd name="T0" fmla="*/ 65 w 65"/>
                <a:gd name="T1" fmla="*/ 0 h 111"/>
                <a:gd name="T2" fmla="*/ 43 w 65"/>
                <a:gd name="T3" fmla="*/ 10 h 111"/>
                <a:gd name="T4" fmla="*/ 13 w 65"/>
                <a:gd name="T5" fmla="*/ 39 h 111"/>
                <a:gd name="T6" fmla="*/ 5 w 65"/>
                <a:gd name="T7" fmla="*/ 57 h 111"/>
                <a:gd name="T8" fmla="*/ 0 w 65"/>
                <a:gd name="T9" fmla="*/ 71 h 111"/>
                <a:gd name="T10" fmla="*/ 5 w 65"/>
                <a:gd name="T11" fmla="*/ 93 h 111"/>
                <a:gd name="T12" fmla="*/ 18 w 65"/>
                <a:gd name="T13" fmla="*/ 111 h 111"/>
                <a:gd name="T14" fmla="*/ 43 w 65"/>
                <a:gd name="T15" fmla="*/ 89 h 111"/>
                <a:gd name="T16" fmla="*/ 56 w 65"/>
                <a:gd name="T17" fmla="*/ 50 h 111"/>
                <a:gd name="T18" fmla="*/ 65 w 65"/>
                <a:gd name="T19" fmla="*/ 10 h 111"/>
                <a:gd name="T20" fmla="*/ 65 w 65"/>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1"/>
                <a:gd name="T35" fmla="*/ 65 w 65"/>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1">
                  <a:moveTo>
                    <a:pt x="65" y="0"/>
                  </a:moveTo>
                  <a:lnTo>
                    <a:pt x="43" y="10"/>
                  </a:lnTo>
                  <a:lnTo>
                    <a:pt x="13" y="39"/>
                  </a:lnTo>
                  <a:lnTo>
                    <a:pt x="5" y="57"/>
                  </a:lnTo>
                  <a:lnTo>
                    <a:pt x="0" y="71"/>
                  </a:lnTo>
                  <a:lnTo>
                    <a:pt x="5" y="93"/>
                  </a:lnTo>
                  <a:lnTo>
                    <a:pt x="18" y="111"/>
                  </a:lnTo>
                  <a:lnTo>
                    <a:pt x="43" y="89"/>
                  </a:lnTo>
                  <a:lnTo>
                    <a:pt x="56" y="50"/>
                  </a:lnTo>
                  <a:lnTo>
                    <a:pt x="65" y="10"/>
                  </a:lnTo>
                  <a:lnTo>
                    <a:pt x="65"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0" name="Freeform 271"/>
            <p:cNvSpPr>
              <a:spLocks/>
            </p:cNvSpPr>
            <p:nvPr/>
          </p:nvSpPr>
          <p:spPr bwMode="auto">
            <a:xfrm>
              <a:off x="1864" y="3482"/>
              <a:ext cx="99" cy="97"/>
            </a:xfrm>
            <a:custGeom>
              <a:avLst/>
              <a:gdLst>
                <a:gd name="T0" fmla="*/ 0 w 99"/>
                <a:gd name="T1" fmla="*/ 97 h 97"/>
                <a:gd name="T2" fmla="*/ 26 w 99"/>
                <a:gd name="T3" fmla="*/ 90 h 97"/>
                <a:gd name="T4" fmla="*/ 65 w 99"/>
                <a:gd name="T5" fmla="*/ 65 h 97"/>
                <a:gd name="T6" fmla="*/ 82 w 99"/>
                <a:gd name="T7" fmla="*/ 54 h 97"/>
                <a:gd name="T8" fmla="*/ 95 w 99"/>
                <a:gd name="T9" fmla="*/ 40 h 97"/>
                <a:gd name="T10" fmla="*/ 99 w 99"/>
                <a:gd name="T11" fmla="*/ 22 h 97"/>
                <a:gd name="T12" fmla="*/ 95 w 99"/>
                <a:gd name="T13" fmla="*/ 0 h 97"/>
                <a:gd name="T14" fmla="*/ 60 w 99"/>
                <a:gd name="T15" fmla="*/ 14 h 97"/>
                <a:gd name="T16" fmla="*/ 26 w 99"/>
                <a:gd name="T17" fmla="*/ 50 h 97"/>
                <a:gd name="T18" fmla="*/ 0 w 99"/>
                <a:gd name="T19" fmla="*/ 90 h 97"/>
                <a:gd name="T20" fmla="*/ 0 w 99"/>
                <a:gd name="T21" fmla="*/ 97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97"/>
                <a:gd name="T35" fmla="*/ 99 w 9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97">
                  <a:moveTo>
                    <a:pt x="0" y="97"/>
                  </a:moveTo>
                  <a:lnTo>
                    <a:pt x="26" y="90"/>
                  </a:lnTo>
                  <a:lnTo>
                    <a:pt x="65" y="65"/>
                  </a:lnTo>
                  <a:lnTo>
                    <a:pt x="82" y="54"/>
                  </a:lnTo>
                  <a:lnTo>
                    <a:pt x="95" y="40"/>
                  </a:lnTo>
                  <a:lnTo>
                    <a:pt x="99" y="22"/>
                  </a:lnTo>
                  <a:lnTo>
                    <a:pt x="95" y="0"/>
                  </a:lnTo>
                  <a:lnTo>
                    <a:pt x="60" y="14"/>
                  </a:lnTo>
                  <a:lnTo>
                    <a:pt x="26" y="50"/>
                  </a:lnTo>
                  <a:lnTo>
                    <a:pt x="0" y="90"/>
                  </a:lnTo>
                  <a:lnTo>
                    <a:pt x="0" y="9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1" name="Freeform 272"/>
            <p:cNvSpPr>
              <a:spLocks/>
            </p:cNvSpPr>
            <p:nvPr/>
          </p:nvSpPr>
          <p:spPr bwMode="auto">
            <a:xfrm>
              <a:off x="1795" y="3568"/>
              <a:ext cx="82" cy="75"/>
            </a:xfrm>
            <a:custGeom>
              <a:avLst/>
              <a:gdLst>
                <a:gd name="T0" fmla="*/ 13 w 82"/>
                <a:gd name="T1" fmla="*/ 29 h 75"/>
                <a:gd name="T2" fmla="*/ 5 w 82"/>
                <a:gd name="T3" fmla="*/ 47 h 75"/>
                <a:gd name="T4" fmla="*/ 0 w 82"/>
                <a:gd name="T5" fmla="*/ 57 h 75"/>
                <a:gd name="T6" fmla="*/ 0 w 82"/>
                <a:gd name="T7" fmla="*/ 72 h 75"/>
                <a:gd name="T8" fmla="*/ 9 w 82"/>
                <a:gd name="T9" fmla="*/ 75 h 75"/>
                <a:gd name="T10" fmla="*/ 22 w 82"/>
                <a:gd name="T11" fmla="*/ 75 h 75"/>
                <a:gd name="T12" fmla="*/ 39 w 82"/>
                <a:gd name="T13" fmla="*/ 72 h 75"/>
                <a:gd name="T14" fmla="*/ 56 w 82"/>
                <a:gd name="T15" fmla="*/ 61 h 75"/>
                <a:gd name="T16" fmla="*/ 69 w 82"/>
                <a:gd name="T17" fmla="*/ 47 h 75"/>
                <a:gd name="T18" fmla="*/ 78 w 82"/>
                <a:gd name="T19" fmla="*/ 29 h 75"/>
                <a:gd name="T20" fmla="*/ 82 w 82"/>
                <a:gd name="T21" fmla="*/ 14 h 75"/>
                <a:gd name="T22" fmla="*/ 82 w 82"/>
                <a:gd name="T23" fmla="*/ 4 h 75"/>
                <a:gd name="T24" fmla="*/ 73 w 82"/>
                <a:gd name="T25" fmla="*/ 0 h 75"/>
                <a:gd name="T26" fmla="*/ 61 w 82"/>
                <a:gd name="T27" fmla="*/ 0 h 75"/>
                <a:gd name="T28" fmla="*/ 43 w 82"/>
                <a:gd name="T29" fmla="*/ 4 h 75"/>
                <a:gd name="T30" fmla="*/ 31 w 82"/>
                <a:gd name="T31" fmla="*/ 14 h 75"/>
                <a:gd name="T32" fmla="*/ 13 w 82"/>
                <a:gd name="T33" fmla="*/ 29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75"/>
                <a:gd name="T53" fmla="*/ 82 w 82"/>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75">
                  <a:moveTo>
                    <a:pt x="13" y="29"/>
                  </a:moveTo>
                  <a:lnTo>
                    <a:pt x="5" y="47"/>
                  </a:lnTo>
                  <a:lnTo>
                    <a:pt x="0" y="57"/>
                  </a:lnTo>
                  <a:lnTo>
                    <a:pt x="0" y="72"/>
                  </a:lnTo>
                  <a:lnTo>
                    <a:pt x="9" y="75"/>
                  </a:lnTo>
                  <a:lnTo>
                    <a:pt x="22" y="75"/>
                  </a:lnTo>
                  <a:lnTo>
                    <a:pt x="39" y="72"/>
                  </a:lnTo>
                  <a:lnTo>
                    <a:pt x="56" y="61"/>
                  </a:lnTo>
                  <a:lnTo>
                    <a:pt x="69" y="47"/>
                  </a:lnTo>
                  <a:lnTo>
                    <a:pt x="78" y="29"/>
                  </a:lnTo>
                  <a:lnTo>
                    <a:pt x="82" y="14"/>
                  </a:lnTo>
                  <a:lnTo>
                    <a:pt x="82" y="4"/>
                  </a:lnTo>
                  <a:lnTo>
                    <a:pt x="73" y="0"/>
                  </a:lnTo>
                  <a:lnTo>
                    <a:pt x="61" y="0"/>
                  </a:lnTo>
                  <a:lnTo>
                    <a:pt x="43" y="4"/>
                  </a:lnTo>
                  <a:lnTo>
                    <a:pt x="31" y="14"/>
                  </a:lnTo>
                  <a:lnTo>
                    <a:pt x="13" y="29"/>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2" name="Freeform 273"/>
            <p:cNvSpPr>
              <a:spLocks/>
            </p:cNvSpPr>
            <p:nvPr/>
          </p:nvSpPr>
          <p:spPr bwMode="auto">
            <a:xfrm>
              <a:off x="1830" y="3500"/>
              <a:ext cx="69" cy="68"/>
            </a:xfrm>
            <a:custGeom>
              <a:avLst/>
              <a:gdLst>
                <a:gd name="T0" fmla="*/ 47 w 69"/>
                <a:gd name="T1" fmla="*/ 61 h 68"/>
                <a:gd name="T2" fmla="*/ 64 w 69"/>
                <a:gd name="T3" fmla="*/ 22 h 68"/>
                <a:gd name="T4" fmla="*/ 69 w 69"/>
                <a:gd name="T5" fmla="*/ 11 h 68"/>
                <a:gd name="T6" fmla="*/ 64 w 69"/>
                <a:gd name="T7" fmla="*/ 0 h 68"/>
                <a:gd name="T8" fmla="*/ 47 w 69"/>
                <a:gd name="T9" fmla="*/ 0 h 68"/>
                <a:gd name="T10" fmla="*/ 30 w 69"/>
                <a:gd name="T11" fmla="*/ 7 h 68"/>
                <a:gd name="T12" fmla="*/ 17 w 69"/>
                <a:gd name="T13" fmla="*/ 18 h 68"/>
                <a:gd name="T14" fmla="*/ 4 w 69"/>
                <a:gd name="T15" fmla="*/ 47 h 68"/>
                <a:gd name="T16" fmla="*/ 0 w 69"/>
                <a:gd name="T17" fmla="*/ 57 h 68"/>
                <a:gd name="T18" fmla="*/ 8 w 69"/>
                <a:gd name="T19" fmla="*/ 64 h 68"/>
                <a:gd name="T20" fmla="*/ 21 w 69"/>
                <a:gd name="T21" fmla="*/ 68 h 68"/>
                <a:gd name="T22" fmla="*/ 34 w 69"/>
                <a:gd name="T23" fmla="*/ 64 h 68"/>
                <a:gd name="T24" fmla="*/ 47 w 69"/>
                <a:gd name="T25" fmla="*/ 64 h 68"/>
                <a:gd name="T26" fmla="*/ 47 w 69"/>
                <a:gd name="T27" fmla="*/ 61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68"/>
                <a:gd name="T44" fmla="*/ 69 w 69"/>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68">
                  <a:moveTo>
                    <a:pt x="47" y="61"/>
                  </a:moveTo>
                  <a:lnTo>
                    <a:pt x="64" y="22"/>
                  </a:lnTo>
                  <a:lnTo>
                    <a:pt x="69" y="11"/>
                  </a:lnTo>
                  <a:lnTo>
                    <a:pt x="64" y="0"/>
                  </a:lnTo>
                  <a:lnTo>
                    <a:pt x="47" y="0"/>
                  </a:lnTo>
                  <a:lnTo>
                    <a:pt x="30" y="7"/>
                  </a:lnTo>
                  <a:lnTo>
                    <a:pt x="17" y="18"/>
                  </a:lnTo>
                  <a:lnTo>
                    <a:pt x="4" y="47"/>
                  </a:lnTo>
                  <a:lnTo>
                    <a:pt x="0" y="57"/>
                  </a:lnTo>
                  <a:lnTo>
                    <a:pt x="8" y="64"/>
                  </a:lnTo>
                  <a:lnTo>
                    <a:pt x="21" y="68"/>
                  </a:lnTo>
                  <a:lnTo>
                    <a:pt x="34" y="64"/>
                  </a:lnTo>
                  <a:lnTo>
                    <a:pt x="47" y="64"/>
                  </a:lnTo>
                  <a:lnTo>
                    <a:pt x="47" y="6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3" name="Freeform 274"/>
            <p:cNvSpPr>
              <a:spLocks/>
            </p:cNvSpPr>
            <p:nvPr/>
          </p:nvSpPr>
          <p:spPr bwMode="auto">
            <a:xfrm>
              <a:off x="1795" y="3532"/>
              <a:ext cx="52" cy="54"/>
            </a:xfrm>
            <a:custGeom>
              <a:avLst/>
              <a:gdLst>
                <a:gd name="T0" fmla="*/ 52 w 52"/>
                <a:gd name="T1" fmla="*/ 36 h 54"/>
                <a:gd name="T2" fmla="*/ 35 w 52"/>
                <a:gd name="T3" fmla="*/ 22 h 54"/>
                <a:gd name="T4" fmla="*/ 31 w 52"/>
                <a:gd name="T5" fmla="*/ 7 h 54"/>
                <a:gd name="T6" fmla="*/ 26 w 52"/>
                <a:gd name="T7" fmla="*/ 0 h 54"/>
                <a:gd name="T8" fmla="*/ 18 w 52"/>
                <a:gd name="T9" fmla="*/ 0 h 54"/>
                <a:gd name="T10" fmla="*/ 5 w 52"/>
                <a:gd name="T11" fmla="*/ 15 h 54"/>
                <a:gd name="T12" fmla="*/ 0 w 52"/>
                <a:gd name="T13" fmla="*/ 29 h 54"/>
                <a:gd name="T14" fmla="*/ 5 w 52"/>
                <a:gd name="T15" fmla="*/ 36 h 54"/>
                <a:gd name="T16" fmla="*/ 9 w 52"/>
                <a:gd name="T17" fmla="*/ 43 h 54"/>
                <a:gd name="T18" fmla="*/ 18 w 52"/>
                <a:gd name="T19" fmla="*/ 54 h 54"/>
                <a:gd name="T20" fmla="*/ 26 w 52"/>
                <a:gd name="T21" fmla="*/ 54 h 54"/>
                <a:gd name="T22" fmla="*/ 31 w 52"/>
                <a:gd name="T23" fmla="*/ 50 h 54"/>
                <a:gd name="T24" fmla="*/ 48 w 52"/>
                <a:gd name="T25" fmla="*/ 40 h 54"/>
                <a:gd name="T26" fmla="*/ 52 w 5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4"/>
                <a:gd name="T44" fmla="*/ 52 w 52"/>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4">
                  <a:moveTo>
                    <a:pt x="52" y="36"/>
                  </a:moveTo>
                  <a:lnTo>
                    <a:pt x="35" y="22"/>
                  </a:lnTo>
                  <a:lnTo>
                    <a:pt x="31" y="7"/>
                  </a:lnTo>
                  <a:lnTo>
                    <a:pt x="26" y="0"/>
                  </a:lnTo>
                  <a:lnTo>
                    <a:pt x="18" y="0"/>
                  </a:lnTo>
                  <a:lnTo>
                    <a:pt x="5" y="15"/>
                  </a:lnTo>
                  <a:lnTo>
                    <a:pt x="0" y="29"/>
                  </a:lnTo>
                  <a:lnTo>
                    <a:pt x="5" y="36"/>
                  </a:lnTo>
                  <a:lnTo>
                    <a:pt x="9" y="43"/>
                  </a:lnTo>
                  <a:lnTo>
                    <a:pt x="18" y="54"/>
                  </a:lnTo>
                  <a:lnTo>
                    <a:pt x="26" y="54"/>
                  </a:lnTo>
                  <a:lnTo>
                    <a:pt x="31" y="50"/>
                  </a:lnTo>
                  <a:lnTo>
                    <a:pt x="48" y="40"/>
                  </a:lnTo>
                  <a:lnTo>
                    <a:pt x="52" y="36"/>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4" name="Freeform 275"/>
            <p:cNvSpPr>
              <a:spLocks/>
            </p:cNvSpPr>
            <p:nvPr/>
          </p:nvSpPr>
          <p:spPr bwMode="auto">
            <a:xfrm>
              <a:off x="1740" y="3582"/>
              <a:ext cx="77" cy="33"/>
            </a:xfrm>
            <a:custGeom>
              <a:avLst/>
              <a:gdLst>
                <a:gd name="T0" fmla="*/ 77 w 77"/>
                <a:gd name="T1" fmla="*/ 8 h 33"/>
                <a:gd name="T2" fmla="*/ 43 w 77"/>
                <a:gd name="T3" fmla="*/ 0 h 33"/>
                <a:gd name="T4" fmla="*/ 38 w 77"/>
                <a:gd name="T5" fmla="*/ 0 h 33"/>
                <a:gd name="T6" fmla="*/ 21 w 77"/>
                <a:gd name="T7" fmla="*/ 0 h 33"/>
                <a:gd name="T8" fmla="*/ 8 w 77"/>
                <a:gd name="T9" fmla="*/ 4 h 33"/>
                <a:gd name="T10" fmla="*/ 0 w 77"/>
                <a:gd name="T11" fmla="*/ 4 h 33"/>
                <a:gd name="T12" fmla="*/ 0 w 77"/>
                <a:gd name="T13" fmla="*/ 11 h 33"/>
                <a:gd name="T14" fmla="*/ 17 w 77"/>
                <a:gd name="T15" fmla="*/ 22 h 33"/>
                <a:gd name="T16" fmla="*/ 34 w 77"/>
                <a:gd name="T17" fmla="*/ 29 h 33"/>
                <a:gd name="T18" fmla="*/ 55 w 77"/>
                <a:gd name="T19" fmla="*/ 33 h 33"/>
                <a:gd name="T20" fmla="*/ 64 w 77"/>
                <a:gd name="T21" fmla="*/ 25 h 33"/>
                <a:gd name="T22" fmla="*/ 77 w 77"/>
                <a:gd name="T23" fmla="*/ 8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33"/>
                <a:gd name="T38" fmla="*/ 77 w 77"/>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33">
                  <a:moveTo>
                    <a:pt x="77" y="8"/>
                  </a:moveTo>
                  <a:lnTo>
                    <a:pt x="43" y="0"/>
                  </a:lnTo>
                  <a:lnTo>
                    <a:pt x="38" y="0"/>
                  </a:lnTo>
                  <a:lnTo>
                    <a:pt x="21" y="0"/>
                  </a:lnTo>
                  <a:lnTo>
                    <a:pt x="8" y="4"/>
                  </a:lnTo>
                  <a:lnTo>
                    <a:pt x="0" y="4"/>
                  </a:lnTo>
                  <a:lnTo>
                    <a:pt x="0" y="11"/>
                  </a:lnTo>
                  <a:lnTo>
                    <a:pt x="17" y="22"/>
                  </a:lnTo>
                  <a:lnTo>
                    <a:pt x="34" y="29"/>
                  </a:lnTo>
                  <a:lnTo>
                    <a:pt x="55" y="33"/>
                  </a:lnTo>
                  <a:lnTo>
                    <a:pt x="64" y="25"/>
                  </a:lnTo>
                  <a:lnTo>
                    <a:pt x="77" y="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5" name="Freeform 276"/>
            <p:cNvSpPr>
              <a:spLocks/>
            </p:cNvSpPr>
            <p:nvPr/>
          </p:nvSpPr>
          <p:spPr bwMode="auto">
            <a:xfrm>
              <a:off x="1731" y="3615"/>
              <a:ext cx="69" cy="25"/>
            </a:xfrm>
            <a:custGeom>
              <a:avLst/>
              <a:gdLst>
                <a:gd name="T0" fmla="*/ 69 w 69"/>
                <a:gd name="T1" fmla="*/ 7 h 25"/>
                <a:gd name="T2" fmla="*/ 60 w 69"/>
                <a:gd name="T3" fmla="*/ 3 h 25"/>
                <a:gd name="T4" fmla="*/ 47 w 69"/>
                <a:gd name="T5" fmla="*/ 0 h 25"/>
                <a:gd name="T6" fmla="*/ 30 w 69"/>
                <a:gd name="T7" fmla="*/ 3 h 25"/>
                <a:gd name="T8" fmla="*/ 17 w 69"/>
                <a:gd name="T9" fmla="*/ 7 h 25"/>
                <a:gd name="T10" fmla="*/ 0 w 69"/>
                <a:gd name="T11" fmla="*/ 18 h 25"/>
                <a:gd name="T12" fmla="*/ 0 w 69"/>
                <a:gd name="T13" fmla="*/ 18 h 25"/>
                <a:gd name="T14" fmla="*/ 4 w 69"/>
                <a:gd name="T15" fmla="*/ 21 h 25"/>
                <a:gd name="T16" fmla="*/ 13 w 69"/>
                <a:gd name="T17" fmla="*/ 25 h 25"/>
                <a:gd name="T18" fmla="*/ 60 w 69"/>
                <a:gd name="T19" fmla="*/ 25 h 25"/>
                <a:gd name="T20" fmla="*/ 69 w 69"/>
                <a:gd name="T21" fmla="*/ 14 h 25"/>
                <a:gd name="T22" fmla="*/ 69 w 69"/>
                <a:gd name="T23" fmla="*/ 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25"/>
                <a:gd name="T38" fmla="*/ 69 w 69"/>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25">
                  <a:moveTo>
                    <a:pt x="69" y="7"/>
                  </a:moveTo>
                  <a:lnTo>
                    <a:pt x="60" y="3"/>
                  </a:lnTo>
                  <a:lnTo>
                    <a:pt x="47" y="0"/>
                  </a:lnTo>
                  <a:lnTo>
                    <a:pt x="30" y="3"/>
                  </a:lnTo>
                  <a:lnTo>
                    <a:pt x="17" y="7"/>
                  </a:lnTo>
                  <a:lnTo>
                    <a:pt x="0" y="18"/>
                  </a:lnTo>
                  <a:lnTo>
                    <a:pt x="4" y="21"/>
                  </a:lnTo>
                  <a:lnTo>
                    <a:pt x="13" y="25"/>
                  </a:lnTo>
                  <a:lnTo>
                    <a:pt x="60" y="25"/>
                  </a:lnTo>
                  <a:lnTo>
                    <a:pt x="69" y="14"/>
                  </a:lnTo>
                  <a:lnTo>
                    <a:pt x="69" y="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6" name="Freeform 277"/>
            <p:cNvSpPr>
              <a:spLocks/>
            </p:cNvSpPr>
            <p:nvPr/>
          </p:nvSpPr>
          <p:spPr bwMode="auto">
            <a:xfrm>
              <a:off x="1735" y="3640"/>
              <a:ext cx="69" cy="64"/>
            </a:xfrm>
            <a:custGeom>
              <a:avLst/>
              <a:gdLst>
                <a:gd name="T0" fmla="*/ 69 w 69"/>
                <a:gd name="T1" fmla="*/ 3 h 64"/>
                <a:gd name="T2" fmla="*/ 69 w 69"/>
                <a:gd name="T3" fmla="*/ 3 h 64"/>
                <a:gd name="T4" fmla="*/ 60 w 69"/>
                <a:gd name="T5" fmla="*/ 0 h 64"/>
                <a:gd name="T6" fmla="*/ 39 w 69"/>
                <a:gd name="T7" fmla="*/ 3 h 64"/>
                <a:gd name="T8" fmla="*/ 22 w 69"/>
                <a:gd name="T9" fmla="*/ 18 h 64"/>
                <a:gd name="T10" fmla="*/ 9 w 69"/>
                <a:gd name="T11" fmla="*/ 25 h 64"/>
                <a:gd name="T12" fmla="*/ 0 w 69"/>
                <a:gd name="T13" fmla="*/ 35 h 64"/>
                <a:gd name="T14" fmla="*/ 0 w 69"/>
                <a:gd name="T15" fmla="*/ 53 h 64"/>
                <a:gd name="T16" fmla="*/ 0 w 69"/>
                <a:gd name="T17" fmla="*/ 64 h 64"/>
                <a:gd name="T18" fmla="*/ 5 w 69"/>
                <a:gd name="T19" fmla="*/ 64 h 64"/>
                <a:gd name="T20" fmla="*/ 43 w 69"/>
                <a:gd name="T21" fmla="*/ 39 h 64"/>
                <a:gd name="T22" fmla="*/ 69 w 69"/>
                <a:gd name="T23" fmla="*/ 3 h 64"/>
                <a:gd name="T24" fmla="*/ 69 w 69"/>
                <a:gd name="T25" fmla="*/ 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4"/>
                <a:gd name="T41" fmla="*/ 69 w 6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4">
                  <a:moveTo>
                    <a:pt x="69" y="3"/>
                  </a:moveTo>
                  <a:lnTo>
                    <a:pt x="69" y="3"/>
                  </a:lnTo>
                  <a:lnTo>
                    <a:pt x="60" y="0"/>
                  </a:lnTo>
                  <a:lnTo>
                    <a:pt x="39" y="3"/>
                  </a:lnTo>
                  <a:lnTo>
                    <a:pt x="22" y="18"/>
                  </a:lnTo>
                  <a:lnTo>
                    <a:pt x="9" y="25"/>
                  </a:lnTo>
                  <a:lnTo>
                    <a:pt x="0" y="35"/>
                  </a:lnTo>
                  <a:lnTo>
                    <a:pt x="0" y="53"/>
                  </a:lnTo>
                  <a:lnTo>
                    <a:pt x="0" y="64"/>
                  </a:lnTo>
                  <a:lnTo>
                    <a:pt x="5" y="64"/>
                  </a:lnTo>
                  <a:lnTo>
                    <a:pt x="43" y="39"/>
                  </a:lnTo>
                  <a:lnTo>
                    <a:pt x="69" y="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7" name="Freeform 278"/>
            <p:cNvSpPr>
              <a:spLocks/>
            </p:cNvSpPr>
            <p:nvPr/>
          </p:nvSpPr>
          <p:spPr bwMode="auto">
            <a:xfrm>
              <a:off x="1838" y="3575"/>
              <a:ext cx="13" cy="15"/>
            </a:xfrm>
            <a:custGeom>
              <a:avLst/>
              <a:gdLst>
                <a:gd name="T0" fmla="*/ 0 w 13"/>
                <a:gd name="T1" fmla="*/ 7 h 15"/>
                <a:gd name="T2" fmla="*/ 5 w 13"/>
                <a:gd name="T3" fmla="*/ 15 h 15"/>
                <a:gd name="T4" fmla="*/ 13 w 13"/>
                <a:gd name="T5" fmla="*/ 7 h 15"/>
                <a:gd name="T6" fmla="*/ 9 w 13"/>
                <a:gd name="T7" fmla="*/ 0 h 15"/>
                <a:gd name="T8" fmla="*/ 0 w 13"/>
                <a:gd name="T9" fmla="*/ 7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0" y="7"/>
                  </a:moveTo>
                  <a:lnTo>
                    <a:pt x="5" y="15"/>
                  </a:lnTo>
                  <a:lnTo>
                    <a:pt x="13" y="7"/>
                  </a:lnTo>
                  <a:lnTo>
                    <a:pt x="9"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8" name="Freeform 279"/>
            <p:cNvSpPr>
              <a:spLocks/>
            </p:cNvSpPr>
            <p:nvPr/>
          </p:nvSpPr>
          <p:spPr bwMode="auto">
            <a:xfrm>
              <a:off x="1856" y="3575"/>
              <a:ext cx="12" cy="11"/>
            </a:xfrm>
            <a:custGeom>
              <a:avLst/>
              <a:gdLst>
                <a:gd name="T0" fmla="*/ 0 w 12"/>
                <a:gd name="T1" fmla="*/ 4 h 11"/>
                <a:gd name="T2" fmla="*/ 4 w 12"/>
                <a:gd name="T3" fmla="*/ 11 h 11"/>
                <a:gd name="T4" fmla="*/ 12 w 12"/>
                <a:gd name="T5" fmla="*/ 7 h 11"/>
                <a:gd name="T6" fmla="*/ 8 w 12"/>
                <a:gd name="T7" fmla="*/ 0 h 11"/>
                <a:gd name="T8" fmla="*/ 0 w 12"/>
                <a:gd name="T9" fmla="*/ 4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0" y="4"/>
                  </a:moveTo>
                  <a:lnTo>
                    <a:pt x="4" y="11"/>
                  </a:lnTo>
                  <a:lnTo>
                    <a:pt x="12" y="7"/>
                  </a:lnTo>
                  <a:lnTo>
                    <a:pt x="8"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9" name="Freeform 280"/>
            <p:cNvSpPr>
              <a:spLocks/>
            </p:cNvSpPr>
            <p:nvPr/>
          </p:nvSpPr>
          <p:spPr bwMode="auto">
            <a:xfrm>
              <a:off x="1826" y="3590"/>
              <a:ext cx="8" cy="10"/>
            </a:xfrm>
            <a:custGeom>
              <a:avLst/>
              <a:gdLst>
                <a:gd name="T0" fmla="*/ 0 w 8"/>
                <a:gd name="T1" fmla="*/ 3 h 10"/>
                <a:gd name="T2" fmla="*/ 4 w 8"/>
                <a:gd name="T3" fmla="*/ 10 h 10"/>
                <a:gd name="T4" fmla="*/ 8 w 8"/>
                <a:gd name="T5" fmla="*/ 7 h 10"/>
                <a:gd name="T6" fmla="*/ 4 w 8"/>
                <a:gd name="T7" fmla="*/ 0 h 10"/>
                <a:gd name="T8" fmla="*/ 0 w 8"/>
                <a:gd name="T9" fmla="*/ 3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4" y="10"/>
                  </a:lnTo>
                  <a:lnTo>
                    <a:pt x="8" y="7"/>
                  </a:lnTo>
                  <a:lnTo>
                    <a:pt x="4" y="0"/>
                  </a:lnTo>
                  <a:lnTo>
                    <a:pt x="0"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0" name="Freeform 281"/>
            <p:cNvSpPr>
              <a:spLocks/>
            </p:cNvSpPr>
            <p:nvPr/>
          </p:nvSpPr>
          <p:spPr bwMode="auto">
            <a:xfrm>
              <a:off x="1851" y="3593"/>
              <a:ext cx="13" cy="11"/>
            </a:xfrm>
            <a:custGeom>
              <a:avLst/>
              <a:gdLst>
                <a:gd name="T0" fmla="*/ 0 w 13"/>
                <a:gd name="T1" fmla="*/ 4 h 11"/>
                <a:gd name="T2" fmla="*/ 5 w 13"/>
                <a:gd name="T3" fmla="*/ 11 h 11"/>
                <a:gd name="T4" fmla="*/ 13 w 13"/>
                <a:gd name="T5" fmla="*/ 7 h 11"/>
                <a:gd name="T6" fmla="*/ 9 w 13"/>
                <a:gd name="T7" fmla="*/ 0 h 11"/>
                <a:gd name="T8" fmla="*/ 0 w 13"/>
                <a:gd name="T9" fmla="*/ 4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4"/>
                  </a:moveTo>
                  <a:lnTo>
                    <a:pt x="5" y="11"/>
                  </a:lnTo>
                  <a:lnTo>
                    <a:pt x="13" y="7"/>
                  </a:lnTo>
                  <a:lnTo>
                    <a:pt x="9"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1" name="Freeform 282"/>
            <p:cNvSpPr>
              <a:spLocks/>
            </p:cNvSpPr>
            <p:nvPr/>
          </p:nvSpPr>
          <p:spPr bwMode="auto">
            <a:xfrm>
              <a:off x="1813" y="3600"/>
              <a:ext cx="13" cy="15"/>
            </a:xfrm>
            <a:custGeom>
              <a:avLst/>
              <a:gdLst>
                <a:gd name="T0" fmla="*/ 0 w 13"/>
                <a:gd name="T1" fmla="*/ 7 h 15"/>
                <a:gd name="T2" fmla="*/ 13 w 13"/>
                <a:gd name="T3" fmla="*/ 15 h 15"/>
                <a:gd name="T4" fmla="*/ 13 w 13"/>
                <a:gd name="T5" fmla="*/ 7 h 15"/>
                <a:gd name="T6" fmla="*/ 0 w 13"/>
                <a:gd name="T7" fmla="*/ 0 h 15"/>
                <a:gd name="T8" fmla="*/ 0 w 13"/>
                <a:gd name="T9" fmla="*/ 7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0" y="7"/>
                  </a:moveTo>
                  <a:lnTo>
                    <a:pt x="13" y="15"/>
                  </a:lnTo>
                  <a:lnTo>
                    <a:pt x="13" y="7"/>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2" name="Freeform 283"/>
            <p:cNvSpPr>
              <a:spLocks/>
            </p:cNvSpPr>
            <p:nvPr/>
          </p:nvSpPr>
          <p:spPr bwMode="auto">
            <a:xfrm>
              <a:off x="1843" y="3607"/>
              <a:ext cx="8" cy="11"/>
            </a:xfrm>
            <a:custGeom>
              <a:avLst/>
              <a:gdLst>
                <a:gd name="T0" fmla="*/ 0 w 8"/>
                <a:gd name="T1" fmla="*/ 8 h 11"/>
                <a:gd name="T2" fmla="*/ 8 w 8"/>
                <a:gd name="T3" fmla="*/ 11 h 11"/>
                <a:gd name="T4" fmla="*/ 8 w 8"/>
                <a:gd name="T5" fmla="*/ 8 h 11"/>
                <a:gd name="T6" fmla="*/ 0 w 8"/>
                <a:gd name="T7" fmla="*/ 0 h 11"/>
                <a:gd name="T8" fmla="*/ 0 w 8"/>
                <a:gd name="T9" fmla="*/ 8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8"/>
                  </a:moveTo>
                  <a:lnTo>
                    <a:pt x="8" y="11"/>
                  </a:lnTo>
                  <a:lnTo>
                    <a:pt x="8" y="8"/>
                  </a:lnTo>
                  <a:lnTo>
                    <a:pt x="0" y="0"/>
                  </a:lnTo>
                  <a:lnTo>
                    <a:pt x="0"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3" name="Freeform 284"/>
            <p:cNvSpPr>
              <a:spLocks/>
            </p:cNvSpPr>
            <p:nvPr/>
          </p:nvSpPr>
          <p:spPr bwMode="auto">
            <a:xfrm>
              <a:off x="1804" y="3618"/>
              <a:ext cx="17" cy="7"/>
            </a:xfrm>
            <a:custGeom>
              <a:avLst/>
              <a:gdLst>
                <a:gd name="T0" fmla="*/ 9 w 17"/>
                <a:gd name="T1" fmla="*/ 0 h 7"/>
                <a:gd name="T2" fmla="*/ 0 w 17"/>
                <a:gd name="T3" fmla="*/ 4 h 7"/>
                <a:gd name="T4" fmla="*/ 0 w 17"/>
                <a:gd name="T5" fmla="*/ 7 h 7"/>
                <a:gd name="T6" fmla="*/ 13 w 17"/>
                <a:gd name="T7" fmla="*/ 4 h 7"/>
                <a:gd name="T8" fmla="*/ 17 w 17"/>
                <a:gd name="T9" fmla="*/ 4 h 7"/>
                <a:gd name="T10" fmla="*/ 17 w 17"/>
                <a:gd name="T11" fmla="*/ 0 h 7"/>
                <a:gd name="T12" fmla="*/ 9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9" y="0"/>
                  </a:moveTo>
                  <a:lnTo>
                    <a:pt x="0" y="4"/>
                  </a:lnTo>
                  <a:lnTo>
                    <a:pt x="0" y="7"/>
                  </a:lnTo>
                  <a:lnTo>
                    <a:pt x="13" y="4"/>
                  </a:lnTo>
                  <a:lnTo>
                    <a:pt x="17" y="4"/>
                  </a:lnTo>
                  <a:lnTo>
                    <a:pt x="17" y="0"/>
                  </a:lnTo>
                  <a:lnTo>
                    <a:pt x="9" y="0"/>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4" name="Freeform 285"/>
            <p:cNvSpPr>
              <a:spLocks/>
            </p:cNvSpPr>
            <p:nvPr/>
          </p:nvSpPr>
          <p:spPr bwMode="auto">
            <a:xfrm>
              <a:off x="1813" y="3629"/>
              <a:ext cx="13" cy="11"/>
            </a:xfrm>
            <a:custGeom>
              <a:avLst/>
              <a:gdLst>
                <a:gd name="T0" fmla="*/ 0 w 13"/>
                <a:gd name="T1" fmla="*/ 4 h 11"/>
                <a:gd name="T2" fmla="*/ 4 w 13"/>
                <a:gd name="T3" fmla="*/ 11 h 11"/>
                <a:gd name="T4" fmla="*/ 13 w 13"/>
                <a:gd name="T5" fmla="*/ 7 h 11"/>
                <a:gd name="T6" fmla="*/ 8 w 13"/>
                <a:gd name="T7" fmla="*/ 0 h 11"/>
                <a:gd name="T8" fmla="*/ 0 w 13"/>
                <a:gd name="T9" fmla="*/ 4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4"/>
                  </a:moveTo>
                  <a:lnTo>
                    <a:pt x="4" y="11"/>
                  </a:lnTo>
                  <a:lnTo>
                    <a:pt x="13" y="7"/>
                  </a:lnTo>
                  <a:lnTo>
                    <a:pt x="8"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5" name="Freeform 286"/>
            <p:cNvSpPr>
              <a:spLocks/>
            </p:cNvSpPr>
            <p:nvPr/>
          </p:nvSpPr>
          <p:spPr bwMode="auto">
            <a:xfrm>
              <a:off x="1830" y="3618"/>
              <a:ext cx="17" cy="11"/>
            </a:xfrm>
            <a:custGeom>
              <a:avLst/>
              <a:gdLst>
                <a:gd name="T0" fmla="*/ 4 w 17"/>
                <a:gd name="T1" fmla="*/ 4 h 11"/>
                <a:gd name="T2" fmla="*/ 0 w 17"/>
                <a:gd name="T3" fmla="*/ 11 h 11"/>
                <a:gd name="T4" fmla="*/ 8 w 17"/>
                <a:gd name="T5" fmla="*/ 7 h 11"/>
                <a:gd name="T6" fmla="*/ 17 w 17"/>
                <a:gd name="T7" fmla="*/ 4 h 11"/>
                <a:gd name="T8" fmla="*/ 13 w 17"/>
                <a:gd name="T9" fmla="*/ 0 h 11"/>
                <a:gd name="T10" fmla="*/ 4 w 17"/>
                <a:gd name="T11" fmla="*/ 4 h 11"/>
                <a:gd name="T12" fmla="*/ 0 60000 65536"/>
                <a:gd name="T13" fmla="*/ 0 60000 65536"/>
                <a:gd name="T14" fmla="*/ 0 60000 65536"/>
                <a:gd name="T15" fmla="*/ 0 60000 65536"/>
                <a:gd name="T16" fmla="*/ 0 60000 65536"/>
                <a:gd name="T17" fmla="*/ 0 60000 65536"/>
                <a:gd name="T18" fmla="*/ 0 w 17"/>
                <a:gd name="T19" fmla="*/ 0 h 11"/>
                <a:gd name="T20" fmla="*/ 17 w 1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7" h="11">
                  <a:moveTo>
                    <a:pt x="4" y="4"/>
                  </a:moveTo>
                  <a:lnTo>
                    <a:pt x="0" y="11"/>
                  </a:lnTo>
                  <a:lnTo>
                    <a:pt x="8" y="7"/>
                  </a:lnTo>
                  <a:lnTo>
                    <a:pt x="17" y="4"/>
                  </a:lnTo>
                  <a:lnTo>
                    <a:pt x="13" y="0"/>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6" name="Freeform 287"/>
            <p:cNvSpPr>
              <a:spLocks/>
            </p:cNvSpPr>
            <p:nvPr/>
          </p:nvSpPr>
          <p:spPr bwMode="auto">
            <a:xfrm>
              <a:off x="331" y="2558"/>
              <a:ext cx="77" cy="86"/>
            </a:xfrm>
            <a:custGeom>
              <a:avLst/>
              <a:gdLst>
                <a:gd name="T0" fmla="*/ 68 w 77"/>
                <a:gd name="T1" fmla="*/ 86 h 86"/>
                <a:gd name="T2" fmla="*/ 64 w 77"/>
                <a:gd name="T3" fmla="*/ 76 h 86"/>
                <a:gd name="T4" fmla="*/ 26 w 77"/>
                <a:gd name="T5" fmla="*/ 43 h 86"/>
                <a:gd name="T6" fmla="*/ 8 w 77"/>
                <a:gd name="T7" fmla="*/ 22 h 86"/>
                <a:gd name="T8" fmla="*/ 0 w 77"/>
                <a:gd name="T9" fmla="*/ 0 h 86"/>
                <a:gd name="T10" fmla="*/ 26 w 77"/>
                <a:gd name="T11" fmla="*/ 11 h 86"/>
                <a:gd name="T12" fmla="*/ 51 w 77"/>
                <a:gd name="T13" fmla="*/ 33 h 86"/>
                <a:gd name="T14" fmla="*/ 77 w 77"/>
                <a:gd name="T15" fmla="*/ 79 h 86"/>
                <a:gd name="T16" fmla="*/ 68 w 7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6"/>
                <a:gd name="T29" fmla="*/ 77 w 7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6">
                  <a:moveTo>
                    <a:pt x="68" y="86"/>
                  </a:moveTo>
                  <a:lnTo>
                    <a:pt x="64" y="76"/>
                  </a:lnTo>
                  <a:lnTo>
                    <a:pt x="26" y="43"/>
                  </a:lnTo>
                  <a:lnTo>
                    <a:pt x="8" y="22"/>
                  </a:lnTo>
                  <a:lnTo>
                    <a:pt x="0" y="0"/>
                  </a:lnTo>
                  <a:lnTo>
                    <a:pt x="26" y="11"/>
                  </a:lnTo>
                  <a:lnTo>
                    <a:pt x="51" y="33"/>
                  </a:lnTo>
                  <a:lnTo>
                    <a:pt x="77" y="79"/>
                  </a:lnTo>
                  <a:lnTo>
                    <a:pt x="68" y="86"/>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7" name="Freeform 288"/>
            <p:cNvSpPr>
              <a:spLocks/>
            </p:cNvSpPr>
            <p:nvPr/>
          </p:nvSpPr>
          <p:spPr bwMode="auto">
            <a:xfrm>
              <a:off x="369" y="2526"/>
              <a:ext cx="56" cy="108"/>
            </a:xfrm>
            <a:custGeom>
              <a:avLst/>
              <a:gdLst>
                <a:gd name="T0" fmla="*/ 26 w 56"/>
                <a:gd name="T1" fmla="*/ 79 h 108"/>
                <a:gd name="T2" fmla="*/ 9 w 56"/>
                <a:gd name="T3" fmla="*/ 50 h 108"/>
                <a:gd name="T4" fmla="*/ 0 w 56"/>
                <a:gd name="T5" fmla="*/ 18 h 108"/>
                <a:gd name="T6" fmla="*/ 0 w 56"/>
                <a:gd name="T7" fmla="*/ 7 h 108"/>
                <a:gd name="T8" fmla="*/ 5 w 56"/>
                <a:gd name="T9" fmla="*/ 0 h 108"/>
                <a:gd name="T10" fmla="*/ 13 w 56"/>
                <a:gd name="T11" fmla="*/ 0 h 108"/>
                <a:gd name="T12" fmla="*/ 26 w 56"/>
                <a:gd name="T13" fmla="*/ 15 h 108"/>
                <a:gd name="T14" fmla="*/ 39 w 56"/>
                <a:gd name="T15" fmla="*/ 29 h 108"/>
                <a:gd name="T16" fmla="*/ 48 w 56"/>
                <a:gd name="T17" fmla="*/ 47 h 108"/>
                <a:gd name="T18" fmla="*/ 56 w 56"/>
                <a:gd name="T19" fmla="*/ 61 h 108"/>
                <a:gd name="T20" fmla="*/ 52 w 56"/>
                <a:gd name="T21" fmla="*/ 86 h 108"/>
                <a:gd name="T22" fmla="*/ 43 w 56"/>
                <a:gd name="T23" fmla="*/ 108 h 108"/>
                <a:gd name="T24" fmla="*/ 39 w 56"/>
                <a:gd name="T25" fmla="*/ 108 h 108"/>
                <a:gd name="T26" fmla="*/ 26 w 56"/>
                <a:gd name="T27" fmla="*/ 79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08"/>
                <a:gd name="T44" fmla="*/ 56 w 56"/>
                <a:gd name="T45" fmla="*/ 108 h 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08">
                  <a:moveTo>
                    <a:pt x="26" y="79"/>
                  </a:moveTo>
                  <a:lnTo>
                    <a:pt x="9" y="50"/>
                  </a:lnTo>
                  <a:lnTo>
                    <a:pt x="0" y="18"/>
                  </a:lnTo>
                  <a:lnTo>
                    <a:pt x="0" y="7"/>
                  </a:lnTo>
                  <a:lnTo>
                    <a:pt x="5" y="0"/>
                  </a:lnTo>
                  <a:lnTo>
                    <a:pt x="13" y="0"/>
                  </a:lnTo>
                  <a:lnTo>
                    <a:pt x="26" y="15"/>
                  </a:lnTo>
                  <a:lnTo>
                    <a:pt x="39" y="29"/>
                  </a:lnTo>
                  <a:lnTo>
                    <a:pt x="48" y="47"/>
                  </a:lnTo>
                  <a:lnTo>
                    <a:pt x="56" y="61"/>
                  </a:lnTo>
                  <a:lnTo>
                    <a:pt x="52" y="86"/>
                  </a:lnTo>
                  <a:lnTo>
                    <a:pt x="43" y="108"/>
                  </a:lnTo>
                  <a:lnTo>
                    <a:pt x="39" y="108"/>
                  </a:lnTo>
                  <a:lnTo>
                    <a:pt x="26" y="79"/>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8" name="Freeform 289"/>
            <p:cNvSpPr>
              <a:spLocks/>
            </p:cNvSpPr>
            <p:nvPr/>
          </p:nvSpPr>
          <p:spPr bwMode="auto">
            <a:xfrm>
              <a:off x="292" y="2601"/>
              <a:ext cx="112" cy="51"/>
            </a:xfrm>
            <a:custGeom>
              <a:avLst/>
              <a:gdLst>
                <a:gd name="T0" fmla="*/ 112 w 112"/>
                <a:gd name="T1" fmla="*/ 43 h 51"/>
                <a:gd name="T2" fmla="*/ 77 w 112"/>
                <a:gd name="T3" fmla="*/ 18 h 51"/>
                <a:gd name="T4" fmla="*/ 26 w 112"/>
                <a:gd name="T5" fmla="*/ 0 h 51"/>
                <a:gd name="T6" fmla="*/ 0 w 112"/>
                <a:gd name="T7" fmla="*/ 0 h 51"/>
                <a:gd name="T8" fmla="*/ 0 w 112"/>
                <a:gd name="T9" fmla="*/ 8 h 51"/>
                <a:gd name="T10" fmla="*/ 4 w 112"/>
                <a:gd name="T11" fmla="*/ 15 h 51"/>
                <a:gd name="T12" fmla="*/ 26 w 112"/>
                <a:gd name="T13" fmla="*/ 33 h 51"/>
                <a:gd name="T14" fmla="*/ 60 w 112"/>
                <a:gd name="T15" fmla="*/ 47 h 51"/>
                <a:gd name="T16" fmla="*/ 95 w 112"/>
                <a:gd name="T17" fmla="*/ 51 h 51"/>
                <a:gd name="T18" fmla="*/ 112 w 112"/>
                <a:gd name="T19" fmla="*/ 47 h 51"/>
                <a:gd name="T20" fmla="*/ 112 w 112"/>
                <a:gd name="T21" fmla="*/ 4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51"/>
                <a:gd name="T35" fmla="*/ 112 w 11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51">
                  <a:moveTo>
                    <a:pt x="112" y="43"/>
                  </a:moveTo>
                  <a:lnTo>
                    <a:pt x="77" y="18"/>
                  </a:lnTo>
                  <a:lnTo>
                    <a:pt x="26" y="0"/>
                  </a:lnTo>
                  <a:lnTo>
                    <a:pt x="0" y="0"/>
                  </a:lnTo>
                  <a:lnTo>
                    <a:pt x="0" y="8"/>
                  </a:lnTo>
                  <a:lnTo>
                    <a:pt x="4" y="15"/>
                  </a:lnTo>
                  <a:lnTo>
                    <a:pt x="26" y="33"/>
                  </a:lnTo>
                  <a:lnTo>
                    <a:pt x="60" y="47"/>
                  </a:lnTo>
                  <a:lnTo>
                    <a:pt x="95" y="51"/>
                  </a:lnTo>
                  <a:lnTo>
                    <a:pt x="112" y="47"/>
                  </a:lnTo>
                  <a:lnTo>
                    <a:pt x="112" y="4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9" name="Freeform 290"/>
            <p:cNvSpPr>
              <a:spLocks/>
            </p:cNvSpPr>
            <p:nvPr/>
          </p:nvSpPr>
          <p:spPr bwMode="auto">
            <a:xfrm>
              <a:off x="275" y="2644"/>
              <a:ext cx="124" cy="25"/>
            </a:xfrm>
            <a:custGeom>
              <a:avLst/>
              <a:gdLst>
                <a:gd name="T0" fmla="*/ 124 w 124"/>
                <a:gd name="T1" fmla="*/ 18 h 25"/>
                <a:gd name="T2" fmla="*/ 112 w 124"/>
                <a:gd name="T3" fmla="*/ 18 h 25"/>
                <a:gd name="T4" fmla="*/ 56 w 124"/>
                <a:gd name="T5" fmla="*/ 25 h 25"/>
                <a:gd name="T6" fmla="*/ 26 w 124"/>
                <a:gd name="T7" fmla="*/ 25 h 25"/>
                <a:gd name="T8" fmla="*/ 0 w 124"/>
                <a:gd name="T9" fmla="*/ 18 h 25"/>
                <a:gd name="T10" fmla="*/ 26 w 124"/>
                <a:gd name="T11" fmla="*/ 4 h 25"/>
                <a:gd name="T12" fmla="*/ 60 w 124"/>
                <a:gd name="T13" fmla="*/ 0 h 25"/>
                <a:gd name="T14" fmla="*/ 120 w 124"/>
                <a:gd name="T15" fmla="*/ 11 h 25"/>
                <a:gd name="T16" fmla="*/ 124 w 124"/>
                <a:gd name="T17" fmla="*/ 1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5"/>
                <a:gd name="T29" fmla="*/ 124 w 1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5">
                  <a:moveTo>
                    <a:pt x="124" y="18"/>
                  </a:moveTo>
                  <a:lnTo>
                    <a:pt x="112" y="18"/>
                  </a:lnTo>
                  <a:lnTo>
                    <a:pt x="56" y="25"/>
                  </a:lnTo>
                  <a:lnTo>
                    <a:pt x="26" y="25"/>
                  </a:lnTo>
                  <a:lnTo>
                    <a:pt x="0" y="18"/>
                  </a:lnTo>
                  <a:lnTo>
                    <a:pt x="26" y="4"/>
                  </a:lnTo>
                  <a:lnTo>
                    <a:pt x="60" y="0"/>
                  </a:lnTo>
                  <a:lnTo>
                    <a:pt x="120" y="11"/>
                  </a:lnTo>
                  <a:lnTo>
                    <a:pt x="124" y="1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0" name="Freeform 291"/>
            <p:cNvSpPr>
              <a:spLocks/>
            </p:cNvSpPr>
            <p:nvPr/>
          </p:nvSpPr>
          <p:spPr bwMode="auto">
            <a:xfrm>
              <a:off x="271" y="2662"/>
              <a:ext cx="128" cy="43"/>
            </a:xfrm>
            <a:custGeom>
              <a:avLst/>
              <a:gdLst>
                <a:gd name="T0" fmla="*/ 90 w 128"/>
                <a:gd name="T1" fmla="*/ 7 h 43"/>
                <a:gd name="T2" fmla="*/ 17 w 128"/>
                <a:gd name="T3" fmla="*/ 22 h 43"/>
                <a:gd name="T4" fmla="*/ 0 w 128"/>
                <a:gd name="T5" fmla="*/ 29 h 43"/>
                <a:gd name="T6" fmla="*/ 0 w 128"/>
                <a:gd name="T7" fmla="*/ 33 h 43"/>
                <a:gd name="T8" fmla="*/ 4 w 128"/>
                <a:gd name="T9" fmla="*/ 36 h 43"/>
                <a:gd name="T10" fmla="*/ 25 w 128"/>
                <a:gd name="T11" fmla="*/ 43 h 43"/>
                <a:gd name="T12" fmla="*/ 47 w 128"/>
                <a:gd name="T13" fmla="*/ 43 h 43"/>
                <a:gd name="T14" fmla="*/ 68 w 128"/>
                <a:gd name="T15" fmla="*/ 43 h 43"/>
                <a:gd name="T16" fmla="*/ 86 w 128"/>
                <a:gd name="T17" fmla="*/ 36 h 43"/>
                <a:gd name="T18" fmla="*/ 111 w 128"/>
                <a:gd name="T19" fmla="*/ 22 h 43"/>
                <a:gd name="T20" fmla="*/ 128 w 128"/>
                <a:gd name="T21" fmla="*/ 4 h 43"/>
                <a:gd name="T22" fmla="*/ 124 w 128"/>
                <a:gd name="T23" fmla="*/ 0 h 43"/>
                <a:gd name="T24" fmla="*/ 90 w 128"/>
                <a:gd name="T25" fmla="*/ 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43"/>
                <a:gd name="T41" fmla="*/ 128 w 128"/>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43">
                  <a:moveTo>
                    <a:pt x="90" y="7"/>
                  </a:moveTo>
                  <a:lnTo>
                    <a:pt x="17" y="22"/>
                  </a:lnTo>
                  <a:lnTo>
                    <a:pt x="0" y="29"/>
                  </a:lnTo>
                  <a:lnTo>
                    <a:pt x="0" y="33"/>
                  </a:lnTo>
                  <a:lnTo>
                    <a:pt x="4" y="36"/>
                  </a:lnTo>
                  <a:lnTo>
                    <a:pt x="25" y="43"/>
                  </a:lnTo>
                  <a:lnTo>
                    <a:pt x="47" y="43"/>
                  </a:lnTo>
                  <a:lnTo>
                    <a:pt x="68" y="43"/>
                  </a:lnTo>
                  <a:lnTo>
                    <a:pt x="86" y="36"/>
                  </a:lnTo>
                  <a:lnTo>
                    <a:pt x="111" y="22"/>
                  </a:lnTo>
                  <a:lnTo>
                    <a:pt x="128" y="4"/>
                  </a:lnTo>
                  <a:lnTo>
                    <a:pt x="124" y="0"/>
                  </a:lnTo>
                  <a:lnTo>
                    <a:pt x="90" y="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1" name="Freeform 292"/>
            <p:cNvSpPr>
              <a:spLocks/>
            </p:cNvSpPr>
            <p:nvPr/>
          </p:nvSpPr>
          <p:spPr bwMode="auto">
            <a:xfrm>
              <a:off x="408" y="2519"/>
              <a:ext cx="30" cy="104"/>
            </a:xfrm>
            <a:custGeom>
              <a:avLst/>
              <a:gdLst>
                <a:gd name="T0" fmla="*/ 13 w 30"/>
                <a:gd name="T1" fmla="*/ 104 h 104"/>
                <a:gd name="T2" fmla="*/ 13 w 30"/>
                <a:gd name="T3" fmla="*/ 93 h 104"/>
                <a:gd name="T4" fmla="*/ 0 w 30"/>
                <a:gd name="T5" fmla="*/ 47 h 104"/>
                <a:gd name="T6" fmla="*/ 0 w 30"/>
                <a:gd name="T7" fmla="*/ 22 h 104"/>
                <a:gd name="T8" fmla="*/ 9 w 30"/>
                <a:gd name="T9" fmla="*/ 0 h 104"/>
                <a:gd name="T10" fmla="*/ 26 w 30"/>
                <a:gd name="T11" fmla="*/ 22 h 104"/>
                <a:gd name="T12" fmla="*/ 30 w 30"/>
                <a:gd name="T13" fmla="*/ 50 h 104"/>
                <a:gd name="T14" fmla="*/ 22 w 30"/>
                <a:gd name="T15" fmla="*/ 104 h 104"/>
                <a:gd name="T16" fmla="*/ 13 w 30"/>
                <a:gd name="T17" fmla="*/ 10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04"/>
                <a:gd name="T29" fmla="*/ 30 w 3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04">
                  <a:moveTo>
                    <a:pt x="13" y="104"/>
                  </a:moveTo>
                  <a:lnTo>
                    <a:pt x="13" y="93"/>
                  </a:lnTo>
                  <a:lnTo>
                    <a:pt x="0" y="47"/>
                  </a:lnTo>
                  <a:lnTo>
                    <a:pt x="0" y="22"/>
                  </a:lnTo>
                  <a:lnTo>
                    <a:pt x="9" y="0"/>
                  </a:lnTo>
                  <a:lnTo>
                    <a:pt x="26" y="22"/>
                  </a:lnTo>
                  <a:lnTo>
                    <a:pt x="30" y="50"/>
                  </a:lnTo>
                  <a:lnTo>
                    <a:pt x="22" y="104"/>
                  </a:lnTo>
                  <a:lnTo>
                    <a:pt x="13" y="10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2" name="Freeform 293"/>
            <p:cNvSpPr>
              <a:spLocks/>
            </p:cNvSpPr>
            <p:nvPr/>
          </p:nvSpPr>
          <p:spPr bwMode="auto">
            <a:xfrm>
              <a:off x="430" y="2519"/>
              <a:ext cx="47" cy="100"/>
            </a:xfrm>
            <a:custGeom>
              <a:avLst/>
              <a:gdLst>
                <a:gd name="T0" fmla="*/ 4 w 47"/>
                <a:gd name="T1" fmla="*/ 100 h 100"/>
                <a:gd name="T2" fmla="*/ 17 w 47"/>
                <a:gd name="T3" fmla="*/ 93 h 100"/>
                <a:gd name="T4" fmla="*/ 34 w 47"/>
                <a:gd name="T5" fmla="*/ 65 h 100"/>
                <a:gd name="T6" fmla="*/ 47 w 47"/>
                <a:gd name="T7" fmla="*/ 36 h 100"/>
                <a:gd name="T8" fmla="*/ 42 w 47"/>
                <a:gd name="T9" fmla="*/ 18 h 100"/>
                <a:gd name="T10" fmla="*/ 38 w 47"/>
                <a:gd name="T11" fmla="*/ 0 h 100"/>
                <a:gd name="T12" fmla="*/ 21 w 47"/>
                <a:gd name="T13" fmla="*/ 18 h 100"/>
                <a:gd name="T14" fmla="*/ 8 w 47"/>
                <a:gd name="T15" fmla="*/ 57 h 100"/>
                <a:gd name="T16" fmla="*/ 0 w 47"/>
                <a:gd name="T17" fmla="*/ 93 h 100"/>
                <a:gd name="T18" fmla="*/ 4 w 47"/>
                <a:gd name="T19" fmla="*/ 1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100"/>
                <a:gd name="T32" fmla="*/ 47 w 4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100">
                  <a:moveTo>
                    <a:pt x="4" y="100"/>
                  </a:moveTo>
                  <a:lnTo>
                    <a:pt x="17" y="93"/>
                  </a:lnTo>
                  <a:lnTo>
                    <a:pt x="34" y="65"/>
                  </a:lnTo>
                  <a:lnTo>
                    <a:pt x="47" y="36"/>
                  </a:lnTo>
                  <a:lnTo>
                    <a:pt x="42" y="18"/>
                  </a:lnTo>
                  <a:lnTo>
                    <a:pt x="38" y="0"/>
                  </a:lnTo>
                  <a:lnTo>
                    <a:pt x="21" y="18"/>
                  </a:lnTo>
                  <a:lnTo>
                    <a:pt x="8" y="57"/>
                  </a:lnTo>
                  <a:lnTo>
                    <a:pt x="0" y="93"/>
                  </a:lnTo>
                  <a:lnTo>
                    <a:pt x="4" y="10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3" name="Freeform 294"/>
            <p:cNvSpPr>
              <a:spLocks/>
            </p:cNvSpPr>
            <p:nvPr/>
          </p:nvSpPr>
          <p:spPr bwMode="auto">
            <a:xfrm>
              <a:off x="335" y="2673"/>
              <a:ext cx="69" cy="86"/>
            </a:xfrm>
            <a:custGeom>
              <a:avLst/>
              <a:gdLst>
                <a:gd name="T0" fmla="*/ 69 w 69"/>
                <a:gd name="T1" fmla="*/ 0 h 86"/>
                <a:gd name="T2" fmla="*/ 52 w 69"/>
                <a:gd name="T3" fmla="*/ 4 h 86"/>
                <a:gd name="T4" fmla="*/ 26 w 69"/>
                <a:gd name="T5" fmla="*/ 25 h 86"/>
                <a:gd name="T6" fmla="*/ 13 w 69"/>
                <a:gd name="T7" fmla="*/ 39 h 86"/>
                <a:gd name="T8" fmla="*/ 4 w 69"/>
                <a:gd name="T9" fmla="*/ 54 h 86"/>
                <a:gd name="T10" fmla="*/ 0 w 69"/>
                <a:gd name="T11" fmla="*/ 72 h 86"/>
                <a:gd name="T12" fmla="*/ 0 w 69"/>
                <a:gd name="T13" fmla="*/ 86 h 86"/>
                <a:gd name="T14" fmla="*/ 22 w 69"/>
                <a:gd name="T15" fmla="*/ 75 h 86"/>
                <a:gd name="T16" fmla="*/ 64 w 69"/>
                <a:gd name="T17" fmla="*/ 7 h 86"/>
                <a:gd name="T18" fmla="*/ 69 w 69"/>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6"/>
                <a:gd name="T32" fmla="*/ 69 w 6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6">
                  <a:moveTo>
                    <a:pt x="69" y="0"/>
                  </a:moveTo>
                  <a:lnTo>
                    <a:pt x="52" y="4"/>
                  </a:lnTo>
                  <a:lnTo>
                    <a:pt x="26" y="25"/>
                  </a:lnTo>
                  <a:lnTo>
                    <a:pt x="13" y="39"/>
                  </a:lnTo>
                  <a:lnTo>
                    <a:pt x="4" y="54"/>
                  </a:lnTo>
                  <a:lnTo>
                    <a:pt x="0" y="72"/>
                  </a:lnTo>
                  <a:lnTo>
                    <a:pt x="0" y="86"/>
                  </a:lnTo>
                  <a:lnTo>
                    <a:pt x="22" y="75"/>
                  </a:lnTo>
                  <a:lnTo>
                    <a:pt x="64" y="7"/>
                  </a:lnTo>
                  <a:lnTo>
                    <a:pt x="69"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4" name="Freeform 295"/>
            <p:cNvSpPr>
              <a:spLocks/>
            </p:cNvSpPr>
            <p:nvPr/>
          </p:nvSpPr>
          <p:spPr bwMode="auto">
            <a:xfrm>
              <a:off x="395" y="2612"/>
              <a:ext cx="56" cy="72"/>
            </a:xfrm>
            <a:custGeom>
              <a:avLst/>
              <a:gdLst>
                <a:gd name="T0" fmla="*/ 47 w 56"/>
                <a:gd name="T1" fmla="*/ 43 h 72"/>
                <a:gd name="T2" fmla="*/ 56 w 56"/>
                <a:gd name="T3" fmla="*/ 14 h 72"/>
                <a:gd name="T4" fmla="*/ 56 w 56"/>
                <a:gd name="T5" fmla="*/ 4 h 72"/>
                <a:gd name="T6" fmla="*/ 52 w 56"/>
                <a:gd name="T7" fmla="*/ 0 h 72"/>
                <a:gd name="T8" fmla="*/ 43 w 56"/>
                <a:gd name="T9" fmla="*/ 0 h 72"/>
                <a:gd name="T10" fmla="*/ 35 w 56"/>
                <a:gd name="T11" fmla="*/ 4 h 72"/>
                <a:gd name="T12" fmla="*/ 22 w 56"/>
                <a:gd name="T13" fmla="*/ 14 h 72"/>
                <a:gd name="T14" fmla="*/ 13 w 56"/>
                <a:gd name="T15" fmla="*/ 29 h 72"/>
                <a:gd name="T16" fmla="*/ 4 w 56"/>
                <a:gd name="T17" fmla="*/ 43 h 72"/>
                <a:gd name="T18" fmla="*/ 0 w 56"/>
                <a:gd name="T19" fmla="*/ 54 h 72"/>
                <a:gd name="T20" fmla="*/ 0 w 56"/>
                <a:gd name="T21" fmla="*/ 65 h 72"/>
                <a:gd name="T22" fmla="*/ 4 w 56"/>
                <a:gd name="T23" fmla="*/ 72 h 72"/>
                <a:gd name="T24" fmla="*/ 13 w 56"/>
                <a:gd name="T25" fmla="*/ 72 h 72"/>
                <a:gd name="T26" fmla="*/ 22 w 56"/>
                <a:gd name="T27" fmla="*/ 65 h 72"/>
                <a:gd name="T28" fmla="*/ 35 w 56"/>
                <a:gd name="T29" fmla="*/ 57 h 72"/>
                <a:gd name="T30" fmla="*/ 47 w 56"/>
                <a:gd name="T31" fmla="*/ 43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72"/>
                <a:gd name="T50" fmla="*/ 56 w 5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72">
                  <a:moveTo>
                    <a:pt x="47" y="43"/>
                  </a:moveTo>
                  <a:lnTo>
                    <a:pt x="56" y="14"/>
                  </a:lnTo>
                  <a:lnTo>
                    <a:pt x="56" y="4"/>
                  </a:lnTo>
                  <a:lnTo>
                    <a:pt x="52" y="0"/>
                  </a:lnTo>
                  <a:lnTo>
                    <a:pt x="43" y="0"/>
                  </a:lnTo>
                  <a:lnTo>
                    <a:pt x="35" y="4"/>
                  </a:lnTo>
                  <a:lnTo>
                    <a:pt x="22" y="14"/>
                  </a:lnTo>
                  <a:lnTo>
                    <a:pt x="13" y="29"/>
                  </a:lnTo>
                  <a:lnTo>
                    <a:pt x="4" y="43"/>
                  </a:lnTo>
                  <a:lnTo>
                    <a:pt x="0" y="54"/>
                  </a:lnTo>
                  <a:lnTo>
                    <a:pt x="0" y="65"/>
                  </a:lnTo>
                  <a:lnTo>
                    <a:pt x="4" y="72"/>
                  </a:lnTo>
                  <a:lnTo>
                    <a:pt x="13" y="72"/>
                  </a:lnTo>
                  <a:lnTo>
                    <a:pt x="22" y="65"/>
                  </a:lnTo>
                  <a:lnTo>
                    <a:pt x="35" y="57"/>
                  </a:lnTo>
                  <a:lnTo>
                    <a:pt x="47" y="43"/>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5" name="Freeform 296"/>
            <p:cNvSpPr>
              <a:spLocks/>
            </p:cNvSpPr>
            <p:nvPr/>
          </p:nvSpPr>
          <p:spPr bwMode="auto">
            <a:xfrm>
              <a:off x="447" y="2555"/>
              <a:ext cx="47" cy="61"/>
            </a:xfrm>
            <a:custGeom>
              <a:avLst/>
              <a:gdLst>
                <a:gd name="T0" fmla="*/ 0 w 47"/>
                <a:gd name="T1" fmla="*/ 57 h 61"/>
                <a:gd name="T2" fmla="*/ 0 w 47"/>
                <a:gd name="T3" fmla="*/ 57 h 61"/>
                <a:gd name="T4" fmla="*/ 4 w 47"/>
                <a:gd name="T5" fmla="*/ 61 h 61"/>
                <a:gd name="T6" fmla="*/ 21 w 47"/>
                <a:gd name="T7" fmla="*/ 57 h 61"/>
                <a:gd name="T8" fmla="*/ 34 w 47"/>
                <a:gd name="T9" fmla="*/ 46 h 61"/>
                <a:gd name="T10" fmla="*/ 43 w 47"/>
                <a:gd name="T11" fmla="*/ 36 h 61"/>
                <a:gd name="T12" fmla="*/ 47 w 47"/>
                <a:gd name="T13" fmla="*/ 25 h 61"/>
                <a:gd name="T14" fmla="*/ 47 w 47"/>
                <a:gd name="T15" fmla="*/ 11 h 61"/>
                <a:gd name="T16" fmla="*/ 47 w 47"/>
                <a:gd name="T17" fmla="*/ 0 h 61"/>
                <a:gd name="T18" fmla="*/ 47 w 47"/>
                <a:gd name="T19" fmla="*/ 0 h 61"/>
                <a:gd name="T20" fmla="*/ 17 w 47"/>
                <a:gd name="T21" fmla="*/ 25 h 61"/>
                <a:gd name="T22" fmla="*/ 0 w 47"/>
                <a:gd name="T23" fmla="*/ 57 h 61"/>
                <a:gd name="T24" fmla="*/ 0 w 47"/>
                <a:gd name="T25" fmla="*/ 5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61"/>
                <a:gd name="T41" fmla="*/ 47 w 47"/>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61">
                  <a:moveTo>
                    <a:pt x="0" y="57"/>
                  </a:moveTo>
                  <a:lnTo>
                    <a:pt x="0" y="57"/>
                  </a:lnTo>
                  <a:lnTo>
                    <a:pt x="4" y="61"/>
                  </a:lnTo>
                  <a:lnTo>
                    <a:pt x="21" y="57"/>
                  </a:lnTo>
                  <a:lnTo>
                    <a:pt x="34" y="46"/>
                  </a:lnTo>
                  <a:lnTo>
                    <a:pt x="43" y="36"/>
                  </a:lnTo>
                  <a:lnTo>
                    <a:pt x="47" y="25"/>
                  </a:lnTo>
                  <a:lnTo>
                    <a:pt x="47" y="11"/>
                  </a:lnTo>
                  <a:lnTo>
                    <a:pt x="47" y="0"/>
                  </a:lnTo>
                  <a:lnTo>
                    <a:pt x="17" y="25"/>
                  </a:lnTo>
                  <a:lnTo>
                    <a:pt x="0" y="5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6" name="Freeform 297"/>
            <p:cNvSpPr>
              <a:spLocks/>
            </p:cNvSpPr>
            <p:nvPr/>
          </p:nvSpPr>
          <p:spPr bwMode="auto">
            <a:xfrm>
              <a:off x="412" y="2662"/>
              <a:ext cx="9" cy="11"/>
            </a:xfrm>
            <a:custGeom>
              <a:avLst/>
              <a:gdLst>
                <a:gd name="T0" fmla="*/ 9 w 9"/>
                <a:gd name="T1" fmla="*/ 7 h 11"/>
                <a:gd name="T2" fmla="*/ 5 w 9"/>
                <a:gd name="T3" fmla="*/ 0 h 11"/>
                <a:gd name="T4" fmla="*/ 0 w 9"/>
                <a:gd name="T5" fmla="*/ 7 h 11"/>
                <a:gd name="T6" fmla="*/ 0 w 9"/>
                <a:gd name="T7" fmla="*/ 11 h 11"/>
                <a:gd name="T8" fmla="*/ 9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9" y="7"/>
                  </a:moveTo>
                  <a:lnTo>
                    <a:pt x="5" y="0"/>
                  </a:lnTo>
                  <a:lnTo>
                    <a:pt x="0" y="7"/>
                  </a:lnTo>
                  <a:lnTo>
                    <a:pt x="0" y="11"/>
                  </a:lnTo>
                  <a:lnTo>
                    <a:pt x="9" y="7"/>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7" name="Freeform 298"/>
            <p:cNvSpPr>
              <a:spLocks/>
            </p:cNvSpPr>
            <p:nvPr/>
          </p:nvSpPr>
          <p:spPr bwMode="auto">
            <a:xfrm>
              <a:off x="399" y="2662"/>
              <a:ext cx="9" cy="11"/>
            </a:xfrm>
            <a:custGeom>
              <a:avLst/>
              <a:gdLst>
                <a:gd name="T0" fmla="*/ 9 w 9"/>
                <a:gd name="T1" fmla="*/ 7 h 11"/>
                <a:gd name="T2" fmla="*/ 9 w 9"/>
                <a:gd name="T3" fmla="*/ 0 h 11"/>
                <a:gd name="T4" fmla="*/ 0 w 9"/>
                <a:gd name="T5" fmla="*/ 7 h 11"/>
                <a:gd name="T6" fmla="*/ 5 w 9"/>
                <a:gd name="T7" fmla="*/ 11 h 11"/>
                <a:gd name="T8" fmla="*/ 9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9" y="7"/>
                  </a:moveTo>
                  <a:lnTo>
                    <a:pt x="9" y="0"/>
                  </a:lnTo>
                  <a:lnTo>
                    <a:pt x="0" y="7"/>
                  </a:lnTo>
                  <a:lnTo>
                    <a:pt x="5" y="11"/>
                  </a:lnTo>
                  <a:lnTo>
                    <a:pt x="9" y="7"/>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8" name="Freeform 299"/>
            <p:cNvSpPr>
              <a:spLocks/>
            </p:cNvSpPr>
            <p:nvPr/>
          </p:nvSpPr>
          <p:spPr bwMode="auto">
            <a:xfrm>
              <a:off x="425" y="2652"/>
              <a:ext cx="5" cy="10"/>
            </a:xfrm>
            <a:custGeom>
              <a:avLst/>
              <a:gdLst>
                <a:gd name="T0" fmla="*/ 5 w 5"/>
                <a:gd name="T1" fmla="*/ 3 h 10"/>
                <a:gd name="T2" fmla="*/ 5 w 5"/>
                <a:gd name="T3" fmla="*/ 0 h 10"/>
                <a:gd name="T4" fmla="*/ 0 w 5"/>
                <a:gd name="T5" fmla="*/ 3 h 10"/>
                <a:gd name="T6" fmla="*/ 0 w 5"/>
                <a:gd name="T7" fmla="*/ 10 h 10"/>
                <a:gd name="T8" fmla="*/ 5 w 5"/>
                <a:gd name="T9" fmla="*/ 3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3"/>
                  </a:moveTo>
                  <a:lnTo>
                    <a:pt x="5" y="0"/>
                  </a:lnTo>
                  <a:lnTo>
                    <a:pt x="0" y="3"/>
                  </a:lnTo>
                  <a:lnTo>
                    <a:pt x="0" y="10"/>
                  </a:lnTo>
                  <a:lnTo>
                    <a:pt x="5" y="3"/>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9" name="Freeform 300"/>
            <p:cNvSpPr>
              <a:spLocks/>
            </p:cNvSpPr>
            <p:nvPr/>
          </p:nvSpPr>
          <p:spPr bwMode="auto">
            <a:xfrm>
              <a:off x="408" y="2648"/>
              <a:ext cx="4" cy="11"/>
            </a:xfrm>
            <a:custGeom>
              <a:avLst/>
              <a:gdLst>
                <a:gd name="T0" fmla="*/ 4 w 4"/>
                <a:gd name="T1" fmla="*/ 7 h 11"/>
                <a:gd name="T2" fmla="*/ 4 w 4"/>
                <a:gd name="T3" fmla="*/ 0 h 11"/>
                <a:gd name="T4" fmla="*/ 0 w 4"/>
                <a:gd name="T5" fmla="*/ 4 h 11"/>
                <a:gd name="T6" fmla="*/ 0 w 4"/>
                <a:gd name="T7" fmla="*/ 11 h 11"/>
                <a:gd name="T8" fmla="*/ 4 w 4"/>
                <a:gd name="T9" fmla="*/ 7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7"/>
                  </a:moveTo>
                  <a:lnTo>
                    <a:pt x="4" y="0"/>
                  </a:lnTo>
                  <a:lnTo>
                    <a:pt x="0" y="4"/>
                  </a:lnTo>
                  <a:lnTo>
                    <a:pt x="0" y="11"/>
                  </a:lnTo>
                  <a:lnTo>
                    <a:pt x="4" y="7"/>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0" name="Freeform 301"/>
            <p:cNvSpPr>
              <a:spLocks/>
            </p:cNvSpPr>
            <p:nvPr/>
          </p:nvSpPr>
          <p:spPr bwMode="auto">
            <a:xfrm>
              <a:off x="434" y="2641"/>
              <a:ext cx="4" cy="11"/>
            </a:xfrm>
            <a:custGeom>
              <a:avLst/>
              <a:gdLst>
                <a:gd name="T0" fmla="*/ 4 w 4"/>
                <a:gd name="T1" fmla="*/ 3 h 11"/>
                <a:gd name="T2" fmla="*/ 0 w 4"/>
                <a:gd name="T3" fmla="*/ 0 h 11"/>
                <a:gd name="T4" fmla="*/ 0 w 4"/>
                <a:gd name="T5" fmla="*/ 3 h 11"/>
                <a:gd name="T6" fmla="*/ 4 w 4"/>
                <a:gd name="T7" fmla="*/ 11 h 11"/>
                <a:gd name="T8" fmla="*/ 4 w 4"/>
                <a:gd name="T9" fmla="*/ 3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3"/>
                  </a:moveTo>
                  <a:lnTo>
                    <a:pt x="0" y="0"/>
                  </a:lnTo>
                  <a:lnTo>
                    <a:pt x="0" y="3"/>
                  </a:lnTo>
                  <a:lnTo>
                    <a:pt x="4" y="11"/>
                  </a:lnTo>
                  <a:lnTo>
                    <a:pt x="4" y="3"/>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1" name="Freeform 302"/>
            <p:cNvSpPr>
              <a:spLocks/>
            </p:cNvSpPr>
            <p:nvPr/>
          </p:nvSpPr>
          <p:spPr bwMode="auto">
            <a:xfrm>
              <a:off x="412" y="2634"/>
              <a:ext cx="9" cy="10"/>
            </a:xfrm>
            <a:custGeom>
              <a:avLst/>
              <a:gdLst>
                <a:gd name="T0" fmla="*/ 9 w 9"/>
                <a:gd name="T1" fmla="*/ 3 h 10"/>
                <a:gd name="T2" fmla="*/ 5 w 9"/>
                <a:gd name="T3" fmla="*/ 0 h 10"/>
                <a:gd name="T4" fmla="*/ 0 w 9"/>
                <a:gd name="T5" fmla="*/ 7 h 10"/>
                <a:gd name="T6" fmla="*/ 9 w 9"/>
                <a:gd name="T7" fmla="*/ 10 h 10"/>
                <a:gd name="T8" fmla="*/ 9 w 9"/>
                <a:gd name="T9" fmla="*/ 3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9" y="3"/>
                  </a:moveTo>
                  <a:lnTo>
                    <a:pt x="5" y="0"/>
                  </a:lnTo>
                  <a:lnTo>
                    <a:pt x="0" y="7"/>
                  </a:lnTo>
                  <a:lnTo>
                    <a:pt x="9" y="10"/>
                  </a:lnTo>
                  <a:lnTo>
                    <a:pt x="9" y="3"/>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2" name="Freeform 303"/>
            <p:cNvSpPr>
              <a:spLocks/>
            </p:cNvSpPr>
            <p:nvPr/>
          </p:nvSpPr>
          <p:spPr bwMode="auto">
            <a:xfrm>
              <a:off x="434" y="2630"/>
              <a:ext cx="13" cy="7"/>
            </a:xfrm>
            <a:custGeom>
              <a:avLst/>
              <a:gdLst>
                <a:gd name="T0" fmla="*/ 8 w 13"/>
                <a:gd name="T1" fmla="*/ 4 h 7"/>
                <a:gd name="T2" fmla="*/ 13 w 13"/>
                <a:gd name="T3" fmla="*/ 0 h 7"/>
                <a:gd name="T4" fmla="*/ 4 w 13"/>
                <a:gd name="T5" fmla="*/ 0 h 7"/>
                <a:gd name="T6" fmla="*/ 0 w 13"/>
                <a:gd name="T7" fmla="*/ 7 h 7"/>
                <a:gd name="T8" fmla="*/ 8 w 13"/>
                <a:gd name="T9" fmla="*/ 4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8" y="4"/>
                  </a:moveTo>
                  <a:lnTo>
                    <a:pt x="13" y="0"/>
                  </a:lnTo>
                  <a:lnTo>
                    <a:pt x="4" y="0"/>
                  </a:lnTo>
                  <a:lnTo>
                    <a:pt x="0" y="7"/>
                  </a:lnTo>
                  <a:lnTo>
                    <a:pt x="8" y="4"/>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3" name="Freeform 304"/>
            <p:cNvSpPr>
              <a:spLocks/>
            </p:cNvSpPr>
            <p:nvPr/>
          </p:nvSpPr>
          <p:spPr bwMode="auto">
            <a:xfrm>
              <a:off x="434" y="2616"/>
              <a:ext cx="8" cy="10"/>
            </a:xfrm>
            <a:custGeom>
              <a:avLst/>
              <a:gdLst>
                <a:gd name="T0" fmla="*/ 8 w 8"/>
                <a:gd name="T1" fmla="*/ 7 h 10"/>
                <a:gd name="T2" fmla="*/ 4 w 8"/>
                <a:gd name="T3" fmla="*/ 0 h 10"/>
                <a:gd name="T4" fmla="*/ 0 w 8"/>
                <a:gd name="T5" fmla="*/ 3 h 10"/>
                <a:gd name="T6" fmla="*/ 0 w 8"/>
                <a:gd name="T7" fmla="*/ 10 h 10"/>
                <a:gd name="T8" fmla="*/ 8 w 8"/>
                <a:gd name="T9" fmla="*/ 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7"/>
                  </a:moveTo>
                  <a:lnTo>
                    <a:pt x="4" y="0"/>
                  </a:lnTo>
                  <a:lnTo>
                    <a:pt x="0" y="3"/>
                  </a:lnTo>
                  <a:lnTo>
                    <a:pt x="0" y="10"/>
                  </a:lnTo>
                  <a:lnTo>
                    <a:pt x="8" y="7"/>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4" name="Freeform 305"/>
            <p:cNvSpPr>
              <a:spLocks/>
            </p:cNvSpPr>
            <p:nvPr/>
          </p:nvSpPr>
          <p:spPr bwMode="auto">
            <a:xfrm>
              <a:off x="421" y="2626"/>
              <a:ext cx="9" cy="8"/>
            </a:xfrm>
            <a:custGeom>
              <a:avLst/>
              <a:gdLst>
                <a:gd name="T0" fmla="*/ 4 w 9"/>
                <a:gd name="T1" fmla="*/ 4 h 8"/>
                <a:gd name="T2" fmla="*/ 9 w 9"/>
                <a:gd name="T3" fmla="*/ 0 h 8"/>
                <a:gd name="T4" fmla="*/ 0 w 9"/>
                <a:gd name="T5" fmla="*/ 0 h 8"/>
                <a:gd name="T6" fmla="*/ 0 w 9"/>
                <a:gd name="T7" fmla="*/ 8 h 8"/>
                <a:gd name="T8" fmla="*/ 4 w 9"/>
                <a:gd name="T9" fmla="*/ 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4" y="4"/>
                  </a:moveTo>
                  <a:lnTo>
                    <a:pt x="9" y="0"/>
                  </a:lnTo>
                  <a:lnTo>
                    <a:pt x="0" y="0"/>
                  </a:lnTo>
                  <a:lnTo>
                    <a:pt x="0" y="8"/>
                  </a:lnTo>
                  <a:lnTo>
                    <a:pt x="4" y="4"/>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5" name="Freeform 306"/>
            <p:cNvSpPr>
              <a:spLocks/>
            </p:cNvSpPr>
            <p:nvPr/>
          </p:nvSpPr>
          <p:spPr bwMode="auto">
            <a:xfrm>
              <a:off x="382" y="2680"/>
              <a:ext cx="30" cy="104"/>
            </a:xfrm>
            <a:custGeom>
              <a:avLst/>
              <a:gdLst>
                <a:gd name="T0" fmla="*/ 30 w 30"/>
                <a:gd name="T1" fmla="*/ 0 h 104"/>
                <a:gd name="T2" fmla="*/ 26 w 30"/>
                <a:gd name="T3" fmla="*/ 11 h 104"/>
                <a:gd name="T4" fmla="*/ 30 w 30"/>
                <a:gd name="T5" fmla="*/ 61 h 104"/>
                <a:gd name="T6" fmla="*/ 26 w 30"/>
                <a:gd name="T7" fmla="*/ 83 h 104"/>
                <a:gd name="T8" fmla="*/ 17 w 30"/>
                <a:gd name="T9" fmla="*/ 104 h 104"/>
                <a:gd name="T10" fmla="*/ 5 w 30"/>
                <a:gd name="T11" fmla="*/ 83 h 104"/>
                <a:gd name="T12" fmla="*/ 0 w 30"/>
                <a:gd name="T13" fmla="*/ 54 h 104"/>
                <a:gd name="T14" fmla="*/ 17 w 30"/>
                <a:gd name="T15" fmla="*/ 4 h 104"/>
                <a:gd name="T16" fmla="*/ 30 w 30"/>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04"/>
                <a:gd name="T29" fmla="*/ 30 w 3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04">
                  <a:moveTo>
                    <a:pt x="30" y="0"/>
                  </a:moveTo>
                  <a:lnTo>
                    <a:pt x="26" y="11"/>
                  </a:lnTo>
                  <a:lnTo>
                    <a:pt x="30" y="61"/>
                  </a:lnTo>
                  <a:lnTo>
                    <a:pt x="26" y="83"/>
                  </a:lnTo>
                  <a:lnTo>
                    <a:pt x="17" y="104"/>
                  </a:lnTo>
                  <a:lnTo>
                    <a:pt x="5" y="83"/>
                  </a:lnTo>
                  <a:lnTo>
                    <a:pt x="0" y="54"/>
                  </a:lnTo>
                  <a:lnTo>
                    <a:pt x="17" y="4"/>
                  </a:lnTo>
                  <a:lnTo>
                    <a:pt x="30"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6" name="Freeform 307"/>
            <p:cNvSpPr>
              <a:spLocks/>
            </p:cNvSpPr>
            <p:nvPr/>
          </p:nvSpPr>
          <p:spPr bwMode="auto">
            <a:xfrm>
              <a:off x="451" y="2566"/>
              <a:ext cx="112" cy="64"/>
            </a:xfrm>
            <a:custGeom>
              <a:avLst/>
              <a:gdLst>
                <a:gd name="T0" fmla="*/ 73 w 112"/>
                <a:gd name="T1" fmla="*/ 14 h 64"/>
                <a:gd name="T2" fmla="*/ 9 w 112"/>
                <a:gd name="T3" fmla="*/ 46 h 64"/>
                <a:gd name="T4" fmla="*/ 0 w 112"/>
                <a:gd name="T5" fmla="*/ 57 h 64"/>
                <a:gd name="T6" fmla="*/ 4 w 112"/>
                <a:gd name="T7" fmla="*/ 64 h 64"/>
                <a:gd name="T8" fmla="*/ 26 w 112"/>
                <a:gd name="T9" fmla="*/ 64 h 64"/>
                <a:gd name="T10" fmla="*/ 47 w 112"/>
                <a:gd name="T11" fmla="*/ 60 h 64"/>
                <a:gd name="T12" fmla="*/ 69 w 112"/>
                <a:gd name="T13" fmla="*/ 53 h 64"/>
                <a:gd name="T14" fmla="*/ 86 w 112"/>
                <a:gd name="T15" fmla="*/ 43 h 64"/>
                <a:gd name="T16" fmla="*/ 103 w 112"/>
                <a:gd name="T17" fmla="*/ 21 h 64"/>
                <a:gd name="T18" fmla="*/ 112 w 112"/>
                <a:gd name="T19" fmla="*/ 0 h 64"/>
                <a:gd name="T20" fmla="*/ 107 w 112"/>
                <a:gd name="T21" fmla="*/ 0 h 64"/>
                <a:gd name="T22" fmla="*/ 73 w 112"/>
                <a:gd name="T23" fmla="*/ 14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64"/>
                <a:gd name="T38" fmla="*/ 112 w 112"/>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64">
                  <a:moveTo>
                    <a:pt x="73" y="14"/>
                  </a:moveTo>
                  <a:lnTo>
                    <a:pt x="9" y="46"/>
                  </a:lnTo>
                  <a:lnTo>
                    <a:pt x="0" y="57"/>
                  </a:lnTo>
                  <a:lnTo>
                    <a:pt x="4" y="64"/>
                  </a:lnTo>
                  <a:lnTo>
                    <a:pt x="26" y="64"/>
                  </a:lnTo>
                  <a:lnTo>
                    <a:pt x="47" y="60"/>
                  </a:lnTo>
                  <a:lnTo>
                    <a:pt x="69" y="53"/>
                  </a:lnTo>
                  <a:lnTo>
                    <a:pt x="86" y="43"/>
                  </a:lnTo>
                  <a:lnTo>
                    <a:pt x="103" y="21"/>
                  </a:lnTo>
                  <a:lnTo>
                    <a:pt x="112" y="0"/>
                  </a:lnTo>
                  <a:lnTo>
                    <a:pt x="107" y="0"/>
                  </a:lnTo>
                  <a:lnTo>
                    <a:pt x="73" y="1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7" name="Freeform 308"/>
            <p:cNvSpPr>
              <a:spLocks/>
            </p:cNvSpPr>
            <p:nvPr/>
          </p:nvSpPr>
          <p:spPr bwMode="auto">
            <a:xfrm>
              <a:off x="412" y="2673"/>
              <a:ext cx="82" cy="86"/>
            </a:xfrm>
            <a:custGeom>
              <a:avLst/>
              <a:gdLst>
                <a:gd name="T0" fmla="*/ 82 w 82"/>
                <a:gd name="T1" fmla="*/ 82 h 86"/>
                <a:gd name="T2" fmla="*/ 65 w 82"/>
                <a:gd name="T3" fmla="*/ 47 h 86"/>
                <a:gd name="T4" fmla="*/ 26 w 82"/>
                <a:gd name="T5" fmla="*/ 11 h 86"/>
                <a:gd name="T6" fmla="*/ 5 w 82"/>
                <a:gd name="T7" fmla="*/ 0 h 86"/>
                <a:gd name="T8" fmla="*/ 0 w 82"/>
                <a:gd name="T9" fmla="*/ 7 h 86"/>
                <a:gd name="T10" fmla="*/ 0 w 82"/>
                <a:gd name="T11" fmla="*/ 18 h 86"/>
                <a:gd name="T12" fmla="*/ 13 w 82"/>
                <a:gd name="T13" fmla="*/ 39 h 86"/>
                <a:gd name="T14" fmla="*/ 30 w 82"/>
                <a:gd name="T15" fmla="*/ 64 h 86"/>
                <a:gd name="T16" fmla="*/ 43 w 82"/>
                <a:gd name="T17" fmla="*/ 75 h 86"/>
                <a:gd name="T18" fmla="*/ 60 w 82"/>
                <a:gd name="T19" fmla="*/ 86 h 86"/>
                <a:gd name="T20" fmla="*/ 73 w 82"/>
                <a:gd name="T21" fmla="*/ 86 h 86"/>
                <a:gd name="T22" fmla="*/ 82 w 82"/>
                <a:gd name="T23" fmla="*/ 82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6"/>
                <a:gd name="T38" fmla="*/ 82 w 82"/>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6">
                  <a:moveTo>
                    <a:pt x="82" y="82"/>
                  </a:moveTo>
                  <a:lnTo>
                    <a:pt x="65" y="47"/>
                  </a:lnTo>
                  <a:lnTo>
                    <a:pt x="26" y="11"/>
                  </a:lnTo>
                  <a:lnTo>
                    <a:pt x="5" y="0"/>
                  </a:lnTo>
                  <a:lnTo>
                    <a:pt x="0" y="7"/>
                  </a:lnTo>
                  <a:lnTo>
                    <a:pt x="0" y="18"/>
                  </a:lnTo>
                  <a:lnTo>
                    <a:pt x="13" y="39"/>
                  </a:lnTo>
                  <a:lnTo>
                    <a:pt x="30" y="64"/>
                  </a:lnTo>
                  <a:lnTo>
                    <a:pt x="43" y="75"/>
                  </a:lnTo>
                  <a:lnTo>
                    <a:pt x="60" y="86"/>
                  </a:lnTo>
                  <a:lnTo>
                    <a:pt x="73" y="86"/>
                  </a:lnTo>
                  <a:lnTo>
                    <a:pt x="82" y="82"/>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8" name="Freeform 309"/>
            <p:cNvSpPr>
              <a:spLocks/>
            </p:cNvSpPr>
            <p:nvPr/>
          </p:nvSpPr>
          <p:spPr bwMode="auto">
            <a:xfrm>
              <a:off x="421" y="2662"/>
              <a:ext cx="112" cy="58"/>
            </a:xfrm>
            <a:custGeom>
              <a:avLst/>
              <a:gdLst>
                <a:gd name="T0" fmla="*/ 0 w 112"/>
                <a:gd name="T1" fmla="*/ 11 h 58"/>
                <a:gd name="T2" fmla="*/ 34 w 112"/>
                <a:gd name="T3" fmla="*/ 36 h 58"/>
                <a:gd name="T4" fmla="*/ 86 w 112"/>
                <a:gd name="T5" fmla="*/ 54 h 58"/>
                <a:gd name="T6" fmla="*/ 107 w 112"/>
                <a:gd name="T7" fmla="*/ 58 h 58"/>
                <a:gd name="T8" fmla="*/ 112 w 112"/>
                <a:gd name="T9" fmla="*/ 50 h 58"/>
                <a:gd name="T10" fmla="*/ 107 w 112"/>
                <a:gd name="T11" fmla="*/ 43 h 58"/>
                <a:gd name="T12" fmla="*/ 86 w 112"/>
                <a:gd name="T13" fmla="*/ 25 h 58"/>
                <a:gd name="T14" fmla="*/ 51 w 112"/>
                <a:gd name="T15" fmla="*/ 7 h 58"/>
                <a:gd name="T16" fmla="*/ 17 w 112"/>
                <a:gd name="T17" fmla="*/ 0 h 58"/>
                <a:gd name="T18" fmla="*/ 4 w 112"/>
                <a:gd name="T19" fmla="*/ 4 h 58"/>
                <a:gd name="T20" fmla="*/ 0 w 112"/>
                <a:gd name="T21" fmla="*/ 1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58"/>
                <a:gd name="T35" fmla="*/ 112 w 112"/>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58">
                  <a:moveTo>
                    <a:pt x="0" y="11"/>
                  </a:moveTo>
                  <a:lnTo>
                    <a:pt x="34" y="36"/>
                  </a:lnTo>
                  <a:lnTo>
                    <a:pt x="86" y="54"/>
                  </a:lnTo>
                  <a:lnTo>
                    <a:pt x="107" y="58"/>
                  </a:lnTo>
                  <a:lnTo>
                    <a:pt x="112" y="50"/>
                  </a:lnTo>
                  <a:lnTo>
                    <a:pt x="107" y="43"/>
                  </a:lnTo>
                  <a:lnTo>
                    <a:pt x="86" y="25"/>
                  </a:lnTo>
                  <a:lnTo>
                    <a:pt x="51" y="7"/>
                  </a:lnTo>
                  <a:lnTo>
                    <a:pt x="17" y="0"/>
                  </a:lnTo>
                  <a:lnTo>
                    <a:pt x="4" y="4"/>
                  </a:lnTo>
                  <a:lnTo>
                    <a:pt x="0"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9" name="Freeform 310"/>
            <p:cNvSpPr>
              <a:spLocks/>
            </p:cNvSpPr>
            <p:nvPr/>
          </p:nvSpPr>
          <p:spPr bwMode="auto">
            <a:xfrm>
              <a:off x="447" y="2626"/>
              <a:ext cx="124" cy="36"/>
            </a:xfrm>
            <a:custGeom>
              <a:avLst/>
              <a:gdLst>
                <a:gd name="T0" fmla="*/ 124 w 124"/>
                <a:gd name="T1" fmla="*/ 15 h 36"/>
                <a:gd name="T2" fmla="*/ 81 w 124"/>
                <a:gd name="T3" fmla="*/ 4 h 36"/>
                <a:gd name="T4" fmla="*/ 25 w 124"/>
                <a:gd name="T5" fmla="*/ 0 h 36"/>
                <a:gd name="T6" fmla="*/ 0 w 124"/>
                <a:gd name="T7" fmla="*/ 4 h 36"/>
                <a:gd name="T8" fmla="*/ 4 w 124"/>
                <a:gd name="T9" fmla="*/ 11 h 36"/>
                <a:gd name="T10" fmla="*/ 8 w 124"/>
                <a:gd name="T11" fmla="*/ 18 h 36"/>
                <a:gd name="T12" fmla="*/ 38 w 124"/>
                <a:gd name="T13" fmla="*/ 29 h 36"/>
                <a:gd name="T14" fmla="*/ 73 w 124"/>
                <a:gd name="T15" fmla="*/ 36 h 36"/>
                <a:gd name="T16" fmla="*/ 111 w 124"/>
                <a:gd name="T17" fmla="*/ 29 h 36"/>
                <a:gd name="T18" fmla="*/ 124 w 124"/>
                <a:gd name="T19" fmla="*/ 26 h 36"/>
                <a:gd name="T20" fmla="*/ 124 w 124"/>
                <a:gd name="T21" fmla="*/ 15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36"/>
                <a:gd name="T35" fmla="*/ 124 w 12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36">
                  <a:moveTo>
                    <a:pt x="124" y="15"/>
                  </a:moveTo>
                  <a:lnTo>
                    <a:pt x="81" y="4"/>
                  </a:lnTo>
                  <a:lnTo>
                    <a:pt x="25" y="0"/>
                  </a:lnTo>
                  <a:lnTo>
                    <a:pt x="0" y="4"/>
                  </a:lnTo>
                  <a:lnTo>
                    <a:pt x="4" y="11"/>
                  </a:lnTo>
                  <a:lnTo>
                    <a:pt x="8" y="18"/>
                  </a:lnTo>
                  <a:lnTo>
                    <a:pt x="38" y="29"/>
                  </a:lnTo>
                  <a:lnTo>
                    <a:pt x="73" y="36"/>
                  </a:lnTo>
                  <a:lnTo>
                    <a:pt x="111" y="29"/>
                  </a:lnTo>
                  <a:lnTo>
                    <a:pt x="124" y="26"/>
                  </a:lnTo>
                  <a:lnTo>
                    <a:pt x="124" y="15"/>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0" name="Freeform 311"/>
            <p:cNvSpPr>
              <a:spLocks/>
            </p:cNvSpPr>
            <p:nvPr/>
          </p:nvSpPr>
          <p:spPr bwMode="auto">
            <a:xfrm>
              <a:off x="438" y="2648"/>
              <a:ext cx="116" cy="47"/>
            </a:xfrm>
            <a:custGeom>
              <a:avLst/>
              <a:gdLst>
                <a:gd name="T0" fmla="*/ 0 w 116"/>
                <a:gd name="T1" fmla="*/ 11 h 47"/>
                <a:gd name="T2" fmla="*/ 39 w 116"/>
                <a:gd name="T3" fmla="*/ 29 h 47"/>
                <a:gd name="T4" fmla="*/ 90 w 116"/>
                <a:gd name="T5" fmla="*/ 47 h 47"/>
                <a:gd name="T6" fmla="*/ 116 w 116"/>
                <a:gd name="T7" fmla="*/ 43 h 47"/>
                <a:gd name="T8" fmla="*/ 116 w 116"/>
                <a:gd name="T9" fmla="*/ 36 h 47"/>
                <a:gd name="T10" fmla="*/ 112 w 116"/>
                <a:gd name="T11" fmla="*/ 29 h 47"/>
                <a:gd name="T12" fmla="*/ 86 w 116"/>
                <a:gd name="T13" fmla="*/ 14 h 47"/>
                <a:gd name="T14" fmla="*/ 52 w 116"/>
                <a:gd name="T15" fmla="*/ 0 h 47"/>
                <a:gd name="T16" fmla="*/ 17 w 116"/>
                <a:gd name="T17" fmla="*/ 0 h 47"/>
                <a:gd name="T18" fmla="*/ 4 w 116"/>
                <a:gd name="T19" fmla="*/ 4 h 47"/>
                <a:gd name="T20" fmla="*/ 0 w 116"/>
                <a:gd name="T21" fmla="*/ 1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47"/>
                <a:gd name="T35" fmla="*/ 116 w 11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47">
                  <a:moveTo>
                    <a:pt x="0" y="11"/>
                  </a:moveTo>
                  <a:lnTo>
                    <a:pt x="39" y="29"/>
                  </a:lnTo>
                  <a:lnTo>
                    <a:pt x="90" y="47"/>
                  </a:lnTo>
                  <a:lnTo>
                    <a:pt x="116" y="43"/>
                  </a:lnTo>
                  <a:lnTo>
                    <a:pt x="116" y="36"/>
                  </a:lnTo>
                  <a:lnTo>
                    <a:pt x="112" y="29"/>
                  </a:lnTo>
                  <a:lnTo>
                    <a:pt x="86" y="14"/>
                  </a:lnTo>
                  <a:lnTo>
                    <a:pt x="52" y="0"/>
                  </a:lnTo>
                  <a:lnTo>
                    <a:pt x="17" y="0"/>
                  </a:lnTo>
                  <a:lnTo>
                    <a:pt x="4" y="4"/>
                  </a:lnTo>
                  <a:lnTo>
                    <a:pt x="0"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1" name="Freeform 312"/>
            <p:cNvSpPr>
              <a:spLocks/>
            </p:cNvSpPr>
            <p:nvPr/>
          </p:nvSpPr>
          <p:spPr bwMode="auto">
            <a:xfrm>
              <a:off x="4794" y="3772"/>
              <a:ext cx="77" cy="86"/>
            </a:xfrm>
            <a:custGeom>
              <a:avLst/>
              <a:gdLst>
                <a:gd name="T0" fmla="*/ 68 w 77"/>
                <a:gd name="T1" fmla="*/ 86 h 86"/>
                <a:gd name="T2" fmla="*/ 64 w 77"/>
                <a:gd name="T3" fmla="*/ 79 h 86"/>
                <a:gd name="T4" fmla="*/ 25 w 77"/>
                <a:gd name="T5" fmla="*/ 43 h 86"/>
                <a:gd name="T6" fmla="*/ 8 w 77"/>
                <a:gd name="T7" fmla="*/ 22 h 86"/>
                <a:gd name="T8" fmla="*/ 0 w 77"/>
                <a:gd name="T9" fmla="*/ 0 h 86"/>
                <a:gd name="T10" fmla="*/ 30 w 77"/>
                <a:gd name="T11" fmla="*/ 11 h 86"/>
                <a:gd name="T12" fmla="*/ 51 w 77"/>
                <a:gd name="T13" fmla="*/ 32 h 86"/>
                <a:gd name="T14" fmla="*/ 77 w 77"/>
                <a:gd name="T15" fmla="*/ 79 h 86"/>
                <a:gd name="T16" fmla="*/ 68 w 7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6"/>
                <a:gd name="T29" fmla="*/ 77 w 7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6">
                  <a:moveTo>
                    <a:pt x="68" y="86"/>
                  </a:moveTo>
                  <a:lnTo>
                    <a:pt x="64" y="79"/>
                  </a:lnTo>
                  <a:lnTo>
                    <a:pt x="25" y="43"/>
                  </a:lnTo>
                  <a:lnTo>
                    <a:pt x="8" y="22"/>
                  </a:lnTo>
                  <a:lnTo>
                    <a:pt x="0" y="0"/>
                  </a:lnTo>
                  <a:lnTo>
                    <a:pt x="30" y="11"/>
                  </a:lnTo>
                  <a:lnTo>
                    <a:pt x="51" y="32"/>
                  </a:lnTo>
                  <a:lnTo>
                    <a:pt x="77" y="79"/>
                  </a:lnTo>
                  <a:lnTo>
                    <a:pt x="68" y="86"/>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2" name="Freeform 313"/>
            <p:cNvSpPr>
              <a:spLocks/>
            </p:cNvSpPr>
            <p:nvPr/>
          </p:nvSpPr>
          <p:spPr bwMode="auto">
            <a:xfrm>
              <a:off x="4837" y="3744"/>
              <a:ext cx="51" cy="103"/>
            </a:xfrm>
            <a:custGeom>
              <a:avLst/>
              <a:gdLst>
                <a:gd name="T0" fmla="*/ 21 w 51"/>
                <a:gd name="T1" fmla="*/ 78 h 103"/>
                <a:gd name="T2" fmla="*/ 8 w 51"/>
                <a:gd name="T3" fmla="*/ 46 h 103"/>
                <a:gd name="T4" fmla="*/ 0 w 51"/>
                <a:gd name="T5" fmla="*/ 17 h 103"/>
                <a:gd name="T6" fmla="*/ 0 w 51"/>
                <a:gd name="T7" fmla="*/ 3 h 103"/>
                <a:gd name="T8" fmla="*/ 4 w 51"/>
                <a:gd name="T9" fmla="*/ 0 h 103"/>
                <a:gd name="T10" fmla="*/ 8 w 51"/>
                <a:gd name="T11" fmla="*/ 0 h 103"/>
                <a:gd name="T12" fmla="*/ 25 w 51"/>
                <a:gd name="T13" fmla="*/ 10 h 103"/>
                <a:gd name="T14" fmla="*/ 38 w 51"/>
                <a:gd name="T15" fmla="*/ 25 h 103"/>
                <a:gd name="T16" fmla="*/ 47 w 51"/>
                <a:gd name="T17" fmla="*/ 39 h 103"/>
                <a:gd name="T18" fmla="*/ 51 w 51"/>
                <a:gd name="T19" fmla="*/ 57 h 103"/>
                <a:gd name="T20" fmla="*/ 47 w 51"/>
                <a:gd name="T21" fmla="*/ 82 h 103"/>
                <a:gd name="T22" fmla="*/ 38 w 51"/>
                <a:gd name="T23" fmla="*/ 103 h 103"/>
                <a:gd name="T24" fmla="*/ 34 w 51"/>
                <a:gd name="T25" fmla="*/ 103 h 103"/>
                <a:gd name="T26" fmla="*/ 21 w 51"/>
                <a:gd name="T27" fmla="*/ 78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03"/>
                <a:gd name="T44" fmla="*/ 51 w 5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03">
                  <a:moveTo>
                    <a:pt x="21" y="78"/>
                  </a:moveTo>
                  <a:lnTo>
                    <a:pt x="8" y="46"/>
                  </a:lnTo>
                  <a:lnTo>
                    <a:pt x="0" y="17"/>
                  </a:lnTo>
                  <a:lnTo>
                    <a:pt x="0" y="3"/>
                  </a:lnTo>
                  <a:lnTo>
                    <a:pt x="4" y="0"/>
                  </a:lnTo>
                  <a:lnTo>
                    <a:pt x="8" y="0"/>
                  </a:lnTo>
                  <a:lnTo>
                    <a:pt x="25" y="10"/>
                  </a:lnTo>
                  <a:lnTo>
                    <a:pt x="38" y="25"/>
                  </a:lnTo>
                  <a:lnTo>
                    <a:pt x="47" y="39"/>
                  </a:lnTo>
                  <a:lnTo>
                    <a:pt x="51" y="57"/>
                  </a:lnTo>
                  <a:lnTo>
                    <a:pt x="47" y="82"/>
                  </a:lnTo>
                  <a:lnTo>
                    <a:pt x="38" y="103"/>
                  </a:lnTo>
                  <a:lnTo>
                    <a:pt x="34" y="103"/>
                  </a:lnTo>
                  <a:lnTo>
                    <a:pt x="21" y="7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3" name="Freeform 314"/>
            <p:cNvSpPr>
              <a:spLocks/>
            </p:cNvSpPr>
            <p:nvPr/>
          </p:nvSpPr>
          <p:spPr bwMode="auto">
            <a:xfrm>
              <a:off x="4755" y="3815"/>
              <a:ext cx="116" cy="54"/>
            </a:xfrm>
            <a:custGeom>
              <a:avLst/>
              <a:gdLst>
                <a:gd name="T0" fmla="*/ 116 w 116"/>
                <a:gd name="T1" fmla="*/ 43 h 54"/>
                <a:gd name="T2" fmla="*/ 77 w 116"/>
                <a:gd name="T3" fmla="*/ 22 h 54"/>
                <a:gd name="T4" fmla="*/ 26 w 116"/>
                <a:gd name="T5" fmla="*/ 4 h 54"/>
                <a:gd name="T6" fmla="*/ 0 w 116"/>
                <a:gd name="T7" fmla="*/ 0 h 54"/>
                <a:gd name="T8" fmla="*/ 4 w 116"/>
                <a:gd name="T9" fmla="*/ 18 h 54"/>
                <a:gd name="T10" fmla="*/ 26 w 116"/>
                <a:gd name="T11" fmla="*/ 32 h 54"/>
                <a:gd name="T12" fmla="*/ 60 w 116"/>
                <a:gd name="T13" fmla="*/ 47 h 54"/>
                <a:gd name="T14" fmla="*/ 94 w 116"/>
                <a:gd name="T15" fmla="*/ 54 h 54"/>
                <a:gd name="T16" fmla="*/ 112 w 116"/>
                <a:gd name="T17" fmla="*/ 47 h 54"/>
                <a:gd name="T18" fmla="*/ 116 w 116"/>
                <a:gd name="T19" fmla="*/ 4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54"/>
                <a:gd name="T32" fmla="*/ 116 w 11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54">
                  <a:moveTo>
                    <a:pt x="116" y="43"/>
                  </a:moveTo>
                  <a:lnTo>
                    <a:pt x="77" y="22"/>
                  </a:lnTo>
                  <a:lnTo>
                    <a:pt x="26" y="4"/>
                  </a:lnTo>
                  <a:lnTo>
                    <a:pt x="0" y="0"/>
                  </a:lnTo>
                  <a:lnTo>
                    <a:pt x="4" y="18"/>
                  </a:lnTo>
                  <a:lnTo>
                    <a:pt x="26" y="32"/>
                  </a:lnTo>
                  <a:lnTo>
                    <a:pt x="60" y="47"/>
                  </a:lnTo>
                  <a:lnTo>
                    <a:pt x="94" y="54"/>
                  </a:lnTo>
                  <a:lnTo>
                    <a:pt x="112" y="47"/>
                  </a:lnTo>
                  <a:lnTo>
                    <a:pt x="116" y="4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4" name="Freeform 315"/>
            <p:cNvSpPr>
              <a:spLocks/>
            </p:cNvSpPr>
            <p:nvPr/>
          </p:nvSpPr>
          <p:spPr bwMode="auto">
            <a:xfrm>
              <a:off x="4738" y="3862"/>
              <a:ext cx="124" cy="21"/>
            </a:xfrm>
            <a:custGeom>
              <a:avLst/>
              <a:gdLst>
                <a:gd name="T0" fmla="*/ 124 w 124"/>
                <a:gd name="T1" fmla="*/ 18 h 21"/>
                <a:gd name="T2" fmla="*/ 111 w 124"/>
                <a:gd name="T3" fmla="*/ 18 h 21"/>
                <a:gd name="T4" fmla="*/ 56 w 124"/>
                <a:gd name="T5" fmla="*/ 21 h 21"/>
                <a:gd name="T6" fmla="*/ 25 w 124"/>
                <a:gd name="T7" fmla="*/ 21 h 21"/>
                <a:gd name="T8" fmla="*/ 0 w 124"/>
                <a:gd name="T9" fmla="*/ 14 h 21"/>
                <a:gd name="T10" fmla="*/ 25 w 124"/>
                <a:gd name="T11" fmla="*/ 0 h 21"/>
                <a:gd name="T12" fmla="*/ 60 w 124"/>
                <a:gd name="T13" fmla="*/ 0 h 21"/>
                <a:gd name="T14" fmla="*/ 120 w 124"/>
                <a:gd name="T15" fmla="*/ 7 h 21"/>
                <a:gd name="T16" fmla="*/ 124 w 124"/>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1"/>
                <a:gd name="T29" fmla="*/ 124 w 12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1">
                  <a:moveTo>
                    <a:pt x="124" y="18"/>
                  </a:moveTo>
                  <a:lnTo>
                    <a:pt x="111" y="18"/>
                  </a:lnTo>
                  <a:lnTo>
                    <a:pt x="56" y="21"/>
                  </a:lnTo>
                  <a:lnTo>
                    <a:pt x="25" y="21"/>
                  </a:lnTo>
                  <a:lnTo>
                    <a:pt x="0" y="14"/>
                  </a:lnTo>
                  <a:lnTo>
                    <a:pt x="25" y="0"/>
                  </a:lnTo>
                  <a:lnTo>
                    <a:pt x="60" y="0"/>
                  </a:lnTo>
                  <a:lnTo>
                    <a:pt x="120" y="7"/>
                  </a:lnTo>
                  <a:lnTo>
                    <a:pt x="124" y="1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5" name="Freeform 316"/>
            <p:cNvSpPr>
              <a:spLocks/>
            </p:cNvSpPr>
            <p:nvPr/>
          </p:nvSpPr>
          <p:spPr bwMode="auto">
            <a:xfrm>
              <a:off x="4733" y="3880"/>
              <a:ext cx="129" cy="39"/>
            </a:xfrm>
            <a:custGeom>
              <a:avLst/>
              <a:gdLst>
                <a:gd name="T0" fmla="*/ 91 w 129"/>
                <a:gd name="T1" fmla="*/ 3 h 39"/>
                <a:gd name="T2" fmla="*/ 18 w 129"/>
                <a:gd name="T3" fmla="*/ 17 h 39"/>
                <a:gd name="T4" fmla="*/ 0 w 129"/>
                <a:gd name="T5" fmla="*/ 25 h 39"/>
                <a:gd name="T6" fmla="*/ 0 w 129"/>
                <a:gd name="T7" fmla="*/ 32 h 39"/>
                <a:gd name="T8" fmla="*/ 5 w 129"/>
                <a:gd name="T9" fmla="*/ 35 h 39"/>
                <a:gd name="T10" fmla="*/ 22 w 129"/>
                <a:gd name="T11" fmla="*/ 39 h 39"/>
                <a:gd name="T12" fmla="*/ 48 w 129"/>
                <a:gd name="T13" fmla="*/ 39 h 39"/>
                <a:gd name="T14" fmla="*/ 69 w 129"/>
                <a:gd name="T15" fmla="*/ 39 h 39"/>
                <a:gd name="T16" fmla="*/ 86 w 129"/>
                <a:gd name="T17" fmla="*/ 35 h 39"/>
                <a:gd name="T18" fmla="*/ 129 w 129"/>
                <a:gd name="T19" fmla="*/ 0 h 39"/>
                <a:gd name="T20" fmla="*/ 125 w 129"/>
                <a:gd name="T21" fmla="*/ 0 h 39"/>
                <a:gd name="T22" fmla="*/ 91 w 129"/>
                <a:gd name="T23" fmla="*/ 3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39"/>
                <a:gd name="T38" fmla="*/ 129 w 129"/>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39">
                  <a:moveTo>
                    <a:pt x="91" y="3"/>
                  </a:moveTo>
                  <a:lnTo>
                    <a:pt x="18" y="17"/>
                  </a:lnTo>
                  <a:lnTo>
                    <a:pt x="0" y="25"/>
                  </a:lnTo>
                  <a:lnTo>
                    <a:pt x="0" y="32"/>
                  </a:lnTo>
                  <a:lnTo>
                    <a:pt x="5" y="35"/>
                  </a:lnTo>
                  <a:lnTo>
                    <a:pt x="22" y="39"/>
                  </a:lnTo>
                  <a:lnTo>
                    <a:pt x="48" y="39"/>
                  </a:lnTo>
                  <a:lnTo>
                    <a:pt x="69" y="39"/>
                  </a:lnTo>
                  <a:lnTo>
                    <a:pt x="86" y="35"/>
                  </a:lnTo>
                  <a:lnTo>
                    <a:pt x="129" y="0"/>
                  </a:lnTo>
                  <a:lnTo>
                    <a:pt x="125" y="0"/>
                  </a:lnTo>
                  <a:lnTo>
                    <a:pt x="91" y="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6" name="Freeform 317"/>
            <p:cNvSpPr>
              <a:spLocks/>
            </p:cNvSpPr>
            <p:nvPr/>
          </p:nvSpPr>
          <p:spPr bwMode="auto">
            <a:xfrm>
              <a:off x="4871" y="3733"/>
              <a:ext cx="30" cy="104"/>
            </a:xfrm>
            <a:custGeom>
              <a:avLst/>
              <a:gdLst>
                <a:gd name="T0" fmla="*/ 13 w 30"/>
                <a:gd name="T1" fmla="*/ 104 h 104"/>
                <a:gd name="T2" fmla="*/ 13 w 30"/>
                <a:gd name="T3" fmla="*/ 93 h 104"/>
                <a:gd name="T4" fmla="*/ 0 w 30"/>
                <a:gd name="T5" fmla="*/ 46 h 104"/>
                <a:gd name="T6" fmla="*/ 4 w 30"/>
                <a:gd name="T7" fmla="*/ 21 h 104"/>
                <a:gd name="T8" fmla="*/ 8 w 30"/>
                <a:gd name="T9" fmla="*/ 0 h 104"/>
                <a:gd name="T10" fmla="*/ 26 w 30"/>
                <a:gd name="T11" fmla="*/ 21 h 104"/>
                <a:gd name="T12" fmla="*/ 30 w 30"/>
                <a:gd name="T13" fmla="*/ 46 h 104"/>
                <a:gd name="T14" fmla="*/ 21 w 30"/>
                <a:gd name="T15" fmla="*/ 104 h 104"/>
                <a:gd name="T16" fmla="*/ 13 w 30"/>
                <a:gd name="T17" fmla="*/ 10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04"/>
                <a:gd name="T29" fmla="*/ 30 w 3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04">
                  <a:moveTo>
                    <a:pt x="13" y="104"/>
                  </a:moveTo>
                  <a:lnTo>
                    <a:pt x="13" y="93"/>
                  </a:lnTo>
                  <a:lnTo>
                    <a:pt x="0" y="46"/>
                  </a:lnTo>
                  <a:lnTo>
                    <a:pt x="4" y="21"/>
                  </a:lnTo>
                  <a:lnTo>
                    <a:pt x="8" y="0"/>
                  </a:lnTo>
                  <a:lnTo>
                    <a:pt x="26" y="21"/>
                  </a:lnTo>
                  <a:lnTo>
                    <a:pt x="30" y="46"/>
                  </a:lnTo>
                  <a:lnTo>
                    <a:pt x="21" y="104"/>
                  </a:lnTo>
                  <a:lnTo>
                    <a:pt x="13" y="10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7" name="Freeform 318"/>
            <p:cNvSpPr>
              <a:spLocks/>
            </p:cNvSpPr>
            <p:nvPr/>
          </p:nvSpPr>
          <p:spPr bwMode="auto">
            <a:xfrm>
              <a:off x="4892" y="3733"/>
              <a:ext cx="48" cy="100"/>
            </a:xfrm>
            <a:custGeom>
              <a:avLst/>
              <a:gdLst>
                <a:gd name="T0" fmla="*/ 5 w 48"/>
                <a:gd name="T1" fmla="*/ 100 h 100"/>
                <a:gd name="T2" fmla="*/ 18 w 48"/>
                <a:gd name="T3" fmla="*/ 93 h 100"/>
                <a:gd name="T4" fmla="*/ 35 w 48"/>
                <a:gd name="T5" fmla="*/ 64 h 100"/>
                <a:gd name="T6" fmla="*/ 43 w 48"/>
                <a:gd name="T7" fmla="*/ 50 h 100"/>
                <a:gd name="T8" fmla="*/ 48 w 48"/>
                <a:gd name="T9" fmla="*/ 36 h 100"/>
                <a:gd name="T10" fmla="*/ 48 w 48"/>
                <a:gd name="T11" fmla="*/ 18 h 100"/>
                <a:gd name="T12" fmla="*/ 39 w 48"/>
                <a:gd name="T13" fmla="*/ 0 h 100"/>
                <a:gd name="T14" fmla="*/ 22 w 48"/>
                <a:gd name="T15" fmla="*/ 18 h 100"/>
                <a:gd name="T16" fmla="*/ 9 w 48"/>
                <a:gd name="T17" fmla="*/ 57 h 100"/>
                <a:gd name="T18" fmla="*/ 0 w 48"/>
                <a:gd name="T19" fmla="*/ 93 h 100"/>
                <a:gd name="T20" fmla="*/ 5 w 48"/>
                <a:gd name="T21" fmla="*/ 1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00"/>
                <a:gd name="T35" fmla="*/ 48 w 48"/>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00">
                  <a:moveTo>
                    <a:pt x="5" y="100"/>
                  </a:moveTo>
                  <a:lnTo>
                    <a:pt x="18" y="93"/>
                  </a:lnTo>
                  <a:lnTo>
                    <a:pt x="35" y="64"/>
                  </a:lnTo>
                  <a:lnTo>
                    <a:pt x="43" y="50"/>
                  </a:lnTo>
                  <a:lnTo>
                    <a:pt x="48" y="36"/>
                  </a:lnTo>
                  <a:lnTo>
                    <a:pt x="48" y="18"/>
                  </a:lnTo>
                  <a:lnTo>
                    <a:pt x="39" y="0"/>
                  </a:lnTo>
                  <a:lnTo>
                    <a:pt x="22" y="18"/>
                  </a:lnTo>
                  <a:lnTo>
                    <a:pt x="9" y="57"/>
                  </a:lnTo>
                  <a:lnTo>
                    <a:pt x="0" y="93"/>
                  </a:lnTo>
                  <a:lnTo>
                    <a:pt x="5" y="10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8" name="Freeform 319"/>
            <p:cNvSpPr>
              <a:spLocks/>
            </p:cNvSpPr>
            <p:nvPr/>
          </p:nvSpPr>
          <p:spPr bwMode="auto">
            <a:xfrm>
              <a:off x="4798" y="3887"/>
              <a:ext cx="69" cy="89"/>
            </a:xfrm>
            <a:custGeom>
              <a:avLst/>
              <a:gdLst>
                <a:gd name="T0" fmla="*/ 69 w 69"/>
                <a:gd name="T1" fmla="*/ 0 h 89"/>
                <a:gd name="T2" fmla="*/ 51 w 69"/>
                <a:gd name="T3" fmla="*/ 3 h 89"/>
                <a:gd name="T4" fmla="*/ 26 w 69"/>
                <a:gd name="T5" fmla="*/ 28 h 89"/>
                <a:gd name="T6" fmla="*/ 13 w 69"/>
                <a:gd name="T7" fmla="*/ 39 h 89"/>
                <a:gd name="T8" fmla="*/ 4 w 69"/>
                <a:gd name="T9" fmla="*/ 53 h 89"/>
                <a:gd name="T10" fmla="*/ 0 w 69"/>
                <a:gd name="T11" fmla="*/ 71 h 89"/>
                <a:gd name="T12" fmla="*/ 4 w 69"/>
                <a:gd name="T13" fmla="*/ 89 h 89"/>
                <a:gd name="T14" fmla="*/ 26 w 69"/>
                <a:gd name="T15" fmla="*/ 75 h 89"/>
                <a:gd name="T16" fmla="*/ 64 w 69"/>
                <a:gd name="T17" fmla="*/ 3 h 89"/>
                <a:gd name="T18" fmla="*/ 69 w 69"/>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9"/>
                <a:gd name="T32" fmla="*/ 69 w 69"/>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9">
                  <a:moveTo>
                    <a:pt x="69" y="0"/>
                  </a:moveTo>
                  <a:lnTo>
                    <a:pt x="51" y="3"/>
                  </a:lnTo>
                  <a:lnTo>
                    <a:pt x="26" y="28"/>
                  </a:lnTo>
                  <a:lnTo>
                    <a:pt x="13" y="39"/>
                  </a:lnTo>
                  <a:lnTo>
                    <a:pt x="4" y="53"/>
                  </a:lnTo>
                  <a:lnTo>
                    <a:pt x="0" y="71"/>
                  </a:lnTo>
                  <a:lnTo>
                    <a:pt x="4" y="89"/>
                  </a:lnTo>
                  <a:lnTo>
                    <a:pt x="26" y="75"/>
                  </a:lnTo>
                  <a:lnTo>
                    <a:pt x="64" y="3"/>
                  </a:lnTo>
                  <a:lnTo>
                    <a:pt x="69"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9" name="Freeform 320"/>
            <p:cNvSpPr>
              <a:spLocks/>
            </p:cNvSpPr>
            <p:nvPr/>
          </p:nvSpPr>
          <p:spPr bwMode="auto">
            <a:xfrm>
              <a:off x="4858" y="3826"/>
              <a:ext cx="56" cy="71"/>
            </a:xfrm>
            <a:custGeom>
              <a:avLst/>
              <a:gdLst>
                <a:gd name="T0" fmla="*/ 47 w 56"/>
                <a:gd name="T1" fmla="*/ 43 h 71"/>
                <a:gd name="T2" fmla="*/ 56 w 56"/>
                <a:gd name="T3" fmla="*/ 14 h 71"/>
                <a:gd name="T4" fmla="*/ 56 w 56"/>
                <a:gd name="T5" fmla="*/ 3 h 71"/>
                <a:gd name="T6" fmla="*/ 52 w 56"/>
                <a:gd name="T7" fmla="*/ 0 h 71"/>
                <a:gd name="T8" fmla="*/ 43 w 56"/>
                <a:gd name="T9" fmla="*/ 0 h 71"/>
                <a:gd name="T10" fmla="*/ 34 w 56"/>
                <a:gd name="T11" fmla="*/ 3 h 71"/>
                <a:gd name="T12" fmla="*/ 21 w 56"/>
                <a:gd name="T13" fmla="*/ 14 h 71"/>
                <a:gd name="T14" fmla="*/ 13 w 56"/>
                <a:gd name="T15" fmla="*/ 28 h 71"/>
                <a:gd name="T16" fmla="*/ 4 w 56"/>
                <a:gd name="T17" fmla="*/ 43 h 71"/>
                <a:gd name="T18" fmla="*/ 0 w 56"/>
                <a:gd name="T19" fmla="*/ 57 h 71"/>
                <a:gd name="T20" fmla="*/ 0 w 56"/>
                <a:gd name="T21" fmla="*/ 64 h 71"/>
                <a:gd name="T22" fmla="*/ 4 w 56"/>
                <a:gd name="T23" fmla="*/ 71 h 71"/>
                <a:gd name="T24" fmla="*/ 13 w 56"/>
                <a:gd name="T25" fmla="*/ 71 h 71"/>
                <a:gd name="T26" fmla="*/ 21 w 56"/>
                <a:gd name="T27" fmla="*/ 64 h 71"/>
                <a:gd name="T28" fmla="*/ 47 w 56"/>
                <a:gd name="T29" fmla="*/ 43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71"/>
                <a:gd name="T47" fmla="*/ 56 w 56"/>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71">
                  <a:moveTo>
                    <a:pt x="47" y="43"/>
                  </a:moveTo>
                  <a:lnTo>
                    <a:pt x="56" y="14"/>
                  </a:lnTo>
                  <a:lnTo>
                    <a:pt x="56" y="3"/>
                  </a:lnTo>
                  <a:lnTo>
                    <a:pt x="52" y="0"/>
                  </a:lnTo>
                  <a:lnTo>
                    <a:pt x="43" y="0"/>
                  </a:lnTo>
                  <a:lnTo>
                    <a:pt x="34" y="3"/>
                  </a:lnTo>
                  <a:lnTo>
                    <a:pt x="21" y="14"/>
                  </a:lnTo>
                  <a:lnTo>
                    <a:pt x="13" y="28"/>
                  </a:lnTo>
                  <a:lnTo>
                    <a:pt x="4" y="43"/>
                  </a:lnTo>
                  <a:lnTo>
                    <a:pt x="0" y="57"/>
                  </a:lnTo>
                  <a:lnTo>
                    <a:pt x="0" y="64"/>
                  </a:lnTo>
                  <a:lnTo>
                    <a:pt x="4" y="71"/>
                  </a:lnTo>
                  <a:lnTo>
                    <a:pt x="13" y="71"/>
                  </a:lnTo>
                  <a:lnTo>
                    <a:pt x="21" y="64"/>
                  </a:lnTo>
                  <a:lnTo>
                    <a:pt x="47" y="43"/>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0" name="Freeform 321"/>
            <p:cNvSpPr>
              <a:spLocks/>
            </p:cNvSpPr>
            <p:nvPr/>
          </p:nvSpPr>
          <p:spPr bwMode="auto">
            <a:xfrm>
              <a:off x="4910" y="3769"/>
              <a:ext cx="51" cy="60"/>
            </a:xfrm>
            <a:custGeom>
              <a:avLst/>
              <a:gdLst>
                <a:gd name="T0" fmla="*/ 0 w 51"/>
                <a:gd name="T1" fmla="*/ 57 h 60"/>
                <a:gd name="T2" fmla="*/ 0 w 51"/>
                <a:gd name="T3" fmla="*/ 57 h 60"/>
                <a:gd name="T4" fmla="*/ 4 w 51"/>
                <a:gd name="T5" fmla="*/ 60 h 60"/>
                <a:gd name="T6" fmla="*/ 21 w 51"/>
                <a:gd name="T7" fmla="*/ 57 h 60"/>
                <a:gd name="T8" fmla="*/ 34 w 51"/>
                <a:gd name="T9" fmla="*/ 46 h 60"/>
                <a:gd name="T10" fmla="*/ 42 w 51"/>
                <a:gd name="T11" fmla="*/ 35 h 60"/>
                <a:gd name="T12" fmla="*/ 47 w 51"/>
                <a:gd name="T13" fmla="*/ 25 h 60"/>
                <a:gd name="T14" fmla="*/ 51 w 51"/>
                <a:gd name="T15" fmla="*/ 10 h 60"/>
                <a:gd name="T16" fmla="*/ 51 w 51"/>
                <a:gd name="T17" fmla="*/ 0 h 60"/>
                <a:gd name="T18" fmla="*/ 47 w 51"/>
                <a:gd name="T19" fmla="*/ 0 h 60"/>
                <a:gd name="T20" fmla="*/ 17 w 51"/>
                <a:gd name="T21" fmla="*/ 25 h 60"/>
                <a:gd name="T22" fmla="*/ 0 w 51"/>
                <a:gd name="T23" fmla="*/ 57 h 60"/>
                <a:gd name="T24" fmla="*/ 0 w 51"/>
                <a:gd name="T25" fmla="*/ 5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60"/>
                <a:gd name="T41" fmla="*/ 51 w 5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60">
                  <a:moveTo>
                    <a:pt x="0" y="57"/>
                  </a:moveTo>
                  <a:lnTo>
                    <a:pt x="0" y="57"/>
                  </a:lnTo>
                  <a:lnTo>
                    <a:pt x="4" y="60"/>
                  </a:lnTo>
                  <a:lnTo>
                    <a:pt x="21" y="57"/>
                  </a:lnTo>
                  <a:lnTo>
                    <a:pt x="34" y="46"/>
                  </a:lnTo>
                  <a:lnTo>
                    <a:pt x="42" y="35"/>
                  </a:lnTo>
                  <a:lnTo>
                    <a:pt x="47" y="25"/>
                  </a:lnTo>
                  <a:lnTo>
                    <a:pt x="51" y="10"/>
                  </a:lnTo>
                  <a:lnTo>
                    <a:pt x="51" y="0"/>
                  </a:lnTo>
                  <a:lnTo>
                    <a:pt x="47" y="0"/>
                  </a:lnTo>
                  <a:lnTo>
                    <a:pt x="17" y="25"/>
                  </a:lnTo>
                  <a:lnTo>
                    <a:pt x="0" y="5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1" name="Freeform 322"/>
            <p:cNvSpPr>
              <a:spLocks/>
            </p:cNvSpPr>
            <p:nvPr/>
          </p:nvSpPr>
          <p:spPr bwMode="auto">
            <a:xfrm>
              <a:off x="4875" y="3876"/>
              <a:ext cx="9" cy="11"/>
            </a:xfrm>
            <a:custGeom>
              <a:avLst/>
              <a:gdLst>
                <a:gd name="T0" fmla="*/ 9 w 9"/>
                <a:gd name="T1" fmla="*/ 7 h 11"/>
                <a:gd name="T2" fmla="*/ 4 w 9"/>
                <a:gd name="T3" fmla="*/ 0 h 11"/>
                <a:gd name="T4" fmla="*/ 0 w 9"/>
                <a:gd name="T5" fmla="*/ 4 h 11"/>
                <a:gd name="T6" fmla="*/ 0 w 9"/>
                <a:gd name="T7" fmla="*/ 11 h 11"/>
                <a:gd name="T8" fmla="*/ 9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9" y="7"/>
                  </a:moveTo>
                  <a:lnTo>
                    <a:pt x="4" y="0"/>
                  </a:lnTo>
                  <a:lnTo>
                    <a:pt x="0" y="4"/>
                  </a:lnTo>
                  <a:lnTo>
                    <a:pt x="0" y="11"/>
                  </a:lnTo>
                  <a:lnTo>
                    <a:pt x="9"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2" name="Freeform 323"/>
            <p:cNvSpPr>
              <a:spLocks/>
            </p:cNvSpPr>
            <p:nvPr/>
          </p:nvSpPr>
          <p:spPr bwMode="auto">
            <a:xfrm>
              <a:off x="4862" y="3876"/>
              <a:ext cx="9" cy="11"/>
            </a:xfrm>
            <a:custGeom>
              <a:avLst/>
              <a:gdLst>
                <a:gd name="T0" fmla="*/ 9 w 9"/>
                <a:gd name="T1" fmla="*/ 7 h 11"/>
                <a:gd name="T2" fmla="*/ 9 w 9"/>
                <a:gd name="T3" fmla="*/ 0 h 11"/>
                <a:gd name="T4" fmla="*/ 0 w 9"/>
                <a:gd name="T5" fmla="*/ 7 h 11"/>
                <a:gd name="T6" fmla="*/ 5 w 9"/>
                <a:gd name="T7" fmla="*/ 11 h 11"/>
                <a:gd name="T8" fmla="*/ 9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9" y="7"/>
                  </a:moveTo>
                  <a:lnTo>
                    <a:pt x="9" y="0"/>
                  </a:lnTo>
                  <a:lnTo>
                    <a:pt x="0" y="7"/>
                  </a:lnTo>
                  <a:lnTo>
                    <a:pt x="5" y="11"/>
                  </a:lnTo>
                  <a:lnTo>
                    <a:pt x="9"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3" name="Freeform 324"/>
            <p:cNvSpPr>
              <a:spLocks/>
            </p:cNvSpPr>
            <p:nvPr/>
          </p:nvSpPr>
          <p:spPr bwMode="auto">
            <a:xfrm>
              <a:off x="4888" y="3865"/>
              <a:ext cx="4" cy="11"/>
            </a:xfrm>
            <a:custGeom>
              <a:avLst/>
              <a:gdLst>
                <a:gd name="T0" fmla="*/ 4 w 4"/>
                <a:gd name="T1" fmla="*/ 4 h 11"/>
                <a:gd name="T2" fmla="*/ 4 w 4"/>
                <a:gd name="T3" fmla="*/ 0 h 11"/>
                <a:gd name="T4" fmla="*/ 0 w 4"/>
                <a:gd name="T5" fmla="*/ 4 h 11"/>
                <a:gd name="T6" fmla="*/ 0 w 4"/>
                <a:gd name="T7" fmla="*/ 11 h 11"/>
                <a:gd name="T8" fmla="*/ 4 w 4"/>
                <a:gd name="T9" fmla="*/ 4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4"/>
                  </a:moveTo>
                  <a:lnTo>
                    <a:pt x="4" y="0"/>
                  </a:lnTo>
                  <a:lnTo>
                    <a:pt x="0" y="4"/>
                  </a:lnTo>
                  <a:lnTo>
                    <a:pt x="0" y="11"/>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4" name="Freeform 325"/>
            <p:cNvSpPr>
              <a:spLocks/>
            </p:cNvSpPr>
            <p:nvPr/>
          </p:nvSpPr>
          <p:spPr bwMode="auto">
            <a:xfrm>
              <a:off x="4871" y="3862"/>
              <a:ext cx="4" cy="10"/>
            </a:xfrm>
            <a:custGeom>
              <a:avLst/>
              <a:gdLst>
                <a:gd name="T0" fmla="*/ 4 w 4"/>
                <a:gd name="T1" fmla="*/ 7 h 10"/>
                <a:gd name="T2" fmla="*/ 4 w 4"/>
                <a:gd name="T3" fmla="*/ 0 h 10"/>
                <a:gd name="T4" fmla="*/ 0 w 4"/>
                <a:gd name="T5" fmla="*/ 3 h 10"/>
                <a:gd name="T6" fmla="*/ 0 w 4"/>
                <a:gd name="T7" fmla="*/ 10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7"/>
                  </a:moveTo>
                  <a:lnTo>
                    <a:pt x="4" y="0"/>
                  </a:lnTo>
                  <a:lnTo>
                    <a:pt x="0" y="3"/>
                  </a:lnTo>
                  <a:lnTo>
                    <a:pt x="0" y="10"/>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5" name="Freeform 326"/>
            <p:cNvSpPr>
              <a:spLocks/>
            </p:cNvSpPr>
            <p:nvPr/>
          </p:nvSpPr>
          <p:spPr bwMode="auto">
            <a:xfrm>
              <a:off x="4897" y="3854"/>
              <a:ext cx="4" cy="11"/>
            </a:xfrm>
            <a:custGeom>
              <a:avLst/>
              <a:gdLst>
                <a:gd name="T0" fmla="*/ 4 w 4"/>
                <a:gd name="T1" fmla="*/ 4 h 11"/>
                <a:gd name="T2" fmla="*/ 0 w 4"/>
                <a:gd name="T3" fmla="*/ 0 h 11"/>
                <a:gd name="T4" fmla="*/ 0 w 4"/>
                <a:gd name="T5" fmla="*/ 4 h 11"/>
                <a:gd name="T6" fmla="*/ 4 w 4"/>
                <a:gd name="T7" fmla="*/ 11 h 11"/>
                <a:gd name="T8" fmla="*/ 4 w 4"/>
                <a:gd name="T9" fmla="*/ 4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4"/>
                  </a:moveTo>
                  <a:lnTo>
                    <a:pt x="0" y="0"/>
                  </a:lnTo>
                  <a:lnTo>
                    <a:pt x="0" y="4"/>
                  </a:lnTo>
                  <a:lnTo>
                    <a:pt x="4" y="11"/>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6" name="Freeform 327"/>
            <p:cNvSpPr>
              <a:spLocks/>
            </p:cNvSpPr>
            <p:nvPr/>
          </p:nvSpPr>
          <p:spPr bwMode="auto">
            <a:xfrm>
              <a:off x="4875" y="3847"/>
              <a:ext cx="9" cy="11"/>
            </a:xfrm>
            <a:custGeom>
              <a:avLst/>
              <a:gdLst>
                <a:gd name="T0" fmla="*/ 9 w 9"/>
                <a:gd name="T1" fmla="*/ 4 h 11"/>
                <a:gd name="T2" fmla="*/ 4 w 9"/>
                <a:gd name="T3" fmla="*/ 0 h 11"/>
                <a:gd name="T4" fmla="*/ 0 w 9"/>
                <a:gd name="T5" fmla="*/ 7 h 11"/>
                <a:gd name="T6" fmla="*/ 9 w 9"/>
                <a:gd name="T7" fmla="*/ 11 h 11"/>
                <a:gd name="T8" fmla="*/ 9 w 9"/>
                <a:gd name="T9" fmla="*/ 4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9" y="4"/>
                  </a:moveTo>
                  <a:lnTo>
                    <a:pt x="4" y="0"/>
                  </a:lnTo>
                  <a:lnTo>
                    <a:pt x="0" y="7"/>
                  </a:lnTo>
                  <a:lnTo>
                    <a:pt x="9" y="11"/>
                  </a:lnTo>
                  <a:lnTo>
                    <a:pt x="9"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7" name="Freeform 328"/>
            <p:cNvSpPr>
              <a:spLocks/>
            </p:cNvSpPr>
            <p:nvPr/>
          </p:nvSpPr>
          <p:spPr bwMode="auto">
            <a:xfrm>
              <a:off x="4897" y="3844"/>
              <a:ext cx="13" cy="3"/>
            </a:xfrm>
            <a:custGeom>
              <a:avLst/>
              <a:gdLst>
                <a:gd name="T0" fmla="*/ 8 w 13"/>
                <a:gd name="T1" fmla="*/ 3 h 3"/>
                <a:gd name="T2" fmla="*/ 13 w 13"/>
                <a:gd name="T3" fmla="*/ 0 h 3"/>
                <a:gd name="T4" fmla="*/ 4 w 13"/>
                <a:gd name="T5" fmla="*/ 0 h 3"/>
                <a:gd name="T6" fmla="*/ 0 w 13"/>
                <a:gd name="T7" fmla="*/ 3 h 3"/>
                <a:gd name="T8" fmla="*/ 8 w 13"/>
                <a:gd name="T9" fmla="*/ 3 h 3"/>
                <a:gd name="T10" fmla="*/ 0 60000 65536"/>
                <a:gd name="T11" fmla="*/ 0 60000 65536"/>
                <a:gd name="T12" fmla="*/ 0 60000 65536"/>
                <a:gd name="T13" fmla="*/ 0 60000 65536"/>
                <a:gd name="T14" fmla="*/ 0 60000 65536"/>
                <a:gd name="T15" fmla="*/ 0 w 13"/>
                <a:gd name="T16" fmla="*/ 0 h 3"/>
                <a:gd name="T17" fmla="*/ 13 w 13"/>
                <a:gd name="T18" fmla="*/ 3 h 3"/>
              </a:gdLst>
              <a:ahLst/>
              <a:cxnLst>
                <a:cxn ang="T10">
                  <a:pos x="T0" y="T1"/>
                </a:cxn>
                <a:cxn ang="T11">
                  <a:pos x="T2" y="T3"/>
                </a:cxn>
                <a:cxn ang="T12">
                  <a:pos x="T4" y="T5"/>
                </a:cxn>
                <a:cxn ang="T13">
                  <a:pos x="T6" y="T7"/>
                </a:cxn>
                <a:cxn ang="T14">
                  <a:pos x="T8" y="T9"/>
                </a:cxn>
              </a:cxnLst>
              <a:rect l="T15" t="T16" r="T17" b="T18"/>
              <a:pathLst>
                <a:path w="13" h="3">
                  <a:moveTo>
                    <a:pt x="8" y="3"/>
                  </a:moveTo>
                  <a:lnTo>
                    <a:pt x="13" y="0"/>
                  </a:lnTo>
                  <a:lnTo>
                    <a:pt x="4" y="0"/>
                  </a:lnTo>
                  <a:lnTo>
                    <a:pt x="0" y="3"/>
                  </a:lnTo>
                  <a:lnTo>
                    <a:pt x="8"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8" name="Freeform 329"/>
            <p:cNvSpPr>
              <a:spLocks/>
            </p:cNvSpPr>
            <p:nvPr/>
          </p:nvSpPr>
          <p:spPr bwMode="auto">
            <a:xfrm>
              <a:off x="4897" y="3829"/>
              <a:ext cx="8" cy="11"/>
            </a:xfrm>
            <a:custGeom>
              <a:avLst/>
              <a:gdLst>
                <a:gd name="T0" fmla="*/ 8 w 8"/>
                <a:gd name="T1" fmla="*/ 4 h 11"/>
                <a:gd name="T2" fmla="*/ 4 w 8"/>
                <a:gd name="T3" fmla="*/ 0 h 11"/>
                <a:gd name="T4" fmla="*/ 0 w 8"/>
                <a:gd name="T5" fmla="*/ 4 h 11"/>
                <a:gd name="T6" fmla="*/ 0 w 8"/>
                <a:gd name="T7" fmla="*/ 11 h 11"/>
                <a:gd name="T8" fmla="*/ 8 w 8"/>
                <a:gd name="T9" fmla="*/ 4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8" y="4"/>
                  </a:moveTo>
                  <a:lnTo>
                    <a:pt x="4" y="0"/>
                  </a:lnTo>
                  <a:lnTo>
                    <a:pt x="0" y="4"/>
                  </a:lnTo>
                  <a:lnTo>
                    <a:pt x="0" y="11"/>
                  </a:lnTo>
                  <a:lnTo>
                    <a:pt x="8"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9" name="Freeform 330"/>
            <p:cNvSpPr>
              <a:spLocks/>
            </p:cNvSpPr>
            <p:nvPr/>
          </p:nvSpPr>
          <p:spPr bwMode="auto">
            <a:xfrm>
              <a:off x="4884" y="3840"/>
              <a:ext cx="8" cy="7"/>
            </a:xfrm>
            <a:custGeom>
              <a:avLst/>
              <a:gdLst>
                <a:gd name="T0" fmla="*/ 4 w 8"/>
                <a:gd name="T1" fmla="*/ 4 h 7"/>
                <a:gd name="T2" fmla="*/ 8 w 8"/>
                <a:gd name="T3" fmla="*/ 0 h 7"/>
                <a:gd name="T4" fmla="*/ 0 w 8"/>
                <a:gd name="T5" fmla="*/ 0 h 7"/>
                <a:gd name="T6" fmla="*/ 0 w 8"/>
                <a:gd name="T7" fmla="*/ 7 h 7"/>
                <a:gd name="T8" fmla="*/ 4 w 8"/>
                <a:gd name="T9" fmla="*/ 4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4"/>
                  </a:moveTo>
                  <a:lnTo>
                    <a:pt x="8" y="0"/>
                  </a:lnTo>
                  <a:lnTo>
                    <a:pt x="0" y="0"/>
                  </a:lnTo>
                  <a:lnTo>
                    <a:pt x="0" y="7"/>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0" name="Freeform 331"/>
            <p:cNvSpPr>
              <a:spLocks/>
            </p:cNvSpPr>
            <p:nvPr/>
          </p:nvSpPr>
          <p:spPr bwMode="auto">
            <a:xfrm>
              <a:off x="4845" y="3894"/>
              <a:ext cx="30" cy="104"/>
            </a:xfrm>
            <a:custGeom>
              <a:avLst/>
              <a:gdLst>
                <a:gd name="T0" fmla="*/ 30 w 30"/>
                <a:gd name="T1" fmla="*/ 0 h 104"/>
                <a:gd name="T2" fmla="*/ 26 w 30"/>
                <a:gd name="T3" fmla="*/ 11 h 104"/>
                <a:gd name="T4" fmla="*/ 30 w 30"/>
                <a:gd name="T5" fmla="*/ 61 h 104"/>
                <a:gd name="T6" fmla="*/ 30 w 30"/>
                <a:gd name="T7" fmla="*/ 82 h 104"/>
                <a:gd name="T8" fmla="*/ 17 w 30"/>
                <a:gd name="T9" fmla="*/ 104 h 104"/>
                <a:gd name="T10" fmla="*/ 4 w 30"/>
                <a:gd name="T11" fmla="*/ 82 h 104"/>
                <a:gd name="T12" fmla="*/ 0 w 30"/>
                <a:gd name="T13" fmla="*/ 54 h 104"/>
                <a:gd name="T14" fmla="*/ 17 w 30"/>
                <a:gd name="T15" fmla="*/ 0 h 104"/>
                <a:gd name="T16" fmla="*/ 30 w 30"/>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04"/>
                <a:gd name="T29" fmla="*/ 30 w 3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04">
                  <a:moveTo>
                    <a:pt x="30" y="0"/>
                  </a:moveTo>
                  <a:lnTo>
                    <a:pt x="26" y="11"/>
                  </a:lnTo>
                  <a:lnTo>
                    <a:pt x="30" y="61"/>
                  </a:lnTo>
                  <a:lnTo>
                    <a:pt x="30" y="82"/>
                  </a:lnTo>
                  <a:lnTo>
                    <a:pt x="17" y="104"/>
                  </a:lnTo>
                  <a:lnTo>
                    <a:pt x="4" y="82"/>
                  </a:lnTo>
                  <a:lnTo>
                    <a:pt x="0" y="54"/>
                  </a:lnTo>
                  <a:lnTo>
                    <a:pt x="17" y="0"/>
                  </a:lnTo>
                  <a:lnTo>
                    <a:pt x="30"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1" name="Freeform 332"/>
            <p:cNvSpPr>
              <a:spLocks/>
            </p:cNvSpPr>
            <p:nvPr/>
          </p:nvSpPr>
          <p:spPr bwMode="auto">
            <a:xfrm>
              <a:off x="4914" y="3779"/>
              <a:ext cx="112" cy="65"/>
            </a:xfrm>
            <a:custGeom>
              <a:avLst/>
              <a:gdLst>
                <a:gd name="T0" fmla="*/ 77 w 112"/>
                <a:gd name="T1" fmla="*/ 15 h 65"/>
                <a:gd name="T2" fmla="*/ 8 w 112"/>
                <a:gd name="T3" fmla="*/ 47 h 65"/>
                <a:gd name="T4" fmla="*/ 0 w 112"/>
                <a:gd name="T5" fmla="*/ 58 h 65"/>
                <a:gd name="T6" fmla="*/ 4 w 112"/>
                <a:gd name="T7" fmla="*/ 65 h 65"/>
                <a:gd name="T8" fmla="*/ 26 w 112"/>
                <a:gd name="T9" fmla="*/ 65 h 65"/>
                <a:gd name="T10" fmla="*/ 47 w 112"/>
                <a:gd name="T11" fmla="*/ 61 h 65"/>
                <a:gd name="T12" fmla="*/ 69 w 112"/>
                <a:gd name="T13" fmla="*/ 54 h 65"/>
                <a:gd name="T14" fmla="*/ 86 w 112"/>
                <a:gd name="T15" fmla="*/ 43 h 65"/>
                <a:gd name="T16" fmla="*/ 103 w 112"/>
                <a:gd name="T17" fmla="*/ 25 h 65"/>
                <a:gd name="T18" fmla="*/ 112 w 112"/>
                <a:gd name="T19" fmla="*/ 4 h 65"/>
                <a:gd name="T20" fmla="*/ 107 w 112"/>
                <a:gd name="T21" fmla="*/ 0 h 65"/>
                <a:gd name="T22" fmla="*/ 77 w 112"/>
                <a:gd name="T23" fmla="*/ 15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65"/>
                <a:gd name="T38" fmla="*/ 112 w 112"/>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65">
                  <a:moveTo>
                    <a:pt x="77" y="15"/>
                  </a:moveTo>
                  <a:lnTo>
                    <a:pt x="8" y="47"/>
                  </a:lnTo>
                  <a:lnTo>
                    <a:pt x="0" y="58"/>
                  </a:lnTo>
                  <a:lnTo>
                    <a:pt x="4" y="65"/>
                  </a:lnTo>
                  <a:lnTo>
                    <a:pt x="26" y="65"/>
                  </a:lnTo>
                  <a:lnTo>
                    <a:pt x="47" y="61"/>
                  </a:lnTo>
                  <a:lnTo>
                    <a:pt x="69" y="54"/>
                  </a:lnTo>
                  <a:lnTo>
                    <a:pt x="86" y="43"/>
                  </a:lnTo>
                  <a:lnTo>
                    <a:pt x="103" y="25"/>
                  </a:lnTo>
                  <a:lnTo>
                    <a:pt x="112" y="4"/>
                  </a:lnTo>
                  <a:lnTo>
                    <a:pt x="107" y="0"/>
                  </a:lnTo>
                  <a:lnTo>
                    <a:pt x="77" y="15"/>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2" name="Freeform 333"/>
            <p:cNvSpPr>
              <a:spLocks/>
            </p:cNvSpPr>
            <p:nvPr/>
          </p:nvSpPr>
          <p:spPr bwMode="auto">
            <a:xfrm>
              <a:off x="4875" y="3887"/>
              <a:ext cx="82" cy="86"/>
            </a:xfrm>
            <a:custGeom>
              <a:avLst/>
              <a:gdLst>
                <a:gd name="T0" fmla="*/ 82 w 82"/>
                <a:gd name="T1" fmla="*/ 82 h 86"/>
                <a:gd name="T2" fmla="*/ 65 w 82"/>
                <a:gd name="T3" fmla="*/ 46 h 86"/>
                <a:gd name="T4" fmla="*/ 26 w 82"/>
                <a:gd name="T5" fmla="*/ 10 h 86"/>
                <a:gd name="T6" fmla="*/ 4 w 82"/>
                <a:gd name="T7" fmla="*/ 0 h 86"/>
                <a:gd name="T8" fmla="*/ 0 w 82"/>
                <a:gd name="T9" fmla="*/ 18 h 86"/>
                <a:gd name="T10" fmla="*/ 13 w 82"/>
                <a:gd name="T11" fmla="*/ 39 h 86"/>
                <a:gd name="T12" fmla="*/ 30 w 82"/>
                <a:gd name="T13" fmla="*/ 64 h 86"/>
                <a:gd name="T14" fmla="*/ 47 w 82"/>
                <a:gd name="T15" fmla="*/ 75 h 86"/>
                <a:gd name="T16" fmla="*/ 65 w 82"/>
                <a:gd name="T17" fmla="*/ 82 h 86"/>
                <a:gd name="T18" fmla="*/ 77 w 82"/>
                <a:gd name="T19" fmla="*/ 86 h 86"/>
                <a:gd name="T20" fmla="*/ 82 w 82"/>
                <a:gd name="T21" fmla="*/ 82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86"/>
                <a:gd name="T35" fmla="*/ 82 w 8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86">
                  <a:moveTo>
                    <a:pt x="82" y="82"/>
                  </a:moveTo>
                  <a:lnTo>
                    <a:pt x="65" y="46"/>
                  </a:lnTo>
                  <a:lnTo>
                    <a:pt x="26" y="10"/>
                  </a:lnTo>
                  <a:lnTo>
                    <a:pt x="4" y="0"/>
                  </a:lnTo>
                  <a:lnTo>
                    <a:pt x="0" y="18"/>
                  </a:lnTo>
                  <a:lnTo>
                    <a:pt x="13" y="39"/>
                  </a:lnTo>
                  <a:lnTo>
                    <a:pt x="30" y="64"/>
                  </a:lnTo>
                  <a:lnTo>
                    <a:pt x="47" y="75"/>
                  </a:lnTo>
                  <a:lnTo>
                    <a:pt x="65" y="82"/>
                  </a:lnTo>
                  <a:lnTo>
                    <a:pt x="77" y="86"/>
                  </a:lnTo>
                  <a:lnTo>
                    <a:pt x="82" y="82"/>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3" name="Freeform 334"/>
            <p:cNvSpPr>
              <a:spLocks/>
            </p:cNvSpPr>
            <p:nvPr/>
          </p:nvSpPr>
          <p:spPr bwMode="auto">
            <a:xfrm>
              <a:off x="4884" y="3876"/>
              <a:ext cx="111" cy="57"/>
            </a:xfrm>
            <a:custGeom>
              <a:avLst/>
              <a:gdLst>
                <a:gd name="T0" fmla="*/ 0 w 111"/>
                <a:gd name="T1" fmla="*/ 11 h 57"/>
                <a:gd name="T2" fmla="*/ 34 w 111"/>
                <a:gd name="T3" fmla="*/ 36 h 57"/>
                <a:gd name="T4" fmla="*/ 86 w 111"/>
                <a:gd name="T5" fmla="*/ 54 h 57"/>
                <a:gd name="T6" fmla="*/ 107 w 111"/>
                <a:gd name="T7" fmla="*/ 57 h 57"/>
                <a:gd name="T8" fmla="*/ 111 w 111"/>
                <a:gd name="T9" fmla="*/ 50 h 57"/>
                <a:gd name="T10" fmla="*/ 107 w 111"/>
                <a:gd name="T11" fmla="*/ 43 h 57"/>
                <a:gd name="T12" fmla="*/ 86 w 111"/>
                <a:gd name="T13" fmla="*/ 25 h 57"/>
                <a:gd name="T14" fmla="*/ 51 w 111"/>
                <a:gd name="T15" fmla="*/ 7 h 57"/>
                <a:gd name="T16" fmla="*/ 17 w 111"/>
                <a:gd name="T17" fmla="*/ 0 h 57"/>
                <a:gd name="T18" fmla="*/ 4 w 111"/>
                <a:gd name="T19" fmla="*/ 4 h 57"/>
                <a:gd name="T20" fmla="*/ 0 w 111"/>
                <a:gd name="T21" fmla="*/ 1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57"/>
                <a:gd name="T35" fmla="*/ 111 w 11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57">
                  <a:moveTo>
                    <a:pt x="0" y="11"/>
                  </a:moveTo>
                  <a:lnTo>
                    <a:pt x="34" y="36"/>
                  </a:lnTo>
                  <a:lnTo>
                    <a:pt x="86" y="54"/>
                  </a:lnTo>
                  <a:lnTo>
                    <a:pt x="107" y="57"/>
                  </a:lnTo>
                  <a:lnTo>
                    <a:pt x="111" y="50"/>
                  </a:lnTo>
                  <a:lnTo>
                    <a:pt x="107" y="43"/>
                  </a:lnTo>
                  <a:lnTo>
                    <a:pt x="86" y="25"/>
                  </a:lnTo>
                  <a:lnTo>
                    <a:pt x="51" y="7"/>
                  </a:lnTo>
                  <a:lnTo>
                    <a:pt x="17" y="0"/>
                  </a:lnTo>
                  <a:lnTo>
                    <a:pt x="4" y="4"/>
                  </a:lnTo>
                  <a:lnTo>
                    <a:pt x="0"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4" name="Freeform 335"/>
            <p:cNvSpPr>
              <a:spLocks/>
            </p:cNvSpPr>
            <p:nvPr/>
          </p:nvSpPr>
          <p:spPr bwMode="auto">
            <a:xfrm>
              <a:off x="4910" y="3840"/>
              <a:ext cx="124" cy="36"/>
            </a:xfrm>
            <a:custGeom>
              <a:avLst/>
              <a:gdLst>
                <a:gd name="T0" fmla="*/ 124 w 124"/>
                <a:gd name="T1" fmla="*/ 18 h 36"/>
                <a:gd name="T2" fmla="*/ 81 w 124"/>
                <a:gd name="T3" fmla="*/ 4 h 36"/>
                <a:gd name="T4" fmla="*/ 25 w 124"/>
                <a:gd name="T5" fmla="*/ 0 h 36"/>
                <a:gd name="T6" fmla="*/ 0 w 124"/>
                <a:gd name="T7" fmla="*/ 4 h 36"/>
                <a:gd name="T8" fmla="*/ 4 w 124"/>
                <a:gd name="T9" fmla="*/ 11 h 36"/>
                <a:gd name="T10" fmla="*/ 8 w 124"/>
                <a:gd name="T11" fmla="*/ 18 h 36"/>
                <a:gd name="T12" fmla="*/ 38 w 124"/>
                <a:gd name="T13" fmla="*/ 29 h 36"/>
                <a:gd name="T14" fmla="*/ 73 w 124"/>
                <a:gd name="T15" fmla="*/ 36 h 36"/>
                <a:gd name="T16" fmla="*/ 111 w 124"/>
                <a:gd name="T17" fmla="*/ 32 h 36"/>
                <a:gd name="T18" fmla="*/ 124 w 124"/>
                <a:gd name="T19" fmla="*/ 25 h 36"/>
                <a:gd name="T20" fmla="*/ 124 w 124"/>
                <a:gd name="T21" fmla="*/ 1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36"/>
                <a:gd name="T35" fmla="*/ 124 w 12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36">
                  <a:moveTo>
                    <a:pt x="124" y="18"/>
                  </a:moveTo>
                  <a:lnTo>
                    <a:pt x="81" y="4"/>
                  </a:lnTo>
                  <a:lnTo>
                    <a:pt x="25" y="0"/>
                  </a:lnTo>
                  <a:lnTo>
                    <a:pt x="0" y="4"/>
                  </a:lnTo>
                  <a:lnTo>
                    <a:pt x="4" y="11"/>
                  </a:lnTo>
                  <a:lnTo>
                    <a:pt x="8" y="18"/>
                  </a:lnTo>
                  <a:lnTo>
                    <a:pt x="38" y="29"/>
                  </a:lnTo>
                  <a:lnTo>
                    <a:pt x="73" y="36"/>
                  </a:lnTo>
                  <a:lnTo>
                    <a:pt x="111" y="32"/>
                  </a:lnTo>
                  <a:lnTo>
                    <a:pt x="124" y="25"/>
                  </a:lnTo>
                  <a:lnTo>
                    <a:pt x="124" y="1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5" name="Freeform 336"/>
            <p:cNvSpPr>
              <a:spLocks/>
            </p:cNvSpPr>
            <p:nvPr/>
          </p:nvSpPr>
          <p:spPr bwMode="auto">
            <a:xfrm>
              <a:off x="4901" y="3862"/>
              <a:ext cx="116" cy="43"/>
            </a:xfrm>
            <a:custGeom>
              <a:avLst/>
              <a:gdLst>
                <a:gd name="T0" fmla="*/ 0 w 116"/>
                <a:gd name="T1" fmla="*/ 10 h 43"/>
                <a:gd name="T2" fmla="*/ 39 w 116"/>
                <a:gd name="T3" fmla="*/ 28 h 43"/>
                <a:gd name="T4" fmla="*/ 90 w 116"/>
                <a:gd name="T5" fmla="*/ 43 h 43"/>
                <a:gd name="T6" fmla="*/ 116 w 116"/>
                <a:gd name="T7" fmla="*/ 43 h 43"/>
                <a:gd name="T8" fmla="*/ 116 w 116"/>
                <a:gd name="T9" fmla="*/ 39 h 43"/>
                <a:gd name="T10" fmla="*/ 112 w 116"/>
                <a:gd name="T11" fmla="*/ 28 h 43"/>
                <a:gd name="T12" fmla="*/ 86 w 116"/>
                <a:gd name="T13" fmla="*/ 14 h 43"/>
                <a:gd name="T14" fmla="*/ 51 w 116"/>
                <a:gd name="T15" fmla="*/ 0 h 43"/>
                <a:gd name="T16" fmla="*/ 17 w 116"/>
                <a:gd name="T17" fmla="*/ 0 h 43"/>
                <a:gd name="T18" fmla="*/ 4 w 116"/>
                <a:gd name="T19" fmla="*/ 3 h 43"/>
                <a:gd name="T20" fmla="*/ 0 w 116"/>
                <a:gd name="T21" fmla="*/ 1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43"/>
                <a:gd name="T35" fmla="*/ 116 w 116"/>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43">
                  <a:moveTo>
                    <a:pt x="0" y="10"/>
                  </a:moveTo>
                  <a:lnTo>
                    <a:pt x="39" y="28"/>
                  </a:lnTo>
                  <a:lnTo>
                    <a:pt x="90" y="43"/>
                  </a:lnTo>
                  <a:lnTo>
                    <a:pt x="116" y="43"/>
                  </a:lnTo>
                  <a:lnTo>
                    <a:pt x="116" y="39"/>
                  </a:lnTo>
                  <a:lnTo>
                    <a:pt x="112" y="28"/>
                  </a:lnTo>
                  <a:lnTo>
                    <a:pt x="86" y="14"/>
                  </a:lnTo>
                  <a:lnTo>
                    <a:pt x="51" y="0"/>
                  </a:lnTo>
                  <a:lnTo>
                    <a:pt x="17" y="0"/>
                  </a:lnTo>
                  <a:lnTo>
                    <a:pt x="4" y="3"/>
                  </a:lnTo>
                  <a:lnTo>
                    <a:pt x="0" y="1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6" name="Freeform 337"/>
            <p:cNvSpPr>
              <a:spLocks/>
            </p:cNvSpPr>
            <p:nvPr/>
          </p:nvSpPr>
          <p:spPr bwMode="auto">
            <a:xfrm>
              <a:off x="1220" y="3844"/>
              <a:ext cx="137" cy="28"/>
            </a:xfrm>
            <a:custGeom>
              <a:avLst/>
              <a:gdLst>
                <a:gd name="T0" fmla="*/ 0 w 137"/>
                <a:gd name="T1" fmla="*/ 3 h 28"/>
                <a:gd name="T2" fmla="*/ 13 w 137"/>
                <a:gd name="T3" fmla="*/ 3 h 28"/>
                <a:gd name="T4" fmla="*/ 77 w 137"/>
                <a:gd name="T5" fmla="*/ 0 h 28"/>
                <a:gd name="T6" fmla="*/ 112 w 137"/>
                <a:gd name="T7" fmla="*/ 3 h 28"/>
                <a:gd name="T8" fmla="*/ 137 w 137"/>
                <a:gd name="T9" fmla="*/ 14 h 28"/>
                <a:gd name="T10" fmla="*/ 107 w 137"/>
                <a:gd name="T11" fmla="*/ 28 h 28"/>
                <a:gd name="T12" fmla="*/ 69 w 137"/>
                <a:gd name="T13" fmla="*/ 28 h 28"/>
                <a:gd name="T14" fmla="*/ 0 w 137"/>
                <a:gd name="T15" fmla="*/ 14 h 28"/>
                <a:gd name="T16" fmla="*/ 0 w 137"/>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28"/>
                <a:gd name="T29" fmla="*/ 137 w 13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28">
                  <a:moveTo>
                    <a:pt x="0" y="3"/>
                  </a:moveTo>
                  <a:lnTo>
                    <a:pt x="13" y="3"/>
                  </a:lnTo>
                  <a:lnTo>
                    <a:pt x="77" y="0"/>
                  </a:lnTo>
                  <a:lnTo>
                    <a:pt x="112" y="3"/>
                  </a:lnTo>
                  <a:lnTo>
                    <a:pt x="137" y="14"/>
                  </a:lnTo>
                  <a:lnTo>
                    <a:pt x="107" y="28"/>
                  </a:lnTo>
                  <a:lnTo>
                    <a:pt x="69" y="28"/>
                  </a:lnTo>
                  <a:lnTo>
                    <a:pt x="0" y="14"/>
                  </a:lnTo>
                  <a:lnTo>
                    <a:pt x="0" y="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7" name="Freeform 338"/>
            <p:cNvSpPr>
              <a:spLocks/>
            </p:cNvSpPr>
            <p:nvPr/>
          </p:nvSpPr>
          <p:spPr bwMode="auto">
            <a:xfrm>
              <a:off x="1224" y="3858"/>
              <a:ext cx="129" cy="61"/>
            </a:xfrm>
            <a:custGeom>
              <a:avLst/>
              <a:gdLst>
                <a:gd name="T0" fmla="*/ 39 w 129"/>
                <a:gd name="T1" fmla="*/ 11 h 61"/>
                <a:gd name="T2" fmla="*/ 116 w 129"/>
                <a:gd name="T3" fmla="*/ 39 h 61"/>
                <a:gd name="T4" fmla="*/ 129 w 129"/>
                <a:gd name="T5" fmla="*/ 50 h 61"/>
                <a:gd name="T6" fmla="*/ 125 w 129"/>
                <a:gd name="T7" fmla="*/ 61 h 61"/>
                <a:gd name="T8" fmla="*/ 103 w 129"/>
                <a:gd name="T9" fmla="*/ 61 h 61"/>
                <a:gd name="T10" fmla="*/ 77 w 129"/>
                <a:gd name="T11" fmla="*/ 57 h 61"/>
                <a:gd name="T12" fmla="*/ 56 w 129"/>
                <a:gd name="T13" fmla="*/ 54 h 61"/>
                <a:gd name="T14" fmla="*/ 35 w 129"/>
                <a:gd name="T15" fmla="*/ 47 h 61"/>
                <a:gd name="T16" fmla="*/ 13 w 129"/>
                <a:gd name="T17" fmla="*/ 25 h 61"/>
                <a:gd name="T18" fmla="*/ 0 w 129"/>
                <a:gd name="T19" fmla="*/ 4 h 61"/>
                <a:gd name="T20" fmla="*/ 0 w 129"/>
                <a:gd name="T21" fmla="*/ 0 h 61"/>
                <a:gd name="T22" fmla="*/ 39 w 129"/>
                <a:gd name="T23" fmla="*/ 11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61"/>
                <a:gd name="T38" fmla="*/ 129 w 129"/>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61">
                  <a:moveTo>
                    <a:pt x="39" y="11"/>
                  </a:moveTo>
                  <a:lnTo>
                    <a:pt x="116" y="39"/>
                  </a:lnTo>
                  <a:lnTo>
                    <a:pt x="129" y="50"/>
                  </a:lnTo>
                  <a:lnTo>
                    <a:pt x="125" y="61"/>
                  </a:lnTo>
                  <a:lnTo>
                    <a:pt x="103" y="61"/>
                  </a:lnTo>
                  <a:lnTo>
                    <a:pt x="77" y="57"/>
                  </a:lnTo>
                  <a:lnTo>
                    <a:pt x="56" y="54"/>
                  </a:lnTo>
                  <a:lnTo>
                    <a:pt x="35" y="47"/>
                  </a:lnTo>
                  <a:lnTo>
                    <a:pt x="13" y="25"/>
                  </a:lnTo>
                  <a:lnTo>
                    <a:pt x="0" y="4"/>
                  </a:lnTo>
                  <a:lnTo>
                    <a:pt x="0" y="0"/>
                  </a:lnTo>
                  <a:lnTo>
                    <a:pt x="39"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8" name="Freeform 339"/>
            <p:cNvSpPr>
              <a:spLocks/>
            </p:cNvSpPr>
            <p:nvPr/>
          </p:nvSpPr>
          <p:spPr bwMode="auto">
            <a:xfrm>
              <a:off x="1216" y="3794"/>
              <a:ext cx="128" cy="57"/>
            </a:xfrm>
            <a:custGeom>
              <a:avLst/>
              <a:gdLst>
                <a:gd name="T0" fmla="*/ 4 w 128"/>
                <a:gd name="T1" fmla="*/ 57 h 57"/>
                <a:gd name="T2" fmla="*/ 51 w 128"/>
                <a:gd name="T3" fmla="*/ 50 h 57"/>
                <a:gd name="T4" fmla="*/ 107 w 128"/>
                <a:gd name="T5" fmla="*/ 21 h 57"/>
                <a:gd name="T6" fmla="*/ 128 w 128"/>
                <a:gd name="T7" fmla="*/ 7 h 57"/>
                <a:gd name="T8" fmla="*/ 124 w 128"/>
                <a:gd name="T9" fmla="*/ 3 h 57"/>
                <a:gd name="T10" fmla="*/ 120 w 128"/>
                <a:gd name="T11" fmla="*/ 0 h 57"/>
                <a:gd name="T12" fmla="*/ 107 w 128"/>
                <a:gd name="T13" fmla="*/ 0 h 57"/>
                <a:gd name="T14" fmla="*/ 73 w 128"/>
                <a:gd name="T15" fmla="*/ 3 h 57"/>
                <a:gd name="T16" fmla="*/ 34 w 128"/>
                <a:gd name="T17" fmla="*/ 14 h 57"/>
                <a:gd name="T18" fmla="*/ 21 w 128"/>
                <a:gd name="T19" fmla="*/ 25 h 57"/>
                <a:gd name="T20" fmla="*/ 4 w 128"/>
                <a:gd name="T21" fmla="*/ 35 h 57"/>
                <a:gd name="T22" fmla="*/ 0 w 128"/>
                <a:gd name="T23" fmla="*/ 50 h 57"/>
                <a:gd name="T24" fmla="*/ 4 w 128"/>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57"/>
                <a:gd name="T41" fmla="*/ 128 w 128"/>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57">
                  <a:moveTo>
                    <a:pt x="4" y="57"/>
                  </a:moveTo>
                  <a:lnTo>
                    <a:pt x="51" y="50"/>
                  </a:lnTo>
                  <a:lnTo>
                    <a:pt x="107" y="21"/>
                  </a:lnTo>
                  <a:lnTo>
                    <a:pt x="128" y="7"/>
                  </a:lnTo>
                  <a:lnTo>
                    <a:pt x="124" y="3"/>
                  </a:lnTo>
                  <a:lnTo>
                    <a:pt x="120" y="0"/>
                  </a:lnTo>
                  <a:lnTo>
                    <a:pt x="107" y="0"/>
                  </a:lnTo>
                  <a:lnTo>
                    <a:pt x="73" y="3"/>
                  </a:lnTo>
                  <a:lnTo>
                    <a:pt x="34" y="14"/>
                  </a:lnTo>
                  <a:lnTo>
                    <a:pt x="21" y="25"/>
                  </a:lnTo>
                  <a:lnTo>
                    <a:pt x="4" y="35"/>
                  </a:lnTo>
                  <a:lnTo>
                    <a:pt x="0" y="50"/>
                  </a:lnTo>
                  <a:lnTo>
                    <a:pt x="4" y="5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9" name="Freeform 340"/>
            <p:cNvSpPr>
              <a:spLocks/>
            </p:cNvSpPr>
            <p:nvPr/>
          </p:nvSpPr>
          <p:spPr bwMode="auto">
            <a:xfrm>
              <a:off x="1203" y="3744"/>
              <a:ext cx="94" cy="93"/>
            </a:xfrm>
            <a:custGeom>
              <a:avLst/>
              <a:gdLst>
                <a:gd name="T0" fmla="*/ 0 w 94"/>
                <a:gd name="T1" fmla="*/ 85 h 93"/>
                <a:gd name="T2" fmla="*/ 8 w 94"/>
                <a:gd name="T3" fmla="*/ 78 h 93"/>
                <a:gd name="T4" fmla="*/ 47 w 94"/>
                <a:gd name="T5" fmla="*/ 32 h 93"/>
                <a:gd name="T6" fmla="*/ 68 w 94"/>
                <a:gd name="T7" fmla="*/ 14 h 93"/>
                <a:gd name="T8" fmla="*/ 94 w 94"/>
                <a:gd name="T9" fmla="*/ 0 h 93"/>
                <a:gd name="T10" fmla="*/ 86 w 94"/>
                <a:gd name="T11" fmla="*/ 28 h 93"/>
                <a:gd name="T12" fmla="*/ 64 w 94"/>
                <a:gd name="T13" fmla="*/ 53 h 93"/>
                <a:gd name="T14" fmla="*/ 8 w 94"/>
                <a:gd name="T15" fmla="*/ 93 h 93"/>
                <a:gd name="T16" fmla="*/ 0 w 94"/>
                <a:gd name="T17" fmla="*/ 85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93"/>
                <a:gd name="T29" fmla="*/ 94 w 94"/>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93">
                  <a:moveTo>
                    <a:pt x="0" y="85"/>
                  </a:moveTo>
                  <a:lnTo>
                    <a:pt x="8" y="78"/>
                  </a:lnTo>
                  <a:lnTo>
                    <a:pt x="47" y="32"/>
                  </a:lnTo>
                  <a:lnTo>
                    <a:pt x="68" y="14"/>
                  </a:lnTo>
                  <a:lnTo>
                    <a:pt x="94" y="0"/>
                  </a:lnTo>
                  <a:lnTo>
                    <a:pt x="86" y="28"/>
                  </a:lnTo>
                  <a:lnTo>
                    <a:pt x="64" y="53"/>
                  </a:lnTo>
                  <a:lnTo>
                    <a:pt x="8" y="93"/>
                  </a:lnTo>
                  <a:lnTo>
                    <a:pt x="0" y="85"/>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0" name="Freeform 341"/>
            <p:cNvSpPr>
              <a:spLocks/>
            </p:cNvSpPr>
            <p:nvPr/>
          </p:nvSpPr>
          <p:spPr bwMode="auto">
            <a:xfrm>
              <a:off x="1194" y="3718"/>
              <a:ext cx="77" cy="111"/>
            </a:xfrm>
            <a:custGeom>
              <a:avLst/>
              <a:gdLst>
                <a:gd name="T0" fmla="*/ 30 w 77"/>
                <a:gd name="T1" fmla="*/ 83 h 111"/>
                <a:gd name="T2" fmla="*/ 73 w 77"/>
                <a:gd name="T3" fmla="*/ 22 h 111"/>
                <a:gd name="T4" fmla="*/ 77 w 77"/>
                <a:gd name="T5" fmla="*/ 4 h 111"/>
                <a:gd name="T6" fmla="*/ 73 w 77"/>
                <a:gd name="T7" fmla="*/ 0 h 111"/>
                <a:gd name="T8" fmla="*/ 65 w 77"/>
                <a:gd name="T9" fmla="*/ 0 h 111"/>
                <a:gd name="T10" fmla="*/ 43 w 77"/>
                <a:gd name="T11" fmla="*/ 8 h 111"/>
                <a:gd name="T12" fmla="*/ 30 w 77"/>
                <a:gd name="T13" fmla="*/ 26 h 111"/>
                <a:gd name="T14" fmla="*/ 13 w 77"/>
                <a:gd name="T15" fmla="*/ 40 h 111"/>
                <a:gd name="T16" fmla="*/ 4 w 77"/>
                <a:gd name="T17" fmla="*/ 58 h 111"/>
                <a:gd name="T18" fmla="*/ 0 w 77"/>
                <a:gd name="T19" fmla="*/ 83 h 111"/>
                <a:gd name="T20" fmla="*/ 4 w 77"/>
                <a:gd name="T21" fmla="*/ 111 h 111"/>
                <a:gd name="T22" fmla="*/ 9 w 77"/>
                <a:gd name="T23" fmla="*/ 111 h 111"/>
                <a:gd name="T24" fmla="*/ 30 w 77"/>
                <a:gd name="T25" fmla="*/ 83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11"/>
                <a:gd name="T41" fmla="*/ 77 w 77"/>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11">
                  <a:moveTo>
                    <a:pt x="30" y="83"/>
                  </a:moveTo>
                  <a:lnTo>
                    <a:pt x="73" y="22"/>
                  </a:lnTo>
                  <a:lnTo>
                    <a:pt x="77" y="4"/>
                  </a:lnTo>
                  <a:lnTo>
                    <a:pt x="73" y="0"/>
                  </a:lnTo>
                  <a:lnTo>
                    <a:pt x="65" y="0"/>
                  </a:lnTo>
                  <a:lnTo>
                    <a:pt x="43" y="8"/>
                  </a:lnTo>
                  <a:lnTo>
                    <a:pt x="30" y="26"/>
                  </a:lnTo>
                  <a:lnTo>
                    <a:pt x="13" y="40"/>
                  </a:lnTo>
                  <a:lnTo>
                    <a:pt x="4" y="58"/>
                  </a:lnTo>
                  <a:lnTo>
                    <a:pt x="0" y="83"/>
                  </a:lnTo>
                  <a:lnTo>
                    <a:pt x="4" y="111"/>
                  </a:lnTo>
                  <a:lnTo>
                    <a:pt x="9" y="111"/>
                  </a:lnTo>
                  <a:lnTo>
                    <a:pt x="30" y="83"/>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1" name="Freeform 342"/>
            <p:cNvSpPr>
              <a:spLocks/>
            </p:cNvSpPr>
            <p:nvPr/>
          </p:nvSpPr>
          <p:spPr bwMode="auto">
            <a:xfrm>
              <a:off x="1224" y="3876"/>
              <a:ext cx="112" cy="72"/>
            </a:xfrm>
            <a:custGeom>
              <a:avLst/>
              <a:gdLst>
                <a:gd name="T0" fmla="*/ 4 w 112"/>
                <a:gd name="T1" fmla="*/ 0 h 72"/>
                <a:gd name="T2" fmla="*/ 13 w 112"/>
                <a:gd name="T3" fmla="*/ 7 h 72"/>
                <a:gd name="T4" fmla="*/ 69 w 112"/>
                <a:gd name="T5" fmla="*/ 32 h 72"/>
                <a:gd name="T6" fmla="*/ 90 w 112"/>
                <a:gd name="T7" fmla="*/ 50 h 72"/>
                <a:gd name="T8" fmla="*/ 112 w 112"/>
                <a:gd name="T9" fmla="*/ 72 h 72"/>
                <a:gd name="T10" fmla="*/ 73 w 112"/>
                <a:gd name="T11" fmla="*/ 68 h 72"/>
                <a:gd name="T12" fmla="*/ 43 w 112"/>
                <a:gd name="T13" fmla="*/ 54 h 72"/>
                <a:gd name="T14" fmla="*/ 0 w 112"/>
                <a:gd name="T15" fmla="*/ 7 h 72"/>
                <a:gd name="T16" fmla="*/ 4 w 11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72"/>
                <a:gd name="T29" fmla="*/ 112 w 11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72">
                  <a:moveTo>
                    <a:pt x="4" y="0"/>
                  </a:moveTo>
                  <a:lnTo>
                    <a:pt x="13" y="7"/>
                  </a:lnTo>
                  <a:lnTo>
                    <a:pt x="69" y="32"/>
                  </a:lnTo>
                  <a:lnTo>
                    <a:pt x="90" y="50"/>
                  </a:lnTo>
                  <a:lnTo>
                    <a:pt x="112" y="72"/>
                  </a:lnTo>
                  <a:lnTo>
                    <a:pt x="73" y="68"/>
                  </a:lnTo>
                  <a:lnTo>
                    <a:pt x="43" y="54"/>
                  </a:lnTo>
                  <a:lnTo>
                    <a:pt x="0" y="7"/>
                  </a:lnTo>
                  <a:lnTo>
                    <a:pt x="4"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2" name="Freeform 343"/>
            <p:cNvSpPr>
              <a:spLocks/>
            </p:cNvSpPr>
            <p:nvPr/>
          </p:nvSpPr>
          <p:spPr bwMode="auto">
            <a:xfrm>
              <a:off x="1220" y="3883"/>
              <a:ext cx="73" cy="100"/>
            </a:xfrm>
            <a:custGeom>
              <a:avLst/>
              <a:gdLst>
                <a:gd name="T0" fmla="*/ 4 w 73"/>
                <a:gd name="T1" fmla="*/ 0 h 100"/>
                <a:gd name="T2" fmla="*/ 0 w 73"/>
                <a:gd name="T3" fmla="*/ 18 h 100"/>
                <a:gd name="T4" fmla="*/ 13 w 73"/>
                <a:gd name="T5" fmla="*/ 54 h 100"/>
                <a:gd name="T6" fmla="*/ 34 w 73"/>
                <a:gd name="T7" fmla="*/ 82 h 100"/>
                <a:gd name="T8" fmla="*/ 51 w 73"/>
                <a:gd name="T9" fmla="*/ 93 h 100"/>
                <a:gd name="T10" fmla="*/ 73 w 73"/>
                <a:gd name="T11" fmla="*/ 100 h 100"/>
                <a:gd name="T12" fmla="*/ 69 w 73"/>
                <a:gd name="T13" fmla="*/ 75 h 100"/>
                <a:gd name="T14" fmla="*/ 43 w 73"/>
                <a:gd name="T15" fmla="*/ 40 h 100"/>
                <a:gd name="T16" fmla="*/ 8 w 73"/>
                <a:gd name="T17" fmla="*/ 7 h 100"/>
                <a:gd name="T18" fmla="*/ 4 w 73"/>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100"/>
                <a:gd name="T32" fmla="*/ 73 w 73"/>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100">
                  <a:moveTo>
                    <a:pt x="4" y="0"/>
                  </a:moveTo>
                  <a:lnTo>
                    <a:pt x="0" y="18"/>
                  </a:lnTo>
                  <a:lnTo>
                    <a:pt x="13" y="54"/>
                  </a:lnTo>
                  <a:lnTo>
                    <a:pt x="34" y="82"/>
                  </a:lnTo>
                  <a:lnTo>
                    <a:pt x="51" y="93"/>
                  </a:lnTo>
                  <a:lnTo>
                    <a:pt x="73" y="100"/>
                  </a:lnTo>
                  <a:lnTo>
                    <a:pt x="69" y="75"/>
                  </a:lnTo>
                  <a:lnTo>
                    <a:pt x="43" y="40"/>
                  </a:lnTo>
                  <a:lnTo>
                    <a:pt x="8" y="7"/>
                  </a:lnTo>
                  <a:lnTo>
                    <a:pt x="4"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3" name="Freeform 344"/>
            <p:cNvSpPr>
              <a:spLocks/>
            </p:cNvSpPr>
            <p:nvPr/>
          </p:nvSpPr>
          <p:spPr bwMode="auto">
            <a:xfrm>
              <a:off x="1151" y="3715"/>
              <a:ext cx="47" cy="111"/>
            </a:xfrm>
            <a:custGeom>
              <a:avLst/>
              <a:gdLst>
                <a:gd name="T0" fmla="*/ 39 w 47"/>
                <a:gd name="T1" fmla="*/ 111 h 111"/>
                <a:gd name="T2" fmla="*/ 47 w 47"/>
                <a:gd name="T3" fmla="*/ 97 h 111"/>
                <a:gd name="T4" fmla="*/ 43 w 47"/>
                <a:gd name="T5" fmla="*/ 61 h 111"/>
                <a:gd name="T6" fmla="*/ 35 w 47"/>
                <a:gd name="T7" fmla="*/ 29 h 111"/>
                <a:gd name="T8" fmla="*/ 4 w 47"/>
                <a:gd name="T9" fmla="*/ 0 h 111"/>
                <a:gd name="T10" fmla="*/ 0 w 47"/>
                <a:gd name="T11" fmla="*/ 25 h 111"/>
                <a:gd name="T12" fmla="*/ 35 w 47"/>
                <a:gd name="T13" fmla="*/ 104 h 111"/>
                <a:gd name="T14" fmla="*/ 39 w 47"/>
                <a:gd name="T15" fmla="*/ 111 h 111"/>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11"/>
                <a:gd name="T26" fmla="*/ 47 w 47"/>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11">
                  <a:moveTo>
                    <a:pt x="39" y="111"/>
                  </a:moveTo>
                  <a:lnTo>
                    <a:pt x="47" y="97"/>
                  </a:lnTo>
                  <a:lnTo>
                    <a:pt x="43" y="61"/>
                  </a:lnTo>
                  <a:lnTo>
                    <a:pt x="35" y="29"/>
                  </a:lnTo>
                  <a:lnTo>
                    <a:pt x="4" y="0"/>
                  </a:lnTo>
                  <a:lnTo>
                    <a:pt x="0" y="25"/>
                  </a:lnTo>
                  <a:lnTo>
                    <a:pt x="35" y="104"/>
                  </a:lnTo>
                  <a:lnTo>
                    <a:pt x="39" y="1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4" name="Freeform 345"/>
            <p:cNvSpPr>
              <a:spLocks/>
            </p:cNvSpPr>
            <p:nvPr/>
          </p:nvSpPr>
          <p:spPr bwMode="auto">
            <a:xfrm>
              <a:off x="1173" y="3815"/>
              <a:ext cx="55" cy="86"/>
            </a:xfrm>
            <a:custGeom>
              <a:avLst/>
              <a:gdLst>
                <a:gd name="T0" fmla="*/ 8 w 55"/>
                <a:gd name="T1" fmla="*/ 50 h 86"/>
                <a:gd name="T2" fmla="*/ 17 w 55"/>
                <a:gd name="T3" fmla="*/ 68 h 86"/>
                <a:gd name="T4" fmla="*/ 25 w 55"/>
                <a:gd name="T5" fmla="*/ 79 h 86"/>
                <a:gd name="T6" fmla="*/ 38 w 55"/>
                <a:gd name="T7" fmla="*/ 86 h 86"/>
                <a:gd name="T8" fmla="*/ 47 w 55"/>
                <a:gd name="T9" fmla="*/ 86 h 86"/>
                <a:gd name="T10" fmla="*/ 51 w 55"/>
                <a:gd name="T11" fmla="*/ 82 h 86"/>
                <a:gd name="T12" fmla="*/ 55 w 55"/>
                <a:gd name="T13" fmla="*/ 68 h 86"/>
                <a:gd name="T14" fmla="*/ 47 w 55"/>
                <a:gd name="T15" fmla="*/ 39 h 86"/>
                <a:gd name="T16" fmla="*/ 30 w 55"/>
                <a:gd name="T17" fmla="*/ 11 h 86"/>
                <a:gd name="T18" fmla="*/ 21 w 55"/>
                <a:gd name="T19" fmla="*/ 4 h 86"/>
                <a:gd name="T20" fmla="*/ 8 w 55"/>
                <a:gd name="T21" fmla="*/ 0 h 86"/>
                <a:gd name="T22" fmla="*/ 4 w 55"/>
                <a:gd name="T23" fmla="*/ 7 h 86"/>
                <a:gd name="T24" fmla="*/ 0 w 55"/>
                <a:gd name="T25" fmla="*/ 18 h 86"/>
                <a:gd name="T26" fmla="*/ 8 w 55"/>
                <a:gd name="T27" fmla="*/ 5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86"/>
                <a:gd name="T44" fmla="*/ 55 w 55"/>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86">
                  <a:moveTo>
                    <a:pt x="8" y="50"/>
                  </a:moveTo>
                  <a:lnTo>
                    <a:pt x="17" y="68"/>
                  </a:lnTo>
                  <a:lnTo>
                    <a:pt x="25" y="79"/>
                  </a:lnTo>
                  <a:lnTo>
                    <a:pt x="38" y="86"/>
                  </a:lnTo>
                  <a:lnTo>
                    <a:pt x="47" y="86"/>
                  </a:lnTo>
                  <a:lnTo>
                    <a:pt x="51" y="82"/>
                  </a:lnTo>
                  <a:lnTo>
                    <a:pt x="55" y="68"/>
                  </a:lnTo>
                  <a:lnTo>
                    <a:pt x="47" y="39"/>
                  </a:lnTo>
                  <a:lnTo>
                    <a:pt x="30" y="11"/>
                  </a:lnTo>
                  <a:lnTo>
                    <a:pt x="21" y="4"/>
                  </a:lnTo>
                  <a:lnTo>
                    <a:pt x="8" y="0"/>
                  </a:lnTo>
                  <a:lnTo>
                    <a:pt x="4" y="7"/>
                  </a:lnTo>
                  <a:lnTo>
                    <a:pt x="0" y="18"/>
                  </a:lnTo>
                  <a:lnTo>
                    <a:pt x="8" y="5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5" name="Freeform 346"/>
            <p:cNvSpPr>
              <a:spLocks/>
            </p:cNvSpPr>
            <p:nvPr/>
          </p:nvSpPr>
          <p:spPr bwMode="auto">
            <a:xfrm>
              <a:off x="1130" y="3758"/>
              <a:ext cx="56" cy="71"/>
            </a:xfrm>
            <a:custGeom>
              <a:avLst/>
              <a:gdLst>
                <a:gd name="T0" fmla="*/ 51 w 56"/>
                <a:gd name="T1" fmla="*/ 54 h 71"/>
                <a:gd name="T2" fmla="*/ 25 w 56"/>
                <a:gd name="T3" fmla="*/ 14 h 71"/>
                <a:gd name="T4" fmla="*/ 17 w 56"/>
                <a:gd name="T5" fmla="*/ 3 h 71"/>
                <a:gd name="T6" fmla="*/ 8 w 56"/>
                <a:gd name="T7" fmla="*/ 0 h 71"/>
                <a:gd name="T8" fmla="*/ 4 w 56"/>
                <a:gd name="T9" fmla="*/ 0 h 71"/>
                <a:gd name="T10" fmla="*/ 0 w 56"/>
                <a:gd name="T11" fmla="*/ 3 h 71"/>
                <a:gd name="T12" fmla="*/ 4 w 56"/>
                <a:gd name="T13" fmla="*/ 36 h 71"/>
                <a:gd name="T14" fmla="*/ 21 w 56"/>
                <a:gd name="T15" fmla="*/ 61 h 71"/>
                <a:gd name="T16" fmla="*/ 38 w 56"/>
                <a:gd name="T17" fmla="*/ 71 h 71"/>
                <a:gd name="T18" fmla="*/ 51 w 56"/>
                <a:gd name="T19" fmla="*/ 61 h 71"/>
                <a:gd name="T20" fmla="*/ 56 w 56"/>
                <a:gd name="T21" fmla="*/ 54 h 71"/>
                <a:gd name="T22" fmla="*/ 51 w 56"/>
                <a:gd name="T23" fmla="*/ 54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71"/>
                <a:gd name="T38" fmla="*/ 56 w 56"/>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71">
                  <a:moveTo>
                    <a:pt x="51" y="54"/>
                  </a:moveTo>
                  <a:lnTo>
                    <a:pt x="25" y="14"/>
                  </a:lnTo>
                  <a:lnTo>
                    <a:pt x="17" y="3"/>
                  </a:lnTo>
                  <a:lnTo>
                    <a:pt x="8" y="0"/>
                  </a:lnTo>
                  <a:lnTo>
                    <a:pt x="4" y="0"/>
                  </a:lnTo>
                  <a:lnTo>
                    <a:pt x="0" y="3"/>
                  </a:lnTo>
                  <a:lnTo>
                    <a:pt x="4" y="36"/>
                  </a:lnTo>
                  <a:lnTo>
                    <a:pt x="21" y="61"/>
                  </a:lnTo>
                  <a:lnTo>
                    <a:pt x="38" y="71"/>
                  </a:lnTo>
                  <a:lnTo>
                    <a:pt x="51" y="61"/>
                  </a:lnTo>
                  <a:lnTo>
                    <a:pt x="56" y="54"/>
                  </a:lnTo>
                  <a:lnTo>
                    <a:pt x="51" y="5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6" name="Freeform 347"/>
            <p:cNvSpPr>
              <a:spLocks/>
            </p:cNvSpPr>
            <p:nvPr/>
          </p:nvSpPr>
          <p:spPr bwMode="auto">
            <a:xfrm>
              <a:off x="1125" y="3812"/>
              <a:ext cx="52" cy="42"/>
            </a:xfrm>
            <a:custGeom>
              <a:avLst/>
              <a:gdLst>
                <a:gd name="T0" fmla="*/ 48 w 52"/>
                <a:gd name="T1" fmla="*/ 14 h 42"/>
                <a:gd name="T2" fmla="*/ 30 w 52"/>
                <a:gd name="T3" fmla="*/ 10 h 42"/>
                <a:gd name="T4" fmla="*/ 13 w 52"/>
                <a:gd name="T5" fmla="*/ 3 h 42"/>
                <a:gd name="T6" fmla="*/ 5 w 52"/>
                <a:gd name="T7" fmla="*/ 0 h 42"/>
                <a:gd name="T8" fmla="*/ 0 w 52"/>
                <a:gd name="T9" fmla="*/ 3 h 42"/>
                <a:gd name="T10" fmla="*/ 9 w 52"/>
                <a:gd name="T11" fmla="*/ 21 h 42"/>
                <a:gd name="T12" fmla="*/ 18 w 52"/>
                <a:gd name="T13" fmla="*/ 32 h 42"/>
                <a:gd name="T14" fmla="*/ 26 w 52"/>
                <a:gd name="T15" fmla="*/ 35 h 42"/>
                <a:gd name="T16" fmla="*/ 35 w 52"/>
                <a:gd name="T17" fmla="*/ 39 h 42"/>
                <a:gd name="T18" fmla="*/ 48 w 52"/>
                <a:gd name="T19" fmla="*/ 42 h 42"/>
                <a:gd name="T20" fmla="*/ 52 w 52"/>
                <a:gd name="T21" fmla="*/ 39 h 42"/>
                <a:gd name="T22" fmla="*/ 52 w 52"/>
                <a:gd name="T23" fmla="*/ 35 h 42"/>
                <a:gd name="T24" fmla="*/ 48 w 52"/>
                <a:gd name="T25" fmla="*/ 17 h 42"/>
                <a:gd name="T26" fmla="*/ 48 w 52"/>
                <a:gd name="T27" fmla="*/ 14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42"/>
                <a:gd name="T44" fmla="*/ 52 w 52"/>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42">
                  <a:moveTo>
                    <a:pt x="48" y="14"/>
                  </a:moveTo>
                  <a:lnTo>
                    <a:pt x="30" y="10"/>
                  </a:lnTo>
                  <a:lnTo>
                    <a:pt x="13" y="3"/>
                  </a:lnTo>
                  <a:lnTo>
                    <a:pt x="5" y="0"/>
                  </a:lnTo>
                  <a:lnTo>
                    <a:pt x="0" y="3"/>
                  </a:lnTo>
                  <a:lnTo>
                    <a:pt x="9" y="21"/>
                  </a:lnTo>
                  <a:lnTo>
                    <a:pt x="18" y="32"/>
                  </a:lnTo>
                  <a:lnTo>
                    <a:pt x="26" y="35"/>
                  </a:lnTo>
                  <a:lnTo>
                    <a:pt x="35" y="39"/>
                  </a:lnTo>
                  <a:lnTo>
                    <a:pt x="48" y="42"/>
                  </a:lnTo>
                  <a:lnTo>
                    <a:pt x="52" y="39"/>
                  </a:lnTo>
                  <a:lnTo>
                    <a:pt x="52" y="35"/>
                  </a:lnTo>
                  <a:lnTo>
                    <a:pt x="48" y="17"/>
                  </a:lnTo>
                  <a:lnTo>
                    <a:pt x="48" y="1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7" name="Freeform 348"/>
            <p:cNvSpPr>
              <a:spLocks/>
            </p:cNvSpPr>
            <p:nvPr/>
          </p:nvSpPr>
          <p:spPr bwMode="auto">
            <a:xfrm>
              <a:off x="1138" y="3854"/>
              <a:ext cx="52" cy="40"/>
            </a:xfrm>
            <a:custGeom>
              <a:avLst/>
              <a:gdLst>
                <a:gd name="T0" fmla="*/ 39 w 52"/>
                <a:gd name="T1" fmla="*/ 0 h 40"/>
                <a:gd name="T2" fmla="*/ 30 w 52"/>
                <a:gd name="T3" fmla="*/ 4 h 40"/>
                <a:gd name="T4" fmla="*/ 22 w 52"/>
                <a:gd name="T5" fmla="*/ 11 h 40"/>
                <a:gd name="T6" fmla="*/ 13 w 52"/>
                <a:gd name="T7" fmla="*/ 15 h 40"/>
                <a:gd name="T8" fmla="*/ 9 w 52"/>
                <a:gd name="T9" fmla="*/ 22 h 40"/>
                <a:gd name="T10" fmla="*/ 0 w 52"/>
                <a:gd name="T11" fmla="*/ 33 h 40"/>
                <a:gd name="T12" fmla="*/ 9 w 52"/>
                <a:gd name="T13" fmla="*/ 36 h 40"/>
                <a:gd name="T14" fmla="*/ 22 w 52"/>
                <a:gd name="T15" fmla="*/ 40 h 40"/>
                <a:gd name="T16" fmla="*/ 39 w 52"/>
                <a:gd name="T17" fmla="*/ 40 h 40"/>
                <a:gd name="T18" fmla="*/ 52 w 52"/>
                <a:gd name="T19" fmla="*/ 33 h 40"/>
                <a:gd name="T20" fmla="*/ 48 w 52"/>
                <a:gd name="T21" fmla="*/ 22 h 40"/>
                <a:gd name="T22" fmla="*/ 43 w 52"/>
                <a:gd name="T23" fmla="*/ 4 h 40"/>
                <a:gd name="T24" fmla="*/ 39 w 5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0"/>
                <a:gd name="T41" fmla="*/ 52 w 5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0">
                  <a:moveTo>
                    <a:pt x="39" y="0"/>
                  </a:moveTo>
                  <a:lnTo>
                    <a:pt x="30" y="4"/>
                  </a:lnTo>
                  <a:lnTo>
                    <a:pt x="22" y="11"/>
                  </a:lnTo>
                  <a:lnTo>
                    <a:pt x="13" y="15"/>
                  </a:lnTo>
                  <a:lnTo>
                    <a:pt x="9" y="22"/>
                  </a:lnTo>
                  <a:lnTo>
                    <a:pt x="0" y="33"/>
                  </a:lnTo>
                  <a:lnTo>
                    <a:pt x="9" y="36"/>
                  </a:lnTo>
                  <a:lnTo>
                    <a:pt x="22" y="40"/>
                  </a:lnTo>
                  <a:lnTo>
                    <a:pt x="39" y="40"/>
                  </a:lnTo>
                  <a:lnTo>
                    <a:pt x="52" y="33"/>
                  </a:lnTo>
                  <a:lnTo>
                    <a:pt x="48" y="22"/>
                  </a:lnTo>
                  <a:lnTo>
                    <a:pt x="43" y="4"/>
                  </a:lnTo>
                  <a:lnTo>
                    <a:pt x="39"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8" name="Freeform 349"/>
            <p:cNvSpPr>
              <a:spLocks/>
            </p:cNvSpPr>
            <p:nvPr/>
          </p:nvSpPr>
          <p:spPr bwMode="auto">
            <a:xfrm>
              <a:off x="1173" y="3887"/>
              <a:ext cx="34" cy="43"/>
            </a:xfrm>
            <a:custGeom>
              <a:avLst/>
              <a:gdLst>
                <a:gd name="T0" fmla="*/ 25 w 34"/>
                <a:gd name="T1" fmla="*/ 0 h 43"/>
                <a:gd name="T2" fmla="*/ 17 w 34"/>
                <a:gd name="T3" fmla="*/ 0 h 43"/>
                <a:gd name="T4" fmla="*/ 8 w 34"/>
                <a:gd name="T5" fmla="*/ 7 h 43"/>
                <a:gd name="T6" fmla="*/ 0 w 34"/>
                <a:gd name="T7" fmla="*/ 25 h 43"/>
                <a:gd name="T8" fmla="*/ 0 w 34"/>
                <a:gd name="T9" fmla="*/ 39 h 43"/>
                <a:gd name="T10" fmla="*/ 4 w 34"/>
                <a:gd name="T11" fmla="*/ 43 h 43"/>
                <a:gd name="T12" fmla="*/ 13 w 34"/>
                <a:gd name="T13" fmla="*/ 39 h 43"/>
                <a:gd name="T14" fmla="*/ 34 w 34"/>
                <a:gd name="T15" fmla="*/ 18 h 43"/>
                <a:gd name="T16" fmla="*/ 30 w 34"/>
                <a:gd name="T17" fmla="*/ 3 h 43"/>
                <a:gd name="T18" fmla="*/ 25 w 3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43"/>
                <a:gd name="T32" fmla="*/ 34 w 3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43">
                  <a:moveTo>
                    <a:pt x="25" y="0"/>
                  </a:moveTo>
                  <a:lnTo>
                    <a:pt x="17" y="0"/>
                  </a:lnTo>
                  <a:lnTo>
                    <a:pt x="8" y="7"/>
                  </a:lnTo>
                  <a:lnTo>
                    <a:pt x="0" y="25"/>
                  </a:lnTo>
                  <a:lnTo>
                    <a:pt x="0" y="39"/>
                  </a:lnTo>
                  <a:lnTo>
                    <a:pt x="4" y="43"/>
                  </a:lnTo>
                  <a:lnTo>
                    <a:pt x="13" y="39"/>
                  </a:lnTo>
                  <a:lnTo>
                    <a:pt x="34" y="18"/>
                  </a:lnTo>
                  <a:lnTo>
                    <a:pt x="30" y="3"/>
                  </a:lnTo>
                  <a:lnTo>
                    <a:pt x="25"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9" name="Freeform 350"/>
            <p:cNvSpPr>
              <a:spLocks/>
            </p:cNvSpPr>
            <p:nvPr/>
          </p:nvSpPr>
          <p:spPr bwMode="auto">
            <a:xfrm>
              <a:off x="1207" y="3901"/>
              <a:ext cx="34" cy="79"/>
            </a:xfrm>
            <a:custGeom>
              <a:avLst/>
              <a:gdLst>
                <a:gd name="T0" fmla="*/ 9 w 34"/>
                <a:gd name="T1" fmla="*/ 0 h 79"/>
                <a:gd name="T2" fmla="*/ 9 w 34"/>
                <a:gd name="T3" fmla="*/ 0 h 79"/>
                <a:gd name="T4" fmla="*/ 4 w 34"/>
                <a:gd name="T5" fmla="*/ 4 h 79"/>
                <a:gd name="T6" fmla="*/ 0 w 34"/>
                <a:gd name="T7" fmla="*/ 14 h 79"/>
                <a:gd name="T8" fmla="*/ 0 w 34"/>
                <a:gd name="T9" fmla="*/ 32 h 79"/>
                <a:gd name="T10" fmla="*/ 0 w 34"/>
                <a:gd name="T11" fmla="*/ 43 h 79"/>
                <a:gd name="T12" fmla="*/ 9 w 34"/>
                <a:gd name="T13" fmla="*/ 57 h 79"/>
                <a:gd name="T14" fmla="*/ 17 w 34"/>
                <a:gd name="T15" fmla="*/ 68 h 79"/>
                <a:gd name="T16" fmla="*/ 34 w 34"/>
                <a:gd name="T17" fmla="*/ 79 h 79"/>
                <a:gd name="T18" fmla="*/ 34 w 34"/>
                <a:gd name="T19" fmla="*/ 75 h 79"/>
                <a:gd name="T20" fmla="*/ 34 w 34"/>
                <a:gd name="T21" fmla="*/ 57 h 79"/>
                <a:gd name="T22" fmla="*/ 30 w 34"/>
                <a:gd name="T23" fmla="*/ 36 h 79"/>
                <a:gd name="T24" fmla="*/ 13 w 34"/>
                <a:gd name="T25" fmla="*/ 0 h 79"/>
                <a:gd name="T26" fmla="*/ 13 w 34"/>
                <a:gd name="T27" fmla="*/ 0 h 79"/>
                <a:gd name="T28" fmla="*/ 9 w 34"/>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79"/>
                <a:gd name="T47" fmla="*/ 34 w 3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79">
                  <a:moveTo>
                    <a:pt x="9" y="0"/>
                  </a:moveTo>
                  <a:lnTo>
                    <a:pt x="9" y="0"/>
                  </a:lnTo>
                  <a:lnTo>
                    <a:pt x="4" y="4"/>
                  </a:lnTo>
                  <a:lnTo>
                    <a:pt x="0" y="14"/>
                  </a:lnTo>
                  <a:lnTo>
                    <a:pt x="0" y="32"/>
                  </a:lnTo>
                  <a:lnTo>
                    <a:pt x="0" y="43"/>
                  </a:lnTo>
                  <a:lnTo>
                    <a:pt x="9" y="57"/>
                  </a:lnTo>
                  <a:lnTo>
                    <a:pt x="17" y="68"/>
                  </a:lnTo>
                  <a:lnTo>
                    <a:pt x="34" y="79"/>
                  </a:lnTo>
                  <a:lnTo>
                    <a:pt x="34" y="75"/>
                  </a:lnTo>
                  <a:lnTo>
                    <a:pt x="34" y="57"/>
                  </a:lnTo>
                  <a:lnTo>
                    <a:pt x="30" y="36"/>
                  </a:lnTo>
                  <a:lnTo>
                    <a:pt x="13" y="0"/>
                  </a:lnTo>
                  <a:lnTo>
                    <a:pt x="9"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0" name="Freeform 351"/>
            <p:cNvSpPr>
              <a:spLocks/>
            </p:cNvSpPr>
            <p:nvPr/>
          </p:nvSpPr>
          <p:spPr bwMode="auto">
            <a:xfrm>
              <a:off x="1181" y="3833"/>
              <a:ext cx="9" cy="11"/>
            </a:xfrm>
            <a:custGeom>
              <a:avLst/>
              <a:gdLst>
                <a:gd name="T0" fmla="*/ 0 w 9"/>
                <a:gd name="T1" fmla="*/ 7 h 11"/>
                <a:gd name="T2" fmla="*/ 9 w 9"/>
                <a:gd name="T3" fmla="*/ 11 h 11"/>
                <a:gd name="T4" fmla="*/ 9 w 9"/>
                <a:gd name="T5" fmla="*/ 4 h 11"/>
                <a:gd name="T6" fmla="*/ 0 w 9"/>
                <a:gd name="T7" fmla="*/ 0 h 11"/>
                <a:gd name="T8" fmla="*/ 0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7"/>
                  </a:moveTo>
                  <a:lnTo>
                    <a:pt x="9" y="11"/>
                  </a:lnTo>
                  <a:lnTo>
                    <a:pt x="9" y="4"/>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1" name="Freeform 352"/>
            <p:cNvSpPr>
              <a:spLocks/>
            </p:cNvSpPr>
            <p:nvPr/>
          </p:nvSpPr>
          <p:spPr bwMode="auto">
            <a:xfrm>
              <a:off x="1190" y="3826"/>
              <a:ext cx="8" cy="7"/>
            </a:xfrm>
            <a:custGeom>
              <a:avLst/>
              <a:gdLst>
                <a:gd name="T0" fmla="*/ 0 w 8"/>
                <a:gd name="T1" fmla="*/ 7 h 7"/>
                <a:gd name="T2" fmla="*/ 8 w 8"/>
                <a:gd name="T3" fmla="*/ 7 h 7"/>
                <a:gd name="T4" fmla="*/ 4 w 8"/>
                <a:gd name="T5" fmla="*/ 3 h 7"/>
                <a:gd name="T6" fmla="*/ 0 w 8"/>
                <a:gd name="T7" fmla="*/ 0 h 7"/>
                <a:gd name="T8" fmla="*/ 0 w 8"/>
                <a:gd name="T9" fmla="*/ 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7"/>
                  </a:moveTo>
                  <a:lnTo>
                    <a:pt x="8" y="7"/>
                  </a:lnTo>
                  <a:lnTo>
                    <a:pt x="4" y="3"/>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2" name="Freeform 353"/>
            <p:cNvSpPr>
              <a:spLocks/>
            </p:cNvSpPr>
            <p:nvPr/>
          </p:nvSpPr>
          <p:spPr bwMode="auto">
            <a:xfrm>
              <a:off x="1186" y="3851"/>
              <a:ext cx="8" cy="11"/>
            </a:xfrm>
            <a:custGeom>
              <a:avLst/>
              <a:gdLst>
                <a:gd name="T0" fmla="*/ 0 w 8"/>
                <a:gd name="T1" fmla="*/ 7 h 11"/>
                <a:gd name="T2" fmla="*/ 8 w 8"/>
                <a:gd name="T3" fmla="*/ 11 h 11"/>
                <a:gd name="T4" fmla="*/ 8 w 8"/>
                <a:gd name="T5" fmla="*/ 3 h 11"/>
                <a:gd name="T6" fmla="*/ 0 w 8"/>
                <a:gd name="T7" fmla="*/ 0 h 11"/>
                <a:gd name="T8" fmla="*/ 0 w 8"/>
                <a:gd name="T9" fmla="*/ 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7"/>
                  </a:moveTo>
                  <a:lnTo>
                    <a:pt x="8" y="11"/>
                  </a:lnTo>
                  <a:lnTo>
                    <a:pt x="8" y="3"/>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3" name="Freeform 354"/>
            <p:cNvSpPr>
              <a:spLocks/>
            </p:cNvSpPr>
            <p:nvPr/>
          </p:nvSpPr>
          <p:spPr bwMode="auto">
            <a:xfrm>
              <a:off x="1203" y="3840"/>
              <a:ext cx="8" cy="11"/>
            </a:xfrm>
            <a:custGeom>
              <a:avLst/>
              <a:gdLst>
                <a:gd name="T0" fmla="*/ 0 w 8"/>
                <a:gd name="T1" fmla="*/ 7 h 11"/>
                <a:gd name="T2" fmla="*/ 8 w 8"/>
                <a:gd name="T3" fmla="*/ 11 h 11"/>
                <a:gd name="T4" fmla="*/ 4 w 8"/>
                <a:gd name="T5" fmla="*/ 4 h 11"/>
                <a:gd name="T6" fmla="*/ 0 w 8"/>
                <a:gd name="T7" fmla="*/ 0 h 11"/>
                <a:gd name="T8" fmla="*/ 0 w 8"/>
                <a:gd name="T9" fmla="*/ 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7"/>
                  </a:moveTo>
                  <a:lnTo>
                    <a:pt x="8" y="11"/>
                  </a:lnTo>
                  <a:lnTo>
                    <a:pt x="4" y="4"/>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4" name="Freeform 355"/>
            <p:cNvSpPr>
              <a:spLocks/>
            </p:cNvSpPr>
            <p:nvPr/>
          </p:nvSpPr>
          <p:spPr bwMode="auto">
            <a:xfrm>
              <a:off x="1186" y="3865"/>
              <a:ext cx="17" cy="7"/>
            </a:xfrm>
            <a:custGeom>
              <a:avLst/>
              <a:gdLst>
                <a:gd name="T0" fmla="*/ 8 w 17"/>
                <a:gd name="T1" fmla="*/ 7 h 7"/>
                <a:gd name="T2" fmla="*/ 17 w 17"/>
                <a:gd name="T3" fmla="*/ 7 h 7"/>
                <a:gd name="T4" fmla="*/ 8 w 17"/>
                <a:gd name="T5" fmla="*/ 0 h 7"/>
                <a:gd name="T6" fmla="*/ 0 w 17"/>
                <a:gd name="T7" fmla="*/ 0 h 7"/>
                <a:gd name="T8" fmla="*/ 8 w 17"/>
                <a:gd name="T9" fmla="*/ 7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8" y="7"/>
                  </a:moveTo>
                  <a:lnTo>
                    <a:pt x="17" y="7"/>
                  </a:lnTo>
                  <a:lnTo>
                    <a:pt x="8" y="0"/>
                  </a:lnTo>
                  <a:lnTo>
                    <a:pt x="0" y="0"/>
                  </a:lnTo>
                  <a:lnTo>
                    <a:pt x="8"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5" name="Freeform 356"/>
            <p:cNvSpPr>
              <a:spLocks/>
            </p:cNvSpPr>
            <p:nvPr/>
          </p:nvSpPr>
          <p:spPr bwMode="auto">
            <a:xfrm>
              <a:off x="1207" y="3858"/>
              <a:ext cx="13" cy="4"/>
            </a:xfrm>
            <a:custGeom>
              <a:avLst/>
              <a:gdLst>
                <a:gd name="T0" fmla="*/ 4 w 13"/>
                <a:gd name="T1" fmla="*/ 4 h 4"/>
                <a:gd name="T2" fmla="*/ 13 w 13"/>
                <a:gd name="T3" fmla="*/ 4 h 4"/>
                <a:gd name="T4" fmla="*/ 9 w 13"/>
                <a:gd name="T5" fmla="*/ 0 h 4"/>
                <a:gd name="T6" fmla="*/ 0 w 13"/>
                <a:gd name="T7" fmla="*/ 0 h 4"/>
                <a:gd name="T8" fmla="*/ 4 w 13"/>
                <a:gd name="T9" fmla="*/ 4 h 4"/>
                <a:gd name="T10" fmla="*/ 0 60000 65536"/>
                <a:gd name="T11" fmla="*/ 0 60000 65536"/>
                <a:gd name="T12" fmla="*/ 0 60000 65536"/>
                <a:gd name="T13" fmla="*/ 0 60000 65536"/>
                <a:gd name="T14" fmla="*/ 0 60000 65536"/>
                <a:gd name="T15" fmla="*/ 0 w 13"/>
                <a:gd name="T16" fmla="*/ 0 h 4"/>
                <a:gd name="T17" fmla="*/ 13 w 13"/>
                <a:gd name="T18" fmla="*/ 4 h 4"/>
              </a:gdLst>
              <a:ahLst/>
              <a:cxnLst>
                <a:cxn ang="T10">
                  <a:pos x="T0" y="T1"/>
                </a:cxn>
                <a:cxn ang="T11">
                  <a:pos x="T2" y="T3"/>
                </a:cxn>
                <a:cxn ang="T12">
                  <a:pos x="T4" y="T5"/>
                </a:cxn>
                <a:cxn ang="T13">
                  <a:pos x="T6" y="T7"/>
                </a:cxn>
                <a:cxn ang="T14">
                  <a:pos x="T8" y="T9"/>
                </a:cxn>
              </a:cxnLst>
              <a:rect l="T15" t="T16" r="T17" b="T18"/>
              <a:pathLst>
                <a:path w="13" h="4">
                  <a:moveTo>
                    <a:pt x="4" y="4"/>
                  </a:moveTo>
                  <a:lnTo>
                    <a:pt x="13" y="4"/>
                  </a:lnTo>
                  <a:lnTo>
                    <a:pt x="9" y="0"/>
                  </a:lnTo>
                  <a:lnTo>
                    <a:pt x="0" y="0"/>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6" name="Freeform 357"/>
            <p:cNvSpPr>
              <a:spLocks/>
            </p:cNvSpPr>
            <p:nvPr/>
          </p:nvSpPr>
          <p:spPr bwMode="auto">
            <a:xfrm>
              <a:off x="1198" y="3876"/>
              <a:ext cx="9" cy="11"/>
            </a:xfrm>
            <a:custGeom>
              <a:avLst/>
              <a:gdLst>
                <a:gd name="T0" fmla="*/ 0 w 9"/>
                <a:gd name="T1" fmla="*/ 4 h 11"/>
                <a:gd name="T2" fmla="*/ 5 w 9"/>
                <a:gd name="T3" fmla="*/ 11 h 11"/>
                <a:gd name="T4" fmla="*/ 9 w 9"/>
                <a:gd name="T5" fmla="*/ 4 h 11"/>
                <a:gd name="T6" fmla="*/ 9 w 9"/>
                <a:gd name="T7" fmla="*/ 0 h 11"/>
                <a:gd name="T8" fmla="*/ 0 w 9"/>
                <a:gd name="T9" fmla="*/ 4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4"/>
                  </a:moveTo>
                  <a:lnTo>
                    <a:pt x="5" y="11"/>
                  </a:lnTo>
                  <a:lnTo>
                    <a:pt x="9" y="4"/>
                  </a:lnTo>
                  <a:lnTo>
                    <a:pt x="9"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7" name="Freeform 358"/>
            <p:cNvSpPr>
              <a:spLocks/>
            </p:cNvSpPr>
            <p:nvPr/>
          </p:nvSpPr>
          <p:spPr bwMode="auto">
            <a:xfrm>
              <a:off x="1216" y="3883"/>
              <a:ext cx="4" cy="11"/>
            </a:xfrm>
            <a:custGeom>
              <a:avLst/>
              <a:gdLst>
                <a:gd name="T0" fmla="*/ 0 w 4"/>
                <a:gd name="T1" fmla="*/ 7 h 11"/>
                <a:gd name="T2" fmla="*/ 4 w 4"/>
                <a:gd name="T3" fmla="*/ 11 h 11"/>
                <a:gd name="T4" fmla="*/ 4 w 4"/>
                <a:gd name="T5" fmla="*/ 4 h 11"/>
                <a:gd name="T6" fmla="*/ 0 w 4"/>
                <a:gd name="T7" fmla="*/ 0 h 11"/>
                <a:gd name="T8" fmla="*/ 0 w 4"/>
                <a:gd name="T9" fmla="*/ 7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0" y="7"/>
                  </a:moveTo>
                  <a:lnTo>
                    <a:pt x="4" y="11"/>
                  </a:lnTo>
                  <a:lnTo>
                    <a:pt x="4" y="4"/>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8" name="Freeform 359"/>
            <p:cNvSpPr>
              <a:spLocks/>
            </p:cNvSpPr>
            <p:nvPr/>
          </p:nvSpPr>
          <p:spPr bwMode="auto">
            <a:xfrm>
              <a:off x="1216" y="3865"/>
              <a:ext cx="4" cy="15"/>
            </a:xfrm>
            <a:custGeom>
              <a:avLst/>
              <a:gdLst>
                <a:gd name="T0" fmla="*/ 0 w 4"/>
                <a:gd name="T1" fmla="*/ 7 h 15"/>
                <a:gd name="T2" fmla="*/ 4 w 4"/>
                <a:gd name="T3" fmla="*/ 15 h 15"/>
                <a:gd name="T4" fmla="*/ 4 w 4"/>
                <a:gd name="T5" fmla="*/ 7 h 15"/>
                <a:gd name="T6" fmla="*/ 4 w 4"/>
                <a:gd name="T7" fmla="*/ 0 h 15"/>
                <a:gd name="T8" fmla="*/ 0 w 4"/>
                <a:gd name="T9" fmla="*/ 7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7"/>
                  </a:moveTo>
                  <a:lnTo>
                    <a:pt x="4" y="15"/>
                  </a:lnTo>
                  <a:lnTo>
                    <a:pt x="4" y="7"/>
                  </a:lnTo>
                  <a:lnTo>
                    <a:pt x="4"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9" name="Freeform 360"/>
            <p:cNvSpPr>
              <a:spLocks/>
            </p:cNvSpPr>
            <p:nvPr/>
          </p:nvSpPr>
          <p:spPr bwMode="auto">
            <a:xfrm>
              <a:off x="520" y="3643"/>
              <a:ext cx="77" cy="86"/>
            </a:xfrm>
            <a:custGeom>
              <a:avLst/>
              <a:gdLst>
                <a:gd name="T0" fmla="*/ 68 w 77"/>
                <a:gd name="T1" fmla="*/ 86 h 86"/>
                <a:gd name="T2" fmla="*/ 64 w 77"/>
                <a:gd name="T3" fmla="*/ 75 h 86"/>
                <a:gd name="T4" fmla="*/ 21 w 77"/>
                <a:gd name="T5" fmla="*/ 43 h 86"/>
                <a:gd name="T6" fmla="*/ 8 w 77"/>
                <a:gd name="T7" fmla="*/ 25 h 86"/>
                <a:gd name="T8" fmla="*/ 0 w 77"/>
                <a:gd name="T9" fmla="*/ 0 h 86"/>
                <a:gd name="T10" fmla="*/ 30 w 77"/>
                <a:gd name="T11" fmla="*/ 15 h 86"/>
                <a:gd name="T12" fmla="*/ 47 w 77"/>
                <a:gd name="T13" fmla="*/ 32 h 86"/>
                <a:gd name="T14" fmla="*/ 77 w 77"/>
                <a:gd name="T15" fmla="*/ 79 h 86"/>
                <a:gd name="T16" fmla="*/ 68 w 7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6"/>
                <a:gd name="T29" fmla="*/ 77 w 7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6">
                  <a:moveTo>
                    <a:pt x="68" y="86"/>
                  </a:moveTo>
                  <a:lnTo>
                    <a:pt x="64" y="75"/>
                  </a:lnTo>
                  <a:lnTo>
                    <a:pt x="21" y="43"/>
                  </a:lnTo>
                  <a:lnTo>
                    <a:pt x="8" y="25"/>
                  </a:lnTo>
                  <a:lnTo>
                    <a:pt x="0" y="0"/>
                  </a:lnTo>
                  <a:lnTo>
                    <a:pt x="30" y="15"/>
                  </a:lnTo>
                  <a:lnTo>
                    <a:pt x="47" y="32"/>
                  </a:lnTo>
                  <a:lnTo>
                    <a:pt x="77" y="79"/>
                  </a:lnTo>
                  <a:lnTo>
                    <a:pt x="68" y="86"/>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0" name="Freeform 361"/>
            <p:cNvSpPr>
              <a:spLocks/>
            </p:cNvSpPr>
            <p:nvPr/>
          </p:nvSpPr>
          <p:spPr bwMode="auto">
            <a:xfrm>
              <a:off x="558" y="3611"/>
              <a:ext cx="56" cy="107"/>
            </a:xfrm>
            <a:custGeom>
              <a:avLst/>
              <a:gdLst>
                <a:gd name="T0" fmla="*/ 22 w 56"/>
                <a:gd name="T1" fmla="*/ 79 h 107"/>
                <a:gd name="T2" fmla="*/ 0 w 56"/>
                <a:gd name="T3" fmla="*/ 18 h 107"/>
                <a:gd name="T4" fmla="*/ 0 w 56"/>
                <a:gd name="T5" fmla="*/ 7 h 107"/>
                <a:gd name="T6" fmla="*/ 9 w 56"/>
                <a:gd name="T7" fmla="*/ 0 h 107"/>
                <a:gd name="T8" fmla="*/ 13 w 56"/>
                <a:gd name="T9" fmla="*/ 0 h 107"/>
                <a:gd name="T10" fmla="*/ 30 w 56"/>
                <a:gd name="T11" fmla="*/ 14 h 107"/>
                <a:gd name="T12" fmla="*/ 39 w 56"/>
                <a:gd name="T13" fmla="*/ 29 h 107"/>
                <a:gd name="T14" fmla="*/ 52 w 56"/>
                <a:gd name="T15" fmla="*/ 47 h 107"/>
                <a:gd name="T16" fmla="*/ 56 w 56"/>
                <a:gd name="T17" fmla="*/ 61 h 107"/>
                <a:gd name="T18" fmla="*/ 52 w 56"/>
                <a:gd name="T19" fmla="*/ 86 h 107"/>
                <a:gd name="T20" fmla="*/ 43 w 56"/>
                <a:gd name="T21" fmla="*/ 107 h 107"/>
                <a:gd name="T22" fmla="*/ 39 w 56"/>
                <a:gd name="T23" fmla="*/ 107 h 107"/>
                <a:gd name="T24" fmla="*/ 22 w 56"/>
                <a:gd name="T25" fmla="*/ 79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07"/>
                <a:gd name="T41" fmla="*/ 56 w 56"/>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07">
                  <a:moveTo>
                    <a:pt x="22" y="79"/>
                  </a:moveTo>
                  <a:lnTo>
                    <a:pt x="0" y="18"/>
                  </a:lnTo>
                  <a:lnTo>
                    <a:pt x="0" y="7"/>
                  </a:lnTo>
                  <a:lnTo>
                    <a:pt x="9" y="0"/>
                  </a:lnTo>
                  <a:lnTo>
                    <a:pt x="13" y="0"/>
                  </a:lnTo>
                  <a:lnTo>
                    <a:pt x="30" y="14"/>
                  </a:lnTo>
                  <a:lnTo>
                    <a:pt x="39" y="29"/>
                  </a:lnTo>
                  <a:lnTo>
                    <a:pt x="52" y="47"/>
                  </a:lnTo>
                  <a:lnTo>
                    <a:pt x="56" y="61"/>
                  </a:lnTo>
                  <a:lnTo>
                    <a:pt x="52" y="86"/>
                  </a:lnTo>
                  <a:lnTo>
                    <a:pt x="43" y="107"/>
                  </a:lnTo>
                  <a:lnTo>
                    <a:pt x="39" y="107"/>
                  </a:lnTo>
                  <a:lnTo>
                    <a:pt x="22" y="79"/>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1" name="Freeform 362"/>
            <p:cNvSpPr>
              <a:spLocks/>
            </p:cNvSpPr>
            <p:nvPr/>
          </p:nvSpPr>
          <p:spPr bwMode="auto">
            <a:xfrm>
              <a:off x="481" y="3690"/>
              <a:ext cx="116" cy="46"/>
            </a:xfrm>
            <a:custGeom>
              <a:avLst/>
              <a:gdLst>
                <a:gd name="T0" fmla="*/ 116 w 116"/>
                <a:gd name="T1" fmla="*/ 39 h 46"/>
                <a:gd name="T2" fmla="*/ 77 w 116"/>
                <a:gd name="T3" fmla="*/ 18 h 46"/>
                <a:gd name="T4" fmla="*/ 26 w 116"/>
                <a:gd name="T5" fmla="*/ 0 h 46"/>
                <a:gd name="T6" fmla="*/ 0 w 116"/>
                <a:gd name="T7" fmla="*/ 0 h 46"/>
                <a:gd name="T8" fmla="*/ 0 w 116"/>
                <a:gd name="T9" fmla="*/ 3 h 46"/>
                <a:gd name="T10" fmla="*/ 4 w 116"/>
                <a:gd name="T11" fmla="*/ 14 h 46"/>
                <a:gd name="T12" fmla="*/ 30 w 116"/>
                <a:gd name="T13" fmla="*/ 28 h 46"/>
                <a:gd name="T14" fmla="*/ 60 w 116"/>
                <a:gd name="T15" fmla="*/ 46 h 46"/>
                <a:gd name="T16" fmla="*/ 99 w 116"/>
                <a:gd name="T17" fmla="*/ 46 h 46"/>
                <a:gd name="T18" fmla="*/ 112 w 116"/>
                <a:gd name="T19" fmla="*/ 43 h 46"/>
                <a:gd name="T20" fmla="*/ 116 w 116"/>
                <a:gd name="T21" fmla="*/ 39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46"/>
                <a:gd name="T35" fmla="*/ 116 w 116"/>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46">
                  <a:moveTo>
                    <a:pt x="116" y="39"/>
                  </a:moveTo>
                  <a:lnTo>
                    <a:pt x="77" y="18"/>
                  </a:lnTo>
                  <a:lnTo>
                    <a:pt x="26" y="0"/>
                  </a:lnTo>
                  <a:lnTo>
                    <a:pt x="0" y="0"/>
                  </a:lnTo>
                  <a:lnTo>
                    <a:pt x="0" y="3"/>
                  </a:lnTo>
                  <a:lnTo>
                    <a:pt x="4" y="14"/>
                  </a:lnTo>
                  <a:lnTo>
                    <a:pt x="30" y="28"/>
                  </a:lnTo>
                  <a:lnTo>
                    <a:pt x="60" y="46"/>
                  </a:lnTo>
                  <a:lnTo>
                    <a:pt x="99" y="46"/>
                  </a:lnTo>
                  <a:lnTo>
                    <a:pt x="112" y="43"/>
                  </a:lnTo>
                  <a:lnTo>
                    <a:pt x="116" y="39"/>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2" name="Freeform 363"/>
            <p:cNvSpPr>
              <a:spLocks/>
            </p:cNvSpPr>
            <p:nvPr/>
          </p:nvSpPr>
          <p:spPr bwMode="auto">
            <a:xfrm>
              <a:off x="464" y="3733"/>
              <a:ext cx="124" cy="21"/>
            </a:xfrm>
            <a:custGeom>
              <a:avLst/>
              <a:gdLst>
                <a:gd name="T0" fmla="*/ 124 w 124"/>
                <a:gd name="T1" fmla="*/ 14 h 21"/>
                <a:gd name="T2" fmla="*/ 112 w 124"/>
                <a:gd name="T3" fmla="*/ 14 h 21"/>
                <a:gd name="T4" fmla="*/ 56 w 124"/>
                <a:gd name="T5" fmla="*/ 21 h 21"/>
                <a:gd name="T6" fmla="*/ 26 w 124"/>
                <a:gd name="T7" fmla="*/ 21 h 21"/>
                <a:gd name="T8" fmla="*/ 0 w 124"/>
                <a:gd name="T9" fmla="*/ 14 h 21"/>
                <a:gd name="T10" fmla="*/ 30 w 124"/>
                <a:gd name="T11" fmla="*/ 3 h 21"/>
                <a:gd name="T12" fmla="*/ 60 w 124"/>
                <a:gd name="T13" fmla="*/ 0 h 21"/>
                <a:gd name="T14" fmla="*/ 124 w 124"/>
                <a:gd name="T15" fmla="*/ 7 h 21"/>
                <a:gd name="T16" fmla="*/ 124 w 124"/>
                <a:gd name="T17" fmla="*/ 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1"/>
                <a:gd name="T29" fmla="*/ 124 w 12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1">
                  <a:moveTo>
                    <a:pt x="124" y="14"/>
                  </a:moveTo>
                  <a:lnTo>
                    <a:pt x="112" y="14"/>
                  </a:lnTo>
                  <a:lnTo>
                    <a:pt x="56" y="21"/>
                  </a:lnTo>
                  <a:lnTo>
                    <a:pt x="26" y="21"/>
                  </a:lnTo>
                  <a:lnTo>
                    <a:pt x="0" y="14"/>
                  </a:lnTo>
                  <a:lnTo>
                    <a:pt x="30" y="3"/>
                  </a:lnTo>
                  <a:lnTo>
                    <a:pt x="60" y="0"/>
                  </a:lnTo>
                  <a:lnTo>
                    <a:pt x="124" y="7"/>
                  </a:lnTo>
                  <a:lnTo>
                    <a:pt x="124" y="1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3" name="Freeform 364"/>
            <p:cNvSpPr>
              <a:spLocks/>
            </p:cNvSpPr>
            <p:nvPr/>
          </p:nvSpPr>
          <p:spPr bwMode="auto">
            <a:xfrm>
              <a:off x="460" y="3747"/>
              <a:ext cx="128" cy="43"/>
            </a:xfrm>
            <a:custGeom>
              <a:avLst/>
              <a:gdLst>
                <a:gd name="T0" fmla="*/ 90 w 128"/>
                <a:gd name="T1" fmla="*/ 7 h 43"/>
                <a:gd name="T2" fmla="*/ 17 w 128"/>
                <a:gd name="T3" fmla="*/ 22 h 43"/>
                <a:gd name="T4" fmla="*/ 4 w 128"/>
                <a:gd name="T5" fmla="*/ 29 h 43"/>
                <a:gd name="T6" fmla="*/ 0 w 128"/>
                <a:gd name="T7" fmla="*/ 36 h 43"/>
                <a:gd name="T8" fmla="*/ 4 w 128"/>
                <a:gd name="T9" fmla="*/ 39 h 43"/>
                <a:gd name="T10" fmla="*/ 25 w 128"/>
                <a:gd name="T11" fmla="*/ 43 h 43"/>
                <a:gd name="T12" fmla="*/ 47 w 128"/>
                <a:gd name="T13" fmla="*/ 43 h 43"/>
                <a:gd name="T14" fmla="*/ 68 w 128"/>
                <a:gd name="T15" fmla="*/ 43 h 43"/>
                <a:gd name="T16" fmla="*/ 90 w 128"/>
                <a:gd name="T17" fmla="*/ 39 h 43"/>
                <a:gd name="T18" fmla="*/ 111 w 128"/>
                <a:gd name="T19" fmla="*/ 22 h 43"/>
                <a:gd name="T20" fmla="*/ 128 w 128"/>
                <a:gd name="T21" fmla="*/ 4 h 43"/>
                <a:gd name="T22" fmla="*/ 124 w 128"/>
                <a:gd name="T23" fmla="*/ 0 h 43"/>
                <a:gd name="T24" fmla="*/ 90 w 128"/>
                <a:gd name="T25" fmla="*/ 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43"/>
                <a:gd name="T41" fmla="*/ 128 w 128"/>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43">
                  <a:moveTo>
                    <a:pt x="90" y="7"/>
                  </a:moveTo>
                  <a:lnTo>
                    <a:pt x="17" y="22"/>
                  </a:lnTo>
                  <a:lnTo>
                    <a:pt x="4" y="29"/>
                  </a:lnTo>
                  <a:lnTo>
                    <a:pt x="0" y="36"/>
                  </a:lnTo>
                  <a:lnTo>
                    <a:pt x="4" y="39"/>
                  </a:lnTo>
                  <a:lnTo>
                    <a:pt x="25" y="43"/>
                  </a:lnTo>
                  <a:lnTo>
                    <a:pt x="47" y="43"/>
                  </a:lnTo>
                  <a:lnTo>
                    <a:pt x="68" y="43"/>
                  </a:lnTo>
                  <a:lnTo>
                    <a:pt x="90" y="39"/>
                  </a:lnTo>
                  <a:lnTo>
                    <a:pt x="111" y="22"/>
                  </a:lnTo>
                  <a:lnTo>
                    <a:pt x="128" y="4"/>
                  </a:lnTo>
                  <a:lnTo>
                    <a:pt x="124" y="0"/>
                  </a:lnTo>
                  <a:lnTo>
                    <a:pt x="90" y="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4" name="Freeform 365"/>
            <p:cNvSpPr>
              <a:spLocks/>
            </p:cNvSpPr>
            <p:nvPr/>
          </p:nvSpPr>
          <p:spPr bwMode="auto">
            <a:xfrm>
              <a:off x="597" y="3604"/>
              <a:ext cx="30" cy="104"/>
            </a:xfrm>
            <a:custGeom>
              <a:avLst/>
              <a:gdLst>
                <a:gd name="T0" fmla="*/ 13 w 30"/>
                <a:gd name="T1" fmla="*/ 104 h 104"/>
                <a:gd name="T2" fmla="*/ 13 w 30"/>
                <a:gd name="T3" fmla="*/ 93 h 104"/>
                <a:gd name="T4" fmla="*/ 0 w 30"/>
                <a:gd name="T5" fmla="*/ 46 h 104"/>
                <a:gd name="T6" fmla="*/ 0 w 30"/>
                <a:gd name="T7" fmla="*/ 21 h 104"/>
                <a:gd name="T8" fmla="*/ 9 w 30"/>
                <a:gd name="T9" fmla="*/ 0 h 104"/>
                <a:gd name="T10" fmla="*/ 26 w 30"/>
                <a:gd name="T11" fmla="*/ 21 h 104"/>
                <a:gd name="T12" fmla="*/ 30 w 30"/>
                <a:gd name="T13" fmla="*/ 50 h 104"/>
                <a:gd name="T14" fmla="*/ 22 w 30"/>
                <a:gd name="T15" fmla="*/ 104 h 104"/>
                <a:gd name="T16" fmla="*/ 13 w 30"/>
                <a:gd name="T17" fmla="*/ 10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04"/>
                <a:gd name="T29" fmla="*/ 30 w 3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04">
                  <a:moveTo>
                    <a:pt x="13" y="104"/>
                  </a:moveTo>
                  <a:lnTo>
                    <a:pt x="13" y="93"/>
                  </a:lnTo>
                  <a:lnTo>
                    <a:pt x="0" y="46"/>
                  </a:lnTo>
                  <a:lnTo>
                    <a:pt x="0" y="21"/>
                  </a:lnTo>
                  <a:lnTo>
                    <a:pt x="9" y="0"/>
                  </a:lnTo>
                  <a:lnTo>
                    <a:pt x="26" y="21"/>
                  </a:lnTo>
                  <a:lnTo>
                    <a:pt x="30" y="50"/>
                  </a:lnTo>
                  <a:lnTo>
                    <a:pt x="22" y="104"/>
                  </a:lnTo>
                  <a:lnTo>
                    <a:pt x="13" y="10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5" name="Freeform 366"/>
            <p:cNvSpPr>
              <a:spLocks/>
            </p:cNvSpPr>
            <p:nvPr/>
          </p:nvSpPr>
          <p:spPr bwMode="auto">
            <a:xfrm>
              <a:off x="623" y="3604"/>
              <a:ext cx="43" cy="100"/>
            </a:xfrm>
            <a:custGeom>
              <a:avLst/>
              <a:gdLst>
                <a:gd name="T0" fmla="*/ 0 w 43"/>
                <a:gd name="T1" fmla="*/ 100 h 100"/>
                <a:gd name="T2" fmla="*/ 13 w 43"/>
                <a:gd name="T3" fmla="*/ 93 h 100"/>
                <a:gd name="T4" fmla="*/ 30 w 43"/>
                <a:gd name="T5" fmla="*/ 64 h 100"/>
                <a:gd name="T6" fmla="*/ 43 w 43"/>
                <a:gd name="T7" fmla="*/ 36 h 100"/>
                <a:gd name="T8" fmla="*/ 43 w 43"/>
                <a:gd name="T9" fmla="*/ 18 h 100"/>
                <a:gd name="T10" fmla="*/ 34 w 43"/>
                <a:gd name="T11" fmla="*/ 0 h 100"/>
                <a:gd name="T12" fmla="*/ 17 w 43"/>
                <a:gd name="T13" fmla="*/ 18 h 100"/>
                <a:gd name="T14" fmla="*/ 4 w 43"/>
                <a:gd name="T15" fmla="*/ 57 h 100"/>
                <a:gd name="T16" fmla="*/ 0 w 43"/>
                <a:gd name="T17" fmla="*/ 93 h 100"/>
                <a:gd name="T18" fmla="*/ 0 w 43"/>
                <a:gd name="T19" fmla="*/ 1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00"/>
                <a:gd name="T32" fmla="*/ 43 w 43"/>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00">
                  <a:moveTo>
                    <a:pt x="0" y="100"/>
                  </a:moveTo>
                  <a:lnTo>
                    <a:pt x="13" y="93"/>
                  </a:lnTo>
                  <a:lnTo>
                    <a:pt x="30" y="64"/>
                  </a:lnTo>
                  <a:lnTo>
                    <a:pt x="43" y="36"/>
                  </a:lnTo>
                  <a:lnTo>
                    <a:pt x="43" y="18"/>
                  </a:lnTo>
                  <a:lnTo>
                    <a:pt x="34" y="0"/>
                  </a:lnTo>
                  <a:lnTo>
                    <a:pt x="17" y="18"/>
                  </a:lnTo>
                  <a:lnTo>
                    <a:pt x="4" y="57"/>
                  </a:lnTo>
                  <a:lnTo>
                    <a:pt x="0" y="93"/>
                  </a:lnTo>
                  <a:lnTo>
                    <a:pt x="0" y="10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6" name="Freeform 367"/>
            <p:cNvSpPr>
              <a:spLocks/>
            </p:cNvSpPr>
            <p:nvPr/>
          </p:nvSpPr>
          <p:spPr bwMode="auto">
            <a:xfrm>
              <a:off x="524" y="3758"/>
              <a:ext cx="69" cy="89"/>
            </a:xfrm>
            <a:custGeom>
              <a:avLst/>
              <a:gdLst>
                <a:gd name="T0" fmla="*/ 69 w 69"/>
                <a:gd name="T1" fmla="*/ 0 h 89"/>
                <a:gd name="T2" fmla="*/ 56 w 69"/>
                <a:gd name="T3" fmla="*/ 3 h 89"/>
                <a:gd name="T4" fmla="*/ 26 w 69"/>
                <a:gd name="T5" fmla="*/ 28 h 89"/>
                <a:gd name="T6" fmla="*/ 4 w 69"/>
                <a:gd name="T7" fmla="*/ 54 h 89"/>
                <a:gd name="T8" fmla="*/ 0 w 69"/>
                <a:gd name="T9" fmla="*/ 71 h 89"/>
                <a:gd name="T10" fmla="*/ 0 w 69"/>
                <a:gd name="T11" fmla="*/ 89 h 89"/>
                <a:gd name="T12" fmla="*/ 22 w 69"/>
                <a:gd name="T13" fmla="*/ 75 h 89"/>
                <a:gd name="T14" fmla="*/ 47 w 69"/>
                <a:gd name="T15" fmla="*/ 39 h 89"/>
                <a:gd name="T16" fmla="*/ 69 w 69"/>
                <a:gd name="T17" fmla="*/ 7 h 89"/>
                <a:gd name="T18" fmla="*/ 69 w 69"/>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9"/>
                <a:gd name="T32" fmla="*/ 69 w 69"/>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9">
                  <a:moveTo>
                    <a:pt x="69" y="0"/>
                  </a:moveTo>
                  <a:lnTo>
                    <a:pt x="56" y="3"/>
                  </a:lnTo>
                  <a:lnTo>
                    <a:pt x="26" y="28"/>
                  </a:lnTo>
                  <a:lnTo>
                    <a:pt x="4" y="54"/>
                  </a:lnTo>
                  <a:lnTo>
                    <a:pt x="0" y="71"/>
                  </a:lnTo>
                  <a:lnTo>
                    <a:pt x="0" y="89"/>
                  </a:lnTo>
                  <a:lnTo>
                    <a:pt x="22" y="75"/>
                  </a:lnTo>
                  <a:lnTo>
                    <a:pt x="47" y="39"/>
                  </a:lnTo>
                  <a:lnTo>
                    <a:pt x="69" y="7"/>
                  </a:lnTo>
                  <a:lnTo>
                    <a:pt x="69"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7" name="Freeform 368"/>
            <p:cNvSpPr>
              <a:spLocks/>
            </p:cNvSpPr>
            <p:nvPr/>
          </p:nvSpPr>
          <p:spPr bwMode="auto">
            <a:xfrm>
              <a:off x="584" y="3697"/>
              <a:ext cx="56" cy="72"/>
            </a:xfrm>
            <a:custGeom>
              <a:avLst/>
              <a:gdLst>
                <a:gd name="T0" fmla="*/ 47 w 56"/>
                <a:gd name="T1" fmla="*/ 43 h 72"/>
                <a:gd name="T2" fmla="*/ 56 w 56"/>
                <a:gd name="T3" fmla="*/ 14 h 72"/>
                <a:gd name="T4" fmla="*/ 56 w 56"/>
                <a:gd name="T5" fmla="*/ 4 h 72"/>
                <a:gd name="T6" fmla="*/ 52 w 56"/>
                <a:gd name="T7" fmla="*/ 0 h 72"/>
                <a:gd name="T8" fmla="*/ 43 w 56"/>
                <a:gd name="T9" fmla="*/ 0 h 72"/>
                <a:gd name="T10" fmla="*/ 35 w 56"/>
                <a:gd name="T11" fmla="*/ 4 h 72"/>
                <a:gd name="T12" fmla="*/ 22 w 56"/>
                <a:gd name="T13" fmla="*/ 14 h 72"/>
                <a:gd name="T14" fmla="*/ 13 w 56"/>
                <a:gd name="T15" fmla="*/ 29 h 72"/>
                <a:gd name="T16" fmla="*/ 0 w 56"/>
                <a:gd name="T17" fmla="*/ 54 h 72"/>
                <a:gd name="T18" fmla="*/ 0 w 56"/>
                <a:gd name="T19" fmla="*/ 64 h 72"/>
                <a:gd name="T20" fmla="*/ 4 w 56"/>
                <a:gd name="T21" fmla="*/ 72 h 72"/>
                <a:gd name="T22" fmla="*/ 13 w 56"/>
                <a:gd name="T23" fmla="*/ 72 h 72"/>
                <a:gd name="T24" fmla="*/ 26 w 56"/>
                <a:gd name="T25" fmla="*/ 64 h 72"/>
                <a:gd name="T26" fmla="*/ 35 w 56"/>
                <a:gd name="T27" fmla="*/ 57 h 72"/>
                <a:gd name="T28" fmla="*/ 47 w 56"/>
                <a:gd name="T29" fmla="*/ 43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72"/>
                <a:gd name="T47" fmla="*/ 56 w 56"/>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72">
                  <a:moveTo>
                    <a:pt x="47" y="43"/>
                  </a:moveTo>
                  <a:lnTo>
                    <a:pt x="56" y="14"/>
                  </a:lnTo>
                  <a:lnTo>
                    <a:pt x="56" y="4"/>
                  </a:lnTo>
                  <a:lnTo>
                    <a:pt x="52" y="0"/>
                  </a:lnTo>
                  <a:lnTo>
                    <a:pt x="43" y="0"/>
                  </a:lnTo>
                  <a:lnTo>
                    <a:pt x="35" y="4"/>
                  </a:lnTo>
                  <a:lnTo>
                    <a:pt x="22" y="14"/>
                  </a:lnTo>
                  <a:lnTo>
                    <a:pt x="13" y="29"/>
                  </a:lnTo>
                  <a:lnTo>
                    <a:pt x="0" y="54"/>
                  </a:lnTo>
                  <a:lnTo>
                    <a:pt x="0" y="64"/>
                  </a:lnTo>
                  <a:lnTo>
                    <a:pt x="4" y="72"/>
                  </a:lnTo>
                  <a:lnTo>
                    <a:pt x="13" y="72"/>
                  </a:lnTo>
                  <a:lnTo>
                    <a:pt x="26" y="64"/>
                  </a:lnTo>
                  <a:lnTo>
                    <a:pt x="35" y="57"/>
                  </a:lnTo>
                  <a:lnTo>
                    <a:pt x="47" y="43"/>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8" name="Freeform 369"/>
            <p:cNvSpPr>
              <a:spLocks/>
            </p:cNvSpPr>
            <p:nvPr/>
          </p:nvSpPr>
          <p:spPr bwMode="auto">
            <a:xfrm>
              <a:off x="640" y="3640"/>
              <a:ext cx="47" cy="61"/>
            </a:xfrm>
            <a:custGeom>
              <a:avLst/>
              <a:gdLst>
                <a:gd name="T0" fmla="*/ 0 w 47"/>
                <a:gd name="T1" fmla="*/ 57 h 61"/>
                <a:gd name="T2" fmla="*/ 4 w 47"/>
                <a:gd name="T3" fmla="*/ 61 h 61"/>
                <a:gd name="T4" fmla="*/ 13 w 47"/>
                <a:gd name="T5" fmla="*/ 57 h 61"/>
                <a:gd name="T6" fmla="*/ 39 w 47"/>
                <a:gd name="T7" fmla="*/ 35 h 61"/>
                <a:gd name="T8" fmla="*/ 43 w 47"/>
                <a:gd name="T9" fmla="*/ 25 h 61"/>
                <a:gd name="T10" fmla="*/ 47 w 47"/>
                <a:gd name="T11" fmla="*/ 10 h 61"/>
                <a:gd name="T12" fmla="*/ 43 w 47"/>
                <a:gd name="T13" fmla="*/ 0 h 61"/>
                <a:gd name="T14" fmla="*/ 43 w 47"/>
                <a:gd name="T15" fmla="*/ 0 h 61"/>
                <a:gd name="T16" fmla="*/ 13 w 47"/>
                <a:gd name="T17" fmla="*/ 25 h 61"/>
                <a:gd name="T18" fmla="*/ 0 w 47"/>
                <a:gd name="T19" fmla="*/ 57 h 61"/>
                <a:gd name="T20" fmla="*/ 0 w 47"/>
                <a:gd name="T21" fmla="*/ 57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61"/>
                <a:gd name="T35" fmla="*/ 47 w 47"/>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61">
                  <a:moveTo>
                    <a:pt x="0" y="57"/>
                  </a:moveTo>
                  <a:lnTo>
                    <a:pt x="4" y="61"/>
                  </a:lnTo>
                  <a:lnTo>
                    <a:pt x="13" y="57"/>
                  </a:lnTo>
                  <a:lnTo>
                    <a:pt x="39" y="35"/>
                  </a:lnTo>
                  <a:lnTo>
                    <a:pt x="43" y="25"/>
                  </a:lnTo>
                  <a:lnTo>
                    <a:pt x="47" y="10"/>
                  </a:lnTo>
                  <a:lnTo>
                    <a:pt x="43" y="0"/>
                  </a:lnTo>
                  <a:lnTo>
                    <a:pt x="13" y="25"/>
                  </a:lnTo>
                  <a:lnTo>
                    <a:pt x="0" y="5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9" name="Freeform 370"/>
            <p:cNvSpPr>
              <a:spLocks/>
            </p:cNvSpPr>
            <p:nvPr/>
          </p:nvSpPr>
          <p:spPr bwMode="auto">
            <a:xfrm>
              <a:off x="601" y="3747"/>
              <a:ext cx="9" cy="11"/>
            </a:xfrm>
            <a:custGeom>
              <a:avLst/>
              <a:gdLst>
                <a:gd name="T0" fmla="*/ 9 w 9"/>
                <a:gd name="T1" fmla="*/ 7 h 11"/>
                <a:gd name="T2" fmla="*/ 5 w 9"/>
                <a:gd name="T3" fmla="*/ 0 h 11"/>
                <a:gd name="T4" fmla="*/ 0 w 9"/>
                <a:gd name="T5" fmla="*/ 7 h 11"/>
                <a:gd name="T6" fmla="*/ 5 w 9"/>
                <a:gd name="T7" fmla="*/ 11 h 11"/>
                <a:gd name="T8" fmla="*/ 9 w 9"/>
                <a:gd name="T9" fmla="*/ 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9" y="7"/>
                  </a:moveTo>
                  <a:lnTo>
                    <a:pt x="5" y="0"/>
                  </a:lnTo>
                  <a:lnTo>
                    <a:pt x="0" y="7"/>
                  </a:lnTo>
                  <a:lnTo>
                    <a:pt x="5" y="11"/>
                  </a:lnTo>
                  <a:lnTo>
                    <a:pt x="9"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0" name="Freeform 371"/>
            <p:cNvSpPr>
              <a:spLocks/>
            </p:cNvSpPr>
            <p:nvPr/>
          </p:nvSpPr>
          <p:spPr bwMode="auto">
            <a:xfrm>
              <a:off x="593" y="3747"/>
              <a:ext cx="4" cy="11"/>
            </a:xfrm>
            <a:custGeom>
              <a:avLst/>
              <a:gdLst>
                <a:gd name="T0" fmla="*/ 4 w 4"/>
                <a:gd name="T1" fmla="*/ 7 h 11"/>
                <a:gd name="T2" fmla="*/ 4 w 4"/>
                <a:gd name="T3" fmla="*/ 0 h 11"/>
                <a:gd name="T4" fmla="*/ 0 w 4"/>
                <a:gd name="T5" fmla="*/ 7 h 11"/>
                <a:gd name="T6" fmla="*/ 0 w 4"/>
                <a:gd name="T7" fmla="*/ 11 h 11"/>
                <a:gd name="T8" fmla="*/ 4 w 4"/>
                <a:gd name="T9" fmla="*/ 7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7"/>
                  </a:moveTo>
                  <a:lnTo>
                    <a:pt x="4" y="0"/>
                  </a:lnTo>
                  <a:lnTo>
                    <a:pt x="0" y="7"/>
                  </a:lnTo>
                  <a:lnTo>
                    <a:pt x="0" y="11"/>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1" name="Freeform 372"/>
            <p:cNvSpPr>
              <a:spLocks/>
            </p:cNvSpPr>
            <p:nvPr/>
          </p:nvSpPr>
          <p:spPr bwMode="auto">
            <a:xfrm>
              <a:off x="614" y="3736"/>
              <a:ext cx="5" cy="11"/>
            </a:xfrm>
            <a:custGeom>
              <a:avLst/>
              <a:gdLst>
                <a:gd name="T0" fmla="*/ 5 w 5"/>
                <a:gd name="T1" fmla="*/ 8 h 11"/>
                <a:gd name="T2" fmla="*/ 5 w 5"/>
                <a:gd name="T3" fmla="*/ 0 h 11"/>
                <a:gd name="T4" fmla="*/ 0 w 5"/>
                <a:gd name="T5" fmla="*/ 4 h 11"/>
                <a:gd name="T6" fmla="*/ 0 w 5"/>
                <a:gd name="T7" fmla="*/ 11 h 11"/>
                <a:gd name="T8" fmla="*/ 5 w 5"/>
                <a:gd name="T9" fmla="*/ 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5" y="8"/>
                  </a:moveTo>
                  <a:lnTo>
                    <a:pt x="5" y="0"/>
                  </a:lnTo>
                  <a:lnTo>
                    <a:pt x="0" y="4"/>
                  </a:lnTo>
                  <a:lnTo>
                    <a:pt x="0" y="11"/>
                  </a:lnTo>
                  <a:lnTo>
                    <a:pt x="5"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2" name="Freeform 373"/>
            <p:cNvSpPr>
              <a:spLocks/>
            </p:cNvSpPr>
            <p:nvPr/>
          </p:nvSpPr>
          <p:spPr bwMode="auto">
            <a:xfrm>
              <a:off x="597" y="3733"/>
              <a:ext cx="4" cy="11"/>
            </a:xfrm>
            <a:custGeom>
              <a:avLst/>
              <a:gdLst>
                <a:gd name="T0" fmla="*/ 4 w 4"/>
                <a:gd name="T1" fmla="*/ 7 h 11"/>
                <a:gd name="T2" fmla="*/ 4 w 4"/>
                <a:gd name="T3" fmla="*/ 0 h 11"/>
                <a:gd name="T4" fmla="*/ 0 w 4"/>
                <a:gd name="T5" fmla="*/ 3 h 11"/>
                <a:gd name="T6" fmla="*/ 0 w 4"/>
                <a:gd name="T7" fmla="*/ 11 h 11"/>
                <a:gd name="T8" fmla="*/ 4 w 4"/>
                <a:gd name="T9" fmla="*/ 7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7"/>
                  </a:moveTo>
                  <a:lnTo>
                    <a:pt x="4" y="0"/>
                  </a:lnTo>
                  <a:lnTo>
                    <a:pt x="0" y="3"/>
                  </a:lnTo>
                  <a:lnTo>
                    <a:pt x="0" y="11"/>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3" name="Freeform 374"/>
            <p:cNvSpPr>
              <a:spLocks/>
            </p:cNvSpPr>
            <p:nvPr/>
          </p:nvSpPr>
          <p:spPr bwMode="auto">
            <a:xfrm>
              <a:off x="623" y="3726"/>
              <a:ext cx="4" cy="10"/>
            </a:xfrm>
            <a:custGeom>
              <a:avLst/>
              <a:gdLst>
                <a:gd name="T0" fmla="*/ 4 w 4"/>
                <a:gd name="T1" fmla="*/ 3 h 10"/>
                <a:gd name="T2" fmla="*/ 0 w 4"/>
                <a:gd name="T3" fmla="*/ 0 h 10"/>
                <a:gd name="T4" fmla="*/ 0 w 4"/>
                <a:gd name="T5" fmla="*/ 3 h 10"/>
                <a:gd name="T6" fmla="*/ 4 w 4"/>
                <a:gd name="T7" fmla="*/ 10 h 10"/>
                <a:gd name="T8" fmla="*/ 4 w 4"/>
                <a:gd name="T9" fmla="*/ 3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3"/>
                  </a:moveTo>
                  <a:lnTo>
                    <a:pt x="0" y="0"/>
                  </a:lnTo>
                  <a:lnTo>
                    <a:pt x="0" y="3"/>
                  </a:lnTo>
                  <a:lnTo>
                    <a:pt x="4" y="10"/>
                  </a:lnTo>
                  <a:lnTo>
                    <a:pt x="4"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4" name="Freeform 375"/>
            <p:cNvSpPr>
              <a:spLocks/>
            </p:cNvSpPr>
            <p:nvPr/>
          </p:nvSpPr>
          <p:spPr bwMode="auto">
            <a:xfrm>
              <a:off x="606" y="3718"/>
              <a:ext cx="4" cy="11"/>
            </a:xfrm>
            <a:custGeom>
              <a:avLst/>
              <a:gdLst>
                <a:gd name="T0" fmla="*/ 4 w 4"/>
                <a:gd name="T1" fmla="*/ 4 h 11"/>
                <a:gd name="T2" fmla="*/ 0 w 4"/>
                <a:gd name="T3" fmla="*/ 0 h 11"/>
                <a:gd name="T4" fmla="*/ 0 w 4"/>
                <a:gd name="T5" fmla="*/ 8 h 11"/>
                <a:gd name="T6" fmla="*/ 4 w 4"/>
                <a:gd name="T7" fmla="*/ 11 h 11"/>
                <a:gd name="T8" fmla="*/ 4 w 4"/>
                <a:gd name="T9" fmla="*/ 4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4"/>
                  </a:moveTo>
                  <a:lnTo>
                    <a:pt x="0" y="0"/>
                  </a:lnTo>
                  <a:lnTo>
                    <a:pt x="0" y="8"/>
                  </a:lnTo>
                  <a:lnTo>
                    <a:pt x="4" y="11"/>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5" name="Freeform 376"/>
            <p:cNvSpPr>
              <a:spLocks/>
            </p:cNvSpPr>
            <p:nvPr/>
          </p:nvSpPr>
          <p:spPr bwMode="auto">
            <a:xfrm>
              <a:off x="623" y="3715"/>
              <a:ext cx="13" cy="3"/>
            </a:xfrm>
            <a:custGeom>
              <a:avLst/>
              <a:gdLst>
                <a:gd name="T0" fmla="*/ 8 w 13"/>
                <a:gd name="T1" fmla="*/ 3 h 3"/>
                <a:gd name="T2" fmla="*/ 13 w 13"/>
                <a:gd name="T3" fmla="*/ 0 h 3"/>
                <a:gd name="T4" fmla="*/ 4 w 13"/>
                <a:gd name="T5" fmla="*/ 0 h 3"/>
                <a:gd name="T6" fmla="*/ 0 w 13"/>
                <a:gd name="T7" fmla="*/ 3 h 3"/>
                <a:gd name="T8" fmla="*/ 8 w 13"/>
                <a:gd name="T9" fmla="*/ 3 h 3"/>
                <a:gd name="T10" fmla="*/ 0 60000 65536"/>
                <a:gd name="T11" fmla="*/ 0 60000 65536"/>
                <a:gd name="T12" fmla="*/ 0 60000 65536"/>
                <a:gd name="T13" fmla="*/ 0 60000 65536"/>
                <a:gd name="T14" fmla="*/ 0 60000 65536"/>
                <a:gd name="T15" fmla="*/ 0 w 13"/>
                <a:gd name="T16" fmla="*/ 0 h 3"/>
                <a:gd name="T17" fmla="*/ 13 w 13"/>
                <a:gd name="T18" fmla="*/ 3 h 3"/>
              </a:gdLst>
              <a:ahLst/>
              <a:cxnLst>
                <a:cxn ang="T10">
                  <a:pos x="T0" y="T1"/>
                </a:cxn>
                <a:cxn ang="T11">
                  <a:pos x="T2" y="T3"/>
                </a:cxn>
                <a:cxn ang="T12">
                  <a:pos x="T4" y="T5"/>
                </a:cxn>
                <a:cxn ang="T13">
                  <a:pos x="T6" y="T7"/>
                </a:cxn>
                <a:cxn ang="T14">
                  <a:pos x="T8" y="T9"/>
                </a:cxn>
              </a:cxnLst>
              <a:rect l="T15" t="T16" r="T17" b="T18"/>
              <a:pathLst>
                <a:path w="13" h="3">
                  <a:moveTo>
                    <a:pt x="8" y="3"/>
                  </a:moveTo>
                  <a:lnTo>
                    <a:pt x="13" y="0"/>
                  </a:lnTo>
                  <a:lnTo>
                    <a:pt x="4" y="0"/>
                  </a:lnTo>
                  <a:lnTo>
                    <a:pt x="0" y="3"/>
                  </a:lnTo>
                  <a:lnTo>
                    <a:pt x="8"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6" name="Freeform 377"/>
            <p:cNvSpPr>
              <a:spLocks/>
            </p:cNvSpPr>
            <p:nvPr/>
          </p:nvSpPr>
          <p:spPr bwMode="auto">
            <a:xfrm>
              <a:off x="623" y="3701"/>
              <a:ext cx="8" cy="10"/>
            </a:xfrm>
            <a:custGeom>
              <a:avLst/>
              <a:gdLst>
                <a:gd name="T0" fmla="*/ 8 w 8"/>
                <a:gd name="T1" fmla="*/ 7 h 10"/>
                <a:gd name="T2" fmla="*/ 8 w 8"/>
                <a:gd name="T3" fmla="*/ 0 h 10"/>
                <a:gd name="T4" fmla="*/ 0 w 8"/>
                <a:gd name="T5" fmla="*/ 3 h 10"/>
                <a:gd name="T6" fmla="*/ 4 w 8"/>
                <a:gd name="T7" fmla="*/ 10 h 10"/>
                <a:gd name="T8" fmla="*/ 8 w 8"/>
                <a:gd name="T9" fmla="*/ 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7"/>
                  </a:moveTo>
                  <a:lnTo>
                    <a:pt x="8" y="0"/>
                  </a:lnTo>
                  <a:lnTo>
                    <a:pt x="0" y="3"/>
                  </a:lnTo>
                  <a:lnTo>
                    <a:pt x="4" y="10"/>
                  </a:lnTo>
                  <a:lnTo>
                    <a:pt x="8"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7" name="Freeform 378"/>
            <p:cNvSpPr>
              <a:spLocks/>
            </p:cNvSpPr>
            <p:nvPr/>
          </p:nvSpPr>
          <p:spPr bwMode="auto">
            <a:xfrm>
              <a:off x="610" y="3711"/>
              <a:ext cx="9" cy="7"/>
            </a:xfrm>
            <a:custGeom>
              <a:avLst/>
              <a:gdLst>
                <a:gd name="T0" fmla="*/ 9 w 9"/>
                <a:gd name="T1" fmla="*/ 4 h 7"/>
                <a:gd name="T2" fmla="*/ 9 w 9"/>
                <a:gd name="T3" fmla="*/ 0 h 7"/>
                <a:gd name="T4" fmla="*/ 4 w 9"/>
                <a:gd name="T5" fmla="*/ 0 h 7"/>
                <a:gd name="T6" fmla="*/ 0 w 9"/>
                <a:gd name="T7" fmla="*/ 7 h 7"/>
                <a:gd name="T8" fmla="*/ 9 w 9"/>
                <a:gd name="T9" fmla="*/ 4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4"/>
                  </a:moveTo>
                  <a:lnTo>
                    <a:pt x="9" y="0"/>
                  </a:lnTo>
                  <a:lnTo>
                    <a:pt x="4" y="0"/>
                  </a:lnTo>
                  <a:lnTo>
                    <a:pt x="0" y="7"/>
                  </a:lnTo>
                  <a:lnTo>
                    <a:pt x="9"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8" name="Freeform 379"/>
            <p:cNvSpPr>
              <a:spLocks/>
            </p:cNvSpPr>
            <p:nvPr/>
          </p:nvSpPr>
          <p:spPr bwMode="auto">
            <a:xfrm>
              <a:off x="576" y="3765"/>
              <a:ext cx="25" cy="104"/>
            </a:xfrm>
            <a:custGeom>
              <a:avLst/>
              <a:gdLst>
                <a:gd name="T0" fmla="*/ 25 w 25"/>
                <a:gd name="T1" fmla="*/ 0 h 104"/>
                <a:gd name="T2" fmla="*/ 21 w 25"/>
                <a:gd name="T3" fmla="*/ 11 h 104"/>
                <a:gd name="T4" fmla="*/ 25 w 25"/>
                <a:gd name="T5" fmla="*/ 61 h 104"/>
                <a:gd name="T6" fmla="*/ 21 w 25"/>
                <a:gd name="T7" fmla="*/ 82 h 104"/>
                <a:gd name="T8" fmla="*/ 12 w 25"/>
                <a:gd name="T9" fmla="*/ 104 h 104"/>
                <a:gd name="T10" fmla="*/ 0 w 25"/>
                <a:gd name="T11" fmla="*/ 82 h 104"/>
                <a:gd name="T12" fmla="*/ 0 w 25"/>
                <a:gd name="T13" fmla="*/ 54 h 104"/>
                <a:gd name="T14" fmla="*/ 12 w 25"/>
                <a:gd name="T15" fmla="*/ 4 h 104"/>
                <a:gd name="T16" fmla="*/ 25 w 25"/>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04"/>
                <a:gd name="T29" fmla="*/ 25 w 25"/>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04">
                  <a:moveTo>
                    <a:pt x="25" y="0"/>
                  </a:moveTo>
                  <a:lnTo>
                    <a:pt x="21" y="11"/>
                  </a:lnTo>
                  <a:lnTo>
                    <a:pt x="25" y="61"/>
                  </a:lnTo>
                  <a:lnTo>
                    <a:pt x="21" y="82"/>
                  </a:lnTo>
                  <a:lnTo>
                    <a:pt x="12" y="104"/>
                  </a:lnTo>
                  <a:lnTo>
                    <a:pt x="0" y="82"/>
                  </a:lnTo>
                  <a:lnTo>
                    <a:pt x="0" y="54"/>
                  </a:lnTo>
                  <a:lnTo>
                    <a:pt x="12" y="4"/>
                  </a:lnTo>
                  <a:lnTo>
                    <a:pt x="25"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9" name="Freeform 380"/>
            <p:cNvSpPr>
              <a:spLocks/>
            </p:cNvSpPr>
            <p:nvPr/>
          </p:nvSpPr>
          <p:spPr bwMode="auto">
            <a:xfrm>
              <a:off x="640" y="3650"/>
              <a:ext cx="112" cy="65"/>
            </a:xfrm>
            <a:custGeom>
              <a:avLst/>
              <a:gdLst>
                <a:gd name="T0" fmla="*/ 73 w 112"/>
                <a:gd name="T1" fmla="*/ 15 h 65"/>
                <a:gd name="T2" fmla="*/ 9 w 112"/>
                <a:gd name="T3" fmla="*/ 47 h 65"/>
                <a:gd name="T4" fmla="*/ 0 w 112"/>
                <a:gd name="T5" fmla="*/ 58 h 65"/>
                <a:gd name="T6" fmla="*/ 4 w 112"/>
                <a:gd name="T7" fmla="*/ 65 h 65"/>
                <a:gd name="T8" fmla="*/ 26 w 112"/>
                <a:gd name="T9" fmla="*/ 65 h 65"/>
                <a:gd name="T10" fmla="*/ 47 w 112"/>
                <a:gd name="T11" fmla="*/ 61 h 65"/>
                <a:gd name="T12" fmla="*/ 69 w 112"/>
                <a:gd name="T13" fmla="*/ 54 h 65"/>
                <a:gd name="T14" fmla="*/ 86 w 112"/>
                <a:gd name="T15" fmla="*/ 43 h 65"/>
                <a:gd name="T16" fmla="*/ 99 w 112"/>
                <a:gd name="T17" fmla="*/ 25 h 65"/>
                <a:gd name="T18" fmla="*/ 112 w 112"/>
                <a:gd name="T19" fmla="*/ 4 h 65"/>
                <a:gd name="T20" fmla="*/ 107 w 112"/>
                <a:gd name="T21" fmla="*/ 0 h 65"/>
                <a:gd name="T22" fmla="*/ 73 w 112"/>
                <a:gd name="T23" fmla="*/ 15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65"/>
                <a:gd name="T38" fmla="*/ 112 w 112"/>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65">
                  <a:moveTo>
                    <a:pt x="73" y="15"/>
                  </a:moveTo>
                  <a:lnTo>
                    <a:pt x="9" y="47"/>
                  </a:lnTo>
                  <a:lnTo>
                    <a:pt x="0" y="58"/>
                  </a:lnTo>
                  <a:lnTo>
                    <a:pt x="4" y="65"/>
                  </a:lnTo>
                  <a:lnTo>
                    <a:pt x="26" y="65"/>
                  </a:lnTo>
                  <a:lnTo>
                    <a:pt x="47" y="61"/>
                  </a:lnTo>
                  <a:lnTo>
                    <a:pt x="69" y="54"/>
                  </a:lnTo>
                  <a:lnTo>
                    <a:pt x="86" y="43"/>
                  </a:lnTo>
                  <a:lnTo>
                    <a:pt x="99" y="25"/>
                  </a:lnTo>
                  <a:lnTo>
                    <a:pt x="112" y="4"/>
                  </a:lnTo>
                  <a:lnTo>
                    <a:pt x="107" y="0"/>
                  </a:lnTo>
                  <a:lnTo>
                    <a:pt x="73" y="15"/>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0" name="Freeform 381"/>
            <p:cNvSpPr>
              <a:spLocks/>
            </p:cNvSpPr>
            <p:nvPr/>
          </p:nvSpPr>
          <p:spPr bwMode="auto">
            <a:xfrm>
              <a:off x="601" y="3758"/>
              <a:ext cx="82" cy="86"/>
            </a:xfrm>
            <a:custGeom>
              <a:avLst/>
              <a:gdLst>
                <a:gd name="T0" fmla="*/ 82 w 82"/>
                <a:gd name="T1" fmla="*/ 82 h 86"/>
                <a:gd name="T2" fmla="*/ 65 w 82"/>
                <a:gd name="T3" fmla="*/ 46 h 86"/>
                <a:gd name="T4" fmla="*/ 26 w 82"/>
                <a:gd name="T5" fmla="*/ 11 h 86"/>
                <a:gd name="T6" fmla="*/ 5 w 82"/>
                <a:gd name="T7" fmla="*/ 0 h 86"/>
                <a:gd name="T8" fmla="*/ 0 w 82"/>
                <a:gd name="T9" fmla="*/ 7 h 86"/>
                <a:gd name="T10" fmla="*/ 0 w 82"/>
                <a:gd name="T11" fmla="*/ 18 h 86"/>
                <a:gd name="T12" fmla="*/ 13 w 82"/>
                <a:gd name="T13" fmla="*/ 39 h 86"/>
                <a:gd name="T14" fmla="*/ 35 w 82"/>
                <a:gd name="T15" fmla="*/ 64 h 86"/>
                <a:gd name="T16" fmla="*/ 43 w 82"/>
                <a:gd name="T17" fmla="*/ 75 h 86"/>
                <a:gd name="T18" fmla="*/ 60 w 82"/>
                <a:gd name="T19" fmla="*/ 86 h 86"/>
                <a:gd name="T20" fmla="*/ 78 w 82"/>
                <a:gd name="T21" fmla="*/ 86 h 86"/>
                <a:gd name="T22" fmla="*/ 82 w 82"/>
                <a:gd name="T23" fmla="*/ 82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6"/>
                <a:gd name="T38" fmla="*/ 82 w 82"/>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6">
                  <a:moveTo>
                    <a:pt x="82" y="82"/>
                  </a:moveTo>
                  <a:lnTo>
                    <a:pt x="65" y="46"/>
                  </a:lnTo>
                  <a:lnTo>
                    <a:pt x="26" y="11"/>
                  </a:lnTo>
                  <a:lnTo>
                    <a:pt x="5" y="0"/>
                  </a:lnTo>
                  <a:lnTo>
                    <a:pt x="0" y="7"/>
                  </a:lnTo>
                  <a:lnTo>
                    <a:pt x="0" y="18"/>
                  </a:lnTo>
                  <a:lnTo>
                    <a:pt x="13" y="39"/>
                  </a:lnTo>
                  <a:lnTo>
                    <a:pt x="35" y="64"/>
                  </a:lnTo>
                  <a:lnTo>
                    <a:pt x="43" y="75"/>
                  </a:lnTo>
                  <a:lnTo>
                    <a:pt x="60" y="86"/>
                  </a:lnTo>
                  <a:lnTo>
                    <a:pt x="78" y="86"/>
                  </a:lnTo>
                  <a:lnTo>
                    <a:pt x="82" y="82"/>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1" name="Freeform 382"/>
            <p:cNvSpPr>
              <a:spLocks/>
            </p:cNvSpPr>
            <p:nvPr/>
          </p:nvSpPr>
          <p:spPr bwMode="auto">
            <a:xfrm>
              <a:off x="610" y="3747"/>
              <a:ext cx="112" cy="57"/>
            </a:xfrm>
            <a:custGeom>
              <a:avLst/>
              <a:gdLst>
                <a:gd name="T0" fmla="*/ 0 w 112"/>
                <a:gd name="T1" fmla="*/ 11 h 57"/>
                <a:gd name="T2" fmla="*/ 34 w 112"/>
                <a:gd name="T3" fmla="*/ 36 h 57"/>
                <a:gd name="T4" fmla="*/ 86 w 112"/>
                <a:gd name="T5" fmla="*/ 54 h 57"/>
                <a:gd name="T6" fmla="*/ 112 w 112"/>
                <a:gd name="T7" fmla="*/ 57 h 57"/>
                <a:gd name="T8" fmla="*/ 112 w 112"/>
                <a:gd name="T9" fmla="*/ 50 h 57"/>
                <a:gd name="T10" fmla="*/ 107 w 112"/>
                <a:gd name="T11" fmla="*/ 43 h 57"/>
                <a:gd name="T12" fmla="*/ 86 w 112"/>
                <a:gd name="T13" fmla="*/ 25 h 57"/>
                <a:gd name="T14" fmla="*/ 56 w 112"/>
                <a:gd name="T15" fmla="*/ 7 h 57"/>
                <a:gd name="T16" fmla="*/ 17 w 112"/>
                <a:gd name="T17" fmla="*/ 0 h 57"/>
                <a:gd name="T18" fmla="*/ 4 w 112"/>
                <a:gd name="T19" fmla="*/ 4 h 57"/>
                <a:gd name="T20" fmla="*/ 0 w 112"/>
                <a:gd name="T21" fmla="*/ 1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57"/>
                <a:gd name="T35" fmla="*/ 112 w 11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57">
                  <a:moveTo>
                    <a:pt x="0" y="11"/>
                  </a:moveTo>
                  <a:lnTo>
                    <a:pt x="34" y="36"/>
                  </a:lnTo>
                  <a:lnTo>
                    <a:pt x="86" y="54"/>
                  </a:lnTo>
                  <a:lnTo>
                    <a:pt x="112" y="57"/>
                  </a:lnTo>
                  <a:lnTo>
                    <a:pt x="112" y="50"/>
                  </a:lnTo>
                  <a:lnTo>
                    <a:pt x="107" y="43"/>
                  </a:lnTo>
                  <a:lnTo>
                    <a:pt x="86" y="25"/>
                  </a:lnTo>
                  <a:lnTo>
                    <a:pt x="56" y="7"/>
                  </a:lnTo>
                  <a:lnTo>
                    <a:pt x="17" y="0"/>
                  </a:lnTo>
                  <a:lnTo>
                    <a:pt x="4" y="4"/>
                  </a:lnTo>
                  <a:lnTo>
                    <a:pt x="0"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2" name="Freeform 383"/>
            <p:cNvSpPr>
              <a:spLocks/>
            </p:cNvSpPr>
            <p:nvPr/>
          </p:nvSpPr>
          <p:spPr bwMode="auto">
            <a:xfrm>
              <a:off x="636" y="3711"/>
              <a:ext cx="124" cy="36"/>
            </a:xfrm>
            <a:custGeom>
              <a:avLst/>
              <a:gdLst>
                <a:gd name="T0" fmla="*/ 124 w 124"/>
                <a:gd name="T1" fmla="*/ 18 h 36"/>
                <a:gd name="T2" fmla="*/ 81 w 124"/>
                <a:gd name="T3" fmla="*/ 4 h 36"/>
                <a:gd name="T4" fmla="*/ 25 w 124"/>
                <a:gd name="T5" fmla="*/ 0 h 36"/>
                <a:gd name="T6" fmla="*/ 0 w 124"/>
                <a:gd name="T7" fmla="*/ 4 h 36"/>
                <a:gd name="T8" fmla="*/ 4 w 124"/>
                <a:gd name="T9" fmla="*/ 11 h 36"/>
                <a:gd name="T10" fmla="*/ 13 w 124"/>
                <a:gd name="T11" fmla="*/ 18 h 36"/>
                <a:gd name="T12" fmla="*/ 38 w 124"/>
                <a:gd name="T13" fmla="*/ 29 h 36"/>
                <a:gd name="T14" fmla="*/ 77 w 124"/>
                <a:gd name="T15" fmla="*/ 36 h 36"/>
                <a:gd name="T16" fmla="*/ 111 w 124"/>
                <a:gd name="T17" fmla="*/ 33 h 36"/>
                <a:gd name="T18" fmla="*/ 124 w 124"/>
                <a:gd name="T19" fmla="*/ 25 h 36"/>
                <a:gd name="T20" fmla="*/ 124 w 124"/>
                <a:gd name="T21" fmla="*/ 1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36"/>
                <a:gd name="T35" fmla="*/ 124 w 12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36">
                  <a:moveTo>
                    <a:pt x="124" y="18"/>
                  </a:moveTo>
                  <a:lnTo>
                    <a:pt x="81" y="4"/>
                  </a:lnTo>
                  <a:lnTo>
                    <a:pt x="25" y="0"/>
                  </a:lnTo>
                  <a:lnTo>
                    <a:pt x="0" y="4"/>
                  </a:lnTo>
                  <a:lnTo>
                    <a:pt x="4" y="11"/>
                  </a:lnTo>
                  <a:lnTo>
                    <a:pt x="13" y="18"/>
                  </a:lnTo>
                  <a:lnTo>
                    <a:pt x="38" y="29"/>
                  </a:lnTo>
                  <a:lnTo>
                    <a:pt x="77" y="36"/>
                  </a:lnTo>
                  <a:lnTo>
                    <a:pt x="111" y="33"/>
                  </a:lnTo>
                  <a:lnTo>
                    <a:pt x="124" y="25"/>
                  </a:lnTo>
                  <a:lnTo>
                    <a:pt x="124" y="1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3" name="Freeform 384"/>
            <p:cNvSpPr>
              <a:spLocks/>
            </p:cNvSpPr>
            <p:nvPr/>
          </p:nvSpPr>
          <p:spPr bwMode="auto">
            <a:xfrm>
              <a:off x="627" y="3733"/>
              <a:ext cx="120" cy="46"/>
            </a:xfrm>
            <a:custGeom>
              <a:avLst/>
              <a:gdLst>
                <a:gd name="T0" fmla="*/ 0 w 120"/>
                <a:gd name="T1" fmla="*/ 11 h 46"/>
                <a:gd name="T2" fmla="*/ 39 w 120"/>
                <a:gd name="T3" fmla="*/ 28 h 46"/>
                <a:gd name="T4" fmla="*/ 95 w 120"/>
                <a:gd name="T5" fmla="*/ 46 h 46"/>
                <a:gd name="T6" fmla="*/ 120 w 120"/>
                <a:gd name="T7" fmla="*/ 46 h 46"/>
                <a:gd name="T8" fmla="*/ 116 w 120"/>
                <a:gd name="T9" fmla="*/ 39 h 46"/>
                <a:gd name="T10" fmla="*/ 112 w 120"/>
                <a:gd name="T11" fmla="*/ 28 h 46"/>
                <a:gd name="T12" fmla="*/ 86 w 120"/>
                <a:gd name="T13" fmla="*/ 14 h 46"/>
                <a:gd name="T14" fmla="*/ 56 w 120"/>
                <a:gd name="T15" fmla="*/ 0 h 46"/>
                <a:gd name="T16" fmla="*/ 17 w 120"/>
                <a:gd name="T17" fmla="*/ 0 h 46"/>
                <a:gd name="T18" fmla="*/ 4 w 120"/>
                <a:gd name="T19" fmla="*/ 3 h 46"/>
                <a:gd name="T20" fmla="*/ 0 w 120"/>
                <a:gd name="T21" fmla="*/ 1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6"/>
                <a:gd name="T35" fmla="*/ 120 w 120"/>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6">
                  <a:moveTo>
                    <a:pt x="0" y="11"/>
                  </a:moveTo>
                  <a:lnTo>
                    <a:pt x="39" y="28"/>
                  </a:lnTo>
                  <a:lnTo>
                    <a:pt x="95" y="46"/>
                  </a:lnTo>
                  <a:lnTo>
                    <a:pt x="120" y="46"/>
                  </a:lnTo>
                  <a:lnTo>
                    <a:pt x="116" y="39"/>
                  </a:lnTo>
                  <a:lnTo>
                    <a:pt x="112" y="28"/>
                  </a:lnTo>
                  <a:lnTo>
                    <a:pt x="86" y="14"/>
                  </a:lnTo>
                  <a:lnTo>
                    <a:pt x="56" y="0"/>
                  </a:lnTo>
                  <a:lnTo>
                    <a:pt x="17" y="0"/>
                  </a:lnTo>
                  <a:lnTo>
                    <a:pt x="4" y="3"/>
                  </a:lnTo>
                  <a:lnTo>
                    <a:pt x="0"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4" name="Line 385"/>
            <p:cNvSpPr>
              <a:spLocks noChangeShapeType="1"/>
            </p:cNvSpPr>
            <p:nvPr/>
          </p:nvSpPr>
          <p:spPr bwMode="auto">
            <a:xfrm>
              <a:off x="2672" y="3572"/>
              <a:ext cx="159" cy="107"/>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5" name="Freeform 386"/>
            <p:cNvSpPr>
              <a:spLocks/>
            </p:cNvSpPr>
            <p:nvPr/>
          </p:nvSpPr>
          <p:spPr bwMode="auto">
            <a:xfrm>
              <a:off x="2813" y="3625"/>
              <a:ext cx="168" cy="97"/>
            </a:xfrm>
            <a:custGeom>
              <a:avLst/>
              <a:gdLst>
                <a:gd name="T0" fmla="*/ 0 w 168"/>
                <a:gd name="T1" fmla="*/ 0 h 97"/>
                <a:gd name="T2" fmla="*/ 9 w 168"/>
                <a:gd name="T3" fmla="*/ 4 h 97"/>
                <a:gd name="T4" fmla="*/ 30 w 168"/>
                <a:gd name="T5" fmla="*/ 15 h 97"/>
                <a:gd name="T6" fmla="*/ 82 w 168"/>
                <a:gd name="T7" fmla="*/ 47 h 97"/>
                <a:gd name="T8" fmla="*/ 142 w 168"/>
                <a:gd name="T9" fmla="*/ 83 h 97"/>
                <a:gd name="T10" fmla="*/ 159 w 168"/>
                <a:gd name="T11" fmla="*/ 93 h 97"/>
                <a:gd name="T12" fmla="*/ 168 w 168"/>
                <a:gd name="T13" fmla="*/ 97 h 97"/>
                <a:gd name="T14" fmla="*/ 0 60000 65536"/>
                <a:gd name="T15" fmla="*/ 0 60000 65536"/>
                <a:gd name="T16" fmla="*/ 0 60000 65536"/>
                <a:gd name="T17" fmla="*/ 0 60000 65536"/>
                <a:gd name="T18" fmla="*/ 0 60000 65536"/>
                <a:gd name="T19" fmla="*/ 0 60000 65536"/>
                <a:gd name="T20" fmla="*/ 0 60000 65536"/>
                <a:gd name="T21" fmla="*/ 0 w 168"/>
                <a:gd name="T22" fmla="*/ 0 h 97"/>
                <a:gd name="T23" fmla="*/ 168 w 16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97">
                  <a:moveTo>
                    <a:pt x="0" y="0"/>
                  </a:moveTo>
                  <a:lnTo>
                    <a:pt x="9" y="4"/>
                  </a:lnTo>
                  <a:lnTo>
                    <a:pt x="30" y="15"/>
                  </a:lnTo>
                  <a:lnTo>
                    <a:pt x="82" y="47"/>
                  </a:lnTo>
                  <a:lnTo>
                    <a:pt x="142" y="83"/>
                  </a:lnTo>
                  <a:lnTo>
                    <a:pt x="159" y="93"/>
                  </a:lnTo>
                  <a:lnTo>
                    <a:pt x="168" y="97"/>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6" name="Freeform 387"/>
            <p:cNvSpPr>
              <a:spLocks/>
            </p:cNvSpPr>
            <p:nvPr/>
          </p:nvSpPr>
          <p:spPr bwMode="auto">
            <a:xfrm>
              <a:off x="2646" y="3600"/>
              <a:ext cx="137" cy="65"/>
            </a:xfrm>
            <a:custGeom>
              <a:avLst/>
              <a:gdLst>
                <a:gd name="T0" fmla="*/ 0 w 137"/>
                <a:gd name="T1" fmla="*/ 0 h 65"/>
                <a:gd name="T2" fmla="*/ 8 w 137"/>
                <a:gd name="T3" fmla="*/ 4 h 65"/>
                <a:gd name="T4" fmla="*/ 26 w 137"/>
                <a:gd name="T5" fmla="*/ 15 h 65"/>
                <a:gd name="T6" fmla="*/ 73 w 137"/>
                <a:gd name="T7" fmla="*/ 33 h 65"/>
                <a:gd name="T8" fmla="*/ 116 w 137"/>
                <a:gd name="T9" fmla="*/ 54 h 65"/>
                <a:gd name="T10" fmla="*/ 129 w 137"/>
                <a:gd name="T11" fmla="*/ 61 h 65"/>
                <a:gd name="T12" fmla="*/ 137 w 137"/>
                <a:gd name="T13" fmla="*/ 65 h 65"/>
                <a:gd name="T14" fmla="*/ 0 60000 65536"/>
                <a:gd name="T15" fmla="*/ 0 60000 65536"/>
                <a:gd name="T16" fmla="*/ 0 60000 65536"/>
                <a:gd name="T17" fmla="*/ 0 60000 65536"/>
                <a:gd name="T18" fmla="*/ 0 60000 65536"/>
                <a:gd name="T19" fmla="*/ 0 60000 65536"/>
                <a:gd name="T20" fmla="*/ 0 60000 65536"/>
                <a:gd name="T21" fmla="*/ 0 w 137"/>
                <a:gd name="T22" fmla="*/ 0 h 65"/>
                <a:gd name="T23" fmla="*/ 137 w 13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5">
                  <a:moveTo>
                    <a:pt x="0" y="0"/>
                  </a:moveTo>
                  <a:lnTo>
                    <a:pt x="8" y="4"/>
                  </a:lnTo>
                  <a:lnTo>
                    <a:pt x="26" y="15"/>
                  </a:lnTo>
                  <a:lnTo>
                    <a:pt x="73" y="33"/>
                  </a:lnTo>
                  <a:lnTo>
                    <a:pt x="116" y="54"/>
                  </a:lnTo>
                  <a:lnTo>
                    <a:pt x="129" y="61"/>
                  </a:lnTo>
                  <a:lnTo>
                    <a:pt x="137" y="65"/>
                  </a:lnTo>
                </a:path>
              </a:pathLst>
            </a:custGeom>
            <a:noFill/>
            <a:ln w="6350">
              <a:solidFill>
                <a:srgbClr val="006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7" name="Line 388"/>
            <p:cNvSpPr>
              <a:spLocks noChangeShapeType="1"/>
            </p:cNvSpPr>
            <p:nvPr/>
          </p:nvSpPr>
          <p:spPr bwMode="auto">
            <a:xfrm>
              <a:off x="2762" y="3697"/>
              <a:ext cx="142" cy="7"/>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8" name="Freeform 389"/>
            <p:cNvSpPr>
              <a:spLocks/>
            </p:cNvSpPr>
            <p:nvPr/>
          </p:nvSpPr>
          <p:spPr bwMode="auto">
            <a:xfrm>
              <a:off x="2672" y="3640"/>
              <a:ext cx="1018" cy="179"/>
            </a:xfrm>
            <a:custGeom>
              <a:avLst/>
              <a:gdLst>
                <a:gd name="T0" fmla="*/ 0 w 1018"/>
                <a:gd name="T1" fmla="*/ 0 h 179"/>
                <a:gd name="T2" fmla="*/ 8 w 1018"/>
                <a:gd name="T3" fmla="*/ 3 h 179"/>
                <a:gd name="T4" fmla="*/ 30 w 1018"/>
                <a:gd name="T5" fmla="*/ 7 h 179"/>
                <a:gd name="T6" fmla="*/ 56 w 1018"/>
                <a:gd name="T7" fmla="*/ 14 h 179"/>
                <a:gd name="T8" fmla="*/ 90 w 1018"/>
                <a:gd name="T9" fmla="*/ 21 h 179"/>
                <a:gd name="T10" fmla="*/ 180 w 1018"/>
                <a:gd name="T11" fmla="*/ 46 h 179"/>
                <a:gd name="T12" fmla="*/ 275 w 1018"/>
                <a:gd name="T13" fmla="*/ 75 h 179"/>
                <a:gd name="T14" fmla="*/ 369 w 1018"/>
                <a:gd name="T15" fmla="*/ 104 h 179"/>
                <a:gd name="T16" fmla="*/ 412 w 1018"/>
                <a:gd name="T17" fmla="*/ 114 h 179"/>
                <a:gd name="T18" fmla="*/ 451 w 1018"/>
                <a:gd name="T19" fmla="*/ 125 h 179"/>
                <a:gd name="T20" fmla="*/ 485 w 1018"/>
                <a:gd name="T21" fmla="*/ 136 h 179"/>
                <a:gd name="T22" fmla="*/ 511 w 1018"/>
                <a:gd name="T23" fmla="*/ 143 h 179"/>
                <a:gd name="T24" fmla="*/ 528 w 1018"/>
                <a:gd name="T25" fmla="*/ 146 h 179"/>
                <a:gd name="T26" fmla="*/ 532 w 1018"/>
                <a:gd name="T27" fmla="*/ 150 h 179"/>
                <a:gd name="T28" fmla="*/ 601 w 1018"/>
                <a:gd name="T29" fmla="*/ 161 h 179"/>
                <a:gd name="T30" fmla="*/ 665 w 1018"/>
                <a:gd name="T31" fmla="*/ 168 h 179"/>
                <a:gd name="T32" fmla="*/ 721 w 1018"/>
                <a:gd name="T33" fmla="*/ 175 h 179"/>
                <a:gd name="T34" fmla="*/ 769 w 1018"/>
                <a:gd name="T35" fmla="*/ 175 h 179"/>
                <a:gd name="T36" fmla="*/ 816 w 1018"/>
                <a:gd name="T37" fmla="*/ 179 h 179"/>
                <a:gd name="T38" fmla="*/ 854 w 1018"/>
                <a:gd name="T39" fmla="*/ 179 h 179"/>
                <a:gd name="T40" fmla="*/ 889 w 1018"/>
                <a:gd name="T41" fmla="*/ 179 h 179"/>
                <a:gd name="T42" fmla="*/ 919 w 1018"/>
                <a:gd name="T43" fmla="*/ 175 h 179"/>
                <a:gd name="T44" fmla="*/ 966 w 1018"/>
                <a:gd name="T45" fmla="*/ 172 h 179"/>
                <a:gd name="T46" fmla="*/ 996 w 1018"/>
                <a:gd name="T47" fmla="*/ 164 h 179"/>
                <a:gd name="T48" fmla="*/ 1013 w 1018"/>
                <a:gd name="T49" fmla="*/ 157 h 179"/>
                <a:gd name="T50" fmla="*/ 1018 w 1018"/>
                <a:gd name="T51" fmla="*/ 154 h 1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8"/>
                <a:gd name="T79" fmla="*/ 0 h 179"/>
                <a:gd name="T80" fmla="*/ 1018 w 1018"/>
                <a:gd name="T81" fmla="*/ 179 h 1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8" h="179">
                  <a:moveTo>
                    <a:pt x="0" y="0"/>
                  </a:moveTo>
                  <a:lnTo>
                    <a:pt x="8" y="3"/>
                  </a:lnTo>
                  <a:lnTo>
                    <a:pt x="30" y="7"/>
                  </a:lnTo>
                  <a:lnTo>
                    <a:pt x="56" y="14"/>
                  </a:lnTo>
                  <a:lnTo>
                    <a:pt x="90" y="21"/>
                  </a:lnTo>
                  <a:lnTo>
                    <a:pt x="180" y="46"/>
                  </a:lnTo>
                  <a:lnTo>
                    <a:pt x="275" y="75"/>
                  </a:lnTo>
                  <a:lnTo>
                    <a:pt x="369" y="104"/>
                  </a:lnTo>
                  <a:lnTo>
                    <a:pt x="412" y="114"/>
                  </a:lnTo>
                  <a:lnTo>
                    <a:pt x="451" y="125"/>
                  </a:lnTo>
                  <a:lnTo>
                    <a:pt x="485" y="136"/>
                  </a:lnTo>
                  <a:lnTo>
                    <a:pt x="511" y="143"/>
                  </a:lnTo>
                  <a:lnTo>
                    <a:pt x="528" y="146"/>
                  </a:lnTo>
                  <a:lnTo>
                    <a:pt x="532" y="150"/>
                  </a:lnTo>
                  <a:lnTo>
                    <a:pt x="601" y="161"/>
                  </a:lnTo>
                  <a:lnTo>
                    <a:pt x="665" y="168"/>
                  </a:lnTo>
                  <a:lnTo>
                    <a:pt x="721" y="175"/>
                  </a:lnTo>
                  <a:lnTo>
                    <a:pt x="769" y="175"/>
                  </a:lnTo>
                  <a:lnTo>
                    <a:pt x="816" y="179"/>
                  </a:lnTo>
                  <a:lnTo>
                    <a:pt x="854" y="179"/>
                  </a:lnTo>
                  <a:lnTo>
                    <a:pt x="889" y="179"/>
                  </a:lnTo>
                  <a:lnTo>
                    <a:pt x="919" y="175"/>
                  </a:lnTo>
                  <a:lnTo>
                    <a:pt x="966" y="172"/>
                  </a:lnTo>
                  <a:lnTo>
                    <a:pt x="996" y="164"/>
                  </a:lnTo>
                  <a:lnTo>
                    <a:pt x="1013" y="157"/>
                  </a:lnTo>
                  <a:lnTo>
                    <a:pt x="1018" y="154"/>
                  </a:lnTo>
                </a:path>
              </a:pathLst>
            </a:custGeom>
            <a:noFill/>
            <a:ln w="6350">
              <a:solidFill>
                <a:srgbClr val="40A04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9" name="Freeform 390"/>
            <p:cNvSpPr>
              <a:spLocks/>
            </p:cNvSpPr>
            <p:nvPr/>
          </p:nvSpPr>
          <p:spPr bwMode="auto">
            <a:xfrm>
              <a:off x="2753" y="3686"/>
              <a:ext cx="22" cy="22"/>
            </a:xfrm>
            <a:custGeom>
              <a:avLst/>
              <a:gdLst>
                <a:gd name="T0" fmla="*/ 22 w 22"/>
                <a:gd name="T1" fmla="*/ 4 h 22"/>
                <a:gd name="T2" fmla="*/ 13 w 22"/>
                <a:gd name="T3" fmla="*/ 0 h 22"/>
                <a:gd name="T4" fmla="*/ 0 w 22"/>
                <a:gd name="T5" fmla="*/ 0 h 22"/>
                <a:gd name="T6" fmla="*/ 0 w 22"/>
                <a:gd name="T7" fmla="*/ 7 h 22"/>
                <a:gd name="T8" fmla="*/ 0 w 22"/>
                <a:gd name="T9" fmla="*/ 18 h 22"/>
                <a:gd name="T10" fmla="*/ 9 w 22"/>
                <a:gd name="T11" fmla="*/ 22 h 22"/>
                <a:gd name="T12" fmla="*/ 17 w 22"/>
                <a:gd name="T13" fmla="*/ 22 h 22"/>
                <a:gd name="T14" fmla="*/ 22 w 22"/>
                <a:gd name="T15" fmla="*/ 15 h 22"/>
                <a:gd name="T16" fmla="*/ 22 w 22"/>
                <a:gd name="T17" fmla="*/ 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2"/>
                <a:gd name="T29" fmla="*/ 22 w 22"/>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2">
                  <a:moveTo>
                    <a:pt x="22" y="4"/>
                  </a:moveTo>
                  <a:lnTo>
                    <a:pt x="13" y="0"/>
                  </a:lnTo>
                  <a:lnTo>
                    <a:pt x="0" y="0"/>
                  </a:lnTo>
                  <a:lnTo>
                    <a:pt x="0" y="7"/>
                  </a:lnTo>
                  <a:lnTo>
                    <a:pt x="0" y="18"/>
                  </a:lnTo>
                  <a:lnTo>
                    <a:pt x="9" y="22"/>
                  </a:lnTo>
                  <a:lnTo>
                    <a:pt x="17" y="22"/>
                  </a:lnTo>
                  <a:lnTo>
                    <a:pt x="22" y="15"/>
                  </a:lnTo>
                  <a:lnTo>
                    <a:pt x="22" y="4"/>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0" name="Freeform 391"/>
            <p:cNvSpPr>
              <a:spLocks/>
            </p:cNvSpPr>
            <p:nvPr/>
          </p:nvSpPr>
          <p:spPr bwMode="auto">
            <a:xfrm>
              <a:off x="2663" y="3629"/>
              <a:ext cx="26" cy="25"/>
            </a:xfrm>
            <a:custGeom>
              <a:avLst/>
              <a:gdLst>
                <a:gd name="T0" fmla="*/ 22 w 26"/>
                <a:gd name="T1" fmla="*/ 7 h 25"/>
                <a:gd name="T2" fmla="*/ 13 w 26"/>
                <a:gd name="T3" fmla="*/ 0 h 25"/>
                <a:gd name="T4" fmla="*/ 4 w 26"/>
                <a:gd name="T5" fmla="*/ 0 h 25"/>
                <a:gd name="T6" fmla="*/ 0 w 26"/>
                <a:gd name="T7" fmla="*/ 7 h 25"/>
                <a:gd name="T8" fmla="*/ 0 w 26"/>
                <a:gd name="T9" fmla="*/ 18 h 25"/>
                <a:gd name="T10" fmla="*/ 9 w 26"/>
                <a:gd name="T11" fmla="*/ 25 h 25"/>
                <a:gd name="T12" fmla="*/ 17 w 26"/>
                <a:gd name="T13" fmla="*/ 25 h 25"/>
                <a:gd name="T14" fmla="*/ 26 w 26"/>
                <a:gd name="T15" fmla="*/ 14 h 25"/>
                <a:gd name="T16" fmla="*/ 22 w 26"/>
                <a:gd name="T17" fmla="*/ 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2" y="7"/>
                  </a:moveTo>
                  <a:lnTo>
                    <a:pt x="13" y="0"/>
                  </a:lnTo>
                  <a:lnTo>
                    <a:pt x="4" y="0"/>
                  </a:lnTo>
                  <a:lnTo>
                    <a:pt x="0" y="7"/>
                  </a:lnTo>
                  <a:lnTo>
                    <a:pt x="0" y="18"/>
                  </a:lnTo>
                  <a:lnTo>
                    <a:pt x="9" y="25"/>
                  </a:lnTo>
                  <a:lnTo>
                    <a:pt x="17" y="25"/>
                  </a:lnTo>
                  <a:lnTo>
                    <a:pt x="26" y="14"/>
                  </a:lnTo>
                  <a:lnTo>
                    <a:pt x="22" y="7"/>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1" name="Freeform 392"/>
            <p:cNvSpPr>
              <a:spLocks/>
            </p:cNvSpPr>
            <p:nvPr/>
          </p:nvSpPr>
          <p:spPr bwMode="auto">
            <a:xfrm>
              <a:off x="2629" y="3597"/>
              <a:ext cx="25" cy="25"/>
            </a:xfrm>
            <a:custGeom>
              <a:avLst/>
              <a:gdLst>
                <a:gd name="T0" fmla="*/ 25 w 25"/>
                <a:gd name="T1" fmla="*/ 7 h 25"/>
                <a:gd name="T2" fmla="*/ 17 w 25"/>
                <a:gd name="T3" fmla="*/ 0 h 25"/>
                <a:gd name="T4" fmla="*/ 8 w 25"/>
                <a:gd name="T5" fmla="*/ 0 h 25"/>
                <a:gd name="T6" fmla="*/ 0 w 25"/>
                <a:gd name="T7" fmla="*/ 10 h 25"/>
                <a:gd name="T8" fmla="*/ 4 w 25"/>
                <a:gd name="T9" fmla="*/ 18 h 25"/>
                <a:gd name="T10" fmla="*/ 13 w 25"/>
                <a:gd name="T11" fmla="*/ 25 h 25"/>
                <a:gd name="T12" fmla="*/ 21 w 25"/>
                <a:gd name="T13" fmla="*/ 25 h 25"/>
                <a:gd name="T14" fmla="*/ 25 w 25"/>
                <a:gd name="T15" fmla="*/ 18 h 25"/>
                <a:gd name="T16" fmla="*/ 25 w 25"/>
                <a:gd name="T17" fmla="*/ 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25" y="7"/>
                  </a:moveTo>
                  <a:lnTo>
                    <a:pt x="17" y="0"/>
                  </a:lnTo>
                  <a:lnTo>
                    <a:pt x="8" y="0"/>
                  </a:lnTo>
                  <a:lnTo>
                    <a:pt x="0" y="10"/>
                  </a:lnTo>
                  <a:lnTo>
                    <a:pt x="4" y="18"/>
                  </a:lnTo>
                  <a:lnTo>
                    <a:pt x="13" y="25"/>
                  </a:lnTo>
                  <a:lnTo>
                    <a:pt x="21" y="25"/>
                  </a:lnTo>
                  <a:lnTo>
                    <a:pt x="25" y="18"/>
                  </a:lnTo>
                  <a:lnTo>
                    <a:pt x="25" y="7"/>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2" name="Freeform 393"/>
            <p:cNvSpPr>
              <a:spLocks/>
            </p:cNvSpPr>
            <p:nvPr/>
          </p:nvSpPr>
          <p:spPr bwMode="auto">
            <a:xfrm>
              <a:off x="2659" y="3561"/>
              <a:ext cx="26" cy="25"/>
            </a:xfrm>
            <a:custGeom>
              <a:avLst/>
              <a:gdLst>
                <a:gd name="T0" fmla="*/ 26 w 26"/>
                <a:gd name="T1" fmla="*/ 7 h 25"/>
                <a:gd name="T2" fmla="*/ 17 w 26"/>
                <a:gd name="T3" fmla="*/ 0 h 25"/>
                <a:gd name="T4" fmla="*/ 4 w 26"/>
                <a:gd name="T5" fmla="*/ 0 h 25"/>
                <a:gd name="T6" fmla="*/ 0 w 26"/>
                <a:gd name="T7" fmla="*/ 7 h 25"/>
                <a:gd name="T8" fmla="*/ 4 w 26"/>
                <a:gd name="T9" fmla="*/ 18 h 25"/>
                <a:gd name="T10" fmla="*/ 13 w 26"/>
                <a:gd name="T11" fmla="*/ 25 h 25"/>
                <a:gd name="T12" fmla="*/ 21 w 26"/>
                <a:gd name="T13" fmla="*/ 25 h 25"/>
                <a:gd name="T14" fmla="*/ 26 w 26"/>
                <a:gd name="T15" fmla="*/ 14 h 25"/>
                <a:gd name="T16" fmla="*/ 26 w 26"/>
                <a:gd name="T17" fmla="*/ 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6" y="7"/>
                  </a:moveTo>
                  <a:lnTo>
                    <a:pt x="17" y="0"/>
                  </a:lnTo>
                  <a:lnTo>
                    <a:pt x="4" y="0"/>
                  </a:lnTo>
                  <a:lnTo>
                    <a:pt x="0" y="7"/>
                  </a:lnTo>
                  <a:lnTo>
                    <a:pt x="4" y="18"/>
                  </a:lnTo>
                  <a:lnTo>
                    <a:pt x="13" y="25"/>
                  </a:lnTo>
                  <a:lnTo>
                    <a:pt x="21" y="25"/>
                  </a:lnTo>
                  <a:lnTo>
                    <a:pt x="26" y="14"/>
                  </a:lnTo>
                  <a:lnTo>
                    <a:pt x="26" y="7"/>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3" name="Freeform 394"/>
            <p:cNvSpPr>
              <a:spLocks/>
            </p:cNvSpPr>
            <p:nvPr/>
          </p:nvSpPr>
          <p:spPr bwMode="auto">
            <a:xfrm>
              <a:off x="2792" y="3611"/>
              <a:ext cx="26" cy="22"/>
            </a:xfrm>
            <a:custGeom>
              <a:avLst/>
              <a:gdLst>
                <a:gd name="T0" fmla="*/ 26 w 26"/>
                <a:gd name="T1" fmla="*/ 4 h 22"/>
                <a:gd name="T2" fmla="*/ 17 w 26"/>
                <a:gd name="T3" fmla="*/ 0 h 22"/>
                <a:gd name="T4" fmla="*/ 4 w 26"/>
                <a:gd name="T5" fmla="*/ 0 h 22"/>
                <a:gd name="T6" fmla="*/ 0 w 26"/>
                <a:gd name="T7" fmla="*/ 7 h 22"/>
                <a:gd name="T8" fmla="*/ 4 w 26"/>
                <a:gd name="T9" fmla="*/ 18 h 22"/>
                <a:gd name="T10" fmla="*/ 13 w 26"/>
                <a:gd name="T11" fmla="*/ 22 h 22"/>
                <a:gd name="T12" fmla="*/ 21 w 26"/>
                <a:gd name="T13" fmla="*/ 22 h 22"/>
                <a:gd name="T14" fmla="*/ 26 w 26"/>
                <a:gd name="T15" fmla="*/ 14 h 22"/>
                <a:gd name="T16" fmla="*/ 26 w 26"/>
                <a:gd name="T17" fmla="*/ 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2"/>
                <a:gd name="T29" fmla="*/ 26 w 26"/>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2">
                  <a:moveTo>
                    <a:pt x="26" y="4"/>
                  </a:moveTo>
                  <a:lnTo>
                    <a:pt x="17" y="0"/>
                  </a:lnTo>
                  <a:lnTo>
                    <a:pt x="4" y="0"/>
                  </a:lnTo>
                  <a:lnTo>
                    <a:pt x="0" y="7"/>
                  </a:lnTo>
                  <a:lnTo>
                    <a:pt x="4" y="18"/>
                  </a:lnTo>
                  <a:lnTo>
                    <a:pt x="13" y="22"/>
                  </a:lnTo>
                  <a:lnTo>
                    <a:pt x="21" y="22"/>
                  </a:lnTo>
                  <a:lnTo>
                    <a:pt x="26" y="14"/>
                  </a:lnTo>
                  <a:lnTo>
                    <a:pt x="26" y="4"/>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4" name="Freeform 395"/>
            <p:cNvSpPr>
              <a:spLocks/>
            </p:cNvSpPr>
            <p:nvPr/>
          </p:nvSpPr>
          <p:spPr bwMode="auto">
            <a:xfrm>
              <a:off x="3552" y="3851"/>
              <a:ext cx="138" cy="29"/>
            </a:xfrm>
            <a:custGeom>
              <a:avLst/>
              <a:gdLst>
                <a:gd name="T0" fmla="*/ 0 w 138"/>
                <a:gd name="T1" fmla="*/ 0 h 29"/>
                <a:gd name="T2" fmla="*/ 13 w 138"/>
                <a:gd name="T3" fmla="*/ 3 h 29"/>
                <a:gd name="T4" fmla="*/ 78 w 138"/>
                <a:gd name="T5" fmla="*/ 3 h 29"/>
                <a:gd name="T6" fmla="*/ 108 w 138"/>
                <a:gd name="T7" fmla="*/ 7 h 29"/>
                <a:gd name="T8" fmla="*/ 138 w 138"/>
                <a:gd name="T9" fmla="*/ 18 h 29"/>
                <a:gd name="T10" fmla="*/ 103 w 138"/>
                <a:gd name="T11" fmla="*/ 29 h 29"/>
                <a:gd name="T12" fmla="*/ 69 w 138"/>
                <a:gd name="T13" fmla="*/ 29 h 29"/>
                <a:gd name="T14" fmla="*/ 0 w 138"/>
                <a:gd name="T15" fmla="*/ 11 h 29"/>
                <a:gd name="T16" fmla="*/ 0 w 138"/>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29"/>
                <a:gd name="T29" fmla="*/ 138 w 13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29">
                  <a:moveTo>
                    <a:pt x="0" y="0"/>
                  </a:moveTo>
                  <a:lnTo>
                    <a:pt x="13" y="3"/>
                  </a:lnTo>
                  <a:lnTo>
                    <a:pt x="78" y="3"/>
                  </a:lnTo>
                  <a:lnTo>
                    <a:pt x="108" y="7"/>
                  </a:lnTo>
                  <a:lnTo>
                    <a:pt x="138" y="18"/>
                  </a:lnTo>
                  <a:lnTo>
                    <a:pt x="103" y="29"/>
                  </a:lnTo>
                  <a:lnTo>
                    <a:pt x="69" y="29"/>
                  </a:lnTo>
                  <a:lnTo>
                    <a:pt x="0" y="11"/>
                  </a:lnTo>
                  <a:lnTo>
                    <a:pt x="0"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5" name="Freeform 396"/>
            <p:cNvSpPr>
              <a:spLocks/>
            </p:cNvSpPr>
            <p:nvPr/>
          </p:nvSpPr>
          <p:spPr bwMode="auto">
            <a:xfrm>
              <a:off x="3552" y="3865"/>
              <a:ext cx="133" cy="65"/>
            </a:xfrm>
            <a:custGeom>
              <a:avLst/>
              <a:gdLst>
                <a:gd name="T0" fmla="*/ 43 w 133"/>
                <a:gd name="T1" fmla="*/ 11 h 65"/>
                <a:gd name="T2" fmla="*/ 120 w 133"/>
                <a:gd name="T3" fmla="*/ 40 h 65"/>
                <a:gd name="T4" fmla="*/ 133 w 133"/>
                <a:gd name="T5" fmla="*/ 50 h 65"/>
                <a:gd name="T6" fmla="*/ 133 w 133"/>
                <a:gd name="T7" fmla="*/ 58 h 65"/>
                <a:gd name="T8" fmla="*/ 129 w 133"/>
                <a:gd name="T9" fmla="*/ 61 h 65"/>
                <a:gd name="T10" fmla="*/ 108 w 133"/>
                <a:gd name="T11" fmla="*/ 65 h 65"/>
                <a:gd name="T12" fmla="*/ 82 w 133"/>
                <a:gd name="T13" fmla="*/ 58 h 65"/>
                <a:gd name="T14" fmla="*/ 56 w 133"/>
                <a:gd name="T15" fmla="*/ 54 h 65"/>
                <a:gd name="T16" fmla="*/ 39 w 133"/>
                <a:gd name="T17" fmla="*/ 43 h 65"/>
                <a:gd name="T18" fmla="*/ 17 w 133"/>
                <a:gd name="T19" fmla="*/ 25 h 65"/>
                <a:gd name="T20" fmla="*/ 0 w 133"/>
                <a:gd name="T21" fmla="*/ 0 h 65"/>
                <a:gd name="T22" fmla="*/ 5 w 133"/>
                <a:gd name="T23" fmla="*/ 0 h 65"/>
                <a:gd name="T24" fmla="*/ 43 w 133"/>
                <a:gd name="T25" fmla="*/ 11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65"/>
                <a:gd name="T41" fmla="*/ 133 w 133"/>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65">
                  <a:moveTo>
                    <a:pt x="43" y="11"/>
                  </a:moveTo>
                  <a:lnTo>
                    <a:pt x="120" y="40"/>
                  </a:lnTo>
                  <a:lnTo>
                    <a:pt x="133" y="50"/>
                  </a:lnTo>
                  <a:lnTo>
                    <a:pt x="133" y="58"/>
                  </a:lnTo>
                  <a:lnTo>
                    <a:pt x="129" y="61"/>
                  </a:lnTo>
                  <a:lnTo>
                    <a:pt x="108" y="65"/>
                  </a:lnTo>
                  <a:lnTo>
                    <a:pt x="82" y="58"/>
                  </a:lnTo>
                  <a:lnTo>
                    <a:pt x="56" y="54"/>
                  </a:lnTo>
                  <a:lnTo>
                    <a:pt x="39" y="43"/>
                  </a:lnTo>
                  <a:lnTo>
                    <a:pt x="17" y="25"/>
                  </a:lnTo>
                  <a:lnTo>
                    <a:pt x="0" y="0"/>
                  </a:lnTo>
                  <a:lnTo>
                    <a:pt x="5" y="0"/>
                  </a:lnTo>
                  <a:lnTo>
                    <a:pt x="43" y="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6" name="Freeform 397"/>
            <p:cNvSpPr>
              <a:spLocks/>
            </p:cNvSpPr>
            <p:nvPr/>
          </p:nvSpPr>
          <p:spPr bwMode="auto">
            <a:xfrm>
              <a:off x="3548" y="3801"/>
              <a:ext cx="129" cy="57"/>
            </a:xfrm>
            <a:custGeom>
              <a:avLst/>
              <a:gdLst>
                <a:gd name="T0" fmla="*/ 0 w 129"/>
                <a:gd name="T1" fmla="*/ 57 h 57"/>
                <a:gd name="T2" fmla="*/ 51 w 129"/>
                <a:gd name="T3" fmla="*/ 46 h 57"/>
                <a:gd name="T4" fmla="*/ 107 w 129"/>
                <a:gd name="T5" fmla="*/ 25 h 57"/>
                <a:gd name="T6" fmla="*/ 129 w 129"/>
                <a:gd name="T7" fmla="*/ 7 h 57"/>
                <a:gd name="T8" fmla="*/ 120 w 129"/>
                <a:gd name="T9" fmla="*/ 3 h 57"/>
                <a:gd name="T10" fmla="*/ 107 w 129"/>
                <a:gd name="T11" fmla="*/ 0 h 57"/>
                <a:gd name="T12" fmla="*/ 73 w 129"/>
                <a:gd name="T13" fmla="*/ 3 h 57"/>
                <a:gd name="T14" fmla="*/ 34 w 129"/>
                <a:gd name="T15" fmla="*/ 14 h 57"/>
                <a:gd name="T16" fmla="*/ 17 w 129"/>
                <a:gd name="T17" fmla="*/ 25 h 57"/>
                <a:gd name="T18" fmla="*/ 4 w 129"/>
                <a:gd name="T19" fmla="*/ 36 h 57"/>
                <a:gd name="T20" fmla="*/ 0 w 129"/>
                <a:gd name="T21" fmla="*/ 43 h 57"/>
                <a:gd name="T22" fmla="*/ 0 w 129"/>
                <a:gd name="T23" fmla="*/ 50 h 57"/>
                <a:gd name="T24" fmla="*/ 0 w 12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57"/>
                <a:gd name="T41" fmla="*/ 129 w 12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57">
                  <a:moveTo>
                    <a:pt x="0" y="57"/>
                  </a:moveTo>
                  <a:lnTo>
                    <a:pt x="51" y="46"/>
                  </a:lnTo>
                  <a:lnTo>
                    <a:pt x="107" y="25"/>
                  </a:lnTo>
                  <a:lnTo>
                    <a:pt x="129" y="7"/>
                  </a:lnTo>
                  <a:lnTo>
                    <a:pt x="120" y="3"/>
                  </a:lnTo>
                  <a:lnTo>
                    <a:pt x="107" y="0"/>
                  </a:lnTo>
                  <a:lnTo>
                    <a:pt x="73" y="3"/>
                  </a:lnTo>
                  <a:lnTo>
                    <a:pt x="34" y="14"/>
                  </a:lnTo>
                  <a:lnTo>
                    <a:pt x="17" y="25"/>
                  </a:lnTo>
                  <a:lnTo>
                    <a:pt x="4" y="36"/>
                  </a:lnTo>
                  <a:lnTo>
                    <a:pt x="0" y="43"/>
                  </a:lnTo>
                  <a:lnTo>
                    <a:pt x="0" y="50"/>
                  </a:lnTo>
                  <a:lnTo>
                    <a:pt x="0" y="57"/>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7" name="Freeform 398"/>
            <p:cNvSpPr>
              <a:spLocks/>
            </p:cNvSpPr>
            <p:nvPr/>
          </p:nvSpPr>
          <p:spPr bwMode="auto">
            <a:xfrm>
              <a:off x="3535" y="3751"/>
              <a:ext cx="95" cy="93"/>
            </a:xfrm>
            <a:custGeom>
              <a:avLst/>
              <a:gdLst>
                <a:gd name="T0" fmla="*/ 0 w 95"/>
                <a:gd name="T1" fmla="*/ 86 h 93"/>
                <a:gd name="T2" fmla="*/ 9 w 95"/>
                <a:gd name="T3" fmla="*/ 78 h 93"/>
                <a:gd name="T4" fmla="*/ 43 w 95"/>
                <a:gd name="T5" fmla="*/ 32 h 93"/>
                <a:gd name="T6" fmla="*/ 69 w 95"/>
                <a:gd name="T7" fmla="*/ 14 h 93"/>
                <a:gd name="T8" fmla="*/ 95 w 95"/>
                <a:gd name="T9" fmla="*/ 0 h 93"/>
                <a:gd name="T10" fmla="*/ 86 w 95"/>
                <a:gd name="T11" fmla="*/ 28 h 93"/>
                <a:gd name="T12" fmla="*/ 64 w 95"/>
                <a:gd name="T13" fmla="*/ 53 h 93"/>
                <a:gd name="T14" fmla="*/ 9 w 95"/>
                <a:gd name="T15" fmla="*/ 93 h 93"/>
                <a:gd name="T16" fmla="*/ 0 w 95"/>
                <a:gd name="T17" fmla="*/ 86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93"/>
                <a:gd name="T29" fmla="*/ 95 w 9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93">
                  <a:moveTo>
                    <a:pt x="0" y="86"/>
                  </a:moveTo>
                  <a:lnTo>
                    <a:pt x="9" y="78"/>
                  </a:lnTo>
                  <a:lnTo>
                    <a:pt x="43" y="32"/>
                  </a:lnTo>
                  <a:lnTo>
                    <a:pt x="69" y="14"/>
                  </a:lnTo>
                  <a:lnTo>
                    <a:pt x="95" y="0"/>
                  </a:lnTo>
                  <a:lnTo>
                    <a:pt x="86" y="28"/>
                  </a:lnTo>
                  <a:lnTo>
                    <a:pt x="64" y="53"/>
                  </a:lnTo>
                  <a:lnTo>
                    <a:pt x="9" y="93"/>
                  </a:lnTo>
                  <a:lnTo>
                    <a:pt x="0" y="86"/>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8" name="Freeform 399"/>
            <p:cNvSpPr>
              <a:spLocks/>
            </p:cNvSpPr>
            <p:nvPr/>
          </p:nvSpPr>
          <p:spPr bwMode="auto">
            <a:xfrm>
              <a:off x="3526" y="3726"/>
              <a:ext cx="73" cy="107"/>
            </a:xfrm>
            <a:custGeom>
              <a:avLst/>
              <a:gdLst>
                <a:gd name="T0" fmla="*/ 35 w 73"/>
                <a:gd name="T1" fmla="*/ 82 h 107"/>
                <a:gd name="T2" fmla="*/ 73 w 73"/>
                <a:gd name="T3" fmla="*/ 21 h 107"/>
                <a:gd name="T4" fmla="*/ 73 w 73"/>
                <a:gd name="T5" fmla="*/ 3 h 107"/>
                <a:gd name="T6" fmla="*/ 65 w 73"/>
                <a:gd name="T7" fmla="*/ 0 h 107"/>
                <a:gd name="T8" fmla="*/ 43 w 73"/>
                <a:gd name="T9" fmla="*/ 7 h 107"/>
                <a:gd name="T10" fmla="*/ 26 w 73"/>
                <a:gd name="T11" fmla="*/ 21 h 107"/>
                <a:gd name="T12" fmla="*/ 13 w 73"/>
                <a:gd name="T13" fmla="*/ 39 h 107"/>
                <a:gd name="T14" fmla="*/ 5 w 73"/>
                <a:gd name="T15" fmla="*/ 57 h 107"/>
                <a:gd name="T16" fmla="*/ 0 w 73"/>
                <a:gd name="T17" fmla="*/ 82 h 107"/>
                <a:gd name="T18" fmla="*/ 5 w 73"/>
                <a:gd name="T19" fmla="*/ 107 h 107"/>
                <a:gd name="T20" fmla="*/ 9 w 73"/>
                <a:gd name="T21" fmla="*/ 107 h 107"/>
                <a:gd name="T22" fmla="*/ 35 w 73"/>
                <a:gd name="T23" fmla="*/ 82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107"/>
                <a:gd name="T38" fmla="*/ 73 w 73"/>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107">
                  <a:moveTo>
                    <a:pt x="35" y="82"/>
                  </a:moveTo>
                  <a:lnTo>
                    <a:pt x="73" y="21"/>
                  </a:lnTo>
                  <a:lnTo>
                    <a:pt x="73" y="3"/>
                  </a:lnTo>
                  <a:lnTo>
                    <a:pt x="65" y="0"/>
                  </a:lnTo>
                  <a:lnTo>
                    <a:pt x="43" y="7"/>
                  </a:lnTo>
                  <a:lnTo>
                    <a:pt x="26" y="21"/>
                  </a:lnTo>
                  <a:lnTo>
                    <a:pt x="13" y="39"/>
                  </a:lnTo>
                  <a:lnTo>
                    <a:pt x="5" y="57"/>
                  </a:lnTo>
                  <a:lnTo>
                    <a:pt x="0" y="82"/>
                  </a:lnTo>
                  <a:lnTo>
                    <a:pt x="5" y="107"/>
                  </a:lnTo>
                  <a:lnTo>
                    <a:pt x="9" y="107"/>
                  </a:lnTo>
                  <a:lnTo>
                    <a:pt x="35" y="82"/>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9" name="Freeform 400"/>
            <p:cNvSpPr>
              <a:spLocks/>
            </p:cNvSpPr>
            <p:nvPr/>
          </p:nvSpPr>
          <p:spPr bwMode="auto">
            <a:xfrm>
              <a:off x="3552" y="3880"/>
              <a:ext cx="112" cy="78"/>
            </a:xfrm>
            <a:custGeom>
              <a:avLst/>
              <a:gdLst>
                <a:gd name="T0" fmla="*/ 9 w 112"/>
                <a:gd name="T1" fmla="*/ 0 h 78"/>
                <a:gd name="T2" fmla="*/ 17 w 112"/>
                <a:gd name="T3" fmla="*/ 10 h 78"/>
                <a:gd name="T4" fmla="*/ 73 w 112"/>
                <a:gd name="T5" fmla="*/ 39 h 78"/>
                <a:gd name="T6" fmla="*/ 95 w 112"/>
                <a:gd name="T7" fmla="*/ 57 h 78"/>
                <a:gd name="T8" fmla="*/ 112 w 112"/>
                <a:gd name="T9" fmla="*/ 78 h 78"/>
                <a:gd name="T10" fmla="*/ 78 w 112"/>
                <a:gd name="T11" fmla="*/ 71 h 78"/>
                <a:gd name="T12" fmla="*/ 47 w 112"/>
                <a:gd name="T13" fmla="*/ 53 h 78"/>
                <a:gd name="T14" fmla="*/ 0 w 112"/>
                <a:gd name="T15" fmla="*/ 10 h 78"/>
                <a:gd name="T16" fmla="*/ 9 w 11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78"/>
                <a:gd name="T29" fmla="*/ 112 w 11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78">
                  <a:moveTo>
                    <a:pt x="9" y="0"/>
                  </a:moveTo>
                  <a:lnTo>
                    <a:pt x="17" y="10"/>
                  </a:lnTo>
                  <a:lnTo>
                    <a:pt x="73" y="39"/>
                  </a:lnTo>
                  <a:lnTo>
                    <a:pt x="95" y="57"/>
                  </a:lnTo>
                  <a:lnTo>
                    <a:pt x="112" y="78"/>
                  </a:lnTo>
                  <a:lnTo>
                    <a:pt x="78" y="71"/>
                  </a:lnTo>
                  <a:lnTo>
                    <a:pt x="47" y="53"/>
                  </a:lnTo>
                  <a:lnTo>
                    <a:pt x="0" y="10"/>
                  </a:lnTo>
                  <a:lnTo>
                    <a:pt x="9"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0" name="Freeform 401"/>
            <p:cNvSpPr>
              <a:spLocks/>
            </p:cNvSpPr>
            <p:nvPr/>
          </p:nvSpPr>
          <p:spPr bwMode="auto">
            <a:xfrm>
              <a:off x="3552" y="3890"/>
              <a:ext cx="73" cy="101"/>
            </a:xfrm>
            <a:custGeom>
              <a:avLst/>
              <a:gdLst>
                <a:gd name="T0" fmla="*/ 0 w 73"/>
                <a:gd name="T1" fmla="*/ 0 h 101"/>
                <a:gd name="T2" fmla="*/ 0 w 73"/>
                <a:gd name="T3" fmla="*/ 15 h 101"/>
                <a:gd name="T4" fmla="*/ 13 w 73"/>
                <a:gd name="T5" fmla="*/ 50 h 101"/>
                <a:gd name="T6" fmla="*/ 35 w 73"/>
                <a:gd name="T7" fmla="*/ 83 h 101"/>
                <a:gd name="T8" fmla="*/ 52 w 73"/>
                <a:gd name="T9" fmla="*/ 93 h 101"/>
                <a:gd name="T10" fmla="*/ 73 w 73"/>
                <a:gd name="T11" fmla="*/ 101 h 101"/>
                <a:gd name="T12" fmla="*/ 69 w 73"/>
                <a:gd name="T13" fmla="*/ 75 h 101"/>
                <a:gd name="T14" fmla="*/ 9 w 73"/>
                <a:gd name="T15" fmla="*/ 7 h 101"/>
                <a:gd name="T16" fmla="*/ 0 w 7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01"/>
                <a:gd name="T29" fmla="*/ 73 w 7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01">
                  <a:moveTo>
                    <a:pt x="0" y="0"/>
                  </a:moveTo>
                  <a:lnTo>
                    <a:pt x="0" y="15"/>
                  </a:lnTo>
                  <a:lnTo>
                    <a:pt x="13" y="50"/>
                  </a:lnTo>
                  <a:lnTo>
                    <a:pt x="35" y="83"/>
                  </a:lnTo>
                  <a:lnTo>
                    <a:pt x="52" y="93"/>
                  </a:lnTo>
                  <a:lnTo>
                    <a:pt x="73" y="101"/>
                  </a:lnTo>
                  <a:lnTo>
                    <a:pt x="69" y="75"/>
                  </a:lnTo>
                  <a:lnTo>
                    <a:pt x="9" y="7"/>
                  </a:lnTo>
                  <a:lnTo>
                    <a:pt x="0"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1" name="Freeform 402"/>
            <p:cNvSpPr>
              <a:spLocks/>
            </p:cNvSpPr>
            <p:nvPr/>
          </p:nvSpPr>
          <p:spPr bwMode="auto">
            <a:xfrm>
              <a:off x="3483" y="3722"/>
              <a:ext cx="48" cy="111"/>
            </a:xfrm>
            <a:custGeom>
              <a:avLst/>
              <a:gdLst>
                <a:gd name="T0" fmla="*/ 39 w 48"/>
                <a:gd name="T1" fmla="*/ 111 h 111"/>
                <a:gd name="T2" fmla="*/ 48 w 48"/>
                <a:gd name="T3" fmla="*/ 97 h 111"/>
                <a:gd name="T4" fmla="*/ 43 w 48"/>
                <a:gd name="T5" fmla="*/ 61 h 111"/>
                <a:gd name="T6" fmla="*/ 35 w 48"/>
                <a:gd name="T7" fmla="*/ 29 h 111"/>
                <a:gd name="T8" fmla="*/ 18 w 48"/>
                <a:gd name="T9" fmla="*/ 11 h 111"/>
                <a:gd name="T10" fmla="*/ 0 w 48"/>
                <a:gd name="T11" fmla="*/ 0 h 111"/>
                <a:gd name="T12" fmla="*/ 0 w 48"/>
                <a:gd name="T13" fmla="*/ 25 h 111"/>
                <a:gd name="T14" fmla="*/ 13 w 48"/>
                <a:gd name="T15" fmla="*/ 64 h 111"/>
                <a:gd name="T16" fmla="*/ 35 w 48"/>
                <a:gd name="T17" fmla="*/ 104 h 111"/>
                <a:gd name="T18" fmla="*/ 39 w 48"/>
                <a:gd name="T19" fmla="*/ 111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11"/>
                <a:gd name="T32" fmla="*/ 48 w 48"/>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11">
                  <a:moveTo>
                    <a:pt x="39" y="111"/>
                  </a:moveTo>
                  <a:lnTo>
                    <a:pt x="48" y="97"/>
                  </a:lnTo>
                  <a:lnTo>
                    <a:pt x="43" y="61"/>
                  </a:lnTo>
                  <a:lnTo>
                    <a:pt x="35" y="29"/>
                  </a:lnTo>
                  <a:lnTo>
                    <a:pt x="18" y="11"/>
                  </a:lnTo>
                  <a:lnTo>
                    <a:pt x="0" y="0"/>
                  </a:lnTo>
                  <a:lnTo>
                    <a:pt x="0" y="25"/>
                  </a:lnTo>
                  <a:lnTo>
                    <a:pt x="13" y="64"/>
                  </a:lnTo>
                  <a:lnTo>
                    <a:pt x="35" y="104"/>
                  </a:lnTo>
                  <a:lnTo>
                    <a:pt x="39" y="111"/>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2" name="Freeform 403"/>
            <p:cNvSpPr>
              <a:spLocks/>
            </p:cNvSpPr>
            <p:nvPr/>
          </p:nvSpPr>
          <p:spPr bwMode="auto">
            <a:xfrm>
              <a:off x="3505" y="3822"/>
              <a:ext cx="56" cy="86"/>
            </a:xfrm>
            <a:custGeom>
              <a:avLst/>
              <a:gdLst>
                <a:gd name="T0" fmla="*/ 9 w 56"/>
                <a:gd name="T1" fmla="*/ 50 h 86"/>
                <a:gd name="T2" fmla="*/ 17 w 56"/>
                <a:gd name="T3" fmla="*/ 65 h 86"/>
                <a:gd name="T4" fmla="*/ 26 w 56"/>
                <a:gd name="T5" fmla="*/ 79 h 86"/>
                <a:gd name="T6" fmla="*/ 34 w 56"/>
                <a:gd name="T7" fmla="*/ 86 h 86"/>
                <a:gd name="T8" fmla="*/ 47 w 56"/>
                <a:gd name="T9" fmla="*/ 86 h 86"/>
                <a:gd name="T10" fmla="*/ 52 w 56"/>
                <a:gd name="T11" fmla="*/ 79 h 86"/>
                <a:gd name="T12" fmla="*/ 56 w 56"/>
                <a:gd name="T13" fmla="*/ 68 h 86"/>
                <a:gd name="T14" fmla="*/ 47 w 56"/>
                <a:gd name="T15" fmla="*/ 40 h 86"/>
                <a:gd name="T16" fmla="*/ 39 w 56"/>
                <a:gd name="T17" fmla="*/ 22 h 86"/>
                <a:gd name="T18" fmla="*/ 30 w 56"/>
                <a:gd name="T19" fmla="*/ 11 h 86"/>
                <a:gd name="T20" fmla="*/ 17 w 56"/>
                <a:gd name="T21" fmla="*/ 0 h 86"/>
                <a:gd name="T22" fmla="*/ 9 w 56"/>
                <a:gd name="T23" fmla="*/ 0 h 86"/>
                <a:gd name="T24" fmla="*/ 4 w 56"/>
                <a:gd name="T25" fmla="*/ 7 h 86"/>
                <a:gd name="T26" fmla="*/ 0 w 56"/>
                <a:gd name="T27" fmla="*/ 18 h 86"/>
                <a:gd name="T28" fmla="*/ 9 w 56"/>
                <a:gd name="T29" fmla="*/ 5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86"/>
                <a:gd name="T47" fmla="*/ 56 w 56"/>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86">
                  <a:moveTo>
                    <a:pt x="9" y="50"/>
                  </a:moveTo>
                  <a:lnTo>
                    <a:pt x="17" y="65"/>
                  </a:lnTo>
                  <a:lnTo>
                    <a:pt x="26" y="79"/>
                  </a:lnTo>
                  <a:lnTo>
                    <a:pt x="34" y="86"/>
                  </a:lnTo>
                  <a:lnTo>
                    <a:pt x="47" y="86"/>
                  </a:lnTo>
                  <a:lnTo>
                    <a:pt x="52" y="79"/>
                  </a:lnTo>
                  <a:lnTo>
                    <a:pt x="56" y="68"/>
                  </a:lnTo>
                  <a:lnTo>
                    <a:pt x="47" y="40"/>
                  </a:lnTo>
                  <a:lnTo>
                    <a:pt x="39" y="22"/>
                  </a:lnTo>
                  <a:lnTo>
                    <a:pt x="30" y="11"/>
                  </a:lnTo>
                  <a:lnTo>
                    <a:pt x="17" y="0"/>
                  </a:lnTo>
                  <a:lnTo>
                    <a:pt x="9" y="0"/>
                  </a:lnTo>
                  <a:lnTo>
                    <a:pt x="4" y="7"/>
                  </a:lnTo>
                  <a:lnTo>
                    <a:pt x="0" y="18"/>
                  </a:lnTo>
                  <a:lnTo>
                    <a:pt x="9" y="5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3" name="Freeform 404"/>
            <p:cNvSpPr>
              <a:spLocks/>
            </p:cNvSpPr>
            <p:nvPr/>
          </p:nvSpPr>
          <p:spPr bwMode="auto">
            <a:xfrm>
              <a:off x="3462" y="3761"/>
              <a:ext cx="52" cy="72"/>
            </a:xfrm>
            <a:custGeom>
              <a:avLst/>
              <a:gdLst>
                <a:gd name="T0" fmla="*/ 52 w 52"/>
                <a:gd name="T1" fmla="*/ 58 h 72"/>
                <a:gd name="T2" fmla="*/ 26 w 52"/>
                <a:gd name="T3" fmla="*/ 18 h 72"/>
                <a:gd name="T4" fmla="*/ 17 w 52"/>
                <a:gd name="T5" fmla="*/ 8 h 72"/>
                <a:gd name="T6" fmla="*/ 4 w 52"/>
                <a:gd name="T7" fmla="*/ 0 h 72"/>
                <a:gd name="T8" fmla="*/ 0 w 52"/>
                <a:gd name="T9" fmla="*/ 4 h 72"/>
                <a:gd name="T10" fmla="*/ 0 w 52"/>
                <a:gd name="T11" fmla="*/ 8 h 72"/>
                <a:gd name="T12" fmla="*/ 0 w 52"/>
                <a:gd name="T13" fmla="*/ 36 h 72"/>
                <a:gd name="T14" fmla="*/ 17 w 52"/>
                <a:gd name="T15" fmla="*/ 61 h 72"/>
                <a:gd name="T16" fmla="*/ 34 w 52"/>
                <a:gd name="T17" fmla="*/ 72 h 72"/>
                <a:gd name="T18" fmla="*/ 47 w 52"/>
                <a:gd name="T19" fmla="*/ 61 h 72"/>
                <a:gd name="T20" fmla="*/ 52 w 52"/>
                <a:gd name="T21" fmla="*/ 58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2"/>
                <a:gd name="T35" fmla="*/ 52 w 52"/>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2">
                  <a:moveTo>
                    <a:pt x="52" y="58"/>
                  </a:moveTo>
                  <a:lnTo>
                    <a:pt x="26" y="18"/>
                  </a:lnTo>
                  <a:lnTo>
                    <a:pt x="17" y="8"/>
                  </a:lnTo>
                  <a:lnTo>
                    <a:pt x="4" y="0"/>
                  </a:lnTo>
                  <a:lnTo>
                    <a:pt x="0" y="4"/>
                  </a:lnTo>
                  <a:lnTo>
                    <a:pt x="0" y="8"/>
                  </a:lnTo>
                  <a:lnTo>
                    <a:pt x="0" y="36"/>
                  </a:lnTo>
                  <a:lnTo>
                    <a:pt x="17" y="61"/>
                  </a:lnTo>
                  <a:lnTo>
                    <a:pt x="34" y="72"/>
                  </a:lnTo>
                  <a:lnTo>
                    <a:pt x="47" y="61"/>
                  </a:lnTo>
                  <a:lnTo>
                    <a:pt x="52" y="58"/>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4" name="Freeform 405"/>
            <p:cNvSpPr>
              <a:spLocks/>
            </p:cNvSpPr>
            <p:nvPr/>
          </p:nvSpPr>
          <p:spPr bwMode="auto">
            <a:xfrm>
              <a:off x="3458" y="3819"/>
              <a:ext cx="51" cy="43"/>
            </a:xfrm>
            <a:custGeom>
              <a:avLst/>
              <a:gdLst>
                <a:gd name="T0" fmla="*/ 47 w 51"/>
                <a:gd name="T1" fmla="*/ 14 h 43"/>
                <a:gd name="T2" fmla="*/ 25 w 51"/>
                <a:gd name="T3" fmla="*/ 10 h 43"/>
                <a:gd name="T4" fmla="*/ 13 w 51"/>
                <a:gd name="T5" fmla="*/ 0 h 43"/>
                <a:gd name="T6" fmla="*/ 4 w 51"/>
                <a:gd name="T7" fmla="*/ 0 h 43"/>
                <a:gd name="T8" fmla="*/ 0 w 51"/>
                <a:gd name="T9" fmla="*/ 3 h 43"/>
                <a:gd name="T10" fmla="*/ 8 w 51"/>
                <a:gd name="T11" fmla="*/ 21 h 43"/>
                <a:gd name="T12" fmla="*/ 17 w 51"/>
                <a:gd name="T13" fmla="*/ 32 h 43"/>
                <a:gd name="T14" fmla="*/ 25 w 51"/>
                <a:gd name="T15" fmla="*/ 35 h 43"/>
                <a:gd name="T16" fmla="*/ 34 w 51"/>
                <a:gd name="T17" fmla="*/ 39 h 43"/>
                <a:gd name="T18" fmla="*/ 47 w 51"/>
                <a:gd name="T19" fmla="*/ 43 h 43"/>
                <a:gd name="T20" fmla="*/ 51 w 51"/>
                <a:gd name="T21" fmla="*/ 35 h 43"/>
                <a:gd name="T22" fmla="*/ 47 w 51"/>
                <a:gd name="T23" fmla="*/ 18 h 43"/>
                <a:gd name="T24" fmla="*/ 47 w 51"/>
                <a:gd name="T25" fmla="*/ 14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3"/>
                <a:gd name="T41" fmla="*/ 51 w 5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3">
                  <a:moveTo>
                    <a:pt x="47" y="14"/>
                  </a:moveTo>
                  <a:lnTo>
                    <a:pt x="25" y="10"/>
                  </a:lnTo>
                  <a:lnTo>
                    <a:pt x="13" y="0"/>
                  </a:lnTo>
                  <a:lnTo>
                    <a:pt x="4" y="0"/>
                  </a:lnTo>
                  <a:lnTo>
                    <a:pt x="0" y="3"/>
                  </a:lnTo>
                  <a:lnTo>
                    <a:pt x="8" y="21"/>
                  </a:lnTo>
                  <a:lnTo>
                    <a:pt x="17" y="32"/>
                  </a:lnTo>
                  <a:lnTo>
                    <a:pt x="25" y="35"/>
                  </a:lnTo>
                  <a:lnTo>
                    <a:pt x="34" y="39"/>
                  </a:lnTo>
                  <a:lnTo>
                    <a:pt x="47" y="43"/>
                  </a:lnTo>
                  <a:lnTo>
                    <a:pt x="51" y="35"/>
                  </a:lnTo>
                  <a:lnTo>
                    <a:pt x="47" y="18"/>
                  </a:lnTo>
                  <a:lnTo>
                    <a:pt x="47" y="14"/>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5" name="Freeform 406"/>
            <p:cNvSpPr>
              <a:spLocks/>
            </p:cNvSpPr>
            <p:nvPr/>
          </p:nvSpPr>
          <p:spPr bwMode="auto">
            <a:xfrm>
              <a:off x="3471" y="3862"/>
              <a:ext cx="51" cy="35"/>
            </a:xfrm>
            <a:custGeom>
              <a:avLst/>
              <a:gdLst>
                <a:gd name="T0" fmla="*/ 38 w 51"/>
                <a:gd name="T1" fmla="*/ 0 h 35"/>
                <a:gd name="T2" fmla="*/ 25 w 51"/>
                <a:gd name="T3" fmla="*/ 3 h 35"/>
                <a:gd name="T4" fmla="*/ 17 w 51"/>
                <a:gd name="T5" fmla="*/ 10 h 35"/>
                <a:gd name="T6" fmla="*/ 12 w 51"/>
                <a:gd name="T7" fmla="*/ 14 h 35"/>
                <a:gd name="T8" fmla="*/ 4 w 51"/>
                <a:gd name="T9" fmla="*/ 21 h 35"/>
                <a:gd name="T10" fmla="*/ 0 w 51"/>
                <a:gd name="T11" fmla="*/ 32 h 35"/>
                <a:gd name="T12" fmla="*/ 4 w 51"/>
                <a:gd name="T13" fmla="*/ 35 h 35"/>
                <a:gd name="T14" fmla="*/ 21 w 51"/>
                <a:gd name="T15" fmla="*/ 35 h 35"/>
                <a:gd name="T16" fmla="*/ 38 w 51"/>
                <a:gd name="T17" fmla="*/ 35 h 35"/>
                <a:gd name="T18" fmla="*/ 51 w 51"/>
                <a:gd name="T19" fmla="*/ 28 h 35"/>
                <a:gd name="T20" fmla="*/ 47 w 51"/>
                <a:gd name="T21" fmla="*/ 18 h 35"/>
                <a:gd name="T22" fmla="*/ 38 w 51"/>
                <a:gd name="T23" fmla="*/ 3 h 35"/>
                <a:gd name="T24" fmla="*/ 38 w 51"/>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5"/>
                <a:gd name="T41" fmla="*/ 51 w 5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5">
                  <a:moveTo>
                    <a:pt x="38" y="0"/>
                  </a:moveTo>
                  <a:lnTo>
                    <a:pt x="25" y="3"/>
                  </a:lnTo>
                  <a:lnTo>
                    <a:pt x="17" y="10"/>
                  </a:lnTo>
                  <a:lnTo>
                    <a:pt x="12" y="14"/>
                  </a:lnTo>
                  <a:lnTo>
                    <a:pt x="4" y="21"/>
                  </a:lnTo>
                  <a:lnTo>
                    <a:pt x="0" y="32"/>
                  </a:lnTo>
                  <a:lnTo>
                    <a:pt x="4" y="35"/>
                  </a:lnTo>
                  <a:lnTo>
                    <a:pt x="21" y="35"/>
                  </a:lnTo>
                  <a:lnTo>
                    <a:pt x="38" y="35"/>
                  </a:lnTo>
                  <a:lnTo>
                    <a:pt x="51" y="28"/>
                  </a:lnTo>
                  <a:lnTo>
                    <a:pt x="47" y="18"/>
                  </a:lnTo>
                  <a:lnTo>
                    <a:pt x="38" y="3"/>
                  </a:lnTo>
                  <a:lnTo>
                    <a:pt x="38"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6" name="Freeform 407"/>
            <p:cNvSpPr>
              <a:spLocks/>
            </p:cNvSpPr>
            <p:nvPr/>
          </p:nvSpPr>
          <p:spPr bwMode="auto">
            <a:xfrm>
              <a:off x="3505" y="3894"/>
              <a:ext cx="34" cy="39"/>
            </a:xfrm>
            <a:custGeom>
              <a:avLst/>
              <a:gdLst>
                <a:gd name="T0" fmla="*/ 21 w 34"/>
                <a:gd name="T1" fmla="*/ 0 h 39"/>
                <a:gd name="T2" fmla="*/ 17 w 34"/>
                <a:gd name="T3" fmla="*/ 0 h 39"/>
                <a:gd name="T4" fmla="*/ 9 w 34"/>
                <a:gd name="T5" fmla="*/ 7 h 39"/>
                <a:gd name="T6" fmla="*/ 0 w 34"/>
                <a:gd name="T7" fmla="*/ 25 h 39"/>
                <a:gd name="T8" fmla="*/ 0 w 34"/>
                <a:gd name="T9" fmla="*/ 39 h 39"/>
                <a:gd name="T10" fmla="*/ 4 w 34"/>
                <a:gd name="T11" fmla="*/ 39 h 39"/>
                <a:gd name="T12" fmla="*/ 13 w 34"/>
                <a:gd name="T13" fmla="*/ 39 h 39"/>
                <a:gd name="T14" fmla="*/ 34 w 34"/>
                <a:gd name="T15" fmla="*/ 18 h 39"/>
                <a:gd name="T16" fmla="*/ 30 w 34"/>
                <a:gd name="T17" fmla="*/ 3 h 39"/>
                <a:gd name="T18" fmla="*/ 21 w 34"/>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9"/>
                <a:gd name="T32" fmla="*/ 34 w 34"/>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9">
                  <a:moveTo>
                    <a:pt x="21" y="0"/>
                  </a:moveTo>
                  <a:lnTo>
                    <a:pt x="17" y="0"/>
                  </a:lnTo>
                  <a:lnTo>
                    <a:pt x="9" y="7"/>
                  </a:lnTo>
                  <a:lnTo>
                    <a:pt x="0" y="25"/>
                  </a:lnTo>
                  <a:lnTo>
                    <a:pt x="0" y="39"/>
                  </a:lnTo>
                  <a:lnTo>
                    <a:pt x="4" y="39"/>
                  </a:lnTo>
                  <a:lnTo>
                    <a:pt x="13" y="39"/>
                  </a:lnTo>
                  <a:lnTo>
                    <a:pt x="34" y="18"/>
                  </a:lnTo>
                  <a:lnTo>
                    <a:pt x="30" y="3"/>
                  </a:lnTo>
                  <a:lnTo>
                    <a:pt x="21"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7" name="Freeform 408"/>
            <p:cNvSpPr>
              <a:spLocks/>
            </p:cNvSpPr>
            <p:nvPr/>
          </p:nvSpPr>
          <p:spPr bwMode="auto">
            <a:xfrm>
              <a:off x="3535" y="3908"/>
              <a:ext cx="39" cy="75"/>
            </a:xfrm>
            <a:custGeom>
              <a:avLst/>
              <a:gdLst>
                <a:gd name="T0" fmla="*/ 13 w 39"/>
                <a:gd name="T1" fmla="*/ 0 h 75"/>
                <a:gd name="T2" fmla="*/ 13 w 39"/>
                <a:gd name="T3" fmla="*/ 0 h 75"/>
                <a:gd name="T4" fmla="*/ 9 w 39"/>
                <a:gd name="T5" fmla="*/ 0 h 75"/>
                <a:gd name="T6" fmla="*/ 0 w 39"/>
                <a:gd name="T7" fmla="*/ 15 h 75"/>
                <a:gd name="T8" fmla="*/ 4 w 39"/>
                <a:gd name="T9" fmla="*/ 32 h 75"/>
                <a:gd name="T10" fmla="*/ 4 w 39"/>
                <a:gd name="T11" fmla="*/ 43 h 75"/>
                <a:gd name="T12" fmla="*/ 13 w 39"/>
                <a:gd name="T13" fmla="*/ 54 h 75"/>
                <a:gd name="T14" fmla="*/ 26 w 39"/>
                <a:gd name="T15" fmla="*/ 68 h 75"/>
                <a:gd name="T16" fmla="*/ 39 w 39"/>
                <a:gd name="T17" fmla="*/ 75 h 75"/>
                <a:gd name="T18" fmla="*/ 39 w 39"/>
                <a:gd name="T19" fmla="*/ 75 h 75"/>
                <a:gd name="T20" fmla="*/ 34 w 39"/>
                <a:gd name="T21" fmla="*/ 40 h 75"/>
                <a:gd name="T22" fmla="*/ 13 w 39"/>
                <a:gd name="T23" fmla="*/ 0 h 75"/>
                <a:gd name="T24" fmla="*/ 13 w 39"/>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75"/>
                <a:gd name="T41" fmla="*/ 39 w 3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75">
                  <a:moveTo>
                    <a:pt x="13" y="0"/>
                  </a:moveTo>
                  <a:lnTo>
                    <a:pt x="13" y="0"/>
                  </a:lnTo>
                  <a:lnTo>
                    <a:pt x="9" y="0"/>
                  </a:lnTo>
                  <a:lnTo>
                    <a:pt x="0" y="15"/>
                  </a:lnTo>
                  <a:lnTo>
                    <a:pt x="4" y="32"/>
                  </a:lnTo>
                  <a:lnTo>
                    <a:pt x="4" y="43"/>
                  </a:lnTo>
                  <a:lnTo>
                    <a:pt x="13" y="54"/>
                  </a:lnTo>
                  <a:lnTo>
                    <a:pt x="26" y="68"/>
                  </a:lnTo>
                  <a:lnTo>
                    <a:pt x="39" y="75"/>
                  </a:lnTo>
                  <a:lnTo>
                    <a:pt x="34" y="40"/>
                  </a:lnTo>
                  <a:lnTo>
                    <a:pt x="13" y="0"/>
                  </a:lnTo>
                  <a:close/>
                </a:path>
              </a:pathLst>
            </a:custGeom>
            <a:solidFill>
              <a:srgbClr val="FFFF00"/>
            </a:solidFill>
            <a:ln w="0">
              <a:solidFill>
                <a:srgbClr val="FFC7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8" name="Freeform 409"/>
            <p:cNvSpPr>
              <a:spLocks/>
            </p:cNvSpPr>
            <p:nvPr/>
          </p:nvSpPr>
          <p:spPr bwMode="auto">
            <a:xfrm>
              <a:off x="3514" y="3840"/>
              <a:ext cx="8" cy="11"/>
            </a:xfrm>
            <a:custGeom>
              <a:avLst/>
              <a:gdLst>
                <a:gd name="T0" fmla="*/ 0 w 8"/>
                <a:gd name="T1" fmla="*/ 7 h 11"/>
                <a:gd name="T2" fmla="*/ 8 w 8"/>
                <a:gd name="T3" fmla="*/ 11 h 11"/>
                <a:gd name="T4" fmla="*/ 4 w 8"/>
                <a:gd name="T5" fmla="*/ 4 h 11"/>
                <a:gd name="T6" fmla="*/ 0 w 8"/>
                <a:gd name="T7" fmla="*/ 0 h 11"/>
                <a:gd name="T8" fmla="*/ 0 w 8"/>
                <a:gd name="T9" fmla="*/ 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7"/>
                  </a:moveTo>
                  <a:lnTo>
                    <a:pt x="8" y="11"/>
                  </a:lnTo>
                  <a:lnTo>
                    <a:pt x="4" y="4"/>
                  </a:lnTo>
                  <a:lnTo>
                    <a:pt x="0" y="0"/>
                  </a:lnTo>
                  <a:lnTo>
                    <a:pt x="0"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9" name="Freeform 410"/>
            <p:cNvSpPr>
              <a:spLocks/>
            </p:cNvSpPr>
            <p:nvPr/>
          </p:nvSpPr>
          <p:spPr bwMode="auto">
            <a:xfrm>
              <a:off x="3522" y="3829"/>
              <a:ext cx="4" cy="15"/>
            </a:xfrm>
            <a:custGeom>
              <a:avLst/>
              <a:gdLst>
                <a:gd name="T0" fmla="*/ 0 w 4"/>
                <a:gd name="T1" fmla="*/ 8 h 15"/>
                <a:gd name="T2" fmla="*/ 4 w 4"/>
                <a:gd name="T3" fmla="*/ 15 h 15"/>
                <a:gd name="T4" fmla="*/ 4 w 4"/>
                <a:gd name="T5" fmla="*/ 4 h 15"/>
                <a:gd name="T6" fmla="*/ 0 w 4"/>
                <a:gd name="T7" fmla="*/ 0 h 15"/>
                <a:gd name="T8" fmla="*/ 0 w 4"/>
                <a:gd name="T9" fmla="*/ 8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8"/>
                  </a:moveTo>
                  <a:lnTo>
                    <a:pt x="4" y="15"/>
                  </a:lnTo>
                  <a:lnTo>
                    <a:pt x="4" y="4"/>
                  </a:lnTo>
                  <a:lnTo>
                    <a:pt x="0" y="0"/>
                  </a:lnTo>
                  <a:lnTo>
                    <a:pt x="0" y="8"/>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0" name="Freeform 411"/>
            <p:cNvSpPr>
              <a:spLocks/>
            </p:cNvSpPr>
            <p:nvPr/>
          </p:nvSpPr>
          <p:spPr bwMode="auto">
            <a:xfrm>
              <a:off x="3518" y="3858"/>
              <a:ext cx="8" cy="7"/>
            </a:xfrm>
            <a:custGeom>
              <a:avLst/>
              <a:gdLst>
                <a:gd name="T0" fmla="*/ 0 w 8"/>
                <a:gd name="T1" fmla="*/ 4 h 7"/>
                <a:gd name="T2" fmla="*/ 8 w 8"/>
                <a:gd name="T3" fmla="*/ 7 h 7"/>
                <a:gd name="T4" fmla="*/ 4 w 8"/>
                <a:gd name="T5" fmla="*/ 4 h 7"/>
                <a:gd name="T6" fmla="*/ 0 w 8"/>
                <a:gd name="T7" fmla="*/ 0 h 7"/>
                <a:gd name="T8" fmla="*/ 0 w 8"/>
                <a:gd name="T9" fmla="*/ 4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4"/>
                  </a:moveTo>
                  <a:lnTo>
                    <a:pt x="8" y="7"/>
                  </a:lnTo>
                  <a:lnTo>
                    <a:pt x="4" y="4"/>
                  </a:lnTo>
                  <a:lnTo>
                    <a:pt x="0" y="0"/>
                  </a:lnTo>
                  <a:lnTo>
                    <a:pt x="0" y="4"/>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1" name="Freeform 412"/>
            <p:cNvSpPr>
              <a:spLocks/>
            </p:cNvSpPr>
            <p:nvPr/>
          </p:nvSpPr>
          <p:spPr bwMode="auto">
            <a:xfrm>
              <a:off x="3531" y="3847"/>
              <a:ext cx="8" cy="11"/>
            </a:xfrm>
            <a:custGeom>
              <a:avLst/>
              <a:gdLst>
                <a:gd name="T0" fmla="*/ 4 w 8"/>
                <a:gd name="T1" fmla="*/ 7 h 11"/>
                <a:gd name="T2" fmla="*/ 8 w 8"/>
                <a:gd name="T3" fmla="*/ 11 h 11"/>
                <a:gd name="T4" fmla="*/ 8 w 8"/>
                <a:gd name="T5" fmla="*/ 4 h 11"/>
                <a:gd name="T6" fmla="*/ 0 w 8"/>
                <a:gd name="T7" fmla="*/ 0 h 11"/>
                <a:gd name="T8" fmla="*/ 4 w 8"/>
                <a:gd name="T9" fmla="*/ 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7"/>
                  </a:moveTo>
                  <a:lnTo>
                    <a:pt x="8" y="11"/>
                  </a:lnTo>
                  <a:lnTo>
                    <a:pt x="8" y="4"/>
                  </a:lnTo>
                  <a:lnTo>
                    <a:pt x="0" y="0"/>
                  </a:lnTo>
                  <a:lnTo>
                    <a:pt x="4"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2" name="Freeform 413"/>
            <p:cNvSpPr>
              <a:spLocks/>
            </p:cNvSpPr>
            <p:nvPr/>
          </p:nvSpPr>
          <p:spPr bwMode="auto">
            <a:xfrm>
              <a:off x="3518" y="3872"/>
              <a:ext cx="13" cy="8"/>
            </a:xfrm>
            <a:custGeom>
              <a:avLst/>
              <a:gdLst>
                <a:gd name="T0" fmla="*/ 4 w 13"/>
                <a:gd name="T1" fmla="*/ 8 h 8"/>
                <a:gd name="T2" fmla="*/ 13 w 13"/>
                <a:gd name="T3" fmla="*/ 4 h 8"/>
                <a:gd name="T4" fmla="*/ 8 w 13"/>
                <a:gd name="T5" fmla="*/ 0 h 8"/>
                <a:gd name="T6" fmla="*/ 0 w 13"/>
                <a:gd name="T7" fmla="*/ 0 h 8"/>
                <a:gd name="T8" fmla="*/ 4 w 13"/>
                <a:gd name="T9" fmla="*/ 8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4" y="8"/>
                  </a:moveTo>
                  <a:lnTo>
                    <a:pt x="13" y="4"/>
                  </a:lnTo>
                  <a:lnTo>
                    <a:pt x="8" y="0"/>
                  </a:lnTo>
                  <a:lnTo>
                    <a:pt x="0" y="0"/>
                  </a:lnTo>
                  <a:lnTo>
                    <a:pt x="4" y="8"/>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3" name="Freeform 414"/>
            <p:cNvSpPr>
              <a:spLocks/>
            </p:cNvSpPr>
            <p:nvPr/>
          </p:nvSpPr>
          <p:spPr bwMode="auto">
            <a:xfrm>
              <a:off x="3539" y="3865"/>
              <a:ext cx="13" cy="4"/>
            </a:xfrm>
            <a:custGeom>
              <a:avLst/>
              <a:gdLst>
                <a:gd name="T0" fmla="*/ 5 w 13"/>
                <a:gd name="T1" fmla="*/ 4 h 4"/>
                <a:gd name="T2" fmla="*/ 13 w 13"/>
                <a:gd name="T3" fmla="*/ 4 h 4"/>
                <a:gd name="T4" fmla="*/ 9 w 13"/>
                <a:gd name="T5" fmla="*/ 0 h 4"/>
                <a:gd name="T6" fmla="*/ 0 w 13"/>
                <a:gd name="T7" fmla="*/ 0 h 4"/>
                <a:gd name="T8" fmla="*/ 5 w 13"/>
                <a:gd name="T9" fmla="*/ 4 h 4"/>
                <a:gd name="T10" fmla="*/ 0 60000 65536"/>
                <a:gd name="T11" fmla="*/ 0 60000 65536"/>
                <a:gd name="T12" fmla="*/ 0 60000 65536"/>
                <a:gd name="T13" fmla="*/ 0 60000 65536"/>
                <a:gd name="T14" fmla="*/ 0 60000 65536"/>
                <a:gd name="T15" fmla="*/ 0 w 13"/>
                <a:gd name="T16" fmla="*/ 0 h 4"/>
                <a:gd name="T17" fmla="*/ 13 w 13"/>
                <a:gd name="T18" fmla="*/ 4 h 4"/>
              </a:gdLst>
              <a:ahLst/>
              <a:cxnLst>
                <a:cxn ang="T10">
                  <a:pos x="T0" y="T1"/>
                </a:cxn>
                <a:cxn ang="T11">
                  <a:pos x="T2" y="T3"/>
                </a:cxn>
                <a:cxn ang="T12">
                  <a:pos x="T4" y="T5"/>
                </a:cxn>
                <a:cxn ang="T13">
                  <a:pos x="T6" y="T7"/>
                </a:cxn>
                <a:cxn ang="T14">
                  <a:pos x="T8" y="T9"/>
                </a:cxn>
              </a:cxnLst>
              <a:rect l="T15" t="T16" r="T17" b="T18"/>
              <a:pathLst>
                <a:path w="13" h="4">
                  <a:moveTo>
                    <a:pt x="5" y="4"/>
                  </a:moveTo>
                  <a:lnTo>
                    <a:pt x="13" y="4"/>
                  </a:lnTo>
                  <a:lnTo>
                    <a:pt x="9" y="0"/>
                  </a:lnTo>
                  <a:lnTo>
                    <a:pt x="0" y="0"/>
                  </a:lnTo>
                  <a:lnTo>
                    <a:pt x="5" y="4"/>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4" name="Freeform 415"/>
            <p:cNvSpPr>
              <a:spLocks/>
            </p:cNvSpPr>
            <p:nvPr/>
          </p:nvSpPr>
          <p:spPr bwMode="auto">
            <a:xfrm>
              <a:off x="3531" y="3880"/>
              <a:ext cx="8" cy="14"/>
            </a:xfrm>
            <a:custGeom>
              <a:avLst/>
              <a:gdLst>
                <a:gd name="T0" fmla="*/ 0 w 8"/>
                <a:gd name="T1" fmla="*/ 7 h 14"/>
                <a:gd name="T2" fmla="*/ 4 w 8"/>
                <a:gd name="T3" fmla="*/ 14 h 14"/>
                <a:gd name="T4" fmla="*/ 8 w 8"/>
                <a:gd name="T5" fmla="*/ 7 h 14"/>
                <a:gd name="T6" fmla="*/ 4 w 8"/>
                <a:gd name="T7" fmla="*/ 0 h 14"/>
                <a:gd name="T8" fmla="*/ 0 w 8"/>
                <a:gd name="T9" fmla="*/ 7 h 14"/>
                <a:gd name="T10" fmla="*/ 0 60000 65536"/>
                <a:gd name="T11" fmla="*/ 0 60000 65536"/>
                <a:gd name="T12" fmla="*/ 0 60000 65536"/>
                <a:gd name="T13" fmla="*/ 0 60000 65536"/>
                <a:gd name="T14" fmla="*/ 0 60000 65536"/>
                <a:gd name="T15" fmla="*/ 0 w 8"/>
                <a:gd name="T16" fmla="*/ 0 h 14"/>
                <a:gd name="T17" fmla="*/ 8 w 8"/>
                <a:gd name="T18" fmla="*/ 14 h 14"/>
              </a:gdLst>
              <a:ahLst/>
              <a:cxnLst>
                <a:cxn ang="T10">
                  <a:pos x="T0" y="T1"/>
                </a:cxn>
                <a:cxn ang="T11">
                  <a:pos x="T2" y="T3"/>
                </a:cxn>
                <a:cxn ang="T12">
                  <a:pos x="T4" y="T5"/>
                </a:cxn>
                <a:cxn ang="T13">
                  <a:pos x="T6" y="T7"/>
                </a:cxn>
                <a:cxn ang="T14">
                  <a:pos x="T8" y="T9"/>
                </a:cxn>
              </a:cxnLst>
              <a:rect l="T15" t="T16" r="T17" b="T18"/>
              <a:pathLst>
                <a:path w="8" h="14">
                  <a:moveTo>
                    <a:pt x="0" y="7"/>
                  </a:moveTo>
                  <a:lnTo>
                    <a:pt x="4" y="14"/>
                  </a:lnTo>
                  <a:lnTo>
                    <a:pt x="8" y="7"/>
                  </a:lnTo>
                  <a:lnTo>
                    <a:pt x="4" y="0"/>
                  </a:lnTo>
                  <a:lnTo>
                    <a:pt x="0"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5" name="Freeform 416"/>
            <p:cNvSpPr>
              <a:spLocks/>
            </p:cNvSpPr>
            <p:nvPr/>
          </p:nvSpPr>
          <p:spPr bwMode="auto">
            <a:xfrm>
              <a:off x="3544" y="3890"/>
              <a:ext cx="8" cy="11"/>
            </a:xfrm>
            <a:custGeom>
              <a:avLst/>
              <a:gdLst>
                <a:gd name="T0" fmla="*/ 4 w 8"/>
                <a:gd name="T1" fmla="*/ 7 h 11"/>
                <a:gd name="T2" fmla="*/ 8 w 8"/>
                <a:gd name="T3" fmla="*/ 11 h 11"/>
                <a:gd name="T4" fmla="*/ 8 w 8"/>
                <a:gd name="T5" fmla="*/ 4 h 11"/>
                <a:gd name="T6" fmla="*/ 0 w 8"/>
                <a:gd name="T7" fmla="*/ 0 h 11"/>
                <a:gd name="T8" fmla="*/ 4 w 8"/>
                <a:gd name="T9" fmla="*/ 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7"/>
                  </a:moveTo>
                  <a:lnTo>
                    <a:pt x="8" y="11"/>
                  </a:lnTo>
                  <a:lnTo>
                    <a:pt x="8" y="4"/>
                  </a:lnTo>
                  <a:lnTo>
                    <a:pt x="0" y="0"/>
                  </a:lnTo>
                  <a:lnTo>
                    <a:pt x="4"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6" name="Freeform 417"/>
            <p:cNvSpPr>
              <a:spLocks/>
            </p:cNvSpPr>
            <p:nvPr/>
          </p:nvSpPr>
          <p:spPr bwMode="auto">
            <a:xfrm>
              <a:off x="3544" y="3872"/>
              <a:ext cx="8" cy="15"/>
            </a:xfrm>
            <a:custGeom>
              <a:avLst/>
              <a:gdLst>
                <a:gd name="T0" fmla="*/ 0 w 8"/>
                <a:gd name="T1" fmla="*/ 8 h 15"/>
                <a:gd name="T2" fmla="*/ 4 w 8"/>
                <a:gd name="T3" fmla="*/ 15 h 15"/>
                <a:gd name="T4" fmla="*/ 8 w 8"/>
                <a:gd name="T5" fmla="*/ 8 h 15"/>
                <a:gd name="T6" fmla="*/ 4 w 8"/>
                <a:gd name="T7" fmla="*/ 0 h 15"/>
                <a:gd name="T8" fmla="*/ 0 w 8"/>
                <a:gd name="T9" fmla="*/ 8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8"/>
                  </a:moveTo>
                  <a:lnTo>
                    <a:pt x="4" y="15"/>
                  </a:lnTo>
                  <a:lnTo>
                    <a:pt x="8" y="8"/>
                  </a:lnTo>
                  <a:lnTo>
                    <a:pt x="4" y="0"/>
                  </a:lnTo>
                  <a:lnTo>
                    <a:pt x="0" y="8"/>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7" name="Freeform 418"/>
            <p:cNvSpPr>
              <a:spLocks/>
            </p:cNvSpPr>
            <p:nvPr/>
          </p:nvSpPr>
          <p:spPr bwMode="auto">
            <a:xfrm>
              <a:off x="5545" y="353"/>
              <a:ext cx="159" cy="50"/>
            </a:xfrm>
            <a:custGeom>
              <a:avLst/>
              <a:gdLst>
                <a:gd name="T0" fmla="*/ 0 w 159"/>
                <a:gd name="T1" fmla="*/ 4 h 50"/>
                <a:gd name="T2" fmla="*/ 0 w 159"/>
                <a:gd name="T3" fmla="*/ 11 h 50"/>
                <a:gd name="T4" fmla="*/ 5 w 159"/>
                <a:gd name="T5" fmla="*/ 22 h 50"/>
                <a:gd name="T6" fmla="*/ 17 w 159"/>
                <a:gd name="T7" fmla="*/ 29 h 50"/>
                <a:gd name="T8" fmla="*/ 35 w 159"/>
                <a:gd name="T9" fmla="*/ 36 h 50"/>
                <a:gd name="T10" fmla="*/ 56 w 159"/>
                <a:gd name="T11" fmla="*/ 43 h 50"/>
                <a:gd name="T12" fmla="*/ 86 w 159"/>
                <a:gd name="T13" fmla="*/ 50 h 50"/>
                <a:gd name="T14" fmla="*/ 121 w 159"/>
                <a:gd name="T15" fmla="*/ 50 h 50"/>
                <a:gd name="T16" fmla="*/ 159 w 159"/>
                <a:gd name="T17" fmla="*/ 47 h 50"/>
                <a:gd name="T18" fmla="*/ 121 w 159"/>
                <a:gd name="T19" fmla="*/ 29 h 50"/>
                <a:gd name="T20" fmla="*/ 69 w 159"/>
                <a:gd name="T21" fmla="*/ 11 h 50"/>
                <a:gd name="T22" fmla="*/ 26 w 159"/>
                <a:gd name="T23" fmla="*/ 0 h 50"/>
                <a:gd name="T24" fmla="*/ 9 w 159"/>
                <a:gd name="T25" fmla="*/ 0 h 50"/>
                <a:gd name="T26" fmla="*/ 0 w 159"/>
                <a:gd name="T27" fmla="*/ 4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50"/>
                <a:gd name="T44" fmla="*/ 159 w 159"/>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50">
                  <a:moveTo>
                    <a:pt x="0" y="4"/>
                  </a:moveTo>
                  <a:lnTo>
                    <a:pt x="0" y="11"/>
                  </a:lnTo>
                  <a:lnTo>
                    <a:pt x="5" y="22"/>
                  </a:lnTo>
                  <a:lnTo>
                    <a:pt x="17" y="29"/>
                  </a:lnTo>
                  <a:lnTo>
                    <a:pt x="35" y="36"/>
                  </a:lnTo>
                  <a:lnTo>
                    <a:pt x="56" y="43"/>
                  </a:lnTo>
                  <a:lnTo>
                    <a:pt x="86" y="50"/>
                  </a:lnTo>
                  <a:lnTo>
                    <a:pt x="121" y="50"/>
                  </a:lnTo>
                  <a:lnTo>
                    <a:pt x="159" y="47"/>
                  </a:lnTo>
                  <a:lnTo>
                    <a:pt x="121" y="29"/>
                  </a:lnTo>
                  <a:lnTo>
                    <a:pt x="69" y="11"/>
                  </a:lnTo>
                  <a:lnTo>
                    <a:pt x="26" y="0"/>
                  </a:lnTo>
                  <a:lnTo>
                    <a:pt x="9" y="0"/>
                  </a:lnTo>
                  <a:lnTo>
                    <a:pt x="0"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8" name="Freeform 419"/>
            <p:cNvSpPr>
              <a:spLocks/>
            </p:cNvSpPr>
            <p:nvPr/>
          </p:nvSpPr>
          <p:spPr bwMode="auto">
            <a:xfrm>
              <a:off x="5545" y="328"/>
              <a:ext cx="185" cy="39"/>
            </a:xfrm>
            <a:custGeom>
              <a:avLst/>
              <a:gdLst>
                <a:gd name="T0" fmla="*/ 0 w 185"/>
                <a:gd name="T1" fmla="*/ 25 h 39"/>
                <a:gd name="T2" fmla="*/ 9 w 185"/>
                <a:gd name="T3" fmla="*/ 32 h 39"/>
                <a:gd name="T4" fmla="*/ 22 w 185"/>
                <a:gd name="T5" fmla="*/ 39 h 39"/>
                <a:gd name="T6" fmla="*/ 47 w 185"/>
                <a:gd name="T7" fmla="*/ 39 h 39"/>
                <a:gd name="T8" fmla="*/ 73 w 185"/>
                <a:gd name="T9" fmla="*/ 39 h 39"/>
                <a:gd name="T10" fmla="*/ 133 w 185"/>
                <a:gd name="T11" fmla="*/ 29 h 39"/>
                <a:gd name="T12" fmla="*/ 163 w 185"/>
                <a:gd name="T13" fmla="*/ 22 h 39"/>
                <a:gd name="T14" fmla="*/ 185 w 185"/>
                <a:gd name="T15" fmla="*/ 11 h 39"/>
                <a:gd name="T16" fmla="*/ 129 w 185"/>
                <a:gd name="T17" fmla="*/ 4 h 39"/>
                <a:gd name="T18" fmla="*/ 69 w 185"/>
                <a:gd name="T19" fmla="*/ 0 h 39"/>
                <a:gd name="T20" fmla="*/ 43 w 185"/>
                <a:gd name="T21" fmla="*/ 0 h 39"/>
                <a:gd name="T22" fmla="*/ 22 w 185"/>
                <a:gd name="T23" fmla="*/ 4 h 39"/>
                <a:gd name="T24" fmla="*/ 9 w 185"/>
                <a:gd name="T25" fmla="*/ 11 h 39"/>
                <a:gd name="T26" fmla="*/ 0 w 185"/>
                <a:gd name="T27" fmla="*/ 2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39"/>
                <a:gd name="T44" fmla="*/ 185 w 185"/>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39">
                  <a:moveTo>
                    <a:pt x="0" y="25"/>
                  </a:moveTo>
                  <a:lnTo>
                    <a:pt x="9" y="32"/>
                  </a:lnTo>
                  <a:lnTo>
                    <a:pt x="22" y="39"/>
                  </a:lnTo>
                  <a:lnTo>
                    <a:pt x="47" y="39"/>
                  </a:lnTo>
                  <a:lnTo>
                    <a:pt x="73" y="39"/>
                  </a:lnTo>
                  <a:lnTo>
                    <a:pt x="133" y="29"/>
                  </a:lnTo>
                  <a:lnTo>
                    <a:pt x="163" y="22"/>
                  </a:lnTo>
                  <a:lnTo>
                    <a:pt x="185" y="11"/>
                  </a:lnTo>
                  <a:lnTo>
                    <a:pt x="129" y="4"/>
                  </a:lnTo>
                  <a:lnTo>
                    <a:pt x="69" y="0"/>
                  </a:lnTo>
                  <a:lnTo>
                    <a:pt x="43" y="0"/>
                  </a:lnTo>
                  <a:lnTo>
                    <a:pt x="22" y="4"/>
                  </a:lnTo>
                  <a:lnTo>
                    <a:pt x="9" y="11"/>
                  </a:lnTo>
                  <a:lnTo>
                    <a:pt x="0" y="2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9" name="Freeform 420"/>
            <p:cNvSpPr>
              <a:spLocks/>
            </p:cNvSpPr>
            <p:nvPr/>
          </p:nvSpPr>
          <p:spPr bwMode="auto">
            <a:xfrm>
              <a:off x="5537" y="203"/>
              <a:ext cx="116" cy="143"/>
            </a:xfrm>
            <a:custGeom>
              <a:avLst/>
              <a:gdLst>
                <a:gd name="T0" fmla="*/ 21 w 116"/>
                <a:gd name="T1" fmla="*/ 143 h 143"/>
                <a:gd name="T2" fmla="*/ 8 w 116"/>
                <a:gd name="T3" fmla="*/ 139 h 143"/>
                <a:gd name="T4" fmla="*/ 0 w 116"/>
                <a:gd name="T5" fmla="*/ 136 h 143"/>
                <a:gd name="T6" fmla="*/ 0 w 116"/>
                <a:gd name="T7" fmla="*/ 118 h 143"/>
                <a:gd name="T8" fmla="*/ 17 w 116"/>
                <a:gd name="T9" fmla="*/ 96 h 143"/>
                <a:gd name="T10" fmla="*/ 38 w 116"/>
                <a:gd name="T11" fmla="*/ 75 h 143"/>
                <a:gd name="T12" fmla="*/ 94 w 116"/>
                <a:gd name="T13" fmla="*/ 32 h 143"/>
                <a:gd name="T14" fmla="*/ 111 w 116"/>
                <a:gd name="T15" fmla="*/ 14 h 143"/>
                <a:gd name="T16" fmla="*/ 116 w 116"/>
                <a:gd name="T17" fmla="*/ 0 h 143"/>
                <a:gd name="T18" fmla="*/ 116 w 116"/>
                <a:gd name="T19" fmla="*/ 14 h 143"/>
                <a:gd name="T20" fmla="*/ 111 w 116"/>
                <a:gd name="T21" fmla="*/ 28 h 143"/>
                <a:gd name="T22" fmla="*/ 98 w 116"/>
                <a:gd name="T23" fmla="*/ 71 h 143"/>
                <a:gd name="T24" fmla="*/ 90 w 116"/>
                <a:gd name="T25" fmla="*/ 93 h 143"/>
                <a:gd name="T26" fmla="*/ 73 w 116"/>
                <a:gd name="T27" fmla="*/ 114 h 143"/>
                <a:gd name="T28" fmla="*/ 51 w 116"/>
                <a:gd name="T29" fmla="*/ 132 h 143"/>
                <a:gd name="T30" fmla="*/ 21 w 116"/>
                <a:gd name="T31" fmla="*/ 14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143"/>
                <a:gd name="T50" fmla="*/ 116 w 116"/>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143">
                  <a:moveTo>
                    <a:pt x="21" y="143"/>
                  </a:moveTo>
                  <a:lnTo>
                    <a:pt x="8" y="139"/>
                  </a:lnTo>
                  <a:lnTo>
                    <a:pt x="0" y="136"/>
                  </a:lnTo>
                  <a:lnTo>
                    <a:pt x="0" y="118"/>
                  </a:lnTo>
                  <a:lnTo>
                    <a:pt x="17" y="96"/>
                  </a:lnTo>
                  <a:lnTo>
                    <a:pt x="38" y="75"/>
                  </a:lnTo>
                  <a:lnTo>
                    <a:pt x="94" y="32"/>
                  </a:lnTo>
                  <a:lnTo>
                    <a:pt x="111" y="14"/>
                  </a:lnTo>
                  <a:lnTo>
                    <a:pt x="116" y="0"/>
                  </a:lnTo>
                  <a:lnTo>
                    <a:pt x="116" y="14"/>
                  </a:lnTo>
                  <a:lnTo>
                    <a:pt x="111" y="28"/>
                  </a:lnTo>
                  <a:lnTo>
                    <a:pt x="98" y="71"/>
                  </a:lnTo>
                  <a:lnTo>
                    <a:pt x="90" y="93"/>
                  </a:lnTo>
                  <a:lnTo>
                    <a:pt x="73" y="114"/>
                  </a:lnTo>
                  <a:lnTo>
                    <a:pt x="51" y="132"/>
                  </a:lnTo>
                  <a:lnTo>
                    <a:pt x="21" y="14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57" name="Group 436"/>
          <p:cNvGrpSpPr>
            <a:grpSpLocks/>
          </p:cNvGrpSpPr>
          <p:nvPr/>
        </p:nvGrpSpPr>
        <p:grpSpPr bwMode="auto">
          <a:xfrm>
            <a:off x="9631364" y="5803900"/>
            <a:ext cx="960437" cy="488950"/>
            <a:chOff x="8107363" y="5867400"/>
            <a:chExt cx="960437" cy="488950"/>
          </a:xfrm>
        </p:grpSpPr>
        <p:grpSp>
          <p:nvGrpSpPr>
            <p:cNvPr id="6" name="Group 435"/>
            <p:cNvGrpSpPr/>
            <p:nvPr/>
          </p:nvGrpSpPr>
          <p:grpSpPr>
            <a:xfrm>
              <a:off x="8382000" y="6096000"/>
              <a:ext cx="327025" cy="176213"/>
              <a:chOff x="10645775" y="6019800"/>
              <a:chExt cx="327025" cy="176213"/>
            </a:xfrm>
            <a:effectLst>
              <a:outerShdw blurRad="1270000" dist="2540000" dir="21540000" sx="200000" sy="200000" algn="ctr" rotWithShape="0">
                <a:srgbClr val="000000">
                  <a:alpha val="0"/>
                </a:srgbClr>
              </a:outerShdw>
            </a:effectLst>
          </p:grpSpPr>
          <p:sp>
            <p:nvSpPr>
              <p:cNvPr id="5134" name="Freeform 427"/>
              <p:cNvSpPr>
                <a:spLocks/>
              </p:cNvSpPr>
              <p:nvPr/>
            </p:nvSpPr>
            <p:spPr bwMode="auto">
              <a:xfrm>
                <a:off x="10687050" y="6019800"/>
                <a:ext cx="285750" cy="61913"/>
              </a:xfrm>
              <a:custGeom>
                <a:avLst/>
                <a:gdLst>
                  <a:gd name="T0" fmla="*/ 0 w 180"/>
                  <a:gd name="T1" fmla="*/ 25 h 39"/>
                  <a:gd name="T2" fmla="*/ 8 w 180"/>
                  <a:gd name="T3" fmla="*/ 32 h 39"/>
                  <a:gd name="T4" fmla="*/ 21 w 180"/>
                  <a:gd name="T5" fmla="*/ 39 h 39"/>
                  <a:gd name="T6" fmla="*/ 47 w 180"/>
                  <a:gd name="T7" fmla="*/ 39 h 39"/>
                  <a:gd name="T8" fmla="*/ 73 w 180"/>
                  <a:gd name="T9" fmla="*/ 39 h 39"/>
                  <a:gd name="T10" fmla="*/ 133 w 180"/>
                  <a:gd name="T11" fmla="*/ 28 h 39"/>
                  <a:gd name="T12" fmla="*/ 159 w 180"/>
                  <a:gd name="T13" fmla="*/ 18 h 39"/>
                  <a:gd name="T14" fmla="*/ 180 w 180"/>
                  <a:gd name="T15" fmla="*/ 11 h 39"/>
                  <a:gd name="T16" fmla="*/ 129 w 180"/>
                  <a:gd name="T17" fmla="*/ 3 h 39"/>
                  <a:gd name="T18" fmla="*/ 68 w 180"/>
                  <a:gd name="T19" fmla="*/ 0 h 39"/>
                  <a:gd name="T20" fmla="*/ 43 w 180"/>
                  <a:gd name="T21" fmla="*/ 0 h 39"/>
                  <a:gd name="T22" fmla="*/ 21 w 180"/>
                  <a:gd name="T23" fmla="*/ 3 h 39"/>
                  <a:gd name="T24" fmla="*/ 8 w 180"/>
                  <a:gd name="T25" fmla="*/ 14 h 39"/>
                  <a:gd name="T26" fmla="*/ 0 w 180"/>
                  <a:gd name="T27" fmla="*/ 2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39"/>
                  <a:gd name="T44" fmla="*/ 180 w 180"/>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39">
                    <a:moveTo>
                      <a:pt x="0" y="25"/>
                    </a:moveTo>
                    <a:lnTo>
                      <a:pt x="8" y="32"/>
                    </a:lnTo>
                    <a:lnTo>
                      <a:pt x="21" y="39"/>
                    </a:lnTo>
                    <a:lnTo>
                      <a:pt x="47" y="39"/>
                    </a:lnTo>
                    <a:lnTo>
                      <a:pt x="73" y="39"/>
                    </a:lnTo>
                    <a:lnTo>
                      <a:pt x="133" y="28"/>
                    </a:lnTo>
                    <a:lnTo>
                      <a:pt x="159" y="18"/>
                    </a:lnTo>
                    <a:lnTo>
                      <a:pt x="180" y="11"/>
                    </a:lnTo>
                    <a:lnTo>
                      <a:pt x="129" y="3"/>
                    </a:lnTo>
                    <a:lnTo>
                      <a:pt x="68" y="0"/>
                    </a:lnTo>
                    <a:lnTo>
                      <a:pt x="43" y="0"/>
                    </a:lnTo>
                    <a:lnTo>
                      <a:pt x="21" y="3"/>
                    </a:lnTo>
                    <a:lnTo>
                      <a:pt x="8" y="14"/>
                    </a:lnTo>
                    <a:lnTo>
                      <a:pt x="0" y="25"/>
                    </a:lnTo>
                    <a:close/>
                  </a:path>
                </a:pathLst>
              </a:custGeom>
              <a:solidFill>
                <a:srgbClr val="9CEA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35" name="Freeform 429"/>
              <p:cNvSpPr>
                <a:spLocks/>
              </p:cNvSpPr>
              <p:nvPr/>
            </p:nvSpPr>
            <p:spPr bwMode="auto">
              <a:xfrm>
                <a:off x="10645775" y="6064250"/>
                <a:ext cx="68263" cy="131763"/>
              </a:xfrm>
              <a:custGeom>
                <a:avLst/>
                <a:gdLst>
                  <a:gd name="T0" fmla="*/ 17 w 43"/>
                  <a:gd name="T1" fmla="*/ 0 h 83"/>
                  <a:gd name="T2" fmla="*/ 4 w 43"/>
                  <a:gd name="T3" fmla="*/ 15 h 83"/>
                  <a:gd name="T4" fmla="*/ 0 w 43"/>
                  <a:gd name="T5" fmla="*/ 26 h 83"/>
                  <a:gd name="T6" fmla="*/ 4 w 43"/>
                  <a:gd name="T7" fmla="*/ 33 h 83"/>
                  <a:gd name="T8" fmla="*/ 21 w 43"/>
                  <a:gd name="T9" fmla="*/ 54 h 83"/>
                  <a:gd name="T10" fmla="*/ 26 w 43"/>
                  <a:gd name="T11" fmla="*/ 65 h 83"/>
                  <a:gd name="T12" fmla="*/ 21 w 43"/>
                  <a:gd name="T13" fmla="*/ 83 h 83"/>
                  <a:gd name="T14" fmla="*/ 34 w 43"/>
                  <a:gd name="T15" fmla="*/ 58 h 83"/>
                  <a:gd name="T16" fmla="*/ 43 w 43"/>
                  <a:gd name="T17" fmla="*/ 43 h 83"/>
                  <a:gd name="T18" fmla="*/ 43 w 43"/>
                  <a:gd name="T19" fmla="*/ 26 h 83"/>
                  <a:gd name="T20" fmla="*/ 34 w 43"/>
                  <a:gd name="T21" fmla="*/ 15 h 83"/>
                  <a:gd name="T22" fmla="*/ 17 w 43"/>
                  <a:gd name="T23" fmla="*/ 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83"/>
                  <a:gd name="T38" fmla="*/ 43 w 43"/>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83">
                    <a:moveTo>
                      <a:pt x="17" y="0"/>
                    </a:moveTo>
                    <a:lnTo>
                      <a:pt x="4" y="15"/>
                    </a:lnTo>
                    <a:lnTo>
                      <a:pt x="0" y="26"/>
                    </a:lnTo>
                    <a:lnTo>
                      <a:pt x="4" y="33"/>
                    </a:lnTo>
                    <a:lnTo>
                      <a:pt x="21" y="54"/>
                    </a:lnTo>
                    <a:lnTo>
                      <a:pt x="26" y="65"/>
                    </a:lnTo>
                    <a:lnTo>
                      <a:pt x="21" y="83"/>
                    </a:lnTo>
                    <a:lnTo>
                      <a:pt x="34" y="58"/>
                    </a:lnTo>
                    <a:lnTo>
                      <a:pt x="43" y="43"/>
                    </a:lnTo>
                    <a:lnTo>
                      <a:pt x="43" y="26"/>
                    </a:lnTo>
                    <a:lnTo>
                      <a:pt x="34" y="15"/>
                    </a:lnTo>
                    <a:lnTo>
                      <a:pt x="17" y="0"/>
                    </a:lnTo>
                    <a:close/>
                  </a:path>
                </a:pathLst>
              </a:custGeom>
              <a:solidFill>
                <a:srgbClr val="9CEA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7" name="Group 441"/>
            <p:cNvGrpSpPr>
              <a:grpSpLocks/>
            </p:cNvGrpSpPr>
            <p:nvPr/>
          </p:nvGrpSpPr>
          <p:grpSpPr bwMode="auto">
            <a:xfrm>
              <a:off x="8107363" y="5867400"/>
              <a:ext cx="960437" cy="488950"/>
              <a:chOff x="10379916" y="5791200"/>
              <a:chExt cx="960437" cy="488950"/>
            </a:xfrm>
            <a:effectLst>
              <a:outerShdw dist="76200" sx="1000" sy="1000" algn="ctr" rotWithShape="0">
                <a:srgbClr val="000000"/>
              </a:outerShdw>
            </a:effectLst>
          </p:grpSpPr>
          <p:sp>
            <p:nvSpPr>
              <p:cNvPr id="5136" name="Freeform 421"/>
              <p:cNvSpPr>
                <a:spLocks/>
              </p:cNvSpPr>
              <p:nvPr/>
            </p:nvSpPr>
            <p:spPr bwMode="auto">
              <a:xfrm>
                <a:off x="10959353" y="5791200"/>
                <a:ext cx="265113" cy="114300"/>
              </a:xfrm>
              <a:custGeom>
                <a:avLst/>
                <a:gdLst>
                  <a:gd name="T0" fmla="*/ 4 w 167"/>
                  <a:gd name="T1" fmla="*/ 65 h 72"/>
                  <a:gd name="T2" fmla="*/ 0 w 167"/>
                  <a:gd name="T3" fmla="*/ 54 h 72"/>
                  <a:gd name="T4" fmla="*/ 8 w 167"/>
                  <a:gd name="T5" fmla="*/ 47 h 72"/>
                  <a:gd name="T6" fmla="*/ 30 w 167"/>
                  <a:gd name="T7" fmla="*/ 32 h 72"/>
                  <a:gd name="T8" fmla="*/ 56 w 167"/>
                  <a:gd name="T9" fmla="*/ 22 h 72"/>
                  <a:gd name="T10" fmla="*/ 116 w 167"/>
                  <a:gd name="T11" fmla="*/ 4 h 72"/>
                  <a:gd name="T12" fmla="*/ 146 w 167"/>
                  <a:gd name="T13" fmla="*/ 0 h 72"/>
                  <a:gd name="T14" fmla="*/ 167 w 167"/>
                  <a:gd name="T15" fmla="*/ 0 h 72"/>
                  <a:gd name="T16" fmla="*/ 133 w 167"/>
                  <a:gd name="T17" fmla="*/ 29 h 72"/>
                  <a:gd name="T18" fmla="*/ 90 w 167"/>
                  <a:gd name="T19" fmla="*/ 57 h 72"/>
                  <a:gd name="T20" fmla="*/ 69 w 167"/>
                  <a:gd name="T21" fmla="*/ 65 h 72"/>
                  <a:gd name="T22" fmla="*/ 43 w 167"/>
                  <a:gd name="T23" fmla="*/ 72 h 72"/>
                  <a:gd name="T24" fmla="*/ 21 w 167"/>
                  <a:gd name="T25" fmla="*/ 72 h 72"/>
                  <a:gd name="T26" fmla="*/ 4 w 167"/>
                  <a:gd name="T27" fmla="*/ 65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72"/>
                  <a:gd name="T44" fmla="*/ 167 w 167"/>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72">
                    <a:moveTo>
                      <a:pt x="4" y="65"/>
                    </a:moveTo>
                    <a:lnTo>
                      <a:pt x="0" y="54"/>
                    </a:lnTo>
                    <a:lnTo>
                      <a:pt x="8" y="47"/>
                    </a:lnTo>
                    <a:lnTo>
                      <a:pt x="30" y="32"/>
                    </a:lnTo>
                    <a:lnTo>
                      <a:pt x="56" y="22"/>
                    </a:lnTo>
                    <a:lnTo>
                      <a:pt x="116" y="4"/>
                    </a:lnTo>
                    <a:lnTo>
                      <a:pt x="146" y="0"/>
                    </a:lnTo>
                    <a:lnTo>
                      <a:pt x="167" y="0"/>
                    </a:lnTo>
                    <a:lnTo>
                      <a:pt x="133" y="29"/>
                    </a:lnTo>
                    <a:lnTo>
                      <a:pt x="90" y="57"/>
                    </a:lnTo>
                    <a:lnTo>
                      <a:pt x="69" y="65"/>
                    </a:lnTo>
                    <a:lnTo>
                      <a:pt x="43" y="72"/>
                    </a:lnTo>
                    <a:lnTo>
                      <a:pt x="21" y="72"/>
                    </a:lnTo>
                    <a:lnTo>
                      <a:pt x="4" y="65"/>
                    </a:lnTo>
                    <a:close/>
                  </a:path>
                </a:pathLst>
              </a:custGeom>
              <a:solidFill>
                <a:srgbClr val="0080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37" name="Freeform 422"/>
              <p:cNvSpPr>
                <a:spLocks/>
              </p:cNvSpPr>
              <p:nvPr/>
            </p:nvSpPr>
            <p:spPr bwMode="auto">
              <a:xfrm>
                <a:off x="11027616" y="5962650"/>
                <a:ext cx="273050" cy="107950"/>
              </a:xfrm>
              <a:custGeom>
                <a:avLst/>
                <a:gdLst>
                  <a:gd name="T0" fmla="*/ 4 w 172"/>
                  <a:gd name="T1" fmla="*/ 7 h 68"/>
                  <a:gd name="T2" fmla="*/ 0 w 172"/>
                  <a:gd name="T3" fmla="*/ 14 h 68"/>
                  <a:gd name="T4" fmla="*/ 13 w 172"/>
                  <a:gd name="T5" fmla="*/ 25 h 68"/>
                  <a:gd name="T6" fmla="*/ 30 w 172"/>
                  <a:gd name="T7" fmla="*/ 35 h 68"/>
                  <a:gd name="T8" fmla="*/ 60 w 172"/>
                  <a:gd name="T9" fmla="*/ 50 h 68"/>
                  <a:gd name="T10" fmla="*/ 120 w 172"/>
                  <a:gd name="T11" fmla="*/ 64 h 68"/>
                  <a:gd name="T12" fmla="*/ 146 w 172"/>
                  <a:gd name="T13" fmla="*/ 68 h 68"/>
                  <a:gd name="T14" fmla="*/ 172 w 172"/>
                  <a:gd name="T15" fmla="*/ 64 h 68"/>
                  <a:gd name="T16" fmla="*/ 137 w 172"/>
                  <a:gd name="T17" fmla="*/ 39 h 68"/>
                  <a:gd name="T18" fmla="*/ 90 w 172"/>
                  <a:gd name="T19" fmla="*/ 14 h 68"/>
                  <a:gd name="T20" fmla="*/ 69 w 172"/>
                  <a:gd name="T21" fmla="*/ 3 h 68"/>
                  <a:gd name="T22" fmla="*/ 43 w 172"/>
                  <a:gd name="T23" fmla="*/ 0 h 68"/>
                  <a:gd name="T24" fmla="*/ 21 w 172"/>
                  <a:gd name="T25" fmla="*/ 0 h 68"/>
                  <a:gd name="T26" fmla="*/ 4 w 172"/>
                  <a:gd name="T27" fmla="*/ 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68"/>
                  <a:gd name="T44" fmla="*/ 172 w 172"/>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68">
                    <a:moveTo>
                      <a:pt x="4" y="7"/>
                    </a:moveTo>
                    <a:lnTo>
                      <a:pt x="0" y="14"/>
                    </a:lnTo>
                    <a:lnTo>
                      <a:pt x="13" y="25"/>
                    </a:lnTo>
                    <a:lnTo>
                      <a:pt x="30" y="35"/>
                    </a:lnTo>
                    <a:lnTo>
                      <a:pt x="60" y="50"/>
                    </a:lnTo>
                    <a:lnTo>
                      <a:pt x="120" y="64"/>
                    </a:lnTo>
                    <a:lnTo>
                      <a:pt x="146" y="68"/>
                    </a:lnTo>
                    <a:lnTo>
                      <a:pt x="172" y="64"/>
                    </a:lnTo>
                    <a:lnTo>
                      <a:pt x="137" y="39"/>
                    </a:lnTo>
                    <a:lnTo>
                      <a:pt x="90" y="14"/>
                    </a:lnTo>
                    <a:lnTo>
                      <a:pt x="69" y="3"/>
                    </a:lnTo>
                    <a:lnTo>
                      <a:pt x="43" y="0"/>
                    </a:lnTo>
                    <a:lnTo>
                      <a:pt x="21" y="0"/>
                    </a:lnTo>
                    <a:lnTo>
                      <a:pt x="4" y="7"/>
                    </a:lnTo>
                    <a:close/>
                  </a:path>
                </a:pathLst>
              </a:custGeom>
              <a:solidFill>
                <a:srgbClr val="0080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38" name="Freeform 423"/>
              <p:cNvSpPr>
                <a:spLocks/>
              </p:cNvSpPr>
              <p:nvPr/>
            </p:nvSpPr>
            <p:spPr bwMode="auto">
              <a:xfrm>
                <a:off x="11253041" y="5797550"/>
                <a:ext cx="87312" cy="119063"/>
              </a:xfrm>
              <a:custGeom>
                <a:avLst/>
                <a:gdLst>
                  <a:gd name="T0" fmla="*/ 55 w 55"/>
                  <a:gd name="T1" fmla="*/ 0 h 75"/>
                  <a:gd name="T2" fmla="*/ 38 w 55"/>
                  <a:gd name="T3" fmla="*/ 7 h 75"/>
                  <a:gd name="T4" fmla="*/ 17 w 55"/>
                  <a:gd name="T5" fmla="*/ 18 h 75"/>
                  <a:gd name="T6" fmla="*/ 0 w 55"/>
                  <a:gd name="T7" fmla="*/ 39 h 75"/>
                  <a:gd name="T8" fmla="*/ 0 w 55"/>
                  <a:gd name="T9" fmla="*/ 53 h 75"/>
                  <a:gd name="T10" fmla="*/ 0 w 55"/>
                  <a:gd name="T11" fmla="*/ 75 h 75"/>
                  <a:gd name="T12" fmla="*/ 30 w 55"/>
                  <a:gd name="T13" fmla="*/ 53 h 75"/>
                  <a:gd name="T14" fmla="*/ 38 w 55"/>
                  <a:gd name="T15" fmla="*/ 46 h 75"/>
                  <a:gd name="T16" fmla="*/ 51 w 55"/>
                  <a:gd name="T17" fmla="*/ 32 h 75"/>
                  <a:gd name="T18" fmla="*/ 55 w 55"/>
                  <a:gd name="T19" fmla="*/ 18 h 75"/>
                  <a:gd name="T20" fmla="*/ 55 w 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5"/>
                  <a:gd name="T35" fmla="*/ 55 w 55"/>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5">
                    <a:moveTo>
                      <a:pt x="55" y="0"/>
                    </a:moveTo>
                    <a:lnTo>
                      <a:pt x="38" y="7"/>
                    </a:lnTo>
                    <a:lnTo>
                      <a:pt x="17" y="18"/>
                    </a:lnTo>
                    <a:lnTo>
                      <a:pt x="0" y="39"/>
                    </a:lnTo>
                    <a:lnTo>
                      <a:pt x="0" y="53"/>
                    </a:lnTo>
                    <a:lnTo>
                      <a:pt x="0" y="75"/>
                    </a:lnTo>
                    <a:lnTo>
                      <a:pt x="30" y="53"/>
                    </a:lnTo>
                    <a:lnTo>
                      <a:pt x="38" y="46"/>
                    </a:lnTo>
                    <a:lnTo>
                      <a:pt x="51" y="32"/>
                    </a:lnTo>
                    <a:lnTo>
                      <a:pt x="55" y="18"/>
                    </a:lnTo>
                    <a:lnTo>
                      <a:pt x="55" y="0"/>
                    </a:lnTo>
                    <a:close/>
                  </a:path>
                </a:pathLst>
              </a:custGeom>
              <a:solidFill>
                <a:srgbClr val="0080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39" name="Freeform 424"/>
              <p:cNvSpPr>
                <a:spLocks/>
              </p:cNvSpPr>
              <p:nvPr/>
            </p:nvSpPr>
            <p:spPr bwMode="auto">
              <a:xfrm>
                <a:off x="10379916" y="5956300"/>
                <a:ext cx="273050" cy="114300"/>
              </a:xfrm>
              <a:custGeom>
                <a:avLst/>
                <a:gdLst>
                  <a:gd name="T0" fmla="*/ 172 w 172"/>
                  <a:gd name="T1" fmla="*/ 61 h 72"/>
                  <a:gd name="T2" fmla="*/ 172 w 172"/>
                  <a:gd name="T3" fmla="*/ 54 h 72"/>
                  <a:gd name="T4" fmla="*/ 163 w 172"/>
                  <a:gd name="T5" fmla="*/ 43 h 72"/>
                  <a:gd name="T6" fmla="*/ 146 w 172"/>
                  <a:gd name="T7" fmla="*/ 32 h 72"/>
                  <a:gd name="T8" fmla="*/ 116 w 172"/>
                  <a:gd name="T9" fmla="*/ 21 h 72"/>
                  <a:gd name="T10" fmla="*/ 56 w 172"/>
                  <a:gd name="T11" fmla="*/ 4 h 72"/>
                  <a:gd name="T12" fmla="*/ 26 w 172"/>
                  <a:gd name="T13" fmla="*/ 0 h 72"/>
                  <a:gd name="T14" fmla="*/ 0 w 172"/>
                  <a:gd name="T15" fmla="*/ 4 h 72"/>
                  <a:gd name="T16" fmla="*/ 38 w 172"/>
                  <a:gd name="T17" fmla="*/ 29 h 72"/>
                  <a:gd name="T18" fmla="*/ 81 w 172"/>
                  <a:gd name="T19" fmla="*/ 57 h 72"/>
                  <a:gd name="T20" fmla="*/ 107 w 172"/>
                  <a:gd name="T21" fmla="*/ 64 h 72"/>
                  <a:gd name="T22" fmla="*/ 129 w 172"/>
                  <a:gd name="T23" fmla="*/ 72 h 72"/>
                  <a:gd name="T24" fmla="*/ 150 w 172"/>
                  <a:gd name="T25" fmla="*/ 68 h 72"/>
                  <a:gd name="T26" fmla="*/ 172 w 172"/>
                  <a:gd name="T27" fmla="*/ 61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72"/>
                  <a:gd name="T44" fmla="*/ 172 w 172"/>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72">
                    <a:moveTo>
                      <a:pt x="172" y="61"/>
                    </a:moveTo>
                    <a:lnTo>
                      <a:pt x="172" y="54"/>
                    </a:lnTo>
                    <a:lnTo>
                      <a:pt x="163" y="43"/>
                    </a:lnTo>
                    <a:lnTo>
                      <a:pt x="146" y="32"/>
                    </a:lnTo>
                    <a:lnTo>
                      <a:pt x="116" y="21"/>
                    </a:lnTo>
                    <a:lnTo>
                      <a:pt x="56" y="4"/>
                    </a:lnTo>
                    <a:lnTo>
                      <a:pt x="26" y="0"/>
                    </a:lnTo>
                    <a:lnTo>
                      <a:pt x="0" y="4"/>
                    </a:lnTo>
                    <a:lnTo>
                      <a:pt x="38" y="29"/>
                    </a:lnTo>
                    <a:lnTo>
                      <a:pt x="81" y="57"/>
                    </a:lnTo>
                    <a:lnTo>
                      <a:pt x="107" y="64"/>
                    </a:lnTo>
                    <a:lnTo>
                      <a:pt x="129" y="72"/>
                    </a:lnTo>
                    <a:lnTo>
                      <a:pt x="150" y="68"/>
                    </a:lnTo>
                    <a:lnTo>
                      <a:pt x="172" y="61"/>
                    </a:lnTo>
                    <a:close/>
                  </a:path>
                </a:pathLst>
              </a:custGeom>
              <a:solidFill>
                <a:srgbClr val="0080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40" name="Freeform 425"/>
              <p:cNvSpPr>
                <a:spLocks/>
              </p:cNvSpPr>
              <p:nvPr/>
            </p:nvSpPr>
            <p:spPr bwMode="auto">
              <a:xfrm>
                <a:off x="10481516" y="6161088"/>
                <a:ext cx="95250" cy="119062"/>
              </a:xfrm>
              <a:custGeom>
                <a:avLst/>
                <a:gdLst>
                  <a:gd name="T0" fmla="*/ 56 w 60"/>
                  <a:gd name="T1" fmla="*/ 0 h 75"/>
                  <a:gd name="T2" fmla="*/ 43 w 60"/>
                  <a:gd name="T3" fmla="*/ 7 h 75"/>
                  <a:gd name="T4" fmla="*/ 22 w 60"/>
                  <a:gd name="T5" fmla="*/ 18 h 75"/>
                  <a:gd name="T6" fmla="*/ 4 w 60"/>
                  <a:gd name="T7" fmla="*/ 39 h 75"/>
                  <a:gd name="T8" fmla="*/ 0 w 60"/>
                  <a:gd name="T9" fmla="*/ 57 h 75"/>
                  <a:gd name="T10" fmla="*/ 4 w 60"/>
                  <a:gd name="T11" fmla="*/ 75 h 75"/>
                  <a:gd name="T12" fmla="*/ 35 w 60"/>
                  <a:gd name="T13" fmla="*/ 57 h 75"/>
                  <a:gd name="T14" fmla="*/ 43 w 60"/>
                  <a:gd name="T15" fmla="*/ 46 h 75"/>
                  <a:gd name="T16" fmla="*/ 52 w 60"/>
                  <a:gd name="T17" fmla="*/ 36 h 75"/>
                  <a:gd name="T18" fmla="*/ 60 w 60"/>
                  <a:gd name="T19" fmla="*/ 18 h 75"/>
                  <a:gd name="T20" fmla="*/ 56 w 60"/>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75"/>
                  <a:gd name="T35" fmla="*/ 60 w 60"/>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75">
                    <a:moveTo>
                      <a:pt x="56" y="0"/>
                    </a:moveTo>
                    <a:lnTo>
                      <a:pt x="43" y="7"/>
                    </a:lnTo>
                    <a:lnTo>
                      <a:pt x="22" y="18"/>
                    </a:lnTo>
                    <a:lnTo>
                      <a:pt x="4" y="39"/>
                    </a:lnTo>
                    <a:lnTo>
                      <a:pt x="0" y="57"/>
                    </a:lnTo>
                    <a:lnTo>
                      <a:pt x="4" y="75"/>
                    </a:lnTo>
                    <a:lnTo>
                      <a:pt x="35" y="57"/>
                    </a:lnTo>
                    <a:lnTo>
                      <a:pt x="43" y="46"/>
                    </a:lnTo>
                    <a:lnTo>
                      <a:pt x="52" y="36"/>
                    </a:lnTo>
                    <a:lnTo>
                      <a:pt x="60" y="18"/>
                    </a:lnTo>
                    <a:lnTo>
                      <a:pt x="56" y="0"/>
                    </a:lnTo>
                    <a:close/>
                  </a:path>
                </a:pathLst>
              </a:custGeom>
              <a:solidFill>
                <a:srgbClr val="0080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41" name="Freeform 426"/>
              <p:cNvSpPr>
                <a:spLocks/>
              </p:cNvSpPr>
              <p:nvPr/>
            </p:nvSpPr>
            <p:spPr bwMode="auto">
              <a:xfrm>
                <a:off x="10679953" y="6046788"/>
                <a:ext cx="252413" cy="85725"/>
              </a:xfrm>
              <a:custGeom>
                <a:avLst/>
                <a:gdLst>
                  <a:gd name="T0" fmla="*/ 0 w 159"/>
                  <a:gd name="T1" fmla="*/ 7 h 54"/>
                  <a:gd name="T2" fmla="*/ 0 w 159"/>
                  <a:gd name="T3" fmla="*/ 15 h 54"/>
                  <a:gd name="T4" fmla="*/ 4 w 159"/>
                  <a:gd name="T5" fmla="*/ 22 h 54"/>
                  <a:gd name="T6" fmla="*/ 17 w 159"/>
                  <a:gd name="T7" fmla="*/ 33 h 54"/>
                  <a:gd name="T8" fmla="*/ 30 w 159"/>
                  <a:gd name="T9" fmla="*/ 40 h 54"/>
                  <a:gd name="T10" fmla="*/ 56 w 159"/>
                  <a:gd name="T11" fmla="*/ 47 h 54"/>
                  <a:gd name="T12" fmla="*/ 81 w 159"/>
                  <a:gd name="T13" fmla="*/ 50 h 54"/>
                  <a:gd name="T14" fmla="*/ 116 w 159"/>
                  <a:gd name="T15" fmla="*/ 54 h 54"/>
                  <a:gd name="T16" fmla="*/ 159 w 159"/>
                  <a:gd name="T17" fmla="*/ 50 h 54"/>
                  <a:gd name="T18" fmla="*/ 116 w 159"/>
                  <a:gd name="T19" fmla="*/ 33 h 54"/>
                  <a:gd name="T20" fmla="*/ 68 w 159"/>
                  <a:gd name="T21" fmla="*/ 15 h 54"/>
                  <a:gd name="T22" fmla="*/ 26 w 159"/>
                  <a:gd name="T23" fmla="*/ 4 h 54"/>
                  <a:gd name="T24" fmla="*/ 8 w 159"/>
                  <a:gd name="T25" fmla="*/ 0 h 54"/>
                  <a:gd name="T26" fmla="*/ 0 w 159"/>
                  <a:gd name="T27" fmla="*/ 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54"/>
                  <a:gd name="T44" fmla="*/ 159 w 159"/>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54">
                    <a:moveTo>
                      <a:pt x="0" y="7"/>
                    </a:moveTo>
                    <a:lnTo>
                      <a:pt x="0" y="15"/>
                    </a:lnTo>
                    <a:lnTo>
                      <a:pt x="4" y="22"/>
                    </a:lnTo>
                    <a:lnTo>
                      <a:pt x="17" y="33"/>
                    </a:lnTo>
                    <a:lnTo>
                      <a:pt x="30" y="40"/>
                    </a:lnTo>
                    <a:lnTo>
                      <a:pt x="56" y="47"/>
                    </a:lnTo>
                    <a:lnTo>
                      <a:pt x="81" y="50"/>
                    </a:lnTo>
                    <a:lnTo>
                      <a:pt x="116" y="54"/>
                    </a:lnTo>
                    <a:lnTo>
                      <a:pt x="159" y="50"/>
                    </a:lnTo>
                    <a:lnTo>
                      <a:pt x="116" y="33"/>
                    </a:lnTo>
                    <a:lnTo>
                      <a:pt x="68" y="15"/>
                    </a:lnTo>
                    <a:lnTo>
                      <a:pt x="26" y="4"/>
                    </a:lnTo>
                    <a:lnTo>
                      <a:pt x="8" y="0"/>
                    </a:lnTo>
                    <a:lnTo>
                      <a:pt x="0" y="7"/>
                    </a:lnTo>
                    <a:close/>
                  </a:path>
                </a:pathLst>
              </a:custGeom>
              <a:solidFill>
                <a:srgbClr val="0080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42" name="Freeform 428"/>
              <p:cNvSpPr>
                <a:spLocks/>
              </p:cNvSpPr>
              <p:nvPr/>
            </p:nvSpPr>
            <p:spPr bwMode="auto">
              <a:xfrm>
                <a:off x="10665666" y="5819775"/>
                <a:ext cx="184150" cy="222250"/>
              </a:xfrm>
              <a:custGeom>
                <a:avLst/>
                <a:gdLst>
                  <a:gd name="T0" fmla="*/ 22 w 116"/>
                  <a:gd name="T1" fmla="*/ 140 h 140"/>
                  <a:gd name="T2" fmla="*/ 9 w 116"/>
                  <a:gd name="T3" fmla="*/ 136 h 140"/>
                  <a:gd name="T4" fmla="*/ 0 w 116"/>
                  <a:gd name="T5" fmla="*/ 129 h 140"/>
                  <a:gd name="T6" fmla="*/ 0 w 116"/>
                  <a:gd name="T7" fmla="*/ 115 h 140"/>
                  <a:gd name="T8" fmla="*/ 13 w 116"/>
                  <a:gd name="T9" fmla="*/ 93 h 140"/>
                  <a:gd name="T10" fmla="*/ 39 w 116"/>
                  <a:gd name="T11" fmla="*/ 72 h 140"/>
                  <a:gd name="T12" fmla="*/ 90 w 116"/>
                  <a:gd name="T13" fmla="*/ 29 h 140"/>
                  <a:gd name="T14" fmla="*/ 108 w 116"/>
                  <a:gd name="T15" fmla="*/ 11 h 140"/>
                  <a:gd name="T16" fmla="*/ 116 w 116"/>
                  <a:gd name="T17" fmla="*/ 0 h 140"/>
                  <a:gd name="T18" fmla="*/ 112 w 116"/>
                  <a:gd name="T19" fmla="*/ 11 h 140"/>
                  <a:gd name="T20" fmla="*/ 112 w 116"/>
                  <a:gd name="T21" fmla="*/ 29 h 140"/>
                  <a:gd name="T22" fmla="*/ 99 w 116"/>
                  <a:gd name="T23" fmla="*/ 68 h 140"/>
                  <a:gd name="T24" fmla="*/ 86 w 116"/>
                  <a:gd name="T25" fmla="*/ 90 h 140"/>
                  <a:gd name="T26" fmla="*/ 73 w 116"/>
                  <a:gd name="T27" fmla="*/ 111 h 140"/>
                  <a:gd name="T28" fmla="*/ 52 w 116"/>
                  <a:gd name="T29" fmla="*/ 129 h 140"/>
                  <a:gd name="T30" fmla="*/ 22 w 116"/>
                  <a:gd name="T31" fmla="*/ 140 h 1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140"/>
                  <a:gd name="T50" fmla="*/ 116 w 116"/>
                  <a:gd name="T51" fmla="*/ 140 h 1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140">
                    <a:moveTo>
                      <a:pt x="22" y="140"/>
                    </a:moveTo>
                    <a:lnTo>
                      <a:pt x="9" y="136"/>
                    </a:lnTo>
                    <a:lnTo>
                      <a:pt x="0" y="129"/>
                    </a:lnTo>
                    <a:lnTo>
                      <a:pt x="0" y="115"/>
                    </a:lnTo>
                    <a:lnTo>
                      <a:pt x="13" y="93"/>
                    </a:lnTo>
                    <a:lnTo>
                      <a:pt x="39" y="72"/>
                    </a:lnTo>
                    <a:lnTo>
                      <a:pt x="90" y="29"/>
                    </a:lnTo>
                    <a:lnTo>
                      <a:pt x="108" y="11"/>
                    </a:lnTo>
                    <a:lnTo>
                      <a:pt x="116" y="0"/>
                    </a:lnTo>
                    <a:lnTo>
                      <a:pt x="112" y="11"/>
                    </a:lnTo>
                    <a:lnTo>
                      <a:pt x="112" y="29"/>
                    </a:lnTo>
                    <a:lnTo>
                      <a:pt x="99" y="68"/>
                    </a:lnTo>
                    <a:lnTo>
                      <a:pt x="86" y="90"/>
                    </a:lnTo>
                    <a:lnTo>
                      <a:pt x="73" y="111"/>
                    </a:lnTo>
                    <a:lnTo>
                      <a:pt x="52" y="129"/>
                    </a:lnTo>
                    <a:lnTo>
                      <a:pt x="22" y="140"/>
                    </a:lnTo>
                    <a:close/>
                  </a:path>
                </a:pathLst>
              </a:custGeom>
              <a:solidFill>
                <a:srgbClr val="008000"/>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spTree>
    <p:extLst>
      <p:ext uri="{BB962C8B-B14F-4D97-AF65-F5344CB8AC3E}">
        <p14:creationId xmlns:p14="http://schemas.microsoft.com/office/powerpoint/2010/main" val="2880011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withEffect">
                                  <p:stCondLst>
                                    <p:cond delay="0"/>
                                  </p:stCondLst>
                                  <p:iterate type="lt">
                                    <p:tmPct val="25000"/>
                                  </p:iterate>
                                  <p:childTnLst>
                                    <p:animClr clrSpc="hsl" dir="cw">
                                      <p:cBhvr override="childStyle">
                                        <p:cTn id="6" dur="1000" fill="hold"/>
                                        <p:tgtEl>
                                          <p:spTgt spid="5"/>
                                        </p:tgtEl>
                                        <p:attrNameLst>
                                          <p:attrName>style.color</p:attrName>
                                        </p:attrNameLst>
                                      </p:cBhvr>
                                      <p:by>
                                        <p:hsl h="10842353" s="0" l="0"/>
                                      </p:by>
                                    </p:animClr>
                                    <p:animClr clrSpc="hsl" dir="cw">
                                      <p:cBhvr>
                                        <p:cTn id="7" dur="1000" fill="hold"/>
                                        <p:tgtEl>
                                          <p:spTgt spid="5"/>
                                        </p:tgtEl>
                                        <p:attrNameLst>
                                          <p:attrName>fillcolor</p:attrName>
                                        </p:attrNameLst>
                                      </p:cBhvr>
                                      <p:by>
                                        <p:hsl h="10842353" s="0" l="0"/>
                                      </p:by>
                                    </p:animClr>
                                    <p:animClr clrSpc="hsl" dir="cw">
                                      <p:cBhvr>
                                        <p:cTn id="8" dur="1000" fill="hold"/>
                                        <p:tgtEl>
                                          <p:spTgt spid="5"/>
                                        </p:tgtEl>
                                        <p:attrNameLst>
                                          <p:attrName>stroke.color</p:attrName>
                                        </p:attrNameLst>
                                      </p:cBhvr>
                                      <p:by>
                                        <p:hsl h="10842353"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E3C4E6-A96F-44D2-9464-EF7872489778}"/>
              </a:ext>
            </a:extLst>
          </p:cNvPr>
          <p:cNvSpPr txBox="1"/>
          <p:nvPr/>
        </p:nvSpPr>
        <p:spPr>
          <a:xfrm>
            <a:off x="1150883" y="313015"/>
            <a:ext cx="82686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noProof="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i="0" u="none" strike="noStrike" kern="1200" cap="none" spc="0" normalizeH="0" baseline="0" noProof="0" err="1">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KHỞI</a:t>
            </a:r>
            <a:r>
              <a:rPr kumimoji="0" lang="en-US" sz="2800" i="0" u="none" strike="noStrike" kern="1200" cap="none" spc="0" normalizeH="0" noProof="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i="0" u="none" strike="noStrike" kern="1200" cap="none" spc="0" normalizeH="0" noProof="0" err="1">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ĐỘNG</a:t>
            </a:r>
            <a:r>
              <a:rPr kumimoji="0" lang="en-US" sz="2800" i="0" u="none" strike="noStrike" kern="1200" cap="none" spc="0" normalizeH="0" noProof="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vi-VN" sz="2800" i="0" u="none" strike="noStrike" kern="1200" cap="none" spc="0" normalizeH="0" baseline="0" noProof="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73BACEF-EBFA-4AAE-AA39-AA3767641EA7}"/>
              </a:ext>
            </a:extLst>
          </p:cNvPr>
          <p:cNvSpPr txBox="1"/>
          <p:nvPr/>
        </p:nvSpPr>
        <p:spPr>
          <a:xfrm>
            <a:off x="1150882" y="1034910"/>
            <a:ext cx="96327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err="1">
                <a:latin typeface="Cambria" panose="02040503050406030204" pitchFamily="18" charset="0"/>
                <a:ea typeface="Cambria" panose="02040503050406030204" pitchFamily="18" charset="0"/>
                <a:cs typeface="Times New Roman" panose="02020603050405020304" pitchFamily="18" charset="0"/>
              </a:rPr>
              <a:t>Lật</a:t>
            </a:r>
            <a:r>
              <a:rPr lang="en-US" sz="4000" b="1">
                <a:latin typeface="Cambria" panose="02040503050406030204" pitchFamily="18" charset="0"/>
                <a:ea typeface="Cambria" panose="02040503050406030204" pitchFamily="18" charset="0"/>
                <a:cs typeface="Times New Roman" panose="02020603050405020304" pitchFamily="18" charset="0"/>
              </a:rPr>
              <a:t> </a:t>
            </a:r>
            <a:r>
              <a:rPr lang="en-US" sz="4000" b="1" err="1">
                <a:latin typeface="Cambria" panose="02040503050406030204" pitchFamily="18" charset="0"/>
                <a:ea typeface="Cambria" panose="02040503050406030204" pitchFamily="18" charset="0"/>
                <a:cs typeface="Times New Roman" panose="02020603050405020304" pitchFamily="18" charset="0"/>
              </a:rPr>
              <a:t>các</a:t>
            </a:r>
            <a:r>
              <a:rPr lang="en-US" sz="4000" b="1">
                <a:latin typeface="Cambria" panose="02040503050406030204" pitchFamily="18" charset="0"/>
                <a:ea typeface="Cambria" panose="02040503050406030204" pitchFamily="18" charset="0"/>
                <a:cs typeface="Times New Roman" panose="02020603050405020304" pitchFamily="18" charset="0"/>
              </a:rPr>
              <a:t> </a:t>
            </a:r>
            <a:r>
              <a:rPr lang="en-US" sz="4000" b="1" err="1">
                <a:latin typeface="Cambria" panose="02040503050406030204" pitchFamily="18" charset="0"/>
                <a:ea typeface="Cambria" panose="02040503050406030204" pitchFamily="18" charset="0"/>
                <a:cs typeface="Times New Roman" panose="02020603050405020304" pitchFamily="18" charset="0"/>
              </a:rPr>
              <a:t>mảnh</a:t>
            </a:r>
            <a:r>
              <a:rPr lang="en-US" sz="4000" b="1">
                <a:latin typeface="Cambria" panose="02040503050406030204" pitchFamily="18" charset="0"/>
                <a:ea typeface="Cambria" panose="02040503050406030204" pitchFamily="18" charset="0"/>
                <a:cs typeface="Times New Roman" panose="02020603050405020304" pitchFamily="18" charset="0"/>
              </a:rPr>
              <a:t> </a:t>
            </a:r>
            <a:r>
              <a:rPr lang="en-US" sz="4000" b="1" err="1">
                <a:latin typeface="Cambria" panose="02040503050406030204" pitchFamily="18" charset="0"/>
                <a:ea typeface="Cambria" panose="02040503050406030204" pitchFamily="18" charset="0"/>
                <a:cs typeface="Times New Roman" panose="02020603050405020304" pitchFamily="18" charset="0"/>
              </a:rPr>
              <a:t>ghép</a:t>
            </a:r>
            <a:r>
              <a:rPr lang="en-US" sz="4000" b="1">
                <a:latin typeface="Cambria" panose="02040503050406030204" pitchFamily="18" charset="0"/>
                <a:ea typeface="Cambria" panose="02040503050406030204" pitchFamily="18" charset="0"/>
                <a:cs typeface="Times New Roman" panose="02020603050405020304" pitchFamily="18" charset="0"/>
              </a:rPr>
              <a:t> </a:t>
            </a:r>
            <a:r>
              <a:rPr lang="en-US" sz="4000" b="1" err="1">
                <a:latin typeface="Cambria" panose="02040503050406030204" pitchFamily="18" charset="0"/>
                <a:ea typeface="Cambria" panose="02040503050406030204" pitchFamily="18" charset="0"/>
                <a:cs typeface="Times New Roman" panose="02020603050405020304" pitchFamily="18" charset="0"/>
              </a:rPr>
              <a:t>để</a:t>
            </a:r>
            <a:r>
              <a:rPr lang="en-US" sz="4000" b="1">
                <a:latin typeface="Cambria" panose="02040503050406030204" pitchFamily="18" charset="0"/>
                <a:ea typeface="Cambria" panose="02040503050406030204" pitchFamily="18" charset="0"/>
                <a:cs typeface="Times New Roman" panose="02020603050405020304" pitchFamily="18" charset="0"/>
              </a:rPr>
              <a:t> </a:t>
            </a:r>
            <a:r>
              <a:rPr lang="en-US" sz="4000" b="1" err="1">
                <a:latin typeface="Cambria" panose="02040503050406030204" pitchFamily="18" charset="0"/>
                <a:ea typeface="Cambria" panose="02040503050406030204" pitchFamily="18" charset="0"/>
                <a:cs typeface="Times New Roman" panose="02020603050405020304" pitchFamily="18" charset="0"/>
              </a:rPr>
              <a:t>tìm</a:t>
            </a:r>
            <a:r>
              <a:rPr lang="en-US" sz="4000" b="1">
                <a:latin typeface="Cambria" panose="02040503050406030204" pitchFamily="18" charset="0"/>
                <a:ea typeface="Cambria" panose="02040503050406030204" pitchFamily="18" charset="0"/>
                <a:cs typeface="Times New Roman" panose="02020603050405020304" pitchFamily="18" charset="0"/>
              </a:rPr>
              <a:t> </a:t>
            </a:r>
            <a:r>
              <a:rPr lang="en-US" sz="4000" b="1" err="1">
                <a:latin typeface="Cambria" panose="02040503050406030204" pitchFamily="18" charset="0"/>
                <a:ea typeface="Cambria" panose="02040503050406030204" pitchFamily="18" charset="0"/>
                <a:cs typeface="Times New Roman" panose="02020603050405020304" pitchFamily="18" charset="0"/>
              </a:rPr>
              <a:t>thông</a:t>
            </a:r>
            <a:r>
              <a:rPr lang="en-US" sz="4000" b="1">
                <a:latin typeface="Cambria" panose="02040503050406030204" pitchFamily="18" charset="0"/>
                <a:ea typeface="Cambria" panose="02040503050406030204" pitchFamily="18" charset="0"/>
                <a:cs typeface="Times New Roman" panose="02020603050405020304" pitchFamily="18" charset="0"/>
              </a:rPr>
              <a:t> </a:t>
            </a:r>
            <a:r>
              <a:rPr lang="en-US" sz="4000" b="1" err="1">
                <a:latin typeface="Cambria" panose="02040503050406030204" pitchFamily="18" charset="0"/>
                <a:ea typeface="Cambria" panose="02040503050406030204" pitchFamily="18" charset="0"/>
                <a:cs typeface="Times New Roman" panose="02020603050405020304" pitchFamily="18" charset="0"/>
              </a:rPr>
              <a:t>điệp</a:t>
            </a:r>
            <a:endParaRPr kumimoji="0" lang="vi-VN" sz="4000" b="1" i="0" u="none" strike="noStrike" kern="1200" cap="none" spc="0" normalizeH="0" baseline="0" noProof="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2630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3834" y="1525462"/>
            <a:ext cx="5526400" cy="3688872"/>
          </a:xfrm>
          <a:prstGeom prst="rect">
            <a:avLst/>
          </a:prstGeom>
        </p:spPr>
      </p:pic>
      <p:pic>
        <p:nvPicPr>
          <p:cNvPr id="138" name="Picture 137"/>
          <p:cNvPicPr>
            <a:picLocks noChangeAspect="1"/>
          </p:cNvPicPr>
          <p:nvPr/>
        </p:nvPicPr>
        <p:blipFill rotWithShape="1">
          <a:blip r:embed="rId6">
            <a:extLst>
              <a:ext uri="{28A0092B-C50C-407E-A947-70E740481C1C}">
                <a14:useLocalDpi xmlns:a14="http://schemas.microsoft.com/office/drawing/2010/main" val="0"/>
              </a:ext>
            </a:extLst>
          </a:blip>
          <a:srcRect r="62673"/>
          <a:stretch/>
        </p:blipFill>
        <p:spPr>
          <a:xfrm>
            <a:off x="3" y="3"/>
            <a:ext cx="4549140" cy="6858767"/>
          </a:xfrm>
          <a:prstGeom prst="rect">
            <a:avLst/>
          </a:prstGeom>
          <a:ln>
            <a:noFill/>
          </a:ln>
          <a:effectLst>
            <a:outerShdw blurRad="292100" dist="139700" dir="2700000" algn="tl" rotWithShape="0">
              <a:srgbClr val="333333">
                <a:alpha val="65000"/>
              </a:srgbClr>
            </a:outerShdw>
          </a:effectLst>
        </p:spPr>
      </p:pic>
      <p:pic>
        <p:nvPicPr>
          <p:cNvPr id="146" name="Picture 1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91969" y="1101456"/>
            <a:ext cx="1168595" cy="1168595"/>
          </a:xfrm>
          <a:prstGeom prst="rect">
            <a:avLst/>
          </a:prstGeom>
        </p:spPr>
      </p:pic>
      <p:pic>
        <p:nvPicPr>
          <p:cNvPr id="147" name="Picture 14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703" y="883979"/>
            <a:ext cx="1061107" cy="1061107"/>
          </a:xfrm>
          <a:prstGeom prst="rect">
            <a:avLst/>
          </a:prstGeom>
        </p:spPr>
      </p:pic>
      <p:pic>
        <p:nvPicPr>
          <p:cNvPr id="148" name="Picture 147"/>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888252" y="1738172"/>
            <a:ext cx="1127571" cy="1127571"/>
          </a:xfrm>
          <a:prstGeom prst="rect">
            <a:avLst/>
          </a:prstGeom>
        </p:spPr>
      </p:pic>
      <p:pic>
        <p:nvPicPr>
          <p:cNvPr id="149" name="Picture 1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4694" y="-974833"/>
            <a:ext cx="1761897" cy="6059949"/>
          </a:xfrm>
          <a:prstGeom prst="rect">
            <a:avLst/>
          </a:prstGeom>
        </p:spPr>
      </p:pic>
      <p:pic>
        <p:nvPicPr>
          <p:cNvPr id="150" name="Picture 1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7939" y="5085120"/>
            <a:ext cx="647700" cy="904875"/>
          </a:xfrm>
          <a:prstGeom prst="rect">
            <a:avLst/>
          </a:prstGeom>
        </p:spPr>
      </p:pic>
      <p:pic>
        <p:nvPicPr>
          <p:cNvPr id="159" name="Picture 15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11180" y="585978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703" y="-671549"/>
            <a:ext cx="609600" cy="609600"/>
          </a:xfrm>
          <a:prstGeom prst="rect">
            <a:avLst/>
          </a:prstGeom>
        </p:spPr>
      </p:pic>
      <p:sp>
        <p:nvSpPr>
          <p:cNvPr id="2" name="Rectangle 1">
            <a:extLst>
              <a:ext uri="{FF2B5EF4-FFF2-40B4-BE49-F238E27FC236}">
                <a16:creationId xmlns:a16="http://schemas.microsoft.com/office/drawing/2014/main" id="{C8A39B79-0B9B-459D-B912-7ADC870B33A0}"/>
              </a:ext>
            </a:extLst>
          </p:cNvPr>
          <p:cNvSpPr/>
          <p:nvPr/>
        </p:nvSpPr>
        <p:spPr>
          <a:xfrm>
            <a:off x="3328833" y="6340642"/>
            <a:ext cx="1197448" cy="265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9" name="mau1">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07711" y="45934"/>
            <a:ext cx="3383281" cy="3383281"/>
          </a:xfrm>
          <a:prstGeom prst="rect">
            <a:avLst/>
          </a:prstGeom>
        </p:spPr>
      </p:pic>
      <p:pic>
        <p:nvPicPr>
          <p:cNvPr id="140" name="mau2">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16893" y="513329"/>
            <a:ext cx="3370817" cy="3378585"/>
          </a:xfrm>
          <a:prstGeom prst="rect">
            <a:avLst/>
          </a:prstGeom>
        </p:spPr>
      </p:pic>
      <p:pic>
        <p:nvPicPr>
          <p:cNvPr id="142" name="mau4">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56940" y="2968443"/>
            <a:ext cx="3394173" cy="3394173"/>
          </a:xfrm>
          <a:prstGeom prst="rect">
            <a:avLst/>
          </a:prstGeom>
        </p:spPr>
      </p:pic>
      <p:pic>
        <p:nvPicPr>
          <p:cNvPr id="143" name="mau5">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66916" y="3429215"/>
            <a:ext cx="3370817" cy="3378585"/>
          </a:xfrm>
          <a:prstGeom prst="rect">
            <a:avLst/>
          </a:prstGeom>
        </p:spPr>
      </p:pic>
      <p:sp>
        <p:nvSpPr>
          <p:cNvPr id="3" name="Rectangle 2">
            <a:extLst>
              <a:ext uri="{FF2B5EF4-FFF2-40B4-BE49-F238E27FC236}">
                <a16:creationId xmlns:a16="http://schemas.microsoft.com/office/drawing/2014/main" id="{1BA11ED5-8335-4EDE-9AF3-E50E7853F448}"/>
              </a:ext>
            </a:extLst>
          </p:cNvPr>
          <p:cNvSpPr/>
          <p:nvPr/>
        </p:nvSpPr>
        <p:spPr>
          <a:xfrm>
            <a:off x="6469517" y="4325597"/>
            <a:ext cx="957520" cy="975252"/>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3</a:t>
            </a:r>
            <a:endParaRPr lang="vi-VN" sz="7200" b="1" dirty="0"/>
          </a:p>
        </p:txBody>
      </p:sp>
      <p:sp>
        <p:nvSpPr>
          <p:cNvPr id="25" name="Rectangle 24">
            <a:extLst>
              <a:ext uri="{FF2B5EF4-FFF2-40B4-BE49-F238E27FC236}">
                <a16:creationId xmlns:a16="http://schemas.microsoft.com/office/drawing/2014/main" id="{193F20DA-CE6C-4B6A-9B1C-A9D78C21F069}"/>
              </a:ext>
            </a:extLst>
          </p:cNvPr>
          <p:cNvSpPr/>
          <p:nvPr/>
        </p:nvSpPr>
        <p:spPr>
          <a:xfrm>
            <a:off x="9384930" y="4414258"/>
            <a:ext cx="957520" cy="8865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4</a:t>
            </a:r>
            <a:endParaRPr lang="vi-VN" sz="7200" b="1" dirty="0"/>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par>
                                <p:cTn id="13" presetID="10" presetClass="exit" presetSubtype="0" fill="hold" grpId="0" nodeType="with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39"/>
                                        </p:tgtEl>
                                      </p:cBhvr>
                                    </p:animEffect>
                                    <p:set>
                                      <p:cBhvr>
                                        <p:cTn id="2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25" restart="whenNotActive" fill="hold" evtFilter="cancelBubble" nodeType="interactiveSeq">
                <p:stCondLst>
                  <p:cond evt="onClick" delay="0">
                    <p:tgtEl>
                      <p:spTgt spid="14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40"/>
                                        </p:tgtEl>
                                      </p:cBhvr>
                                    </p:animEffect>
                                    <p:set>
                                      <p:cBhvr>
                                        <p:cTn id="3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31" restart="whenNotActive" fill="hold" evtFilter="cancelBubble" nodeType="interactiveSeq">
                <p:stCondLst>
                  <p:cond evt="onClick" delay="0">
                    <p:tgtEl>
                      <p:spTgt spid="14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42"/>
                                        </p:tgtEl>
                                      </p:cBhvr>
                                    </p:animEffect>
                                    <p:set>
                                      <p:cBhvr>
                                        <p:cTn id="36" dur="1" fill="hold">
                                          <p:stCondLst>
                                            <p:cond delay="499"/>
                                          </p:stCondLst>
                                        </p:cTn>
                                        <p:tgtEl>
                                          <p:spTgt spid="142"/>
                                        </p:tgtEl>
                                        <p:attrNameLst>
                                          <p:attrName>style.visibility</p:attrName>
                                        </p:attrNameLst>
                                      </p:cBhvr>
                                      <p:to>
                                        <p:strVal val="hidden"/>
                                      </p:to>
                                    </p:set>
                                  </p:childTnLst>
                                </p:cTn>
                              </p:par>
                              <p:par>
                                <p:cTn id="37" presetID="1" presetClass="emph" presetSubtype="2" fill="hold" nodeType="withEffect">
                                  <p:stCondLst>
                                    <p:cond delay="0"/>
                                  </p:stCondLst>
                                  <p:childTnLst>
                                    <p:animClr clrSpc="rgb" dir="cw">
                                      <p:cBhvr>
                                        <p:cTn id="38" dur="2000" fill="hold"/>
                                        <p:tgtEl>
                                          <p:spTgt spid="3"/>
                                        </p:tgtEl>
                                        <p:attrNameLst>
                                          <p:attrName>fillcolor</p:attrName>
                                        </p:attrNameLst>
                                      </p:cBhvr>
                                      <p:to>
                                        <a:schemeClr val="tx1"/>
                                      </p:to>
                                    </p:animClr>
                                    <p:set>
                                      <p:cBhvr>
                                        <p:cTn id="39" dur="2000" fill="hold"/>
                                        <p:tgtEl>
                                          <p:spTgt spid="3"/>
                                        </p:tgtEl>
                                        <p:attrNameLst>
                                          <p:attrName>fill.type</p:attrName>
                                        </p:attrNameLst>
                                      </p:cBhvr>
                                      <p:to>
                                        <p:strVal val="solid"/>
                                      </p:to>
                                    </p:set>
                                    <p:set>
                                      <p:cBhvr>
                                        <p:cTn id="40" dur="2000" fill="hold"/>
                                        <p:tgtEl>
                                          <p:spTgt spid="3"/>
                                        </p:tgtEl>
                                        <p:attrNameLst>
                                          <p:attrName>fill.on</p:attrName>
                                        </p:attrNameLst>
                                      </p:cBhvr>
                                      <p:to>
                                        <p:strVal val="true"/>
                                      </p:to>
                                    </p:set>
                                  </p:childTnLst>
                                </p:cTn>
                              </p:par>
                            </p:childTnLst>
                          </p:cTn>
                        </p:par>
                      </p:childTnLst>
                    </p:cTn>
                  </p:par>
                </p:childTnLst>
              </p:cTn>
              <p:nextCondLst>
                <p:cond evt="onClick" delay="0">
                  <p:tgtEl>
                    <p:spTgt spid="142"/>
                  </p:tgtEl>
                </p:cond>
              </p:nextCondLst>
            </p:seq>
            <p:seq concurrent="1" nextAc="seek">
              <p:cTn id="41" restart="whenNotActive" fill="hold" evtFilter="cancelBubble" nodeType="interactiveSeq">
                <p:stCondLst>
                  <p:cond evt="onClick" delay="0">
                    <p:tgtEl>
                      <p:spTgt spid="143"/>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3"/>
                                        </p:tgtEl>
                                      </p:cBhvr>
                                    </p:animEffect>
                                    <p:set>
                                      <p:cBhvr>
                                        <p:cTn id="46" dur="1" fill="hold">
                                          <p:stCondLst>
                                            <p:cond delay="499"/>
                                          </p:stCondLst>
                                        </p:cTn>
                                        <p:tgtEl>
                                          <p:spTgt spid="143"/>
                                        </p:tgtEl>
                                        <p:attrNameLst>
                                          <p:attrName>style.visibility</p:attrName>
                                        </p:attrNameLst>
                                      </p:cBhvr>
                                      <p:to>
                                        <p:strVal val="hidden"/>
                                      </p:to>
                                    </p:set>
                                  </p:childTnLst>
                                </p:cTn>
                              </p:par>
                              <p:par>
                                <p:cTn id="47" presetID="1" presetClass="emph" presetSubtype="2" fill="hold" nodeType="withEffect">
                                  <p:stCondLst>
                                    <p:cond delay="0"/>
                                  </p:stCondLst>
                                  <p:childTnLst>
                                    <p:animClr clrSpc="rgb" dir="cw">
                                      <p:cBhvr>
                                        <p:cTn id="48" dur="500" fill="hold"/>
                                        <p:tgtEl>
                                          <p:spTgt spid="25"/>
                                        </p:tgtEl>
                                        <p:attrNameLst>
                                          <p:attrName>fillcolor</p:attrName>
                                        </p:attrNameLst>
                                      </p:cBhvr>
                                      <p:to>
                                        <a:schemeClr val="tx1"/>
                                      </p:to>
                                    </p:animClr>
                                    <p:set>
                                      <p:cBhvr>
                                        <p:cTn id="49" dur="500" fill="hold"/>
                                        <p:tgtEl>
                                          <p:spTgt spid="25"/>
                                        </p:tgtEl>
                                        <p:attrNameLst>
                                          <p:attrName>fill.type</p:attrName>
                                        </p:attrNameLst>
                                      </p:cBhvr>
                                      <p:to>
                                        <p:strVal val="solid"/>
                                      </p:to>
                                    </p:set>
                                    <p:set>
                                      <p:cBhvr>
                                        <p:cTn id="50" dur="500" fill="hold"/>
                                        <p:tgtEl>
                                          <p:spTgt spid="25"/>
                                        </p:tgtEl>
                                        <p:attrNameLst>
                                          <p:attrName>fill.on</p:attrName>
                                        </p:attrNameLst>
                                      </p:cBhvr>
                                      <p:to>
                                        <p:strVal val="true"/>
                                      </p:to>
                                    </p:set>
                                  </p:childTnLst>
                                </p:cTn>
                              </p:par>
                            </p:childTnLst>
                          </p:cTn>
                        </p:par>
                      </p:childTnLst>
                    </p:cTn>
                  </p:par>
                </p:childTnLst>
              </p:cTn>
              <p:nextCondLst>
                <p:cond evt="onClick" delay="0">
                  <p:tgtEl>
                    <p:spTgt spid="143"/>
                  </p:tgtEl>
                </p:cond>
              </p:nextCondLst>
            </p:seq>
            <p:audio>
              <p:cMediaNode vol="20000">
                <p:cTn id="51" fill="hold" display="0">
                  <p:stCondLst>
                    <p:cond delay="indefinite"/>
                  </p:stCondLst>
                  <p:endCondLst>
                    <p:cond evt="onStopAudio" delay="0">
                      <p:tgtEl>
                        <p:sldTgt/>
                      </p:tgtEl>
                    </p:cond>
                  </p:endCondLst>
                </p:cTn>
                <p:tgtEl>
                  <p:spTgt spid="4"/>
                </p:tgtEl>
              </p:cMediaNode>
            </p:audio>
          </p:childTnLst>
        </p:cTn>
      </p:par>
    </p:tnLst>
    <p:bldLst>
      <p:bldP spid="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AEC6A9F7-9406-4D0E-A1B0-58575B74C824}"/>
              </a:ext>
            </a:extLst>
          </p:cNvPr>
          <p:cNvSpPr/>
          <p:nvPr/>
        </p:nvSpPr>
        <p:spPr>
          <a:xfrm flipH="1">
            <a:off x="3494549" y="5270646"/>
            <a:ext cx="4294599" cy="698643"/>
          </a:xfrm>
          <a:prstGeom prst="homePlate">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- 5 = - 4</a:t>
            </a:r>
            <a:endParaRPr lang="vi-VN" sz="3600">
              <a:latin typeface="Times New Roman" panose="02020603050405020304" pitchFamily="18" charset="0"/>
              <a:cs typeface="Times New Roman" panose="02020603050405020304" pitchFamily="18" charset="0"/>
            </a:endParaRPr>
          </a:p>
        </p:txBody>
      </p:sp>
      <p:sp>
        <p:nvSpPr>
          <p:cNvPr id="11" name="Arrow: Pentagon 10">
            <a:extLst>
              <a:ext uri="{FF2B5EF4-FFF2-40B4-BE49-F238E27FC236}">
                <a16:creationId xmlns:a16="http://schemas.microsoft.com/office/drawing/2014/main" id="{20CE860E-8967-400D-85FF-7068E311E992}"/>
              </a:ext>
            </a:extLst>
          </p:cNvPr>
          <p:cNvSpPr/>
          <p:nvPr/>
        </p:nvSpPr>
        <p:spPr>
          <a:xfrm flipH="1">
            <a:off x="3339100" y="4157518"/>
            <a:ext cx="4294599" cy="698643"/>
          </a:xfrm>
          <a:prstGeom prst="homePlate">
            <a:avLst/>
          </a:prstGeom>
          <a:solidFill>
            <a:srgbClr val="23E1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0000"/>
              </a:solidFill>
              <a:latin typeface="Times New Roman" pitchFamily="18" charset="0"/>
              <a:cs typeface="Times New Roman" pitchFamily="18" charset="0"/>
            </a:endParaRPr>
          </a:p>
          <a:p>
            <a:pPr algn="ctr"/>
            <a:r>
              <a:rPr lang="en-US" sz="3600" b="1">
                <a:solidFill>
                  <a:srgbClr val="FF0000"/>
                </a:solidFill>
                <a:latin typeface="Times New Roman" pitchFamily="18" charset="0"/>
                <a:cs typeface="Times New Roman" pitchFamily="18" charset="0"/>
              </a:rPr>
              <a:t>- 5 &lt; - 4 </a:t>
            </a:r>
          </a:p>
          <a:p>
            <a:pPr algn="ctr"/>
            <a:endParaRPr lang="vi-VN" sz="3600"/>
          </a:p>
        </p:txBody>
      </p:sp>
      <p:sp>
        <p:nvSpPr>
          <p:cNvPr id="3" name="Arrow: Pentagon 2">
            <a:extLst>
              <a:ext uri="{FF2B5EF4-FFF2-40B4-BE49-F238E27FC236}">
                <a16:creationId xmlns:a16="http://schemas.microsoft.com/office/drawing/2014/main" id="{88CAF2F1-18E4-442A-850A-159833A6736D}"/>
              </a:ext>
            </a:extLst>
          </p:cNvPr>
          <p:cNvSpPr/>
          <p:nvPr/>
        </p:nvSpPr>
        <p:spPr>
          <a:xfrm flipH="1">
            <a:off x="3287731" y="3030880"/>
            <a:ext cx="4294599" cy="698643"/>
          </a:xfrm>
          <a:prstGeom prst="homePlat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-5 &gt; - 4</a:t>
            </a:r>
          </a:p>
        </p:txBody>
      </p:sp>
      <p:sp>
        <p:nvSpPr>
          <p:cNvPr id="40" name="Snip Diagonal Corner Rectangle 39"/>
          <p:cNvSpPr/>
          <p:nvPr/>
        </p:nvSpPr>
        <p:spPr>
          <a:xfrm>
            <a:off x="834574" y="410939"/>
            <a:ext cx="10522857" cy="2227943"/>
          </a:xfrm>
          <a:prstGeom prst="snip2DiagRect">
            <a:avLst/>
          </a:prstGeom>
          <a:solidFill>
            <a:schemeClr val="accent4">
              <a:lumMod val="40000"/>
              <a:lumOff val="60000"/>
              <a:alpha val="7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10000"/>
              </a:spcBef>
            </a:pPr>
            <a:r>
              <a:rPr kumimoji="0" lang="en-US" sz="4000" b="1" i="0" u="none" strike="noStrike" kern="1200" cap="none" spc="0" normalizeH="0" baseline="0" noProof="0" err="1">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4000" b="1"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err="1">
                <a:ln>
                  <a:noFill/>
                </a:ln>
                <a:solidFill>
                  <a:srgbClr val="0000FF"/>
                </a:solidFill>
                <a:effectLst/>
                <a:uLnTx/>
                <a:uFillTx/>
                <a:latin typeface="Times New Roman" panose="02020603050405020304" pitchFamily="18" charset="0"/>
                <a:cs typeface="Times New Roman" panose="02020603050405020304" pitchFamily="18" charset="0"/>
              </a:rPr>
              <a:t>hỏi</a:t>
            </a:r>
            <a:r>
              <a:rPr kumimoji="0" lang="en-US" sz="4000" b="1"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1: </a:t>
            </a:r>
            <a:r>
              <a:rPr lang="en-US" sz="4000" b="1">
                <a:solidFill>
                  <a:srgbClr val="0000FF"/>
                </a:solidFill>
                <a:latin typeface="Times New Roman" pitchFamily="18" charset="0"/>
                <a:cs typeface="Times New Roman" pitchFamily="18" charset="0"/>
              </a:rPr>
              <a:t>So sánh </a:t>
            </a:r>
            <a:endParaRPr lang="vi-VN" sz="4000">
              <a:solidFill>
                <a:srgbClr val="0000FF"/>
              </a:solidFill>
            </a:endParaRPr>
          </a:p>
        </p:txBody>
      </p:sp>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2" y="5388209"/>
            <a:ext cx="2400300" cy="1468203"/>
          </a:xfrm>
          <a:prstGeom prst="rect">
            <a:avLst/>
          </a:prstGeom>
        </p:spPr>
      </p:pic>
      <p:sp>
        <p:nvSpPr>
          <p:cNvPr id="2" name="Oval 1">
            <a:extLst>
              <a:ext uri="{FF2B5EF4-FFF2-40B4-BE49-F238E27FC236}">
                <a16:creationId xmlns:a16="http://schemas.microsoft.com/office/drawing/2014/main" id="{C6D2B533-A0A5-4D42-8664-4F006B4694E4}"/>
              </a:ext>
            </a:extLst>
          </p:cNvPr>
          <p:cNvSpPr/>
          <p:nvPr/>
        </p:nvSpPr>
        <p:spPr>
          <a:xfrm>
            <a:off x="2767263" y="2971800"/>
            <a:ext cx="808144" cy="808144"/>
          </a:xfrm>
          <a:prstGeom prst="ellipse">
            <a:avLst/>
          </a:prstGeom>
          <a:solidFill>
            <a:srgbClr val="FFE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Arial" panose="020B0604020202020204" pitchFamily="34" charset="0"/>
                <a:cs typeface="Arial" panose="020B0604020202020204" pitchFamily="34" charset="0"/>
              </a:rPr>
              <a:t>A</a:t>
            </a:r>
            <a:endParaRPr lang="vi-VN" sz="3600">
              <a:solidFill>
                <a:srgbClr val="002060"/>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46716BE-C072-4E66-B688-EE882D2B74A9}"/>
              </a:ext>
            </a:extLst>
          </p:cNvPr>
          <p:cNvSpPr/>
          <p:nvPr/>
        </p:nvSpPr>
        <p:spPr>
          <a:xfrm>
            <a:off x="2767263" y="4102768"/>
            <a:ext cx="808144" cy="808144"/>
          </a:xfrm>
          <a:prstGeom prst="ellipse">
            <a:avLst/>
          </a:prstGeom>
          <a:solidFill>
            <a:srgbClr val="BC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Arial" panose="020B0604020202020204" pitchFamily="34" charset="0"/>
                <a:cs typeface="Arial" panose="020B0604020202020204" pitchFamily="34" charset="0"/>
              </a:rPr>
              <a:t>B</a:t>
            </a:r>
            <a:endParaRPr lang="vi-VN" sz="3600">
              <a:solidFill>
                <a:srgbClr val="002060"/>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DBA84EFC-A957-4A24-8A75-E120FCBECB25}"/>
              </a:ext>
            </a:extLst>
          </p:cNvPr>
          <p:cNvSpPr/>
          <p:nvPr/>
        </p:nvSpPr>
        <p:spPr>
          <a:xfrm>
            <a:off x="2767263" y="5209673"/>
            <a:ext cx="808144" cy="808144"/>
          </a:xfrm>
          <a:prstGeom prst="ellipse">
            <a:avLst/>
          </a:prstGeom>
          <a:solidFill>
            <a:srgbClr val="BEC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Arial" panose="020B0604020202020204" pitchFamily="34" charset="0"/>
                <a:cs typeface="Arial" panose="020B0604020202020204" pitchFamily="34" charset="0"/>
              </a:rPr>
              <a:t>C</a:t>
            </a:r>
            <a:endParaRPr lang="vi-VN" sz="3600">
              <a:solidFill>
                <a:srgbClr val="002060"/>
              </a:solidFill>
              <a:latin typeface="Arial" panose="020B0604020202020204" pitchFamily="34" charset="0"/>
              <a:cs typeface="Arial" panose="020B0604020202020204" pitchFamily="34" charset="0"/>
            </a:endParaRPr>
          </a:p>
        </p:txBody>
      </p:sp>
      <p:pic>
        <p:nvPicPr>
          <p:cNvPr id="16" name="Picture 15" descr="A picture containing text&#10;&#10;Description automatically generated">
            <a:extLst>
              <a:ext uri="{FF2B5EF4-FFF2-40B4-BE49-F238E27FC236}">
                <a16:creationId xmlns:a16="http://schemas.microsoft.com/office/drawing/2014/main" id="{CCC72D8F-1B0B-4D0E-91A4-983CDC86AE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1075" y="3621505"/>
            <a:ext cx="1762125" cy="1428750"/>
          </a:xfrm>
          <a:prstGeom prst="rect">
            <a:avLst/>
          </a:prstGeom>
        </p:spPr>
      </p:pic>
      <p:pic>
        <p:nvPicPr>
          <p:cNvPr id="6" name="Picture 5">
            <a:extLst>
              <a:ext uri="{FF2B5EF4-FFF2-40B4-BE49-F238E27FC236}">
                <a16:creationId xmlns:a16="http://schemas.microsoft.com/office/drawing/2014/main" id="{9F362C0C-FC47-422B-BCEC-F8B1CE1331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0221" y="4897582"/>
            <a:ext cx="1537855" cy="1537854"/>
          </a:xfrm>
          <a:prstGeom prst="rect">
            <a:avLst/>
          </a:prstGeom>
        </p:spPr>
      </p:pic>
      <p:pic>
        <p:nvPicPr>
          <p:cNvPr id="17" name="Picture 16">
            <a:extLst>
              <a:ext uri="{FF2B5EF4-FFF2-40B4-BE49-F238E27FC236}">
                <a16:creationId xmlns:a16="http://schemas.microsoft.com/office/drawing/2014/main" id="{8CC6F27A-E99A-48D6-AACD-E14E148C73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27821" y="2583873"/>
            <a:ext cx="1537855" cy="1537854"/>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outVertical)">
                                      <p:cBhvr>
                                        <p:cTn id="15" dur="500"/>
                                        <p:tgtEl>
                                          <p:spTgt spid="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par>
                                <p:cTn id="54" presetID="30" presetClass="emph" presetSubtype="0" fill="hold" grpId="1" nodeType="withEffect">
                                  <p:stCondLst>
                                    <p:cond delay="0"/>
                                  </p:stCondLst>
                                  <p:childTnLst>
                                    <p:animClr clrSpc="hsl" dir="cw">
                                      <p:cBhvr override="childStyle">
                                        <p:cTn id="55" dur="500" fill="hold"/>
                                        <p:tgtEl>
                                          <p:spTgt spid="13"/>
                                        </p:tgtEl>
                                        <p:attrNameLst>
                                          <p:attrName>style.color</p:attrName>
                                        </p:attrNameLst>
                                      </p:cBhvr>
                                      <p:by>
                                        <p:hsl h="0" s="12549" l="25098"/>
                                      </p:by>
                                    </p:animClr>
                                    <p:animClr clrSpc="hsl" dir="cw">
                                      <p:cBhvr>
                                        <p:cTn id="56" dur="500" fill="hold"/>
                                        <p:tgtEl>
                                          <p:spTgt spid="13"/>
                                        </p:tgtEl>
                                        <p:attrNameLst>
                                          <p:attrName>fillcolor</p:attrName>
                                        </p:attrNameLst>
                                      </p:cBhvr>
                                      <p:by>
                                        <p:hsl h="0" s="12549" l="25098"/>
                                      </p:by>
                                    </p:animClr>
                                    <p:animClr clrSpc="hsl" dir="cw">
                                      <p:cBhvr>
                                        <p:cTn id="57" dur="500" fill="hold"/>
                                        <p:tgtEl>
                                          <p:spTgt spid="13"/>
                                        </p:tgtEl>
                                        <p:attrNameLst>
                                          <p:attrName>stroke.color</p:attrName>
                                        </p:attrNameLst>
                                      </p:cBhvr>
                                      <p:by>
                                        <p:hsl h="0" s="12549" l="25098"/>
                                      </p:by>
                                    </p:animClr>
                                    <p:set>
                                      <p:cBhvr>
                                        <p:cTn id="58" dur="500" fill="hold"/>
                                        <p:tgtEl>
                                          <p:spTgt spid="13"/>
                                        </p:tgtEl>
                                        <p:attrNameLst>
                                          <p:attrName>fill.type</p:attrName>
                                        </p:attrNameLst>
                                      </p:cBhvr>
                                      <p:to>
                                        <p:strVal val="solid"/>
                                      </p:to>
                                    </p:set>
                                  </p:childTnLst>
                                </p:cTn>
                              </p:par>
                              <p:par>
                                <p:cTn id="59" presetID="30" presetClass="emph" presetSubtype="0" fill="hold" grpId="1" nodeType="withEffect">
                                  <p:stCondLst>
                                    <p:cond delay="0"/>
                                  </p:stCondLst>
                                  <p:childTnLst>
                                    <p:animClr clrSpc="hsl" dir="cw">
                                      <p:cBhvr override="childStyle">
                                        <p:cTn id="60" dur="500" fill="hold"/>
                                        <p:tgtEl>
                                          <p:spTgt spid="3"/>
                                        </p:tgtEl>
                                        <p:attrNameLst>
                                          <p:attrName>style.color</p:attrName>
                                        </p:attrNameLst>
                                      </p:cBhvr>
                                      <p:by>
                                        <p:hsl h="0" s="12549" l="25098"/>
                                      </p:by>
                                    </p:animClr>
                                    <p:animClr clrSpc="hsl" dir="cw">
                                      <p:cBhvr>
                                        <p:cTn id="61" dur="500" fill="hold"/>
                                        <p:tgtEl>
                                          <p:spTgt spid="3"/>
                                        </p:tgtEl>
                                        <p:attrNameLst>
                                          <p:attrName>fillcolor</p:attrName>
                                        </p:attrNameLst>
                                      </p:cBhvr>
                                      <p:by>
                                        <p:hsl h="0" s="12549" l="25098"/>
                                      </p:by>
                                    </p:animClr>
                                    <p:animClr clrSpc="hsl" dir="cw">
                                      <p:cBhvr>
                                        <p:cTn id="62" dur="500" fill="hold"/>
                                        <p:tgtEl>
                                          <p:spTgt spid="3"/>
                                        </p:tgtEl>
                                        <p:attrNameLst>
                                          <p:attrName>stroke.color</p:attrName>
                                        </p:attrNameLst>
                                      </p:cBhvr>
                                      <p:by>
                                        <p:hsl h="0" s="12549" l="25098"/>
                                      </p:by>
                                    </p:animClr>
                                    <p:set>
                                      <p:cBhvr>
                                        <p:cTn id="63" dur="500" fill="hold"/>
                                        <p:tgtEl>
                                          <p:spTgt spid="3"/>
                                        </p:tgtEl>
                                        <p:attrNameLst>
                                          <p:attrName>fill.type</p:attrName>
                                        </p:attrNameLst>
                                      </p:cBhvr>
                                      <p:to>
                                        <p:strVal val="solid"/>
                                      </p:to>
                                    </p:set>
                                  </p:childTnLst>
                                </p:cTn>
                              </p:par>
                              <p:par>
                                <p:cTn id="64" presetID="1" presetClass="emph" presetSubtype="2" fill="hold" grpId="1" nodeType="withEffect">
                                  <p:stCondLst>
                                    <p:cond delay="0"/>
                                  </p:stCondLst>
                                  <p:childTnLst>
                                    <p:animClr clrSpc="rgb" dir="cw">
                                      <p:cBhvr>
                                        <p:cTn id="65" dur="2000" fill="hold"/>
                                        <p:tgtEl>
                                          <p:spTgt spid="11"/>
                                        </p:tgtEl>
                                        <p:attrNameLst>
                                          <p:attrName>fillcolor</p:attrName>
                                        </p:attrNameLst>
                                      </p:cBhvr>
                                      <p:to>
                                        <a:srgbClr val="269A26"/>
                                      </p:to>
                                    </p:animClr>
                                    <p:set>
                                      <p:cBhvr>
                                        <p:cTn id="66" dur="2000" fill="hold"/>
                                        <p:tgtEl>
                                          <p:spTgt spid="11"/>
                                        </p:tgtEl>
                                        <p:attrNameLst>
                                          <p:attrName>fill.type</p:attrName>
                                        </p:attrNameLst>
                                      </p:cBhvr>
                                      <p:to>
                                        <p:strVal val="solid"/>
                                      </p:to>
                                    </p:set>
                                    <p:set>
                                      <p:cBhvr>
                                        <p:cTn id="67"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3000"/>
                                        <p:tgtEl>
                                          <p:spTgt spid="6"/>
                                        </p:tgtEl>
                                      </p:cBhvr>
                                    </p:animEffect>
                                  </p:childTnLst>
                                  <p:subTnLst>
                                    <p:audio>
                                      <p:cMediaNode>
                                        <p:cTn display="0" masterRel="sameClick">
                                          <p:stCondLst>
                                            <p:cond evt="begin" delay="0">
                                              <p:tn val="71"/>
                                            </p:cond>
                                          </p:stCondLst>
                                          <p:endCondLst>
                                            <p:cond evt="onStopAudio" delay="0">
                                              <p:tgtEl>
                                                <p:sldTgt/>
                                              </p:tgtEl>
                                            </p:cond>
                                          </p:endCondLst>
                                        </p:cTn>
                                        <p:tgtEl>
                                          <p:sndTgt r:embed="rId4" name="sai-6.wav"/>
                                        </p:tgtEl>
                                      </p:cMediaNode>
                                    </p:audio>
                                  </p:subTnLst>
                                </p:cTn>
                              </p:par>
                            </p:childTnLst>
                          </p:cTn>
                        </p:par>
                        <p:par>
                          <p:cTn id="74" fill="hold">
                            <p:stCondLst>
                              <p:cond delay="3000"/>
                            </p:stCondLst>
                            <p:childTnLst>
                              <p:par>
                                <p:cTn id="75" presetID="53" presetClass="exit" presetSubtype="32" fill="hold" nodeType="afterEffect">
                                  <p:stCondLst>
                                    <p:cond delay="0"/>
                                  </p:stCondLst>
                                  <p:childTnLst>
                                    <p:anim calcmode="lin" valueType="num">
                                      <p:cBhvr>
                                        <p:cTn id="76" dur="500"/>
                                        <p:tgtEl>
                                          <p:spTgt spid="6"/>
                                        </p:tgtEl>
                                        <p:attrNameLst>
                                          <p:attrName>ppt_w</p:attrName>
                                        </p:attrNameLst>
                                      </p:cBhvr>
                                      <p:tavLst>
                                        <p:tav tm="0">
                                          <p:val>
                                            <p:strVal val="ppt_w"/>
                                          </p:val>
                                        </p:tav>
                                        <p:tav tm="100000">
                                          <p:val>
                                            <p:fltVal val="0"/>
                                          </p:val>
                                        </p:tav>
                                      </p:tavLst>
                                    </p:anim>
                                    <p:anim calcmode="lin" valueType="num">
                                      <p:cBhvr>
                                        <p:cTn id="77" dur="500"/>
                                        <p:tgtEl>
                                          <p:spTgt spid="6"/>
                                        </p:tgtEl>
                                        <p:attrNameLst>
                                          <p:attrName>ppt_h</p:attrName>
                                        </p:attrNameLst>
                                      </p:cBhvr>
                                      <p:tavLst>
                                        <p:tav tm="0">
                                          <p:val>
                                            <p:strVal val="ppt_h"/>
                                          </p:val>
                                        </p:tav>
                                        <p:tav tm="100000">
                                          <p:val>
                                            <p:fltVal val="0"/>
                                          </p:val>
                                        </p:tav>
                                      </p:tavLst>
                                    </p:anim>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0" restart="whenNotActive" fill="hold" evtFilter="cancelBubble" nodeType="interactiveSeq">
                <p:stCondLst>
                  <p:cond evt="onClick" delay="0">
                    <p:tgtEl>
                      <p:spTgt spid="3"/>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3000"/>
                                        <p:tgtEl>
                                          <p:spTgt spid="17"/>
                                        </p:tgtEl>
                                      </p:cBhvr>
                                    </p:animEffect>
                                  </p:childTnLst>
                                  <p:subTnLst>
                                    <p:audio>
                                      <p:cMediaNode>
                                        <p:cTn display="0" masterRel="sameClick">
                                          <p:stCondLst>
                                            <p:cond evt="begin" delay="0">
                                              <p:tn val="83"/>
                                            </p:cond>
                                          </p:stCondLst>
                                          <p:endCondLst>
                                            <p:cond evt="onStopAudio" delay="0">
                                              <p:tgtEl>
                                                <p:sldTgt/>
                                              </p:tgtEl>
                                            </p:cond>
                                          </p:endCondLst>
                                        </p:cTn>
                                        <p:tgtEl>
                                          <p:sndTgt r:embed="rId4" name="sai-6.wav"/>
                                        </p:tgtEl>
                                      </p:cMediaNode>
                                    </p:audio>
                                  </p:subTnLst>
                                </p:cTn>
                              </p:par>
                            </p:childTnLst>
                          </p:cTn>
                        </p:par>
                        <p:par>
                          <p:cTn id="86" fill="hold">
                            <p:stCondLst>
                              <p:cond delay="3000"/>
                            </p:stCondLst>
                            <p:childTnLst>
                              <p:par>
                                <p:cTn id="87" presetID="53" presetClass="exit" presetSubtype="32" fill="hold" nodeType="afterEffect">
                                  <p:stCondLst>
                                    <p:cond delay="0"/>
                                  </p:stCondLst>
                                  <p:childTnLst>
                                    <p:anim calcmode="lin" valueType="num">
                                      <p:cBhvr>
                                        <p:cTn id="88" dur="500"/>
                                        <p:tgtEl>
                                          <p:spTgt spid="17"/>
                                        </p:tgtEl>
                                        <p:attrNameLst>
                                          <p:attrName>ppt_w</p:attrName>
                                        </p:attrNameLst>
                                      </p:cBhvr>
                                      <p:tavLst>
                                        <p:tav tm="0">
                                          <p:val>
                                            <p:strVal val="ppt_w"/>
                                          </p:val>
                                        </p:tav>
                                        <p:tav tm="100000">
                                          <p:val>
                                            <p:fltVal val="0"/>
                                          </p:val>
                                        </p:tav>
                                      </p:tavLst>
                                    </p:anim>
                                    <p:anim calcmode="lin" valueType="num">
                                      <p:cBhvr>
                                        <p:cTn id="89" dur="500"/>
                                        <p:tgtEl>
                                          <p:spTgt spid="17"/>
                                        </p:tgtEl>
                                        <p:attrNameLst>
                                          <p:attrName>ppt_h</p:attrName>
                                        </p:attrNameLst>
                                      </p:cBhvr>
                                      <p:tavLst>
                                        <p:tav tm="0">
                                          <p:val>
                                            <p:strVal val="ppt_h"/>
                                          </p:val>
                                        </p:tav>
                                        <p:tav tm="100000">
                                          <p:val>
                                            <p:fltVal val="0"/>
                                          </p:val>
                                        </p:tav>
                                      </p:tavLst>
                                    </p:anim>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3" grpId="0" animBg="1"/>
      <p:bldP spid="13" grpId="1" animBg="1"/>
      <p:bldP spid="11" grpId="0" animBg="1"/>
      <p:bldP spid="11" grpId="1" animBg="1"/>
      <p:bldP spid="3" grpId="0" animBg="1"/>
      <p:bldP spid="3" grpId="1" animBg="1"/>
      <p:bldP spid="40" grpId="0" animBg="1"/>
      <p:bldP spid="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AEC6A9F7-9406-4D0E-A1B0-58575B74C824}"/>
              </a:ext>
            </a:extLst>
          </p:cNvPr>
          <p:cNvSpPr/>
          <p:nvPr/>
        </p:nvSpPr>
        <p:spPr>
          <a:xfrm flipH="1">
            <a:off x="896394" y="3004548"/>
            <a:ext cx="9306480" cy="1312288"/>
          </a:xfrm>
          <a:prstGeom prst="homePlate">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FontTx/>
              <a:buNone/>
            </a:pPr>
            <a:r>
              <a:rPr lang="en-US" altLang="en-US" sz="2800" dirty="0" err="1">
                <a:solidFill>
                  <a:schemeClr val="tx1">
                    <a:lumMod val="50000"/>
                  </a:schemeClr>
                </a:solidFill>
                <a:latin typeface="Times New Roman" panose="02020603050405020304" pitchFamily="18" charset="0"/>
              </a:rPr>
              <a:t>Khi</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biểu</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diễn</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số</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thực</a:t>
            </a:r>
            <a:r>
              <a:rPr lang="en-US" altLang="en-US" sz="2800" dirty="0">
                <a:solidFill>
                  <a:schemeClr val="tx1">
                    <a:lumMod val="50000"/>
                  </a:schemeClr>
                </a:solidFill>
                <a:latin typeface="Times New Roman" panose="02020603050405020304" pitchFamily="18" charset="0"/>
              </a:rPr>
              <a:t> a </a:t>
            </a:r>
            <a:r>
              <a:rPr lang="en-US" altLang="en-US" sz="2800" dirty="0" err="1">
                <a:solidFill>
                  <a:schemeClr val="tx1">
                    <a:lumMod val="50000"/>
                  </a:schemeClr>
                </a:solidFill>
                <a:latin typeface="Times New Roman" panose="02020603050405020304" pitchFamily="18" charset="0"/>
              </a:rPr>
              <a:t>và</a:t>
            </a:r>
            <a:r>
              <a:rPr lang="en-US" altLang="en-US" sz="2800" dirty="0">
                <a:solidFill>
                  <a:schemeClr val="tx1">
                    <a:lumMod val="50000"/>
                  </a:schemeClr>
                </a:solidFill>
                <a:latin typeface="Times New Roman" panose="02020603050405020304" pitchFamily="18" charset="0"/>
              </a:rPr>
              <a:t> b (a &lt; b) </a:t>
            </a:r>
            <a:r>
              <a:rPr lang="en-US" altLang="en-US" sz="2800" dirty="0" err="1">
                <a:solidFill>
                  <a:schemeClr val="tx1">
                    <a:lumMod val="50000"/>
                  </a:schemeClr>
                </a:solidFill>
                <a:latin typeface="Times New Roman" panose="02020603050405020304" pitchFamily="18" charset="0"/>
              </a:rPr>
              <a:t>trên</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trục</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số</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vẽ</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theo</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phương</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nằm</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ngang</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thì</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điểm</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biểu</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diễn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số</a:t>
            </a:r>
            <a:r>
              <a:rPr lang="en-US" altLang="en-US" sz="2800" i="1" dirty="0">
                <a:solidFill>
                  <a:schemeClr val="tx1">
                    <a:lumMod val="50000"/>
                  </a:schemeClr>
                </a:solidFill>
                <a:latin typeface="Times New Roman" panose="02020603050405020304" pitchFamily="18" charset="0"/>
              </a:rPr>
              <a:t> a ở </a:t>
            </a:r>
            <a:r>
              <a:rPr lang="en-US" altLang="en-US" sz="2800" i="1" dirty="0" err="1">
                <a:solidFill>
                  <a:schemeClr val="tx1">
                    <a:lumMod val="50000"/>
                  </a:schemeClr>
                </a:solidFill>
                <a:latin typeface="Times New Roman" panose="02020603050405020304" pitchFamily="18" charset="0"/>
              </a:rPr>
              <a:t>bên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rgbClr val="FF0000"/>
                </a:solidFill>
                <a:latin typeface="Times New Roman" panose="02020603050405020304" pitchFamily="18" charset="0"/>
              </a:rPr>
              <a:t>trái</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điểm</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biểu</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diễn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số</a:t>
            </a:r>
            <a:r>
              <a:rPr lang="en-US" altLang="en-US" sz="2800" i="1" dirty="0">
                <a:solidFill>
                  <a:schemeClr val="tx1">
                    <a:lumMod val="50000"/>
                  </a:schemeClr>
                </a:solidFill>
                <a:latin typeface="Times New Roman" panose="02020603050405020304" pitchFamily="18" charset="0"/>
              </a:rPr>
              <a:t> b</a:t>
            </a:r>
            <a:r>
              <a:rPr lang="en-US" altLang="en-US" sz="2800" dirty="0">
                <a:solidFill>
                  <a:schemeClr val="tx1">
                    <a:lumMod val="50000"/>
                  </a:schemeClr>
                </a:solidFill>
                <a:latin typeface="Times New Roman" panose="02020603050405020304" pitchFamily="18" charset="0"/>
              </a:rPr>
              <a:t>.</a:t>
            </a:r>
          </a:p>
        </p:txBody>
      </p:sp>
      <p:sp>
        <p:nvSpPr>
          <p:cNvPr id="11" name="Arrow: Pentagon 10">
            <a:extLst>
              <a:ext uri="{FF2B5EF4-FFF2-40B4-BE49-F238E27FC236}">
                <a16:creationId xmlns:a16="http://schemas.microsoft.com/office/drawing/2014/main" id="{20CE860E-8967-400D-85FF-7068E311E992}"/>
              </a:ext>
            </a:extLst>
          </p:cNvPr>
          <p:cNvSpPr/>
          <p:nvPr/>
        </p:nvSpPr>
        <p:spPr>
          <a:xfrm flipH="1">
            <a:off x="896394" y="4362074"/>
            <a:ext cx="9306480" cy="1276178"/>
          </a:xfrm>
          <a:prstGeom prst="homePlate">
            <a:avLst/>
          </a:prstGeom>
          <a:solidFill>
            <a:srgbClr val="23E1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itchFamily="18" charset="0"/>
              <a:cs typeface="Times New Roman" pitchFamily="18" charset="0"/>
            </a:endParaRPr>
          </a:p>
          <a:p>
            <a:pPr algn="just">
              <a:spcBef>
                <a:spcPct val="0"/>
              </a:spcBef>
              <a:buFontTx/>
              <a:buNone/>
            </a:pPr>
            <a:r>
              <a:rPr lang="en-US" altLang="en-US" sz="2800" dirty="0" err="1">
                <a:solidFill>
                  <a:schemeClr val="tx1">
                    <a:lumMod val="50000"/>
                  </a:schemeClr>
                </a:solidFill>
                <a:latin typeface="Times New Roman" panose="02020603050405020304" pitchFamily="18" charset="0"/>
              </a:rPr>
              <a:t>Khi</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biểu</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diễn</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số</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thực</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trên</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trục</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số</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vẽ</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theo</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phương</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nằm</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ngang</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thì</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điểm</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biểu</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diễn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số</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nhỏ</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hơn</a:t>
            </a:r>
            <a:r>
              <a:rPr lang="en-US" altLang="en-US" sz="2800" i="1" dirty="0">
                <a:solidFill>
                  <a:schemeClr val="tx1">
                    <a:lumMod val="50000"/>
                  </a:schemeClr>
                </a:solidFill>
                <a:latin typeface="Times New Roman" panose="02020603050405020304" pitchFamily="18" charset="0"/>
              </a:rPr>
              <a:t> ở </a:t>
            </a:r>
            <a:r>
              <a:rPr lang="en-US" altLang="en-US" sz="2800" i="1" dirty="0" err="1">
                <a:solidFill>
                  <a:schemeClr val="tx1">
                    <a:lumMod val="50000"/>
                  </a:schemeClr>
                </a:solidFill>
                <a:latin typeface="Times New Roman" panose="02020603050405020304" pitchFamily="18" charset="0"/>
              </a:rPr>
              <a:t>bên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rgbClr val="FF0000"/>
                </a:solidFill>
                <a:latin typeface="Times New Roman" panose="02020603050405020304" pitchFamily="18" charset="0"/>
              </a:rPr>
              <a:t>phải</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điểm</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biểu</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diễn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số</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lớn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hơn</a:t>
            </a:r>
            <a:r>
              <a:rPr lang="en-US" altLang="en-US" sz="2800" dirty="0">
                <a:solidFill>
                  <a:schemeClr val="tx1">
                    <a:lumMod val="50000"/>
                  </a:schemeClr>
                </a:solidFill>
                <a:latin typeface="Times New Roman" panose="02020603050405020304" pitchFamily="18" charset="0"/>
              </a:rPr>
              <a:t>.</a:t>
            </a:r>
          </a:p>
          <a:p>
            <a:pPr algn="ctr"/>
            <a:endParaRPr lang="vi-VN" sz="2800" dirty="0"/>
          </a:p>
        </p:txBody>
      </p:sp>
      <p:sp>
        <p:nvSpPr>
          <p:cNvPr id="3" name="Arrow: Pentagon 2">
            <a:extLst>
              <a:ext uri="{FF2B5EF4-FFF2-40B4-BE49-F238E27FC236}">
                <a16:creationId xmlns:a16="http://schemas.microsoft.com/office/drawing/2014/main" id="{88CAF2F1-18E4-442A-850A-159833A6736D}"/>
              </a:ext>
            </a:extLst>
          </p:cNvPr>
          <p:cNvSpPr/>
          <p:nvPr/>
        </p:nvSpPr>
        <p:spPr>
          <a:xfrm flipH="1">
            <a:off x="896394" y="1700615"/>
            <a:ext cx="9306480" cy="1253026"/>
          </a:xfrm>
          <a:prstGeom prst="homePlat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FontTx/>
              <a:buNone/>
            </a:pPr>
            <a:r>
              <a:rPr lang="en-US" altLang="en-US" sz="2800" dirty="0" err="1">
                <a:solidFill>
                  <a:schemeClr val="tx1">
                    <a:lumMod val="50000"/>
                  </a:schemeClr>
                </a:solidFill>
                <a:latin typeface="Times New Roman" panose="02020603050405020304" pitchFamily="18" charset="0"/>
              </a:rPr>
              <a:t>Khi</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biểu</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diễn</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số</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thực</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trên</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trục</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số</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vẽ</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theo</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phương</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nằm</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ngang</a:t>
            </a:r>
            <a:r>
              <a:rPr lang="en-US" altLang="en-US" sz="2800" dirty="0">
                <a:solidFill>
                  <a:schemeClr val="tx1">
                    <a:lumMod val="50000"/>
                  </a:schemeClr>
                </a:solidFill>
                <a:latin typeface="Times New Roman" panose="02020603050405020304" pitchFamily="18" charset="0"/>
              </a:rPr>
              <a:t>) </a:t>
            </a:r>
            <a:r>
              <a:rPr lang="en-US" altLang="en-US" sz="2800" dirty="0" err="1">
                <a:solidFill>
                  <a:schemeClr val="tx1">
                    <a:lumMod val="50000"/>
                  </a:schemeClr>
                </a:solidFill>
                <a:latin typeface="Times New Roman" panose="02020603050405020304" pitchFamily="18" charset="0"/>
              </a:rPr>
              <a:t>thì</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điểm</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biểu</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diễn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số</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nhỏ</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hơn</a:t>
            </a:r>
            <a:r>
              <a:rPr lang="en-US" altLang="en-US" sz="2800" i="1" dirty="0">
                <a:solidFill>
                  <a:schemeClr val="tx1">
                    <a:lumMod val="50000"/>
                  </a:schemeClr>
                </a:solidFill>
                <a:latin typeface="Times New Roman" panose="02020603050405020304" pitchFamily="18" charset="0"/>
              </a:rPr>
              <a:t> ở </a:t>
            </a:r>
            <a:r>
              <a:rPr lang="en-US" altLang="en-US" sz="2800" i="1" dirty="0" err="1">
                <a:solidFill>
                  <a:schemeClr val="tx1">
                    <a:lumMod val="50000"/>
                  </a:schemeClr>
                </a:solidFill>
                <a:latin typeface="Times New Roman" panose="02020603050405020304" pitchFamily="18" charset="0"/>
              </a:rPr>
              <a:t>bên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rgbClr val="FF0000"/>
                </a:solidFill>
                <a:latin typeface="Times New Roman" panose="02020603050405020304" pitchFamily="18" charset="0"/>
              </a:rPr>
              <a:t>trái</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điểm</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biểu</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diễn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số</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lớn</a:t>
            </a:r>
            <a:r>
              <a:rPr lang="en-US" altLang="en-US" sz="2800" i="1" dirty="0">
                <a:solidFill>
                  <a:schemeClr val="tx1">
                    <a:lumMod val="50000"/>
                  </a:schemeClr>
                </a:solidFill>
                <a:latin typeface="Times New Roman" panose="02020603050405020304" pitchFamily="18" charset="0"/>
              </a:rPr>
              <a:t> </a:t>
            </a:r>
            <a:r>
              <a:rPr lang="en-US" altLang="en-US" sz="2800" i="1" dirty="0" err="1">
                <a:solidFill>
                  <a:schemeClr val="tx1">
                    <a:lumMod val="50000"/>
                  </a:schemeClr>
                </a:solidFill>
                <a:latin typeface="Times New Roman" panose="02020603050405020304" pitchFamily="18" charset="0"/>
              </a:rPr>
              <a:t>hơn</a:t>
            </a:r>
            <a:r>
              <a:rPr lang="en-US" altLang="en-US" sz="2800" dirty="0">
                <a:solidFill>
                  <a:schemeClr val="tx1">
                    <a:lumMod val="50000"/>
                  </a:schemeClr>
                </a:solidFill>
                <a:latin typeface="Times New Roman" panose="02020603050405020304" pitchFamily="18" charset="0"/>
              </a:rPr>
              <a:t>.</a:t>
            </a:r>
          </a:p>
        </p:txBody>
      </p:sp>
      <p:sp>
        <p:nvSpPr>
          <p:cNvPr id="40" name="Snip Diagonal Corner Rectangle 39"/>
          <p:cNvSpPr/>
          <p:nvPr/>
        </p:nvSpPr>
        <p:spPr>
          <a:xfrm>
            <a:off x="834571" y="64921"/>
            <a:ext cx="10522857" cy="1225612"/>
          </a:xfrm>
          <a:prstGeom prst="snip2DiagRect">
            <a:avLst/>
          </a:prstGeom>
          <a:solidFill>
            <a:schemeClr val="accent4">
              <a:lumMod val="40000"/>
              <a:lumOff val="60000"/>
              <a:alpha val="7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2. </a:t>
            </a:r>
          </a:p>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khẳng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khẳng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itchFamily="18" charset="0"/>
                <a:cs typeface="Times New Roman" pitchFamily="18" charset="0"/>
              </a:rPr>
              <a:t>Sai</a:t>
            </a:r>
            <a:r>
              <a:rPr lang="en-US" sz="3200" b="1" dirty="0">
                <a:solidFill>
                  <a:schemeClr val="tx1"/>
                </a:solidFill>
                <a:latin typeface="Times New Roman" pitchFamily="18" charset="0"/>
                <a:cs typeface="Times New Roman" pitchFamily="18" charset="0"/>
              </a:rPr>
              <a:t>. </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0868" y="5410008"/>
            <a:ext cx="2400300" cy="1468203"/>
          </a:xfrm>
          <a:prstGeom prst="rect">
            <a:avLst/>
          </a:prstGeom>
        </p:spPr>
      </p:pic>
      <p:sp>
        <p:nvSpPr>
          <p:cNvPr id="2" name="Oval 1">
            <a:extLst>
              <a:ext uri="{FF2B5EF4-FFF2-40B4-BE49-F238E27FC236}">
                <a16:creationId xmlns:a16="http://schemas.microsoft.com/office/drawing/2014/main" id="{C6D2B533-A0A5-4D42-8664-4F006B4694E4}"/>
              </a:ext>
            </a:extLst>
          </p:cNvPr>
          <p:cNvSpPr/>
          <p:nvPr/>
        </p:nvSpPr>
        <p:spPr>
          <a:xfrm>
            <a:off x="88250" y="1909792"/>
            <a:ext cx="808144" cy="808144"/>
          </a:xfrm>
          <a:prstGeom prst="ellipse">
            <a:avLst/>
          </a:prstGeom>
          <a:solidFill>
            <a:srgbClr val="FFE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Arial" panose="020B0604020202020204" pitchFamily="34" charset="0"/>
                <a:cs typeface="Arial" panose="020B0604020202020204" pitchFamily="34" charset="0"/>
              </a:rPr>
              <a:t>A</a:t>
            </a:r>
            <a:endParaRPr lang="vi-VN" sz="3600">
              <a:solidFill>
                <a:srgbClr val="002060"/>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46716BE-C072-4E66-B688-EE882D2B74A9}"/>
              </a:ext>
            </a:extLst>
          </p:cNvPr>
          <p:cNvSpPr/>
          <p:nvPr/>
        </p:nvSpPr>
        <p:spPr>
          <a:xfrm>
            <a:off x="88250" y="4601864"/>
            <a:ext cx="808144" cy="808144"/>
          </a:xfrm>
          <a:prstGeom prst="ellipse">
            <a:avLst/>
          </a:prstGeom>
          <a:solidFill>
            <a:srgbClr val="BC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Arial" panose="020B0604020202020204" pitchFamily="34" charset="0"/>
                <a:cs typeface="Arial" panose="020B0604020202020204" pitchFamily="34" charset="0"/>
              </a:rPr>
              <a:t>B</a:t>
            </a:r>
            <a:endParaRPr lang="vi-VN" sz="3600">
              <a:solidFill>
                <a:srgbClr val="002060"/>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DBA84EFC-A957-4A24-8A75-E120FCBECB25}"/>
              </a:ext>
            </a:extLst>
          </p:cNvPr>
          <p:cNvSpPr/>
          <p:nvPr/>
        </p:nvSpPr>
        <p:spPr>
          <a:xfrm>
            <a:off x="88250" y="3256620"/>
            <a:ext cx="808144" cy="808144"/>
          </a:xfrm>
          <a:prstGeom prst="ellipse">
            <a:avLst/>
          </a:prstGeom>
          <a:solidFill>
            <a:srgbClr val="BEC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Arial" panose="020B0604020202020204" pitchFamily="34" charset="0"/>
                <a:cs typeface="Arial" panose="020B0604020202020204" pitchFamily="34" charset="0"/>
              </a:rPr>
              <a:t>C</a:t>
            </a:r>
            <a:endParaRPr lang="vi-VN" sz="3600">
              <a:solidFill>
                <a:srgbClr val="002060"/>
              </a:solidFill>
              <a:latin typeface="Arial" panose="020B0604020202020204" pitchFamily="34" charset="0"/>
              <a:cs typeface="Arial" panose="020B0604020202020204" pitchFamily="34" charset="0"/>
            </a:endParaRPr>
          </a:p>
        </p:txBody>
      </p:sp>
      <p:pic>
        <p:nvPicPr>
          <p:cNvPr id="16" name="Picture 15" descr="A picture containing text&#10;&#10;Description automatically generated">
            <a:extLst>
              <a:ext uri="{FF2B5EF4-FFF2-40B4-BE49-F238E27FC236}">
                <a16:creationId xmlns:a16="http://schemas.microsoft.com/office/drawing/2014/main" id="{CCC72D8F-1B0B-4D0E-91A4-983CDC86AE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0340" y="4045659"/>
            <a:ext cx="1762125" cy="1428750"/>
          </a:xfrm>
          <a:prstGeom prst="rect">
            <a:avLst/>
          </a:prstGeom>
        </p:spPr>
      </p:pic>
      <p:pic>
        <p:nvPicPr>
          <p:cNvPr id="6" name="Picture 5">
            <a:extLst>
              <a:ext uri="{FF2B5EF4-FFF2-40B4-BE49-F238E27FC236}">
                <a16:creationId xmlns:a16="http://schemas.microsoft.com/office/drawing/2014/main" id="{9F362C0C-FC47-422B-BCEC-F8B1CE1331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5748" y="2778982"/>
            <a:ext cx="1537855" cy="1537854"/>
          </a:xfrm>
          <a:prstGeom prst="rect">
            <a:avLst/>
          </a:prstGeom>
        </p:spPr>
      </p:pic>
      <p:pic>
        <p:nvPicPr>
          <p:cNvPr id="17" name="Picture 16">
            <a:extLst>
              <a:ext uri="{FF2B5EF4-FFF2-40B4-BE49-F238E27FC236}">
                <a16:creationId xmlns:a16="http://schemas.microsoft.com/office/drawing/2014/main" id="{8CC6F27A-E99A-48D6-AACD-E14E148C73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5748" y="1476935"/>
            <a:ext cx="1537855" cy="1537854"/>
          </a:xfrm>
          <a:prstGeom prst="rect">
            <a:avLst/>
          </a:prstGeom>
        </p:spPr>
      </p:pic>
    </p:spTree>
    <p:extLst>
      <p:ext uri="{BB962C8B-B14F-4D97-AF65-F5344CB8AC3E}">
        <p14:creationId xmlns:p14="http://schemas.microsoft.com/office/powerpoint/2010/main" val="14458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outVertical)">
                                      <p:cBhvr>
                                        <p:cTn id="15" dur="500"/>
                                        <p:tgtEl>
                                          <p:spTgt spid="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40">
                                            <p:txEl>
                                              <p:pRg st="1" end="1"/>
                                            </p:txEl>
                                          </p:spTgt>
                                        </p:tgtEl>
                                        <p:attrNameLst>
                                          <p:attrName>style.visibility</p:attrName>
                                        </p:attrNameLst>
                                      </p:cBhvr>
                                      <p:to>
                                        <p:strVal val="visible"/>
                                      </p:to>
                                    </p:set>
                                    <p:animEffect transition="in" filter="barn(outVertical)">
                                      <p:cBhvr>
                                        <p:cTn id="20" dur="500"/>
                                        <p:tgtEl>
                                          <p:spTgt spid="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3" name="applause.wav"/>
                                        </p:tgtEl>
                                      </p:cMediaNode>
                                    </p:audio>
                                  </p:subTnLst>
                                </p:cTn>
                              </p:par>
                              <p:par>
                                <p:cTn id="59" presetID="30" presetClass="emph" presetSubtype="0" fill="hold" grpId="1" nodeType="withEffect">
                                  <p:stCondLst>
                                    <p:cond delay="0"/>
                                  </p:stCondLst>
                                  <p:childTnLst>
                                    <p:animClr clrSpc="hsl" dir="cw">
                                      <p:cBhvr override="childStyle">
                                        <p:cTn id="60" dur="500" fill="hold"/>
                                        <p:tgtEl>
                                          <p:spTgt spid="13"/>
                                        </p:tgtEl>
                                        <p:attrNameLst>
                                          <p:attrName>style.color</p:attrName>
                                        </p:attrNameLst>
                                      </p:cBhvr>
                                      <p:by>
                                        <p:hsl h="0" s="12549" l="25098"/>
                                      </p:by>
                                    </p:animClr>
                                    <p:animClr clrSpc="hsl" dir="cw">
                                      <p:cBhvr>
                                        <p:cTn id="61" dur="500" fill="hold"/>
                                        <p:tgtEl>
                                          <p:spTgt spid="13"/>
                                        </p:tgtEl>
                                        <p:attrNameLst>
                                          <p:attrName>fillcolor</p:attrName>
                                        </p:attrNameLst>
                                      </p:cBhvr>
                                      <p:by>
                                        <p:hsl h="0" s="12549" l="25098"/>
                                      </p:by>
                                    </p:animClr>
                                    <p:animClr clrSpc="hsl" dir="cw">
                                      <p:cBhvr>
                                        <p:cTn id="62" dur="500" fill="hold"/>
                                        <p:tgtEl>
                                          <p:spTgt spid="13"/>
                                        </p:tgtEl>
                                        <p:attrNameLst>
                                          <p:attrName>stroke.color</p:attrName>
                                        </p:attrNameLst>
                                      </p:cBhvr>
                                      <p:by>
                                        <p:hsl h="0" s="12549" l="25098"/>
                                      </p:by>
                                    </p:animClr>
                                    <p:set>
                                      <p:cBhvr>
                                        <p:cTn id="63" dur="500" fill="hold"/>
                                        <p:tgtEl>
                                          <p:spTgt spid="13"/>
                                        </p:tgtEl>
                                        <p:attrNameLst>
                                          <p:attrName>fill.type</p:attrName>
                                        </p:attrNameLst>
                                      </p:cBhvr>
                                      <p:to>
                                        <p:strVal val="solid"/>
                                      </p:to>
                                    </p:set>
                                  </p:childTnLst>
                                </p:cTn>
                              </p:par>
                              <p:par>
                                <p:cTn id="64" presetID="30" presetClass="emph" presetSubtype="0" fill="hold" grpId="1" nodeType="withEffect">
                                  <p:stCondLst>
                                    <p:cond delay="0"/>
                                  </p:stCondLst>
                                  <p:childTnLst>
                                    <p:animClr clrSpc="hsl" dir="cw">
                                      <p:cBhvr override="childStyle">
                                        <p:cTn id="65" dur="500" fill="hold"/>
                                        <p:tgtEl>
                                          <p:spTgt spid="3"/>
                                        </p:tgtEl>
                                        <p:attrNameLst>
                                          <p:attrName>style.color</p:attrName>
                                        </p:attrNameLst>
                                      </p:cBhvr>
                                      <p:by>
                                        <p:hsl h="0" s="12549" l="25098"/>
                                      </p:by>
                                    </p:animClr>
                                    <p:animClr clrSpc="hsl" dir="cw">
                                      <p:cBhvr>
                                        <p:cTn id="66" dur="500" fill="hold"/>
                                        <p:tgtEl>
                                          <p:spTgt spid="3"/>
                                        </p:tgtEl>
                                        <p:attrNameLst>
                                          <p:attrName>fillcolor</p:attrName>
                                        </p:attrNameLst>
                                      </p:cBhvr>
                                      <p:by>
                                        <p:hsl h="0" s="12549" l="25098"/>
                                      </p:by>
                                    </p:animClr>
                                    <p:animClr clrSpc="hsl" dir="cw">
                                      <p:cBhvr>
                                        <p:cTn id="67" dur="500" fill="hold"/>
                                        <p:tgtEl>
                                          <p:spTgt spid="3"/>
                                        </p:tgtEl>
                                        <p:attrNameLst>
                                          <p:attrName>stroke.color</p:attrName>
                                        </p:attrNameLst>
                                      </p:cBhvr>
                                      <p:by>
                                        <p:hsl h="0" s="12549" l="25098"/>
                                      </p:by>
                                    </p:animClr>
                                    <p:set>
                                      <p:cBhvr>
                                        <p:cTn id="68" dur="500" fill="hold"/>
                                        <p:tgtEl>
                                          <p:spTgt spid="3"/>
                                        </p:tgtEl>
                                        <p:attrNameLst>
                                          <p:attrName>fill.type</p:attrName>
                                        </p:attrNameLst>
                                      </p:cBhvr>
                                      <p:to>
                                        <p:strVal val="solid"/>
                                      </p:to>
                                    </p:set>
                                  </p:childTnLst>
                                </p:cTn>
                              </p:par>
                              <p:par>
                                <p:cTn id="69" presetID="1" presetClass="emph" presetSubtype="2" fill="hold" grpId="1" nodeType="withEffect">
                                  <p:stCondLst>
                                    <p:cond delay="0"/>
                                  </p:stCondLst>
                                  <p:childTnLst>
                                    <p:animClr clrSpc="rgb" dir="cw">
                                      <p:cBhvr>
                                        <p:cTn id="70" dur="2000" fill="hold"/>
                                        <p:tgtEl>
                                          <p:spTgt spid="11"/>
                                        </p:tgtEl>
                                        <p:attrNameLst>
                                          <p:attrName>fillcolor</p:attrName>
                                        </p:attrNameLst>
                                      </p:cBhvr>
                                      <p:to>
                                        <a:srgbClr val="269A26"/>
                                      </p:to>
                                    </p:animClr>
                                    <p:set>
                                      <p:cBhvr>
                                        <p:cTn id="71" dur="2000" fill="hold"/>
                                        <p:tgtEl>
                                          <p:spTgt spid="11"/>
                                        </p:tgtEl>
                                        <p:attrNameLst>
                                          <p:attrName>fill.type</p:attrName>
                                        </p:attrNameLst>
                                      </p:cBhvr>
                                      <p:to>
                                        <p:strVal val="solid"/>
                                      </p:to>
                                    </p:set>
                                    <p:set>
                                      <p:cBhvr>
                                        <p:cTn id="7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3000"/>
                                        <p:tgtEl>
                                          <p:spTgt spid="6"/>
                                        </p:tgtEl>
                                      </p:cBhvr>
                                    </p:animEffect>
                                  </p:childTnLst>
                                  <p:subTnLst>
                                    <p:audio>
                                      <p:cMediaNode>
                                        <p:cTn display="0" masterRel="sameClick">
                                          <p:stCondLst>
                                            <p:cond evt="begin" delay="0">
                                              <p:tn val="76"/>
                                            </p:cond>
                                          </p:stCondLst>
                                          <p:endCondLst>
                                            <p:cond evt="onStopAudio" delay="0">
                                              <p:tgtEl>
                                                <p:sldTgt/>
                                              </p:tgtEl>
                                            </p:cond>
                                          </p:endCondLst>
                                        </p:cTn>
                                        <p:tgtEl>
                                          <p:sndTgt r:embed="rId4" name="sai-6.wav"/>
                                        </p:tgtEl>
                                      </p:cMediaNode>
                                    </p:audio>
                                  </p:subTnLst>
                                </p:cTn>
                              </p:par>
                            </p:childTnLst>
                          </p:cTn>
                        </p:par>
                        <p:par>
                          <p:cTn id="79" fill="hold">
                            <p:stCondLst>
                              <p:cond delay="3000"/>
                            </p:stCondLst>
                            <p:childTnLst>
                              <p:par>
                                <p:cTn id="80" presetID="53" presetClass="exit" presetSubtype="32" fill="hold" nodeType="afterEffect">
                                  <p:stCondLst>
                                    <p:cond delay="0"/>
                                  </p:stCondLst>
                                  <p:childTnLst>
                                    <p:anim calcmode="lin" valueType="num">
                                      <p:cBhvr>
                                        <p:cTn id="81" dur="500"/>
                                        <p:tgtEl>
                                          <p:spTgt spid="6"/>
                                        </p:tgtEl>
                                        <p:attrNameLst>
                                          <p:attrName>ppt_w</p:attrName>
                                        </p:attrNameLst>
                                      </p:cBhvr>
                                      <p:tavLst>
                                        <p:tav tm="0">
                                          <p:val>
                                            <p:strVal val="ppt_w"/>
                                          </p:val>
                                        </p:tav>
                                        <p:tav tm="100000">
                                          <p:val>
                                            <p:fltVal val="0"/>
                                          </p:val>
                                        </p:tav>
                                      </p:tavLst>
                                    </p:anim>
                                    <p:anim calcmode="lin" valueType="num">
                                      <p:cBhvr>
                                        <p:cTn id="82" dur="500"/>
                                        <p:tgtEl>
                                          <p:spTgt spid="6"/>
                                        </p:tgtEl>
                                        <p:attrNameLst>
                                          <p:attrName>ppt_h</p:attrName>
                                        </p:attrNameLst>
                                      </p:cBhvr>
                                      <p:tavLst>
                                        <p:tav tm="0">
                                          <p:val>
                                            <p:strVal val="ppt_h"/>
                                          </p:val>
                                        </p:tav>
                                        <p:tav tm="100000">
                                          <p:val>
                                            <p:fltVal val="0"/>
                                          </p:val>
                                        </p:tav>
                                      </p:tavLst>
                                    </p:anim>
                                    <p:animEffect transition="out" filter="fade">
                                      <p:cBhvr>
                                        <p:cTn id="83" dur="500"/>
                                        <p:tgtEl>
                                          <p:spTgt spid="6"/>
                                        </p:tgtEl>
                                      </p:cBhvr>
                                    </p:animEffect>
                                    <p:set>
                                      <p:cBhvr>
                                        <p:cTn id="8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5" restart="whenNotActive" fill="hold" evtFilter="cancelBubble" nodeType="interactiveSeq">
                <p:stCondLst>
                  <p:cond evt="onClick" delay="0">
                    <p:tgtEl>
                      <p:spTgt spid="3"/>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30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4" name="sai-6.wav"/>
                                        </p:tgtEl>
                                      </p:cMediaNode>
                                    </p:audio>
                                  </p:subTnLst>
                                </p:cTn>
                              </p:par>
                            </p:childTnLst>
                          </p:cTn>
                        </p:par>
                        <p:par>
                          <p:cTn id="91" fill="hold">
                            <p:stCondLst>
                              <p:cond delay="3000"/>
                            </p:stCondLst>
                            <p:childTnLst>
                              <p:par>
                                <p:cTn id="92" presetID="53" presetClass="exit" presetSubtype="32" fill="hold" nodeType="afterEffect">
                                  <p:stCondLst>
                                    <p:cond delay="0"/>
                                  </p:stCondLst>
                                  <p:childTnLst>
                                    <p:anim calcmode="lin" valueType="num">
                                      <p:cBhvr>
                                        <p:cTn id="93" dur="500"/>
                                        <p:tgtEl>
                                          <p:spTgt spid="17"/>
                                        </p:tgtEl>
                                        <p:attrNameLst>
                                          <p:attrName>ppt_w</p:attrName>
                                        </p:attrNameLst>
                                      </p:cBhvr>
                                      <p:tavLst>
                                        <p:tav tm="0">
                                          <p:val>
                                            <p:strVal val="ppt_w"/>
                                          </p:val>
                                        </p:tav>
                                        <p:tav tm="100000">
                                          <p:val>
                                            <p:fltVal val="0"/>
                                          </p:val>
                                        </p:tav>
                                      </p:tavLst>
                                    </p:anim>
                                    <p:anim calcmode="lin" valueType="num">
                                      <p:cBhvr>
                                        <p:cTn id="94" dur="500"/>
                                        <p:tgtEl>
                                          <p:spTgt spid="17"/>
                                        </p:tgtEl>
                                        <p:attrNameLst>
                                          <p:attrName>ppt_h</p:attrName>
                                        </p:attrNameLst>
                                      </p:cBhvr>
                                      <p:tavLst>
                                        <p:tav tm="0">
                                          <p:val>
                                            <p:strVal val="ppt_h"/>
                                          </p:val>
                                        </p:tav>
                                        <p:tav tm="100000">
                                          <p:val>
                                            <p:fltVal val="0"/>
                                          </p:val>
                                        </p:tav>
                                      </p:tavLst>
                                    </p:anim>
                                    <p:animEffect transition="out" filter="fade">
                                      <p:cBhvr>
                                        <p:cTn id="95" dur="500"/>
                                        <p:tgtEl>
                                          <p:spTgt spid="17"/>
                                        </p:tgtEl>
                                      </p:cBhvr>
                                    </p:animEffect>
                                    <p:set>
                                      <p:cBhvr>
                                        <p:cTn id="9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3" grpId="0" animBg="1"/>
      <p:bldP spid="13" grpId="1" animBg="1"/>
      <p:bldP spid="11" grpId="0" animBg="1"/>
      <p:bldP spid="11" grpId="1" animBg="1"/>
      <p:bldP spid="3" grpId="0" animBg="1"/>
      <p:bldP spid="3" grpId="1" animBg="1"/>
      <p:bldP spid="40" grpId="0" animBg="1"/>
      <p:bldP spid="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5" y="350438"/>
            <a:ext cx="10522857" cy="2227943"/>
          </a:xfrm>
          <a:prstGeom prst="snip2Diag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err="1">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0000FF"/>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3. </a:t>
            </a:r>
            <a:r>
              <a:rPr lang="en-US" altLang="en-US" sz="3200" b="1">
                <a:solidFill>
                  <a:srgbClr val="0000FF"/>
                </a:solidFill>
                <a:latin typeface="Times New Roman" panose="02020603050405020304" pitchFamily="18" charset="0"/>
                <a:cs typeface="Times New Roman" panose="02020603050405020304" pitchFamily="18" charset="0"/>
              </a:rPr>
              <a:t>Nếu x là số không lớn hơn 2 thì ta viết</a:t>
            </a:r>
            <a:endParaRPr lang="en-US" sz="3200" b="1">
              <a:solidFill>
                <a:schemeClr val="tx1"/>
              </a:solidFill>
            </a:endParaRPr>
          </a:p>
        </p:txBody>
      </p:sp>
      <p:pic>
        <p:nvPicPr>
          <p:cNvPr id="46" name="Picture 4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2" y="5388209"/>
            <a:ext cx="2400300" cy="1468203"/>
          </a:xfrm>
          <a:prstGeom prst="rect">
            <a:avLst/>
          </a:prstGeom>
        </p:spPr>
      </p:pic>
      <p:sp>
        <p:nvSpPr>
          <p:cNvPr id="5" name="Arrow: Pentagon 4">
            <a:extLst>
              <a:ext uri="{FF2B5EF4-FFF2-40B4-BE49-F238E27FC236}">
                <a16:creationId xmlns:a16="http://schemas.microsoft.com/office/drawing/2014/main" id="{661B8FB2-BA79-4512-B6D2-E15B3E36C77C}"/>
              </a:ext>
            </a:extLst>
          </p:cNvPr>
          <p:cNvSpPr/>
          <p:nvPr/>
        </p:nvSpPr>
        <p:spPr>
          <a:xfrm flipH="1">
            <a:off x="2290229" y="5132777"/>
            <a:ext cx="7075440" cy="1064808"/>
          </a:xfrm>
          <a:prstGeom prst="homePlate">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  </a:t>
            </a:r>
            <a:endParaRPr lang="en-US" sz="3600">
              <a:solidFill>
                <a:srgbClr val="002060"/>
              </a:solidFill>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id="{2FF2EF19-B9DE-4CD2-9A6A-33890E763E74}"/>
              </a:ext>
            </a:extLst>
          </p:cNvPr>
          <p:cNvSpPr/>
          <p:nvPr/>
        </p:nvSpPr>
        <p:spPr>
          <a:xfrm flipH="1">
            <a:off x="2290235" y="4073390"/>
            <a:ext cx="7075434" cy="982014"/>
          </a:xfrm>
          <a:prstGeom prst="homePlate">
            <a:avLst/>
          </a:prstGeom>
          <a:solidFill>
            <a:srgbClr val="23E1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  </a:t>
            </a:r>
            <a:endParaRPr lang="en-US" sz="3600">
              <a:solidFill>
                <a:srgbClr val="002060"/>
              </a:solidFill>
              <a:latin typeface="Times New Roman" panose="02020603050405020304" pitchFamily="18" charset="0"/>
              <a:cs typeface="Times New Roman" panose="02020603050405020304" pitchFamily="18" charset="0"/>
            </a:endParaRPr>
          </a:p>
        </p:txBody>
      </p:sp>
      <p:sp>
        <p:nvSpPr>
          <p:cNvPr id="7" name="Arrow: Pentagon 6">
            <a:extLst>
              <a:ext uri="{FF2B5EF4-FFF2-40B4-BE49-F238E27FC236}">
                <a16:creationId xmlns:a16="http://schemas.microsoft.com/office/drawing/2014/main" id="{8FA33C3A-4F6E-494E-AC87-DBD17359FAA5}"/>
              </a:ext>
            </a:extLst>
          </p:cNvPr>
          <p:cNvSpPr/>
          <p:nvPr/>
        </p:nvSpPr>
        <p:spPr>
          <a:xfrm flipH="1">
            <a:off x="2198791" y="2846686"/>
            <a:ext cx="7075439" cy="1075114"/>
          </a:xfrm>
          <a:prstGeom prst="homePlat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00206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678A5EFC-D297-4759-9B2A-D395743322AD}"/>
              </a:ext>
            </a:extLst>
          </p:cNvPr>
          <p:cNvSpPr/>
          <p:nvPr/>
        </p:nvSpPr>
        <p:spPr>
          <a:xfrm>
            <a:off x="1583431" y="3044583"/>
            <a:ext cx="808144" cy="808144"/>
          </a:xfrm>
          <a:prstGeom prst="ellipse">
            <a:avLst/>
          </a:prstGeom>
          <a:solidFill>
            <a:srgbClr val="FFE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Times New Roman" panose="02020603050405020304" pitchFamily="18" charset="0"/>
                <a:cs typeface="Times New Roman" panose="02020603050405020304" pitchFamily="18" charset="0"/>
              </a:rPr>
              <a:t>A</a:t>
            </a:r>
            <a:endParaRPr lang="vi-VN" sz="3600">
              <a:solidFill>
                <a:srgbClr val="00206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FAC77C0F-2FC5-4934-906B-E17D80DB55EC}"/>
              </a:ext>
            </a:extLst>
          </p:cNvPr>
          <p:cNvSpPr/>
          <p:nvPr/>
        </p:nvSpPr>
        <p:spPr>
          <a:xfrm>
            <a:off x="1583431" y="4150763"/>
            <a:ext cx="808144" cy="808144"/>
          </a:xfrm>
          <a:prstGeom prst="ellipse">
            <a:avLst/>
          </a:prstGeom>
          <a:solidFill>
            <a:srgbClr val="BC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Times New Roman" panose="02020603050405020304" pitchFamily="18" charset="0"/>
                <a:cs typeface="Times New Roman" panose="02020603050405020304" pitchFamily="18" charset="0"/>
              </a:rPr>
              <a:t>B</a:t>
            </a:r>
            <a:endParaRPr lang="vi-VN" sz="3600">
              <a:solidFill>
                <a:srgbClr val="002060"/>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44986219-5FD1-4610-9B42-4B4808EAAA30}"/>
              </a:ext>
            </a:extLst>
          </p:cNvPr>
          <p:cNvSpPr/>
          <p:nvPr/>
        </p:nvSpPr>
        <p:spPr>
          <a:xfrm>
            <a:off x="1494413" y="5220225"/>
            <a:ext cx="808144" cy="808144"/>
          </a:xfrm>
          <a:prstGeom prst="ellipse">
            <a:avLst/>
          </a:prstGeom>
          <a:solidFill>
            <a:srgbClr val="BEC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Times New Roman" panose="02020603050405020304" pitchFamily="18" charset="0"/>
                <a:cs typeface="Times New Roman" panose="02020603050405020304" pitchFamily="18" charset="0"/>
              </a:rPr>
              <a:t>C</a:t>
            </a:r>
            <a:endParaRPr lang="vi-VN" sz="3600">
              <a:solidFill>
                <a:srgbClr val="002060"/>
              </a:solidFill>
              <a:latin typeface="Times New Roman" panose="02020603050405020304" pitchFamily="18" charset="0"/>
              <a:cs typeface="Times New Roman" panose="02020603050405020304" pitchFamily="18" charset="0"/>
            </a:endParaRPr>
          </a:p>
        </p:txBody>
      </p:sp>
      <p:pic>
        <p:nvPicPr>
          <p:cNvPr id="11" name="Picture 10" descr="A picture containing text, vector graphics&#10;&#10;Description automatically generated">
            <a:extLst>
              <a:ext uri="{FF2B5EF4-FFF2-40B4-BE49-F238E27FC236}">
                <a16:creationId xmlns:a16="http://schemas.microsoft.com/office/drawing/2014/main" id="{A9A365B9-8F79-4800-9631-8514CA5188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8861" y="3908569"/>
            <a:ext cx="1824891" cy="147964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90E47AB-48AE-4839-9889-7FF07C8166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68874" y="2882467"/>
            <a:ext cx="1094509" cy="1026102"/>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224B975-8059-44D5-A74E-334FD6DDE3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04926" y="5364108"/>
            <a:ext cx="1094509" cy="1026102"/>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704571753"/>
              </p:ext>
            </p:extLst>
          </p:nvPr>
        </p:nvGraphicFramePr>
        <p:xfrm>
          <a:off x="4948238" y="3182938"/>
          <a:ext cx="1266825" cy="479425"/>
        </p:xfrm>
        <a:graphic>
          <a:graphicData uri="http://schemas.openxmlformats.org/presentationml/2006/ole">
            <mc:AlternateContent xmlns:mc="http://schemas.openxmlformats.org/markup-compatibility/2006">
              <mc:Choice xmlns:v="urn:schemas-microsoft-com:vml" Requires="v">
                <p:oleObj spid="_x0000_s1025" name="Equation" r:id="rId11" imgW="444240" imgH="190440" progId="Equation.DSMT4">
                  <p:embed/>
                </p:oleObj>
              </mc:Choice>
              <mc:Fallback>
                <p:oleObj name="Equation" r:id="rId11" imgW="444240" imgH="190440" progId="Equation.DSMT4">
                  <p:embed/>
                  <p:pic>
                    <p:nvPicPr>
                      <p:cNvPr id="2" name="Object 1"/>
                      <p:cNvPicPr/>
                      <p:nvPr/>
                    </p:nvPicPr>
                    <p:blipFill>
                      <a:blip r:embed="rId12"/>
                      <a:stretch>
                        <a:fillRect/>
                      </a:stretch>
                    </p:blipFill>
                    <p:spPr>
                      <a:xfrm>
                        <a:off x="4948238" y="3182938"/>
                        <a:ext cx="1266825" cy="4794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89834399"/>
              </p:ext>
            </p:extLst>
          </p:nvPr>
        </p:nvGraphicFramePr>
        <p:xfrm>
          <a:off x="4973638" y="4367213"/>
          <a:ext cx="1200150" cy="514350"/>
        </p:xfrm>
        <a:graphic>
          <a:graphicData uri="http://schemas.openxmlformats.org/presentationml/2006/ole">
            <mc:AlternateContent xmlns:mc="http://schemas.openxmlformats.org/markup-compatibility/2006">
              <mc:Choice xmlns:v="urn:schemas-microsoft-com:vml" Requires="v">
                <p:oleObj spid="_x0000_s1026" name="Equation" r:id="rId13" imgW="444240" imgH="190440" progId="Equation.DSMT4">
                  <p:embed/>
                </p:oleObj>
              </mc:Choice>
              <mc:Fallback>
                <p:oleObj name="Equation" r:id="rId13" imgW="444240" imgH="190440" progId="Equation.DSMT4">
                  <p:embed/>
                  <p:pic>
                    <p:nvPicPr>
                      <p:cNvPr id="3" name="Object 2"/>
                      <p:cNvPicPr/>
                      <p:nvPr/>
                    </p:nvPicPr>
                    <p:blipFill>
                      <a:blip r:embed="rId14"/>
                      <a:stretch>
                        <a:fillRect/>
                      </a:stretch>
                    </p:blipFill>
                    <p:spPr>
                      <a:xfrm>
                        <a:off x="4973638" y="4367213"/>
                        <a:ext cx="1200150" cy="5143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47036970"/>
              </p:ext>
            </p:extLst>
          </p:nvPr>
        </p:nvGraphicFramePr>
        <p:xfrm>
          <a:off x="4906963" y="5451475"/>
          <a:ext cx="1274762" cy="487363"/>
        </p:xfrm>
        <a:graphic>
          <a:graphicData uri="http://schemas.openxmlformats.org/presentationml/2006/ole">
            <mc:AlternateContent xmlns:mc="http://schemas.openxmlformats.org/markup-compatibility/2006">
              <mc:Choice xmlns:v="urn:schemas-microsoft-com:vml" Requires="v">
                <p:oleObj spid="_x0000_s1027" name="Equation" r:id="rId15" imgW="457200" imgH="190440" progId="Equation.DSMT4">
                  <p:embed/>
                </p:oleObj>
              </mc:Choice>
              <mc:Fallback>
                <p:oleObj name="Equation" r:id="rId15" imgW="457200" imgH="190440" progId="Equation.DSMT4">
                  <p:embed/>
                  <p:pic>
                    <p:nvPicPr>
                      <p:cNvPr id="12" name="Object 11"/>
                      <p:cNvPicPr/>
                      <p:nvPr/>
                    </p:nvPicPr>
                    <p:blipFill>
                      <a:blip r:embed="rId16"/>
                      <a:stretch>
                        <a:fillRect/>
                      </a:stretch>
                    </p:blipFill>
                    <p:spPr>
                      <a:xfrm>
                        <a:off x="4906963" y="5451475"/>
                        <a:ext cx="1274762" cy="487363"/>
                      </a:xfrm>
                      <a:prstGeom prst="rect">
                        <a:avLst/>
                      </a:prstGeom>
                    </p:spPr>
                  </p:pic>
                </p:oleObj>
              </mc:Fallback>
            </mc:AlternateContent>
          </a:graphicData>
        </a:graphic>
      </p:graphicFrame>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9" presetClass="emph" presetSubtype="0" grpId="1" nodeType="withEffect">
                                  <p:stCondLst>
                                    <p:cond delay="0"/>
                                  </p:stCondLst>
                                  <p:childTnLst>
                                    <p:set>
                                      <p:cBhvr>
                                        <p:cTn id="47" dur="indefinite"/>
                                        <p:tgtEl>
                                          <p:spTgt spid="5"/>
                                        </p:tgtEl>
                                        <p:attrNameLst>
                                          <p:attrName>style.opacity</p:attrName>
                                        </p:attrNameLst>
                                      </p:cBhvr>
                                      <p:to>
                                        <p:strVal val="0.5"/>
                                      </p:to>
                                    </p:set>
                                    <p:animEffect filter="image" prLst="opacity: 0.5">
                                      <p:cBhvr rctx="IE">
                                        <p:cTn id="48" dur="indefinite"/>
                                        <p:tgtEl>
                                          <p:spTgt spid="5"/>
                                        </p:tgtEl>
                                      </p:cBhvr>
                                    </p:animEffect>
                                  </p:childTnLst>
                                </p:cTn>
                              </p:par>
                              <p:par>
                                <p:cTn id="49" presetID="9" presetClass="emph" presetSubtype="0" grpId="1" nodeType="withEffect">
                                  <p:stCondLst>
                                    <p:cond delay="0"/>
                                  </p:stCondLst>
                                  <p:childTnLst>
                                    <p:set>
                                      <p:cBhvr>
                                        <p:cTn id="50" dur="indefinite"/>
                                        <p:tgtEl>
                                          <p:spTgt spid="7"/>
                                        </p:tgtEl>
                                        <p:attrNameLst>
                                          <p:attrName>style.opacity</p:attrName>
                                        </p:attrNameLst>
                                      </p:cBhvr>
                                      <p:to>
                                        <p:strVal val="0.5"/>
                                      </p:to>
                                    </p:set>
                                    <p:animEffect filter="image" prLst="opacity: 0.5">
                                      <p:cBhvr rctx="IE">
                                        <p:cTn id="51" dur="indefinite"/>
                                        <p:tgtEl>
                                          <p:spTgt spid="7"/>
                                        </p:tgtEl>
                                      </p:cBhvr>
                                    </p:animEffect>
                                  </p:childTnLst>
                                </p:cTn>
                              </p:par>
                              <p:par>
                                <p:cTn id="52" presetID="1" presetClass="emph" presetSubtype="2" fill="hold" grpId="1" nodeType="withEffect">
                                  <p:stCondLst>
                                    <p:cond delay="0"/>
                                  </p:stCondLst>
                                  <p:childTnLst>
                                    <p:animClr clrSpc="rgb" dir="cw">
                                      <p:cBhvr>
                                        <p:cTn id="53" dur="2000" fill="hold"/>
                                        <p:tgtEl>
                                          <p:spTgt spid="6"/>
                                        </p:tgtEl>
                                        <p:attrNameLst>
                                          <p:attrName>fillcolor</p:attrName>
                                        </p:attrNameLst>
                                      </p:cBhvr>
                                      <p:to>
                                        <a:srgbClr val="269A26"/>
                                      </p:to>
                                    </p:animClr>
                                    <p:set>
                                      <p:cBhvr>
                                        <p:cTn id="54" dur="2000" fill="hold"/>
                                        <p:tgtEl>
                                          <p:spTgt spid="6"/>
                                        </p:tgtEl>
                                        <p:attrNameLst>
                                          <p:attrName>fill.type</p:attrName>
                                        </p:attrNameLst>
                                      </p:cBhvr>
                                      <p:to>
                                        <p:strVal val="solid"/>
                                      </p:to>
                                    </p:set>
                                    <p:set>
                                      <p:cBhvr>
                                        <p:cTn id="55" dur="2000" fill="hold"/>
                                        <p:tgtEl>
                                          <p:spTgt spid="6"/>
                                        </p:tgtEl>
                                        <p:attrNameLst>
                                          <p:attrName>fill.on</p:attrName>
                                        </p:attrNameLst>
                                      </p:cBhvr>
                                      <p:to>
                                        <p:strVal val="true"/>
                                      </p:to>
                                    </p:se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
                  </p:tgtEl>
                </p:cond>
              </p:nextCondLst>
            </p:seq>
            <p:seq concurrent="1" nextAc="seek">
              <p:cTn id="59" restart="whenNotActive" fill="hold" evtFilter="cancelBubble" nodeType="interactiveSeq">
                <p:stCondLst>
                  <p:cond evt="onClick" delay="0">
                    <p:tgtEl>
                      <p:spTgt spid="7"/>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3000"/>
                                        <p:tgtEl>
                                          <p:spTgt spid="4"/>
                                        </p:tgtEl>
                                      </p:cBhvr>
                                    </p:animEffect>
                                  </p:childTnLst>
                                  <p:subTnLst>
                                    <p:audio>
                                      <p:cMediaNode>
                                        <p:cTn display="0" masterRel="sameClick">
                                          <p:stCondLst>
                                            <p:cond evt="begin" delay="0">
                                              <p:tn val="62"/>
                                            </p:cond>
                                          </p:stCondLst>
                                          <p:endCondLst>
                                            <p:cond evt="onStopAudio" delay="0">
                                              <p:tgtEl>
                                                <p:sldTgt/>
                                              </p:tgtEl>
                                            </p:cond>
                                          </p:endCondLst>
                                        </p:cTn>
                                        <p:tgtEl>
                                          <p:sndTgt r:embed="rId5" name="sai-roi-ban-oi-.wav"/>
                                        </p:tgtEl>
                                      </p:cMediaNode>
                                    </p:audio>
                                  </p:subTnLst>
                                </p:cTn>
                              </p:par>
                            </p:childTnLst>
                          </p:cTn>
                        </p:par>
                        <p:par>
                          <p:cTn id="65" fill="hold">
                            <p:stCondLst>
                              <p:cond delay="3000"/>
                            </p:stCondLst>
                            <p:childTnLst>
                              <p:par>
                                <p:cTn id="66" presetID="10" presetClass="exit" presetSubtype="0" fill="hold" nodeType="after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30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5" name="sai-roi-ban-oi-.wav"/>
                                        </p:tgtEl>
                                      </p:cMediaNode>
                                    </p:audio>
                                  </p:subTnLst>
                                </p:cTn>
                              </p:par>
                            </p:childTnLst>
                          </p:cTn>
                        </p:par>
                        <p:par>
                          <p:cTn id="75" fill="hold">
                            <p:stCondLst>
                              <p:cond delay="3000"/>
                            </p:stCondLst>
                            <p:childTnLst>
                              <p:par>
                                <p:cTn id="76" presetID="10" presetClass="exit" presetSubtype="0" fill="hold" nodeType="after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0" grpId="0" animBg="1"/>
      <p:bldP spid="5" grpId="0" animBg="1"/>
      <p:bldP spid="5" grpId="1" animBg="1"/>
      <p:bldP spid="6" grpId="0" animBg="1"/>
      <p:bldP spid="6" grpId="1" animBg="1"/>
      <p:bldP spid="7" grpId="0" animBg="1"/>
      <p:bldP spid="7" grpId="1"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374904" y="530352"/>
            <a:ext cx="11704320" cy="2843784"/>
          </a:xfrm>
          <a:prstGeom prst="snip2Diag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FontTx/>
              <a:buNone/>
            </a:pPr>
            <a:r>
              <a:rPr kumimoji="0" lang="en-US" sz="3000" b="1" i="0" u="none" strike="noStrike" kern="1200" cap="none" spc="0" normalizeH="0" baseline="0" noProof="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000" b="1"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4. </a:t>
            </a:r>
            <a:r>
              <a:rPr lang="en-US" altLang="en-US" sz="2800" b="1">
                <a:solidFill>
                  <a:schemeClr val="tx1"/>
                </a:solidFill>
                <a:latin typeface="Times New Roman" panose="02020603050405020304" pitchFamily="18" charset="0"/>
                <a:cs typeface="Times New Roman" panose="02020603050405020304" pitchFamily="18" charset="0"/>
              </a:rPr>
              <a:t>Khi so sánh hai số thực a và b bất kì, xảy ra một trong ba trường hợp sau:</a:t>
            </a:r>
          </a:p>
          <a:p>
            <a:pPr algn="just">
              <a:spcBef>
                <a:spcPct val="0"/>
              </a:spcBef>
              <a:buClr>
                <a:srgbClr val="008000"/>
              </a:buClr>
              <a:buFont typeface="Wingdings" panose="05000000000000000000" pitchFamily="2" charset="2"/>
              <a:buChar char="v"/>
            </a:pPr>
            <a:r>
              <a:rPr lang="en-US" altLang="en-US" sz="2800" b="1">
                <a:solidFill>
                  <a:schemeClr val="tx1"/>
                </a:solidFill>
                <a:latin typeface="Times New Roman" panose="02020603050405020304" pitchFamily="18" charset="0"/>
                <a:cs typeface="Times New Roman" panose="02020603050405020304" pitchFamily="18" charset="0"/>
              </a:rPr>
              <a:t> Số a bằng số b       (</a:t>
            </a:r>
            <a:r>
              <a:rPr lang="en-US" altLang="en-US" sz="2800" b="1" i="1">
                <a:solidFill>
                  <a:schemeClr val="tx1"/>
                </a:solidFill>
                <a:latin typeface="Times New Roman" panose="02020603050405020304" pitchFamily="18" charset="0"/>
                <a:cs typeface="Times New Roman" panose="02020603050405020304" pitchFamily="18" charset="0"/>
              </a:rPr>
              <a:t>kí hiệu a = b)</a:t>
            </a:r>
            <a:r>
              <a:rPr lang="en-US" altLang="en-US" sz="2800" b="1">
                <a:solidFill>
                  <a:schemeClr val="tx1"/>
                </a:solidFill>
                <a:latin typeface="Times New Roman" panose="02020603050405020304" pitchFamily="18" charset="0"/>
                <a:cs typeface="Times New Roman" panose="02020603050405020304" pitchFamily="18" charset="0"/>
              </a:rPr>
              <a:t> </a:t>
            </a:r>
          </a:p>
          <a:p>
            <a:pPr algn="just">
              <a:spcBef>
                <a:spcPct val="0"/>
              </a:spcBef>
              <a:buClr>
                <a:srgbClr val="008000"/>
              </a:buClr>
              <a:buFont typeface="Wingdings" panose="05000000000000000000" pitchFamily="2" charset="2"/>
              <a:buChar char="v"/>
            </a:pPr>
            <a:r>
              <a:rPr lang="en-US" altLang="en-US" sz="2800" b="1">
                <a:solidFill>
                  <a:schemeClr val="tx1"/>
                </a:solidFill>
                <a:latin typeface="Times New Roman" panose="02020603050405020304" pitchFamily="18" charset="0"/>
                <a:cs typeface="Times New Roman" panose="02020603050405020304" pitchFamily="18" charset="0"/>
              </a:rPr>
              <a:t> Số</a:t>
            </a:r>
            <a:r>
              <a:rPr lang="pt-BR" altLang="en-US" sz="2800" b="1">
                <a:solidFill>
                  <a:schemeClr val="tx1"/>
                </a:solidFill>
                <a:latin typeface="Times New Roman" panose="02020603050405020304" pitchFamily="18" charset="0"/>
                <a:cs typeface="Times New Roman" panose="02020603050405020304" pitchFamily="18" charset="0"/>
              </a:rPr>
              <a:t> a nhỏ hơn số b (</a:t>
            </a:r>
            <a:r>
              <a:rPr lang="en-US" altLang="en-US" sz="2800" b="1" i="1">
                <a:solidFill>
                  <a:schemeClr val="tx1"/>
                </a:solidFill>
                <a:latin typeface="Times New Roman" panose="02020603050405020304" pitchFamily="18" charset="0"/>
                <a:cs typeface="Times New Roman" panose="02020603050405020304" pitchFamily="18" charset="0"/>
              </a:rPr>
              <a:t>kí hiệu a &lt; b)</a:t>
            </a:r>
            <a:r>
              <a:rPr lang="en-US" altLang="en-US" sz="2800" b="1">
                <a:solidFill>
                  <a:schemeClr val="tx1"/>
                </a:solidFill>
                <a:latin typeface="Times New Roman" panose="02020603050405020304" pitchFamily="18" charset="0"/>
                <a:cs typeface="Times New Roman" panose="02020603050405020304" pitchFamily="18" charset="0"/>
              </a:rPr>
              <a:t> </a:t>
            </a:r>
          </a:p>
          <a:p>
            <a:pPr algn="just">
              <a:spcBef>
                <a:spcPct val="0"/>
              </a:spcBef>
              <a:buClr>
                <a:srgbClr val="008000"/>
              </a:buClr>
              <a:buFont typeface="Wingdings" panose="05000000000000000000" pitchFamily="2" charset="2"/>
              <a:buChar char="v"/>
            </a:pPr>
            <a:r>
              <a:rPr lang="en-US" altLang="en-US" sz="2800" b="1">
                <a:solidFill>
                  <a:schemeClr val="tx1"/>
                </a:solidFill>
                <a:latin typeface="Times New Roman" panose="02020603050405020304" pitchFamily="18" charset="0"/>
                <a:cs typeface="Times New Roman" panose="02020603050405020304" pitchFamily="18" charset="0"/>
              </a:rPr>
              <a:t> Số a lớn hơn số b  (</a:t>
            </a:r>
            <a:r>
              <a:rPr lang="en-US" altLang="en-US" sz="2800" b="1" i="1">
                <a:solidFill>
                  <a:schemeClr val="tx1"/>
                </a:solidFill>
                <a:latin typeface="Times New Roman" panose="02020603050405020304" pitchFamily="18" charset="0"/>
                <a:cs typeface="Times New Roman" panose="02020603050405020304" pitchFamily="18" charset="0"/>
              </a:rPr>
              <a:t>kí hiệu a &gt; b)</a:t>
            </a:r>
            <a:r>
              <a:rPr lang="en-US" altLang="en-US" sz="2800" b="1">
                <a:solidFill>
                  <a:schemeClr val="tx1"/>
                </a:solidFill>
                <a:latin typeface="Times New Roman" panose="02020603050405020304" pitchFamily="18" charset="0"/>
                <a:cs typeface="Times New Roman" panose="02020603050405020304" pitchFamily="18" charset="0"/>
              </a:rPr>
              <a:t> </a:t>
            </a:r>
          </a:p>
        </p:txBody>
      </p:sp>
      <p:pic>
        <p:nvPicPr>
          <p:cNvPr id="5" name="Picture 4" descr="A picture containing text, light&#10;&#10;Description automatically generated">
            <a:extLst>
              <a:ext uri="{FF2B5EF4-FFF2-40B4-BE49-F238E27FC236}">
                <a16:creationId xmlns:a16="http://schemas.microsoft.com/office/drawing/2014/main" id="{71AA8D94-243D-427C-8F21-799779F30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393" y="4482679"/>
            <a:ext cx="1873192" cy="1518804"/>
          </a:xfrm>
          <a:prstGeom prst="rect">
            <a:avLst/>
          </a:prstGeom>
        </p:spPr>
      </p:pic>
      <p:sp>
        <p:nvSpPr>
          <p:cNvPr id="6" name="Arrow: Pentagon 5">
            <a:extLst>
              <a:ext uri="{FF2B5EF4-FFF2-40B4-BE49-F238E27FC236}">
                <a16:creationId xmlns:a16="http://schemas.microsoft.com/office/drawing/2014/main" id="{E0E2CF58-AC58-4BDE-BFDD-27084353DE16}"/>
              </a:ext>
            </a:extLst>
          </p:cNvPr>
          <p:cNvSpPr/>
          <p:nvPr/>
        </p:nvSpPr>
        <p:spPr>
          <a:xfrm flipH="1">
            <a:off x="1542082" y="3802175"/>
            <a:ext cx="4294599" cy="698643"/>
          </a:xfrm>
          <a:prstGeom prst="homePlate">
            <a:avLst/>
          </a:prstGeom>
          <a:solidFill>
            <a:srgbClr val="23E1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Đúng</a:t>
            </a:r>
            <a:endParaRPr lang="vi-VN" sz="3600">
              <a:solidFill>
                <a:schemeClr val="tx1"/>
              </a:solidFill>
              <a:latin typeface="Times New Roman" panose="02020603050405020304" pitchFamily="18" charset="0"/>
              <a:cs typeface="Times New Roman" panose="02020603050405020304" pitchFamily="18" charset="0"/>
            </a:endParaRPr>
          </a:p>
        </p:txBody>
      </p:sp>
      <p:sp>
        <p:nvSpPr>
          <p:cNvPr id="7" name="Arrow: Pentagon 6">
            <a:extLst>
              <a:ext uri="{FF2B5EF4-FFF2-40B4-BE49-F238E27FC236}">
                <a16:creationId xmlns:a16="http://schemas.microsoft.com/office/drawing/2014/main" id="{2F57FF8E-D177-4DA5-9D4F-FB4187B4D90B}"/>
              </a:ext>
            </a:extLst>
          </p:cNvPr>
          <p:cNvSpPr/>
          <p:nvPr/>
        </p:nvSpPr>
        <p:spPr>
          <a:xfrm flipH="1">
            <a:off x="7031297" y="3814819"/>
            <a:ext cx="4294599" cy="698643"/>
          </a:xfrm>
          <a:prstGeom prst="homePlat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Sai</a:t>
            </a:r>
            <a:endParaRPr lang="vi-VN" sz="3600">
              <a:solidFill>
                <a:schemeClr val="tx1"/>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340E545D-9486-4550-A28F-8D6537C5236D}"/>
              </a:ext>
            </a:extLst>
          </p:cNvPr>
          <p:cNvSpPr/>
          <p:nvPr/>
        </p:nvSpPr>
        <p:spPr>
          <a:xfrm>
            <a:off x="6346718" y="3770034"/>
            <a:ext cx="808144" cy="808144"/>
          </a:xfrm>
          <a:prstGeom prst="ellipse">
            <a:avLst/>
          </a:prstGeom>
          <a:solidFill>
            <a:srgbClr val="FFE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Times New Roman" panose="02020603050405020304" pitchFamily="18" charset="0"/>
                <a:cs typeface="Times New Roman" panose="02020603050405020304" pitchFamily="18" charset="0"/>
              </a:rPr>
              <a:t>B</a:t>
            </a:r>
            <a:endParaRPr lang="vi-VN" sz="3600">
              <a:solidFill>
                <a:srgbClr val="00206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26BBC362-08BC-46F2-B31E-472A85F86113}"/>
              </a:ext>
            </a:extLst>
          </p:cNvPr>
          <p:cNvSpPr/>
          <p:nvPr/>
        </p:nvSpPr>
        <p:spPr>
          <a:xfrm>
            <a:off x="913328" y="3682708"/>
            <a:ext cx="808144" cy="808144"/>
          </a:xfrm>
          <a:prstGeom prst="ellipse">
            <a:avLst/>
          </a:prstGeom>
          <a:solidFill>
            <a:srgbClr val="BC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Times New Roman" panose="02020603050405020304" pitchFamily="18" charset="0"/>
                <a:cs typeface="Times New Roman" panose="02020603050405020304" pitchFamily="18" charset="0"/>
              </a:rPr>
              <a:t>A</a:t>
            </a:r>
            <a:endParaRPr lang="vi-VN" sz="360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B2E220-8E27-41AD-98CA-44637ED3F8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2224" y="4607838"/>
            <a:ext cx="1512743" cy="1226548"/>
          </a:xfrm>
          <a:prstGeom prst="rect">
            <a:avLst/>
          </a:prstGeom>
        </p:spPr>
      </p:pic>
      <p:pic>
        <p:nvPicPr>
          <p:cNvPr id="11" name="Picture 1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2" y="5388209"/>
            <a:ext cx="2400300" cy="1468203"/>
          </a:xfrm>
          <a:prstGeom prst="rect">
            <a:avLst/>
          </a:prstGeom>
        </p:spPr>
      </p:pic>
    </p:spTree>
    <p:extLst>
      <p:ext uri="{BB962C8B-B14F-4D97-AF65-F5344CB8AC3E}">
        <p14:creationId xmlns:p14="http://schemas.microsoft.com/office/powerpoint/2010/main" val="21747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par>
                                <p:cTn id="39" presetID="9" presetClass="emph" presetSubtype="0" grpId="1" nodeType="withEffect">
                                  <p:stCondLst>
                                    <p:cond delay="0"/>
                                  </p:stCondLst>
                                  <p:childTnLst>
                                    <p:set>
                                      <p:cBhvr>
                                        <p:cTn id="40" dur="indefinite"/>
                                        <p:tgtEl>
                                          <p:spTgt spid="7"/>
                                        </p:tgtEl>
                                        <p:attrNameLst>
                                          <p:attrName>style.opacity</p:attrName>
                                        </p:attrNameLst>
                                      </p:cBhvr>
                                      <p:to>
                                        <p:strVal val="0.5"/>
                                      </p:to>
                                    </p:set>
                                    <p:animEffect filter="image" prLst="opacity: 0.5">
                                      <p:cBhvr rctx="IE">
                                        <p:cTn id="41" dur="indefinite"/>
                                        <p:tgtEl>
                                          <p:spTgt spid="7"/>
                                        </p:tgtEl>
                                      </p:cBhvr>
                                    </p:animEffect>
                                  </p:childTnLst>
                                </p:cTn>
                              </p:par>
                              <p:par>
                                <p:cTn id="42" presetID="1" presetClass="emph" presetSubtype="2" fill="hold" nodeType="withEffect">
                                  <p:stCondLst>
                                    <p:cond delay="0"/>
                                  </p:stCondLst>
                                  <p:childTnLst>
                                    <p:animClr clrSpc="rgb" dir="cw">
                                      <p:cBhvr>
                                        <p:cTn id="43" dur="2000" fill="hold"/>
                                        <p:tgtEl>
                                          <p:spTgt spid="6"/>
                                        </p:tgtEl>
                                        <p:attrNameLst>
                                          <p:attrName>fillcolor</p:attrName>
                                        </p:attrNameLst>
                                      </p:cBhvr>
                                      <p:to>
                                        <a:srgbClr val="269A26"/>
                                      </p:to>
                                    </p:animClr>
                                    <p:set>
                                      <p:cBhvr>
                                        <p:cTn id="44" dur="2000" fill="hold"/>
                                        <p:tgtEl>
                                          <p:spTgt spid="6"/>
                                        </p:tgtEl>
                                        <p:attrNameLst>
                                          <p:attrName>fill.type</p:attrName>
                                        </p:attrNameLst>
                                      </p:cBhvr>
                                      <p:to>
                                        <p:strVal val="solid"/>
                                      </p:to>
                                    </p:set>
                                    <p:set>
                                      <p:cBhvr>
                                        <p:cTn id="4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4" name="sai-6.wav"/>
                                        </p:tgtEl>
                                      </p:cMediaNode>
                                    </p:audio>
                                  </p:sub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0" grpId="0" animBg="1"/>
      <p:bldP spid="6" grpId="0" animBg="1"/>
      <p:bldP spid="7" grpId="0" animBg="1"/>
      <p:bldP spid="7" grpId="1"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75249" y="2398276"/>
            <a:ext cx="10889980" cy="1323439"/>
          </a:xfrm>
          <a:prstGeom prst="rect">
            <a:avLst/>
          </a:prstGeom>
        </p:spPr>
        <p:txBody>
          <a:bodyPr wrap="square">
            <a:spAutoFit/>
          </a:bodyPr>
          <a:lstStyle/>
          <a:p>
            <a:pPr algn="ctr" defTabSz="914377">
              <a:defRPr/>
            </a:pPr>
            <a:r>
              <a:rPr kumimoji="0" lang="en-US" altLang="en-US" sz="4000" b="1" i="0" u="none" strike="noStrike" kern="1200" cap="none" spc="0" normalizeH="0" baseline="0" noProof="0">
                <a:ln>
                  <a:noFill/>
                </a:ln>
                <a:solidFill>
                  <a:srgbClr val="FF0000"/>
                </a:solidFill>
                <a:effectLst/>
                <a:uLnTx/>
                <a:uFillTx/>
                <a:latin typeface="Times New Roman" pitchFamily="18" charset="0"/>
                <a:cs typeface="Andalus" panose="02020603050405020304" pitchFamily="18" charset="-78"/>
              </a:rPr>
              <a:t>TIẾT 58 : </a:t>
            </a:r>
            <a:r>
              <a:rPr lang="en-US" altLang="en-US" sz="4000" b="1">
                <a:solidFill>
                  <a:srgbClr val="FF0000"/>
                </a:solidFill>
                <a:latin typeface="Times New Roman" pitchFamily="18" charset="0"/>
                <a:cs typeface="Andalus" panose="02020603050405020304" pitchFamily="18" charset="-78"/>
              </a:rPr>
              <a:t>LIÊN HỆ THỨ TỰ VÀ PHÉP CỘNG</a:t>
            </a:r>
            <a:endParaRPr lang="en-US" altLang="en-US" sz="4000" b="1">
              <a:solidFill>
                <a:srgbClr val="FF0000"/>
              </a:solidFill>
              <a:latin typeface="Andalus" panose="02020603050405020304" pitchFamily="18" charset="-78"/>
              <a:cs typeface="Andalus" panose="02020603050405020304" pitchFamily="18" charset="-78"/>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altLang="en-US" sz="4000" b="1" i="0" u="none" strike="noStrike" kern="1200" cap="none" spc="0" normalizeH="0" baseline="0" noProof="0">
              <a:ln>
                <a:noFill/>
              </a:ln>
              <a:solidFill>
                <a:srgbClr val="FF0000"/>
              </a:solidFill>
              <a:effectLst/>
              <a:uLnTx/>
              <a:uFillTx/>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7604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2391"/>
            <a:ext cx="10972800" cy="1143000"/>
          </a:xfrm>
        </p:spPr>
        <p:txBody>
          <a:bodyPr>
            <a:normAutofit/>
          </a:bodyPr>
          <a:lstStyle/>
          <a:p>
            <a:r>
              <a:rPr lang="en-US" sz="2800" b="1">
                <a:solidFill>
                  <a:srgbClr val="4472C4"/>
                </a:solidFill>
                <a:latin typeface="Times New Roman" panose="02020603050405020304" pitchFamily="18" charset="0"/>
                <a:cs typeface="Times New Roman" panose="02020603050405020304" pitchFamily="18" charset="0"/>
              </a:rPr>
              <a:t>PHIẾU HỌC TẬP SỐ 1 (HĐ </a:t>
            </a:r>
            <a:r>
              <a:rPr lang="en-US" sz="2800" b="1" err="1">
                <a:solidFill>
                  <a:srgbClr val="4472C4"/>
                </a:solidFill>
                <a:latin typeface="Times New Roman" panose="02020603050405020304" pitchFamily="18" charset="0"/>
                <a:cs typeface="Times New Roman" panose="02020603050405020304" pitchFamily="18" charset="0"/>
              </a:rPr>
              <a:t>cá</a:t>
            </a:r>
            <a:r>
              <a:rPr lang="en-US" sz="2800" b="1">
                <a:solidFill>
                  <a:srgbClr val="4472C4"/>
                </a:solidFill>
                <a:latin typeface="Times New Roman" panose="02020603050405020304" pitchFamily="18" charset="0"/>
                <a:cs typeface="Times New Roman" panose="02020603050405020304" pitchFamily="18" charset="0"/>
              </a:rPr>
              <a:t> </a:t>
            </a:r>
            <a:r>
              <a:rPr lang="en-US" sz="2800" b="1" err="1">
                <a:solidFill>
                  <a:srgbClr val="4472C4"/>
                </a:solidFill>
                <a:latin typeface="Times New Roman" panose="02020603050405020304" pitchFamily="18" charset="0"/>
                <a:cs typeface="Times New Roman" panose="02020603050405020304" pitchFamily="18" charset="0"/>
              </a:rPr>
              <a:t>nhân</a:t>
            </a:r>
            <a:r>
              <a:rPr lang="en-US" sz="2800" b="1">
                <a:solidFill>
                  <a:srgbClr val="4472C4"/>
                </a:solidFill>
                <a:latin typeface="Times New Roman" panose="02020603050405020304" pitchFamily="18" charset="0"/>
                <a:cs typeface="Times New Roman" panose="02020603050405020304" pitchFamily="18" charset="0"/>
              </a:rPr>
              <a:t>) </a:t>
            </a:r>
            <a:br>
              <a:rPr lang="en-US" sz="2800" b="1">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Điền dấu thích hợp            vào </a:t>
            </a:r>
            <a:r>
              <a:rPr lang="en-US" sz="3200" err="1">
                <a:latin typeface="Times New Roman" panose="02020603050405020304" pitchFamily="18" charset="0"/>
                <a:cs typeface="Times New Roman" panose="02020603050405020304" pitchFamily="18" charset="0"/>
              </a:rPr>
              <a:t>chỗ</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trống</a:t>
            </a:r>
            <a:r>
              <a:rPr lang="en-US" sz="320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a:bodyPr>
          <a:lstStyle/>
          <a:p>
            <a:pPr>
              <a:spcBef>
                <a:spcPct val="50000"/>
              </a:spcBef>
            </a:pPr>
            <a:r>
              <a:rPr lang="en-US" altLang="en-US">
                <a:latin typeface="Times New Roman" panose="02020603050405020304" pitchFamily="18" charset="0"/>
                <a:cs typeface="Times New Roman" panose="02020603050405020304" pitchFamily="18" charset="0"/>
              </a:rPr>
              <a:t>Với mọi x </a:t>
            </a: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i="1">
                <a:latin typeface="Times New Roman" panose="02020603050405020304" pitchFamily="18" charset="0"/>
                <a:cs typeface="Times New Roman" panose="02020603050405020304" pitchFamily="18" charset="0"/>
                <a:sym typeface="Symbol" panose="05050102010706020507" pitchFamily="18" charset="2"/>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R</a:t>
            </a:r>
            <a:r>
              <a:rPr lang="en-US" altLang="en-US" i="1">
                <a:latin typeface="Times New Roman" panose="02020603050405020304" pitchFamily="18" charset="0"/>
                <a:cs typeface="Times New Roman" panose="02020603050405020304" pitchFamily="18" charset="0"/>
                <a:sym typeface="Symbol" panose="05050102010706020507" pitchFamily="18" charset="2"/>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thì</a:t>
            </a:r>
          </a:p>
          <a:p>
            <a:pPr>
              <a:spcBef>
                <a:spcPct val="50000"/>
              </a:spcBef>
            </a:pPr>
            <a:r>
              <a:rPr lang="en-US" altLang="en-US">
                <a:latin typeface="Times New Roman" panose="02020603050405020304" pitchFamily="18" charset="0"/>
                <a:cs typeface="Times New Roman" panose="02020603050405020304" pitchFamily="18" charset="0"/>
              </a:rPr>
              <a:t>Với mọi x </a:t>
            </a: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i="1">
                <a:latin typeface="Times New Roman" panose="02020603050405020304" pitchFamily="18" charset="0"/>
                <a:cs typeface="Times New Roman" panose="02020603050405020304" pitchFamily="18" charset="0"/>
                <a:sym typeface="Symbol" panose="05050102010706020507" pitchFamily="18" charset="2"/>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R</a:t>
            </a:r>
            <a:r>
              <a:rPr lang="en-US" altLang="en-US" i="1">
                <a:latin typeface="Times New Roman" panose="02020603050405020304" pitchFamily="18" charset="0"/>
                <a:cs typeface="Times New Roman" panose="02020603050405020304" pitchFamily="18" charset="0"/>
                <a:sym typeface="Symbol" panose="05050102010706020507" pitchFamily="18" charset="2"/>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thì  </a:t>
            </a:r>
          </a:p>
          <a:p>
            <a:pPr>
              <a:spcBef>
                <a:spcPct val="50000"/>
              </a:spcBef>
            </a:pPr>
            <a:r>
              <a:rPr lang="en-US" altLang="en-US">
                <a:latin typeface="Times New Roman" panose="02020603050405020304" pitchFamily="18" charset="0"/>
                <a:cs typeface="Times New Roman" panose="02020603050405020304" pitchFamily="18" charset="0"/>
              </a:rPr>
              <a:t>Nếu c là số không âm </a:t>
            </a:r>
            <a:r>
              <a:rPr lang="en-US" altLang="en-US">
                <a:latin typeface="Times New Roman" panose="02020603050405020304" pitchFamily="18" charset="0"/>
                <a:cs typeface="Times New Roman" panose="02020603050405020304" pitchFamily="18" charset="0"/>
                <a:sym typeface="Symbol" panose="05050102010706020507" pitchFamily="18" charset="2"/>
              </a:rPr>
              <a:t>thì ta viết </a:t>
            </a:r>
          </a:p>
          <a:p>
            <a:pPr>
              <a:spcBef>
                <a:spcPct val="50000"/>
              </a:spcBef>
            </a:pPr>
            <a:r>
              <a:rPr lang="en-US" altLang="en-US">
                <a:latin typeface="Times New Roman" panose="02020603050405020304" pitchFamily="18" charset="0"/>
                <a:cs typeface="Times New Roman" panose="02020603050405020304" pitchFamily="18" charset="0"/>
              </a:rPr>
              <a:t>Nếu y là số không lớn hơn 3 thì ta viết </a:t>
            </a:r>
            <a:endParaRPr lang="en-US"/>
          </a:p>
          <a:p>
            <a:pPr>
              <a:spcBef>
                <a:spcPct val="50000"/>
              </a:spcBef>
            </a:pPr>
            <a:endParaRPr lang="en-US">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46549111"/>
              </p:ext>
            </p:extLst>
          </p:nvPr>
        </p:nvGraphicFramePr>
        <p:xfrm>
          <a:off x="4235449" y="1496758"/>
          <a:ext cx="1589279" cy="695191"/>
        </p:xfrm>
        <a:graphic>
          <a:graphicData uri="http://schemas.openxmlformats.org/presentationml/2006/ole">
            <mc:AlternateContent xmlns:mc="http://schemas.openxmlformats.org/markup-compatibility/2006">
              <mc:Choice xmlns:v="urn:schemas-microsoft-com:vml" Requires="v">
                <p:oleObj spid="_x0000_s2049" name="Equation" r:id="rId3" imgW="596880" imgH="241200" progId="Equation.DSMT4">
                  <p:embed/>
                </p:oleObj>
              </mc:Choice>
              <mc:Fallback>
                <p:oleObj name="Equation" r:id="rId3" imgW="596880" imgH="241200" progId="Equation.DSMT4">
                  <p:embed/>
                  <p:pic>
                    <p:nvPicPr>
                      <p:cNvPr id="5" name="Object 4"/>
                      <p:cNvPicPr/>
                      <p:nvPr/>
                    </p:nvPicPr>
                    <p:blipFill>
                      <a:blip r:embed="rId4"/>
                      <a:stretch>
                        <a:fillRect/>
                      </a:stretch>
                    </p:blipFill>
                    <p:spPr>
                      <a:xfrm>
                        <a:off x="4235449" y="1496758"/>
                        <a:ext cx="1589279" cy="695191"/>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474060318"/>
              </p:ext>
            </p:extLst>
          </p:nvPr>
        </p:nvGraphicFramePr>
        <p:xfrm>
          <a:off x="5775643" y="807277"/>
          <a:ext cx="1162517" cy="664908"/>
        </p:xfrm>
        <a:graphic>
          <a:graphicData uri="http://schemas.openxmlformats.org/presentationml/2006/ole">
            <mc:AlternateContent xmlns:mc="http://schemas.openxmlformats.org/markup-compatibility/2006">
              <mc:Choice xmlns:v="urn:schemas-microsoft-com:vml" Requires="v">
                <p:oleObj spid="_x0000_s2050" name="Equation" r:id="rId5" imgW="444240" imgH="253800" progId="Equation.DSMT4">
                  <p:embed/>
                </p:oleObj>
              </mc:Choice>
              <mc:Fallback>
                <p:oleObj name="Equation" r:id="rId5" imgW="444240" imgH="253800" progId="Equation.DSMT4">
                  <p:embed/>
                  <p:pic>
                    <p:nvPicPr>
                      <p:cNvPr id="17" name="Object 16"/>
                      <p:cNvPicPr/>
                      <p:nvPr/>
                    </p:nvPicPr>
                    <p:blipFill>
                      <a:blip r:embed="rId6"/>
                      <a:stretch>
                        <a:fillRect/>
                      </a:stretch>
                    </p:blipFill>
                    <p:spPr>
                      <a:xfrm>
                        <a:off x="5775643" y="807277"/>
                        <a:ext cx="1162517" cy="66490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70442381"/>
              </p:ext>
            </p:extLst>
          </p:nvPr>
        </p:nvGraphicFramePr>
        <p:xfrm>
          <a:off x="4070350" y="2273300"/>
          <a:ext cx="1709140" cy="753364"/>
        </p:xfrm>
        <a:graphic>
          <a:graphicData uri="http://schemas.openxmlformats.org/presentationml/2006/ole">
            <mc:AlternateContent xmlns:mc="http://schemas.openxmlformats.org/markup-compatibility/2006">
              <mc:Choice xmlns:v="urn:schemas-microsoft-com:vml" Requires="v">
                <p:oleObj spid="_x0000_s2051" name="Equation" r:id="rId7" imgW="685800" imgH="241200" progId="Equation.DSMT4">
                  <p:embed/>
                </p:oleObj>
              </mc:Choice>
              <mc:Fallback>
                <p:oleObj name="Equation" r:id="rId7" imgW="685800" imgH="241200" progId="Equation.DSMT4">
                  <p:embed/>
                  <p:pic>
                    <p:nvPicPr>
                      <p:cNvPr id="18" name="Object 17"/>
                      <p:cNvPicPr/>
                      <p:nvPr/>
                    </p:nvPicPr>
                    <p:blipFill>
                      <a:blip r:embed="rId8"/>
                      <a:stretch>
                        <a:fillRect/>
                      </a:stretch>
                    </p:blipFill>
                    <p:spPr>
                      <a:xfrm>
                        <a:off x="4070350" y="2273300"/>
                        <a:ext cx="1709140" cy="753364"/>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003709446"/>
              </p:ext>
            </p:extLst>
          </p:nvPr>
        </p:nvGraphicFramePr>
        <p:xfrm>
          <a:off x="6338316" y="3005518"/>
          <a:ext cx="1466320" cy="679514"/>
        </p:xfrm>
        <a:graphic>
          <a:graphicData uri="http://schemas.openxmlformats.org/presentationml/2006/ole">
            <mc:AlternateContent xmlns:mc="http://schemas.openxmlformats.org/markup-compatibility/2006">
              <mc:Choice xmlns:v="urn:schemas-microsoft-com:vml" Requires="v">
                <p:oleObj spid="_x0000_s2052" name="Equation" r:id="rId9" imgW="520560" imgH="241200" progId="Equation.DSMT4">
                  <p:embed/>
                </p:oleObj>
              </mc:Choice>
              <mc:Fallback>
                <p:oleObj name="Equation" r:id="rId9" imgW="520560" imgH="241200" progId="Equation.DSMT4">
                  <p:embed/>
                  <p:pic>
                    <p:nvPicPr>
                      <p:cNvPr id="19" name="Object 18"/>
                      <p:cNvPicPr/>
                      <p:nvPr/>
                    </p:nvPicPr>
                    <p:blipFill>
                      <a:blip r:embed="rId10"/>
                      <a:stretch>
                        <a:fillRect/>
                      </a:stretch>
                    </p:blipFill>
                    <p:spPr>
                      <a:xfrm>
                        <a:off x="6338316" y="3005518"/>
                        <a:ext cx="1466320" cy="679514"/>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75557921"/>
              </p:ext>
            </p:extLst>
          </p:nvPr>
        </p:nvGraphicFramePr>
        <p:xfrm>
          <a:off x="7395781" y="3708780"/>
          <a:ext cx="1456939" cy="643764"/>
        </p:xfrm>
        <a:graphic>
          <a:graphicData uri="http://schemas.openxmlformats.org/presentationml/2006/ole">
            <mc:AlternateContent xmlns:mc="http://schemas.openxmlformats.org/markup-compatibility/2006">
              <mc:Choice xmlns:v="urn:schemas-microsoft-com:vml" Requires="v">
                <p:oleObj spid="_x0000_s2053" name="Equation" r:id="rId11" imgW="545760" imgH="241200" progId="Equation.DSMT4">
                  <p:embed/>
                </p:oleObj>
              </mc:Choice>
              <mc:Fallback>
                <p:oleObj name="Equation" r:id="rId11" imgW="545760" imgH="241200" progId="Equation.DSMT4">
                  <p:embed/>
                  <p:pic>
                    <p:nvPicPr>
                      <p:cNvPr id="20" name="Object 19"/>
                      <p:cNvPicPr/>
                      <p:nvPr/>
                    </p:nvPicPr>
                    <p:blipFill>
                      <a:blip r:embed="rId12"/>
                      <a:stretch>
                        <a:fillRect/>
                      </a:stretch>
                    </p:blipFill>
                    <p:spPr>
                      <a:xfrm>
                        <a:off x="7395781" y="3708780"/>
                        <a:ext cx="1456939" cy="643764"/>
                      </a:xfrm>
                      <a:prstGeom prst="rect">
                        <a:avLst/>
                      </a:prstGeom>
                    </p:spPr>
                  </p:pic>
                </p:oleObj>
              </mc:Fallback>
            </mc:AlternateContent>
          </a:graphicData>
        </a:graphic>
      </p:graphicFrame>
    </p:spTree>
    <p:extLst>
      <p:ext uri="{BB962C8B-B14F-4D97-AF65-F5344CB8AC3E}">
        <p14:creationId xmlns:p14="http://schemas.microsoft.com/office/powerpoint/2010/main" val="11583027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3558</TotalTime>
  <Words>635</Words>
  <Application>Microsoft Office PowerPoint</Application>
  <PresentationFormat>Màn hình rộng</PresentationFormat>
  <Paragraphs>75</Paragraphs>
  <Slides>16</Slides>
  <Notes>2</Notes>
  <HiddenSlides>0</HiddenSlides>
  <MMClips>1</MMClips>
  <ScaleCrop>false</ScaleCrop>
  <HeadingPairs>
    <vt:vector size="4" baseType="variant">
      <vt:variant>
        <vt:lpstr>Chủ đề</vt:lpstr>
      </vt:variant>
      <vt:variant>
        <vt:i4>6</vt:i4>
      </vt:variant>
      <vt:variant>
        <vt:lpstr>Tiêu đề Bản chiếu</vt:lpstr>
      </vt:variant>
      <vt:variant>
        <vt:i4>16</vt:i4>
      </vt:variant>
    </vt:vector>
  </HeadingPairs>
  <TitlesOfParts>
    <vt:vector size="22" baseType="lpstr">
      <vt:lpstr>1_Office Theme</vt:lpstr>
      <vt:lpstr>Office Theme</vt:lpstr>
      <vt:lpstr>Default Design</vt:lpstr>
      <vt:lpstr>3_Office Theme</vt:lpstr>
      <vt:lpstr>2_Office Theme</vt:lpstr>
      <vt:lpstr>4_Office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PHIẾU HỌC TẬP SỐ 1 (HĐ cá nhân)  Điền dấu thích hợp            vào chỗ trống ...</vt:lpstr>
      <vt:lpstr>Bản trình bày PowerPoint</vt:lpstr>
      <vt:lpstr>Bản trình bày PowerPoint</vt:lpstr>
      <vt:lpstr>Bản trình bày PowerPoint</vt:lpstr>
      <vt:lpstr>Bản trình bày PowerPoint</vt:lpstr>
      <vt:lpstr>Bản trình bày PowerPoint</vt:lpstr>
      <vt:lpstr>HƯỚNG DẪN VỀ NHÀ</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 VUONG TRIEU</dc:creator>
  <cp:lastModifiedBy>84914613669</cp:lastModifiedBy>
  <cp:revision>361</cp:revision>
  <dcterms:created xsi:type="dcterms:W3CDTF">2021-08-22T03:54:48Z</dcterms:created>
  <dcterms:modified xsi:type="dcterms:W3CDTF">2023-04-05T14:42:13Z</dcterms:modified>
</cp:coreProperties>
</file>