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3" r:id="rId5"/>
    <p:sldId id="264" r:id="rId6"/>
    <p:sldId id="265" r:id="rId7"/>
    <p:sldId id="266" r:id="rId8"/>
    <p:sldId id="267" r:id="rId9"/>
    <p:sldId id="270" r:id="rId10"/>
    <p:sldId id="271" r:id="rId11"/>
    <p:sldId id="272" r:id="rId12"/>
    <p:sldId id="274" r:id="rId13"/>
    <p:sldId id="273" r:id="rId14"/>
    <p:sldId id="275" r:id="rId15"/>
    <p:sldId id="276" r:id="rId16"/>
    <p:sldId id="277" r:id="rId17"/>
    <p:sldId id="278" r:id="rId18"/>
    <p:sldId id="279" r:id="rId19"/>
    <p:sldId id="280"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20"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7" d="100"/>
          <a:sy n="67" d="100"/>
        </p:scale>
        <p:origin x="66" y="96"/>
      </p:cViewPr>
      <p:guideLst>
        <p:guide pos="416"/>
        <p:guide pos="7256"/>
        <p:guide orient="horz" pos="648"/>
        <p:guide orient="horz" pos="720"/>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46C2-E8DF-4103-A8D5-2421D545BF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ED9859-E87B-4E1F-A8D9-BADF35035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F9DA86-A1E9-407A-BA77-A6159E47F2B8}"/>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5" name="Footer Placeholder 4">
            <a:extLst>
              <a:ext uri="{FF2B5EF4-FFF2-40B4-BE49-F238E27FC236}">
                <a16:creationId xmlns:a16="http://schemas.microsoft.com/office/drawing/2014/main" id="{EAB91B14-3E88-40A7-B6B8-0E9B2D365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E1E90-E4B5-4DCE-AFB9-797F2202D166}"/>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1506454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D44E-4BC3-45CD-8993-949AE19912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2840E4-E668-4919-9819-CE145E382A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0C928-EF60-43BA-BF6B-C90C28F54731}"/>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5" name="Footer Placeholder 4">
            <a:extLst>
              <a:ext uri="{FF2B5EF4-FFF2-40B4-BE49-F238E27FC236}">
                <a16:creationId xmlns:a16="http://schemas.microsoft.com/office/drawing/2014/main" id="{EA0CAC65-9ECF-42FE-BBD4-CC0D7DECC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BD7BB-0A98-48EC-8B5A-66084547ACE8}"/>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3723721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DA64B-16FE-4598-9CF6-A6228CB2F5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9E143-6DA5-4C2F-A674-8373CDC072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F3AA0-5AC1-4189-80D3-67A08D90C09E}"/>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5" name="Footer Placeholder 4">
            <a:extLst>
              <a:ext uri="{FF2B5EF4-FFF2-40B4-BE49-F238E27FC236}">
                <a16:creationId xmlns:a16="http://schemas.microsoft.com/office/drawing/2014/main" id="{8DF8097F-5DC0-49D6-BAA1-AC73FD0D2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2D4B7-FEEB-4344-8E2A-63A06CEACDBF}"/>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1295560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363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97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442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544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035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472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549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11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363B-ED97-474E-BE17-CD59944C2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854788-D8ED-462C-B3EA-E9EF9A007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7A3F3-7F74-4C39-8220-B7333972A809}"/>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5" name="Footer Placeholder 4">
            <a:extLst>
              <a:ext uri="{FF2B5EF4-FFF2-40B4-BE49-F238E27FC236}">
                <a16:creationId xmlns:a16="http://schemas.microsoft.com/office/drawing/2014/main" id="{FEFC7602-30BB-4CDE-B62A-3444DADD6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C80E9-A519-41F5-868F-EAE8370CCAE3}"/>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4221043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47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187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03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A1E0-3553-45E6-8DF5-1E773FA7DE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A9B46-EF53-4932-A04F-0772CCF208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C7815-CEC9-4EFE-91E9-7CCFE7A84D96}"/>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5" name="Footer Placeholder 4">
            <a:extLst>
              <a:ext uri="{FF2B5EF4-FFF2-40B4-BE49-F238E27FC236}">
                <a16:creationId xmlns:a16="http://schemas.microsoft.com/office/drawing/2014/main" id="{580EE6EB-91BC-45AD-864A-2F51CFF79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D2DA1-DF2E-4798-B76F-0F845622A5A8}"/>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3959545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1D3E-B4C3-4758-A3C7-02748C5036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737233-D950-4047-822B-AECD3A3A54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E6327F-4F63-4B05-8D0C-4CE150AAE5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96BF87-D721-485A-BCB4-B8C346302C40}"/>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6" name="Footer Placeholder 5">
            <a:extLst>
              <a:ext uri="{FF2B5EF4-FFF2-40B4-BE49-F238E27FC236}">
                <a16:creationId xmlns:a16="http://schemas.microsoft.com/office/drawing/2014/main" id="{035F158C-8C91-4743-920B-16AFC5F85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754F8B-6E8B-4D29-A5ED-3E16E803141E}"/>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3880248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FA70-F0CF-43A4-B623-D1AB9216DC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F52A8-5562-4B72-938D-8F05103E08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9E2D60-ACB3-4C93-8471-1A7554B739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0B2917-1FA6-435A-BCE2-D1BEAAAF00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05B176-905B-4A52-B54A-A82A77236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4C360-95D1-4AF3-8131-7B43D56943E8}"/>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8" name="Footer Placeholder 7">
            <a:extLst>
              <a:ext uri="{FF2B5EF4-FFF2-40B4-BE49-F238E27FC236}">
                <a16:creationId xmlns:a16="http://schemas.microsoft.com/office/drawing/2014/main" id="{89056F0B-ED5C-4592-9B1C-2135E7CD8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0DB15D-E4B6-49B1-8FDE-49DC96385A47}"/>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165124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D789-4A2D-4360-B8AC-B6B69311A7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BE2549-C6C0-4FAF-98D7-2068F05426B2}"/>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4" name="Footer Placeholder 3">
            <a:extLst>
              <a:ext uri="{FF2B5EF4-FFF2-40B4-BE49-F238E27FC236}">
                <a16:creationId xmlns:a16="http://schemas.microsoft.com/office/drawing/2014/main" id="{33F50F7E-ADB3-4B4C-95CB-7F0898F9BC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82EF4D-7352-4BAB-8E7E-326617576844}"/>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57765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56668F-AD3E-4FEC-9130-902CC6E14CBB}"/>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3" name="Footer Placeholder 2">
            <a:extLst>
              <a:ext uri="{FF2B5EF4-FFF2-40B4-BE49-F238E27FC236}">
                <a16:creationId xmlns:a16="http://schemas.microsoft.com/office/drawing/2014/main" id="{D51BA74D-D874-4B7E-8BC9-B1F90A80E3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C4CB1F-75E6-42E0-9D8E-A8DCC5BBE068}"/>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131064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7769-9ADC-47C1-856F-4F9B584332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F62BC-289C-44F8-B840-04282A4631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12832F-759D-4B6D-A358-A2311D93E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52B27-107C-4A33-B7AB-4B4F1BFFC9EF}"/>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6" name="Footer Placeholder 5">
            <a:extLst>
              <a:ext uri="{FF2B5EF4-FFF2-40B4-BE49-F238E27FC236}">
                <a16:creationId xmlns:a16="http://schemas.microsoft.com/office/drawing/2014/main" id="{0DD3FC1C-618D-41B9-A574-B141622D1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FD7450-5874-47EF-A06D-A2B8646CB3E4}"/>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293257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4FF2-A6D0-4184-BE22-87BEF07626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8DF01F-BAA9-4D9C-BCB1-78C4BCCE0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9C0EB8-5888-4FEF-832C-F3B4909B4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C8BF34-39A3-4401-95BE-56DB4C7B25F1}"/>
              </a:ext>
            </a:extLst>
          </p:cNvPr>
          <p:cNvSpPr>
            <a:spLocks noGrp="1"/>
          </p:cNvSpPr>
          <p:nvPr>
            <p:ph type="dt" sz="half" idx="10"/>
          </p:nvPr>
        </p:nvSpPr>
        <p:spPr/>
        <p:txBody>
          <a:bodyPr/>
          <a:lstStyle/>
          <a:p>
            <a:fld id="{369362E5-D454-44B7-B917-9CD0427D3BE9}" type="datetimeFigureOut">
              <a:rPr lang="en-US" smtClean="0"/>
              <a:t>10/11/2022</a:t>
            </a:fld>
            <a:endParaRPr lang="en-US"/>
          </a:p>
        </p:txBody>
      </p:sp>
      <p:sp>
        <p:nvSpPr>
          <p:cNvPr id="6" name="Footer Placeholder 5">
            <a:extLst>
              <a:ext uri="{FF2B5EF4-FFF2-40B4-BE49-F238E27FC236}">
                <a16:creationId xmlns:a16="http://schemas.microsoft.com/office/drawing/2014/main" id="{56EB28F1-6C17-48B4-AFB6-399806C35F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98F875-91A2-4923-9B78-646D476F2C37}"/>
              </a:ext>
            </a:extLst>
          </p:cNvPr>
          <p:cNvSpPr>
            <a:spLocks noGrp="1"/>
          </p:cNvSpPr>
          <p:nvPr>
            <p:ph type="sldNum" sz="quarter" idx="12"/>
          </p:nvPr>
        </p:nvSpPr>
        <p:spPr/>
        <p:txBody>
          <a:bodyPr/>
          <a:lstStyle/>
          <a:p>
            <a:fld id="{6CFC78FB-972F-44C0-808D-8DEDD13F1267}" type="slidenum">
              <a:rPr lang="en-US" smtClean="0"/>
              <a:t>‹#›</a:t>
            </a:fld>
            <a:endParaRPr lang="en-US"/>
          </a:p>
        </p:txBody>
      </p:sp>
    </p:spTree>
    <p:extLst>
      <p:ext uri="{BB962C8B-B14F-4D97-AF65-F5344CB8AC3E}">
        <p14:creationId xmlns:p14="http://schemas.microsoft.com/office/powerpoint/2010/main" val="52726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297B26-D8AE-4DB7-AB15-C1EA0C1F8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8DDF58-1A66-4452-82AB-C42DA20DB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AFC8F-8AF0-404A-B27D-A3B9042233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362E5-D454-44B7-B917-9CD0427D3BE9}" type="datetimeFigureOut">
              <a:rPr lang="en-US" smtClean="0"/>
              <a:t>10/11/2022</a:t>
            </a:fld>
            <a:endParaRPr lang="en-US"/>
          </a:p>
        </p:txBody>
      </p:sp>
      <p:sp>
        <p:nvSpPr>
          <p:cNvPr id="5" name="Footer Placeholder 4">
            <a:extLst>
              <a:ext uri="{FF2B5EF4-FFF2-40B4-BE49-F238E27FC236}">
                <a16:creationId xmlns:a16="http://schemas.microsoft.com/office/drawing/2014/main" id="{2E58D9EF-7E5D-46EE-AA1C-A3EB82129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EE5A3E-6A31-4054-BC91-5F36F158E8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C78FB-972F-44C0-808D-8DEDD13F1267}" type="slidenum">
              <a:rPr lang="en-US" smtClean="0"/>
              <a:t>‹#›</a:t>
            </a:fld>
            <a:endParaRPr lang="en-US"/>
          </a:p>
        </p:txBody>
      </p:sp>
    </p:spTree>
    <p:extLst>
      <p:ext uri="{BB962C8B-B14F-4D97-AF65-F5344CB8AC3E}">
        <p14:creationId xmlns:p14="http://schemas.microsoft.com/office/powerpoint/2010/main" val="3629263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FA4386-A195-4990-B60D-8F0D8BCB2A7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56E271-1971-40C7-958D-5038ED0345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016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5153A-18B2-49C9-AD28-377A1504D246}"/>
              </a:ext>
            </a:extLst>
          </p:cNvPr>
          <p:cNvPicPr>
            <a:picLocks noChangeAspect="1"/>
          </p:cNvPicPr>
          <p:nvPr/>
        </p:nvPicPr>
        <p:blipFill rotWithShape="1">
          <a:blip r:embed="rId2"/>
          <a:srcRect t="2919" b="5618"/>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CEE8F7-4F95-46DB-92FC-C08896064EDE}"/>
              </a:ext>
            </a:extLst>
          </p:cNvPr>
          <p:cNvSpPr txBox="1"/>
          <p:nvPr/>
        </p:nvSpPr>
        <p:spPr>
          <a:xfrm>
            <a:off x="8249984" y="4152307"/>
            <a:ext cx="3942016" cy="830997"/>
          </a:xfrm>
          <a:prstGeom prst="rect">
            <a:avLst/>
          </a:prstGeom>
          <a:noFill/>
        </p:spPr>
        <p:txBody>
          <a:bodyPr wrap="square">
            <a:spAutoFit/>
          </a:bodyPr>
          <a:lstStyle/>
          <a:p>
            <a:r>
              <a:rPr lang="vi-VN" sz="4800" b="1" dirty="0">
                <a:solidFill>
                  <a:srgbClr val="C00000"/>
                </a:solidFill>
                <a:effectLst/>
                <a:latin typeface="Times New Roman" panose="02020603050405020304" pitchFamily="18" charset="0"/>
                <a:ea typeface="Times New Roman" panose="02020603050405020304" pitchFamily="18" charset="0"/>
              </a:rPr>
              <a:t>TÔI ĐI HỌC </a:t>
            </a:r>
            <a:endParaRPr lang="en-US" sz="4800" dirty="0"/>
          </a:p>
        </p:txBody>
      </p:sp>
      <p:sp>
        <p:nvSpPr>
          <p:cNvPr id="10" name="TextBox 9">
            <a:extLst>
              <a:ext uri="{FF2B5EF4-FFF2-40B4-BE49-F238E27FC236}">
                <a16:creationId xmlns:a16="http://schemas.microsoft.com/office/drawing/2014/main" id="{B638BA5A-18DD-4695-8D79-08F92069AB84}"/>
              </a:ext>
            </a:extLst>
          </p:cNvPr>
          <p:cNvSpPr txBox="1"/>
          <p:nvPr/>
        </p:nvSpPr>
        <p:spPr>
          <a:xfrm>
            <a:off x="7853979" y="3435731"/>
            <a:ext cx="2561772" cy="646331"/>
          </a:xfrm>
          <a:prstGeom prst="rect">
            <a:avLst/>
          </a:prstGeom>
          <a:noFill/>
        </p:spPr>
        <p:txBody>
          <a:bodyPr wrap="square">
            <a:spAutoFit/>
          </a:bodyPr>
          <a:lstStyle/>
          <a:p>
            <a:r>
              <a:rPr lang="en-US" sz="3600" b="1" dirty="0" err="1">
                <a:solidFill>
                  <a:srgbClr val="C00000"/>
                </a:solidFill>
                <a:effectLst/>
                <a:latin typeface="Times New Roman" panose="02020603050405020304" pitchFamily="18" charset="0"/>
                <a:ea typeface="Times New Roman" panose="02020603050405020304" pitchFamily="18" charset="0"/>
              </a:rPr>
              <a:t>Văn</a:t>
            </a:r>
            <a:r>
              <a:rPr lang="en-US" sz="3600" b="1" dirty="0">
                <a:solidFill>
                  <a:srgbClr val="C00000"/>
                </a:solidFill>
                <a:effectLst/>
                <a:latin typeface="Times New Roman" panose="02020603050405020304" pitchFamily="18" charset="0"/>
                <a:ea typeface="Times New Roman" panose="02020603050405020304" pitchFamily="18" charset="0"/>
              </a:rPr>
              <a:t> </a:t>
            </a:r>
            <a:r>
              <a:rPr lang="en-US" sz="3600" b="1" dirty="0" err="1">
                <a:solidFill>
                  <a:srgbClr val="C00000"/>
                </a:solidFill>
                <a:effectLst/>
                <a:latin typeface="Times New Roman" panose="02020603050405020304" pitchFamily="18" charset="0"/>
                <a:ea typeface="Times New Roman" panose="02020603050405020304" pitchFamily="18" charset="0"/>
              </a:rPr>
              <a:t>bản</a:t>
            </a:r>
            <a:r>
              <a:rPr lang="en-US" sz="3600" b="1" dirty="0">
                <a:solidFill>
                  <a:srgbClr val="C00000"/>
                </a:solidFill>
                <a:effectLst/>
                <a:latin typeface="Times New Roman" panose="02020603050405020304" pitchFamily="18" charset="0"/>
                <a:ea typeface="Times New Roman" panose="02020603050405020304" pitchFamily="18" charset="0"/>
              </a:rPr>
              <a:t> 3 </a:t>
            </a:r>
            <a:endParaRPr lang="en-US" sz="3600" dirty="0"/>
          </a:p>
        </p:txBody>
      </p:sp>
      <p:sp>
        <p:nvSpPr>
          <p:cNvPr id="12" name="TextBox 11">
            <a:extLst>
              <a:ext uri="{FF2B5EF4-FFF2-40B4-BE49-F238E27FC236}">
                <a16:creationId xmlns:a16="http://schemas.microsoft.com/office/drawing/2014/main" id="{521059EE-3E6C-4BA0-9BFB-F2ECF34E2265}"/>
              </a:ext>
            </a:extLst>
          </p:cNvPr>
          <p:cNvSpPr txBox="1"/>
          <p:nvPr/>
        </p:nvSpPr>
        <p:spPr>
          <a:xfrm>
            <a:off x="9512237" y="5371981"/>
            <a:ext cx="2679763" cy="584775"/>
          </a:xfrm>
          <a:prstGeom prst="rect">
            <a:avLst/>
          </a:prstGeom>
          <a:noFill/>
        </p:spPr>
        <p:txBody>
          <a:bodyPr wrap="square">
            <a:spAutoFit/>
          </a:bodyPr>
          <a:lstStyle/>
          <a:p>
            <a:r>
              <a:rPr lang="en-US" sz="3200" b="1" dirty="0">
                <a:solidFill>
                  <a:srgbClr val="C00000"/>
                </a:solidFill>
                <a:effectLst/>
                <a:latin typeface="Times New Roman" panose="02020603050405020304" pitchFamily="18" charset="0"/>
                <a:ea typeface="Times New Roman" panose="02020603050405020304" pitchFamily="18" charset="0"/>
              </a:rPr>
              <a:t>(</a:t>
            </a:r>
            <a:r>
              <a:rPr lang="vi-VN" sz="3200" b="1" dirty="0">
                <a:solidFill>
                  <a:srgbClr val="C00000"/>
                </a:solidFill>
                <a:effectLst/>
                <a:latin typeface="Times New Roman" panose="02020603050405020304" pitchFamily="18" charset="0"/>
                <a:ea typeface="Times New Roman" panose="02020603050405020304" pitchFamily="18" charset="0"/>
              </a:rPr>
              <a:t>Thanh Tịnh</a:t>
            </a:r>
            <a:r>
              <a:rPr lang="en-US" sz="3200" b="1" dirty="0">
                <a:solidFill>
                  <a:srgbClr val="C00000"/>
                </a:solidFill>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759490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8" name="TextBox 17">
            <a:extLst>
              <a:ext uri="{FF2B5EF4-FFF2-40B4-BE49-F238E27FC236}">
                <a16:creationId xmlns:a16="http://schemas.microsoft.com/office/drawing/2014/main" id="{18FC7678-B1FE-4BA7-AAB1-073924979760}"/>
              </a:ext>
            </a:extLst>
          </p:cNvPr>
          <p:cNvSpPr txBox="1"/>
          <p:nvPr/>
        </p:nvSpPr>
        <p:spPr>
          <a:xfrm>
            <a:off x="1703786" y="23772"/>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Suy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ngẫm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phản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hồi</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9B69B77-33CE-41D8-A451-170C2E3E1D27}"/>
              </a:ext>
            </a:extLst>
          </p:cNvPr>
          <p:cNvSpPr txBox="1"/>
          <p:nvPr/>
        </p:nvSpPr>
        <p:spPr>
          <a:xfrm>
            <a:off x="660400" y="1028700"/>
            <a:ext cx="10858500" cy="5480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buổi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tựu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7931E70-EF4C-46C2-A69A-C7E610C6B306}"/>
              </a:ext>
            </a:extLst>
          </p:cNvPr>
          <p:cNvPicPr>
            <a:picLocks noChangeAspect="1"/>
          </p:cNvPicPr>
          <p:nvPr/>
        </p:nvPicPr>
        <p:blipFill>
          <a:blip r:embed="rId2"/>
          <a:stretch>
            <a:fillRect/>
          </a:stretch>
        </p:blipFill>
        <p:spPr>
          <a:xfrm>
            <a:off x="660400" y="2427395"/>
            <a:ext cx="5867745" cy="3119340"/>
          </a:xfrm>
          <a:prstGeom prst="rect">
            <a:avLst/>
          </a:prstGeom>
        </p:spPr>
      </p:pic>
      <p:sp>
        <p:nvSpPr>
          <p:cNvPr id="11" name="TextBox 10">
            <a:extLst>
              <a:ext uri="{FF2B5EF4-FFF2-40B4-BE49-F238E27FC236}">
                <a16:creationId xmlns:a16="http://schemas.microsoft.com/office/drawing/2014/main" id="{624CB09E-2AC1-4278-A085-E2A562A33386}"/>
              </a:ext>
            </a:extLst>
          </p:cNvPr>
          <p:cNvSpPr txBox="1"/>
          <p:nvPr/>
        </p:nvSpPr>
        <p:spPr>
          <a:xfrm>
            <a:off x="6960260" y="2832903"/>
            <a:ext cx="4314824" cy="2308324"/>
          </a:xfrm>
          <a:prstGeom prst="rect">
            <a:avLst/>
          </a:prstGeom>
          <a:noFill/>
        </p:spPr>
        <p:txBody>
          <a:bodyPr wrap="square">
            <a:spAutoFit/>
          </a:bodyPr>
          <a:lstStyle/>
          <a:p>
            <a:pPr algn="just"/>
            <a:r>
              <a:rPr lang="vi-VN" sz="3600" dirty="0">
                <a:effectLst/>
                <a:latin typeface="Times New Roman" panose="02020603050405020304" pitchFamily="18" charset="0"/>
                <a:ea typeface="Calibri" panose="020F0502020204030204" pitchFamily="34" charset="0"/>
              </a:rPr>
              <a:t>Các chi tiết thể hiện cảm xúc của nhân vật “tôi” ở từng thời điểm và không gian</a:t>
            </a:r>
            <a:endParaRPr lang="en-US" sz="3600" dirty="0"/>
          </a:p>
        </p:txBody>
      </p:sp>
    </p:spTree>
    <p:extLst>
      <p:ext uri="{BB962C8B-B14F-4D97-AF65-F5344CB8AC3E}">
        <p14:creationId xmlns:p14="http://schemas.microsoft.com/office/powerpoint/2010/main" val="35691257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6DEB0-6290-4E40-8AFB-8A735A0CD819}"/>
              </a:ext>
            </a:extLst>
          </p:cNvPr>
          <p:cNvPicPr>
            <a:picLocks noChangeAspect="1"/>
          </p:cNvPicPr>
          <p:nvPr/>
        </p:nvPicPr>
        <p:blipFill>
          <a:blip r:embed="rId2"/>
          <a:stretch>
            <a:fillRect/>
          </a:stretch>
        </p:blipFill>
        <p:spPr>
          <a:xfrm>
            <a:off x="388937" y="428625"/>
            <a:ext cx="11401425" cy="6143624"/>
          </a:xfrm>
          <a:prstGeom prst="round2DiagRect">
            <a:avLst>
              <a:gd name="adj1" fmla="val 12813"/>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05437F5-7A38-4EDC-BAFF-FF4007F902AC}"/>
              </a:ext>
            </a:extLst>
          </p:cNvPr>
          <p:cNvSpPr/>
          <p:nvPr/>
        </p:nvSpPr>
        <p:spPr>
          <a:xfrm>
            <a:off x="1413486" y="482598"/>
            <a:ext cx="9486900" cy="684214"/>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02: TÌM HIỂU VỀ THÁI ĐỘ CỦA NGƯỜI LỚN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ardrop 7">
            <a:extLst>
              <a:ext uri="{FF2B5EF4-FFF2-40B4-BE49-F238E27FC236}">
                <a16:creationId xmlns:a16="http://schemas.microsoft.com/office/drawing/2014/main" id="{089A17DE-6330-4DF5-A9F1-7EA34B8B25A4}"/>
              </a:ext>
            </a:extLst>
          </p:cNvPr>
          <p:cNvSpPr/>
          <p:nvPr/>
        </p:nvSpPr>
        <p:spPr>
          <a:xfrm>
            <a:off x="1413486" y="1328739"/>
            <a:ext cx="9659327" cy="1310754"/>
          </a:xfrm>
          <a:prstGeom prst="teardrop">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effectLst/>
                <a:latin typeface="Times New Roman" panose="02020603050405020304" pitchFamily="18" charset="0"/>
                <a:ea typeface="Calibri" panose="020F0502020204030204" pitchFamily="34" charset="0"/>
              </a:rPr>
              <a:t>Nhiệm vụ: </a:t>
            </a:r>
            <a:r>
              <a:rPr lang="en-US" sz="2400">
                <a:solidFill>
                  <a:schemeClr val="tx1"/>
                </a:solidFill>
                <a:effectLst/>
                <a:latin typeface="Times New Roman" panose="02020603050405020304" pitchFamily="18" charset="0"/>
                <a:ea typeface="Calibri" panose="020F0502020204030204" pitchFamily="34" charset="0"/>
              </a:rPr>
              <a:t>Liệt kê các chi tiết thể hiện thái độ, tình cảm của những người lớn đối với các em bé lần đầu tiên đi học và nêu cảm nhận của em</a:t>
            </a:r>
            <a:endPar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AAF5D4A-4FB2-44B2-98EB-C4BDC915A1E0}"/>
              </a:ext>
            </a:extLst>
          </p:cNvPr>
          <p:cNvSpPr/>
          <p:nvPr/>
        </p:nvSpPr>
        <p:spPr>
          <a:xfrm>
            <a:off x="4428926" y="3153340"/>
            <a:ext cx="3067892" cy="2090738"/>
          </a:xfrm>
          <a:prstGeom prst="roundRect">
            <a:avLst/>
          </a:prstGeom>
          <a:solidFill>
            <a:schemeClr val="accent4">
              <a:lumMod val="20000"/>
              <a:lumOff val="80000"/>
            </a:scheme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Rounded Corners 11">
            <a:extLst>
              <a:ext uri="{FF2B5EF4-FFF2-40B4-BE49-F238E27FC236}">
                <a16:creationId xmlns:a16="http://schemas.microsoft.com/office/drawing/2014/main" id="{2B992FCE-8748-45FE-9698-C0C4A9EBDAD6}"/>
              </a:ext>
            </a:extLst>
          </p:cNvPr>
          <p:cNvSpPr/>
          <p:nvPr/>
        </p:nvSpPr>
        <p:spPr>
          <a:xfrm>
            <a:off x="786980" y="3153340"/>
            <a:ext cx="2969325" cy="2090739"/>
          </a:xfrm>
          <a:prstGeom prst="roundRect">
            <a:avLst/>
          </a:prstGeom>
          <a:solidFill>
            <a:schemeClr val="accent4">
              <a:lumMod val="20000"/>
              <a:lumOff val="80000"/>
            </a:scheme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Rounded Corners 14">
            <a:extLst>
              <a:ext uri="{FF2B5EF4-FFF2-40B4-BE49-F238E27FC236}">
                <a16:creationId xmlns:a16="http://schemas.microsoft.com/office/drawing/2014/main" id="{0ADEA6C1-C3BA-49A3-AAB1-9353507045BB}"/>
              </a:ext>
            </a:extLst>
          </p:cNvPr>
          <p:cNvSpPr/>
          <p:nvPr/>
        </p:nvSpPr>
        <p:spPr>
          <a:xfrm>
            <a:off x="8169438" y="3153340"/>
            <a:ext cx="3188636" cy="2130336"/>
          </a:xfrm>
          <a:prstGeom prst="roundRect">
            <a:avLst/>
          </a:prstGeom>
          <a:solidFill>
            <a:schemeClr val="accent4">
              <a:lumMod val="20000"/>
              <a:lumOff val="80000"/>
            </a:scheme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Rounded Corners 16">
            <a:extLst>
              <a:ext uri="{FF2B5EF4-FFF2-40B4-BE49-F238E27FC236}">
                <a16:creationId xmlns:a16="http://schemas.microsoft.com/office/drawing/2014/main" id="{F302AECE-6875-4BEC-B6FF-C1E8FD4F28AD}"/>
              </a:ext>
            </a:extLst>
          </p:cNvPr>
          <p:cNvSpPr/>
          <p:nvPr/>
        </p:nvSpPr>
        <p:spPr>
          <a:xfrm>
            <a:off x="1120805" y="5479539"/>
            <a:ext cx="9937690" cy="857250"/>
          </a:xfrm>
          <a:prstGeom prst="roundRect">
            <a:avLst>
              <a:gd name="adj" fmla="val 50000"/>
            </a:avLst>
          </a:prstGeom>
          <a:solidFill>
            <a:srgbClr val="FFF3FE"/>
          </a:solidFill>
          <a:ln w="28575" cap="flat" cmpd="sng" algn="ctr">
            <a:solidFill>
              <a:schemeClr val="accent4">
                <a:lumMod val="75000"/>
              </a:schemeClr>
            </a:solid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66294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=&gt; </a:t>
            </a: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Nhận xét:</a:t>
            </a:r>
            <a:endParaRPr kumimoji="0" lang="en-US" sz="32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pic>
        <p:nvPicPr>
          <p:cNvPr id="9" name="Picture 8">
            <a:extLst>
              <a:ext uri="{FF2B5EF4-FFF2-40B4-BE49-F238E27FC236}">
                <a16:creationId xmlns:a16="http://schemas.microsoft.com/office/drawing/2014/main" id="{97700E4D-8994-45B9-BFB1-0C13CC9A80F8}"/>
              </a:ext>
            </a:extLst>
          </p:cNvPr>
          <p:cNvPicPr>
            <a:picLocks noChangeAspect="1"/>
          </p:cNvPicPr>
          <p:nvPr/>
        </p:nvPicPr>
        <p:blipFill>
          <a:blip r:embed="rId3"/>
          <a:stretch>
            <a:fillRect/>
          </a:stretch>
        </p:blipFill>
        <p:spPr>
          <a:xfrm>
            <a:off x="1210497" y="2801420"/>
            <a:ext cx="2219136" cy="5908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a:extLst>
              <a:ext uri="{FF2B5EF4-FFF2-40B4-BE49-F238E27FC236}">
                <a16:creationId xmlns:a16="http://schemas.microsoft.com/office/drawing/2014/main" id="{9D4D65F8-80A7-455E-9482-23DB1D9AE08B}"/>
              </a:ext>
            </a:extLst>
          </p:cNvPr>
          <p:cNvPicPr>
            <a:picLocks noChangeAspect="1"/>
          </p:cNvPicPr>
          <p:nvPr/>
        </p:nvPicPr>
        <p:blipFill>
          <a:blip r:embed="rId4"/>
          <a:stretch>
            <a:fillRect/>
          </a:stretch>
        </p:blipFill>
        <p:spPr>
          <a:xfrm>
            <a:off x="5102011" y="2801421"/>
            <a:ext cx="1975275" cy="586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5502FA0E-7CFE-47B2-A9E3-A3813040F220}"/>
              </a:ext>
            </a:extLst>
          </p:cNvPr>
          <p:cNvPicPr>
            <a:picLocks noChangeAspect="1"/>
          </p:cNvPicPr>
          <p:nvPr/>
        </p:nvPicPr>
        <p:blipFill>
          <a:blip r:embed="rId5"/>
          <a:stretch>
            <a:fillRect/>
          </a:stretch>
        </p:blipFill>
        <p:spPr>
          <a:xfrm>
            <a:off x="8813770" y="2842181"/>
            <a:ext cx="2072820" cy="5868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030409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8" name="TextBox 17">
            <a:extLst>
              <a:ext uri="{FF2B5EF4-FFF2-40B4-BE49-F238E27FC236}">
                <a16:creationId xmlns:a16="http://schemas.microsoft.com/office/drawing/2014/main" id="{18FC7678-B1FE-4BA7-AAB1-073924979760}"/>
              </a:ext>
            </a:extLst>
          </p:cNvPr>
          <p:cNvSpPr txBox="1"/>
          <p:nvPr/>
        </p:nvSpPr>
        <p:spPr>
          <a:xfrm>
            <a:off x="1703786" y="23772"/>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Suy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ngẫm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phản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hồi</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84ACC77-ECEC-4C2D-B2B0-8EBCCD5FA14A}"/>
              </a:ext>
            </a:extLst>
          </p:cNvPr>
          <p:cNvSpPr txBox="1"/>
          <p:nvPr/>
        </p:nvSpPr>
        <p:spPr>
          <a:xfrm>
            <a:off x="660400" y="1007279"/>
            <a:ext cx="10858500" cy="548099"/>
          </a:xfrm>
          <a:prstGeom prst="rect">
            <a:avLst/>
          </a:prstGeom>
          <a:noFill/>
        </p:spPr>
        <p:txBody>
          <a:bodyPr wrap="square">
            <a:spAutoFit/>
          </a:bodyPr>
          <a:lstStyle/>
          <a:p>
            <a:pPr>
              <a:lnSpc>
                <a:spcPct val="115000"/>
              </a:lnSpc>
              <a:spcAft>
                <a:spcPts val="10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E1EF3452-BB88-48AB-A95E-C7CC7BF6BB63}"/>
              </a:ext>
            </a:extLst>
          </p:cNvPr>
          <p:cNvSpPr/>
          <p:nvPr/>
        </p:nvSpPr>
        <p:spPr>
          <a:xfrm>
            <a:off x="4413044" y="2143658"/>
            <a:ext cx="3144731" cy="2773797"/>
          </a:xfrm>
          <a:prstGeom prst="roundRect">
            <a:avLst/>
          </a:prstGeom>
          <a:solidFill>
            <a:schemeClr val="accent4">
              <a:lumMod val="40000"/>
              <a:lumOff val="60000"/>
            </a:schemeClr>
          </a:solidFill>
          <a:ln w="12700" cap="flat" cmpd="sng" algn="ctr">
            <a:solidFill>
              <a:schemeClr val="accent4">
                <a:lumMod val="40000"/>
                <a:lumOff val="60000"/>
              </a:schemeClr>
            </a:solid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hìn học trò bằng con mắt hiền từ, cảm động...</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Rounded Corners 14">
            <a:extLst>
              <a:ext uri="{FF2B5EF4-FFF2-40B4-BE49-F238E27FC236}">
                <a16:creationId xmlns:a16="http://schemas.microsoft.com/office/drawing/2014/main" id="{E4A7386C-0A65-4740-9CAF-9D6D76CC79D3}"/>
              </a:ext>
            </a:extLst>
          </p:cNvPr>
          <p:cNvSpPr/>
          <p:nvPr/>
        </p:nvSpPr>
        <p:spPr>
          <a:xfrm>
            <a:off x="884566" y="2118191"/>
            <a:ext cx="3043696" cy="2732397"/>
          </a:xfrm>
          <a:prstGeom prst="roundRect">
            <a:avLst/>
          </a:prstGeom>
          <a:solidFill>
            <a:schemeClr val="accent4">
              <a:lumMod val="40000"/>
              <a:lumOff val="60000"/>
            </a:schemeClr>
          </a:solidFill>
          <a:ln w="12700" cap="flat" cmpd="sng" algn="ctr">
            <a:solidFill>
              <a:schemeClr val="accent4">
                <a:lumMod val="40000"/>
                <a:lumOff val="60000"/>
              </a:schemeClr>
            </a:solid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ưa con đến trường dự lễ với biết bao hồi hộp, chăm lo, xao xuyến...</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Rounded Corners 15">
            <a:extLst>
              <a:ext uri="{FF2B5EF4-FFF2-40B4-BE49-F238E27FC236}">
                <a16:creationId xmlns:a16="http://schemas.microsoft.com/office/drawing/2014/main" id="{5FEFAC1E-4F57-44B8-AD98-EC60B20B6E5B}"/>
              </a:ext>
            </a:extLst>
          </p:cNvPr>
          <p:cNvSpPr/>
          <p:nvPr/>
        </p:nvSpPr>
        <p:spPr>
          <a:xfrm>
            <a:off x="1328335" y="1660203"/>
            <a:ext cx="2228473" cy="684530"/>
          </a:xfrm>
          <a:custGeom>
            <a:avLst/>
            <a:gdLst>
              <a:gd name="connsiteX0" fmla="*/ 0 w 2228473"/>
              <a:gd name="connsiteY0" fmla="*/ 114091 h 684530"/>
              <a:gd name="connsiteX1" fmla="*/ 114091 w 2228473"/>
              <a:gd name="connsiteY1" fmla="*/ 0 h 684530"/>
              <a:gd name="connsiteX2" fmla="*/ 760852 w 2228473"/>
              <a:gd name="connsiteY2" fmla="*/ 0 h 684530"/>
              <a:gd name="connsiteX3" fmla="*/ 1467621 w 2228473"/>
              <a:gd name="connsiteY3" fmla="*/ 0 h 684530"/>
              <a:gd name="connsiteX4" fmla="*/ 2114382 w 2228473"/>
              <a:gd name="connsiteY4" fmla="*/ 0 h 684530"/>
              <a:gd name="connsiteX5" fmla="*/ 2228473 w 2228473"/>
              <a:gd name="connsiteY5" fmla="*/ 114091 h 684530"/>
              <a:gd name="connsiteX6" fmla="*/ 2228473 w 2228473"/>
              <a:gd name="connsiteY6" fmla="*/ 570439 h 684530"/>
              <a:gd name="connsiteX7" fmla="*/ 2114382 w 2228473"/>
              <a:gd name="connsiteY7" fmla="*/ 684530 h 684530"/>
              <a:gd name="connsiteX8" fmla="*/ 1427615 w 2228473"/>
              <a:gd name="connsiteY8" fmla="*/ 684530 h 684530"/>
              <a:gd name="connsiteX9" fmla="*/ 800858 w 2228473"/>
              <a:gd name="connsiteY9" fmla="*/ 684530 h 684530"/>
              <a:gd name="connsiteX10" fmla="*/ 114091 w 2228473"/>
              <a:gd name="connsiteY10" fmla="*/ 684530 h 684530"/>
              <a:gd name="connsiteX11" fmla="*/ 0 w 2228473"/>
              <a:gd name="connsiteY11" fmla="*/ 570439 h 684530"/>
              <a:gd name="connsiteX12" fmla="*/ 0 w 2228473"/>
              <a:gd name="connsiteY12" fmla="*/ 114091 h 68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8473" h="684530" fill="none" extrusionOk="0">
                <a:moveTo>
                  <a:pt x="0" y="114091"/>
                </a:moveTo>
                <a:cubicBezTo>
                  <a:pt x="13516" y="45035"/>
                  <a:pt x="50842" y="1937"/>
                  <a:pt x="114091" y="0"/>
                </a:cubicBezTo>
                <a:cubicBezTo>
                  <a:pt x="379595" y="-22039"/>
                  <a:pt x="585282" y="24381"/>
                  <a:pt x="760852" y="0"/>
                </a:cubicBezTo>
                <a:cubicBezTo>
                  <a:pt x="936422" y="-24381"/>
                  <a:pt x="1154384" y="31048"/>
                  <a:pt x="1467621" y="0"/>
                </a:cubicBezTo>
                <a:cubicBezTo>
                  <a:pt x="1780858" y="-31048"/>
                  <a:pt x="1861601" y="-29010"/>
                  <a:pt x="2114382" y="0"/>
                </a:cubicBezTo>
                <a:cubicBezTo>
                  <a:pt x="2176224" y="6287"/>
                  <a:pt x="2224776" y="40144"/>
                  <a:pt x="2228473" y="114091"/>
                </a:cubicBezTo>
                <a:cubicBezTo>
                  <a:pt x="2219090" y="281662"/>
                  <a:pt x="2238722" y="371991"/>
                  <a:pt x="2228473" y="570439"/>
                </a:cubicBezTo>
                <a:cubicBezTo>
                  <a:pt x="2222393" y="629164"/>
                  <a:pt x="2184028" y="685525"/>
                  <a:pt x="2114382" y="684530"/>
                </a:cubicBezTo>
                <a:cubicBezTo>
                  <a:pt x="1800389" y="668859"/>
                  <a:pt x="1627067" y="690845"/>
                  <a:pt x="1427615" y="684530"/>
                </a:cubicBezTo>
                <a:cubicBezTo>
                  <a:pt x="1228163" y="678215"/>
                  <a:pt x="1079879" y="655551"/>
                  <a:pt x="800858" y="684530"/>
                </a:cubicBezTo>
                <a:cubicBezTo>
                  <a:pt x="521837" y="713509"/>
                  <a:pt x="294705" y="659388"/>
                  <a:pt x="114091" y="684530"/>
                </a:cubicBezTo>
                <a:cubicBezTo>
                  <a:pt x="48100" y="691720"/>
                  <a:pt x="-3961" y="630587"/>
                  <a:pt x="0" y="570439"/>
                </a:cubicBezTo>
                <a:cubicBezTo>
                  <a:pt x="-22230" y="426231"/>
                  <a:pt x="-734" y="242413"/>
                  <a:pt x="0" y="114091"/>
                </a:cubicBezTo>
                <a:close/>
              </a:path>
              <a:path w="2228473" h="684530" stroke="0" extrusionOk="0">
                <a:moveTo>
                  <a:pt x="0" y="114091"/>
                </a:moveTo>
                <a:cubicBezTo>
                  <a:pt x="3181" y="50644"/>
                  <a:pt x="56264" y="5724"/>
                  <a:pt x="114091" y="0"/>
                </a:cubicBezTo>
                <a:cubicBezTo>
                  <a:pt x="303822" y="-29071"/>
                  <a:pt x="658687" y="26854"/>
                  <a:pt x="800858" y="0"/>
                </a:cubicBezTo>
                <a:cubicBezTo>
                  <a:pt x="943029" y="-26854"/>
                  <a:pt x="1333284" y="2891"/>
                  <a:pt x="1467621" y="0"/>
                </a:cubicBezTo>
                <a:cubicBezTo>
                  <a:pt x="1601958" y="-2891"/>
                  <a:pt x="1932358" y="22185"/>
                  <a:pt x="2114382" y="0"/>
                </a:cubicBezTo>
                <a:cubicBezTo>
                  <a:pt x="2189218" y="-9902"/>
                  <a:pt x="2236465" y="55637"/>
                  <a:pt x="2228473" y="114091"/>
                </a:cubicBezTo>
                <a:cubicBezTo>
                  <a:pt x="2206300" y="236337"/>
                  <a:pt x="2247931" y="376865"/>
                  <a:pt x="2228473" y="570439"/>
                </a:cubicBezTo>
                <a:cubicBezTo>
                  <a:pt x="2221167" y="641051"/>
                  <a:pt x="2188700" y="684960"/>
                  <a:pt x="2114382" y="684530"/>
                </a:cubicBezTo>
                <a:cubicBezTo>
                  <a:pt x="1939092" y="697463"/>
                  <a:pt x="1702165" y="696779"/>
                  <a:pt x="1507627" y="684530"/>
                </a:cubicBezTo>
                <a:cubicBezTo>
                  <a:pt x="1313090" y="672281"/>
                  <a:pt x="1076983" y="690640"/>
                  <a:pt x="800858" y="684530"/>
                </a:cubicBezTo>
                <a:cubicBezTo>
                  <a:pt x="524733" y="678420"/>
                  <a:pt x="264453" y="689340"/>
                  <a:pt x="114091" y="684530"/>
                </a:cubicBezTo>
                <a:cubicBezTo>
                  <a:pt x="46384" y="692679"/>
                  <a:pt x="3921" y="639680"/>
                  <a:pt x="0" y="570439"/>
                </a:cubicBezTo>
                <a:cubicBezTo>
                  <a:pt x="-10756" y="439575"/>
                  <a:pt x="4691" y="295297"/>
                  <a:pt x="0" y="114091"/>
                </a:cubicBezTo>
                <a:close/>
              </a:path>
            </a:pathLst>
          </a:custGeom>
          <a:solidFill>
            <a:sysClr val="window" lastClr="FFFFFF"/>
          </a:solidFill>
          <a:ln w="28575" cap="flat" cmpd="sng" algn="ctr">
            <a:solidFill>
              <a:schemeClr val="accent4">
                <a:lumMod val="75000"/>
              </a:schemeClr>
            </a:solidFill>
            <a:prstDash val="solid"/>
            <a:miter lim="800000"/>
            <a:extLst>
              <a:ext uri="{C807C97D-BFC1-408E-A445-0C87EB9F89A2}">
                <ask:lineSketchStyleProps xmlns:ask="http://schemas.microsoft.com/office/drawing/2018/sketchyshapes" sd="890141878">
                  <a:prstGeom prst="roundRect">
                    <a:avLst/>
                  </a:prstGeom>
                  <ask:type>
                    <ask:lineSketchFreehand/>
                  </ask:type>
                </ask:lineSketchStyleProps>
              </a:ext>
            </a:extLst>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Phụ</a:t>
            </a:r>
            <a:r>
              <a:rPr kumimoji="0" lang="en-SG"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SG"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huynh</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19" name="Rectangle: Rounded Corners 18">
            <a:extLst>
              <a:ext uri="{FF2B5EF4-FFF2-40B4-BE49-F238E27FC236}">
                <a16:creationId xmlns:a16="http://schemas.microsoft.com/office/drawing/2014/main" id="{F8B8CFFF-4778-42CE-8932-BBDC2697D886}"/>
              </a:ext>
            </a:extLst>
          </p:cNvPr>
          <p:cNvSpPr/>
          <p:nvPr/>
        </p:nvSpPr>
        <p:spPr>
          <a:xfrm>
            <a:off x="4966099" y="1806950"/>
            <a:ext cx="2038619" cy="684530"/>
          </a:xfrm>
          <a:custGeom>
            <a:avLst/>
            <a:gdLst>
              <a:gd name="connsiteX0" fmla="*/ 0 w 2038619"/>
              <a:gd name="connsiteY0" fmla="*/ 114091 h 684530"/>
              <a:gd name="connsiteX1" fmla="*/ 114091 w 2038619"/>
              <a:gd name="connsiteY1" fmla="*/ 0 h 684530"/>
              <a:gd name="connsiteX2" fmla="*/ 717570 w 2038619"/>
              <a:gd name="connsiteY2" fmla="*/ 0 h 684530"/>
              <a:gd name="connsiteX3" fmla="*/ 1266736 w 2038619"/>
              <a:gd name="connsiteY3" fmla="*/ 0 h 684530"/>
              <a:gd name="connsiteX4" fmla="*/ 1924528 w 2038619"/>
              <a:gd name="connsiteY4" fmla="*/ 0 h 684530"/>
              <a:gd name="connsiteX5" fmla="*/ 2038619 w 2038619"/>
              <a:gd name="connsiteY5" fmla="*/ 114091 h 684530"/>
              <a:gd name="connsiteX6" fmla="*/ 2038619 w 2038619"/>
              <a:gd name="connsiteY6" fmla="*/ 570439 h 684530"/>
              <a:gd name="connsiteX7" fmla="*/ 1924528 w 2038619"/>
              <a:gd name="connsiteY7" fmla="*/ 684530 h 684530"/>
              <a:gd name="connsiteX8" fmla="*/ 1284840 w 2038619"/>
              <a:gd name="connsiteY8" fmla="*/ 684530 h 684530"/>
              <a:gd name="connsiteX9" fmla="*/ 717570 w 2038619"/>
              <a:gd name="connsiteY9" fmla="*/ 684530 h 684530"/>
              <a:gd name="connsiteX10" fmla="*/ 114091 w 2038619"/>
              <a:gd name="connsiteY10" fmla="*/ 684530 h 684530"/>
              <a:gd name="connsiteX11" fmla="*/ 0 w 2038619"/>
              <a:gd name="connsiteY11" fmla="*/ 570439 h 684530"/>
              <a:gd name="connsiteX12" fmla="*/ 0 w 2038619"/>
              <a:gd name="connsiteY12" fmla="*/ 114091 h 68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8619" h="684530" fill="none" extrusionOk="0">
                <a:moveTo>
                  <a:pt x="0" y="114091"/>
                </a:moveTo>
                <a:cubicBezTo>
                  <a:pt x="1152" y="50113"/>
                  <a:pt x="44067" y="-10467"/>
                  <a:pt x="114091" y="0"/>
                </a:cubicBezTo>
                <a:cubicBezTo>
                  <a:pt x="413928" y="23403"/>
                  <a:pt x="574999" y="-20502"/>
                  <a:pt x="717570" y="0"/>
                </a:cubicBezTo>
                <a:cubicBezTo>
                  <a:pt x="860141" y="20502"/>
                  <a:pt x="1137567" y="11768"/>
                  <a:pt x="1266736" y="0"/>
                </a:cubicBezTo>
                <a:cubicBezTo>
                  <a:pt x="1395905" y="-11768"/>
                  <a:pt x="1635388" y="28164"/>
                  <a:pt x="1924528" y="0"/>
                </a:cubicBezTo>
                <a:cubicBezTo>
                  <a:pt x="1983748" y="2800"/>
                  <a:pt x="2039768" y="59115"/>
                  <a:pt x="2038619" y="114091"/>
                </a:cubicBezTo>
                <a:cubicBezTo>
                  <a:pt x="2053673" y="291828"/>
                  <a:pt x="2045252" y="371708"/>
                  <a:pt x="2038619" y="570439"/>
                </a:cubicBezTo>
                <a:cubicBezTo>
                  <a:pt x="2042062" y="627315"/>
                  <a:pt x="2000410" y="682263"/>
                  <a:pt x="1924528" y="684530"/>
                </a:cubicBezTo>
                <a:cubicBezTo>
                  <a:pt x="1737702" y="684679"/>
                  <a:pt x="1476806" y="659255"/>
                  <a:pt x="1284840" y="684530"/>
                </a:cubicBezTo>
                <a:cubicBezTo>
                  <a:pt x="1092874" y="709805"/>
                  <a:pt x="858297" y="677421"/>
                  <a:pt x="717570" y="684530"/>
                </a:cubicBezTo>
                <a:cubicBezTo>
                  <a:pt x="576843" y="691640"/>
                  <a:pt x="296672" y="658443"/>
                  <a:pt x="114091" y="684530"/>
                </a:cubicBezTo>
                <a:cubicBezTo>
                  <a:pt x="47342" y="674644"/>
                  <a:pt x="-6970" y="644554"/>
                  <a:pt x="0" y="570439"/>
                </a:cubicBezTo>
                <a:cubicBezTo>
                  <a:pt x="-19857" y="386407"/>
                  <a:pt x="-5685" y="230938"/>
                  <a:pt x="0" y="114091"/>
                </a:cubicBezTo>
                <a:close/>
              </a:path>
              <a:path w="2038619" h="684530" stroke="0" extrusionOk="0">
                <a:moveTo>
                  <a:pt x="0" y="114091"/>
                </a:moveTo>
                <a:cubicBezTo>
                  <a:pt x="7957" y="52604"/>
                  <a:pt x="48461" y="161"/>
                  <a:pt x="114091" y="0"/>
                </a:cubicBezTo>
                <a:cubicBezTo>
                  <a:pt x="253200" y="-11238"/>
                  <a:pt x="504762" y="20660"/>
                  <a:pt x="699466" y="0"/>
                </a:cubicBezTo>
                <a:cubicBezTo>
                  <a:pt x="894171" y="-20660"/>
                  <a:pt x="1103509" y="-26246"/>
                  <a:pt x="1284840" y="0"/>
                </a:cubicBezTo>
                <a:cubicBezTo>
                  <a:pt x="1466171" y="26246"/>
                  <a:pt x="1715223" y="14227"/>
                  <a:pt x="1924528" y="0"/>
                </a:cubicBezTo>
                <a:cubicBezTo>
                  <a:pt x="1998143" y="11314"/>
                  <a:pt x="2043440" y="42145"/>
                  <a:pt x="2038619" y="114091"/>
                </a:cubicBezTo>
                <a:cubicBezTo>
                  <a:pt x="2059515" y="261548"/>
                  <a:pt x="2036661" y="406660"/>
                  <a:pt x="2038619" y="570439"/>
                </a:cubicBezTo>
                <a:cubicBezTo>
                  <a:pt x="2042159" y="632024"/>
                  <a:pt x="1995199" y="681171"/>
                  <a:pt x="1924528" y="684530"/>
                </a:cubicBezTo>
                <a:cubicBezTo>
                  <a:pt x="1715352" y="707554"/>
                  <a:pt x="1568302" y="678100"/>
                  <a:pt x="1357258" y="684530"/>
                </a:cubicBezTo>
                <a:cubicBezTo>
                  <a:pt x="1146214" y="690961"/>
                  <a:pt x="943711" y="702591"/>
                  <a:pt x="735674" y="684530"/>
                </a:cubicBezTo>
                <a:cubicBezTo>
                  <a:pt x="527637" y="666469"/>
                  <a:pt x="285170" y="661044"/>
                  <a:pt x="114091" y="684530"/>
                </a:cubicBezTo>
                <a:cubicBezTo>
                  <a:pt x="51429" y="688594"/>
                  <a:pt x="-6504" y="643752"/>
                  <a:pt x="0" y="570439"/>
                </a:cubicBezTo>
                <a:cubicBezTo>
                  <a:pt x="-12912" y="431797"/>
                  <a:pt x="-13172" y="254680"/>
                  <a:pt x="0" y="114091"/>
                </a:cubicBezTo>
                <a:close/>
              </a:path>
            </a:pathLst>
          </a:custGeom>
          <a:solidFill>
            <a:sysClr val="window" lastClr="FFFFFF"/>
          </a:solidFill>
          <a:ln w="28575" cap="flat" cmpd="sng" algn="ctr">
            <a:solidFill>
              <a:schemeClr val="accent4">
                <a:lumMod val="75000"/>
              </a:schemeClr>
            </a:solidFill>
            <a:prstDash val="solid"/>
            <a:miter lim="800000"/>
            <a:extLst>
              <a:ext uri="{C807C97D-BFC1-408E-A445-0C87EB9F89A2}">
                <ask:lineSketchStyleProps xmlns:ask="http://schemas.microsoft.com/office/drawing/2018/sketchyshapes" sd="251464517">
                  <a:prstGeom prst="roundRect">
                    <a:avLst/>
                  </a:prstGeom>
                  <ask:type>
                    <ask:lineSketchFreehand/>
                  </ask:type>
                </ask:lineSketchStyleProps>
              </a:ext>
            </a:extLst>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Ông đốc</a:t>
            </a:r>
            <a:endParaRPr kumimoji="0" lang="en-US" sz="2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20" name="Rectangle: Rounded Corners 19">
            <a:extLst>
              <a:ext uri="{FF2B5EF4-FFF2-40B4-BE49-F238E27FC236}">
                <a16:creationId xmlns:a16="http://schemas.microsoft.com/office/drawing/2014/main" id="{D8C37F9E-7A10-4CB1-B02E-5802E02BD246}"/>
              </a:ext>
            </a:extLst>
          </p:cNvPr>
          <p:cNvSpPr/>
          <p:nvPr/>
        </p:nvSpPr>
        <p:spPr>
          <a:xfrm>
            <a:off x="8026233" y="2039527"/>
            <a:ext cx="3268500" cy="2939398"/>
          </a:xfrm>
          <a:prstGeom prst="roundRect">
            <a:avLst/>
          </a:prstGeom>
          <a:solidFill>
            <a:schemeClr val="accent4">
              <a:lumMod val="40000"/>
              <a:lumOff val="60000"/>
            </a:schemeClr>
          </a:solidFill>
          <a:ln w="12700" cap="flat" cmpd="sng" algn="ctr">
            <a:solidFill>
              <a:schemeClr val="accent4">
                <a:lumMod val="40000"/>
                <a:lumOff val="60000"/>
              </a:schemeClr>
            </a:solid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Đ</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ón chào các em bằng gương mặt tươi cười, thái độ trìu mến...</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21" name="Rectangle: Rounded Corners 20">
            <a:extLst>
              <a:ext uri="{FF2B5EF4-FFF2-40B4-BE49-F238E27FC236}">
                <a16:creationId xmlns:a16="http://schemas.microsoft.com/office/drawing/2014/main" id="{AE85DF4D-BEC2-48A7-B964-935873B18599}"/>
              </a:ext>
            </a:extLst>
          </p:cNvPr>
          <p:cNvSpPr/>
          <p:nvPr/>
        </p:nvSpPr>
        <p:spPr>
          <a:xfrm>
            <a:off x="8567101" y="1746559"/>
            <a:ext cx="2142807" cy="682309"/>
          </a:xfrm>
          <a:custGeom>
            <a:avLst/>
            <a:gdLst>
              <a:gd name="connsiteX0" fmla="*/ 0 w 2142807"/>
              <a:gd name="connsiteY0" fmla="*/ 113720 h 682309"/>
              <a:gd name="connsiteX1" fmla="*/ 113720 w 2142807"/>
              <a:gd name="connsiteY1" fmla="*/ 0 h 682309"/>
              <a:gd name="connsiteX2" fmla="*/ 694715 w 2142807"/>
              <a:gd name="connsiteY2" fmla="*/ 0 h 682309"/>
              <a:gd name="connsiteX3" fmla="*/ 1352324 w 2142807"/>
              <a:gd name="connsiteY3" fmla="*/ 0 h 682309"/>
              <a:gd name="connsiteX4" fmla="*/ 2029087 w 2142807"/>
              <a:gd name="connsiteY4" fmla="*/ 0 h 682309"/>
              <a:gd name="connsiteX5" fmla="*/ 2142807 w 2142807"/>
              <a:gd name="connsiteY5" fmla="*/ 113720 h 682309"/>
              <a:gd name="connsiteX6" fmla="*/ 2142807 w 2142807"/>
              <a:gd name="connsiteY6" fmla="*/ 568589 h 682309"/>
              <a:gd name="connsiteX7" fmla="*/ 2029087 w 2142807"/>
              <a:gd name="connsiteY7" fmla="*/ 682309 h 682309"/>
              <a:gd name="connsiteX8" fmla="*/ 1371478 w 2142807"/>
              <a:gd name="connsiteY8" fmla="*/ 682309 h 682309"/>
              <a:gd name="connsiteX9" fmla="*/ 713868 w 2142807"/>
              <a:gd name="connsiteY9" fmla="*/ 682309 h 682309"/>
              <a:gd name="connsiteX10" fmla="*/ 113720 w 2142807"/>
              <a:gd name="connsiteY10" fmla="*/ 682309 h 682309"/>
              <a:gd name="connsiteX11" fmla="*/ 0 w 2142807"/>
              <a:gd name="connsiteY11" fmla="*/ 568589 h 682309"/>
              <a:gd name="connsiteX12" fmla="*/ 0 w 2142807"/>
              <a:gd name="connsiteY12" fmla="*/ 113720 h 68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2807" h="682309" fill="none" extrusionOk="0">
                <a:moveTo>
                  <a:pt x="0" y="113720"/>
                </a:moveTo>
                <a:cubicBezTo>
                  <a:pt x="138" y="46833"/>
                  <a:pt x="55034" y="-6909"/>
                  <a:pt x="113720" y="0"/>
                </a:cubicBezTo>
                <a:cubicBezTo>
                  <a:pt x="242261" y="-21468"/>
                  <a:pt x="566784" y="20706"/>
                  <a:pt x="694715" y="0"/>
                </a:cubicBezTo>
                <a:cubicBezTo>
                  <a:pt x="822646" y="-20706"/>
                  <a:pt x="1180133" y="-20415"/>
                  <a:pt x="1352324" y="0"/>
                </a:cubicBezTo>
                <a:cubicBezTo>
                  <a:pt x="1524515" y="20415"/>
                  <a:pt x="1890052" y="-29295"/>
                  <a:pt x="2029087" y="0"/>
                </a:cubicBezTo>
                <a:cubicBezTo>
                  <a:pt x="2085060" y="-1857"/>
                  <a:pt x="2143903" y="61549"/>
                  <a:pt x="2142807" y="113720"/>
                </a:cubicBezTo>
                <a:cubicBezTo>
                  <a:pt x="2132103" y="208894"/>
                  <a:pt x="2124831" y="453099"/>
                  <a:pt x="2142807" y="568589"/>
                </a:cubicBezTo>
                <a:cubicBezTo>
                  <a:pt x="2140348" y="634252"/>
                  <a:pt x="2084017" y="678769"/>
                  <a:pt x="2029087" y="682309"/>
                </a:cubicBezTo>
                <a:cubicBezTo>
                  <a:pt x="1851142" y="680867"/>
                  <a:pt x="1542858" y="701969"/>
                  <a:pt x="1371478" y="682309"/>
                </a:cubicBezTo>
                <a:cubicBezTo>
                  <a:pt x="1200098" y="662649"/>
                  <a:pt x="879575" y="673240"/>
                  <a:pt x="713868" y="682309"/>
                </a:cubicBezTo>
                <a:cubicBezTo>
                  <a:pt x="548161" y="691379"/>
                  <a:pt x="249735" y="705566"/>
                  <a:pt x="113720" y="682309"/>
                </a:cubicBezTo>
                <a:cubicBezTo>
                  <a:pt x="48451" y="685879"/>
                  <a:pt x="-1871" y="630857"/>
                  <a:pt x="0" y="568589"/>
                </a:cubicBezTo>
                <a:cubicBezTo>
                  <a:pt x="19105" y="476139"/>
                  <a:pt x="20032" y="248543"/>
                  <a:pt x="0" y="113720"/>
                </a:cubicBezTo>
                <a:close/>
              </a:path>
              <a:path w="2142807" h="682309" stroke="0" extrusionOk="0">
                <a:moveTo>
                  <a:pt x="0" y="113720"/>
                </a:moveTo>
                <a:cubicBezTo>
                  <a:pt x="-1093" y="56125"/>
                  <a:pt x="46754" y="11249"/>
                  <a:pt x="113720" y="0"/>
                </a:cubicBezTo>
                <a:cubicBezTo>
                  <a:pt x="257485" y="-22802"/>
                  <a:pt x="561370" y="2823"/>
                  <a:pt x="713868" y="0"/>
                </a:cubicBezTo>
                <a:cubicBezTo>
                  <a:pt x="866366" y="-2823"/>
                  <a:pt x="1155879" y="-18433"/>
                  <a:pt x="1314017" y="0"/>
                </a:cubicBezTo>
                <a:cubicBezTo>
                  <a:pt x="1472155" y="18433"/>
                  <a:pt x="1750119" y="-11226"/>
                  <a:pt x="2029087" y="0"/>
                </a:cubicBezTo>
                <a:cubicBezTo>
                  <a:pt x="2093587" y="-4614"/>
                  <a:pt x="2127151" y="51419"/>
                  <a:pt x="2142807" y="113720"/>
                </a:cubicBezTo>
                <a:cubicBezTo>
                  <a:pt x="2121598" y="270674"/>
                  <a:pt x="2149460" y="418848"/>
                  <a:pt x="2142807" y="568589"/>
                </a:cubicBezTo>
                <a:cubicBezTo>
                  <a:pt x="2152751" y="632976"/>
                  <a:pt x="2092234" y="688112"/>
                  <a:pt x="2029087" y="682309"/>
                </a:cubicBezTo>
                <a:cubicBezTo>
                  <a:pt x="1750374" y="656349"/>
                  <a:pt x="1625078" y="690933"/>
                  <a:pt x="1371478" y="682309"/>
                </a:cubicBezTo>
                <a:cubicBezTo>
                  <a:pt x="1117878" y="673685"/>
                  <a:pt x="1008387" y="707495"/>
                  <a:pt x="713868" y="682309"/>
                </a:cubicBezTo>
                <a:cubicBezTo>
                  <a:pt x="419349" y="657124"/>
                  <a:pt x="270029" y="684293"/>
                  <a:pt x="113720" y="682309"/>
                </a:cubicBezTo>
                <a:cubicBezTo>
                  <a:pt x="51333" y="688568"/>
                  <a:pt x="7022" y="620731"/>
                  <a:pt x="0" y="568589"/>
                </a:cubicBezTo>
                <a:cubicBezTo>
                  <a:pt x="22172" y="475381"/>
                  <a:pt x="14034" y="226957"/>
                  <a:pt x="0" y="113720"/>
                </a:cubicBezTo>
                <a:close/>
              </a:path>
            </a:pathLst>
          </a:custGeom>
          <a:solidFill>
            <a:sysClr val="window" lastClr="FFFFFF"/>
          </a:solidFill>
          <a:ln w="28575" cap="flat" cmpd="sng" algn="ctr">
            <a:solidFill>
              <a:schemeClr val="accent4">
                <a:lumMod val="75000"/>
              </a:schemeClr>
            </a:solidFill>
            <a:prstDash val="solid"/>
            <a:miter lim="800000"/>
            <a:extLst>
              <a:ext uri="{C807C97D-BFC1-408E-A445-0C87EB9F89A2}">
                <ask:lineSketchStyleProps xmlns:ask="http://schemas.microsoft.com/office/drawing/2018/sketchyshapes" sd="2275705543">
                  <a:prstGeom prst="roundRect">
                    <a:avLst/>
                  </a:prstGeom>
                  <ask:type>
                    <ask:lineSketchFreehand/>
                  </ask:type>
                </ask:lineSketchStyleProps>
              </a:ext>
            </a:extLst>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Thầy giáo</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23" name="Rectangle: Rounded Corners 22">
            <a:extLst>
              <a:ext uri="{FF2B5EF4-FFF2-40B4-BE49-F238E27FC236}">
                <a16:creationId xmlns:a16="http://schemas.microsoft.com/office/drawing/2014/main" id="{9F15AC37-1A2D-4E92-BDE3-4EB7814B0385}"/>
              </a:ext>
            </a:extLst>
          </p:cNvPr>
          <p:cNvSpPr/>
          <p:nvPr/>
        </p:nvSpPr>
        <p:spPr>
          <a:xfrm>
            <a:off x="884566" y="5144694"/>
            <a:ext cx="10410167" cy="989405"/>
          </a:xfrm>
          <a:prstGeom prst="roundRect">
            <a:avLst/>
          </a:prstGeom>
          <a:solidFill>
            <a:schemeClr val="accent1">
              <a:lumMod val="20000"/>
              <a:lumOff val="80000"/>
            </a:schemeClr>
          </a:solidFill>
          <a:ln w="19050" cap="flat" cmpd="sng" algn="ctr">
            <a:solidFill>
              <a:srgbClr val="C00000"/>
            </a:solid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nchor="ctr">
            <a:noAutofit/>
          </a:bodyPr>
          <a:lstStyle/>
          <a:p>
            <a:pPr marL="0" marR="66294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Times New Roman" panose="02020603050405020304" pitchFamily="18" charset="0"/>
              </a:rPr>
              <a:t>=&gt;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hiện</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trách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nhiệm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thương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yêu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gia</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đình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nhà</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trường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đối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thế</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hệ</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tương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lại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-&gt;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môi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trường</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giáo</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dục</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ấm</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áp</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tình</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35775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24" name="TextBox 23">
            <a:extLst>
              <a:ext uri="{FF2B5EF4-FFF2-40B4-BE49-F238E27FC236}">
                <a16:creationId xmlns:a16="http://schemas.microsoft.com/office/drawing/2014/main" id="{A9D02F77-847A-4AB0-B81C-CFEEE4C4BED6}"/>
              </a:ext>
            </a:extLst>
          </p:cNvPr>
          <p:cNvSpPr txBox="1"/>
          <p:nvPr/>
        </p:nvSpPr>
        <p:spPr>
          <a:xfrm>
            <a:off x="1703784" y="83995"/>
            <a:ext cx="6093618" cy="523220"/>
          </a:xfrm>
          <a:prstGeom prst="rect">
            <a:avLst/>
          </a:prstGeom>
          <a:noFill/>
        </p:spPr>
        <p:txBody>
          <a:bodyPr wrap="square">
            <a:spAutoFit/>
          </a:bodyPr>
          <a:lstStyle/>
          <a:p>
            <a:r>
              <a:rPr lang="en-US" sz="2800" b="1" dirty="0" err="1">
                <a:effectLst/>
                <a:latin typeface="Times New Roman" panose="02020603050405020304" pitchFamily="18" charset="0"/>
                <a:ea typeface="Times New Roman" panose="02020603050405020304" pitchFamily="18" charset="0"/>
              </a:rPr>
              <a:t>Tổng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kết</a:t>
            </a:r>
            <a:endParaRPr lang="en-US" sz="2800" dirty="0"/>
          </a:p>
        </p:txBody>
      </p:sp>
      <p:sp>
        <p:nvSpPr>
          <p:cNvPr id="11" name="Oval 10">
            <a:extLst>
              <a:ext uri="{FF2B5EF4-FFF2-40B4-BE49-F238E27FC236}">
                <a16:creationId xmlns:a16="http://schemas.microsoft.com/office/drawing/2014/main" id="{903D89F0-D651-493F-B51C-7B3C8BCC8FC5}"/>
              </a:ext>
            </a:extLst>
          </p:cNvPr>
          <p:cNvSpPr/>
          <p:nvPr/>
        </p:nvSpPr>
        <p:spPr>
          <a:xfrm>
            <a:off x="7798339" y="2229326"/>
            <a:ext cx="3206238" cy="3171350"/>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43CBFE87-E979-4070-972C-0ADC099B818E}"/>
              </a:ext>
            </a:extLst>
          </p:cNvPr>
          <p:cNvSpPr/>
          <p:nvPr/>
        </p:nvSpPr>
        <p:spPr>
          <a:xfrm>
            <a:off x="7904796" y="2335056"/>
            <a:ext cx="2993324" cy="2959890"/>
          </a:xfrm>
          <a:custGeom>
            <a:avLst/>
            <a:gdLst>
              <a:gd name="connsiteX0" fmla="*/ 0 w 2668826"/>
              <a:gd name="connsiteY0" fmla="*/ 1334271 h 2668542"/>
              <a:gd name="connsiteX1" fmla="*/ 1334413 w 2668826"/>
              <a:gd name="connsiteY1" fmla="*/ 0 h 2668542"/>
              <a:gd name="connsiteX2" fmla="*/ 2668826 w 2668826"/>
              <a:gd name="connsiteY2" fmla="*/ 1334271 h 2668542"/>
              <a:gd name="connsiteX3" fmla="*/ 1334413 w 2668826"/>
              <a:gd name="connsiteY3" fmla="*/ 2668542 h 2668542"/>
              <a:gd name="connsiteX4" fmla="*/ 0 w 2668826"/>
              <a:gd name="connsiteY4" fmla="*/ 1334271 h 266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826" h="2668542">
                <a:moveTo>
                  <a:pt x="0" y="1334271"/>
                </a:moveTo>
                <a:cubicBezTo>
                  <a:pt x="0" y="597373"/>
                  <a:pt x="597437" y="0"/>
                  <a:pt x="1334413" y="0"/>
                </a:cubicBezTo>
                <a:cubicBezTo>
                  <a:pt x="2071389" y="0"/>
                  <a:pt x="2668826" y="597373"/>
                  <a:pt x="2668826" y="1334271"/>
                </a:cubicBezTo>
                <a:cubicBezTo>
                  <a:pt x="2668826" y="2071169"/>
                  <a:pt x="2071389" y="2668542"/>
                  <a:pt x="1334413" y="2668542"/>
                </a:cubicBezTo>
                <a:cubicBezTo>
                  <a:pt x="597437" y="2668542"/>
                  <a:pt x="0" y="2071169"/>
                  <a:pt x="0" y="1334271"/>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2007" tIns="411772" rIns="412007" bIns="411772" numCol="1" spcCol="1270" anchor="ctr" anchorCtr="0">
            <a:noAutofit/>
          </a:bodyPr>
          <a:lstStyle/>
          <a:p>
            <a:pPr marL="0" lvl="0" indent="0" algn="ctr" defTabSz="10668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Ngôn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giàu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thơ</a:t>
            </a:r>
            <a:r>
              <a:rPr lang="en-US" sz="2800" kern="1200" dirty="0">
                <a:latin typeface="Times New Roman" panose="02020603050405020304" pitchFamily="18" charset="0"/>
                <a:cs typeface="Times New Roman" panose="02020603050405020304" pitchFamily="18" charset="0"/>
              </a:rPr>
              <a:t>.</a:t>
            </a:r>
          </a:p>
        </p:txBody>
      </p:sp>
      <p:sp>
        <p:nvSpPr>
          <p:cNvPr id="26" name="Teardrop 25">
            <a:extLst>
              <a:ext uri="{FF2B5EF4-FFF2-40B4-BE49-F238E27FC236}">
                <a16:creationId xmlns:a16="http://schemas.microsoft.com/office/drawing/2014/main" id="{D2F8E63A-00E5-4193-82D8-FAF78E5CC5B4}"/>
              </a:ext>
            </a:extLst>
          </p:cNvPr>
          <p:cNvSpPr/>
          <p:nvPr/>
        </p:nvSpPr>
        <p:spPr>
          <a:xfrm rot="2700000">
            <a:off x="4506156" y="2215465"/>
            <a:ext cx="3163125" cy="3198515"/>
          </a:xfrm>
          <a:prstGeom prst="teardrop">
            <a:avLst>
              <a:gd name="adj" fmla="val 10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59C3CC16-1247-48EA-BB9B-E4C95302C91A}"/>
              </a:ext>
            </a:extLst>
          </p:cNvPr>
          <p:cNvSpPr/>
          <p:nvPr/>
        </p:nvSpPr>
        <p:spPr>
          <a:xfrm>
            <a:off x="4591057" y="2335056"/>
            <a:ext cx="2993324" cy="2959890"/>
          </a:xfrm>
          <a:custGeom>
            <a:avLst/>
            <a:gdLst>
              <a:gd name="connsiteX0" fmla="*/ 0 w 2668826"/>
              <a:gd name="connsiteY0" fmla="*/ 1334271 h 2668542"/>
              <a:gd name="connsiteX1" fmla="*/ 1334413 w 2668826"/>
              <a:gd name="connsiteY1" fmla="*/ 0 h 2668542"/>
              <a:gd name="connsiteX2" fmla="*/ 2668826 w 2668826"/>
              <a:gd name="connsiteY2" fmla="*/ 1334271 h 2668542"/>
              <a:gd name="connsiteX3" fmla="*/ 1334413 w 2668826"/>
              <a:gd name="connsiteY3" fmla="*/ 2668542 h 2668542"/>
              <a:gd name="connsiteX4" fmla="*/ 0 w 2668826"/>
              <a:gd name="connsiteY4" fmla="*/ 1334271 h 266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826" h="2668542">
                <a:moveTo>
                  <a:pt x="0" y="1334271"/>
                </a:moveTo>
                <a:cubicBezTo>
                  <a:pt x="0" y="597373"/>
                  <a:pt x="597437" y="0"/>
                  <a:pt x="1334413" y="0"/>
                </a:cubicBezTo>
                <a:cubicBezTo>
                  <a:pt x="2071389" y="0"/>
                  <a:pt x="2668826" y="597373"/>
                  <a:pt x="2668826" y="1334271"/>
                </a:cubicBezTo>
                <a:cubicBezTo>
                  <a:pt x="2668826" y="2071169"/>
                  <a:pt x="2071389" y="2668542"/>
                  <a:pt x="1334413" y="2668542"/>
                </a:cubicBezTo>
                <a:cubicBezTo>
                  <a:pt x="597437" y="2668542"/>
                  <a:pt x="0" y="2071169"/>
                  <a:pt x="0" y="1334271"/>
                </a:cubicBez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2007" tIns="411772" rIns="412007" bIns="411772" numCol="1" spcCol="1270" anchor="ctr" anchorCtr="0">
            <a:noAutofit/>
          </a:bodyPr>
          <a:lstStyle/>
          <a:p>
            <a:pPr marL="0" lvl="0" indent="0" algn="ctr" defTabSz="10668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hòa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giữa</a:t>
            </a:r>
            <a:r>
              <a:rPr lang="en-US" sz="2800" kern="1200" dirty="0">
                <a:latin typeface="Times New Roman" panose="02020603050405020304" pitchFamily="18" charset="0"/>
                <a:cs typeface="Times New Roman" panose="02020603050405020304" pitchFamily="18" charset="0"/>
              </a:rPr>
              <a:t> 3 </a:t>
            </a:r>
            <a:r>
              <a:rPr lang="en-US" sz="2800" kern="1200" dirty="0" err="1">
                <a:latin typeface="Times New Roman" panose="02020603050405020304" pitchFamily="18" charset="0"/>
                <a:cs typeface="Times New Roman" panose="02020603050405020304" pitchFamily="18" charset="0"/>
              </a:rPr>
              <a:t>phương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a:t>
            </a:r>
          </a:p>
        </p:txBody>
      </p:sp>
      <p:sp>
        <p:nvSpPr>
          <p:cNvPr id="28" name="Teardrop 27">
            <a:extLst>
              <a:ext uri="{FF2B5EF4-FFF2-40B4-BE49-F238E27FC236}">
                <a16:creationId xmlns:a16="http://schemas.microsoft.com/office/drawing/2014/main" id="{150D0737-962D-48AD-86CE-2D62C368BEFE}"/>
              </a:ext>
            </a:extLst>
          </p:cNvPr>
          <p:cNvSpPr/>
          <p:nvPr/>
        </p:nvSpPr>
        <p:spPr>
          <a:xfrm rot="2700000">
            <a:off x="1192418" y="2215465"/>
            <a:ext cx="3163125" cy="3198515"/>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9" name="Freeform: Shape 28">
            <a:extLst>
              <a:ext uri="{FF2B5EF4-FFF2-40B4-BE49-F238E27FC236}">
                <a16:creationId xmlns:a16="http://schemas.microsoft.com/office/drawing/2014/main" id="{D85E6590-A19D-4858-ADA6-C8E6B03AB09D}"/>
              </a:ext>
            </a:extLst>
          </p:cNvPr>
          <p:cNvSpPr/>
          <p:nvPr/>
        </p:nvSpPr>
        <p:spPr>
          <a:xfrm>
            <a:off x="1277318" y="2335056"/>
            <a:ext cx="2993324" cy="2959890"/>
          </a:xfrm>
          <a:custGeom>
            <a:avLst/>
            <a:gdLst>
              <a:gd name="connsiteX0" fmla="*/ 0 w 2668826"/>
              <a:gd name="connsiteY0" fmla="*/ 1334271 h 2668542"/>
              <a:gd name="connsiteX1" fmla="*/ 1334413 w 2668826"/>
              <a:gd name="connsiteY1" fmla="*/ 0 h 2668542"/>
              <a:gd name="connsiteX2" fmla="*/ 2668826 w 2668826"/>
              <a:gd name="connsiteY2" fmla="*/ 1334271 h 2668542"/>
              <a:gd name="connsiteX3" fmla="*/ 1334413 w 2668826"/>
              <a:gd name="connsiteY3" fmla="*/ 2668542 h 2668542"/>
              <a:gd name="connsiteX4" fmla="*/ 0 w 2668826"/>
              <a:gd name="connsiteY4" fmla="*/ 1334271 h 266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826" h="2668542">
                <a:moveTo>
                  <a:pt x="0" y="1334271"/>
                </a:moveTo>
                <a:cubicBezTo>
                  <a:pt x="0" y="597373"/>
                  <a:pt x="597437" y="0"/>
                  <a:pt x="1334413" y="0"/>
                </a:cubicBezTo>
                <a:cubicBezTo>
                  <a:pt x="2071389" y="0"/>
                  <a:pt x="2668826" y="597373"/>
                  <a:pt x="2668826" y="1334271"/>
                </a:cubicBezTo>
                <a:cubicBezTo>
                  <a:pt x="2668826" y="2071169"/>
                  <a:pt x="2071389" y="2668542"/>
                  <a:pt x="1334413" y="2668542"/>
                </a:cubicBezTo>
                <a:cubicBezTo>
                  <a:pt x="597437" y="2668542"/>
                  <a:pt x="0" y="2071169"/>
                  <a:pt x="0" y="1334271"/>
                </a:cubicBez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2007" tIns="411772" rIns="412007" bIns="411772" numCol="1" spcCol="1270" anchor="ctr" anchorCtr="0">
            <a:noAutofit/>
          </a:bodyPr>
          <a:lstStyle/>
          <a:p>
            <a:pPr marL="0" lvl="0" indent="0" algn="ctr" defTabSz="10668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NT so </a:t>
            </a:r>
            <a:r>
              <a:rPr lang="en-US" sz="2600" kern="1200" dirty="0" err="1">
                <a:latin typeface="Times New Roman" panose="02020603050405020304" pitchFamily="18" charset="0"/>
                <a:cs typeface="Times New Roman" panose="02020603050405020304" pitchFamily="18" charset="0"/>
              </a:rPr>
              <a:t>sánh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bố</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cục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theo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dòng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hồi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tưởng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nhân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vật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trình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tự</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thời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gian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buổi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tựu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trường</a:t>
            </a:r>
            <a:r>
              <a:rPr lang="en-US" sz="2600" kern="1200" dirty="0">
                <a:latin typeface="Times New Roman" panose="02020603050405020304" pitchFamily="18" charset="0"/>
                <a:cs typeface="Times New Roman" panose="02020603050405020304" pitchFamily="18" charset="0"/>
              </a:rPr>
              <a:t>. </a:t>
            </a:r>
          </a:p>
        </p:txBody>
      </p:sp>
      <p:sp>
        <p:nvSpPr>
          <p:cNvPr id="31" name="Diamond 30">
            <a:extLst>
              <a:ext uri="{FF2B5EF4-FFF2-40B4-BE49-F238E27FC236}">
                <a16:creationId xmlns:a16="http://schemas.microsoft.com/office/drawing/2014/main" id="{EC5A4DE3-0674-4A63-9FEE-660AF884E15E}"/>
              </a:ext>
            </a:extLst>
          </p:cNvPr>
          <p:cNvSpPr/>
          <p:nvPr/>
        </p:nvSpPr>
        <p:spPr>
          <a:xfrm>
            <a:off x="3577939" y="858036"/>
            <a:ext cx="5023423" cy="1099026"/>
          </a:xfrm>
          <a:prstGeom prst="diamond">
            <a:avLst/>
          </a:prstGeom>
          <a:blipFill>
            <a:blip r:embed="rId2"/>
            <a:tile tx="0" ty="0" sx="100000" sy="100000" flip="none" algn="tl"/>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effectLst/>
                <a:latin typeface="Times New Roman" panose="02020603050405020304" pitchFamily="18" charset="0"/>
                <a:ea typeface="Times New Roman" panose="02020603050405020304" pitchFamily="18" charset="0"/>
              </a:rPr>
              <a:t>1. </a:t>
            </a:r>
            <a:r>
              <a:rPr lang="en-US" sz="2800" b="1" dirty="0" err="1">
                <a:solidFill>
                  <a:srgbClr val="0070C0"/>
                </a:solidFill>
                <a:effectLst/>
                <a:latin typeface="Times New Roman" panose="02020603050405020304" pitchFamily="18" charset="0"/>
                <a:ea typeface="Times New Roman" panose="02020603050405020304" pitchFamily="18" charset="0"/>
              </a:rPr>
              <a:t>Nghệ</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thuật</a:t>
            </a:r>
            <a:endParaRPr lang="en-US" sz="2800" dirty="0"/>
          </a:p>
        </p:txBody>
      </p:sp>
    </p:spTree>
    <p:extLst>
      <p:ext uri="{BB962C8B-B14F-4D97-AF65-F5344CB8AC3E}">
        <p14:creationId xmlns:p14="http://schemas.microsoft.com/office/powerpoint/2010/main" val="3363419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par>
                                <p:cTn id="16" presetID="6" presetClass="entr" presetSubtype="1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circle(in)">
                                      <p:cBhvr>
                                        <p:cTn id="18" dur="2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a:t>
            </a:r>
          </a:p>
        </p:txBody>
      </p:sp>
      <p:sp>
        <p:nvSpPr>
          <p:cNvPr id="24" name="TextBox 23">
            <a:extLst>
              <a:ext uri="{FF2B5EF4-FFF2-40B4-BE49-F238E27FC236}">
                <a16:creationId xmlns:a16="http://schemas.microsoft.com/office/drawing/2014/main" id="{A9D02F77-847A-4AB0-B81C-CFEEE4C4BED6}"/>
              </a:ext>
            </a:extLst>
          </p:cNvPr>
          <p:cNvSpPr txBox="1"/>
          <p:nvPr/>
        </p:nvSpPr>
        <p:spPr>
          <a:xfrm>
            <a:off x="1703784" y="83995"/>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Tổng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Diamond 30">
            <a:extLst>
              <a:ext uri="{FF2B5EF4-FFF2-40B4-BE49-F238E27FC236}">
                <a16:creationId xmlns:a16="http://schemas.microsoft.com/office/drawing/2014/main" id="{EC5A4DE3-0674-4A63-9FEE-660AF884E15E}"/>
              </a:ext>
            </a:extLst>
          </p:cNvPr>
          <p:cNvSpPr/>
          <p:nvPr/>
        </p:nvSpPr>
        <p:spPr>
          <a:xfrm>
            <a:off x="2382043" y="858036"/>
            <a:ext cx="7415213" cy="1099026"/>
          </a:xfrm>
          <a:prstGeom prst="diamond">
            <a:avLst/>
          </a:prstGeom>
          <a:blipFill>
            <a:blip r:embed="rId2"/>
            <a:tile tx="0" ty="0" sx="100000" sy="100000" flip="none" algn="tl"/>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dung – Ý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2604274E-52FE-438C-AD48-610136FC95AC}"/>
              </a:ext>
            </a:extLst>
          </p:cNvPr>
          <p:cNvPicPr>
            <a:picLocks noChangeAspect="1"/>
          </p:cNvPicPr>
          <p:nvPr/>
        </p:nvPicPr>
        <p:blipFill>
          <a:blip r:embed="rId3"/>
          <a:stretch>
            <a:fillRect/>
          </a:stretch>
        </p:blipFill>
        <p:spPr>
          <a:xfrm>
            <a:off x="2382044" y="2255742"/>
            <a:ext cx="7415212" cy="3494889"/>
          </a:xfrm>
          <a:prstGeom prst="rect">
            <a:avLst/>
          </a:prstGeom>
        </p:spPr>
      </p:pic>
      <p:sp>
        <p:nvSpPr>
          <p:cNvPr id="25" name="TextBox 24">
            <a:extLst>
              <a:ext uri="{FF2B5EF4-FFF2-40B4-BE49-F238E27FC236}">
                <a16:creationId xmlns:a16="http://schemas.microsoft.com/office/drawing/2014/main" id="{B869E298-9FDE-462D-BB70-A30E020064D7}"/>
              </a:ext>
            </a:extLst>
          </p:cNvPr>
          <p:cNvSpPr txBox="1"/>
          <p:nvPr/>
        </p:nvSpPr>
        <p:spPr>
          <a:xfrm>
            <a:off x="3049191" y="2847100"/>
            <a:ext cx="6093618" cy="2312171"/>
          </a:xfrm>
          <a:prstGeom prst="rect">
            <a:avLst/>
          </a:prstGeom>
          <a:noFill/>
        </p:spPr>
        <p:txBody>
          <a:bodyPr wrap="square">
            <a:spAutoFit/>
          </a:bodyPr>
          <a:lstStyle/>
          <a:p>
            <a:pPr>
              <a:lnSpc>
                <a:spcPct val="115000"/>
              </a:lnSpc>
              <a:spcAft>
                <a:spcPts val="1000"/>
              </a:spcAft>
            </a:pP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bỡ</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ngỡ</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36457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D5C2887F-798D-40E0-818F-9B15516A7389}"/>
              </a:ext>
            </a:extLst>
          </p:cNvPr>
          <p:cNvSpPr txBox="1"/>
          <p:nvPr/>
        </p:nvSpPr>
        <p:spPr>
          <a:xfrm>
            <a:off x="3042840" y="46757"/>
            <a:ext cx="6093618" cy="584775"/>
          </a:xfrm>
          <a:prstGeom prst="rect">
            <a:avLst/>
          </a:prstGeom>
          <a:noFill/>
        </p:spPr>
        <p:txBody>
          <a:bodyPr wrap="square">
            <a:spAutoFit/>
          </a:bodyPr>
          <a:lstStyle/>
          <a:p>
            <a:pPr algn="ctr"/>
            <a:r>
              <a:rPr lang="en-US" sz="3200" b="1" dirty="0">
                <a:solidFill>
                  <a:srgbClr val="002060"/>
                </a:solidFill>
                <a:effectLst/>
                <a:latin typeface="Times New Roman" panose="02020603050405020304" pitchFamily="18" charset="0"/>
                <a:ea typeface="Times New Roman" panose="02020603050405020304" pitchFamily="18" charset="0"/>
              </a:rPr>
              <a:t>LUYỆN TẬP</a:t>
            </a:r>
            <a:endParaRPr lang="en-US" sz="3200" dirty="0">
              <a:solidFill>
                <a:srgbClr val="002060"/>
              </a:solidFill>
            </a:endParaRPr>
          </a:p>
        </p:txBody>
      </p:sp>
      <p:graphicFrame>
        <p:nvGraphicFramePr>
          <p:cNvPr id="3" name="Table 2">
            <a:extLst>
              <a:ext uri="{FF2B5EF4-FFF2-40B4-BE49-F238E27FC236}">
                <a16:creationId xmlns:a16="http://schemas.microsoft.com/office/drawing/2014/main" id="{9CF788AB-A5B7-40D7-8A76-740301369D6C}"/>
              </a:ext>
            </a:extLst>
          </p:cNvPr>
          <p:cNvGraphicFramePr>
            <a:graphicFrameLocks noGrp="1"/>
          </p:cNvGraphicFramePr>
          <p:nvPr>
            <p:extLst>
              <p:ext uri="{D42A27DB-BD31-4B8C-83A1-F6EECF244321}">
                <p14:modId xmlns:p14="http://schemas.microsoft.com/office/powerpoint/2010/main" val="3047250537"/>
              </p:ext>
            </p:extLst>
          </p:nvPr>
        </p:nvGraphicFramePr>
        <p:xfrm>
          <a:off x="666749" y="1598892"/>
          <a:ext cx="10858501" cy="4649380"/>
        </p:xfrm>
        <a:graphic>
          <a:graphicData uri="http://schemas.openxmlformats.org/drawingml/2006/table">
            <a:tbl>
              <a:tblPr/>
              <a:tblGrid>
                <a:gridCol w="1066600">
                  <a:extLst>
                    <a:ext uri="{9D8B030D-6E8A-4147-A177-3AD203B41FA5}">
                      <a16:colId xmlns:a16="http://schemas.microsoft.com/office/drawing/2014/main" val="1397475788"/>
                    </a:ext>
                  </a:extLst>
                </a:gridCol>
                <a:gridCol w="1099202">
                  <a:extLst>
                    <a:ext uri="{9D8B030D-6E8A-4147-A177-3AD203B41FA5}">
                      <a16:colId xmlns:a16="http://schemas.microsoft.com/office/drawing/2014/main" val="3646612977"/>
                    </a:ext>
                  </a:extLst>
                </a:gridCol>
                <a:gridCol w="1099202">
                  <a:extLst>
                    <a:ext uri="{9D8B030D-6E8A-4147-A177-3AD203B41FA5}">
                      <a16:colId xmlns:a16="http://schemas.microsoft.com/office/drawing/2014/main" val="3667370684"/>
                    </a:ext>
                  </a:extLst>
                </a:gridCol>
                <a:gridCol w="1097648">
                  <a:extLst>
                    <a:ext uri="{9D8B030D-6E8A-4147-A177-3AD203B41FA5}">
                      <a16:colId xmlns:a16="http://schemas.microsoft.com/office/drawing/2014/main" val="423212610"/>
                    </a:ext>
                  </a:extLst>
                </a:gridCol>
                <a:gridCol w="1103859">
                  <a:extLst>
                    <a:ext uri="{9D8B030D-6E8A-4147-A177-3AD203B41FA5}">
                      <a16:colId xmlns:a16="http://schemas.microsoft.com/office/drawing/2014/main" val="1585459232"/>
                    </a:ext>
                  </a:extLst>
                </a:gridCol>
                <a:gridCol w="884951">
                  <a:extLst>
                    <a:ext uri="{9D8B030D-6E8A-4147-A177-3AD203B41FA5}">
                      <a16:colId xmlns:a16="http://schemas.microsoft.com/office/drawing/2014/main" val="4137322629"/>
                    </a:ext>
                  </a:extLst>
                </a:gridCol>
                <a:gridCol w="1099202">
                  <a:extLst>
                    <a:ext uri="{9D8B030D-6E8A-4147-A177-3AD203B41FA5}">
                      <a16:colId xmlns:a16="http://schemas.microsoft.com/office/drawing/2014/main" val="1344500547"/>
                    </a:ext>
                  </a:extLst>
                </a:gridCol>
                <a:gridCol w="1099202">
                  <a:extLst>
                    <a:ext uri="{9D8B030D-6E8A-4147-A177-3AD203B41FA5}">
                      <a16:colId xmlns:a16="http://schemas.microsoft.com/office/drawing/2014/main" val="2821844430"/>
                    </a:ext>
                  </a:extLst>
                </a:gridCol>
                <a:gridCol w="1106966">
                  <a:extLst>
                    <a:ext uri="{9D8B030D-6E8A-4147-A177-3AD203B41FA5}">
                      <a16:colId xmlns:a16="http://schemas.microsoft.com/office/drawing/2014/main" val="3605363915"/>
                    </a:ext>
                  </a:extLst>
                </a:gridCol>
                <a:gridCol w="1201669">
                  <a:extLst>
                    <a:ext uri="{9D8B030D-6E8A-4147-A177-3AD203B41FA5}">
                      <a16:colId xmlns:a16="http://schemas.microsoft.com/office/drawing/2014/main" val="2700218134"/>
                    </a:ext>
                  </a:extLst>
                </a:gridCol>
              </a:tblGrid>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Ô</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2244736"/>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3838483"/>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Ê</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Ẹ</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415993"/>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1624022"/>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5719857"/>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Ự</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SG" sz="2400" b="1">
                          <a:effectLst/>
                          <a:latin typeface="Times New Roman" panose="02020603050405020304" pitchFamily="18" charset="0"/>
                          <a:ea typeface="Times New Roman" panose="02020603050405020304" pitchFamily="18" charset="0"/>
                          <a:cs typeface="Times New Roman" panose="02020603050405020304" pitchFamily="18" charset="0"/>
                        </a:rPr>
                        <a:t>Ừ</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Ờ</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076288"/>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Ị</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Ự</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454633"/>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7210118"/>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Ấ</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229461"/>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080882"/>
                  </a:ext>
                </a:extLst>
              </a:tr>
            </a:tbl>
          </a:graphicData>
        </a:graphic>
      </p:graphicFrame>
      <p:sp>
        <p:nvSpPr>
          <p:cNvPr id="14" name="TextBox 13">
            <a:extLst>
              <a:ext uri="{FF2B5EF4-FFF2-40B4-BE49-F238E27FC236}">
                <a16:creationId xmlns:a16="http://schemas.microsoft.com/office/drawing/2014/main" id="{C5670F8F-31DC-44BE-AA3F-54BB4FD7D01C}"/>
              </a:ext>
            </a:extLst>
          </p:cNvPr>
          <p:cNvSpPr txBox="1"/>
          <p:nvPr/>
        </p:nvSpPr>
        <p:spPr>
          <a:xfrm>
            <a:off x="660400" y="940750"/>
            <a:ext cx="10858500" cy="548099"/>
          </a:xfrm>
          <a:prstGeom prst="rect">
            <a:avLst/>
          </a:prstGeom>
          <a:noFill/>
        </p:spPr>
        <p:txBody>
          <a:bodyPr wrap="square">
            <a:spAutoFit/>
          </a:bodyPr>
          <a:lstStyle/>
          <a:p>
            <a:pPr>
              <a:lnSpc>
                <a:spcPct val="115000"/>
              </a:lnSpc>
              <a:spcAft>
                <a:spcPts val="1000"/>
              </a:spcAft>
            </a:pPr>
            <a:r>
              <a:rPr lang="vi-V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Trò chơi </a:t>
            </a:r>
            <a:r>
              <a:rPr lang="vi-VN"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 tìm dòng chữ”</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85113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D5C2887F-798D-40E0-818F-9B15516A7389}"/>
              </a:ext>
            </a:extLst>
          </p:cNvPr>
          <p:cNvSpPr txBox="1"/>
          <p:nvPr/>
        </p:nvSpPr>
        <p:spPr>
          <a:xfrm>
            <a:off x="3042840" y="46757"/>
            <a:ext cx="60936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LUYỆN TẬP</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5670F8F-31DC-44BE-AA3F-54BB4FD7D01C}"/>
              </a:ext>
            </a:extLst>
          </p:cNvPr>
          <p:cNvSpPr txBox="1"/>
          <p:nvPr/>
        </p:nvSpPr>
        <p:spPr>
          <a:xfrm>
            <a:off x="660400" y="940750"/>
            <a:ext cx="10858500" cy="5480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 chơi </a:t>
            </a:r>
            <a:r>
              <a:rPr kumimoji="0" lang="vi-VN" sz="2800" b="1"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 tìm dòng chữ”</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85381CB-4C4B-4106-BA3C-2CAB025D9644}"/>
              </a:ext>
            </a:extLst>
          </p:cNvPr>
          <p:cNvGraphicFramePr>
            <a:graphicFrameLocks noGrp="1"/>
          </p:cNvGraphicFramePr>
          <p:nvPr>
            <p:extLst>
              <p:ext uri="{D42A27DB-BD31-4B8C-83A1-F6EECF244321}">
                <p14:modId xmlns:p14="http://schemas.microsoft.com/office/powerpoint/2010/main" val="4258728"/>
              </p:ext>
            </p:extLst>
          </p:nvPr>
        </p:nvGraphicFramePr>
        <p:xfrm>
          <a:off x="666749" y="1586320"/>
          <a:ext cx="10858501" cy="4649380"/>
        </p:xfrm>
        <a:graphic>
          <a:graphicData uri="http://schemas.openxmlformats.org/drawingml/2006/table">
            <a:tbl>
              <a:tblPr/>
              <a:tblGrid>
                <a:gridCol w="1066600">
                  <a:extLst>
                    <a:ext uri="{9D8B030D-6E8A-4147-A177-3AD203B41FA5}">
                      <a16:colId xmlns:a16="http://schemas.microsoft.com/office/drawing/2014/main" val="1114349317"/>
                    </a:ext>
                  </a:extLst>
                </a:gridCol>
                <a:gridCol w="1099202">
                  <a:extLst>
                    <a:ext uri="{9D8B030D-6E8A-4147-A177-3AD203B41FA5}">
                      <a16:colId xmlns:a16="http://schemas.microsoft.com/office/drawing/2014/main" val="684358047"/>
                    </a:ext>
                  </a:extLst>
                </a:gridCol>
                <a:gridCol w="1099202">
                  <a:extLst>
                    <a:ext uri="{9D8B030D-6E8A-4147-A177-3AD203B41FA5}">
                      <a16:colId xmlns:a16="http://schemas.microsoft.com/office/drawing/2014/main" val="3360883947"/>
                    </a:ext>
                  </a:extLst>
                </a:gridCol>
                <a:gridCol w="1097648">
                  <a:extLst>
                    <a:ext uri="{9D8B030D-6E8A-4147-A177-3AD203B41FA5}">
                      <a16:colId xmlns:a16="http://schemas.microsoft.com/office/drawing/2014/main" val="121463628"/>
                    </a:ext>
                  </a:extLst>
                </a:gridCol>
                <a:gridCol w="1103859">
                  <a:extLst>
                    <a:ext uri="{9D8B030D-6E8A-4147-A177-3AD203B41FA5}">
                      <a16:colId xmlns:a16="http://schemas.microsoft.com/office/drawing/2014/main" val="3642257596"/>
                    </a:ext>
                  </a:extLst>
                </a:gridCol>
                <a:gridCol w="884951">
                  <a:extLst>
                    <a:ext uri="{9D8B030D-6E8A-4147-A177-3AD203B41FA5}">
                      <a16:colId xmlns:a16="http://schemas.microsoft.com/office/drawing/2014/main" val="362886670"/>
                    </a:ext>
                  </a:extLst>
                </a:gridCol>
                <a:gridCol w="1099202">
                  <a:extLst>
                    <a:ext uri="{9D8B030D-6E8A-4147-A177-3AD203B41FA5}">
                      <a16:colId xmlns:a16="http://schemas.microsoft.com/office/drawing/2014/main" val="689398566"/>
                    </a:ext>
                  </a:extLst>
                </a:gridCol>
                <a:gridCol w="1099202">
                  <a:extLst>
                    <a:ext uri="{9D8B030D-6E8A-4147-A177-3AD203B41FA5}">
                      <a16:colId xmlns:a16="http://schemas.microsoft.com/office/drawing/2014/main" val="3638616734"/>
                    </a:ext>
                  </a:extLst>
                </a:gridCol>
                <a:gridCol w="1106966">
                  <a:extLst>
                    <a:ext uri="{9D8B030D-6E8A-4147-A177-3AD203B41FA5}">
                      <a16:colId xmlns:a16="http://schemas.microsoft.com/office/drawing/2014/main" val="1652107516"/>
                    </a:ext>
                  </a:extLst>
                </a:gridCol>
                <a:gridCol w="1201669">
                  <a:extLst>
                    <a:ext uri="{9D8B030D-6E8A-4147-A177-3AD203B41FA5}">
                      <a16:colId xmlns:a16="http://schemas.microsoft.com/office/drawing/2014/main" val="4099808846"/>
                    </a:ext>
                  </a:extLst>
                </a:gridCol>
              </a:tblGrid>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1476046"/>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43789"/>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Ê</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Ẹ</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8551975"/>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7624549"/>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883213"/>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0269262"/>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Q</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Ự</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6653761"/>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2760"/>
                  </a:ext>
                </a:extLst>
              </a:tr>
              <a:tr h="435134">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Ấ</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53378"/>
                  </a:ext>
                </a:extLst>
              </a:tr>
              <a:tr h="43513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Ẻ</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5603585"/>
                  </a:ext>
                </a:extLst>
              </a:tr>
            </a:tbl>
          </a:graphicData>
        </a:graphic>
      </p:graphicFrame>
      <p:graphicFrame>
        <p:nvGraphicFramePr>
          <p:cNvPr id="4" name="Table 3">
            <a:extLst>
              <a:ext uri="{FF2B5EF4-FFF2-40B4-BE49-F238E27FC236}">
                <a16:creationId xmlns:a16="http://schemas.microsoft.com/office/drawing/2014/main" id="{03A718C4-7E80-421B-80E6-E29F30B6868A}"/>
              </a:ext>
            </a:extLst>
          </p:cNvPr>
          <p:cNvGraphicFramePr>
            <a:graphicFrameLocks noGrp="1"/>
          </p:cNvGraphicFramePr>
          <p:nvPr>
            <p:extLst>
              <p:ext uri="{D42A27DB-BD31-4B8C-83A1-F6EECF244321}">
                <p14:modId xmlns:p14="http://schemas.microsoft.com/office/powerpoint/2010/main" val="4202116748"/>
              </p:ext>
            </p:extLst>
          </p:nvPr>
        </p:nvGraphicFramePr>
        <p:xfrm>
          <a:off x="666750" y="1587832"/>
          <a:ext cx="8549866" cy="464938"/>
        </p:xfrm>
        <a:graphic>
          <a:graphicData uri="http://schemas.openxmlformats.org/drawingml/2006/table">
            <a:tbl>
              <a:tblPr/>
              <a:tblGrid>
                <a:gridCol w="1066600">
                  <a:extLst>
                    <a:ext uri="{9D8B030D-6E8A-4147-A177-3AD203B41FA5}">
                      <a16:colId xmlns:a16="http://schemas.microsoft.com/office/drawing/2014/main" val="900464011"/>
                    </a:ext>
                  </a:extLst>
                </a:gridCol>
                <a:gridCol w="1099202">
                  <a:extLst>
                    <a:ext uri="{9D8B030D-6E8A-4147-A177-3AD203B41FA5}">
                      <a16:colId xmlns:a16="http://schemas.microsoft.com/office/drawing/2014/main" val="1617818083"/>
                    </a:ext>
                  </a:extLst>
                </a:gridCol>
                <a:gridCol w="1099202">
                  <a:extLst>
                    <a:ext uri="{9D8B030D-6E8A-4147-A177-3AD203B41FA5}">
                      <a16:colId xmlns:a16="http://schemas.microsoft.com/office/drawing/2014/main" val="1516718827"/>
                    </a:ext>
                  </a:extLst>
                </a:gridCol>
                <a:gridCol w="1097648">
                  <a:extLst>
                    <a:ext uri="{9D8B030D-6E8A-4147-A177-3AD203B41FA5}">
                      <a16:colId xmlns:a16="http://schemas.microsoft.com/office/drawing/2014/main" val="890649395"/>
                    </a:ext>
                  </a:extLst>
                </a:gridCol>
                <a:gridCol w="1103859">
                  <a:extLst>
                    <a:ext uri="{9D8B030D-6E8A-4147-A177-3AD203B41FA5}">
                      <a16:colId xmlns:a16="http://schemas.microsoft.com/office/drawing/2014/main" val="1035703621"/>
                    </a:ext>
                  </a:extLst>
                </a:gridCol>
                <a:gridCol w="884951">
                  <a:extLst>
                    <a:ext uri="{9D8B030D-6E8A-4147-A177-3AD203B41FA5}">
                      <a16:colId xmlns:a16="http://schemas.microsoft.com/office/drawing/2014/main" val="2949991550"/>
                    </a:ext>
                  </a:extLst>
                </a:gridCol>
                <a:gridCol w="1099202">
                  <a:extLst>
                    <a:ext uri="{9D8B030D-6E8A-4147-A177-3AD203B41FA5}">
                      <a16:colId xmlns:a16="http://schemas.microsoft.com/office/drawing/2014/main" val="2963949268"/>
                    </a:ext>
                  </a:extLst>
                </a:gridCol>
                <a:gridCol w="1099202">
                  <a:extLst>
                    <a:ext uri="{9D8B030D-6E8A-4147-A177-3AD203B41FA5}">
                      <a16:colId xmlns:a16="http://schemas.microsoft.com/office/drawing/2014/main" val="2193194942"/>
                    </a:ext>
                  </a:extLst>
                </a:gridCol>
              </a:tblGrid>
              <a:tr h="435134">
                <a:tc>
                  <a:txBody>
                    <a:bodyPr/>
                    <a:lstStyle/>
                    <a:p>
                      <a:pPr algn="ctr">
                        <a:lnSpc>
                          <a:spcPct val="115000"/>
                        </a:lnSpc>
                        <a:spcAft>
                          <a:spcPts val="1000"/>
                        </a:spcAft>
                      </a:pPr>
                      <a:r>
                        <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Ọ</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794376"/>
                  </a:ext>
                </a:extLst>
              </a:tr>
            </a:tbl>
          </a:graphicData>
        </a:graphic>
      </p:graphicFrame>
      <p:graphicFrame>
        <p:nvGraphicFramePr>
          <p:cNvPr id="5" name="Table 4">
            <a:extLst>
              <a:ext uri="{FF2B5EF4-FFF2-40B4-BE49-F238E27FC236}">
                <a16:creationId xmlns:a16="http://schemas.microsoft.com/office/drawing/2014/main" id="{B020A38A-10EF-4E9F-B897-3BF180E703F3}"/>
              </a:ext>
            </a:extLst>
          </p:cNvPr>
          <p:cNvGraphicFramePr>
            <a:graphicFrameLocks noGrp="1"/>
          </p:cNvGraphicFramePr>
          <p:nvPr>
            <p:extLst>
              <p:ext uri="{D42A27DB-BD31-4B8C-83A1-F6EECF244321}">
                <p14:modId xmlns:p14="http://schemas.microsoft.com/office/powerpoint/2010/main" val="3520128230"/>
              </p:ext>
            </p:extLst>
          </p:nvPr>
        </p:nvGraphicFramePr>
        <p:xfrm>
          <a:off x="1733348" y="3911010"/>
          <a:ext cx="9791901" cy="464938"/>
        </p:xfrm>
        <a:graphic>
          <a:graphicData uri="http://schemas.openxmlformats.org/drawingml/2006/table">
            <a:tbl>
              <a:tblPr/>
              <a:tblGrid>
                <a:gridCol w="1099202">
                  <a:extLst>
                    <a:ext uri="{9D8B030D-6E8A-4147-A177-3AD203B41FA5}">
                      <a16:colId xmlns:a16="http://schemas.microsoft.com/office/drawing/2014/main" val="3555825291"/>
                    </a:ext>
                  </a:extLst>
                </a:gridCol>
                <a:gridCol w="1099202">
                  <a:extLst>
                    <a:ext uri="{9D8B030D-6E8A-4147-A177-3AD203B41FA5}">
                      <a16:colId xmlns:a16="http://schemas.microsoft.com/office/drawing/2014/main" val="1286911739"/>
                    </a:ext>
                  </a:extLst>
                </a:gridCol>
                <a:gridCol w="1097648">
                  <a:extLst>
                    <a:ext uri="{9D8B030D-6E8A-4147-A177-3AD203B41FA5}">
                      <a16:colId xmlns:a16="http://schemas.microsoft.com/office/drawing/2014/main" val="510020698"/>
                    </a:ext>
                  </a:extLst>
                </a:gridCol>
                <a:gridCol w="1103859">
                  <a:extLst>
                    <a:ext uri="{9D8B030D-6E8A-4147-A177-3AD203B41FA5}">
                      <a16:colId xmlns:a16="http://schemas.microsoft.com/office/drawing/2014/main" val="3119078430"/>
                    </a:ext>
                  </a:extLst>
                </a:gridCol>
                <a:gridCol w="884951">
                  <a:extLst>
                    <a:ext uri="{9D8B030D-6E8A-4147-A177-3AD203B41FA5}">
                      <a16:colId xmlns:a16="http://schemas.microsoft.com/office/drawing/2014/main" val="3649199370"/>
                    </a:ext>
                  </a:extLst>
                </a:gridCol>
                <a:gridCol w="1099202">
                  <a:extLst>
                    <a:ext uri="{9D8B030D-6E8A-4147-A177-3AD203B41FA5}">
                      <a16:colId xmlns:a16="http://schemas.microsoft.com/office/drawing/2014/main" val="2388315718"/>
                    </a:ext>
                  </a:extLst>
                </a:gridCol>
                <a:gridCol w="1099202">
                  <a:extLst>
                    <a:ext uri="{9D8B030D-6E8A-4147-A177-3AD203B41FA5}">
                      <a16:colId xmlns:a16="http://schemas.microsoft.com/office/drawing/2014/main" val="4144234784"/>
                    </a:ext>
                  </a:extLst>
                </a:gridCol>
                <a:gridCol w="1106966">
                  <a:extLst>
                    <a:ext uri="{9D8B030D-6E8A-4147-A177-3AD203B41FA5}">
                      <a16:colId xmlns:a16="http://schemas.microsoft.com/office/drawing/2014/main" val="1158054555"/>
                    </a:ext>
                  </a:extLst>
                </a:gridCol>
                <a:gridCol w="1201669">
                  <a:extLst>
                    <a:ext uri="{9D8B030D-6E8A-4147-A177-3AD203B41FA5}">
                      <a16:colId xmlns:a16="http://schemas.microsoft.com/office/drawing/2014/main" val="3121002772"/>
                    </a:ext>
                  </a:extLst>
                </a:gridCol>
              </a:tblGrid>
              <a:tr h="435134">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Ự</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U</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SG"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Ừ</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8084928"/>
                  </a:ext>
                </a:extLst>
              </a:tr>
            </a:tbl>
          </a:graphicData>
        </a:graphic>
      </p:graphicFrame>
      <p:graphicFrame>
        <p:nvGraphicFramePr>
          <p:cNvPr id="6" name="Table 5">
            <a:extLst>
              <a:ext uri="{FF2B5EF4-FFF2-40B4-BE49-F238E27FC236}">
                <a16:creationId xmlns:a16="http://schemas.microsoft.com/office/drawing/2014/main" id="{21D5CC99-7BFF-4559-9C2E-26E4A0A51F82}"/>
              </a:ext>
            </a:extLst>
          </p:cNvPr>
          <p:cNvGraphicFramePr>
            <a:graphicFrameLocks noGrp="1"/>
          </p:cNvGraphicFramePr>
          <p:nvPr>
            <p:extLst>
              <p:ext uri="{D42A27DB-BD31-4B8C-83A1-F6EECF244321}">
                <p14:modId xmlns:p14="http://schemas.microsoft.com/office/powerpoint/2010/main" val="2320788385"/>
              </p:ext>
            </p:extLst>
          </p:nvPr>
        </p:nvGraphicFramePr>
        <p:xfrm>
          <a:off x="5020360" y="5766416"/>
          <a:ext cx="6495849" cy="464938"/>
        </p:xfrm>
        <a:graphic>
          <a:graphicData uri="http://schemas.openxmlformats.org/drawingml/2006/table">
            <a:tbl>
              <a:tblPr/>
              <a:tblGrid>
                <a:gridCol w="1103859">
                  <a:extLst>
                    <a:ext uri="{9D8B030D-6E8A-4147-A177-3AD203B41FA5}">
                      <a16:colId xmlns:a16="http://schemas.microsoft.com/office/drawing/2014/main" val="6083887"/>
                    </a:ext>
                  </a:extLst>
                </a:gridCol>
                <a:gridCol w="884951">
                  <a:extLst>
                    <a:ext uri="{9D8B030D-6E8A-4147-A177-3AD203B41FA5}">
                      <a16:colId xmlns:a16="http://schemas.microsoft.com/office/drawing/2014/main" val="1679382565"/>
                    </a:ext>
                  </a:extLst>
                </a:gridCol>
                <a:gridCol w="1099202">
                  <a:extLst>
                    <a:ext uri="{9D8B030D-6E8A-4147-A177-3AD203B41FA5}">
                      <a16:colId xmlns:a16="http://schemas.microsoft.com/office/drawing/2014/main" val="3757529688"/>
                    </a:ext>
                  </a:extLst>
                </a:gridCol>
                <a:gridCol w="1099202">
                  <a:extLst>
                    <a:ext uri="{9D8B030D-6E8A-4147-A177-3AD203B41FA5}">
                      <a16:colId xmlns:a16="http://schemas.microsoft.com/office/drawing/2014/main" val="4268913420"/>
                    </a:ext>
                  </a:extLst>
                </a:gridCol>
                <a:gridCol w="1106966">
                  <a:extLst>
                    <a:ext uri="{9D8B030D-6E8A-4147-A177-3AD203B41FA5}">
                      <a16:colId xmlns:a16="http://schemas.microsoft.com/office/drawing/2014/main" val="883940406"/>
                    </a:ext>
                  </a:extLst>
                </a:gridCol>
                <a:gridCol w="1201669">
                  <a:extLst>
                    <a:ext uri="{9D8B030D-6E8A-4147-A177-3AD203B41FA5}">
                      <a16:colId xmlns:a16="http://schemas.microsoft.com/office/drawing/2014/main" val="2223380654"/>
                    </a:ext>
                  </a:extLst>
                </a:gridCol>
              </a:tblGrid>
              <a:tr h="435134">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À</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5955065"/>
                  </a:ext>
                </a:extLst>
              </a:tr>
            </a:tbl>
          </a:graphicData>
        </a:graphic>
      </p:graphicFrame>
      <p:graphicFrame>
        <p:nvGraphicFramePr>
          <p:cNvPr id="7" name="Table 6">
            <a:extLst>
              <a:ext uri="{FF2B5EF4-FFF2-40B4-BE49-F238E27FC236}">
                <a16:creationId xmlns:a16="http://schemas.microsoft.com/office/drawing/2014/main" id="{AEF5FA43-B63A-4CD2-ACB4-D704B7291518}"/>
              </a:ext>
            </a:extLst>
          </p:cNvPr>
          <p:cNvGraphicFramePr>
            <a:graphicFrameLocks noGrp="1"/>
          </p:cNvGraphicFramePr>
          <p:nvPr>
            <p:extLst>
              <p:ext uri="{D42A27DB-BD31-4B8C-83A1-F6EECF244321}">
                <p14:modId xmlns:p14="http://schemas.microsoft.com/office/powerpoint/2010/main" val="3957907454"/>
              </p:ext>
            </p:extLst>
          </p:nvPr>
        </p:nvGraphicFramePr>
        <p:xfrm>
          <a:off x="661503" y="2038482"/>
          <a:ext cx="1066600" cy="3719504"/>
        </p:xfrm>
        <a:graphic>
          <a:graphicData uri="http://schemas.openxmlformats.org/drawingml/2006/table">
            <a:tbl>
              <a:tblPr/>
              <a:tblGrid>
                <a:gridCol w="1066600">
                  <a:extLst>
                    <a:ext uri="{9D8B030D-6E8A-4147-A177-3AD203B41FA5}">
                      <a16:colId xmlns:a16="http://schemas.microsoft.com/office/drawing/2014/main" val="3337166460"/>
                    </a:ext>
                  </a:extLst>
                </a:gridCol>
              </a:tblGrid>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6688662"/>
                  </a:ext>
                </a:extLst>
              </a:tr>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613248"/>
                  </a:ext>
                </a:extLst>
              </a:tr>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8967024"/>
                  </a:ext>
                </a:extLst>
              </a:tr>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670123"/>
                  </a:ext>
                </a:extLst>
              </a:tr>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206551"/>
                  </a:ext>
                </a:extLst>
              </a:tr>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Ị</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874988"/>
                  </a:ext>
                </a:extLst>
              </a:tr>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3811817"/>
                  </a:ext>
                </a:extLst>
              </a:tr>
              <a:tr h="435134">
                <a:tc>
                  <a:txBody>
                    <a:bodyPr/>
                    <a:lstStyle/>
                    <a:p>
                      <a:pPr algn="ctr">
                        <a:lnSpc>
                          <a:spcPct val="115000"/>
                        </a:lnSpc>
                        <a:spcAft>
                          <a:spcPts val="1000"/>
                        </a:spcAft>
                      </a:pPr>
                      <a:r>
                        <a:rPr lang="en-US"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8031" marR="78031" marT="39016" marB="39016">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6301422"/>
                  </a:ext>
                </a:extLst>
              </a:tr>
            </a:tbl>
          </a:graphicData>
        </a:graphic>
      </p:graphicFrame>
    </p:spTree>
    <p:extLst>
      <p:ext uri="{BB962C8B-B14F-4D97-AF65-F5344CB8AC3E}">
        <p14:creationId xmlns:p14="http://schemas.microsoft.com/office/powerpoint/2010/main" val="139272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D5C2887F-798D-40E0-818F-9B15516A7389}"/>
              </a:ext>
            </a:extLst>
          </p:cNvPr>
          <p:cNvSpPr txBox="1"/>
          <p:nvPr/>
        </p:nvSpPr>
        <p:spPr>
          <a:xfrm>
            <a:off x="3042840" y="46757"/>
            <a:ext cx="609361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VẬN DỤNG</a:t>
            </a:r>
          </a:p>
        </p:txBody>
      </p:sp>
      <p:sp>
        <p:nvSpPr>
          <p:cNvPr id="10" name="TextBox 9">
            <a:extLst>
              <a:ext uri="{FF2B5EF4-FFF2-40B4-BE49-F238E27FC236}">
                <a16:creationId xmlns:a16="http://schemas.microsoft.com/office/drawing/2014/main" id="{6A575E30-C991-41C2-9232-3AC1589B4483}"/>
              </a:ext>
            </a:extLst>
          </p:cNvPr>
          <p:cNvSpPr txBox="1"/>
          <p:nvPr/>
        </p:nvSpPr>
        <p:spPr>
          <a:xfrm>
            <a:off x="660400" y="1096331"/>
            <a:ext cx="10858500" cy="548099"/>
          </a:xfrm>
          <a:prstGeom prst="rect">
            <a:avLst/>
          </a:prstGeom>
          <a:noFill/>
        </p:spPr>
        <p:txBody>
          <a:bodyPr wrap="square">
            <a:spAutoFit/>
          </a:bodyPr>
          <a:lstStyle/>
          <a:p>
            <a:pPr>
              <a:lnSpc>
                <a:spcPct val="115000"/>
              </a:lnSpc>
              <a:spcAft>
                <a:spcPts val="1000"/>
              </a:spcAft>
            </a:pP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FB35089-4F8E-4392-BE26-36CC96BDB46B}"/>
              </a:ext>
            </a:extLst>
          </p:cNvPr>
          <p:cNvPicPr>
            <a:picLocks noChangeAspect="1"/>
          </p:cNvPicPr>
          <p:nvPr/>
        </p:nvPicPr>
        <p:blipFill rotWithShape="1">
          <a:blip r:embed="rId2"/>
          <a:srcRect l="17326" t="15000" r="16888" b="12482"/>
          <a:stretch/>
        </p:blipFill>
        <p:spPr>
          <a:xfrm>
            <a:off x="1771648" y="1774444"/>
            <a:ext cx="8636000" cy="42493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E64519FC-5D82-44A1-928C-41437BE33102}"/>
              </a:ext>
            </a:extLst>
          </p:cNvPr>
          <p:cNvSpPr txBox="1"/>
          <p:nvPr/>
        </p:nvSpPr>
        <p:spPr>
          <a:xfrm>
            <a:off x="2580820" y="2611508"/>
            <a:ext cx="7017657" cy="2312171"/>
          </a:xfrm>
          <a:prstGeom prst="rect">
            <a:avLst/>
          </a:prstGeom>
          <a:noFill/>
        </p:spPr>
        <p:txBody>
          <a:bodyPr wrap="square">
            <a:spAutoFit/>
          </a:bodyPr>
          <a:lstStyle/>
          <a:p>
            <a:pPr>
              <a:lnSpc>
                <a:spcPct val="115000"/>
              </a:lnSpc>
              <a:spcAft>
                <a:spcPts val="1000"/>
              </a:spcAft>
            </a:pPr>
            <a:r>
              <a:rPr lang="vi-VN" sz="3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Kí ức ngày đầu tiên đi học thường là ấn tượng khó phai trong tâm trí mỗi người. Em hãy chia sẻ những kỉ niệm ấy với các bạn trong một đoạn văn khoảng 7-8 câu.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89412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61B658-C059-4B89-A5FC-4CAFFED3EFD2}"/>
              </a:ext>
            </a:extLst>
          </p:cNvPr>
          <p:cNvSpPr txBox="1"/>
          <p:nvPr/>
        </p:nvSpPr>
        <p:spPr>
          <a:xfrm>
            <a:off x="660400" y="268484"/>
            <a:ext cx="10858500" cy="548099"/>
          </a:xfrm>
          <a:prstGeom prst="rect">
            <a:avLst/>
          </a:prstGeom>
          <a:noFill/>
        </p:spPr>
        <p:txBody>
          <a:bodyPr wrap="square">
            <a:spAutoFit/>
          </a:bodyPr>
          <a:lstStyle/>
          <a:p>
            <a:pPr algn="ctr">
              <a:lnSpc>
                <a:spcPct val="115000"/>
              </a:lnSpc>
              <a:spcBef>
                <a:spcPts val="1500"/>
              </a:spcBef>
              <a:spcAft>
                <a:spcPts val="750"/>
              </a:spcAft>
            </a:pPr>
            <a:r>
              <a:rPr lang="en-US" sz="2800" b="1"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Rubrics </a:t>
            </a:r>
            <a:r>
              <a:rPr lang="en-US" sz="2800" b="1" dirty="0" err="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b="1"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053F56E-543C-4A22-A842-B7377C250737}"/>
              </a:ext>
            </a:extLst>
          </p:cNvPr>
          <p:cNvGraphicFramePr>
            <a:graphicFrameLocks noGrp="1"/>
          </p:cNvGraphicFramePr>
          <p:nvPr>
            <p:extLst>
              <p:ext uri="{D42A27DB-BD31-4B8C-83A1-F6EECF244321}">
                <p14:modId xmlns:p14="http://schemas.microsoft.com/office/powerpoint/2010/main" val="1022272921"/>
              </p:ext>
            </p:extLst>
          </p:nvPr>
        </p:nvGraphicFramePr>
        <p:xfrm>
          <a:off x="666750" y="1000125"/>
          <a:ext cx="10858500" cy="5496574"/>
        </p:xfrm>
        <a:graphic>
          <a:graphicData uri="http://schemas.openxmlformats.org/drawingml/2006/table">
            <a:tbl>
              <a:tblPr firstRow="1" firstCol="1" lastRow="1" lastCol="1" bandRow="1" bandCol="1">
                <a:tableStyleId>{ED083AE6-46FA-4A59-8FB0-9F97EB10719F}</a:tableStyleId>
              </a:tblPr>
              <a:tblGrid>
                <a:gridCol w="2811464">
                  <a:extLst>
                    <a:ext uri="{9D8B030D-6E8A-4147-A177-3AD203B41FA5}">
                      <a16:colId xmlns:a16="http://schemas.microsoft.com/office/drawing/2014/main" val="3500090020"/>
                    </a:ext>
                  </a:extLst>
                </a:gridCol>
                <a:gridCol w="6915150">
                  <a:extLst>
                    <a:ext uri="{9D8B030D-6E8A-4147-A177-3AD203B41FA5}">
                      <a16:colId xmlns:a16="http://schemas.microsoft.com/office/drawing/2014/main" val="3609142471"/>
                    </a:ext>
                  </a:extLst>
                </a:gridCol>
                <a:gridCol w="1131886">
                  <a:extLst>
                    <a:ext uri="{9D8B030D-6E8A-4147-A177-3AD203B41FA5}">
                      <a16:colId xmlns:a16="http://schemas.microsoft.com/office/drawing/2014/main" val="1337788979"/>
                    </a:ext>
                  </a:extLst>
                </a:gridCol>
              </a:tblGrid>
              <a:tr h="382373">
                <a:tc>
                  <a:txBody>
                    <a:bodyPr/>
                    <a:lstStyle/>
                    <a:p>
                      <a:pPr algn="ctr">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tc>
                  <a:txBody>
                    <a:bodyPr/>
                    <a:lstStyle/>
                    <a:p>
                      <a:pPr algn="ctr">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Mô tả tiêu chí</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tc>
                  <a:txBody>
                    <a:bodyPr/>
                    <a:lstStyle/>
                    <a:p>
                      <a:pPr algn="ctr">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Điểm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extLst>
                  <a:ext uri="{0D108BD9-81ED-4DB2-BD59-A6C34878D82A}">
                    <a16:rowId xmlns:a16="http://schemas.microsoft.com/office/drawing/2014/main" val="236357895"/>
                  </a:ext>
                </a:extLst>
              </a:tr>
              <a:tr h="382373">
                <a:tc rowSpan="2">
                  <a:txBody>
                    <a:bodyPr/>
                    <a:lstStyle/>
                    <a:p>
                      <a:pPr algn="just">
                        <a:lnSpc>
                          <a:spcPct val="115000"/>
                        </a:lnSpc>
                        <a:spcAft>
                          <a:spcPts val="1000"/>
                        </a:spcAft>
                      </a:pPr>
                      <a:r>
                        <a:rPr lang="en-US" sz="2400" b="1" dirty="0" err="1">
                          <a:solidFill>
                            <a:srgbClr val="000000"/>
                          </a:solidFill>
                          <a:effectLst/>
                          <a:latin typeface="Times New Roman" panose="02020603050405020304" pitchFamily="18" charset="0"/>
                          <a:cs typeface="Times New Roman" panose="02020603050405020304" pitchFamily="18" charset="0"/>
                        </a:rPr>
                        <a:t>Hình</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thức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accent4">
                        <a:lumMod val="20000"/>
                        <a:lumOff val="80000"/>
                      </a:schemeClr>
                    </a:solidFill>
                  </a:tcPr>
                </a:tc>
                <a:tc>
                  <a:txBody>
                    <a:bodyPr/>
                    <a:lstStyle/>
                    <a:p>
                      <a:pPr algn="just">
                        <a:lnSpc>
                          <a:spcPct val="115000"/>
                        </a:lnSpc>
                        <a:spcAft>
                          <a:spcPts val="1000"/>
                        </a:spcAft>
                      </a:pPr>
                      <a:r>
                        <a:rPr lang="en-US" sz="2400">
                          <a:solidFill>
                            <a:srgbClr val="000000"/>
                          </a:solidFill>
                          <a:effectLst/>
                          <a:latin typeface="Times New Roman" panose="02020603050405020304" pitchFamily="18" charset="0"/>
                          <a:cs typeface="Times New Roman" panose="02020603050405020304" pitchFamily="18" charset="0"/>
                        </a:rPr>
                        <a:t>- Đảm bảo hình thức và dung lượng của đoạn văn (khoảng 150 chữ)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tc>
                  <a:txBody>
                    <a:bodyPr/>
                    <a:lstStyle/>
                    <a:p>
                      <a:pPr algn="ctr">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extLst>
                  <a:ext uri="{0D108BD9-81ED-4DB2-BD59-A6C34878D82A}">
                    <a16:rowId xmlns:a16="http://schemas.microsoft.com/office/drawing/2014/main" val="2941452108"/>
                  </a:ext>
                </a:extLst>
              </a:tr>
              <a:tr h="684601">
                <a:tc vMerge="1">
                  <a:txBody>
                    <a:bodyPr/>
                    <a:lstStyle/>
                    <a:p>
                      <a:endParaRPr lang="en-US"/>
                    </a:p>
                  </a:txBody>
                  <a:tcPr/>
                </a:tc>
                <a:tc>
                  <a:txBody>
                    <a:bodyPr/>
                    <a:lstStyle/>
                    <a:p>
                      <a:pPr algn="just">
                        <a:lnSpc>
                          <a:spcPct val="115000"/>
                        </a:lnSpc>
                        <a:spcAft>
                          <a:spcPts val="1000"/>
                        </a:spcAft>
                      </a:pP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đảm</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bảo</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cầu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cs typeface="Times New Roman" panose="02020603050405020304" pitchFamily="18" charset="0"/>
                      </a:endParaRPr>
                    </a:p>
                    <a:p>
                      <a:pPr algn="just">
                        <a:lnSpc>
                          <a:spcPct val="115000"/>
                        </a:lnSpc>
                        <a:spcAft>
                          <a:spcPts val="1000"/>
                        </a:spcAft>
                      </a:pPr>
                      <a:r>
                        <a:rPr lang="en-US" sz="2400" dirty="0" err="1">
                          <a:solidFill>
                            <a:srgbClr val="000000"/>
                          </a:solidFill>
                          <a:effectLst/>
                          <a:latin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đoạn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văn</a:t>
                      </a:r>
                      <a:r>
                        <a:rPr lang="en-US" sz="2400" dirty="0">
                          <a:solidFill>
                            <a:srgbClr val="00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accent4">
                        <a:lumMod val="20000"/>
                        <a:lumOff val="80000"/>
                      </a:schemeClr>
                    </a:solidFill>
                  </a:tcPr>
                </a:tc>
                <a:tc>
                  <a:txBody>
                    <a:bodyPr/>
                    <a:lstStyle/>
                    <a:p>
                      <a:pPr algn="ctr">
                        <a:lnSpc>
                          <a:spcPct val="115000"/>
                        </a:lnSpc>
                        <a:spcAft>
                          <a:spcPts val="1000"/>
                        </a:spcAft>
                      </a:pPr>
                      <a:r>
                        <a:rPr lang="en-US" sz="2400" b="1" dirty="0">
                          <a:solidFill>
                            <a:srgbClr val="000000"/>
                          </a:solidFill>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accent4">
                        <a:lumMod val="20000"/>
                        <a:lumOff val="80000"/>
                      </a:schemeClr>
                    </a:solidFill>
                  </a:tcPr>
                </a:tc>
                <a:extLst>
                  <a:ext uri="{0D108BD9-81ED-4DB2-BD59-A6C34878D82A}">
                    <a16:rowId xmlns:a16="http://schemas.microsoft.com/office/drawing/2014/main" val="560032532"/>
                  </a:ext>
                </a:extLst>
              </a:tr>
              <a:tr h="382373">
                <a:tc rowSpan="4">
                  <a:txBody>
                    <a:bodyPr/>
                    <a:lstStyle/>
                    <a:p>
                      <a:pPr algn="just">
                        <a:lnSpc>
                          <a:spcPct val="115000"/>
                        </a:lnSpc>
                        <a:spcAft>
                          <a:spcPts val="1000"/>
                        </a:spcAft>
                      </a:pPr>
                      <a:r>
                        <a:rPr lang="en-US" sz="2400" b="1" dirty="0" err="1">
                          <a:solidFill>
                            <a:srgbClr val="000000"/>
                          </a:solidFill>
                          <a:effectLst/>
                          <a:latin typeface="Times New Roman" panose="02020603050405020304" pitchFamily="18" charset="0"/>
                          <a:cs typeface="Times New Roman" panose="02020603050405020304" pitchFamily="18" charset="0"/>
                        </a:rPr>
                        <a:t>Nội</a:t>
                      </a:r>
                      <a:r>
                        <a:rPr lang="en-US" sz="2400" b="1" dirty="0">
                          <a:solidFill>
                            <a:srgbClr val="000000"/>
                          </a:solidFill>
                          <a:effectLst/>
                          <a:latin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tc>
                  <a:txBody>
                    <a:bodyPr/>
                    <a:lstStyle/>
                    <a:p>
                      <a:pPr algn="just">
                        <a:lnSpc>
                          <a:spcPct val="115000"/>
                        </a:lnSpc>
                        <a:spcAft>
                          <a:spcPts val="1000"/>
                        </a:spcAft>
                      </a:pPr>
                      <a:r>
                        <a:rPr lang="en-US" sz="2400" dirty="0">
                          <a:solidFill>
                            <a:srgbClr val="000000"/>
                          </a:solidFill>
                          <a:effectLst/>
                          <a:latin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cs typeface="Times New Roman" panose="02020603050405020304" pitchFamily="18" charset="0"/>
                        </a:rPr>
                        <a:t>Giới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thiệu</a:t>
                      </a:r>
                      <a:r>
                        <a:rPr lang="en-US" sz="2400" dirty="0">
                          <a:solidFill>
                            <a:srgbClr val="000000"/>
                          </a:solidFill>
                          <a:effectLst/>
                          <a:latin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cs typeface="Times New Roman" panose="02020603050405020304" pitchFamily="18" charset="0"/>
                        </a:rPr>
                        <a:t>kỉ niệm ngày đầu tiên đi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tc>
                  <a:txBody>
                    <a:bodyPr/>
                    <a:lstStyle/>
                    <a:p>
                      <a:pPr algn="ctr">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extLst>
                  <a:ext uri="{0D108BD9-81ED-4DB2-BD59-A6C34878D82A}">
                    <a16:rowId xmlns:a16="http://schemas.microsoft.com/office/drawing/2014/main" val="444794908"/>
                  </a:ext>
                </a:extLst>
              </a:tr>
              <a:tr h="382373">
                <a:tc vMerge="1">
                  <a:txBody>
                    <a:bodyPr/>
                    <a:lstStyle/>
                    <a:p>
                      <a:endParaRPr lang="en-US"/>
                    </a:p>
                  </a:txBody>
                  <a:tcPr/>
                </a:tc>
                <a:tc>
                  <a:txBody>
                    <a:bodyPr/>
                    <a:lstStyle/>
                    <a:p>
                      <a:pPr algn="just">
                        <a:lnSpc>
                          <a:spcPct val="115000"/>
                        </a:lnSpc>
                        <a:spcAft>
                          <a:spcPts val="1000"/>
                        </a:spcAft>
                      </a:pPr>
                      <a:r>
                        <a:rPr lang="en-US" sz="2400" dirty="0">
                          <a:solidFill>
                            <a:srgbClr val="000000"/>
                          </a:solidFill>
                          <a:effectLst/>
                          <a:latin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cs typeface="Times New Roman" panose="02020603050405020304" pitchFamily="18" charset="0"/>
                        </a:rPr>
                        <a:t>Kể lại những kỉ niệm gắn liền với những quang cảnh.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tc>
                  <a:txBody>
                    <a:bodyPr/>
                    <a:lstStyle/>
                    <a:p>
                      <a:pPr algn="ctr">
                        <a:lnSpc>
                          <a:spcPct val="115000"/>
                        </a:lnSpc>
                        <a:spcAft>
                          <a:spcPts val="1000"/>
                        </a:spcAft>
                      </a:pPr>
                      <a:r>
                        <a:rPr lang="en-US" sz="2400" b="1" dirty="0">
                          <a:solidFill>
                            <a:srgbClr val="000000"/>
                          </a:solidFill>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extLst>
                  <a:ext uri="{0D108BD9-81ED-4DB2-BD59-A6C34878D82A}">
                    <a16:rowId xmlns:a16="http://schemas.microsoft.com/office/drawing/2014/main" val="31901310"/>
                  </a:ext>
                </a:extLst>
              </a:tr>
              <a:tr h="382373">
                <a:tc vMerge="1">
                  <a:txBody>
                    <a:bodyPr/>
                    <a:lstStyle/>
                    <a:p>
                      <a:endParaRPr lang="en-US"/>
                    </a:p>
                  </a:txBody>
                  <a:tcPr/>
                </a:tc>
                <a:tc>
                  <a:txBody>
                    <a:bodyPr/>
                    <a:lstStyle/>
                    <a:p>
                      <a:pPr algn="just">
                        <a:lnSpc>
                          <a:spcPct val="115000"/>
                        </a:lnSpc>
                        <a:spcAft>
                          <a:spcPts val="1000"/>
                        </a:spcAft>
                      </a:pPr>
                      <a:r>
                        <a:rPr lang="en-US" sz="2400" dirty="0">
                          <a:solidFill>
                            <a:srgbClr val="000000"/>
                          </a:solidFill>
                          <a:effectLst/>
                          <a:latin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cs typeface="Times New Roman" panose="02020603050405020304" pitchFamily="18" charset="0"/>
                        </a:rPr>
                        <a:t>Những tình cảm, cảm xúc gắn liền với những kỉ niệm.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tc>
                  <a:txBody>
                    <a:bodyPr/>
                    <a:lstStyle/>
                    <a:p>
                      <a:pPr algn="ctr">
                        <a:lnSpc>
                          <a:spcPct val="115000"/>
                        </a:lnSpc>
                        <a:spcAft>
                          <a:spcPts val="1000"/>
                        </a:spcAft>
                      </a:pPr>
                      <a:r>
                        <a:rPr lang="en-US" sz="2400" b="1" dirty="0">
                          <a:solidFill>
                            <a:srgbClr val="000000"/>
                          </a:solidFill>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extLst>
                  <a:ext uri="{0D108BD9-81ED-4DB2-BD59-A6C34878D82A}">
                    <a16:rowId xmlns:a16="http://schemas.microsoft.com/office/drawing/2014/main" val="2083116715"/>
                  </a:ext>
                </a:extLst>
              </a:tr>
              <a:tr h="581522">
                <a:tc vMerge="1">
                  <a:txBody>
                    <a:bodyPr/>
                    <a:lstStyle/>
                    <a:p>
                      <a:endParaRPr lang="en-US"/>
                    </a:p>
                  </a:txBody>
                  <a:tcPr/>
                </a:tc>
                <a:tc>
                  <a:txBody>
                    <a:bodyPr/>
                    <a:lstStyle/>
                    <a:p>
                      <a:pPr algn="just">
                        <a:lnSpc>
                          <a:spcPct val="115000"/>
                        </a:lnSpc>
                        <a:spcAft>
                          <a:spcPts val="1000"/>
                        </a:spcAft>
                      </a:pPr>
                      <a:r>
                        <a:rPr lang="en-US" sz="2400" dirty="0" err="1">
                          <a:solidFill>
                            <a:srgbClr val="000000"/>
                          </a:solidFill>
                          <a:effectLst/>
                          <a:latin typeface="Times New Roman" panose="02020603050405020304" pitchFamily="18" charset="0"/>
                          <a:cs typeface="Times New Roman" panose="02020603050405020304" pitchFamily="18" charset="0"/>
                        </a:rPr>
                        <a:t>Khẳng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cảm</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xúc</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cs typeface="Times New Roman" panose="02020603050405020304" pitchFamily="18" charset="0"/>
                        </a:rPr>
                        <a:t>trong ngày đầu tiên đi học đó.</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tc>
                  <a:txBody>
                    <a:bodyPr/>
                    <a:lstStyle/>
                    <a:p>
                      <a:pPr algn="ctr">
                        <a:lnSpc>
                          <a:spcPct val="115000"/>
                        </a:lnSpc>
                        <a:spcAft>
                          <a:spcPts val="1000"/>
                        </a:spcAft>
                      </a:pPr>
                      <a:r>
                        <a:rPr lang="en-US" sz="2400" b="1" dirty="0">
                          <a:solidFill>
                            <a:srgbClr val="000000"/>
                          </a:solidFill>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solidFill>
                      <a:schemeClr val="bg1"/>
                    </a:solidFill>
                  </a:tcPr>
                </a:tc>
                <a:extLst>
                  <a:ext uri="{0D108BD9-81ED-4DB2-BD59-A6C34878D82A}">
                    <a16:rowId xmlns:a16="http://schemas.microsoft.com/office/drawing/2014/main" val="1166060751"/>
                  </a:ext>
                </a:extLst>
              </a:tr>
              <a:tr h="591830">
                <a:tc>
                  <a:txBody>
                    <a:bodyPr/>
                    <a:lstStyle/>
                    <a:p>
                      <a:pPr algn="just">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Chính tả, ngữ pháp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tc>
                  <a:txBody>
                    <a:bodyPr/>
                    <a:lstStyle/>
                    <a:p>
                      <a:pPr>
                        <a:lnSpc>
                          <a:spcPct val="115000"/>
                        </a:lnSpc>
                        <a:spcBef>
                          <a:spcPts val="200"/>
                        </a:spcBef>
                        <a:spcAft>
                          <a:spcPts val="100"/>
                        </a:spcAft>
                      </a:pPr>
                      <a:r>
                        <a:rPr lang="vi-VN" sz="2400" dirty="0">
                          <a:solidFill>
                            <a:srgbClr val="0D0D0D"/>
                          </a:solidFill>
                          <a:effectLst/>
                          <a:latin typeface="Times New Roman" panose="02020603050405020304" pitchFamily="18" charset="0"/>
                          <a:cs typeface="Times New Roman" panose="02020603050405020304" pitchFamily="18" charset="0"/>
                        </a:rPr>
                        <a:t>Đảm bảo chuẩn chính tả, ngữ pháp tiếng Việt.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tc>
                  <a:txBody>
                    <a:bodyPr/>
                    <a:lstStyle/>
                    <a:p>
                      <a:pPr algn="ctr">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0,5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extLst>
                  <a:ext uri="{0D108BD9-81ED-4DB2-BD59-A6C34878D82A}">
                    <a16:rowId xmlns:a16="http://schemas.microsoft.com/office/drawing/2014/main" val="1568372912"/>
                  </a:ext>
                </a:extLst>
              </a:tr>
              <a:tr h="581522">
                <a:tc>
                  <a:txBody>
                    <a:bodyPr/>
                    <a:lstStyle/>
                    <a:p>
                      <a:pPr algn="just">
                        <a:lnSpc>
                          <a:spcPct val="115000"/>
                        </a:lnSpc>
                        <a:spcAft>
                          <a:spcPts val="1000"/>
                        </a:spcAft>
                      </a:pPr>
                      <a:r>
                        <a:rPr lang="en-US" sz="2400" b="1">
                          <a:solidFill>
                            <a:srgbClr val="000000"/>
                          </a:solidFill>
                          <a:effectLst/>
                          <a:latin typeface="Times New Roman" panose="02020603050405020304" pitchFamily="18" charset="0"/>
                          <a:cs typeface="Times New Roman" panose="02020603050405020304" pitchFamily="18" charset="0"/>
                        </a:rPr>
                        <a:t>Sáng tạo</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tc>
                  <a:txBody>
                    <a:bodyPr/>
                    <a:lstStyle/>
                    <a:p>
                      <a:pPr algn="just">
                        <a:lnSpc>
                          <a:spcPct val="115000"/>
                        </a:lnSpc>
                        <a:spcBef>
                          <a:spcPts val="200"/>
                        </a:spcBef>
                        <a:spcAft>
                          <a:spcPts val="100"/>
                        </a:spcAft>
                      </a:pPr>
                      <a:r>
                        <a:rPr lang="vi-VN" sz="2400">
                          <a:solidFill>
                            <a:srgbClr val="0D0D0D"/>
                          </a:solidFill>
                          <a:effectLst/>
                          <a:latin typeface="Times New Roman" panose="02020603050405020304" pitchFamily="18" charset="0"/>
                          <a:cs typeface="Times New Roman" panose="02020603050405020304" pitchFamily="18" charset="0"/>
                        </a:rPr>
                        <a:t>Thể hiện bài học nhận thức sâu sắc;</a:t>
                      </a:r>
                      <a:r>
                        <a:rPr lang="en-US" sz="2400">
                          <a:solidFill>
                            <a:srgbClr val="0D0D0D"/>
                          </a:solidFill>
                          <a:effectLst/>
                          <a:latin typeface="Times New Roman" panose="02020603050405020304" pitchFamily="18" charset="0"/>
                          <a:cs typeface="Times New Roman" panose="02020603050405020304" pitchFamily="18" charset="0"/>
                        </a:rPr>
                        <a:t> có mối liên hệ so sánh với đời sống</a:t>
                      </a:r>
                      <a:r>
                        <a:rPr lang="vi-VN" sz="2400">
                          <a:solidFill>
                            <a:srgbClr val="0D0D0D"/>
                          </a:solidFill>
                          <a:effectLst/>
                          <a:latin typeface="Times New Roman" panose="02020603050405020304" pitchFamily="18" charset="0"/>
                          <a:cs typeface="Times New Roman" panose="02020603050405020304" pitchFamily="18" charset="0"/>
                        </a:rPr>
                        <a:t> hiện tại.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tc>
                  <a:txBody>
                    <a:bodyPr/>
                    <a:lstStyle/>
                    <a:p>
                      <a:pPr algn="ctr">
                        <a:lnSpc>
                          <a:spcPct val="115000"/>
                        </a:lnSpc>
                        <a:spcAft>
                          <a:spcPts val="1000"/>
                        </a:spcAft>
                      </a:pPr>
                      <a:r>
                        <a:rPr lang="en-US" sz="2400" b="1" dirty="0">
                          <a:solidFill>
                            <a:srgbClr val="000000"/>
                          </a:solidFill>
                          <a:effectLst/>
                          <a:latin typeface="Times New Roman" panose="02020603050405020304" pitchFamily="18" charset="0"/>
                          <a:cs typeface="Times New Roman" panose="02020603050405020304" pitchFamily="18" charset="0"/>
                        </a:rPr>
                        <a:t>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63" marR="55663" marT="0" marB="0"/>
                </a:tc>
                <a:extLst>
                  <a:ext uri="{0D108BD9-81ED-4DB2-BD59-A6C34878D82A}">
                    <a16:rowId xmlns:a16="http://schemas.microsoft.com/office/drawing/2014/main" val="476396947"/>
                  </a:ext>
                </a:extLst>
              </a:tr>
            </a:tbl>
          </a:graphicData>
        </a:graphic>
      </p:graphicFrame>
    </p:spTree>
    <p:extLst>
      <p:ext uri="{BB962C8B-B14F-4D97-AF65-F5344CB8AC3E}">
        <p14:creationId xmlns:p14="http://schemas.microsoft.com/office/powerpoint/2010/main" val="25457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6EF830-49BF-46E0-B627-E8E7A4007F82}"/>
              </a:ext>
            </a:extLst>
          </p:cNvPr>
          <p:cNvSpPr txBox="1"/>
          <p:nvPr/>
        </p:nvSpPr>
        <p:spPr>
          <a:xfrm>
            <a:off x="660400" y="904176"/>
            <a:ext cx="10858500" cy="5331524"/>
          </a:xfrm>
          <a:custGeom>
            <a:avLst/>
            <a:gdLst>
              <a:gd name="connsiteX0" fmla="*/ 0 w 10858500"/>
              <a:gd name="connsiteY0" fmla="*/ 0 h 5331524"/>
              <a:gd name="connsiteX1" fmla="*/ 570071 w 10858500"/>
              <a:gd name="connsiteY1" fmla="*/ 0 h 5331524"/>
              <a:gd name="connsiteX2" fmla="*/ 1248728 w 10858500"/>
              <a:gd name="connsiteY2" fmla="*/ 0 h 5331524"/>
              <a:gd name="connsiteX3" fmla="*/ 1710214 w 10858500"/>
              <a:gd name="connsiteY3" fmla="*/ 0 h 5331524"/>
              <a:gd name="connsiteX4" fmla="*/ 2497455 w 10858500"/>
              <a:gd name="connsiteY4" fmla="*/ 0 h 5331524"/>
              <a:gd name="connsiteX5" fmla="*/ 2850356 w 10858500"/>
              <a:gd name="connsiteY5" fmla="*/ 0 h 5331524"/>
              <a:gd name="connsiteX6" fmla="*/ 3203257 w 10858500"/>
              <a:gd name="connsiteY6" fmla="*/ 0 h 5331524"/>
              <a:gd name="connsiteX7" fmla="*/ 3664744 w 10858500"/>
              <a:gd name="connsiteY7" fmla="*/ 0 h 5331524"/>
              <a:gd name="connsiteX8" fmla="*/ 4126230 w 10858500"/>
              <a:gd name="connsiteY8" fmla="*/ 0 h 5331524"/>
              <a:gd name="connsiteX9" fmla="*/ 4696301 w 10858500"/>
              <a:gd name="connsiteY9" fmla="*/ 0 h 5331524"/>
              <a:gd name="connsiteX10" fmla="*/ 5049202 w 10858500"/>
              <a:gd name="connsiteY10" fmla="*/ 0 h 5331524"/>
              <a:gd name="connsiteX11" fmla="*/ 5402104 w 10858500"/>
              <a:gd name="connsiteY11" fmla="*/ 0 h 5331524"/>
              <a:gd name="connsiteX12" fmla="*/ 5755005 w 10858500"/>
              <a:gd name="connsiteY12" fmla="*/ 0 h 5331524"/>
              <a:gd name="connsiteX13" fmla="*/ 6650831 w 10858500"/>
              <a:gd name="connsiteY13" fmla="*/ 0 h 5331524"/>
              <a:gd name="connsiteX14" fmla="*/ 7003732 w 10858500"/>
              <a:gd name="connsiteY14" fmla="*/ 0 h 5331524"/>
              <a:gd name="connsiteX15" fmla="*/ 7356634 w 10858500"/>
              <a:gd name="connsiteY15" fmla="*/ 0 h 5331524"/>
              <a:gd name="connsiteX16" fmla="*/ 8252460 w 10858500"/>
              <a:gd name="connsiteY16" fmla="*/ 0 h 5331524"/>
              <a:gd name="connsiteX17" fmla="*/ 8605361 w 10858500"/>
              <a:gd name="connsiteY17" fmla="*/ 0 h 5331524"/>
              <a:gd name="connsiteX18" fmla="*/ 9501187 w 10858500"/>
              <a:gd name="connsiteY18" fmla="*/ 0 h 5331524"/>
              <a:gd name="connsiteX19" fmla="*/ 10858500 w 10858500"/>
              <a:gd name="connsiteY19" fmla="*/ 0 h 5331524"/>
              <a:gd name="connsiteX20" fmla="*/ 10858500 w 10858500"/>
              <a:gd name="connsiteY20" fmla="*/ 559810 h 5331524"/>
              <a:gd name="connsiteX21" fmla="*/ 10858500 w 10858500"/>
              <a:gd name="connsiteY21" fmla="*/ 1172935 h 5331524"/>
              <a:gd name="connsiteX22" fmla="*/ 10858500 w 10858500"/>
              <a:gd name="connsiteY22" fmla="*/ 1786061 h 5331524"/>
              <a:gd name="connsiteX23" fmla="*/ 10858500 w 10858500"/>
              <a:gd name="connsiteY23" fmla="*/ 2559132 h 5331524"/>
              <a:gd name="connsiteX24" fmla="*/ 10858500 w 10858500"/>
              <a:gd name="connsiteY24" fmla="*/ 3278887 h 5331524"/>
              <a:gd name="connsiteX25" fmla="*/ 10858500 w 10858500"/>
              <a:gd name="connsiteY25" fmla="*/ 3838697 h 5331524"/>
              <a:gd name="connsiteX26" fmla="*/ 10858500 w 10858500"/>
              <a:gd name="connsiteY26" fmla="*/ 4398507 h 5331524"/>
              <a:gd name="connsiteX27" fmla="*/ 10858500 w 10858500"/>
              <a:gd name="connsiteY27" fmla="*/ 5331524 h 5331524"/>
              <a:gd name="connsiteX28" fmla="*/ 10397014 w 10858500"/>
              <a:gd name="connsiteY28" fmla="*/ 5331524 h 5331524"/>
              <a:gd name="connsiteX29" fmla="*/ 10044113 w 10858500"/>
              <a:gd name="connsiteY29" fmla="*/ 5331524 h 5331524"/>
              <a:gd name="connsiteX30" fmla="*/ 9148286 w 10858500"/>
              <a:gd name="connsiteY30" fmla="*/ 5331524 h 5331524"/>
              <a:gd name="connsiteX31" fmla="*/ 8252460 w 10858500"/>
              <a:gd name="connsiteY31" fmla="*/ 5331524 h 5331524"/>
              <a:gd name="connsiteX32" fmla="*/ 7682389 w 10858500"/>
              <a:gd name="connsiteY32" fmla="*/ 5331524 h 5331524"/>
              <a:gd name="connsiteX33" fmla="*/ 7003733 w 10858500"/>
              <a:gd name="connsiteY33" fmla="*/ 5331524 h 5331524"/>
              <a:gd name="connsiteX34" fmla="*/ 6542246 w 10858500"/>
              <a:gd name="connsiteY34" fmla="*/ 5331524 h 5331524"/>
              <a:gd name="connsiteX35" fmla="*/ 5863590 w 10858500"/>
              <a:gd name="connsiteY35" fmla="*/ 5331524 h 5331524"/>
              <a:gd name="connsiteX36" fmla="*/ 5076349 w 10858500"/>
              <a:gd name="connsiteY36" fmla="*/ 5331524 h 5331524"/>
              <a:gd name="connsiteX37" fmla="*/ 4180523 w 10858500"/>
              <a:gd name="connsiteY37" fmla="*/ 5331524 h 5331524"/>
              <a:gd name="connsiteX38" fmla="*/ 3393281 w 10858500"/>
              <a:gd name="connsiteY38" fmla="*/ 5331524 h 5331524"/>
              <a:gd name="connsiteX39" fmla="*/ 2714625 w 10858500"/>
              <a:gd name="connsiteY39" fmla="*/ 5331524 h 5331524"/>
              <a:gd name="connsiteX40" fmla="*/ 2361724 w 10858500"/>
              <a:gd name="connsiteY40" fmla="*/ 5331524 h 5331524"/>
              <a:gd name="connsiteX41" fmla="*/ 1465898 w 10858500"/>
              <a:gd name="connsiteY41" fmla="*/ 5331524 h 5331524"/>
              <a:gd name="connsiteX42" fmla="*/ 0 w 10858500"/>
              <a:gd name="connsiteY42" fmla="*/ 5331524 h 5331524"/>
              <a:gd name="connsiteX43" fmla="*/ 0 w 10858500"/>
              <a:gd name="connsiteY43" fmla="*/ 4611768 h 5331524"/>
              <a:gd name="connsiteX44" fmla="*/ 0 w 10858500"/>
              <a:gd name="connsiteY44" fmla="*/ 3838697 h 5331524"/>
              <a:gd name="connsiteX45" fmla="*/ 0 w 10858500"/>
              <a:gd name="connsiteY45" fmla="*/ 3225572 h 5331524"/>
              <a:gd name="connsiteX46" fmla="*/ 0 w 10858500"/>
              <a:gd name="connsiteY46" fmla="*/ 2505816 h 5331524"/>
              <a:gd name="connsiteX47" fmla="*/ 0 w 10858500"/>
              <a:gd name="connsiteY47" fmla="*/ 1839376 h 5331524"/>
              <a:gd name="connsiteX48" fmla="*/ 0 w 10858500"/>
              <a:gd name="connsiteY48" fmla="*/ 1332881 h 5331524"/>
              <a:gd name="connsiteX49" fmla="*/ 0 w 10858500"/>
              <a:gd name="connsiteY49" fmla="*/ 613125 h 5331524"/>
              <a:gd name="connsiteX50" fmla="*/ 0 w 10858500"/>
              <a:gd name="connsiteY50" fmla="*/ 0 h 533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858500" h="5331524" extrusionOk="0">
                <a:moveTo>
                  <a:pt x="0" y="0"/>
                </a:moveTo>
                <a:cubicBezTo>
                  <a:pt x="173017" y="-16931"/>
                  <a:pt x="448637" y="-14739"/>
                  <a:pt x="570071" y="0"/>
                </a:cubicBezTo>
                <a:cubicBezTo>
                  <a:pt x="691505" y="14739"/>
                  <a:pt x="1024937" y="-2352"/>
                  <a:pt x="1248728" y="0"/>
                </a:cubicBezTo>
                <a:cubicBezTo>
                  <a:pt x="1472519" y="2352"/>
                  <a:pt x="1569519" y="-11320"/>
                  <a:pt x="1710214" y="0"/>
                </a:cubicBezTo>
                <a:cubicBezTo>
                  <a:pt x="1850909" y="11320"/>
                  <a:pt x="2132123" y="15202"/>
                  <a:pt x="2497455" y="0"/>
                </a:cubicBezTo>
                <a:cubicBezTo>
                  <a:pt x="2862787" y="-15202"/>
                  <a:pt x="2752005" y="-15330"/>
                  <a:pt x="2850356" y="0"/>
                </a:cubicBezTo>
                <a:cubicBezTo>
                  <a:pt x="2948707" y="15330"/>
                  <a:pt x="3088897" y="-10593"/>
                  <a:pt x="3203257" y="0"/>
                </a:cubicBezTo>
                <a:cubicBezTo>
                  <a:pt x="3317617" y="10593"/>
                  <a:pt x="3503192" y="-14793"/>
                  <a:pt x="3664744" y="0"/>
                </a:cubicBezTo>
                <a:cubicBezTo>
                  <a:pt x="3826296" y="14793"/>
                  <a:pt x="3933558" y="-18205"/>
                  <a:pt x="4126230" y="0"/>
                </a:cubicBezTo>
                <a:cubicBezTo>
                  <a:pt x="4318902" y="18205"/>
                  <a:pt x="4499434" y="-5773"/>
                  <a:pt x="4696301" y="0"/>
                </a:cubicBezTo>
                <a:cubicBezTo>
                  <a:pt x="4893168" y="5773"/>
                  <a:pt x="4973937" y="2625"/>
                  <a:pt x="5049202" y="0"/>
                </a:cubicBezTo>
                <a:cubicBezTo>
                  <a:pt x="5124467" y="-2625"/>
                  <a:pt x="5244323" y="-9109"/>
                  <a:pt x="5402104" y="0"/>
                </a:cubicBezTo>
                <a:cubicBezTo>
                  <a:pt x="5559885" y="9109"/>
                  <a:pt x="5625779" y="5536"/>
                  <a:pt x="5755005" y="0"/>
                </a:cubicBezTo>
                <a:cubicBezTo>
                  <a:pt x="5884231" y="-5536"/>
                  <a:pt x="6429394" y="-32925"/>
                  <a:pt x="6650831" y="0"/>
                </a:cubicBezTo>
                <a:cubicBezTo>
                  <a:pt x="6872268" y="32925"/>
                  <a:pt x="6839820" y="2495"/>
                  <a:pt x="7003732" y="0"/>
                </a:cubicBezTo>
                <a:cubicBezTo>
                  <a:pt x="7167644" y="-2495"/>
                  <a:pt x="7191568" y="6583"/>
                  <a:pt x="7356634" y="0"/>
                </a:cubicBezTo>
                <a:cubicBezTo>
                  <a:pt x="7521700" y="-6583"/>
                  <a:pt x="7887111" y="-937"/>
                  <a:pt x="8252460" y="0"/>
                </a:cubicBezTo>
                <a:cubicBezTo>
                  <a:pt x="8617809" y="937"/>
                  <a:pt x="8449077" y="17125"/>
                  <a:pt x="8605361" y="0"/>
                </a:cubicBezTo>
                <a:cubicBezTo>
                  <a:pt x="8761645" y="-17125"/>
                  <a:pt x="9232568" y="40202"/>
                  <a:pt x="9501187" y="0"/>
                </a:cubicBezTo>
                <a:cubicBezTo>
                  <a:pt x="9769806" y="-40202"/>
                  <a:pt x="10310636" y="-31869"/>
                  <a:pt x="10858500" y="0"/>
                </a:cubicBezTo>
                <a:cubicBezTo>
                  <a:pt x="10879746" y="207517"/>
                  <a:pt x="10860291" y="423371"/>
                  <a:pt x="10858500" y="559810"/>
                </a:cubicBezTo>
                <a:cubicBezTo>
                  <a:pt x="10856710" y="696249"/>
                  <a:pt x="10878151" y="1015823"/>
                  <a:pt x="10858500" y="1172935"/>
                </a:cubicBezTo>
                <a:cubicBezTo>
                  <a:pt x="10838849" y="1330047"/>
                  <a:pt x="10840251" y="1497520"/>
                  <a:pt x="10858500" y="1786061"/>
                </a:cubicBezTo>
                <a:cubicBezTo>
                  <a:pt x="10876749" y="2074602"/>
                  <a:pt x="10894667" y="2359158"/>
                  <a:pt x="10858500" y="2559132"/>
                </a:cubicBezTo>
                <a:cubicBezTo>
                  <a:pt x="10822333" y="2759106"/>
                  <a:pt x="10880166" y="3006705"/>
                  <a:pt x="10858500" y="3278887"/>
                </a:cubicBezTo>
                <a:cubicBezTo>
                  <a:pt x="10836834" y="3551070"/>
                  <a:pt x="10841464" y="3674577"/>
                  <a:pt x="10858500" y="3838697"/>
                </a:cubicBezTo>
                <a:cubicBezTo>
                  <a:pt x="10875537" y="4002817"/>
                  <a:pt x="10842893" y="4135115"/>
                  <a:pt x="10858500" y="4398507"/>
                </a:cubicBezTo>
                <a:cubicBezTo>
                  <a:pt x="10874108" y="4661899"/>
                  <a:pt x="10851195" y="4894760"/>
                  <a:pt x="10858500" y="5331524"/>
                </a:cubicBezTo>
                <a:cubicBezTo>
                  <a:pt x="10704949" y="5312273"/>
                  <a:pt x="10625752" y="5336484"/>
                  <a:pt x="10397014" y="5331524"/>
                </a:cubicBezTo>
                <a:cubicBezTo>
                  <a:pt x="10168276" y="5326564"/>
                  <a:pt x="10130902" y="5337828"/>
                  <a:pt x="10044113" y="5331524"/>
                </a:cubicBezTo>
                <a:cubicBezTo>
                  <a:pt x="9957324" y="5325220"/>
                  <a:pt x="9398636" y="5355143"/>
                  <a:pt x="9148286" y="5331524"/>
                </a:cubicBezTo>
                <a:cubicBezTo>
                  <a:pt x="8897936" y="5307905"/>
                  <a:pt x="8442849" y="5342837"/>
                  <a:pt x="8252460" y="5331524"/>
                </a:cubicBezTo>
                <a:cubicBezTo>
                  <a:pt x="8062071" y="5320211"/>
                  <a:pt x="7823063" y="5322880"/>
                  <a:pt x="7682389" y="5331524"/>
                </a:cubicBezTo>
                <a:cubicBezTo>
                  <a:pt x="7541715" y="5340168"/>
                  <a:pt x="7187387" y="5351904"/>
                  <a:pt x="7003733" y="5331524"/>
                </a:cubicBezTo>
                <a:cubicBezTo>
                  <a:pt x="6820079" y="5311144"/>
                  <a:pt x="6641485" y="5342118"/>
                  <a:pt x="6542246" y="5331524"/>
                </a:cubicBezTo>
                <a:cubicBezTo>
                  <a:pt x="6443007" y="5320930"/>
                  <a:pt x="6142392" y="5331233"/>
                  <a:pt x="5863590" y="5331524"/>
                </a:cubicBezTo>
                <a:cubicBezTo>
                  <a:pt x="5584788" y="5331815"/>
                  <a:pt x="5398586" y="5319935"/>
                  <a:pt x="5076349" y="5331524"/>
                </a:cubicBezTo>
                <a:cubicBezTo>
                  <a:pt x="4754112" y="5343113"/>
                  <a:pt x="4503575" y="5371299"/>
                  <a:pt x="4180523" y="5331524"/>
                </a:cubicBezTo>
                <a:cubicBezTo>
                  <a:pt x="3857471" y="5291749"/>
                  <a:pt x="3732715" y="5318328"/>
                  <a:pt x="3393281" y="5331524"/>
                </a:cubicBezTo>
                <a:cubicBezTo>
                  <a:pt x="3053847" y="5344720"/>
                  <a:pt x="2900073" y="5304182"/>
                  <a:pt x="2714625" y="5331524"/>
                </a:cubicBezTo>
                <a:cubicBezTo>
                  <a:pt x="2529177" y="5358866"/>
                  <a:pt x="2499462" y="5332196"/>
                  <a:pt x="2361724" y="5331524"/>
                </a:cubicBezTo>
                <a:cubicBezTo>
                  <a:pt x="2223986" y="5330852"/>
                  <a:pt x="1804366" y="5336318"/>
                  <a:pt x="1465898" y="5331524"/>
                </a:cubicBezTo>
                <a:cubicBezTo>
                  <a:pt x="1127430" y="5326730"/>
                  <a:pt x="369870" y="5308087"/>
                  <a:pt x="0" y="5331524"/>
                </a:cubicBezTo>
                <a:cubicBezTo>
                  <a:pt x="-25037" y="5084683"/>
                  <a:pt x="9217" y="4867818"/>
                  <a:pt x="0" y="4611768"/>
                </a:cubicBezTo>
                <a:cubicBezTo>
                  <a:pt x="-9217" y="4355718"/>
                  <a:pt x="15001" y="4210551"/>
                  <a:pt x="0" y="3838697"/>
                </a:cubicBezTo>
                <a:cubicBezTo>
                  <a:pt x="-15001" y="3466843"/>
                  <a:pt x="23128" y="3452775"/>
                  <a:pt x="0" y="3225572"/>
                </a:cubicBezTo>
                <a:cubicBezTo>
                  <a:pt x="-23128" y="2998370"/>
                  <a:pt x="6907" y="2772976"/>
                  <a:pt x="0" y="2505816"/>
                </a:cubicBezTo>
                <a:cubicBezTo>
                  <a:pt x="-6907" y="2238656"/>
                  <a:pt x="-18095" y="2051533"/>
                  <a:pt x="0" y="1839376"/>
                </a:cubicBezTo>
                <a:cubicBezTo>
                  <a:pt x="18095" y="1627219"/>
                  <a:pt x="-23833" y="1543769"/>
                  <a:pt x="0" y="1332881"/>
                </a:cubicBezTo>
                <a:cubicBezTo>
                  <a:pt x="23833" y="1121994"/>
                  <a:pt x="-14496" y="890949"/>
                  <a:pt x="0" y="613125"/>
                </a:cubicBezTo>
                <a:cubicBezTo>
                  <a:pt x="14496" y="335301"/>
                  <a:pt x="19606" y="210148"/>
                  <a:pt x="0" y="0"/>
                </a:cubicBezTo>
                <a:close/>
              </a:path>
            </a:pathLst>
          </a:custGeom>
          <a:noFill/>
          <a:ln w="28575">
            <a:solidFill>
              <a:srgbClr val="FFC000"/>
            </a:solidFill>
            <a:extLst>
              <a:ext uri="{C807C97D-BFC1-408E-A445-0C87EB9F89A2}">
                <ask:lineSketchStyleProps xmlns:ask="http://schemas.microsoft.com/office/drawing/2018/sketchyshapes" sd="2799021711">
                  <a:prstGeom prst="rect">
                    <a:avLst/>
                  </a:prstGeom>
                  <ask:type>
                    <ask:lineSketchFreehand/>
                  </ask:type>
                </ask:lineSketchStyleProps>
              </a:ext>
            </a:extLst>
          </a:ln>
        </p:spPr>
        <p:txBody>
          <a:bodyPr wrap="square">
            <a:spAutoFit/>
          </a:bodyPr>
          <a:lstStyle/>
          <a:p>
            <a:pPr algn="ctr">
              <a:lnSpc>
                <a:spcPct val="115000"/>
              </a:lnSpc>
              <a:spcAft>
                <a:spcPts val="1000"/>
              </a:spcAft>
              <a:tabLst>
                <a:tab pos="1386840" algn="l"/>
              </a:tabLst>
            </a:pPr>
            <a:r>
              <a:rPr lang="vi-VN" sz="24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 CHỈNH SỬA BÀI VIẾT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tabLst>
                <a:tab pos="1386840" algn="l"/>
              </a:tabLst>
            </a:pPr>
            <a:r>
              <a:rPr lang="vi-VN" sz="2400" b="1" dirty="0">
                <a:solidFill>
                  <a:srgbClr val="003366"/>
                </a:solidFill>
                <a:effectLst/>
                <a:latin typeface="Times New Roman" panose="02020603050405020304" pitchFamily="18" charset="0"/>
                <a:ea typeface="MS Mincho" panose="02020609040205080304" pitchFamily="49" charset="-128"/>
                <a:cs typeface="Times New Roman" panose="02020603050405020304" pitchFamily="18" charset="0"/>
              </a:rPr>
              <a:t>Nhiệm vụ:</a:t>
            </a:r>
            <a:r>
              <a:rPr lang="vi-VN" sz="24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400" b="1" dirty="0">
                <a:effectLst/>
                <a:latin typeface="Times New Roman" panose="02020603050405020304" pitchFamily="18" charset="0"/>
                <a:ea typeface="MS Mincho" panose="02020609040205080304" pitchFamily="49" charset="-128"/>
                <a:cs typeface="Times New Roman" panose="02020603050405020304" pitchFamily="18" charset="0"/>
              </a:rPr>
              <a:t>Hãy đọc bài viết của mình và hoàn chỉnh bài viết bằng cách trả lời các câu hỏi sau: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 Bài viết  đảm bảo hình thức đoạn văn chưa?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2. Nội dung đã đảm bảo các ý chưa? Nếu chưa cần bổ sung những ý nào?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400" dirty="0">
                <a:effectLst/>
                <a:latin typeface="Times New Roman" panose="02020603050405020304" pitchFamily="18" charset="0"/>
                <a:ea typeface="MS Mincho" panose="02020609040205080304" pitchFamily="49" charset="-128"/>
                <a:cs typeface="Times New Roman" panose="02020603050405020304" pitchFamily="18" charset="0"/>
              </a:rPr>
              <a:t>3. Bài viết có sai chính tả không? Nếu có em sửa chữa như thế nào?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4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386840" algn="l"/>
              </a:tabLst>
            </a:pPr>
            <a:r>
              <a:rPr lang="vi-VN" sz="2400" dirty="0">
                <a:effectLst/>
                <a:latin typeface="Times New Roman" panose="02020603050405020304" pitchFamily="18" charset="0"/>
                <a:ea typeface="MS Mincho" panose="02020609040205080304" pitchFamily="49" charset="-128"/>
                <a:cs typeface="Times New Roman" panose="02020603050405020304" pitchFamily="18" charset="0"/>
              </a:rPr>
              <a:t>4. Bài viết đã có sự truyền cảm đến người đọc chưa? Nếu chưa, hãy khắc phục.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87204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Ngày Đầu Tiên Đi Học - Nhạc Thiếu Nhi Hay Nhất - Voi TV" descr="Background pattern&#10;&#10;Description automatically generated with low confidence">
            <a:hlinkClick r:id="" action="ppaction://media"/>
            <a:extLst>
              <a:ext uri="{FF2B5EF4-FFF2-40B4-BE49-F238E27FC236}">
                <a16:creationId xmlns:a16="http://schemas.microsoft.com/office/drawing/2014/main" id="{3E91C5F0-8D5D-4EE2-833F-04E6237328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2" y="643467"/>
            <a:ext cx="9904115"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96C7701-A694-47FE-B081-66B048B22E50}"/>
              </a:ext>
            </a:extLst>
          </p:cNvPr>
          <p:cNvSpPr txBox="1"/>
          <p:nvPr/>
        </p:nvSpPr>
        <p:spPr>
          <a:xfrm>
            <a:off x="2056632" y="-1"/>
            <a:ext cx="3371851" cy="830997"/>
          </a:xfrm>
          <a:prstGeom prst="rect">
            <a:avLst/>
          </a:prstGeom>
          <a:noFill/>
        </p:spPr>
        <p:txBody>
          <a:bodyPr wrap="square" rtlCol="0">
            <a:spAutoFit/>
          </a:body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KHỞI ĐỘNG</a:t>
            </a:r>
          </a:p>
        </p:txBody>
      </p:sp>
      <p:sp>
        <p:nvSpPr>
          <p:cNvPr id="6" name="Arrow: Right 5">
            <a:extLst>
              <a:ext uri="{FF2B5EF4-FFF2-40B4-BE49-F238E27FC236}">
                <a16:creationId xmlns:a16="http://schemas.microsoft.com/office/drawing/2014/main" id="{49BC5E98-2B8D-4520-8DBA-6B750B81654E}"/>
              </a:ext>
            </a:extLst>
          </p:cNvPr>
          <p:cNvSpPr/>
          <p:nvPr/>
        </p:nvSpPr>
        <p:spPr>
          <a:xfrm>
            <a:off x="-15255" y="2912752"/>
            <a:ext cx="1685925" cy="1300164"/>
          </a:xfrm>
          <a:prstGeom prst="rightArrow">
            <a:avLst>
              <a:gd name="adj1" fmla="val 62000"/>
              <a:gd name="adj2" fmla="val 3103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VIDEO</a:t>
            </a:r>
          </a:p>
        </p:txBody>
      </p:sp>
    </p:spTree>
    <p:extLst>
      <p:ext uri="{BB962C8B-B14F-4D97-AF65-F5344CB8AC3E}">
        <p14:creationId xmlns:p14="http://schemas.microsoft.com/office/powerpoint/2010/main" val="35557925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81" fill="hold"/>
                                        <p:tgtEl>
                                          <p:spTgt spid="4"/>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46CC821A-0A93-4530-A6C3-436BFC0F0233}"/>
              </a:ext>
            </a:extLst>
          </p:cNvPr>
          <p:cNvSpPr txBox="1"/>
          <p:nvPr/>
        </p:nvSpPr>
        <p:spPr>
          <a:xfrm>
            <a:off x="1511475" y="49327"/>
            <a:ext cx="8513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Trải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Bàn về đọc sách</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4011DD6-5EA5-430D-AFCD-6B6E5E29BF17}"/>
              </a:ext>
            </a:extLst>
          </p:cNvPr>
          <p:cNvPicPr>
            <a:picLocks noChangeAspect="1"/>
          </p:cNvPicPr>
          <p:nvPr/>
        </p:nvPicPr>
        <p:blipFill>
          <a:blip r:embed="rId2"/>
          <a:stretch>
            <a:fillRect/>
          </a:stretch>
        </p:blipFill>
        <p:spPr>
          <a:xfrm>
            <a:off x="1620563" y="1855023"/>
            <a:ext cx="2638077" cy="34259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D9AF8ED1-637D-4779-A5BE-90C761A501E3}"/>
              </a:ext>
            </a:extLst>
          </p:cNvPr>
          <p:cNvSpPr txBox="1"/>
          <p:nvPr/>
        </p:nvSpPr>
        <p:spPr>
          <a:xfrm>
            <a:off x="666750" y="1063151"/>
            <a:ext cx="10858500" cy="584775"/>
          </a:xfrm>
          <a:prstGeom prst="rect">
            <a:avLst/>
          </a:prstGeom>
          <a:noFill/>
        </p:spPr>
        <p:txBody>
          <a:bodyPr wrap="square">
            <a:spAutoFit/>
          </a:bodyPr>
          <a:lstStyle/>
          <a:p>
            <a:r>
              <a:rPr lang="en-US" sz="3200" b="1" i="1" dirty="0">
                <a:solidFill>
                  <a:srgbClr val="0D0D0D"/>
                </a:solidFill>
                <a:effectLst/>
                <a:latin typeface="Times New Roman" panose="02020603050405020304" pitchFamily="18" charset="0"/>
                <a:ea typeface="Times New Roman" panose="02020603050405020304" pitchFamily="18" charset="0"/>
              </a:rPr>
              <a:t>1.</a:t>
            </a:r>
            <a:r>
              <a:rPr lang="en-US" sz="3200" b="1" dirty="0">
                <a:solidFill>
                  <a:srgbClr val="0D0D0D"/>
                </a:solidFill>
                <a:effectLst/>
                <a:latin typeface="Times New Roman" panose="02020603050405020304" pitchFamily="18" charset="0"/>
                <a:ea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rPr>
              <a:t>Tác</a:t>
            </a:r>
            <a:r>
              <a:rPr lang="en-US" sz="3200" b="1" i="1" dirty="0">
                <a:solidFill>
                  <a:srgbClr val="0D0D0D"/>
                </a:solidFill>
                <a:effectLst/>
                <a:latin typeface="Times New Roman" panose="02020603050405020304" pitchFamily="18" charset="0"/>
                <a:ea typeface="Times New Roman" panose="02020603050405020304" pitchFamily="18" charset="0"/>
              </a:rPr>
              <a:t> </a:t>
            </a:r>
            <a:r>
              <a:rPr lang="en-US" sz="3200" b="1" i="1" dirty="0" err="1">
                <a:solidFill>
                  <a:srgbClr val="0D0D0D"/>
                </a:solidFill>
                <a:effectLst/>
                <a:latin typeface="Times New Roman" panose="02020603050405020304" pitchFamily="18" charset="0"/>
                <a:ea typeface="Times New Roman" panose="02020603050405020304" pitchFamily="18" charset="0"/>
              </a:rPr>
              <a:t>giả</a:t>
            </a:r>
            <a:endParaRPr lang="en-US" sz="3200" dirty="0"/>
          </a:p>
        </p:txBody>
      </p:sp>
      <p:sp>
        <p:nvSpPr>
          <p:cNvPr id="18" name="TextBox 17">
            <a:extLst>
              <a:ext uri="{FF2B5EF4-FFF2-40B4-BE49-F238E27FC236}">
                <a16:creationId xmlns:a16="http://schemas.microsoft.com/office/drawing/2014/main" id="{D950ECC4-2764-4E1D-8EAC-2D1152B7B6F8}"/>
              </a:ext>
            </a:extLst>
          </p:cNvPr>
          <p:cNvSpPr txBox="1"/>
          <p:nvPr/>
        </p:nvSpPr>
        <p:spPr>
          <a:xfrm>
            <a:off x="1412426" y="5456403"/>
            <a:ext cx="2846213" cy="1082348"/>
          </a:xfrm>
          <a:prstGeom prst="rect">
            <a:avLst/>
          </a:prstGeom>
          <a:noFill/>
        </p:spPr>
        <p:txBody>
          <a:bodyPr wrap="square">
            <a:spAutoFit/>
          </a:bodyPr>
          <a:lstStyle/>
          <a:p>
            <a:pPr algn="ctr">
              <a:spcAft>
                <a:spcPts val="10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 Tịnh </a:t>
            </a:r>
            <a:endPar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1000"/>
              </a:spcAft>
            </a:pPr>
            <a:r>
              <a:rPr lang="vi-VN"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(1911 – 1988)</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E234A3D-3FB9-421D-8171-A282863D9393}"/>
              </a:ext>
            </a:extLst>
          </p:cNvPr>
          <p:cNvSpPr/>
          <p:nvPr/>
        </p:nvSpPr>
        <p:spPr>
          <a:xfrm>
            <a:off x="5271245" y="1786698"/>
            <a:ext cx="5495628" cy="1728788"/>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effectLst/>
                <a:latin typeface="Times New Roman" panose="02020603050405020304" pitchFamily="18" charset="0"/>
                <a:ea typeface="Times New Roman" panose="02020603050405020304" pitchFamily="18" charset="0"/>
              </a:rPr>
              <a:t>Tên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thật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Văn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Ninh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lên</a:t>
            </a:r>
            <a:r>
              <a:rPr lang="en-US" sz="2800" dirty="0">
                <a:solidFill>
                  <a:srgbClr val="002060"/>
                </a:solidFill>
                <a:effectLst/>
                <a:latin typeface="Times New Roman" panose="02020603050405020304" pitchFamily="18" charset="0"/>
                <a:ea typeface="Times New Roman" panose="02020603050405020304" pitchFamily="18" charset="0"/>
              </a:rPr>
              <a:t> 6 </a:t>
            </a:r>
            <a:r>
              <a:rPr lang="en-US" sz="2800" dirty="0" err="1">
                <a:solidFill>
                  <a:srgbClr val="002060"/>
                </a:solidFill>
                <a:effectLst/>
                <a:latin typeface="Times New Roman" panose="02020603050405020304" pitchFamily="18" charset="0"/>
                <a:ea typeface="Times New Roman" panose="02020603050405020304" pitchFamily="18" charset="0"/>
              </a:rPr>
              <a:t>tuổi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đổi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Trần</a:t>
            </a:r>
            <a:r>
              <a:rPr lang="en-US" sz="2800" dirty="0">
                <a:solidFill>
                  <a:srgbClr val="002060"/>
                </a:solidFill>
                <a:effectLst/>
                <a:latin typeface="Times New Roman" panose="02020603050405020304" pitchFamily="18" charset="0"/>
                <a:ea typeface="Times New Roman" panose="02020603050405020304" pitchFamily="18" charset="0"/>
              </a:rPr>
              <a:t> Thanh </a:t>
            </a:r>
            <a:r>
              <a:rPr lang="en-US" sz="2800" dirty="0" err="1">
                <a:solidFill>
                  <a:srgbClr val="002060"/>
                </a:solidFill>
                <a:effectLst/>
                <a:latin typeface="Times New Roman" panose="02020603050405020304" pitchFamily="18" charset="0"/>
                <a:ea typeface="Times New Roman" panose="02020603050405020304" pitchFamily="18" charset="0"/>
              </a:rPr>
              <a:t>Tịnh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quê</a:t>
            </a:r>
            <a:r>
              <a:rPr lang="en-US" sz="2800" dirty="0">
                <a:solidFill>
                  <a:srgbClr val="002060"/>
                </a:solidFill>
                <a:effectLst/>
                <a:latin typeface="Times New Roman" panose="02020603050405020304" pitchFamily="18" charset="0"/>
                <a:ea typeface="Times New Roman" panose="02020603050405020304" pitchFamily="18" charset="0"/>
              </a:rPr>
              <a:t> ở Gia </a:t>
            </a:r>
            <a:r>
              <a:rPr lang="en-US" sz="2800" dirty="0" err="1">
                <a:solidFill>
                  <a:srgbClr val="002060"/>
                </a:solidFill>
                <a:effectLst/>
                <a:latin typeface="Times New Roman" panose="02020603050405020304" pitchFamily="18" charset="0"/>
                <a:ea typeface="Times New Roman" panose="02020603050405020304" pitchFamily="18" charset="0"/>
              </a:rPr>
              <a:t>Lạc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ven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Hương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Huế</a:t>
            </a:r>
            <a:r>
              <a:rPr lang="en-US" sz="2800" dirty="0">
                <a:solidFill>
                  <a:srgbClr val="002060"/>
                </a:solidFill>
                <a:effectLst/>
                <a:latin typeface="Times New Roman" panose="02020603050405020304" pitchFamily="18" charset="0"/>
                <a:ea typeface="Times New Roman" panose="02020603050405020304" pitchFamily="18" charset="0"/>
              </a:rPr>
              <a:t>) </a:t>
            </a:r>
            <a:endParaRPr lang="en-US" sz="2800" dirty="0">
              <a:solidFill>
                <a:srgbClr val="002060"/>
              </a:solidFill>
            </a:endParaRPr>
          </a:p>
        </p:txBody>
      </p:sp>
      <p:sp>
        <p:nvSpPr>
          <p:cNvPr id="23" name="Rectangle: Rounded Corners 22">
            <a:extLst>
              <a:ext uri="{FF2B5EF4-FFF2-40B4-BE49-F238E27FC236}">
                <a16:creationId xmlns:a16="http://schemas.microsoft.com/office/drawing/2014/main" id="{7CE7F3CD-742C-47A2-9B40-CCBFEC31F53E}"/>
              </a:ext>
            </a:extLst>
          </p:cNvPr>
          <p:cNvSpPr/>
          <p:nvPr/>
        </p:nvSpPr>
        <p:spPr>
          <a:xfrm>
            <a:off x="5271245" y="3996498"/>
            <a:ext cx="5495628" cy="1728788"/>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đậm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71831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4"/>
            <a:ext cx="11235101" cy="5813431"/>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46CC821A-0A93-4530-A6C3-436BFC0F0233}"/>
              </a:ext>
            </a:extLst>
          </p:cNvPr>
          <p:cNvSpPr txBox="1"/>
          <p:nvPr/>
        </p:nvSpPr>
        <p:spPr>
          <a:xfrm>
            <a:off x="1511475" y="49327"/>
            <a:ext cx="8513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Trải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Bàn về đọc sách</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74DEC2C-AD62-4A23-B7D5-ECA4C5CB0D5E}"/>
              </a:ext>
            </a:extLst>
          </p:cNvPr>
          <p:cNvSpPr txBox="1"/>
          <p:nvPr/>
        </p:nvSpPr>
        <p:spPr>
          <a:xfrm>
            <a:off x="788186" y="655151"/>
            <a:ext cx="10858500" cy="5815695"/>
          </a:xfrm>
          <a:prstGeom prst="rect">
            <a:avLst/>
          </a:prstGeom>
          <a:noFill/>
        </p:spPr>
        <p:txBody>
          <a:bodyPr wrap="square">
            <a:spAutoFit/>
          </a:bodyPr>
          <a:lstStyle/>
          <a:p>
            <a:pPr>
              <a:lnSpc>
                <a:spcPct val="150000"/>
              </a:lnSpc>
              <a:spcAft>
                <a:spcPts val="10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b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Aft>
                <a:spcPts val="1000"/>
              </a:spcAft>
              <a:buFont typeface="Wingdings" panose="05000000000000000000" pitchFamily="2" charset="2"/>
              <a:buChar char="v"/>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(1941)</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 đầu tiên đi học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50000"/>
              </a:lnSpc>
              <a:spcAft>
                <a:spcPts val="1000"/>
              </a:spcAft>
              <a:buFont typeface="Wingdings" panose="05000000000000000000" pitchFamily="2" charset="2"/>
              <a:buChar char="v"/>
            </a:pP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ngắn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50000"/>
              </a:lnSpc>
              <a:spcAft>
                <a:spcPts val="1000"/>
              </a:spcAft>
              <a:buFont typeface="Wingdings" panose="05000000000000000000" pitchFamily="2" charset="2"/>
              <a:buChar char="v"/>
            </a:pP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43959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p>
        </p:txBody>
      </p:sp>
      <p:sp>
        <p:nvSpPr>
          <p:cNvPr id="13" name="TextBox 12">
            <a:extLst>
              <a:ext uri="{FF2B5EF4-FFF2-40B4-BE49-F238E27FC236}">
                <a16:creationId xmlns:a16="http://schemas.microsoft.com/office/drawing/2014/main" id="{46CC821A-0A93-4530-A6C3-436BFC0F0233}"/>
              </a:ext>
            </a:extLst>
          </p:cNvPr>
          <p:cNvSpPr txBox="1"/>
          <p:nvPr/>
        </p:nvSpPr>
        <p:spPr>
          <a:xfrm>
            <a:off x="1511475" y="49327"/>
            <a:ext cx="8513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Trải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vi-VN"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Bàn về đọc sách</a:t>
            </a:r>
            <a:r>
              <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906820A-8B4E-464A-90E8-AAC6B1AE5320}"/>
              </a:ext>
            </a:extLst>
          </p:cNvPr>
          <p:cNvSpPr txBox="1"/>
          <p:nvPr/>
        </p:nvSpPr>
        <p:spPr>
          <a:xfrm>
            <a:off x="638103" y="1098322"/>
            <a:ext cx="10858500" cy="548099"/>
          </a:xfrm>
          <a:prstGeom prst="rect">
            <a:avLst/>
          </a:prstGeom>
          <a:noFill/>
        </p:spPr>
        <p:txBody>
          <a:bodyPr wrap="square">
            <a:spAutoFit/>
          </a:bodyPr>
          <a:lstStyle/>
          <a:p>
            <a:pPr>
              <a:lnSpc>
                <a:spcPct val="115000"/>
              </a:lnSpc>
              <a:spcAft>
                <a:spcPts val="1000"/>
              </a:spcAft>
            </a:pP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Arrow: Chevron 4">
            <a:extLst>
              <a:ext uri="{FF2B5EF4-FFF2-40B4-BE49-F238E27FC236}">
                <a16:creationId xmlns:a16="http://schemas.microsoft.com/office/drawing/2014/main" id="{09782709-FF99-408F-8843-54EEFDCCDD88}"/>
              </a:ext>
            </a:extLst>
          </p:cNvPr>
          <p:cNvSpPr/>
          <p:nvPr/>
        </p:nvSpPr>
        <p:spPr>
          <a:xfrm>
            <a:off x="910884" y="2153285"/>
            <a:ext cx="2266968" cy="2506473"/>
          </a:xfrm>
          <a:prstGeom prst="chevron">
            <a:avLst>
              <a:gd name="adj" fmla="val 4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9E0C3269-87C3-4C2E-9249-6992D1177AAC}"/>
              </a:ext>
            </a:extLst>
          </p:cNvPr>
          <p:cNvSpPr/>
          <p:nvPr/>
        </p:nvSpPr>
        <p:spPr>
          <a:xfrm>
            <a:off x="1454887" y="2432939"/>
            <a:ext cx="2045381" cy="250647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a:t>
            </a:r>
            <a:r>
              <a:rPr lang="en-US" sz="2800" kern="1200" dirty="0">
                <a:latin typeface="Times New Roman" panose="02020603050405020304" pitchFamily="18" charset="0"/>
                <a:cs typeface="Times New Roman" panose="02020603050405020304" pitchFamily="18" charset="0"/>
              </a:rPr>
              <a:t>1</a:t>
            </a:r>
            <a:r>
              <a:rPr lang="vi-VN"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nguồn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xúc</a:t>
            </a:r>
            <a:endParaRPr lang="en-US" sz="2800" kern="1200" dirty="0">
              <a:latin typeface="Times New Roman" panose="02020603050405020304" pitchFamily="18" charset="0"/>
              <a:cs typeface="Times New Roman" panose="02020603050405020304" pitchFamily="18" charset="0"/>
            </a:endParaRPr>
          </a:p>
        </p:txBody>
      </p:sp>
      <p:sp>
        <p:nvSpPr>
          <p:cNvPr id="7" name="Arrow: Chevron 6">
            <a:extLst>
              <a:ext uri="{FF2B5EF4-FFF2-40B4-BE49-F238E27FC236}">
                <a16:creationId xmlns:a16="http://schemas.microsoft.com/office/drawing/2014/main" id="{EA778C3B-72ED-477C-9D13-773BBD26A400}"/>
              </a:ext>
            </a:extLst>
          </p:cNvPr>
          <p:cNvSpPr/>
          <p:nvPr/>
        </p:nvSpPr>
        <p:spPr>
          <a:xfrm>
            <a:off x="3500266" y="2153285"/>
            <a:ext cx="2266968" cy="2506473"/>
          </a:xfrm>
          <a:prstGeom prst="chevron">
            <a:avLst>
              <a:gd name="adj" fmla="val 4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70E45708-A406-46BB-B22D-C75A7EC1EB41}"/>
              </a:ext>
            </a:extLst>
          </p:cNvPr>
          <p:cNvSpPr/>
          <p:nvPr/>
        </p:nvSpPr>
        <p:spPr>
          <a:xfrm>
            <a:off x="4044268" y="2432939"/>
            <a:ext cx="2045381" cy="250647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a:t>
            </a:r>
            <a:r>
              <a:rPr lang="en-US" sz="2800" kern="1200" dirty="0">
                <a:latin typeface="Times New Roman" panose="02020603050405020304" pitchFamily="18" charset="0"/>
                <a:cs typeface="Times New Roman" panose="02020603050405020304" pitchFamily="18" charset="0"/>
              </a:rPr>
              <a:t>2</a:t>
            </a:r>
            <a:r>
              <a:rPr lang="vi-VN" sz="2800" kern="1200" dirty="0">
                <a:latin typeface="Times New Roman" panose="02020603050405020304" pitchFamily="18" charset="0"/>
                <a:cs typeface="Times New Roman" panose="02020603050405020304" pitchFamily="18" charset="0"/>
              </a:rPr>
              <a:t>: Cảm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a:t>
            </a:r>
            <a:r>
              <a:rPr lang="vi-VN" sz="2800" kern="1200" dirty="0">
                <a:latin typeface="Times New Roman" panose="02020603050405020304" pitchFamily="18" charset="0"/>
                <a:cs typeface="Times New Roman" panose="02020603050405020304" pitchFamily="18" charset="0"/>
              </a:rPr>
              <a:t> trên đường  tới trường.</a:t>
            </a:r>
            <a:endParaRPr lang="en-US" sz="2800" kern="1200" dirty="0">
              <a:latin typeface="Times New Roman" panose="02020603050405020304" pitchFamily="18" charset="0"/>
              <a:cs typeface="Times New Roman" panose="02020603050405020304" pitchFamily="18" charset="0"/>
            </a:endParaRPr>
          </a:p>
        </p:txBody>
      </p:sp>
      <p:sp>
        <p:nvSpPr>
          <p:cNvPr id="11" name="Arrow: Chevron 10">
            <a:extLst>
              <a:ext uri="{FF2B5EF4-FFF2-40B4-BE49-F238E27FC236}">
                <a16:creationId xmlns:a16="http://schemas.microsoft.com/office/drawing/2014/main" id="{1D41967A-AA1A-4624-A68F-AC42075EA5A1}"/>
              </a:ext>
            </a:extLst>
          </p:cNvPr>
          <p:cNvSpPr/>
          <p:nvPr/>
        </p:nvSpPr>
        <p:spPr>
          <a:xfrm>
            <a:off x="6089648" y="2153285"/>
            <a:ext cx="2266968" cy="2506473"/>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41057678-2652-4150-99CC-D6C097BDAEA5}"/>
              </a:ext>
            </a:extLst>
          </p:cNvPr>
          <p:cNvSpPr/>
          <p:nvPr/>
        </p:nvSpPr>
        <p:spPr>
          <a:xfrm>
            <a:off x="6633651" y="2432939"/>
            <a:ext cx="2045381" cy="250647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a:t>
            </a:r>
            <a:r>
              <a:rPr lang="en-US" sz="2800" kern="1200" dirty="0">
                <a:latin typeface="Times New Roman" panose="02020603050405020304" pitchFamily="18" charset="0"/>
                <a:cs typeface="Times New Roman" panose="02020603050405020304" pitchFamily="18" charset="0"/>
              </a:rPr>
              <a:t>3</a:t>
            </a:r>
            <a:r>
              <a:rPr lang="vi-VN" sz="2800" kern="1200" dirty="0">
                <a:latin typeface="Times New Roman" panose="02020603050405020304" pitchFamily="18" charset="0"/>
                <a:cs typeface="Times New Roman" panose="02020603050405020304" pitchFamily="18" charset="0"/>
              </a:rPr>
              <a:t>: Cảm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lúc</a:t>
            </a:r>
            <a:r>
              <a:rPr lang="en-US" sz="2800" kern="1200" dirty="0">
                <a:latin typeface="Times New Roman" panose="02020603050405020304" pitchFamily="18" charset="0"/>
                <a:cs typeface="Times New Roman" panose="02020603050405020304" pitchFamily="18" charset="0"/>
              </a:rPr>
              <a:t> ở </a:t>
            </a:r>
            <a:r>
              <a:rPr lang="en-US" sz="2800" kern="1200" dirty="0" err="1">
                <a:latin typeface="Times New Roman" panose="02020603050405020304" pitchFamily="18" charset="0"/>
                <a:cs typeface="Times New Roman" panose="02020603050405020304" pitchFamily="18" charset="0"/>
              </a:rPr>
              <a:t>sân</a:t>
            </a:r>
            <a:r>
              <a:rPr lang="vi-VN" sz="2800" kern="1200" dirty="0">
                <a:latin typeface="Times New Roman" panose="02020603050405020304" pitchFamily="18" charset="0"/>
                <a:cs typeface="Times New Roman" panose="02020603050405020304" pitchFamily="18" charset="0"/>
              </a:rPr>
              <a:t> trường.</a:t>
            </a:r>
            <a:endParaRPr lang="en-US" sz="2800" kern="1200" dirty="0">
              <a:latin typeface="Times New Roman" panose="02020603050405020304" pitchFamily="18" charset="0"/>
              <a:cs typeface="Times New Roman" panose="02020603050405020304" pitchFamily="18" charset="0"/>
            </a:endParaRPr>
          </a:p>
        </p:txBody>
      </p:sp>
      <p:sp>
        <p:nvSpPr>
          <p:cNvPr id="15" name="Arrow: Chevron 14">
            <a:extLst>
              <a:ext uri="{FF2B5EF4-FFF2-40B4-BE49-F238E27FC236}">
                <a16:creationId xmlns:a16="http://schemas.microsoft.com/office/drawing/2014/main" id="{35004934-3D22-4A56-84EF-759C4AADDE19}"/>
              </a:ext>
            </a:extLst>
          </p:cNvPr>
          <p:cNvSpPr/>
          <p:nvPr/>
        </p:nvSpPr>
        <p:spPr>
          <a:xfrm>
            <a:off x="8679031" y="2153285"/>
            <a:ext cx="2266968" cy="2506473"/>
          </a:xfrm>
          <a:prstGeom prst="chevron">
            <a:avLst>
              <a:gd name="adj" fmla="val 4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C2B58D87-7DF1-43C0-A712-08A7D4CA7667}"/>
              </a:ext>
            </a:extLst>
          </p:cNvPr>
          <p:cNvSpPr/>
          <p:nvPr/>
        </p:nvSpPr>
        <p:spPr>
          <a:xfrm>
            <a:off x="9223034" y="2432939"/>
            <a:ext cx="2045381" cy="2506473"/>
          </a:xfrm>
          <a:custGeom>
            <a:avLst/>
            <a:gdLst>
              <a:gd name="connsiteX0" fmla="*/ 0 w 1511141"/>
              <a:gd name="connsiteY0" fmla="*/ 69075 h 690750"/>
              <a:gd name="connsiteX1" fmla="*/ 69075 w 1511141"/>
              <a:gd name="connsiteY1" fmla="*/ 0 h 690750"/>
              <a:gd name="connsiteX2" fmla="*/ 1442066 w 1511141"/>
              <a:gd name="connsiteY2" fmla="*/ 0 h 690750"/>
              <a:gd name="connsiteX3" fmla="*/ 1511141 w 1511141"/>
              <a:gd name="connsiteY3" fmla="*/ 69075 h 690750"/>
              <a:gd name="connsiteX4" fmla="*/ 1511141 w 1511141"/>
              <a:gd name="connsiteY4" fmla="*/ 621675 h 690750"/>
              <a:gd name="connsiteX5" fmla="*/ 1442066 w 1511141"/>
              <a:gd name="connsiteY5" fmla="*/ 690750 h 690750"/>
              <a:gd name="connsiteX6" fmla="*/ 69075 w 1511141"/>
              <a:gd name="connsiteY6" fmla="*/ 690750 h 690750"/>
              <a:gd name="connsiteX7" fmla="*/ 0 w 1511141"/>
              <a:gd name="connsiteY7" fmla="*/ 621675 h 690750"/>
              <a:gd name="connsiteX8" fmla="*/ 0 w 1511141"/>
              <a:gd name="connsiteY8" fmla="*/ 69075 h 6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141" h="690750">
                <a:moveTo>
                  <a:pt x="0" y="69075"/>
                </a:moveTo>
                <a:cubicBezTo>
                  <a:pt x="0" y="30926"/>
                  <a:pt x="30926" y="0"/>
                  <a:pt x="69075" y="0"/>
                </a:cubicBezTo>
                <a:lnTo>
                  <a:pt x="1442066" y="0"/>
                </a:lnTo>
                <a:cubicBezTo>
                  <a:pt x="1480215" y="0"/>
                  <a:pt x="1511141" y="30926"/>
                  <a:pt x="1511141" y="69075"/>
                </a:cubicBezTo>
                <a:lnTo>
                  <a:pt x="1511141" y="621675"/>
                </a:lnTo>
                <a:cubicBezTo>
                  <a:pt x="1511141" y="659824"/>
                  <a:pt x="1480215" y="690750"/>
                  <a:pt x="1442066" y="690750"/>
                </a:cubicBezTo>
                <a:lnTo>
                  <a:pt x="69075" y="690750"/>
                </a:lnTo>
                <a:cubicBezTo>
                  <a:pt x="30926" y="690750"/>
                  <a:pt x="0" y="659824"/>
                  <a:pt x="0" y="621675"/>
                </a:cubicBezTo>
                <a:lnTo>
                  <a:pt x="0" y="69075"/>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463" tIns="98463" rIns="98463" bIns="98463" numCol="1" spcCol="1270" anchor="ctr" anchorCtr="0">
            <a:noAutofit/>
          </a:bodyPr>
          <a:lstStyle/>
          <a:p>
            <a:pPr marL="0" lvl="0" indent="0" algn="ctr" defTabSz="4889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a:t>
            </a:r>
            <a:r>
              <a:rPr lang="en-US" sz="2800" kern="1200" dirty="0">
                <a:latin typeface="Times New Roman" panose="02020603050405020304" pitchFamily="18" charset="0"/>
                <a:cs typeface="Times New Roman" panose="02020603050405020304" pitchFamily="18" charset="0"/>
              </a:rPr>
              <a:t>4</a:t>
            </a:r>
            <a:r>
              <a:rPr lang="vi-VN" sz="2800" kern="1200" dirty="0">
                <a:latin typeface="Times New Roman" panose="02020603050405020304" pitchFamily="18" charset="0"/>
                <a:cs typeface="Times New Roman" panose="02020603050405020304" pitchFamily="18" charset="0"/>
              </a:rPr>
              <a:t>: Cảm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buổi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tiên</a:t>
            </a:r>
            <a:r>
              <a:rPr lang="vi-VN" sz="2800"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6126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8" name="TextBox 17">
            <a:extLst>
              <a:ext uri="{FF2B5EF4-FFF2-40B4-BE49-F238E27FC236}">
                <a16:creationId xmlns:a16="http://schemas.microsoft.com/office/drawing/2014/main" id="{18FC7678-B1FE-4BA7-AAB1-073924979760}"/>
              </a:ext>
            </a:extLst>
          </p:cNvPr>
          <p:cNvSpPr txBox="1"/>
          <p:nvPr/>
        </p:nvSpPr>
        <p:spPr>
          <a:xfrm>
            <a:off x="1703786" y="23772"/>
            <a:ext cx="6093618" cy="584775"/>
          </a:xfrm>
          <a:prstGeom prst="rect">
            <a:avLst/>
          </a:prstGeom>
          <a:noFill/>
        </p:spPr>
        <p:txBody>
          <a:bodyPr wrap="square">
            <a:spAutoFit/>
          </a:bodyPr>
          <a:lstStyle/>
          <a:p>
            <a:r>
              <a:rPr lang="en-US" sz="3200" b="1" dirty="0" err="1">
                <a:solidFill>
                  <a:srgbClr val="002060"/>
                </a:solidFill>
                <a:effectLst/>
                <a:latin typeface="Times New Roman" panose="02020603050405020304" pitchFamily="18" charset="0"/>
                <a:ea typeface="Calibri" panose="020F0502020204030204" pitchFamily="34" charset="0"/>
              </a:rPr>
              <a:t>Suy</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ngẫm</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và</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phản</a:t>
            </a:r>
            <a:r>
              <a:rPr lang="en-US" sz="3200" b="1" dirty="0">
                <a:solidFill>
                  <a:srgbClr val="002060"/>
                </a:solidFill>
                <a:effectLst/>
                <a:latin typeface="Times New Roman" panose="02020603050405020304" pitchFamily="18" charset="0"/>
                <a:ea typeface="Calibri" panose="020F0502020204030204" pitchFamily="34" charset="0"/>
              </a:rPr>
              <a:t> </a:t>
            </a:r>
            <a:r>
              <a:rPr lang="en-US" sz="3200" b="1" dirty="0" err="1">
                <a:solidFill>
                  <a:srgbClr val="002060"/>
                </a:solidFill>
                <a:effectLst/>
                <a:latin typeface="Times New Roman" panose="02020603050405020304" pitchFamily="18" charset="0"/>
                <a:ea typeface="Calibri" panose="020F0502020204030204" pitchFamily="34" charset="0"/>
              </a:rPr>
              <a:t>hồi</a:t>
            </a:r>
            <a:endParaRPr lang="en-US" sz="3200" dirty="0">
              <a:solidFill>
                <a:srgbClr val="002060"/>
              </a:solidFill>
            </a:endParaRPr>
          </a:p>
        </p:txBody>
      </p:sp>
      <p:sp>
        <p:nvSpPr>
          <p:cNvPr id="19" name="TextBox 18">
            <a:extLst>
              <a:ext uri="{FF2B5EF4-FFF2-40B4-BE49-F238E27FC236}">
                <a16:creationId xmlns:a16="http://schemas.microsoft.com/office/drawing/2014/main" id="{3D6B3F0A-3F47-442C-8D27-55893DB87657}"/>
              </a:ext>
            </a:extLst>
          </p:cNvPr>
          <p:cNvSpPr txBox="1"/>
          <p:nvPr/>
        </p:nvSpPr>
        <p:spPr>
          <a:xfrm>
            <a:off x="660400" y="1130300"/>
            <a:ext cx="10858500" cy="548099"/>
          </a:xfrm>
          <a:prstGeom prst="rect">
            <a:avLst/>
          </a:prstGeom>
          <a:noFill/>
        </p:spPr>
        <p:txBody>
          <a:bodyPr wrap="square">
            <a:spAutoFit/>
          </a:bodyPr>
          <a:lstStyle/>
          <a:p>
            <a:pPr>
              <a:lnSpc>
                <a:spcPct val="115000"/>
              </a:lnSpc>
              <a:spcAft>
                <a:spcPts val="1000"/>
              </a:spcAft>
            </a:pPr>
            <a:r>
              <a:rPr lang="vi-VN"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Ý nghĩa nhan đề “Tôi đi học”</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C65E038-49C2-46DD-9612-A32F80C65D6F}"/>
              </a:ext>
            </a:extLst>
          </p:cNvPr>
          <p:cNvPicPr>
            <a:picLocks noChangeAspect="1"/>
          </p:cNvPicPr>
          <p:nvPr/>
        </p:nvPicPr>
        <p:blipFill>
          <a:blip r:embed="rId2"/>
          <a:stretch>
            <a:fillRect/>
          </a:stretch>
        </p:blipFill>
        <p:spPr>
          <a:xfrm>
            <a:off x="919513" y="2248756"/>
            <a:ext cx="4123976" cy="3043599"/>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TextBox 22">
            <a:extLst>
              <a:ext uri="{FF2B5EF4-FFF2-40B4-BE49-F238E27FC236}">
                <a16:creationId xmlns:a16="http://schemas.microsoft.com/office/drawing/2014/main" id="{93141B86-DABE-40F8-9B58-B677D407D336}"/>
              </a:ext>
            </a:extLst>
          </p:cNvPr>
          <p:cNvSpPr txBox="1"/>
          <p:nvPr/>
        </p:nvSpPr>
        <p:spPr>
          <a:xfrm>
            <a:off x="1597203" y="5582304"/>
            <a:ext cx="2260426" cy="523220"/>
          </a:xfrm>
          <a:prstGeom prst="rect">
            <a:avLst/>
          </a:prstGeom>
          <a:noFill/>
        </p:spPr>
        <p:txBody>
          <a:bodyPr wrap="square">
            <a:spAutoFit/>
          </a:bodyPr>
          <a:lstStyle/>
          <a:p>
            <a:pPr algn="ctr"/>
            <a:r>
              <a:rPr lang="vi-VN" sz="2800" b="1" dirty="0">
                <a:solidFill>
                  <a:srgbClr val="FF0000"/>
                </a:solidFill>
                <a:effectLst/>
                <a:latin typeface="Times New Roman" panose="02020603050405020304" pitchFamily="18" charset="0"/>
                <a:ea typeface="Calibri" panose="020F0502020204030204" pitchFamily="34" charset="0"/>
              </a:rPr>
              <a:t>“Tôi đi học”</a:t>
            </a:r>
            <a:endParaRPr lang="en-US" sz="2800" dirty="0"/>
          </a:p>
        </p:txBody>
      </p:sp>
      <p:sp>
        <p:nvSpPr>
          <p:cNvPr id="24" name="TextBox 23">
            <a:extLst>
              <a:ext uri="{FF2B5EF4-FFF2-40B4-BE49-F238E27FC236}">
                <a16:creationId xmlns:a16="http://schemas.microsoft.com/office/drawing/2014/main" id="{298943DF-E26D-406D-85EF-2C05FB7C62EE}"/>
              </a:ext>
            </a:extLst>
          </p:cNvPr>
          <p:cNvSpPr txBox="1"/>
          <p:nvPr/>
        </p:nvSpPr>
        <p:spPr>
          <a:xfrm>
            <a:off x="5490903" y="2194348"/>
            <a:ext cx="5111353" cy="1539139"/>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v"/>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Gợi nhắc cột mốc quan trọng của đời người, ngày đầu tiên đi học với sự trân trọng, nâng niu.</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B91B29B1-A41F-4BDC-9960-5CC2DD74798A}"/>
              </a:ext>
            </a:extLst>
          </p:cNvPr>
          <p:cNvSpPr txBox="1"/>
          <p:nvPr/>
        </p:nvSpPr>
        <p:spPr>
          <a:xfrm>
            <a:off x="5490903" y="4012509"/>
            <a:ext cx="5111353" cy="1384995"/>
          </a:xfrm>
          <a:prstGeom prst="rect">
            <a:avLst/>
          </a:prstGeom>
          <a:noFill/>
        </p:spPr>
        <p:txBody>
          <a:bodyPr wrap="square">
            <a:spAutoFit/>
          </a:bodyPr>
          <a:lstStyle/>
          <a:p>
            <a:pPr marL="457200" indent="-457200" algn="just">
              <a:buFont typeface="Wingdings" panose="05000000000000000000" pitchFamily="2" charset="2"/>
              <a:buChar char="v"/>
            </a:pPr>
            <a:r>
              <a:rPr lang="vi-VN" sz="2800" dirty="0">
                <a:effectLst/>
                <a:latin typeface="Times New Roman" panose="02020603050405020304" pitchFamily="18" charset="0"/>
                <a:ea typeface="Calibri" panose="020F0502020204030204" pitchFamily="34" charset="0"/>
              </a:rPr>
              <a:t>Gợi tới những bước đầu tiên trên cuộc hành trình lĩnh hội tri thức của cuộc đời</a:t>
            </a:r>
            <a:endParaRPr lang="en-US" sz="2800" dirty="0"/>
          </a:p>
        </p:txBody>
      </p:sp>
    </p:spTree>
    <p:extLst>
      <p:ext uri="{BB962C8B-B14F-4D97-AF65-F5344CB8AC3E}">
        <p14:creationId xmlns:p14="http://schemas.microsoft.com/office/powerpoint/2010/main" val="403051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8" name="TextBox 17">
            <a:extLst>
              <a:ext uri="{FF2B5EF4-FFF2-40B4-BE49-F238E27FC236}">
                <a16:creationId xmlns:a16="http://schemas.microsoft.com/office/drawing/2014/main" id="{18FC7678-B1FE-4BA7-AAB1-073924979760}"/>
              </a:ext>
            </a:extLst>
          </p:cNvPr>
          <p:cNvSpPr txBox="1"/>
          <p:nvPr/>
        </p:nvSpPr>
        <p:spPr>
          <a:xfrm>
            <a:off x="1703786" y="23772"/>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Suy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ngẫm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phản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hồi</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9B69B77-33CE-41D8-A451-170C2E3E1D27}"/>
              </a:ext>
            </a:extLst>
          </p:cNvPr>
          <p:cNvSpPr txBox="1"/>
          <p:nvPr/>
        </p:nvSpPr>
        <p:spPr>
          <a:xfrm>
            <a:off x="660400" y="1028700"/>
            <a:ext cx="10858500" cy="548099"/>
          </a:xfrm>
          <a:prstGeom prst="rect">
            <a:avLst/>
          </a:prstGeom>
          <a:noFill/>
        </p:spPr>
        <p:txBody>
          <a:bodyPr wrap="square">
            <a:spAutoFit/>
          </a:bodyPr>
          <a:lstStyle/>
          <a:p>
            <a:pPr>
              <a:lnSpc>
                <a:spcPct val="115000"/>
              </a:lnSpc>
              <a:spcAft>
                <a:spcPts val="1000"/>
              </a:spcAft>
            </a:pPr>
            <a:r>
              <a:rPr lang="vi-VN"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endParaRPr lang="en-US" sz="2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704F816-17A7-4010-9C52-C0F615782019}"/>
              </a:ext>
            </a:extLst>
          </p:cNvPr>
          <p:cNvPicPr>
            <a:picLocks noChangeAspect="1"/>
          </p:cNvPicPr>
          <p:nvPr/>
        </p:nvPicPr>
        <p:blipFill rotWithShape="1">
          <a:blip r:embed="rId2"/>
          <a:srcRect l="1823" r="2728" b="2357"/>
          <a:stretch/>
        </p:blipFill>
        <p:spPr>
          <a:xfrm>
            <a:off x="1082320" y="2590313"/>
            <a:ext cx="4405974" cy="3260272"/>
          </a:xfrm>
          <a:prstGeom prst="rect">
            <a:avLst/>
          </a:prstGeom>
        </p:spPr>
      </p:pic>
      <p:sp>
        <p:nvSpPr>
          <p:cNvPr id="9" name="TextBox 8">
            <a:extLst>
              <a:ext uri="{FF2B5EF4-FFF2-40B4-BE49-F238E27FC236}">
                <a16:creationId xmlns:a16="http://schemas.microsoft.com/office/drawing/2014/main" id="{CE4A6297-9C79-4285-A661-EB468CE470EE}"/>
              </a:ext>
            </a:extLst>
          </p:cNvPr>
          <p:cNvSpPr txBox="1"/>
          <p:nvPr/>
        </p:nvSpPr>
        <p:spPr>
          <a:xfrm>
            <a:off x="1618058" y="1821946"/>
            <a:ext cx="3594254"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THẢO LUẬN NHÓM</a:t>
            </a:r>
          </a:p>
        </p:txBody>
      </p:sp>
      <p:sp>
        <p:nvSpPr>
          <p:cNvPr id="21" name="Teardrop 20">
            <a:extLst>
              <a:ext uri="{FF2B5EF4-FFF2-40B4-BE49-F238E27FC236}">
                <a16:creationId xmlns:a16="http://schemas.microsoft.com/office/drawing/2014/main" id="{1ADB7159-2633-42DC-A95B-9C65228F393E}"/>
              </a:ext>
            </a:extLst>
          </p:cNvPr>
          <p:cNvSpPr/>
          <p:nvPr/>
        </p:nvSpPr>
        <p:spPr>
          <a:xfrm>
            <a:off x="6158321" y="3057524"/>
            <a:ext cx="4938659" cy="1700213"/>
          </a:xfrm>
          <a:prstGeom prst="teardrop">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HOÀN THÀNH PHIẾU HỌC TẬP 01</a:t>
            </a:r>
          </a:p>
        </p:txBody>
      </p:sp>
    </p:spTree>
    <p:extLst>
      <p:ext uri="{BB962C8B-B14F-4D97-AF65-F5344CB8AC3E}">
        <p14:creationId xmlns:p14="http://schemas.microsoft.com/office/powerpoint/2010/main" val="1220990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6DEB0-6290-4E40-8AFB-8A735A0CD819}"/>
              </a:ext>
            </a:extLst>
          </p:cNvPr>
          <p:cNvPicPr>
            <a:picLocks noChangeAspect="1"/>
          </p:cNvPicPr>
          <p:nvPr/>
        </p:nvPicPr>
        <p:blipFill>
          <a:blip r:embed="rId2"/>
          <a:stretch>
            <a:fillRect/>
          </a:stretch>
        </p:blipFill>
        <p:spPr>
          <a:xfrm>
            <a:off x="388937" y="428625"/>
            <a:ext cx="11401425" cy="6143624"/>
          </a:xfrm>
          <a:prstGeom prst="round2DiagRect">
            <a:avLst>
              <a:gd name="adj1" fmla="val 12813"/>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angle: Rounded Corners 2">
            <a:extLst>
              <a:ext uri="{FF2B5EF4-FFF2-40B4-BE49-F238E27FC236}">
                <a16:creationId xmlns:a16="http://schemas.microsoft.com/office/drawing/2014/main" id="{205437F5-7A38-4EDC-BAFF-FF4007F902AC}"/>
              </a:ext>
            </a:extLst>
          </p:cNvPr>
          <p:cNvSpPr/>
          <p:nvPr/>
        </p:nvSpPr>
        <p:spPr>
          <a:xfrm>
            <a:off x="468510" y="644525"/>
            <a:ext cx="11321852" cy="971550"/>
          </a:xfrm>
          <a:prstGeom prst="roundRect">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01: </a:t>
            </a:r>
            <a:r>
              <a:rPr lang="vi-VN"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Tâm trạng của nhân vật tôi trong buổi tựu trường</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15000"/>
              </a:lnSpc>
              <a:spcAft>
                <a:spcPts val="1200"/>
              </a:spcAft>
            </a:pPr>
            <a:r>
              <a:rPr lang="en-US" sz="2400" b="1" u="sng" dirty="0" err="1">
                <a:solidFill>
                  <a:srgbClr val="002060"/>
                </a:solidFill>
                <a:effectLst/>
                <a:latin typeface="Times New Roman" panose="02020603050405020304" pitchFamily="18" charset="0"/>
                <a:ea typeface="Times New Roman" panose="02020603050405020304" pitchFamily="18" charset="0"/>
              </a:rPr>
              <a:t>Nhiệm</a:t>
            </a:r>
            <a:r>
              <a:rPr lang="en-US" sz="2400" b="1" u="sng" dirty="0">
                <a:solidFill>
                  <a:srgbClr val="002060"/>
                </a:solidFill>
                <a:effectLst/>
                <a:latin typeface="Times New Roman" panose="02020603050405020304" pitchFamily="18" charset="0"/>
                <a:ea typeface="Times New Roman" panose="02020603050405020304" pitchFamily="18" charset="0"/>
              </a:rPr>
              <a:t> </a:t>
            </a:r>
            <a:r>
              <a:rPr lang="en-US" sz="2400" b="1" u="sng" dirty="0" err="1">
                <a:solidFill>
                  <a:srgbClr val="002060"/>
                </a:solidFill>
                <a:effectLst/>
                <a:latin typeface="Times New Roman" panose="02020603050405020304" pitchFamily="18" charset="0"/>
                <a:ea typeface="Times New Roman" panose="02020603050405020304" pitchFamily="18" charset="0"/>
              </a:rPr>
              <a:t>vụ</a:t>
            </a:r>
            <a:r>
              <a:rPr lang="en-US" sz="2400" b="1" dirty="0">
                <a:solidFill>
                  <a:srgbClr val="002060"/>
                </a:solidFill>
                <a:effectLst/>
                <a:latin typeface="Times New Roman" panose="02020603050405020304" pitchFamily="18" charset="0"/>
                <a:ea typeface="Times New Roman" panose="02020603050405020304" pitchFamily="18" charset="0"/>
              </a:rPr>
              <a:t>: </a:t>
            </a:r>
            <a:r>
              <a:rPr lang="vi-VN" sz="2400" b="1" dirty="0">
                <a:solidFill>
                  <a:srgbClr val="002060"/>
                </a:solidFill>
                <a:effectLst/>
                <a:latin typeface="Times New Roman" panose="02020603050405020304" pitchFamily="18" charset="0"/>
                <a:ea typeface="Times New Roman" panose="02020603050405020304" pitchFamily="18" charset="0"/>
              </a:rPr>
              <a:t>Hoàn thành bảng sau</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AA3A6B95-17EF-4B14-94EE-653B62CADF32}"/>
              </a:ext>
            </a:extLst>
          </p:cNvPr>
          <p:cNvSpPr/>
          <p:nvPr/>
        </p:nvSpPr>
        <p:spPr>
          <a:xfrm>
            <a:off x="660400" y="2887662"/>
            <a:ext cx="2613695" cy="2641599"/>
          </a:xfrm>
          <a:prstGeom prst="round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15000"/>
              </a:lnSpc>
            </a:pPr>
            <a:r>
              <a:rPr lang="vi-VN" sz="2800" dirty="0">
                <a:solidFill>
                  <a:srgbClr val="0D0D0D"/>
                </a:solidFill>
                <a:effectLst/>
                <a:latin typeface="Times New Roman" panose="02020603050405020304" pitchFamily="18" charset="0"/>
                <a:ea typeface="MS Mincho" panose="02020609040205080304" pitchFamily="49" charset="-128"/>
              </a:rPr>
              <a:t>T</a:t>
            </a:r>
            <a:r>
              <a:rPr lang="en-US" sz="2800" dirty="0" err="1">
                <a:solidFill>
                  <a:srgbClr val="0D0D0D"/>
                </a:solidFill>
                <a:effectLst/>
                <a:latin typeface="Times New Roman" panose="02020603050405020304" pitchFamily="18" charset="0"/>
                <a:ea typeface="MS Mincho" panose="02020609040205080304" pitchFamily="49" charset="-128"/>
              </a:rPr>
              <a:t>hời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điểm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gợi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nhớ</a:t>
            </a:r>
            <a:endParaRPr lang="en-US" sz="2800" dirty="0">
              <a:effectLst/>
              <a:latin typeface="Times New Roman" panose="02020603050405020304" pitchFamily="18" charset="0"/>
              <a:ea typeface="Times New Roman" panose="02020603050405020304" pitchFamily="18" charset="0"/>
            </a:endParaRPr>
          </a:p>
          <a:p>
            <a:pPr marR="30480" algn="ctr">
              <a:lnSpc>
                <a:spcPct val="115000"/>
              </a:lnSpc>
              <a:spcAft>
                <a:spcPts val="1200"/>
              </a:spcAft>
            </a:pPr>
            <a:r>
              <a:rPr lang="en-US" sz="2800" dirty="0">
                <a:solidFill>
                  <a:srgbClr val="0D0D0D"/>
                </a:solidFill>
                <a:effectLst/>
                <a:latin typeface="Times New Roman" panose="02020603050405020304" pitchFamily="18" charset="0"/>
                <a:ea typeface="MS Mincho" panose="02020609040205080304" pitchFamily="49" charset="-128"/>
              </a:rPr>
              <a:t>(</a:t>
            </a:r>
            <a:r>
              <a:rPr lang="en-US" sz="2800" dirty="0" err="1">
                <a:solidFill>
                  <a:srgbClr val="0D0D0D"/>
                </a:solidFill>
                <a:effectLst/>
                <a:latin typeface="Times New Roman" panose="02020603050405020304" pitchFamily="18" charset="0"/>
                <a:ea typeface="MS Mincho" panose="02020609040205080304" pitchFamily="49" charset="-128"/>
              </a:rPr>
              <a:t>Khung</a:t>
            </a:r>
            <a:r>
              <a:rPr lang="en-US" sz="2800" dirty="0">
                <a:solidFill>
                  <a:srgbClr val="0D0D0D"/>
                </a:solidFill>
                <a:effectLst/>
                <a:latin typeface="Times New Roman" panose="02020603050405020304" pitchFamily="18" charset="0"/>
                <a:ea typeface="MS Mincho" panose="02020609040205080304" pitchFamily="49" charset="-128"/>
              </a:rPr>
              <a:t> </a:t>
            </a:r>
            <a:r>
              <a:rPr lang="vi-VN" sz="2800" dirty="0">
                <a:solidFill>
                  <a:srgbClr val="0D0D0D"/>
                </a:solidFill>
                <a:effectLst/>
                <a:latin typeface="Times New Roman" panose="02020603050405020304" pitchFamily="18" charset="0"/>
                <a:ea typeface="MS Mincho" panose="02020609040205080304" pitchFamily="49" charset="-128"/>
              </a:rPr>
              <a:t>cảnh, tâm trạng)</a:t>
            </a:r>
            <a:endParaRPr lang="en-US" sz="2800" dirty="0">
              <a:effectLst/>
              <a:latin typeface="Times New Roman" panose="02020603050405020304" pitchFamily="18" charset="0"/>
              <a:ea typeface="Times New Roman" panose="02020603050405020304" pitchFamily="18" charset="0"/>
            </a:endParaRPr>
          </a:p>
          <a:p>
            <a:pPr algn="ctr"/>
            <a:r>
              <a:rPr lang="vi-VN" sz="2800" b="1" dirty="0">
                <a:solidFill>
                  <a:srgbClr val="FF0000"/>
                </a:solidFill>
                <a:effectLst/>
                <a:latin typeface="Times New Roman" panose="02020603050405020304" pitchFamily="18" charset="0"/>
                <a:ea typeface="MS Mincho" panose="02020609040205080304" pitchFamily="49" charset="-128"/>
              </a:rPr>
              <a:t>(Nhóm 1)</a:t>
            </a:r>
            <a:endParaRPr lang="en-US" sz="2800" b="1" dirty="0">
              <a:solidFill>
                <a:srgbClr val="FF0000"/>
              </a:solidFill>
            </a:endParaRPr>
          </a:p>
        </p:txBody>
      </p:sp>
      <p:sp>
        <p:nvSpPr>
          <p:cNvPr id="5" name="Rectangle: Rounded Corners 4">
            <a:extLst>
              <a:ext uri="{FF2B5EF4-FFF2-40B4-BE49-F238E27FC236}">
                <a16:creationId xmlns:a16="http://schemas.microsoft.com/office/drawing/2014/main" id="{197513E3-868F-404B-8D46-6189EACC6B5C}"/>
              </a:ext>
            </a:extLst>
          </p:cNvPr>
          <p:cNvSpPr/>
          <p:nvPr/>
        </p:nvSpPr>
        <p:spPr>
          <a:xfrm>
            <a:off x="3408668" y="2887662"/>
            <a:ext cx="2613695" cy="2641599"/>
          </a:xfrm>
          <a:prstGeom prst="round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15000"/>
              </a:lnSpc>
            </a:pPr>
            <a:r>
              <a:rPr lang="vi-VN" sz="2800" dirty="0">
                <a:solidFill>
                  <a:srgbClr val="0D0D0D"/>
                </a:solidFill>
                <a:effectLst/>
                <a:latin typeface="Times New Roman" panose="02020603050405020304" pitchFamily="18" charset="0"/>
                <a:ea typeface="MS Mincho" panose="02020609040205080304" pitchFamily="49" charset="-128"/>
              </a:rPr>
              <a:t>Trên đường đến trường.</a:t>
            </a:r>
            <a:endParaRPr lang="en-US" sz="2800" dirty="0">
              <a:effectLst/>
              <a:latin typeface="Times New Roman" panose="02020603050405020304" pitchFamily="18" charset="0"/>
              <a:ea typeface="Times New Roman" panose="02020603050405020304" pitchFamily="18" charset="0"/>
            </a:endParaRPr>
          </a:p>
          <a:p>
            <a:pPr marR="30480" algn="ctr">
              <a:lnSpc>
                <a:spcPct val="115000"/>
              </a:lnSpc>
            </a:pPr>
            <a:r>
              <a:rPr lang="vi-VN" sz="2800" dirty="0">
                <a:solidFill>
                  <a:srgbClr val="0D0D0D"/>
                </a:solidFill>
                <a:effectLst/>
                <a:latin typeface="Times New Roman" panose="02020603050405020304" pitchFamily="18" charset="0"/>
                <a:ea typeface="MS Mincho" panose="02020609040205080304" pitchFamily="49" charset="-128"/>
              </a:rPr>
              <a:t>(Khung cảnh, tâm trạng)</a:t>
            </a:r>
            <a:endParaRPr lang="en-US" sz="2800" dirty="0">
              <a:effectLst/>
              <a:latin typeface="Times New Roman" panose="02020603050405020304" pitchFamily="18" charset="0"/>
              <a:ea typeface="Times New Roman" panose="02020603050405020304" pitchFamily="18" charset="0"/>
            </a:endParaRPr>
          </a:p>
          <a:p>
            <a:pPr algn="ctr"/>
            <a:r>
              <a:rPr lang="vi-VN" sz="2800" b="1" dirty="0">
                <a:solidFill>
                  <a:srgbClr val="FF0000"/>
                </a:solidFill>
                <a:effectLst/>
                <a:latin typeface="Times New Roman" panose="02020603050405020304" pitchFamily="18" charset="0"/>
                <a:ea typeface="MS Mincho" panose="02020609040205080304" pitchFamily="49" charset="-128"/>
              </a:rPr>
              <a:t>(Nhóm 2)</a:t>
            </a:r>
            <a:endParaRPr lang="en-US" sz="2800" b="1" dirty="0">
              <a:solidFill>
                <a:srgbClr val="FF0000"/>
              </a:solidFill>
            </a:endParaRPr>
          </a:p>
        </p:txBody>
      </p:sp>
      <p:sp>
        <p:nvSpPr>
          <p:cNvPr id="6" name="Rectangle: Rounded Corners 5">
            <a:extLst>
              <a:ext uri="{FF2B5EF4-FFF2-40B4-BE49-F238E27FC236}">
                <a16:creationId xmlns:a16="http://schemas.microsoft.com/office/drawing/2014/main" id="{E948E2FD-21BC-4AE0-9CEF-14B1ABC62B52}"/>
              </a:ext>
            </a:extLst>
          </p:cNvPr>
          <p:cNvSpPr/>
          <p:nvPr/>
        </p:nvSpPr>
        <p:spPr>
          <a:xfrm>
            <a:off x="6156936" y="2887662"/>
            <a:ext cx="2613695" cy="2641599"/>
          </a:xfrm>
          <a:prstGeom prst="round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15000"/>
              </a:lnSpc>
            </a:pPr>
            <a:r>
              <a:rPr lang="vi-VN" sz="2800" dirty="0">
                <a:solidFill>
                  <a:srgbClr val="0D0D0D"/>
                </a:solidFill>
                <a:effectLst/>
                <a:latin typeface="Times New Roman" panose="02020603050405020304" pitchFamily="18" charset="0"/>
                <a:ea typeface="MS Mincho" panose="02020609040205080304" pitchFamily="49" charset="-128"/>
              </a:rPr>
              <a:t>Ở trên sân trường</a:t>
            </a:r>
            <a:endParaRPr lang="en-US" sz="2800" dirty="0">
              <a:effectLst/>
              <a:latin typeface="Times New Roman" panose="02020603050405020304" pitchFamily="18" charset="0"/>
              <a:ea typeface="Times New Roman" panose="02020603050405020304" pitchFamily="18" charset="0"/>
            </a:endParaRPr>
          </a:p>
          <a:p>
            <a:pPr marR="30480" algn="ctr">
              <a:lnSpc>
                <a:spcPct val="115000"/>
              </a:lnSpc>
              <a:spcAft>
                <a:spcPts val="1200"/>
              </a:spcAft>
            </a:pPr>
            <a:r>
              <a:rPr lang="vi-VN" sz="2800" dirty="0">
                <a:solidFill>
                  <a:srgbClr val="0D0D0D"/>
                </a:solidFill>
                <a:effectLst/>
                <a:latin typeface="Times New Roman" panose="02020603050405020304" pitchFamily="18" charset="0"/>
                <a:ea typeface="MS Mincho" panose="02020609040205080304" pitchFamily="49" charset="-128"/>
              </a:rPr>
              <a:t>(Khung cảnh, tâm trạng)</a:t>
            </a:r>
            <a:endParaRPr lang="en-US" sz="2800" dirty="0">
              <a:effectLst/>
              <a:latin typeface="Times New Roman" panose="02020603050405020304" pitchFamily="18" charset="0"/>
              <a:ea typeface="Times New Roman" panose="02020603050405020304" pitchFamily="18" charset="0"/>
            </a:endParaRPr>
          </a:p>
          <a:p>
            <a:pPr algn="ctr"/>
            <a:r>
              <a:rPr lang="vi-VN" sz="2800" b="1" dirty="0">
                <a:solidFill>
                  <a:srgbClr val="FF0000"/>
                </a:solidFill>
                <a:effectLst/>
                <a:latin typeface="Times New Roman" panose="02020603050405020304" pitchFamily="18" charset="0"/>
                <a:ea typeface="MS Mincho" panose="02020609040205080304" pitchFamily="49" charset="-128"/>
              </a:rPr>
              <a:t>(Nhóm 3)</a:t>
            </a:r>
            <a:endParaRPr lang="en-US" sz="2800" b="1" dirty="0">
              <a:solidFill>
                <a:srgbClr val="FF0000"/>
              </a:solidFill>
            </a:endParaRPr>
          </a:p>
        </p:txBody>
      </p:sp>
      <p:sp>
        <p:nvSpPr>
          <p:cNvPr id="7" name="Rectangle: Rounded Corners 6">
            <a:extLst>
              <a:ext uri="{FF2B5EF4-FFF2-40B4-BE49-F238E27FC236}">
                <a16:creationId xmlns:a16="http://schemas.microsoft.com/office/drawing/2014/main" id="{1DC771DF-7578-4547-BF05-5022D4CDBDDA}"/>
              </a:ext>
            </a:extLst>
          </p:cNvPr>
          <p:cNvSpPr/>
          <p:nvPr/>
        </p:nvSpPr>
        <p:spPr>
          <a:xfrm>
            <a:off x="8905205" y="2887662"/>
            <a:ext cx="2613695" cy="2641599"/>
          </a:xfrm>
          <a:prstGeom prst="roundRect">
            <a:avLst/>
          </a:prstGeom>
          <a:solidFill>
            <a:schemeClr val="accent2">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15000"/>
              </a:lnSpc>
            </a:pPr>
            <a:r>
              <a:rPr lang="vi-VN" sz="2800" dirty="0">
                <a:solidFill>
                  <a:srgbClr val="0D0D0D"/>
                </a:solidFill>
                <a:effectLst/>
                <a:latin typeface="Times New Roman" panose="02020603050405020304" pitchFamily="18" charset="0"/>
                <a:ea typeface="MS Mincho" panose="02020609040205080304" pitchFamily="49" charset="-128"/>
              </a:rPr>
              <a:t>Khi vào lớp học</a:t>
            </a:r>
            <a:endParaRPr lang="en-US" sz="2400" dirty="0">
              <a:effectLst/>
              <a:latin typeface="Times New Roman" panose="02020603050405020304" pitchFamily="18" charset="0"/>
              <a:ea typeface="Times New Roman" panose="02020603050405020304" pitchFamily="18" charset="0"/>
            </a:endParaRPr>
          </a:p>
          <a:p>
            <a:pPr marR="30480" algn="ctr">
              <a:lnSpc>
                <a:spcPct val="115000"/>
              </a:lnSpc>
              <a:spcAft>
                <a:spcPts val="1200"/>
              </a:spcAft>
            </a:pPr>
            <a:r>
              <a:rPr lang="vi-VN" sz="2800" dirty="0">
                <a:solidFill>
                  <a:srgbClr val="0D0D0D"/>
                </a:solidFill>
                <a:effectLst/>
                <a:latin typeface="Times New Roman" panose="02020603050405020304" pitchFamily="18" charset="0"/>
                <a:ea typeface="MS Mincho" panose="02020609040205080304" pitchFamily="49" charset="-128"/>
              </a:rPr>
              <a:t>(Khung cảnh, tâm trạng)</a:t>
            </a:r>
            <a:endParaRPr lang="en-US" sz="2400" dirty="0">
              <a:effectLst/>
              <a:latin typeface="Times New Roman" panose="02020603050405020304" pitchFamily="18" charset="0"/>
              <a:ea typeface="Times New Roman" panose="02020603050405020304" pitchFamily="18" charset="0"/>
            </a:endParaRPr>
          </a:p>
          <a:p>
            <a:pPr algn="ctr"/>
            <a:r>
              <a:rPr lang="en-US" sz="2800" b="1" dirty="0">
                <a:solidFill>
                  <a:srgbClr val="FF0000"/>
                </a:solidFill>
                <a:effectLst/>
                <a:latin typeface="Times New Roman" panose="02020603050405020304" pitchFamily="18" charset="0"/>
                <a:ea typeface="MS Mincho" panose="02020609040205080304" pitchFamily="49" charset="-128"/>
              </a:rPr>
              <a:t>(</a:t>
            </a:r>
            <a:r>
              <a:rPr lang="vi-VN" sz="2800" b="1" dirty="0">
                <a:solidFill>
                  <a:srgbClr val="FF0000"/>
                </a:solidFill>
                <a:effectLst/>
                <a:latin typeface="Times New Roman" panose="02020603050405020304" pitchFamily="18" charset="0"/>
                <a:ea typeface="MS Mincho" panose="02020609040205080304" pitchFamily="49" charset="-128"/>
              </a:rPr>
              <a:t>Nhóm 4</a:t>
            </a:r>
            <a:r>
              <a:rPr lang="en-US" sz="2800" b="1" dirty="0">
                <a:solidFill>
                  <a:srgbClr val="FF0000"/>
                </a:solidFill>
                <a:effectLst/>
                <a:latin typeface="Times New Roman" panose="02020603050405020304" pitchFamily="18" charset="0"/>
                <a:ea typeface="MS Mincho" panose="02020609040205080304" pitchFamily="49" charset="-128"/>
              </a:rPr>
              <a:t>)</a:t>
            </a:r>
            <a:endParaRPr lang="en-US" sz="2800" b="1" dirty="0">
              <a:solidFill>
                <a:srgbClr val="FF0000"/>
              </a:solidFill>
            </a:endParaRPr>
          </a:p>
        </p:txBody>
      </p:sp>
      <p:sp>
        <p:nvSpPr>
          <p:cNvPr id="8" name="Teardrop 7">
            <a:extLst>
              <a:ext uri="{FF2B5EF4-FFF2-40B4-BE49-F238E27FC236}">
                <a16:creationId xmlns:a16="http://schemas.microsoft.com/office/drawing/2014/main" id="{089A17DE-6330-4DF5-A9F1-7EA34B8B25A4}"/>
              </a:ext>
            </a:extLst>
          </p:cNvPr>
          <p:cNvSpPr/>
          <p:nvPr/>
        </p:nvSpPr>
        <p:spPr>
          <a:xfrm>
            <a:off x="2903538" y="1801813"/>
            <a:ext cx="6372225" cy="971550"/>
          </a:xfrm>
          <a:prstGeom prst="teardrop">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D0D0D"/>
                </a:solidFill>
                <a:effectLst/>
                <a:latin typeface="Times New Roman" panose="02020603050405020304" pitchFamily="18" charset="0"/>
                <a:ea typeface="MS Mincho" panose="02020609040205080304" pitchFamily="49" charset="-128"/>
              </a:rPr>
              <a:t>Tâm trạng, cảm xúc của nhân vật tôi</a:t>
            </a:r>
            <a:endParaRPr lang="en-US" sz="2800" b="1"/>
          </a:p>
        </p:txBody>
      </p:sp>
      <p:pic>
        <p:nvPicPr>
          <p:cNvPr id="11" name="Picture 10">
            <a:extLst>
              <a:ext uri="{FF2B5EF4-FFF2-40B4-BE49-F238E27FC236}">
                <a16:creationId xmlns:a16="http://schemas.microsoft.com/office/drawing/2014/main" id="{C5674B2D-6971-4243-8CF5-2EAF1BEF18C7}"/>
              </a:ext>
            </a:extLst>
          </p:cNvPr>
          <p:cNvPicPr>
            <a:picLocks noChangeAspect="1"/>
          </p:cNvPicPr>
          <p:nvPr/>
        </p:nvPicPr>
        <p:blipFill>
          <a:blip r:embed="rId3"/>
          <a:stretch>
            <a:fillRect/>
          </a:stretch>
        </p:blipFill>
        <p:spPr>
          <a:xfrm>
            <a:off x="505229" y="5530849"/>
            <a:ext cx="11168840" cy="13107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648570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472099" y="856055"/>
            <a:ext cx="11235101" cy="5601896"/>
          </a:xfrm>
          <a:prstGeom prst="frame">
            <a:avLst>
              <a:gd name="adj1" fmla="val 700"/>
            </a:avLst>
          </a:prstGeom>
          <a:no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3">
            <a:extLst>
              <a:ext uri="{FF2B5EF4-FFF2-40B4-BE49-F238E27FC236}">
                <a16:creationId xmlns:a16="http://schemas.microsoft.com/office/drawing/2014/main" id="{1B3AA867-7913-4B34-9F65-626317B984B1}"/>
              </a:ext>
            </a:extLst>
          </p:cNvPr>
          <p:cNvSpPr/>
          <p:nvPr/>
        </p:nvSpPr>
        <p:spPr>
          <a:xfrm>
            <a:off x="613096" y="-93721"/>
            <a:ext cx="841432" cy="819762"/>
          </a:xfrm>
          <a:prstGeom prst="roundRect">
            <a:avLst>
              <a:gd name="adj" fmla="val 50000"/>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a:t>
            </a:r>
          </a:p>
        </p:txBody>
      </p:sp>
      <p:sp>
        <p:nvSpPr>
          <p:cNvPr id="18" name="TextBox 17">
            <a:extLst>
              <a:ext uri="{FF2B5EF4-FFF2-40B4-BE49-F238E27FC236}">
                <a16:creationId xmlns:a16="http://schemas.microsoft.com/office/drawing/2014/main" id="{18FC7678-B1FE-4BA7-AAB1-073924979760}"/>
              </a:ext>
            </a:extLst>
          </p:cNvPr>
          <p:cNvSpPr txBox="1"/>
          <p:nvPr/>
        </p:nvSpPr>
        <p:spPr>
          <a:xfrm>
            <a:off x="1703786" y="23772"/>
            <a:ext cx="609361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Suy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ngẫm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phản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mn-cs"/>
              </a:rPr>
              <a:t>hồi</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9B69B77-33CE-41D8-A451-170C2E3E1D27}"/>
              </a:ext>
            </a:extLst>
          </p:cNvPr>
          <p:cNvSpPr txBox="1"/>
          <p:nvPr/>
        </p:nvSpPr>
        <p:spPr>
          <a:xfrm>
            <a:off x="660400" y="1028700"/>
            <a:ext cx="10858500" cy="5480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tôi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buổi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tựu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7931E70-EF4C-46C2-A69A-C7E610C6B306}"/>
              </a:ext>
            </a:extLst>
          </p:cNvPr>
          <p:cNvPicPr>
            <a:picLocks noChangeAspect="1"/>
          </p:cNvPicPr>
          <p:nvPr/>
        </p:nvPicPr>
        <p:blipFill>
          <a:blip r:embed="rId2"/>
          <a:stretch>
            <a:fillRect/>
          </a:stretch>
        </p:blipFill>
        <p:spPr>
          <a:xfrm>
            <a:off x="660400" y="2427395"/>
            <a:ext cx="5867745" cy="3119340"/>
          </a:xfrm>
          <a:prstGeom prst="rect">
            <a:avLst/>
          </a:prstGeom>
        </p:spPr>
      </p:pic>
      <p:sp>
        <p:nvSpPr>
          <p:cNvPr id="14" name="TextBox 13">
            <a:extLst>
              <a:ext uri="{FF2B5EF4-FFF2-40B4-BE49-F238E27FC236}">
                <a16:creationId xmlns:a16="http://schemas.microsoft.com/office/drawing/2014/main" id="{6496D74D-0F6F-4356-A98F-73B9A374B271}"/>
              </a:ext>
            </a:extLst>
          </p:cNvPr>
          <p:cNvSpPr txBox="1"/>
          <p:nvPr/>
        </p:nvSpPr>
        <p:spPr>
          <a:xfrm>
            <a:off x="6622295" y="2735092"/>
            <a:ext cx="4990754" cy="2246769"/>
          </a:xfrm>
          <a:prstGeom prst="rect">
            <a:avLst/>
          </a:prstGeom>
          <a:noFill/>
        </p:spPr>
        <p:txBody>
          <a:bodyPr wrap="square">
            <a:spAutoFit/>
          </a:bodyPr>
          <a:lstStyle/>
          <a:p>
            <a:pPr algn="just"/>
            <a:r>
              <a:rPr lang="vi-VN" sz="2800" dirty="0">
                <a:effectLst/>
                <a:latin typeface="Times New Roman" panose="02020603050405020304" pitchFamily="18" charset="0"/>
                <a:ea typeface="Calibri" panose="020F0502020204030204" pitchFamily="34" charset="0"/>
              </a:rPr>
              <a:t>Tâm trạng, cảm xúc của nhân vật tôi được tác giả diễn tả ở những thời điểm: thời điểm gợi nhớ, trên đường tới trường, ở trên sân trường, khi vào lớp học.</a:t>
            </a:r>
            <a:endParaRPr lang="en-US" sz="2800" dirty="0"/>
          </a:p>
        </p:txBody>
      </p:sp>
    </p:spTree>
    <p:extLst>
      <p:ext uri="{BB962C8B-B14F-4D97-AF65-F5344CB8AC3E}">
        <p14:creationId xmlns:p14="http://schemas.microsoft.com/office/powerpoint/2010/main" val="29498613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urtains"/>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1296</Words>
  <Application>Microsoft Office PowerPoint</Application>
  <PresentationFormat>Widescreen</PresentationFormat>
  <Paragraphs>328</Paragraphs>
  <Slides>19</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2022-11-10T08:36:09Z</dcterms:created>
  <dcterms:modified xsi:type="dcterms:W3CDTF">2022-11-10T15:41:48Z</dcterms:modified>
</cp:coreProperties>
</file>