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64" r:id="rId5"/>
    <p:sldId id="263" r:id="rId6"/>
    <p:sldId id="265" r:id="rId7"/>
    <p:sldId id="266" r:id="rId8"/>
    <p:sldId id="268" r:id="rId9"/>
    <p:sldId id="267" r:id="rId10"/>
    <p:sldId id="269" r:id="rId11"/>
    <p:sldId id="272" r:id="rId12"/>
    <p:sldId id="273" r:id="rId13"/>
    <p:sldId id="279" r:id="rId14"/>
    <p:sldId id="274" r:id="rId15"/>
    <p:sldId id="275" r:id="rId16"/>
    <p:sldId id="276" r:id="rId17"/>
    <p:sldId id="277" r:id="rId18"/>
    <p:sldId id="278" r:id="rId19"/>
    <p:sldId id="280" r:id="rId20"/>
    <p:sldId id="281" r:id="rId21"/>
    <p:sldId id="282" r:id="rId22"/>
    <p:sldId id="283" r:id="rId23"/>
    <p:sldId id="284" r:id="rId24"/>
    <p:sldId id="285" r:id="rId25"/>
    <p:sldId id="287" r:id="rId26"/>
    <p:sldId id="288" r:id="rId27"/>
    <p:sldId id="29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416" userDrawn="1">
          <p15:clr>
            <a:srgbClr val="A4A3A4"/>
          </p15:clr>
        </p15:guide>
        <p15:guide id="2" pos="7256" userDrawn="1">
          <p15:clr>
            <a:srgbClr val="A4A3A4"/>
          </p15:clr>
        </p15:guide>
        <p15:guide id="3" orient="horz" pos="648" userDrawn="1">
          <p15:clr>
            <a:srgbClr val="A4A3A4"/>
          </p15:clr>
        </p15:guide>
        <p15:guide id="4" orient="horz" pos="744"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82" y="-90"/>
      </p:cViewPr>
      <p:guideLst>
        <p:guide orient="horz" pos="648"/>
        <p:guide orient="horz" pos="744"/>
        <p:guide orient="horz" pos="3928"/>
        <p:guide orient="horz" pos="3864"/>
        <p:guide pos="416"/>
        <p:guide pos="72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2EED9B-ADBA-4364-B0A3-ADC6D98626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CF09A7E-2553-4C20-A9AE-FA89DC1E89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DAE18EA-22F2-4783-B145-8E4FDCA8B688}"/>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5" name="Footer Placeholder 4">
            <a:extLst>
              <a:ext uri="{FF2B5EF4-FFF2-40B4-BE49-F238E27FC236}">
                <a16:creationId xmlns:a16="http://schemas.microsoft.com/office/drawing/2014/main" xmlns="" id="{86E205C2-7D07-47A9-B360-BA124D2FB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AF29F13-7C5F-4EFD-BEAA-0090DEBCB725}"/>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589005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4EFA4C-795A-445A-A3CE-6AD99AFC5E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0C9A278-6CD7-48A7-B02F-08F4A546A9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B7008EC-848A-42D9-A5D9-80AEFDBA6BBE}"/>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5" name="Footer Placeholder 4">
            <a:extLst>
              <a:ext uri="{FF2B5EF4-FFF2-40B4-BE49-F238E27FC236}">
                <a16:creationId xmlns:a16="http://schemas.microsoft.com/office/drawing/2014/main" xmlns="" id="{5BD8E2A7-5C62-40C8-9A79-F72DDFEEF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6BE613-A808-459A-8574-103CCA59C5AC}"/>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100368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8788B78-B540-41E5-B344-FAF406F969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4539B7C-DD8B-46EF-B829-9B32892306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05B36F-D85B-46EF-BC3A-1BDE74A4D259}"/>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5" name="Footer Placeholder 4">
            <a:extLst>
              <a:ext uri="{FF2B5EF4-FFF2-40B4-BE49-F238E27FC236}">
                <a16:creationId xmlns:a16="http://schemas.microsoft.com/office/drawing/2014/main" xmlns="" id="{3686E913-68AE-4F95-BE33-FECCB4E12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A8D0ED-82EE-4BCC-8D99-71D3BA4CB461}"/>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1418142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6061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79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95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269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71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2151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52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0228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A8B85B-9339-456C-9AC1-B1C8E36F50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343EA54-D185-4C34-AD13-F6CFFED994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A9FBA6E-F1D1-4FED-9038-E0DFCA16DFC1}"/>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5" name="Footer Placeholder 4">
            <a:extLst>
              <a:ext uri="{FF2B5EF4-FFF2-40B4-BE49-F238E27FC236}">
                <a16:creationId xmlns:a16="http://schemas.microsoft.com/office/drawing/2014/main" xmlns="" id="{54DD406C-589A-4978-B92C-BC1389C18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EF173F9-0FB6-4C8E-B372-671C88D067C2}"/>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1214474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61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8871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1586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5332B5-8FE1-486D-A091-4E1342E06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69DBA5F-F6D8-45D5-92E5-E92D747D7E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1C9CBF25-D4C7-4EF3-B38F-DA77AD9DD6EB}"/>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5" name="Footer Placeholder 4">
            <a:extLst>
              <a:ext uri="{FF2B5EF4-FFF2-40B4-BE49-F238E27FC236}">
                <a16:creationId xmlns:a16="http://schemas.microsoft.com/office/drawing/2014/main" xmlns="" id="{0C19D709-9086-4670-923C-0CA8F9B69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F0676BB-FBDE-49FC-87D8-66CA0D1623B9}"/>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102332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BC3686-2BB8-4D77-8167-7BB58591A3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E193014-0027-4CFD-ACBD-F810EC8C84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A778DF-EF61-4196-9E45-14BD3DFC65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1881D82-8CF4-4B1D-9AB6-F7AC8214E3BA}"/>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6" name="Footer Placeholder 5">
            <a:extLst>
              <a:ext uri="{FF2B5EF4-FFF2-40B4-BE49-F238E27FC236}">
                <a16:creationId xmlns:a16="http://schemas.microsoft.com/office/drawing/2014/main" xmlns="" id="{BE7F8D8C-413E-4301-8F96-C68F373C8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C780DB0-AC96-4E6E-A8DF-446C1D1831E2}"/>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118849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8FD047-6202-4A3C-BB8C-1BF283EF11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64B1FA-15DC-4BB2-AB86-4542C235C5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979FF86-2A0D-49BA-8F52-026C6E9904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C8C53BAA-D178-4A9F-A09A-54274F9D8E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819E6F8-5ABF-4840-B4A4-3509715A71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B973EEA-0AFB-42F3-91EE-DEF38A12C12F}"/>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8" name="Footer Placeholder 7">
            <a:extLst>
              <a:ext uri="{FF2B5EF4-FFF2-40B4-BE49-F238E27FC236}">
                <a16:creationId xmlns:a16="http://schemas.microsoft.com/office/drawing/2014/main" xmlns="" id="{2C4A597B-7237-4C18-B67B-F131F3C489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9D4FBD43-447C-48EE-B155-BCDFEE525B3F}"/>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2105479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4AD707-4C49-4578-8A25-3419D08A5D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473BC68-E188-4D4F-92FD-B9958D399D4A}"/>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4" name="Footer Placeholder 3">
            <a:extLst>
              <a:ext uri="{FF2B5EF4-FFF2-40B4-BE49-F238E27FC236}">
                <a16:creationId xmlns:a16="http://schemas.microsoft.com/office/drawing/2014/main" xmlns="" id="{7E1049FA-7480-4C47-A6DF-8A5490A07A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EE5150-C7ED-4583-B103-173B76A7DBE4}"/>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139200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3B7D2DB-B5BF-4F2E-8F9D-E5B31A8B5249}"/>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3" name="Footer Placeholder 2">
            <a:extLst>
              <a:ext uri="{FF2B5EF4-FFF2-40B4-BE49-F238E27FC236}">
                <a16:creationId xmlns:a16="http://schemas.microsoft.com/office/drawing/2014/main" xmlns="" id="{372E77D1-2E51-47FA-B98B-DA46EFB44E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E6E3233-6EC3-4D36-925E-744DEB441C65}"/>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425412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12749-2380-4192-8FED-F1EEE0590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16541D0-397C-4F46-977C-24DCECB89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A820B1E-5B96-4194-A89E-4F565DE60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732D25A-8D1C-442C-84ED-1E4E02F7AAC7}"/>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6" name="Footer Placeholder 5">
            <a:extLst>
              <a:ext uri="{FF2B5EF4-FFF2-40B4-BE49-F238E27FC236}">
                <a16:creationId xmlns:a16="http://schemas.microsoft.com/office/drawing/2014/main" xmlns="" id="{4A742870-F37E-4DB2-AE4E-2CE65552D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878BA7-EA09-4A72-AE53-2CD430A13EB0}"/>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2858491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15611-C9FA-47FC-B6B1-324060A99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8CBFB29-3BEE-4E91-AC25-BF584F776A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1C9B956-9529-492A-9885-22470628A0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C6B5D7B-1175-4B6B-9D3D-BC6A22ECC9FB}"/>
              </a:ext>
            </a:extLst>
          </p:cNvPr>
          <p:cNvSpPr>
            <a:spLocks noGrp="1"/>
          </p:cNvSpPr>
          <p:nvPr>
            <p:ph type="dt" sz="half" idx="10"/>
          </p:nvPr>
        </p:nvSpPr>
        <p:spPr/>
        <p:txBody>
          <a:bodyPr/>
          <a:lstStyle/>
          <a:p>
            <a:fld id="{EE233BE2-EF3E-452B-8833-B996F10A157B}" type="datetimeFigureOut">
              <a:rPr lang="en-US" smtClean="0"/>
              <a:t>3/2/2023</a:t>
            </a:fld>
            <a:endParaRPr lang="en-US"/>
          </a:p>
        </p:txBody>
      </p:sp>
      <p:sp>
        <p:nvSpPr>
          <p:cNvPr id="6" name="Footer Placeholder 5">
            <a:extLst>
              <a:ext uri="{FF2B5EF4-FFF2-40B4-BE49-F238E27FC236}">
                <a16:creationId xmlns:a16="http://schemas.microsoft.com/office/drawing/2014/main" xmlns="" id="{6D8AF709-5E48-4E51-9A9A-C78B3E1FB8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0D1172C-B5E2-4AA0-B0D3-0F2112D08BE7}"/>
              </a:ext>
            </a:extLst>
          </p:cNvPr>
          <p:cNvSpPr>
            <a:spLocks noGrp="1"/>
          </p:cNvSpPr>
          <p:nvPr>
            <p:ph type="sldNum" sz="quarter" idx="12"/>
          </p:nvPr>
        </p:nvSpPr>
        <p:spPr/>
        <p:txBody>
          <a:bodyPr/>
          <a:lstStyle/>
          <a:p>
            <a:fld id="{A736569E-C22B-4882-BBF5-20DDD3057638}" type="slidenum">
              <a:rPr lang="en-US" smtClean="0"/>
              <a:t>‹#›</a:t>
            </a:fld>
            <a:endParaRPr lang="en-US"/>
          </a:p>
        </p:txBody>
      </p:sp>
    </p:spTree>
    <p:extLst>
      <p:ext uri="{BB962C8B-B14F-4D97-AF65-F5344CB8AC3E}">
        <p14:creationId xmlns:p14="http://schemas.microsoft.com/office/powerpoint/2010/main" val="311057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188C89-8317-4855-AC2D-6E86D28167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1B2D7716-1805-42F1-8E2C-896EE87186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A66ADD-3348-41DB-B1AC-00C82AFE8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233BE2-EF3E-452B-8833-B996F10A157B}" type="datetimeFigureOut">
              <a:rPr lang="en-US" smtClean="0"/>
              <a:t>3/2/2023</a:t>
            </a:fld>
            <a:endParaRPr lang="en-US"/>
          </a:p>
        </p:txBody>
      </p:sp>
      <p:sp>
        <p:nvSpPr>
          <p:cNvPr id="5" name="Footer Placeholder 4">
            <a:extLst>
              <a:ext uri="{FF2B5EF4-FFF2-40B4-BE49-F238E27FC236}">
                <a16:creationId xmlns:a16="http://schemas.microsoft.com/office/drawing/2014/main" xmlns="" id="{089D580B-F1D8-4002-8981-70A692756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7BFAC581-7100-45EC-A889-41C98E1802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36569E-C22B-4882-BBF5-20DDD3057638}" type="slidenum">
              <a:rPr lang="en-US" smtClean="0"/>
              <a:t>‹#›</a:t>
            </a:fld>
            <a:endParaRPr lang="en-US"/>
          </a:p>
        </p:txBody>
      </p:sp>
    </p:spTree>
    <p:extLst>
      <p:ext uri="{BB962C8B-B14F-4D97-AF65-F5344CB8AC3E}">
        <p14:creationId xmlns:p14="http://schemas.microsoft.com/office/powerpoint/2010/main" val="2970104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0FA4386-A195-4990-B60D-8F0D8BCB2A7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56E271-1971-40C7-958D-5038ED03456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1551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xmlns="" id="{49C3D974-ACEF-47CD-A8A2-409811C25A1B}"/>
              </a:ext>
            </a:extLst>
          </p:cNvPr>
          <p:cNvPicPr>
            <a:picLocks noChangeAspect="1"/>
          </p:cNvPicPr>
          <p:nvPr/>
        </p:nvPicPr>
        <p:blipFill rotWithShape="1">
          <a:blip r:embed="rId2"/>
          <a:srcRect t="427" b="3025"/>
          <a:stretch/>
        </p:blipFill>
        <p:spPr>
          <a:xfrm>
            <a:off x="20" y="1282"/>
            <a:ext cx="12191980" cy="6856718"/>
          </a:xfrm>
          <a:prstGeom prst="rect">
            <a:avLst/>
          </a:prstGeom>
        </p:spPr>
      </p:pic>
    </p:spTree>
    <p:extLst>
      <p:ext uri="{BB962C8B-B14F-4D97-AF65-F5344CB8AC3E}">
        <p14:creationId xmlns:p14="http://schemas.microsoft.com/office/powerpoint/2010/main" val="20907925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D1FC41CB-2A3C-4EAB-9EDA-B02A8CBEFFEE}"/>
              </a:ext>
            </a:extLst>
          </p:cNvPr>
          <p:cNvSpPr txBox="1"/>
          <p:nvPr/>
        </p:nvSpPr>
        <p:spPr>
          <a:xfrm>
            <a:off x="666750" y="964707"/>
            <a:ext cx="10858500"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Các ý kiến, lí lẽ, dẫn chứng trong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C09C0517-B42C-4584-BED5-163DEB3B35BE}"/>
              </a:ext>
            </a:extLst>
          </p:cNvPr>
          <p:cNvSpPr txBox="1"/>
          <p:nvPr/>
        </p:nvSpPr>
        <p:spPr>
          <a:xfrm>
            <a:off x="638103" y="1442257"/>
            <a:ext cx="10858500" cy="1383969"/>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HỌC TẬP 0</a:t>
            </a:r>
            <a:r>
              <a:rPr lang="en-US" sz="24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Em hãy chỉ ra mối liên hệ giữa các ý kiến, lí lẽ, bằng chứng trong văn bản dựa vào sơ đồ sau:</a:t>
            </a:r>
            <a:r>
              <a:rPr kumimoji="0" lang="vi-VN" sz="2400" b="1" i="0" u="none" strike="noStrike" kern="1200" cap="none" spc="0" normalizeH="0" baseline="0" noProof="0" dirty="0">
                <a:ln>
                  <a:noFill/>
                </a:ln>
                <a:solidFill>
                  <a:srgbClr val="C00000"/>
                </a:solidFill>
                <a:effectLst/>
                <a:uLnTx/>
                <a:uFillTx/>
                <a:latin typeface="Times New Roman" panose="02020603050405020304" pitchFamily="18" charset="0"/>
                <a:ea typeface="Times New Roman" panose="02020603050405020304" pitchFamily="18" charset="0"/>
                <a:cs typeface="+mn-cs"/>
              </a:rPr>
              <a:t> </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xmlns="" id="{710159BB-5F92-40D4-AFF1-BCEC40B161B3}"/>
              </a:ext>
            </a:extLst>
          </p:cNvPr>
          <p:cNvGrpSpPr/>
          <p:nvPr/>
        </p:nvGrpSpPr>
        <p:grpSpPr>
          <a:xfrm>
            <a:off x="4274170" y="2703756"/>
            <a:ext cx="3630960" cy="840932"/>
            <a:chOff x="5940413" y="3214034"/>
            <a:chExt cx="886081" cy="573387"/>
          </a:xfrm>
        </p:grpSpPr>
        <p:sp>
          <p:nvSpPr>
            <p:cNvPr id="27" name="Rectangle: Rounded Corners 26">
              <a:extLst>
                <a:ext uri="{FF2B5EF4-FFF2-40B4-BE49-F238E27FC236}">
                  <a16:creationId xmlns:a16="http://schemas.microsoft.com/office/drawing/2014/main" xmlns="" id="{1199851C-550B-49AF-AA95-F7DDECCEC56E}"/>
                </a:ext>
              </a:extLst>
            </p:cNvPr>
            <p:cNvSpPr/>
            <p:nvPr/>
          </p:nvSpPr>
          <p:spPr>
            <a:xfrm>
              <a:off x="5940413" y="3214034"/>
              <a:ext cx="816694" cy="518600"/>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xmlns="" id="{329BA2D6-7AED-42F5-8EC0-A4AA1BEEB41B}"/>
                </a:ext>
              </a:extLst>
            </p:cNvPr>
            <p:cNvSpPr/>
            <p:nvPr/>
          </p:nvSpPr>
          <p:spPr>
            <a:xfrm>
              <a:off x="6009800" y="3268821"/>
              <a:ext cx="816694" cy="51860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rPr>
                <a:t>Vấn đề cần bàn luận</a:t>
              </a:r>
              <a:endParaRPr kumimoji="0" 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Times New Roman" panose="02020603050405020304" pitchFamily="18" charset="0"/>
              </a:endParaRPr>
            </a:p>
          </p:txBody>
        </p:sp>
      </p:grpSp>
      <p:grpSp>
        <p:nvGrpSpPr>
          <p:cNvPr id="49" name="Group 48">
            <a:extLst>
              <a:ext uri="{FF2B5EF4-FFF2-40B4-BE49-F238E27FC236}">
                <a16:creationId xmlns:a16="http://schemas.microsoft.com/office/drawing/2014/main" xmlns="" id="{D6DDBE44-A545-4BE2-891D-083174333BC5}"/>
              </a:ext>
            </a:extLst>
          </p:cNvPr>
          <p:cNvGrpSpPr/>
          <p:nvPr/>
        </p:nvGrpSpPr>
        <p:grpSpPr>
          <a:xfrm>
            <a:off x="1555653" y="3961226"/>
            <a:ext cx="1808249" cy="887493"/>
            <a:chOff x="3944049" y="3970157"/>
            <a:chExt cx="907438" cy="604806"/>
          </a:xfrm>
        </p:grpSpPr>
        <p:sp>
          <p:nvSpPr>
            <p:cNvPr id="31" name="Rectangle: Rounded Corners 30">
              <a:extLst>
                <a:ext uri="{FF2B5EF4-FFF2-40B4-BE49-F238E27FC236}">
                  <a16:creationId xmlns:a16="http://schemas.microsoft.com/office/drawing/2014/main" xmlns="" id="{0E211964-2ADE-4663-B8CD-EADC2416F3C3}"/>
                </a:ext>
              </a:extLst>
            </p:cNvPr>
            <p:cNvSpPr/>
            <p:nvPr/>
          </p:nvSpPr>
          <p:spPr>
            <a:xfrm>
              <a:off x="3944049" y="3970157"/>
              <a:ext cx="816694" cy="5186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xmlns="" id="{5A168217-4ADA-4AF3-8569-9B17A49AD665}"/>
                </a:ext>
              </a:extLst>
            </p:cNvPr>
            <p:cNvSpPr/>
            <p:nvPr/>
          </p:nvSpPr>
          <p:spPr>
            <a:xfrm>
              <a:off x="4034793" y="4056363"/>
              <a:ext cx="816694" cy="51860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Ý kiến 1</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34" name="Freeform: Shape 33">
            <a:extLst>
              <a:ext uri="{FF2B5EF4-FFF2-40B4-BE49-F238E27FC236}">
                <a16:creationId xmlns:a16="http://schemas.microsoft.com/office/drawing/2014/main" xmlns="" id="{10E95C5E-2721-45A7-AD06-EEE8A96A4712}"/>
              </a:ext>
            </a:extLst>
          </p:cNvPr>
          <p:cNvSpPr/>
          <p:nvPr/>
        </p:nvSpPr>
        <p:spPr>
          <a:xfrm>
            <a:off x="733027" y="5219130"/>
            <a:ext cx="1627424" cy="123882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a:solidFill>
            <a:schemeClr val="accent4">
              <a:lumMod val="40000"/>
              <a:lumOff val="60000"/>
              <a:alpha val="89804"/>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Lí lẽ 1.1. Bằng chứng 1.1</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36" name="Freeform: Shape 35">
            <a:extLst>
              <a:ext uri="{FF2B5EF4-FFF2-40B4-BE49-F238E27FC236}">
                <a16:creationId xmlns:a16="http://schemas.microsoft.com/office/drawing/2014/main" xmlns="" id="{DEE0C1D6-23FB-4227-AC2F-5254177F5045}"/>
              </a:ext>
            </a:extLst>
          </p:cNvPr>
          <p:cNvSpPr/>
          <p:nvPr/>
        </p:nvSpPr>
        <p:spPr>
          <a:xfrm>
            <a:off x="2550190" y="5219130"/>
            <a:ext cx="1627424" cy="123882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a:solidFill>
            <a:schemeClr val="accent4">
              <a:lumMod val="40000"/>
              <a:lumOff val="60000"/>
              <a:alpha val="89804"/>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Lí lẽ 1.2. Bằng chứng 1.2</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grpSp>
        <p:nvGrpSpPr>
          <p:cNvPr id="50" name="Group 49">
            <a:extLst>
              <a:ext uri="{FF2B5EF4-FFF2-40B4-BE49-F238E27FC236}">
                <a16:creationId xmlns:a16="http://schemas.microsoft.com/office/drawing/2014/main" xmlns="" id="{C4EBD5D1-CE49-4A20-8412-D28B621F8BD7}"/>
              </a:ext>
            </a:extLst>
          </p:cNvPr>
          <p:cNvGrpSpPr/>
          <p:nvPr/>
        </p:nvGrpSpPr>
        <p:grpSpPr>
          <a:xfrm>
            <a:off x="5206628" y="3961226"/>
            <a:ext cx="1808247" cy="887493"/>
            <a:chOff x="5940413" y="3970157"/>
            <a:chExt cx="907437" cy="604806"/>
          </a:xfrm>
        </p:grpSpPr>
        <p:sp>
          <p:nvSpPr>
            <p:cNvPr id="37" name="Rectangle: Rounded Corners 36">
              <a:extLst>
                <a:ext uri="{FF2B5EF4-FFF2-40B4-BE49-F238E27FC236}">
                  <a16:creationId xmlns:a16="http://schemas.microsoft.com/office/drawing/2014/main" xmlns="" id="{6DCE84FA-322C-4835-B5CF-E26A112BA734}"/>
                </a:ext>
              </a:extLst>
            </p:cNvPr>
            <p:cNvSpPr/>
            <p:nvPr/>
          </p:nvSpPr>
          <p:spPr>
            <a:xfrm>
              <a:off x="5940413" y="3970157"/>
              <a:ext cx="816694" cy="5186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8" name="Freeform: Shape 37">
              <a:extLst>
                <a:ext uri="{FF2B5EF4-FFF2-40B4-BE49-F238E27FC236}">
                  <a16:creationId xmlns:a16="http://schemas.microsoft.com/office/drawing/2014/main" xmlns="" id="{7B3B0CEF-9674-484C-A7A9-534A2F972902}"/>
                </a:ext>
              </a:extLst>
            </p:cNvPr>
            <p:cNvSpPr/>
            <p:nvPr/>
          </p:nvSpPr>
          <p:spPr>
            <a:xfrm>
              <a:off x="6031156" y="4056363"/>
              <a:ext cx="816694" cy="51860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Ý kiến 2</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40" name="Freeform: Shape 39">
            <a:extLst>
              <a:ext uri="{FF2B5EF4-FFF2-40B4-BE49-F238E27FC236}">
                <a16:creationId xmlns:a16="http://schemas.microsoft.com/office/drawing/2014/main" xmlns="" id="{0BC450B3-3736-424F-B374-C8A3FB5F892E}"/>
              </a:ext>
            </a:extLst>
          </p:cNvPr>
          <p:cNvSpPr/>
          <p:nvPr/>
        </p:nvSpPr>
        <p:spPr>
          <a:xfrm>
            <a:off x="4367356" y="5219130"/>
            <a:ext cx="1627424" cy="123882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a:solidFill>
            <a:schemeClr val="accent4">
              <a:lumMod val="40000"/>
              <a:lumOff val="60000"/>
              <a:alpha val="89804"/>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Lí lẽ 2.1. Bằng chứng 2.1</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42" name="Freeform: Shape 41">
            <a:extLst>
              <a:ext uri="{FF2B5EF4-FFF2-40B4-BE49-F238E27FC236}">
                <a16:creationId xmlns:a16="http://schemas.microsoft.com/office/drawing/2014/main" xmlns="" id="{2CFA3C99-48AC-4165-8902-E6093EBD1744}"/>
              </a:ext>
            </a:extLst>
          </p:cNvPr>
          <p:cNvSpPr/>
          <p:nvPr/>
        </p:nvSpPr>
        <p:spPr>
          <a:xfrm>
            <a:off x="6184519" y="5219130"/>
            <a:ext cx="1627424" cy="123882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a:solidFill>
            <a:schemeClr val="accent4">
              <a:lumMod val="40000"/>
              <a:lumOff val="60000"/>
              <a:alpha val="89804"/>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Lí lẽ 2.2. Bằng chứng 2.2</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grpSp>
        <p:nvGrpSpPr>
          <p:cNvPr id="51" name="Group 50">
            <a:extLst>
              <a:ext uri="{FF2B5EF4-FFF2-40B4-BE49-F238E27FC236}">
                <a16:creationId xmlns:a16="http://schemas.microsoft.com/office/drawing/2014/main" xmlns="" id="{BED92E55-6888-4F3D-B6B1-62D01C55DB6F}"/>
              </a:ext>
            </a:extLst>
          </p:cNvPr>
          <p:cNvGrpSpPr/>
          <p:nvPr/>
        </p:nvGrpSpPr>
        <p:grpSpPr>
          <a:xfrm>
            <a:off x="8724982" y="3961226"/>
            <a:ext cx="1808249" cy="887493"/>
            <a:chOff x="7936776" y="3970157"/>
            <a:chExt cx="907438" cy="604806"/>
          </a:xfrm>
        </p:grpSpPr>
        <p:sp>
          <p:nvSpPr>
            <p:cNvPr id="43" name="Rectangle: Rounded Corners 42">
              <a:extLst>
                <a:ext uri="{FF2B5EF4-FFF2-40B4-BE49-F238E27FC236}">
                  <a16:creationId xmlns:a16="http://schemas.microsoft.com/office/drawing/2014/main" xmlns="" id="{6255690C-752E-447B-A795-7E83580DCA61}"/>
                </a:ext>
              </a:extLst>
            </p:cNvPr>
            <p:cNvSpPr/>
            <p:nvPr/>
          </p:nvSpPr>
          <p:spPr>
            <a:xfrm>
              <a:off x="7936776" y="3970157"/>
              <a:ext cx="816694" cy="518600"/>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4" name="Freeform: Shape 43">
              <a:extLst>
                <a:ext uri="{FF2B5EF4-FFF2-40B4-BE49-F238E27FC236}">
                  <a16:creationId xmlns:a16="http://schemas.microsoft.com/office/drawing/2014/main" xmlns="" id="{D92B8490-53D2-4A64-BC7B-4C28C1D272E2}"/>
                </a:ext>
              </a:extLst>
            </p:cNvPr>
            <p:cNvSpPr/>
            <p:nvPr/>
          </p:nvSpPr>
          <p:spPr>
            <a:xfrm>
              <a:off x="8027520" y="4056363"/>
              <a:ext cx="816694" cy="51860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rPr>
                <a:t>Ý kiến 3</a:t>
              </a:r>
              <a:endParaRPr kumimoji="0" lang="en-US" sz="2800" b="1" i="0" u="none" strike="noStrike" kern="1200" cap="none" spc="0" normalizeH="0" baseline="0" noProof="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sp>
        <p:nvSpPr>
          <p:cNvPr id="46" name="Freeform: Shape 45">
            <a:extLst>
              <a:ext uri="{FF2B5EF4-FFF2-40B4-BE49-F238E27FC236}">
                <a16:creationId xmlns:a16="http://schemas.microsoft.com/office/drawing/2014/main" xmlns="" id="{D1CF3BA0-7546-4BDB-810B-1ABBF825A937}"/>
              </a:ext>
            </a:extLst>
          </p:cNvPr>
          <p:cNvSpPr/>
          <p:nvPr/>
        </p:nvSpPr>
        <p:spPr>
          <a:xfrm>
            <a:off x="8001683" y="5219130"/>
            <a:ext cx="1627424" cy="123882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a:solidFill>
            <a:schemeClr val="accent4">
              <a:lumMod val="40000"/>
              <a:lumOff val="60000"/>
              <a:alpha val="89804"/>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Lí lẽ 3.1. Bằng chứng 3.1</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48" name="Freeform: Shape 47">
            <a:extLst>
              <a:ext uri="{FF2B5EF4-FFF2-40B4-BE49-F238E27FC236}">
                <a16:creationId xmlns:a16="http://schemas.microsoft.com/office/drawing/2014/main" xmlns="" id="{B40B352F-2525-4A86-864E-7C3FBF1B7841}"/>
              </a:ext>
            </a:extLst>
          </p:cNvPr>
          <p:cNvSpPr/>
          <p:nvPr/>
        </p:nvSpPr>
        <p:spPr>
          <a:xfrm>
            <a:off x="9818849" y="5219130"/>
            <a:ext cx="1627424" cy="1238820"/>
          </a:xfrm>
          <a:custGeom>
            <a:avLst/>
            <a:gdLst>
              <a:gd name="connsiteX0" fmla="*/ 0 w 816694"/>
              <a:gd name="connsiteY0" fmla="*/ 51860 h 518600"/>
              <a:gd name="connsiteX1" fmla="*/ 51860 w 816694"/>
              <a:gd name="connsiteY1" fmla="*/ 0 h 518600"/>
              <a:gd name="connsiteX2" fmla="*/ 764834 w 816694"/>
              <a:gd name="connsiteY2" fmla="*/ 0 h 518600"/>
              <a:gd name="connsiteX3" fmla="*/ 816694 w 816694"/>
              <a:gd name="connsiteY3" fmla="*/ 51860 h 518600"/>
              <a:gd name="connsiteX4" fmla="*/ 816694 w 816694"/>
              <a:gd name="connsiteY4" fmla="*/ 466740 h 518600"/>
              <a:gd name="connsiteX5" fmla="*/ 764834 w 816694"/>
              <a:gd name="connsiteY5" fmla="*/ 518600 h 518600"/>
              <a:gd name="connsiteX6" fmla="*/ 51860 w 816694"/>
              <a:gd name="connsiteY6" fmla="*/ 518600 h 518600"/>
              <a:gd name="connsiteX7" fmla="*/ 0 w 816694"/>
              <a:gd name="connsiteY7" fmla="*/ 466740 h 518600"/>
              <a:gd name="connsiteX8" fmla="*/ 0 w 816694"/>
              <a:gd name="connsiteY8" fmla="*/ 51860 h 51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694" h="518600">
                <a:moveTo>
                  <a:pt x="0" y="51860"/>
                </a:moveTo>
                <a:cubicBezTo>
                  <a:pt x="0" y="23219"/>
                  <a:pt x="23219" y="0"/>
                  <a:pt x="51860" y="0"/>
                </a:cubicBezTo>
                <a:lnTo>
                  <a:pt x="764834" y="0"/>
                </a:lnTo>
                <a:cubicBezTo>
                  <a:pt x="793475" y="0"/>
                  <a:pt x="816694" y="23219"/>
                  <a:pt x="816694" y="51860"/>
                </a:cubicBezTo>
                <a:lnTo>
                  <a:pt x="816694" y="466740"/>
                </a:lnTo>
                <a:cubicBezTo>
                  <a:pt x="816694" y="495381"/>
                  <a:pt x="793475" y="518600"/>
                  <a:pt x="764834" y="518600"/>
                </a:cubicBezTo>
                <a:lnTo>
                  <a:pt x="51860" y="518600"/>
                </a:lnTo>
                <a:cubicBezTo>
                  <a:pt x="23219" y="518600"/>
                  <a:pt x="0" y="495381"/>
                  <a:pt x="0" y="466740"/>
                </a:cubicBezTo>
                <a:lnTo>
                  <a:pt x="0" y="51860"/>
                </a:lnTo>
                <a:close/>
              </a:path>
            </a:pathLst>
          </a:custGeom>
          <a:solidFill>
            <a:schemeClr val="accent4">
              <a:lumMod val="40000"/>
              <a:lumOff val="60000"/>
              <a:alpha val="89804"/>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289" tIns="53289" rIns="53289" bIns="53289"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vi-VN"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rPr>
              <a:t>Lí lẽ 3.2. Bằng chứng 3.2</a:t>
            </a:r>
            <a:endParaRPr kumimoji="0" lang="en-US" sz="2800" b="0" i="0" u="none" strike="noStrike" kern="1200" cap="none" spc="0" normalizeH="0" baseline="0" noProof="0" dirty="0">
              <a:ln>
                <a:noFill/>
              </a:ln>
              <a:solidFill>
                <a:prstClr val="black">
                  <a:hueOff val="0"/>
                  <a:satOff val="0"/>
                  <a:lumOff val="0"/>
                  <a:alphaOff val="0"/>
                </a:prstClr>
              </a:solidFill>
              <a:effectLst/>
              <a:uLnTx/>
              <a:uFillTx/>
              <a:latin typeface="Times New Roman" panose="02020603050405020304" pitchFamily="18" charset="0"/>
              <a:ea typeface="+mn-ea"/>
              <a:cs typeface="Times New Roman" panose="02020603050405020304" pitchFamily="18" charset="0"/>
            </a:endParaRPr>
          </a:p>
        </p:txBody>
      </p:sp>
      <p:sp>
        <p:nvSpPr>
          <p:cNvPr id="57" name="Freeform: Shape 56">
            <a:extLst>
              <a:ext uri="{FF2B5EF4-FFF2-40B4-BE49-F238E27FC236}">
                <a16:creationId xmlns:a16="http://schemas.microsoft.com/office/drawing/2014/main" xmlns="" id="{DF7D6A51-61D0-488D-B092-13FD7B0B8EE4}"/>
              </a:ext>
            </a:extLst>
          </p:cNvPr>
          <p:cNvSpPr/>
          <p:nvPr/>
        </p:nvSpPr>
        <p:spPr>
          <a:xfrm>
            <a:off x="2552207" y="3665882"/>
            <a:ext cx="7288178" cy="296185"/>
          </a:xfrm>
          <a:custGeom>
            <a:avLst/>
            <a:gdLst>
              <a:gd name="connsiteX0" fmla="*/ 69422 w 7288178"/>
              <a:gd name="connsiteY0" fmla="*/ 0 h 296185"/>
              <a:gd name="connsiteX1" fmla="*/ 7148339 w 7288178"/>
              <a:gd name="connsiteY1" fmla="*/ 0 h 296185"/>
              <a:gd name="connsiteX2" fmla="*/ 7148339 w 7288178"/>
              <a:gd name="connsiteY2" fmla="*/ 12775 h 296185"/>
              <a:gd name="connsiteX3" fmla="*/ 7241466 w 7288178"/>
              <a:gd name="connsiteY3" fmla="*/ 12775 h 296185"/>
              <a:gd name="connsiteX4" fmla="*/ 7241466 w 7288178"/>
              <a:gd name="connsiteY4" fmla="*/ 202762 h 296185"/>
              <a:gd name="connsiteX5" fmla="*/ 7288178 w 7288178"/>
              <a:gd name="connsiteY5" fmla="*/ 202762 h 296185"/>
              <a:gd name="connsiteX6" fmla="*/ 7194755 w 7288178"/>
              <a:gd name="connsiteY6" fmla="*/ 296185 h 296185"/>
              <a:gd name="connsiteX7" fmla="*/ 7101331 w 7288178"/>
              <a:gd name="connsiteY7" fmla="*/ 202762 h 296185"/>
              <a:gd name="connsiteX8" fmla="*/ 7148043 w 7288178"/>
              <a:gd name="connsiteY8" fmla="*/ 202762 h 296185"/>
              <a:gd name="connsiteX9" fmla="*/ 7148043 w 7288178"/>
              <a:gd name="connsiteY9" fmla="*/ 46256 h 296185"/>
              <a:gd name="connsiteX10" fmla="*/ 3633907 w 7288178"/>
              <a:gd name="connsiteY10" fmla="*/ 46256 h 296185"/>
              <a:gd name="connsiteX11" fmla="*/ 3633907 w 7288178"/>
              <a:gd name="connsiteY11" fmla="*/ 202762 h 296185"/>
              <a:gd name="connsiteX12" fmla="*/ 3680619 w 7288178"/>
              <a:gd name="connsiteY12" fmla="*/ 202762 h 296185"/>
              <a:gd name="connsiteX13" fmla="*/ 3587196 w 7288178"/>
              <a:gd name="connsiteY13" fmla="*/ 296185 h 296185"/>
              <a:gd name="connsiteX14" fmla="*/ 3493772 w 7288178"/>
              <a:gd name="connsiteY14" fmla="*/ 202762 h 296185"/>
              <a:gd name="connsiteX15" fmla="*/ 3540484 w 7288178"/>
              <a:gd name="connsiteY15" fmla="*/ 202762 h 296185"/>
              <a:gd name="connsiteX16" fmla="*/ 3540484 w 7288178"/>
              <a:gd name="connsiteY16" fmla="*/ 46256 h 296185"/>
              <a:gd name="connsiteX17" fmla="*/ 140135 w 7288178"/>
              <a:gd name="connsiteY17" fmla="*/ 46256 h 296185"/>
              <a:gd name="connsiteX18" fmla="*/ 140135 w 7288178"/>
              <a:gd name="connsiteY18" fmla="*/ 202762 h 296185"/>
              <a:gd name="connsiteX19" fmla="*/ 186847 w 7288178"/>
              <a:gd name="connsiteY19" fmla="*/ 202762 h 296185"/>
              <a:gd name="connsiteX20" fmla="*/ 93424 w 7288178"/>
              <a:gd name="connsiteY20" fmla="*/ 296185 h 296185"/>
              <a:gd name="connsiteX21" fmla="*/ 0 w 7288178"/>
              <a:gd name="connsiteY21" fmla="*/ 202762 h 296185"/>
              <a:gd name="connsiteX22" fmla="*/ 46712 w 7288178"/>
              <a:gd name="connsiteY22" fmla="*/ 202762 h 296185"/>
              <a:gd name="connsiteX23" fmla="*/ 46712 w 7288178"/>
              <a:gd name="connsiteY23" fmla="*/ 12775 h 296185"/>
              <a:gd name="connsiteX24" fmla="*/ 69422 w 7288178"/>
              <a:gd name="connsiteY24" fmla="*/ 12775 h 29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88178" h="296185">
                <a:moveTo>
                  <a:pt x="69422" y="0"/>
                </a:moveTo>
                <a:lnTo>
                  <a:pt x="7148339" y="0"/>
                </a:lnTo>
                <a:lnTo>
                  <a:pt x="7148339" y="12775"/>
                </a:lnTo>
                <a:lnTo>
                  <a:pt x="7241466" y="12775"/>
                </a:lnTo>
                <a:lnTo>
                  <a:pt x="7241466" y="202762"/>
                </a:lnTo>
                <a:lnTo>
                  <a:pt x="7288178" y="202762"/>
                </a:lnTo>
                <a:lnTo>
                  <a:pt x="7194755" y="296185"/>
                </a:lnTo>
                <a:lnTo>
                  <a:pt x="7101331" y="202762"/>
                </a:lnTo>
                <a:lnTo>
                  <a:pt x="7148043" y="202762"/>
                </a:lnTo>
                <a:lnTo>
                  <a:pt x="7148043" y="46256"/>
                </a:lnTo>
                <a:lnTo>
                  <a:pt x="3633907" y="46256"/>
                </a:lnTo>
                <a:lnTo>
                  <a:pt x="3633907" y="202762"/>
                </a:lnTo>
                <a:lnTo>
                  <a:pt x="3680619" y="202762"/>
                </a:lnTo>
                <a:lnTo>
                  <a:pt x="3587196" y="296185"/>
                </a:lnTo>
                <a:lnTo>
                  <a:pt x="3493772" y="202762"/>
                </a:lnTo>
                <a:lnTo>
                  <a:pt x="3540484" y="202762"/>
                </a:lnTo>
                <a:lnTo>
                  <a:pt x="3540484" y="46256"/>
                </a:lnTo>
                <a:lnTo>
                  <a:pt x="140135" y="46256"/>
                </a:lnTo>
                <a:lnTo>
                  <a:pt x="140135" y="202762"/>
                </a:lnTo>
                <a:lnTo>
                  <a:pt x="186847" y="202762"/>
                </a:lnTo>
                <a:lnTo>
                  <a:pt x="93424" y="296185"/>
                </a:lnTo>
                <a:lnTo>
                  <a:pt x="0" y="202762"/>
                </a:lnTo>
                <a:lnTo>
                  <a:pt x="46712" y="202762"/>
                </a:lnTo>
                <a:lnTo>
                  <a:pt x="46712" y="12775"/>
                </a:lnTo>
                <a:lnTo>
                  <a:pt x="69422" y="12775"/>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xmlns="" id="{FCED6195-C2F8-44BB-9886-55857D1F1442}"/>
              </a:ext>
            </a:extLst>
          </p:cNvPr>
          <p:cNvSpPr/>
          <p:nvPr/>
        </p:nvSpPr>
        <p:spPr>
          <a:xfrm>
            <a:off x="1586679" y="4772096"/>
            <a:ext cx="1814271" cy="474023"/>
          </a:xfrm>
          <a:custGeom>
            <a:avLst/>
            <a:gdLst>
              <a:gd name="connsiteX0" fmla="*/ 917515 w 1814271"/>
              <a:gd name="connsiteY0" fmla="*/ 0 h 474023"/>
              <a:gd name="connsiteX1" fmla="*/ 1010938 w 1814271"/>
              <a:gd name="connsiteY1" fmla="*/ 0 h 474023"/>
              <a:gd name="connsiteX2" fmla="*/ 1010938 w 1814271"/>
              <a:gd name="connsiteY2" fmla="*/ 135455 h 474023"/>
              <a:gd name="connsiteX3" fmla="*/ 1057650 w 1814271"/>
              <a:gd name="connsiteY3" fmla="*/ 135455 h 474023"/>
              <a:gd name="connsiteX4" fmla="*/ 964576 w 1814271"/>
              <a:gd name="connsiteY4" fmla="*/ 228529 h 474023"/>
              <a:gd name="connsiteX5" fmla="*/ 1674136 w 1814271"/>
              <a:gd name="connsiteY5" fmla="*/ 228529 h 474023"/>
              <a:gd name="connsiteX6" fmla="*/ 1674136 w 1814271"/>
              <a:gd name="connsiteY6" fmla="*/ 225023 h 474023"/>
              <a:gd name="connsiteX7" fmla="*/ 1767559 w 1814271"/>
              <a:gd name="connsiteY7" fmla="*/ 225023 h 474023"/>
              <a:gd name="connsiteX8" fmla="*/ 1767559 w 1814271"/>
              <a:gd name="connsiteY8" fmla="*/ 360478 h 474023"/>
              <a:gd name="connsiteX9" fmla="*/ 1814271 w 1814271"/>
              <a:gd name="connsiteY9" fmla="*/ 360478 h 474023"/>
              <a:gd name="connsiteX10" fmla="*/ 1720848 w 1814271"/>
              <a:gd name="connsiteY10" fmla="*/ 453901 h 474023"/>
              <a:gd name="connsiteX11" fmla="*/ 1627424 w 1814271"/>
              <a:gd name="connsiteY11" fmla="*/ 360478 h 474023"/>
              <a:gd name="connsiteX12" fmla="*/ 1674136 w 1814271"/>
              <a:gd name="connsiteY12" fmla="*/ 360478 h 474023"/>
              <a:gd name="connsiteX13" fmla="*/ 1674136 w 1814271"/>
              <a:gd name="connsiteY13" fmla="*/ 274248 h 474023"/>
              <a:gd name="connsiteX14" fmla="*/ 140135 w 1814271"/>
              <a:gd name="connsiteY14" fmla="*/ 274248 h 474023"/>
              <a:gd name="connsiteX15" fmla="*/ 140135 w 1814271"/>
              <a:gd name="connsiteY15" fmla="*/ 380600 h 474023"/>
              <a:gd name="connsiteX16" fmla="*/ 186847 w 1814271"/>
              <a:gd name="connsiteY16" fmla="*/ 380600 h 474023"/>
              <a:gd name="connsiteX17" fmla="*/ 93424 w 1814271"/>
              <a:gd name="connsiteY17" fmla="*/ 474023 h 474023"/>
              <a:gd name="connsiteX18" fmla="*/ 0 w 1814271"/>
              <a:gd name="connsiteY18" fmla="*/ 380600 h 474023"/>
              <a:gd name="connsiteX19" fmla="*/ 46712 w 1814271"/>
              <a:gd name="connsiteY19" fmla="*/ 380600 h 474023"/>
              <a:gd name="connsiteX20" fmla="*/ 46712 w 1814271"/>
              <a:gd name="connsiteY20" fmla="*/ 274248 h 474023"/>
              <a:gd name="connsiteX21" fmla="*/ 40283 w 1814271"/>
              <a:gd name="connsiteY21" fmla="*/ 274248 h 474023"/>
              <a:gd name="connsiteX22" fmla="*/ 40283 w 1814271"/>
              <a:gd name="connsiteY22" fmla="*/ 228529 h 474023"/>
              <a:gd name="connsiteX23" fmla="*/ 963878 w 1814271"/>
              <a:gd name="connsiteY23" fmla="*/ 228529 h 474023"/>
              <a:gd name="connsiteX24" fmla="*/ 870803 w 1814271"/>
              <a:gd name="connsiteY24" fmla="*/ 135455 h 474023"/>
              <a:gd name="connsiteX25" fmla="*/ 917515 w 1814271"/>
              <a:gd name="connsiteY25" fmla="*/ 135455 h 4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4271" h="474023">
                <a:moveTo>
                  <a:pt x="917515" y="0"/>
                </a:moveTo>
                <a:lnTo>
                  <a:pt x="1010938" y="0"/>
                </a:lnTo>
                <a:lnTo>
                  <a:pt x="1010938" y="135455"/>
                </a:lnTo>
                <a:lnTo>
                  <a:pt x="1057650" y="135455"/>
                </a:lnTo>
                <a:lnTo>
                  <a:pt x="964576" y="228529"/>
                </a:lnTo>
                <a:lnTo>
                  <a:pt x="1674136" y="228529"/>
                </a:lnTo>
                <a:lnTo>
                  <a:pt x="1674136" y="225023"/>
                </a:lnTo>
                <a:lnTo>
                  <a:pt x="1767559" y="225023"/>
                </a:lnTo>
                <a:lnTo>
                  <a:pt x="1767559" y="360478"/>
                </a:lnTo>
                <a:lnTo>
                  <a:pt x="1814271" y="360478"/>
                </a:lnTo>
                <a:lnTo>
                  <a:pt x="1720848" y="453901"/>
                </a:lnTo>
                <a:lnTo>
                  <a:pt x="1627424" y="360478"/>
                </a:lnTo>
                <a:lnTo>
                  <a:pt x="1674136" y="360478"/>
                </a:lnTo>
                <a:lnTo>
                  <a:pt x="1674136" y="274248"/>
                </a:lnTo>
                <a:lnTo>
                  <a:pt x="140135" y="274248"/>
                </a:lnTo>
                <a:lnTo>
                  <a:pt x="140135" y="380600"/>
                </a:lnTo>
                <a:lnTo>
                  <a:pt x="186847" y="380600"/>
                </a:lnTo>
                <a:lnTo>
                  <a:pt x="93424" y="474023"/>
                </a:lnTo>
                <a:lnTo>
                  <a:pt x="0" y="380600"/>
                </a:lnTo>
                <a:lnTo>
                  <a:pt x="46712" y="380600"/>
                </a:lnTo>
                <a:lnTo>
                  <a:pt x="46712" y="274248"/>
                </a:lnTo>
                <a:lnTo>
                  <a:pt x="40283" y="274248"/>
                </a:lnTo>
                <a:lnTo>
                  <a:pt x="40283" y="228529"/>
                </a:lnTo>
                <a:lnTo>
                  <a:pt x="963878" y="228529"/>
                </a:lnTo>
                <a:lnTo>
                  <a:pt x="870803" y="135455"/>
                </a:lnTo>
                <a:lnTo>
                  <a:pt x="917515" y="135455"/>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xmlns="" id="{6BED9506-EE7F-46EE-B447-495AE13F732D}"/>
              </a:ext>
            </a:extLst>
          </p:cNvPr>
          <p:cNvSpPr/>
          <p:nvPr/>
        </p:nvSpPr>
        <p:spPr>
          <a:xfrm>
            <a:off x="8786700" y="4737365"/>
            <a:ext cx="1814271" cy="474023"/>
          </a:xfrm>
          <a:custGeom>
            <a:avLst/>
            <a:gdLst>
              <a:gd name="connsiteX0" fmla="*/ 917515 w 1814271"/>
              <a:gd name="connsiteY0" fmla="*/ 0 h 474023"/>
              <a:gd name="connsiteX1" fmla="*/ 1010938 w 1814271"/>
              <a:gd name="connsiteY1" fmla="*/ 0 h 474023"/>
              <a:gd name="connsiteX2" fmla="*/ 1010938 w 1814271"/>
              <a:gd name="connsiteY2" fmla="*/ 135455 h 474023"/>
              <a:gd name="connsiteX3" fmla="*/ 1057650 w 1814271"/>
              <a:gd name="connsiteY3" fmla="*/ 135455 h 474023"/>
              <a:gd name="connsiteX4" fmla="*/ 964576 w 1814271"/>
              <a:gd name="connsiteY4" fmla="*/ 228529 h 474023"/>
              <a:gd name="connsiteX5" fmla="*/ 1674136 w 1814271"/>
              <a:gd name="connsiteY5" fmla="*/ 228529 h 474023"/>
              <a:gd name="connsiteX6" fmla="*/ 1674136 w 1814271"/>
              <a:gd name="connsiteY6" fmla="*/ 225023 h 474023"/>
              <a:gd name="connsiteX7" fmla="*/ 1767559 w 1814271"/>
              <a:gd name="connsiteY7" fmla="*/ 225023 h 474023"/>
              <a:gd name="connsiteX8" fmla="*/ 1767559 w 1814271"/>
              <a:gd name="connsiteY8" fmla="*/ 360478 h 474023"/>
              <a:gd name="connsiteX9" fmla="*/ 1814271 w 1814271"/>
              <a:gd name="connsiteY9" fmla="*/ 360478 h 474023"/>
              <a:gd name="connsiteX10" fmla="*/ 1720848 w 1814271"/>
              <a:gd name="connsiteY10" fmla="*/ 453901 h 474023"/>
              <a:gd name="connsiteX11" fmla="*/ 1627424 w 1814271"/>
              <a:gd name="connsiteY11" fmla="*/ 360478 h 474023"/>
              <a:gd name="connsiteX12" fmla="*/ 1674136 w 1814271"/>
              <a:gd name="connsiteY12" fmla="*/ 360478 h 474023"/>
              <a:gd name="connsiteX13" fmla="*/ 1674136 w 1814271"/>
              <a:gd name="connsiteY13" fmla="*/ 274248 h 474023"/>
              <a:gd name="connsiteX14" fmla="*/ 140135 w 1814271"/>
              <a:gd name="connsiteY14" fmla="*/ 274248 h 474023"/>
              <a:gd name="connsiteX15" fmla="*/ 140135 w 1814271"/>
              <a:gd name="connsiteY15" fmla="*/ 380600 h 474023"/>
              <a:gd name="connsiteX16" fmla="*/ 186847 w 1814271"/>
              <a:gd name="connsiteY16" fmla="*/ 380600 h 474023"/>
              <a:gd name="connsiteX17" fmla="*/ 93424 w 1814271"/>
              <a:gd name="connsiteY17" fmla="*/ 474023 h 474023"/>
              <a:gd name="connsiteX18" fmla="*/ 0 w 1814271"/>
              <a:gd name="connsiteY18" fmla="*/ 380600 h 474023"/>
              <a:gd name="connsiteX19" fmla="*/ 46712 w 1814271"/>
              <a:gd name="connsiteY19" fmla="*/ 380600 h 474023"/>
              <a:gd name="connsiteX20" fmla="*/ 46712 w 1814271"/>
              <a:gd name="connsiteY20" fmla="*/ 274248 h 474023"/>
              <a:gd name="connsiteX21" fmla="*/ 40283 w 1814271"/>
              <a:gd name="connsiteY21" fmla="*/ 274248 h 474023"/>
              <a:gd name="connsiteX22" fmla="*/ 40283 w 1814271"/>
              <a:gd name="connsiteY22" fmla="*/ 228529 h 474023"/>
              <a:gd name="connsiteX23" fmla="*/ 963878 w 1814271"/>
              <a:gd name="connsiteY23" fmla="*/ 228529 h 474023"/>
              <a:gd name="connsiteX24" fmla="*/ 870803 w 1814271"/>
              <a:gd name="connsiteY24" fmla="*/ 135455 h 474023"/>
              <a:gd name="connsiteX25" fmla="*/ 917515 w 1814271"/>
              <a:gd name="connsiteY25" fmla="*/ 135455 h 4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4271" h="474023">
                <a:moveTo>
                  <a:pt x="917515" y="0"/>
                </a:moveTo>
                <a:lnTo>
                  <a:pt x="1010938" y="0"/>
                </a:lnTo>
                <a:lnTo>
                  <a:pt x="1010938" y="135455"/>
                </a:lnTo>
                <a:lnTo>
                  <a:pt x="1057650" y="135455"/>
                </a:lnTo>
                <a:lnTo>
                  <a:pt x="964576" y="228529"/>
                </a:lnTo>
                <a:lnTo>
                  <a:pt x="1674136" y="228529"/>
                </a:lnTo>
                <a:lnTo>
                  <a:pt x="1674136" y="225023"/>
                </a:lnTo>
                <a:lnTo>
                  <a:pt x="1767559" y="225023"/>
                </a:lnTo>
                <a:lnTo>
                  <a:pt x="1767559" y="360478"/>
                </a:lnTo>
                <a:lnTo>
                  <a:pt x="1814271" y="360478"/>
                </a:lnTo>
                <a:lnTo>
                  <a:pt x="1720848" y="453901"/>
                </a:lnTo>
                <a:lnTo>
                  <a:pt x="1627424" y="360478"/>
                </a:lnTo>
                <a:lnTo>
                  <a:pt x="1674136" y="360478"/>
                </a:lnTo>
                <a:lnTo>
                  <a:pt x="1674136" y="274248"/>
                </a:lnTo>
                <a:lnTo>
                  <a:pt x="140135" y="274248"/>
                </a:lnTo>
                <a:lnTo>
                  <a:pt x="140135" y="380600"/>
                </a:lnTo>
                <a:lnTo>
                  <a:pt x="186847" y="380600"/>
                </a:lnTo>
                <a:lnTo>
                  <a:pt x="93424" y="474023"/>
                </a:lnTo>
                <a:lnTo>
                  <a:pt x="0" y="380600"/>
                </a:lnTo>
                <a:lnTo>
                  <a:pt x="46712" y="380600"/>
                </a:lnTo>
                <a:lnTo>
                  <a:pt x="46712" y="274248"/>
                </a:lnTo>
                <a:lnTo>
                  <a:pt x="40283" y="274248"/>
                </a:lnTo>
                <a:lnTo>
                  <a:pt x="40283" y="228529"/>
                </a:lnTo>
                <a:lnTo>
                  <a:pt x="963878" y="228529"/>
                </a:lnTo>
                <a:lnTo>
                  <a:pt x="870803" y="135455"/>
                </a:lnTo>
                <a:lnTo>
                  <a:pt x="917515" y="135455"/>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xmlns="" id="{94297DCA-6389-413A-B937-5E429D70D0E7}"/>
              </a:ext>
            </a:extLst>
          </p:cNvPr>
          <p:cNvSpPr/>
          <p:nvPr/>
        </p:nvSpPr>
        <p:spPr>
          <a:xfrm>
            <a:off x="5291882" y="4745107"/>
            <a:ext cx="1814271" cy="474023"/>
          </a:xfrm>
          <a:custGeom>
            <a:avLst/>
            <a:gdLst>
              <a:gd name="connsiteX0" fmla="*/ 917515 w 1814271"/>
              <a:gd name="connsiteY0" fmla="*/ 0 h 474023"/>
              <a:gd name="connsiteX1" fmla="*/ 1010938 w 1814271"/>
              <a:gd name="connsiteY1" fmla="*/ 0 h 474023"/>
              <a:gd name="connsiteX2" fmla="*/ 1010938 w 1814271"/>
              <a:gd name="connsiteY2" fmla="*/ 135455 h 474023"/>
              <a:gd name="connsiteX3" fmla="*/ 1057650 w 1814271"/>
              <a:gd name="connsiteY3" fmla="*/ 135455 h 474023"/>
              <a:gd name="connsiteX4" fmla="*/ 964576 w 1814271"/>
              <a:gd name="connsiteY4" fmla="*/ 228529 h 474023"/>
              <a:gd name="connsiteX5" fmla="*/ 1674136 w 1814271"/>
              <a:gd name="connsiteY5" fmla="*/ 228529 h 474023"/>
              <a:gd name="connsiteX6" fmla="*/ 1674136 w 1814271"/>
              <a:gd name="connsiteY6" fmla="*/ 225023 h 474023"/>
              <a:gd name="connsiteX7" fmla="*/ 1767559 w 1814271"/>
              <a:gd name="connsiteY7" fmla="*/ 225023 h 474023"/>
              <a:gd name="connsiteX8" fmla="*/ 1767559 w 1814271"/>
              <a:gd name="connsiteY8" fmla="*/ 360478 h 474023"/>
              <a:gd name="connsiteX9" fmla="*/ 1814271 w 1814271"/>
              <a:gd name="connsiteY9" fmla="*/ 360478 h 474023"/>
              <a:gd name="connsiteX10" fmla="*/ 1720848 w 1814271"/>
              <a:gd name="connsiteY10" fmla="*/ 453901 h 474023"/>
              <a:gd name="connsiteX11" fmla="*/ 1627424 w 1814271"/>
              <a:gd name="connsiteY11" fmla="*/ 360478 h 474023"/>
              <a:gd name="connsiteX12" fmla="*/ 1674136 w 1814271"/>
              <a:gd name="connsiteY12" fmla="*/ 360478 h 474023"/>
              <a:gd name="connsiteX13" fmla="*/ 1674136 w 1814271"/>
              <a:gd name="connsiteY13" fmla="*/ 274248 h 474023"/>
              <a:gd name="connsiteX14" fmla="*/ 140135 w 1814271"/>
              <a:gd name="connsiteY14" fmla="*/ 274248 h 474023"/>
              <a:gd name="connsiteX15" fmla="*/ 140135 w 1814271"/>
              <a:gd name="connsiteY15" fmla="*/ 380600 h 474023"/>
              <a:gd name="connsiteX16" fmla="*/ 186847 w 1814271"/>
              <a:gd name="connsiteY16" fmla="*/ 380600 h 474023"/>
              <a:gd name="connsiteX17" fmla="*/ 93424 w 1814271"/>
              <a:gd name="connsiteY17" fmla="*/ 474023 h 474023"/>
              <a:gd name="connsiteX18" fmla="*/ 0 w 1814271"/>
              <a:gd name="connsiteY18" fmla="*/ 380600 h 474023"/>
              <a:gd name="connsiteX19" fmla="*/ 46712 w 1814271"/>
              <a:gd name="connsiteY19" fmla="*/ 380600 h 474023"/>
              <a:gd name="connsiteX20" fmla="*/ 46712 w 1814271"/>
              <a:gd name="connsiteY20" fmla="*/ 274248 h 474023"/>
              <a:gd name="connsiteX21" fmla="*/ 40283 w 1814271"/>
              <a:gd name="connsiteY21" fmla="*/ 274248 h 474023"/>
              <a:gd name="connsiteX22" fmla="*/ 40283 w 1814271"/>
              <a:gd name="connsiteY22" fmla="*/ 228529 h 474023"/>
              <a:gd name="connsiteX23" fmla="*/ 963878 w 1814271"/>
              <a:gd name="connsiteY23" fmla="*/ 228529 h 474023"/>
              <a:gd name="connsiteX24" fmla="*/ 870803 w 1814271"/>
              <a:gd name="connsiteY24" fmla="*/ 135455 h 474023"/>
              <a:gd name="connsiteX25" fmla="*/ 917515 w 1814271"/>
              <a:gd name="connsiteY25" fmla="*/ 135455 h 4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4271" h="474023">
                <a:moveTo>
                  <a:pt x="917515" y="0"/>
                </a:moveTo>
                <a:lnTo>
                  <a:pt x="1010938" y="0"/>
                </a:lnTo>
                <a:lnTo>
                  <a:pt x="1010938" y="135455"/>
                </a:lnTo>
                <a:lnTo>
                  <a:pt x="1057650" y="135455"/>
                </a:lnTo>
                <a:lnTo>
                  <a:pt x="964576" y="228529"/>
                </a:lnTo>
                <a:lnTo>
                  <a:pt x="1674136" y="228529"/>
                </a:lnTo>
                <a:lnTo>
                  <a:pt x="1674136" y="225023"/>
                </a:lnTo>
                <a:lnTo>
                  <a:pt x="1767559" y="225023"/>
                </a:lnTo>
                <a:lnTo>
                  <a:pt x="1767559" y="360478"/>
                </a:lnTo>
                <a:lnTo>
                  <a:pt x="1814271" y="360478"/>
                </a:lnTo>
                <a:lnTo>
                  <a:pt x="1720848" y="453901"/>
                </a:lnTo>
                <a:lnTo>
                  <a:pt x="1627424" y="360478"/>
                </a:lnTo>
                <a:lnTo>
                  <a:pt x="1674136" y="360478"/>
                </a:lnTo>
                <a:lnTo>
                  <a:pt x="1674136" y="274248"/>
                </a:lnTo>
                <a:lnTo>
                  <a:pt x="140135" y="274248"/>
                </a:lnTo>
                <a:lnTo>
                  <a:pt x="140135" y="380600"/>
                </a:lnTo>
                <a:lnTo>
                  <a:pt x="186847" y="380600"/>
                </a:lnTo>
                <a:lnTo>
                  <a:pt x="93424" y="474023"/>
                </a:lnTo>
                <a:lnTo>
                  <a:pt x="0" y="380600"/>
                </a:lnTo>
                <a:lnTo>
                  <a:pt x="46712" y="380600"/>
                </a:lnTo>
                <a:lnTo>
                  <a:pt x="46712" y="274248"/>
                </a:lnTo>
                <a:lnTo>
                  <a:pt x="40283" y="274248"/>
                </a:lnTo>
                <a:lnTo>
                  <a:pt x="40283" y="228529"/>
                </a:lnTo>
                <a:lnTo>
                  <a:pt x="963878" y="228529"/>
                </a:lnTo>
                <a:lnTo>
                  <a:pt x="870803" y="135455"/>
                </a:lnTo>
                <a:lnTo>
                  <a:pt x="917515" y="135455"/>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4794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up)">
                                      <p:cBhvr>
                                        <p:cTn id="7" dur="5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up)">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circle(in)">
                                      <p:cBhvr>
                                        <p:cTn id="17" dur="20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up)">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down)">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circle(in)">
                                      <p:cBhvr>
                                        <p:cTn id="37" dur="20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up)">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circle(in)">
                                      <p:cBhvr>
                                        <p:cTn id="47" dur="2000"/>
                                        <p:tgtEl>
                                          <p:spTgt spid="40"/>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circle(in)">
                                      <p:cBhvr>
                                        <p:cTn id="52" dur="20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circle(in)">
                                      <p:cBhvr>
                                        <p:cTn id="57" dur="2000"/>
                                        <p:tgtEl>
                                          <p:spTgt spid="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up)">
                                      <p:cBhvr>
                                        <p:cTn id="62" dur="500"/>
                                        <p:tgtEl>
                                          <p:spTgt spid="65"/>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circle(in)">
                                      <p:cBhvr>
                                        <p:cTn id="67" dur="2000"/>
                                        <p:tgtEl>
                                          <p:spTgt spid="46"/>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circle(in)">
                                      <p:cBhvr>
                                        <p:cTn id="72" dur="2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40" grpId="0" animBg="1"/>
      <p:bldP spid="42" grpId="0" animBg="1"/>
      <p:bldP spid="46" grpId="0" animBg="1"/>
      <p:bldP spid="48" grpId="0" animBg="1"/>
      <p:bldP spid="57" grpId="0" animBg="1"/>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D1FC41CB-2A3C-4EAB-9EDA-B02A8CBEFFEE}"/>
              </a:ext>
            </a:extLst>
          </p:cNvPr>
          <p:cNvSpPr txBox="1"/>
          <p:nvPr/>
        </p:nvSpPr>
        <p:spPr>
          <a:xfrm>
            <a:off x="666750" y="964707"/>
            <a:ext cx="10858500"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Các ý kiến, lí lẽ, dẫn chứng trong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xmlns="" id="{1593CC57-23C4-4FF7-A767-1402ABF4541B}"/>
              </a:ext>
            </a:extLst>
          </p:cNvPr>
          <p:cNvGrpSpPr/>
          <p:nvPr/>
        </p:nvGrpSpPr>
        <p:grpSpPr>
          <a:xfrm>
            <a:off x="4434125" y="1567940"/>
            <a:ext cx="3230787" cy="750907"/>
            <a:chOff x="4423881" y="1950133"/>
            <a:chExt cx="3230787" cy="750907"/>
          </a:xfrm>
        </p:grpSpPr>
        <p:sp>
          <p:nvSpPr>
            <p:cNvPr id="35" name="Rectangle: Rounded Corners 34">
              <a:extLst>
                <a:ext uri="{FF2B5EF4-FFF2-40B4-BE49-F238E27FC236}">
                  <a16:creationId xmlns:a16="http://schemas.microsoft.com/office/drawing/2014/main" xmlns="" id="{99A61F8A-1055-4D43-90E4-9BAB38CEF03F}"/>
                </a:ext>
              </a:extLst>
            </p:cNvPr>
            <p:cNvSpPr/>
            <p:nvPr/>
          </p:nvSpPr>
          <p:spPr>
            <a:xfrm>
              <a:off x="4423881" y="1950133"/>
              <a:ext cx="3117337" cy="662574"/>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xmlns="" id="{3B59BB77-3059-45D0-9A88-68F572362599}"/>
                </a:ext>
              </a:extLst>
            </p:cNvPr>
            <p:cNvSpPr/>
            <p:nvPr/>
          </p:nvSpPr>
          <p:spPr>
            <a:xfrm>
              <a:off x="4537331" y="2038466"/>
              <a:ext cx="3117337" cy="662574"/>
            </a:xfrm>
            <a:custGeom>
              <a:avLst/>
              <a:gdLst>
                <a:gd name="connsiteX0" fmla="*/ 0 w 1876332"/>
                <a:gd name="connsiteY0" fmla="*/ 39938 h 399380"/>
                <a:gd name="connsiteX1" fmla="*/ 39938 w 1876332"/>
                <a:gd name="connsiteY1" fmla="*/ 0 h 399380"/>
                <a:gd name="connsiteX2" fmla="*/ 1836394 w 1876332"/>
                <a:gd name="connsiteY2" fmla="*/ 0 h 399380"/>
                <a:gd name="connsiteX3" fmla="*/ 1876332 w 1876332"/>
                <a:gd name="connsiteY3" fmla="*/ 39938 h 399380"/>
                <a:gd name="connsiteX4" fmla="*/ 1876332 w 1876332"/>
                <a:gd name="connsiteY4" fmla="*/ 359442 h 399380"/>
                <a:gd name="connsiteX5" fmla="*/ 1836394 w 1876332"/>
                <a:gd name="connsiteY5" fmla="*/ 399380 h 399380"/>
                <a:gd name="connsiteX6" fmla="*/ 39938 w 1876332"/>
                <a:gd name="connsiteY6" fmla="*/ 399380 h 399380"/>
                <a:gd name="connsiteX7" fmla="*/ 0 w 1876332"/>
                <a:gd name="connsiteY7" fmla="*/ 359442 h 399380"/>
                <a:gd name="connsiteX8" fmla="*/ 0 w 1876332"/>
                <a:gd name="connsiteY8" fmla="*/ 39938 h 39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6332" h="399380">
                  <a:moveTo>
                    <a:pt x="0" y="39938"/>
                  </a:moveTo>
                  <a:cubicBezTo>
                    <a:pt x="0" y="17881"/>
                    <a:pt x="17881" y="0"/>
                    <a:pt x="39938" y="0"/>
                  </a:cubicBezTo>
                  <a:lnTo>
                    <a:pt x="1836394" y="0"/>
                  </a:lnTo>
                  <a:cubicBezTo>
                    <a:pt x="1858451" y="0"/>
                    <a:pt x="1876332" y="17881"/>
                    <a:pt x="1876332" y="39938"/>
                  </a:cubicBezTo>
                  <a:lnTo>
                    <a:pt x="1876332" y="359442"/>
                  </a:lnTo>
                  <a:cubicBezTo>
                    <a:pt x="1876332" y="381499"/>
                    <a:pt x="1858451" y="399380"/>
                    <a:pt x="1836394" y="399380"/>
                  </a:cubicBezTo>
                  <a:lnTo>
                    <a:pt x="39938" y="399380"/>
                  </a:lnTo>
                  <a:cubicBezTo>
                    <a:pt x="17881" y="399380"/>
                    <a:pt x="0" y="381499"/>
                    <a:pt x="0" y="359442"/>
                  </a:cubicBezTo>
                  <a:lnTo>
                    <a:pt x="0" y="39938"/>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7417" tIns="57417" rIns="57417" bIns="57417" numCol="1" spcCol="1270" anchor="ctr" anchorCtr="0">
              <a:noAutofit/>
            </a:bodyPr>
            <a:lstStyle/>
            <a:p>
              <a:pPr marL="0" lvl="0" indent="0" algn="ctr" defTabSz="533400">
                <a:lnSpc>
                  <a:spcPct val="90000"/>
                </a:lnSpc>
                <a:spcBef>
                  <a:spcPct val="0"/>
                </a:spcBef>
                <a:spcAft>
                  <a:spcPct val="35000"/>
                </a:spcAft>
                <a:buNone/>
              </a:pPr>
              <a:endParaRPr lang="en-US" sz="2800" b="1" kern="1200" dirty="0">
                <a:solidFill>
                  <a:srgbClr val="002060"/>
                </a:solidFill>
                <a:latin typeface="Calibri Light" panose="020F0302020204030204"/>
                <a:ea typeface="+mn-ea"/>
                <a:cs typeface="+mn-cs"/>
              </a:endParaRPr>
            </a:p>
          </p:txBody>
        </p:sp>
      </p:grpSp>
      <p:grpSp>
        <p:nvGrpSpPr>
          <p:cNvPr id="41" name="Group 40">
            <a:extLst>
              <a:ext uri="{FF2B5EF4-FFF2-40B4-BE49-F238E27FC236}">
                <a16:creationId xmlns:a16="http://schemas.microsoft.com/office/drawing/2014/main" xmlns="" id="{645A7421-76AB-4F79-B2DF-C4AFC7F0BED9}"/>
              </a:ext>
            </a:extLst>
          </p:cNvPr>
          <p:cNvGrpSpPr/>
          <p:nvPr/>
        </p:nvGrpSpPr>
        <p:grpSpPr>
          <a:xfrm>
            <a:off x="918347" y="2718492"/>
            <a:ext cx="3050425" cy="2739328"/>
            <a:chOff x="3418064" y="2546031"/>
            <a:chExt cx="1629417" cy="800899"/>
          </a:xfrm>
        </p:grpSpPr>
        <p:sp>
          <p:nvSpPr>
            <p:cNvPr id="45" name="Rectangle: Rounded Corners 44">
              <a:extLst>
                <a:ext uri="{FF2B5EF4-FFF2-40B4-BE49-F238E27FC236}">
                  <a16:creationId xmlns:a16="http://schemas.microsoft.com/office/drawing/2014/main" xmlns="" id="{E3F46C80-F52D-4048-B0AF-082E95F9554C}"/>
                </a:ext>
              </a:extLst>
            </p:cNvPr>
            <p:cNvSpPr/>
            <p:nvPr/>
          </p:nvSpPr>
          <p:spPr>
            <a:xfrm>
              <a:off x="3418064" y="2546031"/>
              <a:ext cx="1561237" cy="76117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47" name="Freeform: Shape 46">
              <a:extLst>
                <a:ext uri="{FF2B5EF4-FFF2-40B4-BE49-F238E27FC236}">
                  <a16:creationId xmlns:a16="http://schemas.microsoft.com/office/drawing/2014/main" xmlns="" id="{538A212B-23D1-4530-A4F1-0DCD0DD97E6E}"/>
                </a:ext>
              </a:extLst>
            </p:cNvPr>
            <p:cNvSpPr/>
            <p:nvPr/>
          </p:nvSpPr>
          <p:spPr>
            <a:xfrm>
              <a:off x="3486244" y="2585752"/>
              <a:ext cx="1561237" cy="761178"/>
            </a:xfrm>
            <a:custGeom>
              <a:avLst/>
              <a:gdLst>
                <a:gd name="connsiteX0" fmla="*/ 0 w 1561237"/>
                <a:gd name="connsiteY0" fmla="*/ 76118 h 761178"/>
                <a:gd name="connsiteX1" fmla="*/ 76118 w 1561237"/>
                <a:gd name="connsiteY1" fmla="*/ 0 h 761178"/>
                <a:gd name="connsiteX2" fmla="*/ 1485119 w 1561237"/>
                <a:gd name="connsiteY2" fmla="*/ 0 h 761178"/>
                <a:gd name="connsiteX3" fmla="*/ 1561237 w 1561237"/>
                <a:gd name="connsiteY3" fmla="*/ 76118 h 761178"/>
                <a:gd name="connsiteX4" fmla="*/ 1561237 w 1561237"/>
                <a:gd name="connsiteY4" fmla="*/ 685060 h 761178"/>
                <a:gd name="connsiteX5" fmla="*/ 1485119 w 1561237"/>
                <a:gd name="connsiteY5" fmla="*/ 761178 h 761178"/>
                <a:gd name="connsiteX6" fmla="*/ 76118 w 1561237"/>
                <a:gd name="connsiteY6" fmla="*/ 761178 h 761178"/>
                <a:gd name="connsiteX7" fmla="*/ 0 w 1561237"/>
                <a:gd name="connsiteY7" fmla="*/ 685060 h 761178"/>
                <a:gd name="connsiteX8" fmla="*/ 0 w 1561237"/>
                <a:gd name="connsiteY8" fmla="*/ 76118 h 76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237" h="761178">
                  <a:moveTo>
                    <a:pt x="0" y="76118"/>
                  </a:moveTo>
                  <a:cubicBezTo>
                    <a:pt x="0" y="34079"/>
                    <a:pt x="34079" y="0"/>
                    <a:pt x="76118" y="0"/>
                  </a:cubicBezTo>
                  <a:lnTo>
                    <a:pt x="1485119" y="0"/>
                  </a:lnTo>
                  <a:cubicBezTo>
                    <a:pt x="1527158" y="0"/>
                    <a:pt x="1561237" y="34079"/>
                    <a:pt x="1561237" y="76118"/>
                  </a:cubicBezTo>
                  <a:lnTo>
                    <a:pt x="1561237" y="685060"/>
                  </a:lnTo>
                  <a:cubicBezTo>
                    <a:pt x="1561237" y="727099"/>
                    <a:pt x="1527158" y="761178"/>
                    <a:pt x="1485119" y="761178"/>
                  </a:cubicBezTo>
                  <a:lnTo>
                    <a:pt x="76118" y="761178"/>
                  </a:lnTo>
                  <a:cubicBezTo>
                    <a:pt x="34079" y="761178"/>
                    <a:pt x="0" y="727099"/>
                    <a:pt x="0" y="685060"/>
                  </a:cubicBezTo>
                  <a:lnTo>
                    <a:pt x="0" y="7611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204" tIns="64204" rIns="64204" bIns="64204" numCol="1" spcCol="1270" anchor="ctr" anchorCtr="0">
              <a:noAutofit/>
            </a:bodyPr>
            <a:lstStyle/>
            <a:p>
              <a:pPr marL="0" lvl="0" indent="0" algn="ctr" defTabSz="488950">
                <a:lnSpc>
                  <a:spcPct val="90000"/>
                </a:lnSpc>
                <a:spcBef>
                  <a:spcPct val="0"/>
                </a:spcBef>
                <a:spcAft>
                  <a:spcPct val="35000"/>
                </a:spcAft>
                <a:buNone/>
              </a:pPr>
              <a:endParaRPr lang="en-US" sz="2400" kern="1200" dirty="0">
                <a:latin typeface="Calibri Light" panose="020F0302020204030204"/>
                <a:ea typeface="+mn-ea"/>
                <a:cs typeface="+mn-cs"/>
              </a:endParaRPr>
            </a:p>
          </p:txBody>
        </p:sp>
      </p:grpSp>
      <p:grpSp>
        <p:nvGrpSpPr>
          <p:cNvPr id="54" name="Group 53">
            <a:extLst>
              <a:ext uri="{FF2B5EF4-FFF2-40B4-BE49-F238E27FC236}">
                <a16:creationId xmlns:a16="http://schemas.microsoft.com/office/drawing/2014/main" xmlns="" id="{D4BB8103-7DB9-4281-9E96-5AC3CD16C8A2}"/>
              </a:ext>
            </a:extLst>
          </p:cNvPr>
          <p:cNvGrpSpPr/>
          <p:nvPr/>
        </p:nvGrpSpPr>
        <p:grpSpPr>
          <a:xfrm>
            <a:off x="4418366" y="2716470"/>
            <a:ext cx="3247920" cy="3350372"/>
            <a:chOff x="5424093" y="2586871"/>
            <a:chExt cx="1918602" cy="691504"/>
          </a:xfrm>
        </p:grpSpPr>
        <p:sp>
          <p:nvSpPr>
            <p:cNvPr id="55" name="Rectangle: Rounded Corners 54">
              <a:extLst>
                <a:ext uri="{FF2B5EF4-FFF2-40B4-BE49-F238E27FC236}">
                  <a16:creationId xmlns:a16="http://schemas.microsoft.com/office/drawing/2014/main" xmlns="" id="{2B74B9F9-AC49-4D66-8B51-97A39CFDD54B}"/>
                </a:ext>
              </a:extLst>
            </p:cNvPr>
            <p:cNvSpPr/>
            <p:nvPr/>
          </p:nvSpPr>
          <p:spPr>
            <a:xfrm>
              <a:off x="5424093" y="2586871"/>
              <a:ext cx="1835413" cy="691504"/>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6" name="Freeform: Shape 55">
              <a:extLst>
                <a:ext uri="{FF2B5EF4-FFF2-40B4-BE49-F238E27FC236}">
                  <a16:creationId xmlns:a16="http://schemas.microsoft.com/office/drawing/2014/main" xmlns="" id="{2610D496-A1E5-4009-9E82-4B3C3CA6B484}"/>
                </a:ext>
              </a:extLst>
            </p:cNvPr>
            <p:cNvSpPr/>
            <p:nvPr/>
          </p:nvSpPr>
          <p:spPr>
            <a:xfrm>
              <a:off x="5507282" y="2611988"/>
              <a:ext cx="1835413" cy="662575"/>
            </a:xfrm>
            <a:custGeom>
              <a:avLst/>
              <a:gdLst>
                <a:gd name="connsiteX0" fmla="*/ 0 w 1835413"/>
                <a:gd name="connsiteY0" fmla="*/ 66258 h 662575"/>
                <a:gd name="connsiteX1" fmla="*/ 66258 w 1835413"/>
                <a:gd name="connsiteY1" fmla="*/ 0 h 662575"/>
                <a:gd name="connsiteX2" fmla="*/ 1769156 w 1835413"/>
                <a:gd name="connsiteY2" fmla="*/ 0 h 662575"/>
                <a:gd name="connsiteX3" fmla="*/ 1835414 w 1835413"/>
                <a:gd name="connsiteY3" fmla="*/ 66258 h 662575"/>
                <a:gd name="connsiteX4" fmla="*/ 1835413 w 1835413"/>
                <a:gd name="connsiteY4" fmla="*/ 596318 h 662575"/>
                <a:gd name="connsiteX5" fmla="*/ 1769155 w 1835413"/>
                <a:gd name="connsiteY5" fmla="*/ 662576 h 662575"/>
                <a:gd name="connsiteX6" fmla="*/ 66258 w 1835413"/>
                <a:gd name="connsiteY6" fmla="*/ 662575 h 662575"/>
                <a:gd name="connsiteX7" fmla="*/ 0 w 1835413"/>
                <a:gd name="connsiteY7" fmla="*/ 596317 h 662575"/>
                <a:gd name="connsiteX8" fmla="*/ 0 w 1835413"/>
                <a:gd name="connsiteY8" fmla="*/ 66258 h 66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5413" h="662575">
                  <a:moveTo>
                    <a:pt x="0" y="66258"/>
                  </a:moveTo>
                  <a:cubicBezTo>
                    <a:pt x="0" y="29665"/>
                    <a:pt x="29665" y="0"/>
                    <a:pt x="66258" y="0"/>
                  </a:cubicBezTo>
                  <a:lnTo>
                    <a:pt x="1769156" y="0"/>
                  </a:lnTo>
                  <a:cubicBezTo>
                    <a:pt x="1805749" y="0"/>
                    <a:pt x="1835414" y="29665"/>
                    <a:pt x="1835414" y="66258"/>
                  </a:cubicBezTo>
                  <a:cubicBezTo>
                    <a:pt x="1835414" y="242945"/>
                    <a:pt x="1835413" y="419631"/>
                    <a:pt x="1835413" y="596318"/>
                  </a:cubicBezTo>
                  <a:cubicBezTo>
                    <a:pt x="1835413" y="632911"/>
                    <a:pt x="1805748" y="662576"/>
                    <a:pt x="1769155" y="662576"/>
                  </a:cubicBezTo>
                  <a:lnTo>
                    <a:pt x="66258" y="662575"/>
                  </a:lnTo>
                  <a:cubicBezTo>
                    <a:pt x="29665" y="662575"/>
                    <a:pt x="0" y="632910"/>
                    <a:pt x="0" y="596317"/>
                  </a:cubicBezTo>
                  <a:lnTo>
                    <a:pt x="0" y="66258"/>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1316" tIns="61316" rIns="61316" bIns="61316" numCol="1" spcCol="1270" anchor="ctr" anchorCtr="0">
              <a:noAutofit/>
            </a:bodyPr>
            <a:lstStyle/>
            <a:p>
              <a:pPr marL="0" lvl="0" indent="0" algn="ctr" defTabSz="488950">
                <a:lnSpc>
                  <a:spcPct val="90000"/>
                </a:lnSpc>
                <a:spcBef>
                  <a:spcPct val="0"/>
                </a:spcBef>
                <a:spcAft>
                  <a:spcPct val="35000"/>
                </a:spcAft>
                <a:buNone/>
              </a:pPr>
              <a:endParaRPr lang="en-US" sz="2400" kern="1200" dirty="0">
                <a:latin typeface="Calibri Light" panose="020F0302020204030204"/>
                <a:ea typeface="+mn-ea"/>
                <a:cs typeface="+mn-cs"/>
              </a:endParaRPr>
            </a:p>
          </p:txBody>
        </p:sp>
      </p:grpSp>
      <p:grpSp>
        <p:nvGrpSpPr>
          <p:cNvPr id="59" name="Group 58">
            <a:extLst>
              <a:ext uri="{FF2B5EF4-FFF2-40B4-BE49-F238E27FC236}">
                <a16:creationId xmlns:a16="http://schemas.microsoft.com/office/drawing/2014/main" xmlns="" id="{2B4A6B76-337C-483F-9C46-56EDA1B6D7E1}"/>
              </a:ext>
            </a:extLst>
          </p:cNvPr>
          <p:cNvGrpSpPr/>
          <p:nvPr/>
        </p:nvGrpSpPr>
        <p:grpSpPr>
          <a:xfrm>
            <a:off x="7977460" y="2718493"/>
            <a:ext cx="3283493" cy="3588642"/>
            <a:chOff x="7399272" y="2546031"/>
            <a:chExt cx="2166233" cy="809737"/>
          </a:xfrm>
        </p:grpSpPr>
        <p:sp>
          <p:nvSpPr>
            <p:cNvPr id="60" name="Rectangle: Rounded Corners 59">
              <a:extLst>
                <a:ext uri="{FF2B5EF4-FFF2-40B4-BE49-F238E27FC236}">
                  <a16:creationId xmlns:a16="http://schemas.microsoft.com/office/drawing/2014/main" xmlns="" id="{FFD5247B-6F9A-4C62-873C-CF0D70A8035B}"/>
                </a:ext>
              </a:extLst>
            </p:cNvPr>
            <p:cNvSpPr/>
            <p:nvPr/>
          </p:nvSpPr>
          <p:spPr>
            <a:xfrm>
              <a:off x="7399272" y="2546031"/>
              <a:ext cx="2069028" cy="773799"/>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61" name="Freeform: Shape 60">
              <a:extLst>
                <a:ext uri="{FF2B5EF4-FFF2-40B4-BE49-F238E27FC236}">
                  <a16:creationId xmlns:a16="http://schemas.microsoft.com/office/drawing/2014/main" xmlns="" id="{236F3B8B-B0B9-449F-8FA1-465AB8C6A90F}"/>
                </a:ext>
              </a:extLst>
            </p:cNvPr>
            <p:cNvSpPr/>
            <p:nvPr/>
          </p:nvSpPr>
          <p:spPr>
            <a:xfrm>
              <a:off x="7496477" y="2581969"/>
              <a:ext cx="2069028" cy="773799"/>
            </a:xfrm>
            <a:custGeom>
              <a:avLst/>
              <a:gdLst>
                <a:gd name="connsiteX0" fmla="*/ 0 w 2069028"/>
                <a:gd name="connsiteY0" fmla="*/ 77380 h 773799"/>
                <a:gd name="connsiteX1" fmla="*/ 77380 w 2069028"/>
                <a:gd name="connsiteY1" fmla="*/ 0 h 773799"/>
                <a:gd name="connsiteX2" fmla="*/ 1991648 w 2069028"/>
                <a:gd name="connsiteY2" fmla="*/ 0 h 773799"/>
                <a:gd name="connsiteX3" fmla="*/ 2069028 w 2069028"/>
                <a:gd name="connsiteY3" fmla="*/ 77380 h 773799"/>
                <a:gd name="connsiteX4" fmla="*/ 2069028 w 2069028"/>
                <a:gd name="connsiteY4" fmla="*/ 696419 h 773799"/>
                <a:gd name="connsiteX5" fmla="*/ 1991648 w 2069028"/>
                <a:gd name="connsiteY5" fmla="*/ 773799 h 773799"/>
                <a:gd name="connsiteX6" fmla="*/ 77380 w 2069028"/>
                <a:gd name="connsiteY6" fmla="*/ 773799 h 773799"/>
                <a:gd name="connsiteX7" fmla="*/ 0 w 2069028"/>
                <a:gd name="connsiteY7" fmla="*/ 696419 h 773799"/>
                <a:gd name="connsiteX8" fmla="*/ 0 w 2069028"/>
                <a:gd name="connsiteY8" fmla="*/ 77380 h 77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9028" h="773799">
                  <a:moveTo>
                    <a:pt x="0" y="77380"/>
                  </a:moveTo>
                  <a:cubicBezTo>
                    <a:pt x="0" y="34644"/>
                    <a:pt x="34644" y="0"/>
                    <a:pt x="77380" y="0"/>
                  </a:cubicBezTo>
                  <a:lnTo>
                    <a:pt x="1991648" y="0"/>
                  </a:lnTo>
                  <a:cubicBezTo>
                    <a:pt x="2034384" y="0"/>
                    <a:pt x="2069028" y="34644"/>
                    <a:pt x="2069028" y="77380"/>
                  </a:cubicBezTo>
                  <a:lnTo>
                    <a:pt x="2069028" y="696419"/>
                  </a:lnTo>
                  <a:cubicBezTo>
                    <a:pt x="2069028" y="739155"/>
                    <a:pt x="2034384" y="773799"/>
                    <a:pt x="1991648" y="773799"/>
                  </a:cubicBezTo>
                  <a:lnTo>
                    <a:pt x="77380" y="773799"/>
                  </a:lnTo>
                  <a:cubicBezTo>
                    <a:pt x="34644" y="773799"/>
                    <a:pt x="0" y="739155"/>
                    <a:pt x="0" y="696419"/>
                  </a:cubicBezTo>
                  <a:lnTo>
                    <a:pt x="0" y="77380"/>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64574" tIns="64574" rIns="64574" bIns="64574" numCol="1" spcCol="1270" anchor="ctr" anchorCtr="0">
              <a:noAutofit/>
            </a:bodyPr>
            <a:lstStyle/>
            <a:p>
              <a:pPr marL="0" lvl="0" indent="0" algn="ctr" defTabSz="488950">
                <a:lnSpc>
                  <a:spcPct val="90000"/>
                </a:lnSpc>
                <a:spcBef>
                  <a:spcPct val="0"/>
                </a:spcBef>
                <a:spcAft>
                  <a:spcPct val="35000"/>
                </a:spcAft>
                <a:buNone/>
              </a:pPr>
              <a:endParaRPr lang="en-US" sz="2400" kern="1200" dirty="0">
                <a:latin typeface="Calibri Light" panose="020F0302020204030204"/>
                <a:ea typeface="+mn-ea"/>
                <a:cs typeface="+mn-cs"/>
              </a:endParaRPr>
            </a:p>
          </p:txBody>
        </p:sp>
      </p:grpSp>
      <p:sp>
        <p:nvSpPr>
          <p:cNvPr id="63" name="Freeform: Shape 62">
            <a:extLst>
              <a:ext uri="{FF2B5EF4-FFF2-40B4-BE49-F238E27FC236}">
                <a16:creationId xmlns:a16="http://schemas.microsoft.com/office/drawing/2014/main" xmlns="" id="{B12AAB54-AEAA-49B5-A114-0648E8266A96}"/>
              </a:ext>
            </a:extLst>
          </p:cNvPr>
          <p:cNvSpPr/>
          <p:nvPr/>
        </p:nvSpPr>
        <p:spPr>
          <a:xfrm>
            <a:off x="2275018" y="2438026"/>
            <a:ext cx="7549225" cy="275507"/>
          </a:xfrm>
          <a:custGeom>
            <a:avLst/>
            <a:gdLst>
              <a:gd name="connsiteX0" fmla="*/ 3717462 w 7549225"/>
              <a:gd name="connsiteY0" fmla="*/ 0 h 275507"/>
              <a:gd name="connsiteX1" fmla="*/ 3831762 w 7549225"/>
              <a:gd name="connsiteY1" fmla="*/ 0 h 275507"/>
              <a:gd name="connsiteX2" fmla="*/ 3831762 w 7549225"/>
              <a:gd name="connsiteY2" fmla="*/ 2754 h 275507"/>
              <a:gd name="connsiteX3" fmla="*/ 7536526 w 7549225"/>
              <a:gd name="connsiteY3" fmla="*/ 2754 h 275507"/>
              <a:gd name="connsiteX4" fmla="*/ 7536526 w 7549225"/>
              <a:gd name="connsiteY4" fmla="*/ 57249 h 275507"/>
              <a:gd name="connsiteX5" fmla="*/ 7492075 w 7549225"/>
              <a:gd name="connsiteY5" fmla="*/ 57249 h 275507"/>
              <a:gd name="connsiteX6" fmla="*/ 7492075 w 7549225"/>
              <a:gd name="connsiteY6" fmla="*/ 161207 h 275507"/>
              <a:gd name="connsiteX7" fmla="*/ 7549225 w 7549225"/>
              <a:gd name="connsiteY7" fmla="*/ 161207 h 275507"/>
              <a:gd name="connsiteX8" fmla="*/ 7434925 w 7549225"/>
              <a:gd name="connsiteY8" fmla="*/ 275507 h 275507"/>
              <a:gd name="connsiteX9" fmla="*/ 7320625 w 7549225"/>
              <a:gd name="connsiteY9" fmla="*/ 161207 h 275507"/>
              <a:gd name="connsiteX10" fmla="*/ 7377775 w 7549225"/>
              <a:gd name="connsiteY10" fmla="*/ 161207 h 275507"/>
              <a:gd name="connsiteX11" fmla="*/ 7377775 w 7549225"/>
              <a:gd name="connsiteY11" fmla="*/ 57249 h 275507"/>
              <a:gd name="connsiteX12" fmla="*/ 3831762 w 7549225"/>
              <a:gd name="connsiteY12" fmla="*/ 57249 h 275507"/>
              <a:gd name="connsiteX13" fmla="*/ 3831762 w 7549225"/>
              <a:gd name="connsiteY13" fmla="*/ 148364 h 275507"/>
              <a:gd name="connsiteX14" fmla="*/ 3888912 w 7549225"/>
              <a:gd name="connsiteY14" fmla="*/ 148364 h 275507"/>
              <a:gd name="connsiteX15" fmla="*/ 3774612 w 7549225"/>
              <a:gd name="connsiteY15" fmla="*/ 262664 h 275507"/>
              <a:gd name="connsiteX16" fmla="*/ 3660312 w 7549225"/>
              <a:gd name="connsiteY16" fmla="*/ 148364 h 275507"/>
              <a:gd name="connsiteX17" fmla="*/ 3717462 w 7549225"/>
              <a:gd name="connsiteY17" fmla="*/ 148364 h 275507"/>
              <a:gd name="connsiteX18" fmla="*/ 3717462 w 7549225"/>
              <a:gd name="connsiteY18" fmla="*/ 57249 h 275507"/>
              <a:gd name="connsiteX19" fmla="*/ 171450 w 7549225"/>
              <a:gd name="connsiteY19" fmla="*/ 57249 h 275507"/>
              <a:gd name="connsiteX20" fmla="*/ 171450 w 7549225"/>
              <a:gd name="connsiteY20" fmla="*/ 153335 h 275507"/>
              <a:gd name="connsiteX21" fmla="*/ 228601 w 7549225"/>
              <a:gd name="connsiteY21" fmla="*/ 153335 h 275507"/>
              <a:gd name="connsiteX22" fmla="*/ 114300 w 7549225"/>
              <a:gd name="connsiteY22" fmla="*/ 267635 h 275507"/>
              <a:gd name="connsiteX23" fmla="*/ 0 w 7549225"/>
              <a:gd name="connsiteY23" fmla="*/ 153335 h 275507"/>
              <a:gd name="connsiteX24" fmla="*/ 57150 w 7549225"/>
              <a:gd name="connsiteY24" fmla="*/ 153335 h 275507"/>
              <a:gd name="connsiteX25" fmla="*/ 57150 w 7549225"/>
              <a:gd name="connsiteY25" fmla="*/ 4971 h 275507"/>
              <a:gd name="connsiteX26" fmla="*/ 92739 w 7549225"/>
              <a:gd name="connsiteY26" fmla="*/ 4971 h 275507"/>
              <a:gd name="connsiteX27" fmla="*/ 92739 w 7549225"/>
              <a:gd name="connsiteY27" fmla="*/ 2754 h 275507"/>
              <a:gd name="connsiteX28" fmla="*/ 3717462 w 7549225"/>
              <a:gd name="connsiteY28" fmla="*/ 2754 h 27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549225" h="275507">
                <a:moveTo>
                  <a:pt x="3717462" y="0"/>
                </a:moveTo>
                <a:lnTo>
                  <a:pt x="3831762" y="0"/>
                </a:lnTo>
                <a:lnTo>
                  <a:pt x="3831762" y="2754"/>
                </a:lnTo>
                <a:lnTo>
                  <a:pt x="7536526" y="2754"/>
                </a:lnTo>
                <a:lnTo>
                  <a:pt x="7536526" y="57249"/>
                </a:lnTo>
                <a:lnTo>
                  <a:pt x="7492075" y="57249"/>
                </a:lnTo>
                <a:lnTo>
                  <a:pt x="7492075" y="161207"/>
                </a:lnTo>
                <a:lnTo>
                  <a:pt x="7549225" y="161207"/>
                </a:lnTo>
                <a:lnTo>
                  <a:pt x="7434925" y="275507"/>
                </a:lnTo>
                <a:lnTo>
                  <a:pt x="7320625" y="161207"/>
                </a:lnTo>
                <a:lnTo>
                  <a:pt x="7377775" y="161207"/>
                </a:lnTo>
                <a:lnTo>
                  <a:pt x="7377775" y="57249"/>
                </a:lnTo>
                <a:lnTo>
                  <a:pt x="3831762" y="57249"/>
                </a:lnTo>
                <a:lnTo>
                  <a:pt x="3831762" y="148364"/>
                </a:lnTo>
                <a:lnTo>
                  <a:pt x="3888912" y="148364"/>
                </a:lnTo>
                <a:lnTo>
                  <a:pt x="3774612" y="262664"/>
                </a:lnTo>
                <a:lnTo>
                  <a:pt x="3660312" y="148364"/>
                </a:lnTo>
                <a:lnTo>
                  <a:pt x="3717462" y="148364"/>
                </a:lnTo>
                <a:lnTo>
                  <a:pt x="3717462" y="57249"/>
                </a:lnTo>
                <a:lnTo>
                  <a:pt x="171450" y="57249"/>
                </a:lnTo>
                <a:lnTo>
                  <a:pt x="171450" y="153335"/>
                </a:lnTo>
                <a:lnTo>
                  <a:pt x="228601" y="153335"/>
                </a:lnTo>
                <a:lnTo>
                  <a:pt x="114300" y="267635"/>
                </a:lnTo>
                <a:lnTo>
                  <a:pt x="0" y="153335"/>
                </a:lnTo>
                <a:lnTo>
                  <a:pt x="57150" y="153335"/>
                </a:lnTo>
                <a:lnTo>
                  <a:pt x="57150" y="4971"/>
                </a:lnTo>
                <a:lnTo>
                  <a:pt x="92739" y="4971"/>
                </a:lnTo>
                <a:lnTo>
                  <a:pt x="92739" y="2754"/>
                </a:lnTo>
                <a:lnTo>
                  <a:pt x="3717462" y="2754"/>
                </a:lnTo>
                <a:close/>
              </a:path>
            </a:pathLst>
          </a:custGeom>
          <a:solidFill>
            <a:schemeClr val="accent4">
              <a:lumMod val="60000"/>
              <a:lumOff val="40000"/>
            </a:schemeClr>
          </a:solidFill>
          <a:ln>
            <a:solidFill>
              <a:schemeClr val="accent4">
                <a:lumMod val="7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TextBox 73">
            <a:extLst>
              <a:ext uri="{FF2B5EF4-FFF2-40B4-BE49-F238E27FC236}">
                <a16:creationId xmlns:a16="http://schemas.microsoft.com/office/drawing/2014/main" xmlns="" id="{45B040DF-13B5-4B1F-B686-F64245F2B47B}"/>
              </a:ext>
            </a:extLst>
          </p:cNvPr>
          <p:cNvSpPr txBox="1"/>
          <p:nvPr/>
        </p:nvSpPr>
        <p:spPr>
          <a:xfrm>
            <a:off x="4677442" y="1693681"/>
            <a:ext cx="2824413" cy="523220"/>
          </a:xfrm>
          <a:prstGeom prst="rect">
            <a:avLst/>
          </a:prstGeom>
          <a:noFill/>
        </p:spPr>
        <p:txBody>
          <a:bodyPr wrap="square">
            <a:spAutoFit/>
          </a:bodyPr>
          <a:lstStyle/>
          <a:p>
            <a:pPr lvl="0"/>
            <a:r>
              <a:rPr lang="vi-VN" sz="2800" b="1" dirty="0">
                <a:solidFill>
                  <a:sysClr val="windowText" lastClr="000000">
                    <a:hueOff val="0"/>
                    <a:satOff val="0"/>
                    <a:lumOff val="0"/>
                    <a:alphaOff val="0"/>
                  </a:sysClr>
                </a:solidFill>
                <a:latin typeface="+mj-lt"/>
                <a:ea typeface="+mn-ea"/>
                <a:cs typeface="+mn-cs"/>
              </a:rPr>
              <a:t>Bàn về đọc sách</a:t>
            </a:r>
            <a:endParaRPr lang="en-US" sz="2800" b="1" dirty="0">
              <a:solidFill>
                <a:sysClr val="windowText" lastClr="000000">
                  <a:hueOff val="0"/>
                  <a:satOff val="0"/>
                  <a:lumOff val="0"/>
                  <a:alphaOff val="0"/>
                </a:sysClr>
              </a:solidFill>
              <a:latin typeface="+mj-lt"/>
              <a:ea typeface="+mn-ea"/>
              <a:cs typeface="+mn-cs"/>
            </a:endParaRPr>
          </a:p>
        </p:txBody>
      </p:sp>
      <p:sp>
        <p:nvSpPr>
          <p:cNvPr id="75" name="TextBox 74">
            <a:extLst>
              <a:ext uri="{FF2B5EF4-FFF2-40B4-BE49-F238E27FC236}">
                <a16:creationId xmlns:a16="http://schemas.microsoft.com/office/drawing/2014/main" xmlns="" id="{57CF85BA-FB68-4F76-9315-DAF017774FDD}"/>
              </a:ext>
            </a:extLst>
          </p:cNvPr>
          <p:cNvSpPr txBox="1"/>
          <p:nvPr/>
        </p:nvSpPr>
        <p:spPr>
          <a:xfrm>
            <a:off x="1075515" y="3013363"/>
            <a:ext cx="2817152" cy="2554545"/>
          </a:xfrm>
          <a:prstGeom prst="rect">
            <a:avLst/>
          </a:prstGeom>
          <a:noFill/>
        </p:spPr>
        <p:txBody>
          <a:bodyPr wrap="square">
            <a:spAutoFit/>
          </a:bodyPr>
          <a:lstStyle/>
          <a:p>
            <a:pPr lvl="0" algn="just"/>
            <a:r>
              <a:rPr lang="vi-VN" sz="3200" dirty="0">
                <a:solidFill>
                  <a:sysClr val="windowText" lastClr="000000">
                    <a:hueOff val="0"/>
                    <a:satOff val="0"/>
                    <a:lumOff val="0"/>
                    <a:alphaOff val="0"/>
                  </a:sysClr>
                </a:solidFill>
                <a:latin typeface="+mj-lt"/>
                <a:ea typeface="+mn-ea"/>
                <a:cs typeface="+mn-cs"/>
              </a:rPr>
              <a:t>Ý kiến 1: Học vấn không chỉ là </a:t>
            </a:r>
            <a:r>
              <a:rPr lang="vi-VN" sz="3200" dirty="0" smtClean="0">
                <a:solidFill>
                  <a:sysClr val="windowText" lastClr="000000">
                    <a:hueOff val="0"/>
                    <a:satOff val="0"/>
                    <a:lumOff val="0"/>
                    <a:alphaOff val="0"/>
                  </a:sysClr>
                </a:solidFill>
                <a:latin typeface="+mj-lt"/>
                <a:ea typeface="+mn-ea"/>
                <a:cs typeface="+mn-cs"/>
              </a:rPr>
              <a:t>việc</a:t>
            </a:r>
            <a:r>
              <a:rPr lang="en-US" sz="3200" dirty="0" smtClean="0">
                <a:solidFill>
                  <a:sysClr val="windowText" lastClr="000000">
                    <a:hueOff val="0"/>
                    <a:satOff val="0"/>
                    <a:lumOff val="0"/>
                    <a:alphaOff val="0"/>
                  </a:sysClr>
                </a:solidFill>
                <a:latin typeface="+mj-lt"/>
                <a:ea typeface="+mn-ea"/>
                <a:cs typeface="+mn-cs"/>
              </a:rPr>
              <a:t> </a:t>
            </a:r>
            <a:r>
              <a:rPr lang="en-US" sz="3200" b="1" dirty="0" err="1" smtClean="0">
                <a:solidFill>
                  <a:sysClr val="windowText" lastClr="000000">
                    <a:hueOff val="0"/>
                    <a:satOff val="0"/>
                    <a:lumOff val="0"/>
                    <a:alphaOff val="0"/>
                  </a:sysClr>
                </a:solidFill>
                <a:latin typeface="+mj-lt"/>
                <a:ea typeface="+mn-ea"/>
                <a:cs typeface="+mn-cs"/>
              </a:rPr>
              <a:t>của</a:t>
            </a:r>
            <a:r>
              <a:rPr lang="en-US" sz="3200" b="1" dirty="0" smtClean="0">
                <a:solidFill>
                  <a:sysClr val="windowText" lastClr="000000">
                    <a:hueOff val="0"/>
                    <a:satOff val="0"/>
                    <a:lumOff val="0"/>
                    <a:alphaOff val="0"/>
                  </a:sysClr>
                </a:solidFill>
                <a:latin typeface="+mj-lt"/>
                <a:ea typeface="+mn-ea"/>
                <a:cs typeface="+mn-cs"/>
              </a:rPr>
              <a:t> </a:t>
            </a:r>
            <a:r>
              <a:rPr lang="en-US" sz="3200" b="1" dirty="0" err="1" smtClean="0">
                <a:solidFill>
                  <a:sysClr val="windowText" lastClr="000000">
                    <a:hueOff val="0"/>
                    <a:satOff val="0"/>
                    <a:lumOff val="0"/>
                    <a:alphaOff val="0"/>
                  </a:sysClr>
                </a:solidFill>
                <a:latin typeface="+mj-lt"/>
                <a:ea typeface="+mn-ea"/>
                <a:cs typeface="+mn-cs"/>
              </a:rPr>
              <a:t>cá</a:t>
            </a:r>
            <a:r>
              <a:rPr lang="en-US" sz="3200" b="1" dirty="0" smtClean="0">
                <a:solidFill>
                  <a:sysClr val="windowText" lastClr="000000">
                    <a:hueOff val="0"/>
                    <a:satOff val="0"/>
                    <a:lumOff val="0"/>
                    <a:alphaOff val="0"/>
                  </a:sysClr>
                </a:solidFill>
                <a:latin typeface="+mj-lt"/>
                <a:ea typeface="+mn-ea"/>
                <a:cs typeface="+mn-cs"/>
              </a:rPr>
              <a:t> </a:t>
            </a:r>
            <a:r>
              <a:rPr lang="en-US" sz="3200" b="1" dirty="0" err="1" smtClean="0">
                <a:solidFill>
                  <a:sysClr val="windowText" lastClr="000000">
                    <a:hueOff val="0"/>
                    <a:satOff val="0"/>
                    <a:lumOff val="0"/>
                    <a:alphaOff val="0"/>
                  </a:sysClr>
                </a:solidFill>
                <a:latin typeface="+mj-lt"/>
                <a:ea typeface="+mn-ea"/>
                <a:cs typeface="+mn-cs"/>
              </a:rPr>
              <a:t>nhân</a:t>
            </a:r>
            <a:r>
              <a:rPr lang="en-US" sz="3200" b="1" dirty="0" smtClean="0">
                <a:solidFill>
                  <a:sysClr val="windowText" lastClr="000000">
                    <a:hueOff val="0"/>
                    <a:satOff val="0"/>
                    <a:lumOff val="0"/>
                    <a:alphaOff val="0"/>
                  </a:sysClr>
                </a:solidFill>
                <a:latin typeface="+mj-lt"/>
                <a:ea typeface="+mn-ea"/>
                <a:cs typeface="+mn-cs"/>
              </a:rPr>
              <a:t> </a:t>
            </a:r>
            <a:r>
              <a:rPr lang="en-US" sz="3200" b="1" dirty="0" err="1" smtClean="0">
                <a:solidFill>
                  <a:sysClr val="windowText" lastClr="000000">
                    <a:hueOff val="0"/>
                    <a:satOff val="0"/>
                    <a:lumOff val="0"/>
                    <a:alphaOff val="0"/>
                  </a:sysClr>
                </a:solidFill>
                <a:latin typeface="+mj-lt"/>
                <a:ea typeface="+mn-ea"/>
                <a:cs typeface="+mn-cs"/>
              </a:rPr>
              <a:t>mà</a:t>
            </a:r>
            <a:r>
              <a:rPr lang="en-US" sz="3200" b="1" dirty="0" smtClean="0">
                <a:solidFill>
                  <a:sysClr val="windowText" lastClr="000000">
                    <a:hueOff val="0"/>
                    <a:satOff val="0"/>
                    <a:lumOff val="0"/>
                    <a:alphaOff val="0"/>
                  </a:sysClr>
                </a:solidFill>
                <a:latin typeface="+mj-lt"/>
                <a:ea typeface="+mn-ea"/>
                <a:cs typeface="+mn-cs"/>
              </a:rPr>
              <a:t> </a:t>
            </a:r>
            <a:r>
              <a:rPr lang="en-US" sz="3200" b="1" dirty="0" err="1" smtClean="0">
                <a:solidFill>
                  <a:sysClr val="windowText" lastClr="000000">
                    <a:hueOff val="0"/>
                    <a:satOff val="0"/>
                    <a:lumOff val="0"/>
                    <a:alphaOff val="0"/>
                  </a:sysClr>
                </a:solidFill>
                <a:latin typeface="+mj-lt"/>
                <a:ea typeface="+mn-ea"/>
                <a:cs typeface="+mn-cs"/>
              </a:rPr>
              <a:t>là</a:t>
            </a:r>
            <a:r>
              <a:rPr lang="vi-VN" sz="3200" b="1" dirty="0" smtClean="0">
                <a:solidFill>
                  <a:sysClr val="windowText" lastClr="000000">
                    <a:hueOff val="0"/>
                    <a:satOff val="0"/>
                    <a:lumOff val="0"/>
                    <a:alphaOff val="0"/>
                  </a:sysClr>
                </a:solidFill>
                <a:latin typeface="+mj-lt"/>
                <a:ea typeface="+mn-ea"/>
                <a:cs typeface="+mn-cs"/>
              </a:rPr>
              <a:t> </a:t>
            </a:r>
            <a:r>
              <a:rPr lang="vi-VN" sz="3200" dirty="0">
                <a:solidFill>
                  <a:sysClr val="windowText" lastClr="000000">
                    <a:hueOff val="0"/>
                    <a:satOff val="0"/>
                    <a:lumOff val="0"/>
                    <a:alphaOff val="0"/>
                  </a:sysClr>
                </a:solidFill>
                <a:latin typeface="+mj-lt"/>
                <a:ea typeface="+mn-ea"/>
                <a:cs typeface="+mn-cs"/>
              </a:rPr>
              <a:t>của toàn nhân loại</a:t>
            </a:r>
            <a:r>
              <a:rPr lang="en-US" sz="3200" dirty="0">
                <a:solidFill>
                  <a:sysClr val="windowText" lastClr="000000">
                    <a:hueOff val="0"/>
                    <a:satOff val="0"/>
                    <a:lumOff val="0"/>
                    <a:alphaOff val="0"/>
                  </a:sysClr>
                </a:solidFill>
                <a:latin typeface="+mj-lt"/>
                <a:ea typeface="+mn-ea"/>
                <a:cs typeface="+mn-cs"/>
              </a:rPr>
              <a:t>.</a:t>
            </a:r>
          </a:p>
        </p:txBody>
      </p:sp>
      <p:sp>
        <p:nvSpPr>
          <p:cNvPr id="76" name="TextBox 75">
            <a:extLst>
              <a:ext uri="{FF2B5EF4-FFF2-40B4-BE49-F238E27FC236}">
                <a16:creationId xmlns:a16="http://schemas.microsoft.com/office/drawing/2014/main" xmlns="" id="{3DE489BF-8333-469A-A74D-FE0884F71493}"/>
              </a:ext>
            </a:extLst>
          </p:cNvPr>
          <p:cNvSpPr txBox="1"/>
          <p:nvPr/>
        </p:nvSpPr>
        <p:spPr>
          <a:xfrm>
            <a:off x="4564638" y="2850786"/>
            <a:ext cx="2900879" cy="3293209"/>
          </a:xfrm>
          <a:prstGeom prst="rect">
            <a:avLst/>
          </a:prstGeom>
          <a:noFill/>
        </p:spPr>
        <p:txBody>
          <a:bodyPr wrap="square">
            <a:spAutoFit/>
          </a:bodyPr>
          <a:lstStyle/>
          <a:p>
            <a:pPr lvl="0" algn="just"/>
            <a:r>
              <a:rPr lang="vi-VN" sz="2600" dirty="0">
                <a:solidFill>
                  <a:sysClr val="windowText" lastClr="000000">
                    <a:hueOff val="0"/>
                    <a:satOff val="0"/>
                    <a:lumOff val="0"/>
                    <a:alphaOff val="0"/>
                  </a:sysClr>
                </a:solidFill>
                <a:latin typeface="+mj-lt"/>
                <a:ea typeface="+mn-ea"/>
                <a:cs typeface="+mn-cs"/>
              </a:rPr>
              <a:t>Ý kiến 2: Lịch sử càng tiến lên, di sản tinh thần nhân loại càng phong phú, sách vở tích lũy càng nhiều thì việc đọc sách ngày càng không dễ</a:t>
            </a:r>
            <a:r>
              <a:rPr lang="en-US" sz="2600" dirty="0">
                <a:solidFill>
                  <a:sysClr val="windowText" lastClr="000000">
                    <a:hueOff val="0"/>
                    <a:satOff val="0"/>
                    <a:lumOff val="0"/>
                    <a:alphaOff val="0"/>
                  </a:sysClr>
                </a:solidFill>
                <a:latin typeface="+mj-lt"/>
                <a:ea typeface="+mn-ea"/>
                <a:cs typeface="+mn-cs"/>
              </a:rPr>
              <a:t>.</a:t>
            </a:r>
          </a:p>
        </p:txBody>
      </p:sp>
      <p:sp>
        <p:nvSpPr>
          <p:cNvPr id="77" name="TextBox 76">
            <a:extLst>
              <a:ext uri="{FF2B5EF4-FFF2-40B4-BE49-F238E27FC236}">
                <a16:creationId xmlns:a16="http://schemas.microsoft.com/office/drawing/2014/main" xmlns="" id="{53C1323E-97C4-4584-B6E1-A14D335B0392}"/>
              </a:ext>
            </a:extLst>
          </p:cNvPr>
          <p:cNvSpPr txBox="1"/>
          <p:nvPr/>
        </p:nvSpPr>
        <p:spPr>
          <a:xfrm>
            <a:off x="8135592" y="2965222"/>
            <a:ext cx="3021636" cy="2862322"/>
          </a:xfrm>
          <a:prstGeom prst="rect">
            <a:avLst/>
          </a:prstGeom>
          <a:noFill/>
        </p:spPr>
        <p:txBody>
          <a:bodyPr wrap="square">
            <a:spAutoFit/>
          </a:bodyPr>
          <a:lstStyle/>
          <a:p>
            <a:pPr lvl="0" algn="ctr"/>
            <a:r>
              <a:rPr lang="vi-VN" sz="3200" dirty="0">
                <a:solidFill>
                  <a:sysClr val="windowText" lastClr="000000">
                    <a:hueOff val="0"/>
                    <a:satOff val="0"/>
                    <a:lumOff val="0"/>
                    <a:alphaOff val="0"/>
                  </a:sysClr>
                </a:solidFill>
                <a:latin typeface="+mj-lt"/>
                <a:ea typeface="+mn-ea"/>
                <a:cs typeface="+mn-cs"/>
              </a:rPr>
              <a:t>Ý kiến 3:Đọc sách không cốt lấy nhiều, mà phải chọn cho tinh, cho kĩ</a:t>
            </a:r>
            <a:r>
              <a:rPr lang="en-US" sz="3200" dirty="0">
                <a:solidFill>
                  <a:sysClr val="windowText" lastClr="000000">
                    <a:hueOff val="0"/>
                    <a:satOff val="0"/>
                    <a:lumOff val="0"/>
                    <a:alphaOff val="0"/>
                  </a:sysClr>
                </a:solidFill>
                <a:latin typeface="+mj-lt"/>
              </a:rPr>
              <a:t>.</a:t>
            </a:r>
            <a:endParaRPr lang="en-US" sz="2000" dirty="0">
              <a:solidFill>
                <a:sysClr val="windowText" lastClr="000000">
                  <a:hueOff val="0"/>
                  <a:satOff val="0"/>
                  <a:lumOff val="0"/>
                  <a:alphaOff val="0"/>
                </a:sysClr>
              </a:solidFill>
              <a:latin typeface="+mj-lt"/>
              <a:ea typeface="+mn-ea"/>
              <a:cs typeface="+mn-cs"/>
            </a:endParaRPr>
          </a:p>
          <a:p>
            <a:pPr lvl="0"/>
            <a:endParaRPr lang="en-US" sz="2000" dirty="0">
              <a:solidFill>
                <a:sysClr val="windowText" lastClr="000000">
                  <a:hueOff val="0"/>
                  <a:satOff val="0"/>
                  <a:lumOff val="0"/>
                  <a:alphaOff val="0"/>
                </a:sysClr>
              </a:solidFill>
              <a:latin typeface="+mj-lt"/>
              <a:ea typeface="+mn-ea"/>
              <a:cs typeface="+mn-cs"/>
            </a:endParaRPr>
          </a:p>
        </p:txBody>
      </p:sp>
    </p:spTree>
    <p:extLst>
      <p:ext uri="{BB962C8B-B14F-4D97-AF65-F5344CB8AC3E}">
        <p14:creationId xmlns:p14="http://schemas.microsoft.com/office/powerpoint/2010/main" val="2910490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down)">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circle(in)">
                                      <p:cBhvr>
                                        <p:cTn id="12" dur="2000"/>
                                        <p:tgtEl>
                                          <p:spTgt spid="75"/>
                                        </p:tgtEl>
                                      </p:cBhvr>
                                    </p:animEffect>
                                  </p:childTnLst>
                                </p:cTn>
                              </p:par>
                              <p:par>
                                <p:cTn id="13" presetID="6"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circle(in)">
                                      <p:cBhvr>
                                        <p:cTn id="15" dur="20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circle(in)">
                                      <p:cBhvr>
                                        <p:cTn id="20" dur="2000"/>
                                        <p:tgtEl>
                                          <p:spTgt spid="76"/>
                                        </p:tgtEl>
                                      </p:cBhvr>
                                    </p:animEffect>
                                  </p:childTnLst>
                                </p:cTn>
                              </p:par>
                              <p:par>
                                <p:cTn id="21" presetID="6" presetClass="entr" presetSubtype="16"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circle(in)">
                                      <p:cBhvr>
                                        <p:cTn id="23" dur="20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circle(in)">
                                      <p:cBhvr>
                                        <p:cTn id="28" dur="2000"/>
                                        <p:tgtEl>
                                          <p:spTgt spid="77"/>
                                        </p:tgtEl>
                                      </p:cBhvr>
                                    </p:animEffect>
                                  </p:childTnLst>
                                </p:cTn>
                              </p:par>
                              <p:par>
                                <p:cTn id="29" presetID="6" presetClass="entr" presetSubtype="16"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circle(in)">
                                      <p:cBhvr>
                                        <p:cTn id="31"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5" grpId="0"/>
      <p:bldP spid="76" grpId="0"/>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87609"/>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xmlns="" id="{84D2A36C-0178-4281-A0E1-1921C939F562}"/>
              </a:ext>
            </a:extLst>
          </p:cNvPr>
          <p:cNvSpPr txBox="1"/>
          <p:nvPr/>
        </p:nvSpPr>
        <p:spPr>
          <a:xfrm>
            <a:off x="660400" y="1028700"/>
            <a:ext cx="10858500"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Phân tích các ý kiến trong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226DA522-1481-4C31-BE43-9ECD025F49FD}"/>
              </a:ext>
            </a:extLst>
          </p:cNvPr>
          <p:cNvPicPr>
            <a:picLocks noChangeAspect="1"/>
          </p:cNvPicPr>
          <p:nvPr/>
        </p:nvPicPr>
        <p:blipFill>
          <a:blip r:embed="rId2"/>
          <a:stretch>
            <a:fillRect/>
          </a:stretch>
        </p:blipFill>
        <p:spPr>
          <a:xfrm>
            <a:off x="972193" y="1969224"/>
            <a:ext cx="3187057" cy="1792720"/>
          </a:xfrm>
          <a:prstGeom prst="rect">
            <a:avLst/>
          </a:prstGeom>
        </p:spPr>
      </p:pic>
      <p:pic>
        <p:nvPicPr>
          <p:cNvPr id="33" name="Picture 32">
            <a:extLst>
              <a:ext uri="{FF2B5EF4-FFF2-40B4-BE49-F238E27FC236}">
                <a16:creationId xmlns:a16="http://schemas.microsoft.com/office/drawing/2014/main" xmlns="" id="{3A0CBDC2-C431-42FE-A005-BCCFCABB3634}"/>
              </a:ext>
            </a:extLst>
          </p:cNvPr>
          <p:cNvPicPr>
            <a:picLocks noChangeAspect="1"/>
          </p:cNvPicPr>
          <p:nvPr/>
        </p:nvPicPr>
        <p:blipFill>
          <a:blip r:embed="rId2"/>
          <a:stretch>
            <a:fillRect/>
          </a:stretch>
        </p:blipFill>
        <p:spPr>
          <a:xfrm>
            <a:off x="4496122" y="2003706"/>
            <a:ext cx="3187057" cy="1792720"/>
          </a:xfrm>
          <a:prstGeom prst="rect">
            <a:avLst/>
          </a:prstGeom>
        </p:spPr>
      </p:pic>
      <p:pic>
        <p:nvPicPr>
          <p:cNvPr id="35" name="Picture 34">
            <a:extLst>
              <a:ext uri="{FF2B5EF4-FFF2-40B4-BE49-F238E27FC236}">
                <a16:creationId xmlns:a16="http://schemas.microsoft.com/office/drawing/2014/main" xmlns="" id="{10D13A7E-195E-4D78-BD16-B477BC5DB2F8}"/>
              </a:ext>
            </a:extLst>
          </p:cNvPr>
          <p:cNvPicPr>
            <a:picLocks noChangeAspect="1"/>
          </p:cNvPicPr>
          <p:nvPr/>
        </p:nvPicPr>
        <p:blipFill>
          <a:blip r:embed="rId2"/>
          <a:stretch>
            <a:fillRect/>
          </a:stretch>
        </p:blipFill>
        <p:spPr>
          <a:xfrm>
            <a:off x="8020050" y="1969224"/>
            <a:ext cx="3187057" cy="1792720"/>
          </a:xfrm>
          <a:prstGeom prst="rect">
            <a:avLst/>
          </a:prstGeom>
        </p:spPr>
      </p:pic>
      <p:sp>
        <p:nvSpPr>
          <p:cNvPr id="3" name="TextBox 2">
            <a:extLst>
              <a:ext uri="{FF2B5EF4-FFF2-40B4-BE49-F238E27FC236}">
                <a16:creationId xmlns:a16="http://schemas.microsoft.com/office/drawing/2014/main" xmlns="" id="{DADD87EB-9BE7-4BB1-AF1F-CB31F839E859}"/>
              </a:ext>
            </a:extLst>
          </p:cNvPr>
          <p:cNvSpPr txBox="1"/>
          <p:nvPr/>
        </p:nvSpPr>
        <p:spPr>
          <a:xfrm>
            <a:off x="1858624" y="2380215"/>
            <a:ext cx="1393330"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Nhóm</a:t>
            </a:r>
            <a:r>
              <a:rPr lang="en-US" sz="2800" b="1" dirty="0">
                <a:solidFill>
                  <a:schemeClr val="bg1"/>
                </a:solidFill>
                <a:latin typeface="Times New Roman" panose="02020603050405020304" pitchFamily="18" charset="0"/>
                <a:cs typeface="Times New Roman" panose="02020603050405020304" pitchFamily="18" charset="0"/>
              </a:rPr>
              <a:t> 1</a:t>
            </a:r>
          </a:p>
        </p:txBody>
      </p:sp>
      <p:sp>
        <p:nvSpPr>
          <p:cNvPr id="36" name="TextBox 35">
            <a:extLst>
              <a:ext uri="{FF2B5EF4-FFF2-40B4-BE49-F238E27FC236}">
                <a16:creationId xmlns:a16="http://schemas.microsoft.com/office/drawing/2014/main" xmlns="" id="{3F005F56-D07E-47C1-B4A1-337A4D6132CC}"/>
              </a:ext>
            </a:extLst>
          </p:cNvPr>
          <p:cNvSpPr txBox="1"/>
          <p:nvPr/>
        </p:nvSpPr>
        <p:spPr>
          <a:xfrm>
            <a:off x="5474595" y="2442868"/>
            <a:ext cx="1393330"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Nhóm</a:t>
            </a:r>
            <a:r>
              <a:rPr lang="en-US" sz="2800" b="1" dirty="0">
                <a:solidFill>
                  <a:schemeClr val="bg1"/>
                </a:solidFill>
                <a:latin typeface="Times New Roman" panose="02020603050405020304" pitchFamily="18" charset="0"/>
                <a:cs typeface="Times New Roman" panose="02020603050405020304" pitchFamily="18" charset="0"/>
              </a:rPr>
              <a:t> 2</a:t>
            </a:r>
          </a:p>
        </p:txBody>
      </p:sp>
      <p:sp>
        <p:nvSpPr>
          <p:cNvPr id="38" name="TextBox 37">
            <a:extLst>
              <a:ext uri="{FF2B5EF4-FFF2-40B4-BE49-F238E27FC236}">
                <a16:creationId xmlns:a16="http://schemas.microsoft.com/office/drawing/2014/main" xmlns="" id="{04198077-19C8-40D0-8DC0-AB60BCC55646}"/>
              </a:ext>
            </a:extLst>
          </p:cNvPr>
          <p:cNvSpPr txBox="1"/>
          <p:nvPr/>
        </p:nvSpPr>
        <p:spPr>
          <a:xfrm>
            <a:off x="8998524" y="2398580"/>
            <a:ext cx="1393330" cy="523220"/>
          </a:xfrm>
          <a:prstGeom prst="rect">
            <a:avLst/>
          </a:prstGeom>
          <a:noFill/>
        </p:spPr>
        <p:txBody>
          <a:bodyPr wrap="none" rtlCol="0">
            <a:spAutoFit/>
          </a:bodyPr>
          <a:lstStyle/>
          <a:p>
            <a:r>
              <a:rPr lang="en-US" sz="2800" b="1" dirty="0" err="1">
                <a:solidFill>
                  <a:schemeClr val="bg1"/>
                </a:solidFill>
                <a:latin typeface="Times New Roman" panose="02020603050405020304" pitchFamily="18" charset="0"/>
                <a:cs typeface="Times New Roman" panose="02020603050405020304" pitchFamily="18" charset="0"/>
              </a:rPr>
              <a:t>Nhóm</a:t>
            </a:r>
            <a:r>
              <a:rPr lang="en-US" sz="2800" b="1" dirty="0">
                <a:solidFill>
                  <a:schemeClr val="bg1"/>
                </a:solidFill>
                <a:latin typeface="Times New Roman" panose="02020603050405020304" pitchFamily="18" charset="0"/>
                <a:cs typeface="Times New Roman" panose="02020603050405020304" pitchFamily="18" charset="0"/>
              </a:rPr>
              <a:t> 3</a:t>
            </a:r>
          </a:p>
        </p:txBody>
      </p:sp>
      <p:sp>
        <p:nvSpPr>
          <p:cNvPr id="39" name="TextBox 38">
            <a:extLst>
              <a:ext uri="{FF2B5EF4-FFF2-40B4-BE49-F238E27FC236}">
                <a16:creationId xmlns:a16="http://schemas.microsoft.com/office/drawing/2014/main" xmlns="" id="{2358CA9C-3CCF-485A-A172-3F7E5EE70CC9}"/>
              </a:ext>
            </a:extLst>
          </p:cNvPr>
          <p:cNvSpPr txBox="1"/>
          <p:nvPr/>
        </p:nvSpPr>
        <p:spPr>
          <a:xfrm>
            <a:off x="1399259" y="4111847"/>
            <a:ext cx="2765803" cy="1745863"/>
          </a:xfrm>
          <a:prstGeom prst="rect">
            <a:avLst/>
          </a:prstGeom>
          <a:noFill/>
        </p:spPr>
        <p:txBody>
          <a:bodyPr wrap="square">
            <a:spAutoFit/>
          </a:bodyPr>
          <a:lstStyle/>
          <a:p>
            <a:pPr>
              <a:lnSpc>
                <a:spcPct val="115000"/>
              </a:lnSpc>
              <a:spcAft>
                <a:spcPts val="10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Phân tích lí lẽ và dẫn chứng trong ý kiến 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xmlns="" id="{65177E1D-6CA4-4874-BC0D-4AECA34FB2BB}"/>
              </a:ext>
            </a:extLst>
          </p:cNvPr>
          <p:cNvSpPr txBox="1"/>
          <p:nvPr/>
        </p:nvSpPr>
        <p:spPr>
          <a:xfrm>
            <a:off x="4898780" y="4200564"/>
            <a:ext cx="2394440" cy="1539139"/>
          </a:xfrm>
          <a:prstGeom prst="rect">
            <a:avLst/>
          </a:prstGeom>
          <a:noFill/>
        </p:spPr>
        <p:txBody>
          <a:bodyPr wrap="square">
            <a:spAutoFit/>
          </a:bodyPr>
          <a:lstStyle/>
          <a:p>
            <a:pPr>
              <a:lnSpc>
                <a:spcPct val="115000"/>
              </a:lnSpc>
              <a:spcAft>
                <a:spcPts val="10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Phân tích lí lẽ, dẫn chứng trong ý kiến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xmlns="" id="{02EF5755-5127-47FE-913F-1721EDEC4A38}"/>
              </a:ext>
            </a:extLst>
          </p:cNvPr>
          <p:cNvSpPr txBox="1"/>
          <p:nvPr/>
        </p:nvSpPr>
        <p:spPr>
          <a:xfrm>
            <a:off x="8443955" y="4215208"/>
            <a:ext cx="2502467" cy="1539139"/>
          </a:xfrm>
          <a:prstGeom prst="rect">
            <a:avLst/>
          </a:prstGeom>
          <a:noFill/>
        </p:spPr>
        <p:txBody>
          <a:bodyPr wrap="square">
            <a:spAutoFit/>
          </a:bodyPr>
          <a:lstStyle/>
          <a:p>
            <a:pPr>
              <a:lnSpc>
                <a:spcPct val="115000"/>
              </a:lnSpc>
              <a:spcAft>
                <a:spcPts val="10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Phân tích lí lẽ và dẫn chứng trong ý kiến 3.</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399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87609"/>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xmlns="" id="{84D2A36C-0178-4281-A0E1-1921C939F562}"/>
              </a:ext>
            </a:extLst>
          </p:cNvPr>
          <p:cNvSpPr txBox="1"/>
          <p:nvPr/>
        </p:nvSpPr>
        <p:spPr>
          <a:xfrm>
            <a:off x="660400" y="1028700"/>
            <a:ext cx="10858500" cy="548099"/>
          </a:xfrm>
          <a:prstGeom prst="rect">
            <a:avLst/>
          </a:prstGeom>
          <a:noFill/>
        </p:spPr>
        <p:txBody>
          <a:bodyPr wrap="square">
            <a:spAutoFit/>
          </a:bodyPr>
          <a:lstStyle/>
          <a:p>
            <a:pPr>
              <a:lnSpc>
                <a:spcPct val="115000"/>
              </a:lnSpc>
              <a:spcAft>
                <a:spcPts val="1000"/>
              </a:spcAft>
            </a:pP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2.2</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Phân tích các ý kiến trong văn 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xmlns="" id="{02106DF2-1BBB-4ECE-A831-2D05699C9EDE}"/>
              </a:ext>
            </a:extLst>
          </p:cNvPr>
          <p:cNvSpPr txBox="1"/>
          <p:nvPr/>
        </p:nvSpPr>
        <p:spPr>
          <a:xfrm>
            <a:off x="767952" y="3480258"/>
            <a:ext cx="2903935" cy="1077218"/>
          </a:xfrm>
          <a:prstGeom prst="rect">
            <a:avLst/>
          </a:prstGeom>
          <a:noFill/>
        </p:spPr>
        <p:txBody>
          <a:bodyPr wrap="square">
            <a:spAutoFit/>
          </a:bodyPr>
          <a:lstStyle/>
          <a:p>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 * Tầm quan trọng của sách</a:t>
            </a:r>
            <a:endParaRPr lang="en-US" sz="3200" dirty="0"/>
          </a:p>
        </p:txBody>
      </p:sp>
      <p:sp>
        <p:nvSpPr>
          <p:cNvPr id="32" name="TextBox 31">
            <a:extLst>
              <a:ext uri="{FF2B5EF4-FFF2-40B4-BE49-F238E27FC236}">
                <a16:creationId xmlns:a16="http://schemas.microsoft.com/office/drawing/2014/main" xmlns="" id="{B53A32AA-45B7-491D-B684-7605F47C6F2D}"/>
              </a:ext>
            </a:extLst>
          </p:cNvPr>
          <p:cNvSpPr txBox="1"/>
          <p:nvPr/>
        </p:nvSpPr>
        <p:spPr>
          <a:xfrm>
            <a:off x="3727252" y="2744550"/>
            <a:ext cx="1260872" cy="523220"/>
          </a:xfrm>
          <a:prstGeom prst="rect">
            <a:avLst/>
          </a:prstGeom>
          <a:noFill/>
        </p:spPr>
        <p:txBody>
          <a:bodyPr wrap="square">
            <a:spAutoFit/>
          </a:bodyPr>
          <a:lstStyle/>
          <a:p>
            <a:r>
              <a:rPr lang="vi-VN" sz="2800" dirty="0">
                <a:effectLst/>
                <a:latin typeface="Times New Roman" panose="02020603050405020304" pitchFamily="18" charset="0"/>
                <a:ea typeface="Times New Roman" panose="02020603050405020304" pitchFamily="18" charset="0"/>
              </a:rPr>
              <a:t>Lí lẽ</a:t>
            </a:r>
            <a:endParaRPr lang="en-US" sz="2800" dirty="0"/>
          </a:p>
        </p:txBody>
      </p:sp>
      <p:sp>
        <p:nvSpPr>
          <p:cNvPr id="34" name="TextBox 33">
            <a:extLst>
              <a:ext uri="{FF2B5EF4-FFF2-40B4-BE49-F238E27FC236}">
                <a16:creationId xmlns:a16="http://schemas.microsoft.com/office/drawing/2014/main" xmlns="" id="{2108A7F1-F16E-4CDC-AAFA-6937268B9B66}"/>
              </a:ext>
            </a:extLst>
          </p:cNvPr>
          <p:cNvSpPr txBox="1"/>
          <p:nvPr/>
        </p:nvSpPr>
        <p:spPr>
          <a:xfrm>
            <a:off x="3698676" y="4609296"/>
            <a:ext cx="1260872" cy="954107"/>
          </a:xfrm>
          <a:prstGeom prst="rect">
            <a:avLst/>
          </a:prstGeom>
          <a:noFill/>
        </p:spPr>
        <p:txBody>
          <a:bodyPr wrap="square">
            <a:spAutoFit/>
          </a:bodyPr>
          <a:lstStyle/>
          <a:p>
            <a:r>
              <a:rPr lang="vi-VN" sz="2800" dirty="0">
                <a:effectLst/>
                <a:latin typeface="Times New Roman" panose="02020603050405020304" pitchFamily="18" charset="0"/>
                <a:ea typeface="Times New Roman" panose="02020603050405020304" pitchFamily="18" charset="0"/>
              </a:rPr>
              <a:t>Bằng chứng</a:t>
            </a:r>
            <a:endParaRPr lang="en-US" sz="2800" dirty="0"/>
          </a:p>
        </p:txBody>
      </p:sp>
      <p:sp>
        <p:nvSpPr>
          <p:cNvPr id="37" name="TextBox 36">
            <a:extLst>
              <a:ext uri="{FF2B5EF4-FFF2-40B4-BE49-F238E27FC236}">
                <a16:creationId xmlns:a16="http://schemas.microsoft.com/office/drawing/2014/main" xmlns="" id="{4AD0C02F-DBAA-4251-9554-C43FD4F55985}"/>
              </a:ext>
            </a:extLst>
          </p:cNvPr>
          <p:cNvSpPr txBox="1"/>
          <p:nvPr/>
        </p:nvSpPr>
        <p:spPr>
          <a:xfrm>
            <a:off x="5043853" y="1729507"/>
            <a:ext cx="6165058" cy="1043619"/>
          </a:xfrm>
          <a:prstGeom prst="rect">
            <a:avLst/>
          </a:prstGeom>
          <a:noFill/>
        </p:spPr>
        <p:txBody>
          <a:bodyPr wrap="square">
            <a:spAutoFit/>
          </a:bodyPr>
          <a:lstStyle/>
          <a:p>
            <a:pPr>
              <a:lnSpc>
                <a:spcPct val="115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tàng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lượm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ngẫm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suốt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mấy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ngàn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năm.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xmlns="" id="{3686885D-B770-4AB3-8D41-92FD92463777}"/>
              </a:ext>
            </a:extLst>
          </p:cNvPr>
          <p:cNvSpPr txBox="1"/>
          <p:nvPr/>
        </p:nvSpPr>
        <p:spPr>
          <a:xfrm>
            <a:off x="5043853" y="3034736"/>
            <a:ext cx="5099105" cy="1171859"/>
          </a:xfrm>
          <a:prstGeom prst="rect">
            <a:avLst/>
          </a:prstGeom>
          <a:noFill/>
        </p:spPr>
        <p:txBody>
          <a:bodyPr wrap="square">
            <a:spAutoFit/>
          </a:bodyPr>
          <a:lstStyle/>
          <a:p>
            <a:pPr>
              <a:lnSpc>
                <a:spcPct val="115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đúc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15000"/>
              </a:lnSpc>
              <a:spcAft>
                <a:spcPts val="10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xmlns="" id="{18FA4589-B46D-4BC3-8EC1-848576D4673C}"/>
              </a:ext>
            </a:extLst>
          </p:cNvPr>
          <p:cNvSpPr txBox="1"/>
          <p:nvPr/>
        </p:nvSpPr>
        <p:spPr>
          <a:xfrm>
            <a:off x="5235065" y="4444305"/>
            <a:ext cx="6225192" cy="1384995"/>
          </a:xfrm>
          <a:prstGeom prst="rect">
            <a:avLst/>
          </a:prstGeom>
          <a:noFill/>
        </p:spPr>
        <p:txBody>
          <a:bodyPr wrap="square">
            <a:spAutoFit/>
          </a:bodyPr>
          <a:lstStyle/>
          <a:p>
            <a:r>
              <a:rPr lang="vi-VN" sz="2800" dirty="0">
                <a:effectLst/>
                <a:latin typeface="Times New Roman" panose="02020603050405020304" pitchFamily="18" charset="0"/>
                <a:ea typeface="Times New Roman" panose="02020603050405020304" pitchFamily="18" charset="0"/>
              </a:rPr>
              <a:t>Học vấn, tri thức của nhân loại đều được lưu trữ trong sách vở, lưu truyền lại để không bị vùi lấp. </a:t>
            </a:r>
            <a:endParaRPr lang="en-US" sz="2800" dirty="0"/>
          </a:p>
        </p:txBody>
      </p:sp>
      <p:sp>
        <p:nvSpPr>
          <p:cNvPr id="13" name="Arrow: Right 12">
            <a:extLst>
              <a:ext uri="{FF2B5EF4-FFF2-40B4-BE49-F238E27FC236}">
                <a16:creationId xmlns:a16="http://schemas.microsoft.com/office/drawing/2014/main" xmlns="" id="{F9D0A213-9551-4288-A3AC-E7962B103A12}"/>
              </a:ext>
            </a:extLst>
          </p:cNvPr>
          <p:cNvSpPr/>
          <p:nvPr/>
        </p:nvSpPr>
        <p:spPr>
          <a:xfrm>
            <a:off x="4802508" y="4719175"/>
            <a:ext cx="252646" cy="661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xmlns="" id="{0479149C-294A-4A3D-BDF9-285896BDF4B4}"/>
              </a:ext>
            </a:extLst>
          </p:cNvPr>
          <p:cNvGrpSpPr/>
          <p:nvPr/>
        </p:nvGrpSpPr>
        <p:grpSpPr>
          <a:xfrm>
            <a:off x="3333775" y="2880994"/>
            <a:ext cx="436707" cy="2299474"/>
            <a:chOff x="3333775" y="2880994"/>
            <a:chExt cx="436707" cy="2299474"/>
          </a:xfrm>
        </p:grpSpPr>
        <p:sp>
          <p:nvSpPr>
            <p:cNvPr id="5" name="Left Bracket 4">
              <a:extLst>
                <a:ext uri="{FF2B5EF4-FFF2-40B4-BE49-F238E27FC236}">
                  <a16:creationId xmlns:a16="http://schemas.microsoft.com/office/drawing/2014/main" xmlns="" id="{591B71FB-689D-4E92-BE0F-221F22E28CE3}"/>
                </a:ext>
              </a:extLst>
            </p:cNvPr>
            <p:cNvSpPr/>
            <p:nvPr/>
          </p:nvSpPr>
          <p:spPr>
            <a:xfrm>
              <a:off x="3441502" y="2974948"/>
              <a:ext cx="198600" cy="2111402"/>
            </a:xfrm>
            <a:prstGeom prst="leftBracket">
              <a:avLst>
                <a:gd name="adj" fmla="val 44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lowchart: Decision 43">
              <a:extLst>
                <a:ext uri="{FF2B5EF4-FFF2-40B4-BE49-F238E27FC236}">
                  <a16:creationId xmlns:a16="http://schemas.microsoft.com/office/drawing/2014/main" xmlns="" id="{694FC823-44BC-4B1C-989F-F56D99938EAE}"/>
                </a:ext>
              </a:extLst>
            </p:cNvPr>
            <p:cNvSpPr/>
            <p:nvPr/>
          </p:nvSpPr>
          <p:spPr>
            <a:xfrm>
              <a:off x="3333775" y="3876363"/>
              <a:ext cx="180909" cy="177463"/>
            </a:xfrm>
            <a:prstGeom prst="flowChartDecis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Chevron 15">
              <a:extLst>
                <a:ext uri="{FF2B5EF4-FFF2-40B4-BE49-F238E27FC236}">
                  <a16:creationId xmlns:a16="http://schemas.microsoft.com/office/drawing/2014/main" xmlns="" id="{D854F954-818E-434B-9E8A-4C2607BB1D77}"/>
                </a:ext>
              </a:extLst>
            </p:cNvPr>
            <p:cNvSpPr/>
            <p:nvPr/>
          </p:nvSpPr>
          <p:spPr>
            <a:xfrm>
              <a:off x="3571882" y="2880994"/>
              <a:ext cx="198600" cy="18967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Arrow: Chevron 45">
              <a:extLst>
                <a:ext uri="{FF2B5EF4-FFF2-40B4-BE49-F238E27FC236}">
                  <a16:creationId xmlns:a16="http://schemas.microsoft.com/office/drawing/2014/main" xmlns="" id="{EDFC7EC1-903F-401A-B788-7419BCF0C52D}"/>
                </a:ext>
              </a:extLst>
            </p:cNvPr>
            <p:cNvSpPr/>
            <p:nvPr/>
          </p:nvSpPr>
          <p:spPr>
            <a:xfrm>
              <a:off x="3552826" y="4990795"/>
              <a:ext cx="198600" cy="18967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9" name="Group 18">
            <a:extLst>
              <a:ext uri="{FF2B5EF4-FFF2-40B4-BE49-F238E27FC236}">
                <a16:creationId xmlns:a16="http://schemas.microsoft.com/office/drawing/2014/main" xmlns="" id="{4DE5A013-B1F1-4DCB-B9F5-27BC47D439CC}"/>
              </a:ext>
            </a:extLst>
          </p:cNvPr>
          <p:cNvGrpSpPr/>
          <p:nvPr/>
        </p:nvGrpSpPr>
        <p:grpSpPr>
          <a:xfrm>
            <a:off x="4552987" y="2157085"/>
            <a:ext cx="455747" cy="1608912"/>
            <a:chOff x="4552987" y="2157085"/>
            <a:chExt cx="455747" cy="1608912"/>
          </a:xfrm>
        </p:grpSpPr>
        <p:sp>
          <p:nvSpPr>
            <p:cNvPr id="9" name="Left Bracket 8">
              <a:extLst>
                <a:ext uri="{FF2B5EF4-FFF2-40B4-BE49-F238E27FC236}">
                  <a16:creationId xmlns:a16="http://schemas.microsoft.com/office/drawing/2014/main" xmlns="" id="{22341B0C-6F67-48D9-ABB8-72663AC84908}"/>
                </a:ext>
              </a:extLst>
            </p:cNvPr>
            <p:cNvSpPr/>
            <p:nvPr/>
          </p:nvSpPr>
          <p:spPr>
            <a:xfrm>
              <a:off x="4643798" y="2252726"/>
              <a:ext cx="257175" cy="1439001"/>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lowchart: Decision 13">
              <a:extLst>
                <a:ext uri="{FF2B5EF4-FFF2-40B4-BE49-F238E27FC236}">
                  <a16:creationId xmlns:a16="http://schemas.microsoft.com/office/drawing/2014/main" xmlns="" id="{C4267D51-3BC0-4EFF-8986-33674EB8426D}"/>
                </a:ext>
              </a:extLst>
            </p:cNvPr>
            <p:cNvSpPr/>
            <p:nvPr/>
          </p:nvSpPr>
          <p:spPr>
            <a:xfrm>
              <a:off x="4552987" y="2895283"/>
              <a:ext cx="180909" cy="177463"/>
            </a:xfrm>
            <a:prstGeom prst="flowChartDecis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Chevron 47">
              <a:extLst>
                <a:ext uri="{FF2B5EF4-FFF2-40B4-BE49-F238E27FC236}">
                  <a16:creationId xmlns:a16="http://schemas.microsoft.com/office/drawing/2014/main" xmlns="" id="{2616319E-5B7C-49EA-BC99-F507B00D692A}"/>
                </a:ext>
              </a:extLst>
            </p:cNvPr>
            <p:cNvSpPr/>
            <p:nvPr/>
          </p:nvSpPr>
          <p:spPr>
            <a:xfrm>
              <a:off x="4810134" y="3576324"/>
              <a:ext cx="198600" cy="18967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Arrow: Chevron 48">
              <a:extLst>
                <a:ext uri="{FF2B5EF4-FFF2-40B4-BE49-F238E27FC236}">
                  <a16:creationId xmlns:a16="http://schemas.microsoft.com/office/drawing/2014/main" xmlns="" id="{D46CEB45-ADCB-40BE-9B4A-B63F9A5B45A9}"/>
                </a:ext>
              </a:extLst>
            </p:cNvPr>
            <p:cNvSpPr/>
            <p:nvPr/>
          </p:nvSpPr>
          <p:spPr>
            <a:xfrm>
              <a:off x="4805378" y="2157085"/>
              <a:ext cx="198600" cy="18967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8" name="TextBox 27">
            <a:extLst>
              <a:ext uri="{FF2B5EF4-FFF2-40B4-BE49-F238E27FC236}">
                <a16:creationId xmlns:a16="http://schemas.microsoft.com/office/drawing/2014/main" xmlns="" id="{00F2B62B-F8A9-421D-BF01-F066E7590FEE}"/>
              </a:ext>
            </a:extLst>
          </p:cNvPr>
          <p:cNvSpPr txBox="1"/>
          <p:nvPr/>
        </p:nvSpPr>
        <p:spPr>
          <a:xfrm>
            <a:off x="801883" y="1667757"/>
            <a:ext cx="6093618" cy="523220"/>
          </a:xfrm>
          <a:prstGeom prst="rect">
            <a:avLst/>
          </a:prstGeom>
          <a:noFill/>
        </p:spPr>
        <p:txBody>
          <a:bodyPr wrap="square">
            <a:spAutoFit/>
          </a:bodyPr>
          <a:lstStyle/>
          <a:p>
            <a:r>
              <a:rPr lang="vi-VN" sz="2800" b="1" dirty="0">
                <a:effectLst/>
                <a:latin typeface="Times New Roman" panose="02020603050405020304" pitchFamily="18" charset="0"/>
                <a:ea typeface="Times New Roman" panose="02020603050405020304" pitchFamily="18" charset="0"/>
              </a:rPr>
              <a:t>a. Ý kiến 1</a:t>
            </a:r>
            <a:endParaRPr lang="en-US" sz="2800" dirty="0"/>
          </a:p>
        </p:txBody>
      </p:sp>
    </p:spTree>
    <p:extLst>
      <p:ext uri="{BB962C8B-B14F-4D97-AF65-F5344CB8AC3E}">
        <p14:creationId xmlns:p14="http://schemas.microsoft.com/office/powerpoint/2010/main" val="1093761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circle(in)">
                                      <p:cBhvr>
                                        <p:cTn id="27" dur="20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circle(in)">
                                      <p:cBhvr>
                                        <p:cTn id="32" dur="2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circle(in)">
                                      <p:cBhvr>
                                        <p:cTn id="37" dur="20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7" grpId="0"/>
      <p:bldP spid="40" grpId="0"/>
      <p:bldP spid="4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xmlns="" id="{84D2A36C-0178-4281-A0E1-1921C939F562}"/>
              </a:ext>
            </a:extLst>
          </p:cNvPr>
          <p:cNvSpPr txBox="1"/>
          <p:nvPr/>
        </p:nvSpPr>
        <p:spPr>
          <a:xfrm>
            <a:off x="660400" y="1028700"/>
            <a:ext cx="10858500"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Phân tích các ý kiến trong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7" name="Group 16">
            <a:extLst>
              <a:ext uri="{FF2B5EF4-FFF2-40B4-BE49-F238E27FC236}">
                <a16:creationId xmlns:a16="http://schemas.microsoft.com/office/drawing/2014/main" xmlns="" id="{0479149C-294A-4A3D-BDF9-285896BDF4B4}"/>
              </a:ext>
            </a:extLst>
          </p:cNvPr>
          <p:cNvGrpSpPr/>
          <p:nvPr/>
        </p:nvGrpSpPr>
        <p:grpSpPr>
          <a:xfrm>
            <a:off x="3333775" y="2880994"/>
            <a:ext cx="436707" cy="2299474"/>
            <a:chOff x="3333775" y="2880994"/>
            <a:chExt cx="436707" cy="2299474"/>
          </a:xfrm>
        </p:grpSpPr>
        <p:sp>
          <p:nvSpPr>
            <p:cNvPr id="5" name="Left Bracket 4">
              <a:extLst>
                <a:ext uri="{FF2B5EF4-FFF2-40B4-BE49-F238E27FC236}">
                  <a16:creationId xmlns:a16="http://schemas.microsoft.com/office/drawing/2014/main" xmlns="" id="{591B71FB-689D-4E92-BE0F-221F22E28CE3}"/>
                </a:ext>
              </a:extLst>
            </p:cNvPr>
            <p:cNvSpPr/>
            <p:nvPr/>
          </p:nvSpPr>
          <p:spPr>
            <a:xfrm>
              <a:off x="3441502" y="2974948"/>
              <a:ext cx="198600" cy="2111402"/>
            </a:xfrm>
            <a:prstGeom prst="leftBracket">
              <a:avLst>
                <a:gd name="adj" fmla="val 44444"/>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Flowchart: Decision 43">
              <a:extLst>
                <a:ext uri="{FF2B5EF4-FFF2-40B4-BE49-F238E27FC236}">
                  <a16:creationId xmlns:a16="http://schemas.microsoft.com/office/drawing/2014/main" xmlns="" id="{694FC823-44BC-4B1C-989F-F56D99938EAE}"/>
                </a:ext>
              </a:extLst>
            </p:cNvPr>
            <p:cNvSpPr/>
            <p:nvPr/>
          </p:nvSpPr>
          <p:spPr>
            <a:xfrm>
              <a:off x="3333775" y="3876363"/>
              <a:ext cx="180909" cy="177463"/>
            </a:xfrm>
            <a:prstGeom prst="flowChartDecis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Arrow: Chevron 15">
              <a:extLst>
                <a:ext uri="{FF2B5EF4-FFF2-40B4-BE49-F238E27FC236}">
                  <a16:creationId xmlns:a16="http://schemas.microsoft.com/office/drawing/2014/main" xmlns="" id="{D854F954-818E-434B-9E8A-4C2607BB1D77}"/>
                </a:ext>
              </a:extLst>
            </p:cNvPr>
            <p:cNvSpPr/>
            <p:nvPr/>
          </p:nvSpPr>
          <p:spPr>
            <a:xfrm>
              <a:off x="3571882" y="2880994"/>
              <a:ext cx="198600" cy="18967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Arrow: Chevron 45">
              <a:extLst>
                <a:ext uri="{FF2B5EF4-FFF2-40B4-BE49-F238E27FC236}">
                  <a16:creationId xmlns:a16="http://schemas.microsoft.com/office/drawing/2014/main" xmlns="" id="{EDFC7EC1-903F-401A-B788-7419BCF0C52D}"/>
                </a:ext>
              </a:extLst>
            </p:cNvPr>
            <p:cNvSpPr/>
            <p:nvPr/>
          </p:nvSpPr>
          <p:spPr>
            <a:xfrm>
              <a:off x="3552826" y="4990795"/>
              <a:ext cx="198600" cy="18967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TextBox 27">
            <a:extLst>
              <a:ext uri="{FF2B5EF4-FFF2-40B4-BE49-F238E27FC236}">
                <a16:creationId xmlns:a16="http://schemas.microsoft.com/office/drawing/2014/main" xmlns="" id="{899F8916-65E5-46F0-B954-16E032EB5BF2}"/>
              </a:ext>
            </a:extLst>
          </p:cNvPr>
          <p:cNvSpPr txBox="1"/>
          <p:nvPr/>
        </p:nvSpPr>
        <p:spPr>
          <a:xfrm>
            <a:off x="906393" y="3477019"/>
            <a:ext cx="2275285" cy="1043619"/>
          </a:xfrm>
          <a:prstGeom prst="rect">
            <a:avLst/>
          </a:prstGeom>
          <a:noFill/>
        </p:spPr>
        <p:txBody>
          <a:bodyPr wrap="square">
            <a:spAutoFit/>
          </a:bodyPr>
          <a:lstStyle/>
          <a:p>
            <a:pPr>
              <a:lnSpc>
                <a:spcPct val="115000"/>
              </a:lnSpc>
              <a:spcAft>
                <a:spcPts val="10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Ý nghĩa của việc đọc sách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TextBox 32">
            <a:extLst>
              <a:ext uri="{FF2B5EF4-FFF2-40B4-BE49-F238E27FC236}">
                <a16:creationId xmlns:a16="http://schemas.microsoft.com/office/drawing/2014/main" xmlns="" id="{B289661E-BFBE-497B-BBBF-4DDACC73195D}"/>
              </a:ext>
            </a:extLst>
          </p:cNvPr>
          <p:cNvSpPr txBox="1"/>
          <p:nvPr/>
        </p:nvSpPr>
        <p:spPr>
          <a:xfrm>
            <a:off x="3804877" y="2308707"/>
            <a:ext cx="4747023" cy="1332481"/>
          </a:xfrm>
          <a:prstGeom prst="rect">
            <a:avLst/>
          </a:prstGeom>
          <a:noFill/>
        </p:spPr>
        <p:txBody>
          <a:bodyPr wrap="square">
            <a:spAutoFit/>
          </a:bodyPr>
          <a:lstStyle/>
          <a:p>
            <a:pPr>
              <a:lnSpc>
                <a:spcPct val="115000"/>
              </a:lnSpc>
              <a:spcAft>
                <a:spcPts val="1000"/>
              </a:spcAft>
            </a:pP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tích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tri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thức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xmlns="" id="{537A26E4-6D6D-404F-98F7-8A8A2558351E}"/>
              </a:ext>
            </a:extLst>
          </p:cNvPr>
          <p:cNvSpPr txBox="1"/>
          <p:nvPr/>
        </p:nvSpPr>
        <p:spPr>
          <a:xfrm>
            <a:off x="3899926" y="4555172"/>
            <a:ext cx="4747023" cy="1200329"/>
          </a:xfrm>
          <a:prstGeom prst="rect">
            <a:avLst/>
          </a:prstGeom>
          <a:noFill/>
        </p:spPr>
        <p:txBody>
          <a:bodyPr wrap="square">
            <a:spAutoFit/>
          </a:bodyPr>
          <a:lstStyle/>
          <a:p>
            <a:r>
              <a:rPr lang="en-US" sz="2400" dirty="0" err="1">
                <a:effectLst/>
                <a:latin typeface="Times New Roman" panose="02020603050405020304" pitchFamily="18" charset="0"/>
                <a:ea typeface="Times New Roman" panose="02020603050405020304" pitchFamily="18" charset="0"/>
              </a:rPr>
              <a:t>Đọc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sách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ôn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a:t>
            </a:r>
          </a:p>
          <a:p>
            <a:r>
              <a:rPr lang="en-US" sz="2400" dirty="0" err="1">
                <a:effectLst/>
                <a:latin typeface="Times New Roman" panose="02020603050405020304" pitchFamily="18" charset="0"/>
                <a:ea typeface="Times New Roman" panose="02020603050405020304" pitchFamily="18" charset="0"/>
              </a:rPr>
              <a:t>loài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hưởng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thụ</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tích</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lũy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thức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mấy</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nghìn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năm</a:t>
            </a:r>
            <a:r>
              <a:rPr lang="en-US" sz="2400" dirty="0">
                <a:effectLst/>
                <a:latin typeface="Times New Roman" panose="02020603050405020304" pitchFamily="18" charset="0"/>
                <a:ea typeface="Times New Roman" panose="02020603050405020304" pitchFamily="18" charset="0"/>
              </a:rPr>
              <a:t>.</a:t>
            </a:r>
            <a:endParaRPr lang="en-US" sz="2400" dirty="0"/>
          </a:p>
        </p:txBody>
      </p:sp>
      <p:sp>
        <p:nvSpPr>
          <p:cNvPr id="7" name="Right Brace 6">
            <a:extLst>
              <a:ext uri="{FF2B5EF4-FFF2-40B4-BE49-F238E27FC236}">
                <a16:creationId xmlns:a16="http://schemas.microsoft.com/office/drawing/2014/main" xmlns="" id="{BCDD4A91-BD8B-4792-96CD-85C4D57C3676}"/>
              </a:ext>
            </a:extLst>
          </p:cNvPr>
          <p:cNvSpPr/>
          <p:nvPr/>
        </p:nvSpPr>
        <p:spPr>
          <a:xfrm>
            <a:off x="8232937" y="2939928"/>
            <a:ext cx="532588" cy="2299474"/>
          </a:xfrm>
          <a:prstGeom prst="rightBrace">
            <a:avLst>
              <a:gd name="adj1" fmla="val 65920"/>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extBox 35">
            <a:extLst>
              <a:ext uri="{FF2B5EF4-FFF2-40B4-BE49-F238E27FC236}">
                <a16:creationId xmlns:a16="http://schemas.microsoft.com/office/drawing/2014/main" xmlns="" id="{2702AA72-D1D8-4328-99C5-7E18155EC97F}"/>
              </a:ext>
            </a:extLst>
          </p:cNvPr>
          <p:cNvSpPr txBox="1"/>
          <p:nvPr/>
        </p:nvSpPr>
        <p:spPr>
          <a:xfrm>
            <a:off x="8700400" y="2714998"/>
            <a:ext cx="2340365" cy="2677656"/>
          </a:xfrm>
          <a:prstGeom prst="rect">
            <a:avLst/>
          </a:prstGeom>
          <a:noFill/>
        </p:spPr>
        <p:txBody>
          <a:bodyPr wrap="square">
            <a:spAutoFit/>
          </a:bodyPr>
          <a:lstStyle/>
          <a:p>
            <a:pPr algn="ctr"/>
            <a:r>
              <a:rPr lang="vi-VN" sz="2800" dirty="0">
                <a:effectLst/>
                <a:latin typeface="Times New Roman" panose="02020603050405020304" pitchFamily="18" charset="0"/>
                <a:ea typeface="Calibri" panose="020F0502020204030204" pitchFamily="34" charset="0"/>
              </a:rPr>
              <a:t>Đọc sách có v</a:t>
            </a:r>
            <a:r>
              <a:rPr lang="en-US" sz="2800" dirty="0">
                <a:effectLst/>
                <a:latin typeface="Times New Roman" panose="02020603050405020304" pitchFamily="18" charset="0"/>
                <a:ea typeface="Calibri" panose="020F0502020204030204" pitchFamily="34" charset="0"/>
              </a:rPr>
              <a:t>a</a:t>
            </a:r>
            <a:r>
              <a:rPr lang="vi-VN" sz="2800" dirty="0">
                <a:effectLst/>
                <a:latin typeface="Times New Roman" panose="02020603050405020304" pitchFamily="18" charset="0"/>
                <a:ea typeface="Calibri" panose="020F0502020204030204" pitchFamily="34" charset="0"/>
              </a:rPr>
              <a:t>i trò rất quan trọng trong hành trình tri thức của mỗi người.</a:t>
            </a:r>
            <a:endParaRPr lang="en-US" sz="2800" dirty="0"/>
          </a:p>
        </p:txBody>
      </p:sp>
      <p:pic>
        <p:nvPicPr>
          <p:cNvPr id="11" name="Picture 10">
            <a:extLst>
              <a:ext uri="{FF2B5EF4-FFF2-40B4-BE49-F238E27FC236}">
                <a16:creationId xmlns:a16="http://schemas.microsoft.com/office/drawing/2014/main" xmlns="" id="{E435969F-09B3-41EC-891B-F9D5FC380A0C}"/>
              </a:ext>
            </a:extLst>
          </p:cNvPr>
          <p:cNvPicPr>
            <a:picLocks noChangeAspect="1"/>
          </p:cNvPicPr>
          <p:nvPr/>
        </p:nvPicPr>
        <p:blipFill>
          <a:blip r:embed="rId2"/>
          <a:stretch>
            <a:fillRect/>
          </a:stretch>
        </p:blipFill>
        <p:spPr>
          <a:xfrm>
            <a:off x="4336300" y="3341354"/>
            <a:ext cx="2838450" cy="1609725"/>
          </a:xfrm>
          <a:prstGeom prst="rect">
            <a:avLst/>
          </a:prstGeom>
          <a:effectLst>
            <a:softEdge rad="635000"/>
          </a:effectLst>
        </p:spPr>
      </p:pic>
      <p:sp>
        <p:nvSpPr>
          <p:cNvPr id="20" name="TextBox 19">
            <a:extLst>
              <a:ext uri="{FF2B5EF4-FFF2-40B4-BE49-F238E27FC236}">
                <a16:creationId xmlns:a16="http://schemas.microsoft.com/office/drawing/2014/main" xmlns="" id="{0359A15B-BA30-4B0B-999E-2B6E005B21F8}"/>
              </a:ext>
            </a:extLst>
          </p:cNvPr>
          <p:cNvSpPr txBox="1"/>
          <p:nvPr/>
        </p:nvSpPr>
        <p:spPr>
          <a:xfrm>
            <a:off x="801883" y="1667757"/>
            <a:ext cx="6093618" cy="523220"/>
          </a:xfrm>
          <a:prstGeom prst="rect">
            <a:avLst/>
          </a:prstGeom>
          <a:noFill/>
        </p:spPr>
        <p:txBody>
          <a:bodyPr wrap="square">
            <a:spAutoFit/>
          </a:bodyPr>
          <a:lstStyle/>
          <a:p>
            <a:r>
              <a:rPr lang="vi-VN" sz="2800" b="1" dirty="0">
                <a:effectLst/>
                <a:latin typeface="Times New Roman" panose="02020603050405020304" pitchFamily="18" charset="0"/>
                <a:ea typeface="Times New Roman" panose="02020603050405020304" pitchFamily="18" charset="0"/>
              </a:rPr>
              <a:t>a. Ý kiến 1</a:t>
            </a:r>
            <a:endParaRPr lang="en-US" sz="2800" dirty="0"/>
          </a:p>
        </p:txBody>
      </p:sp>
    </p:spTree>
    <p:extLst>
      <p:ext uri="{BB962C8B-B14F-4D97-AF65-F5344CB8AC3E}">
        <p14:creationId xmlns:p14="http://schemas.microsoft.com/office/powerpoint/2010/main" val="4445037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circle(in)">
                                      <p:cBhvr>
                                        <p:cTn id="22" dur="20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circle(in)">
                                      <p:cBhvr>
                                        <p:cTn id="32"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3" grpId="0"/>
      <p:bldP spid="35" grpId="0"/>
      <p:bldP spid="7"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xmlns="" id="{84D2A36C-0178-4281-A0E1-1921C939F562}"/>
              </a:ext>
            </a:extLst>
          </p:cNvPr>
          <p:cNvSpPr txBox="1"/>
          <p:nvPr/>
        </p:nvSpPr>
        <p:spPr>
          <a:xfrm>
            <a:off x="660400" y="1028700"/>
            <a:ext cx="10858500"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Phân tích các ý kiến trong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xmlns="" id="{6FD4B52A-552B-437F-8038-B4370FA11257}"/>
              </a:ext>
            </a:extLst>
          </p:cNvPr>
          <p:cNvSpPr txBox="1"/>
          <p:nvPr/>
        </p:nvSpPr>
        <p:spPr>
          <a:xfrm>
            <a:off x="660400" y="1669539"/>
            <a:ext cx="10858500"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b.Ý kiến 2</a:t>
            </a:r>
            <a:endParaRPr lang="en-US" sz="2800" dirty="0"/>
          </a:p>
        </p:txBody>
      </p:sp>
      <p:sp>
        <p:nvSpPr>
          <p:cNvPr id="14" name="Teardrop 13">
            <a:extLst>
              <a:ext uri="{FF2B5EF4-FFF2-40B4-BE49-F238E27FC236}">
                <a16:creationId xmlns:a16="http://schemas.microsoft.com/office/drawing/2014/main" xmlns="" id="{FBB929D3-1EC1-4AD0-BF1E-51686F2B833C}"/>
              </a:ext>
            </a:extLst>
          </p:cNvPr>
          <p:cNvSpPr/>
          <p:nvPr/>
        </p:nvSpPr>
        <p:spPr>
          <a:xfrm rot="2700000">
            <a:off x="2191073" y="2015410"/>
            <a:ext cx="3489554" cy="3328410"/>
          </a:xfrm>
          <a:prstGeom prst="teardrop">
            <a:avLst>
              <a:gd name="adj" fmla="val 12547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24" name="TextBox 23">
            <a:extLst>
              <a:ext uri="{FF2B5EF4-FFF2-40B4-BE49-F238E27FC236}">
                <a16:creationId xmlns:a16="http://schemas.microsoft.com/office/drawing/2014/main" xmlns="" id="{6BD075BB-4F0D-42AE-879F-F645DB800600}"/>
              </a:ext>
            </a:extLst>
          </p:cNvPr>
          <p:cNvSpPr txBox="1"/>
          <p:nvPr/>
        </p:nvSpPr>
        <p:spPr>
          <a:xfrm>
            <a:off x="2452890" y="2615680"/>
            <a:ext cx="3625850" cy="2034660"/>
          </a:xfrm>
          <a:prstGeom prst="rect">
            <a:avLst/>
          </a:prstGeom>
          <a:noFill/>
        </p:spPr>
        <p:txBody>
          <a:bodyPr wrap="square">
            <a:spAutoFit/>
          </a:bodyPr>
          <a:lstStyle/>
          <a:p>
            <a:pPr>
              <a:lnSpc>
                <a:spcPct val="115000"/>
              </a:lnSpc>
              <a:spcAft>
                <a:spcPts val="1000"/>
              </a:spcAft>
            </a:pPr>
            <a:r>
              <a:rPr lang="vi-VN"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khiến</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chuyên</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sâu</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dễ</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lối</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ăn</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tươi</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nuốt</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xmlns="" id="{CAF08358-68F9-4C05-8CDC-89AA5292166F}"/>
              </a:ext>
            </a:extLst>
          </p:cNvPr>
          <p:cNvSpPr/>
          <p:nvPr/>
        </p:nvSpPr>
        <p:spPr>
          <a:xfrm>
            <a:off x="6778540" y="2192759"/>
            <a:ext cx="3209687" cy="299570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5" name="TextBox 24">
            <a:extLst>
              <a:ext uri="{FF2B5EF4-FFF2-40B4-BE49-F238E27FC236}">
                <a16:creationId xmlns:a16="http://schemas.microsoft.com/office/drawing/2014/main" xmlns="" id="{6004C8EC-F584-4DD9-9318-E16380377372}"/>
              </a:ext>
            </a:extLst>
          </p:cNvPr>
          <p:cNvSpPr txBox="1"/>
          <p:nvPr/>
        </p:nvSpPr>
        <p:spPr>
          <a:xfrm>
            <a:off x="7187083" y="2921040"/>
            <a:ext cx="2654300" cy="1539139"/>
          </a:xfrm>
          <a:prstGeom prst="rect">
            <a:avLst/>
          </a:prstGeom>
          <a:noFill/>
        </p:spPr>
        <p:txBody>
          <a:bodyPr wrap="square">
            <a:spAutoFit/>
          </a:bodyPr>
          <a:lstStyle/>
          <a:p>
            <a:pPr>
              <a:lnSpc>
                <a:spcPct val="115000"/>
              </a:lnSpc>
              <a:spcAft>
                <a:spcPts val="1000"/>
              </a:spcAft>
            </a:pP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*Sách nhiều dễ khiến người ta lạc hướng</a:t>
            </a:r>
            <a:endParaRPr lang="en-US" sz="2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917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circle(in)">
                                      <p:cBhvr>
                                        <p:cTn id="15" dur="2000"/>
                                        <p:tgtEl>
                                          <p:spTgt spid="25"/>
                                        </p:tgtEl>
                                      </p:cBhvr>
                                    </p:animEffect>
                                  </p:childTnLst>
                                </p:cTn>
                              </p:par>
                              <p:par>
                                <p:cTn id="16" presetID="6" presetClass="entr" presetSubtype="16"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xmlns="" id="{84D2A36C-0178-4281-A0E1-1921C939F562}"/>
              </a:ext>
            </a:extLst>
          </p:cNvPr>
          <p:cNvSpPr txBox="1"/>
          <p:nvPr/>
        </p:nvSpPr>
        <p:spPr>
          <a:xfrm>
            <a:off x="660400" y="1028700"/>
            <a:ext cx="10858500"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Phân tích các ý kiến trong văn bản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xmlns="" id="{25554BCA-EA59-48EC-BE76-BD5B86AB2EE5}"/>
              </a:ext>
            </a:extLst>
          </p:cNvPr>
          <p:cNvSpPr txBox="1"/>
          <p:nvPr/>
        </p:nvSpPr>
        <p:spPr>
          <a:xfrm>
            <a:off x="660400" y="1576799"/>
            <a:ext cx="10858500" cy="523220"/>
          </a:xfrm>
          <a:prstGeom prst="rect">
            <a:avLst/>
          </a:prstGeom>
          <a:noFill/>
        </p:spPr>
        <p:txBody>
          <a:bodyPr wrap="square">
            <a:spAutoFit/>
          </a:bodyPr>
          <a:lstStyle/>
          <a:p>
            <a:r>
              <a:rPr lang="vi-VN" sz="2800" b="1" dirty="0">
                <a:effectLst/>
                <a:latin typeface="Times New Roman" panose="02020603050405020304" pitchFamily="18" charset="0"/>
                <a:ea typeface="Calibri" panose="020F0502020204030204" pitchFamily="34" charset="0"/>
              </a:rPr>
              <a:t>c. Ý kiến 3</a:t>
            </a:r>
            <a:endParaRPr lang="en-US" sz="2800" dirty="0"/>
          </a:p>
        </p:txBody>
      </p:sp>
      <p:sp>
        <p:nvSpPr>
          <p:cNvPr id="16" name="TextBox 15">
            <a:extLst>
              <a:ext uri="{FF2B5EF4-FFF2-40B4-BE49-F238E27FC236}">
                <a16:creationId xmlns:a16="http://schemas.microsoft.com/office/drawing/2014/main" xmlns="" id="{DCECB359-7EAE-4866-8086-04C139C4EA57}"/>
              </a:ext>
            </a:extLst>
          </p:cNvPr>
          <p:cNvSpPr txBox="1"/>
          <p:nvPr/>
        </p:nvSpPr>
        <p:spPr>
          <a:xfrm>
            <a:off x="666750" y="2356589"/>
            <a:ext cx="10858500" cy="548099"/>
          </a:xfrm>
          <a:prstGeom prst="rect">
            <a:avLst/>
          </a:prstGeom>
          <a:noFill/>
        </p:spPr>
        <p:txBody>
          <a:bodyPr wrap="square">
            <a:spAutoFit/>
          </a:bodyPr>
          <a:lstStyle/>
          <a:p>
            <a:pPr>
              <a:lnSpc>
                <a:spcPct val="115000"/>
              </a:lnSpc>
              <a:spcAft>
                <a:spcPts val="10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36254A2D-1698-47B0-B094-B8C2AED75F9C}"/>
              </a:ext>
            </a:extLst>
          </p:cNvPr>
          <p:cNvSpPr txBox="1"/>
          <p:nvPr/>
        </p:nvSpPr>
        <p:spPr>
          <a:xfrm>
            <a:off x="203200" y="4780675"/>
            <a:ext cx="10858500" cy="548099"/>
          </a:xfrm>
          <a:prstGeom prst="rect">
            <a:avLst/>
          </a:prstGeom>
          <a:noFill/>
        </p:spPr>
        <p:txBody>
          <a:bodyPr wrap="square">
            <a:spAutoFit/>
          </a:bodyPr>
          <a:lstStyle/>
          <a:p>
            <a:pPr marL="742950" lvl="1" indent="-285750">
              <a:lnSpc>
                <a:spcPct val="115000"/>
              </a:lnSpc>
              <a:spcAft>
                <a:spcPts val="1000"/>
              </a:spcAft>
              <a:buFont typeface="+mj-lt"/>
              <a:buAutoNum type="alphaLcPeriod" startAt="2"/>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Cách đọc sách: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đọc cho kĩ</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BE5A1352-2176-42A7-8677-056D601A4CB9}"/>
              </a:ext>
            </a:extLst>
          </p:cNvPr>
          <p:cNvSpPr txBox="1"/>
          <p:nvPr/>
        </p:nvSpPr>
        <p:spPr>
          <a:xfrm>
            <a:off x="3046810" y="3172911"/>
            <a:ext cx="7240190" cy="548099"/>
          </a:xfrm>
          <a:prstGeom prst="rect">
            <a:avLst/>
          </a:prstGeom>
          <a:noFill/>
        </p:spPr>
        <p:txBody>
          <a:bodyPr wrap="square">
            <a:spAutoFit/>
          </a:bodyPr>
          <a:lstStyle/>
          <a:p>
            <a:pPr>
              <a:lnSpc>
                <a:spcPct val="115000"/>
              </a:lnSpc>
              <a:spcAft>
                <a:spcPts val="10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trị</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tham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xmlns="" id="{3062A210-FD3B-4804-9138-24672A52948C}"/>
              </a:ext>
            </a:extLst>
          </p:cNvPr>
          <p:cNvSpPr txBox="1"/>
          <p:nvPr/>
        </p:nvSpPr>
        <p:spPr>
          <a:xfrm>
            <a:off x="4193382" y="3989233"/>
            <a:ext cx="6093618" cy="523220"/>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cụ</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rõ</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ràng</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2559601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Suy</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ngẫm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phản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hồi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3407B30E-D33F-4FDA-AC04-928DDA01E8D6}"/>
              </a:ext>
            </a:extLst>
          </p:cNvPr>
          <p:cNvSpPr txBox="1"/>
          <p:nvPr/>
        </p:nvSpPr>
        <p:spPr>
          <a:xfrm>
            <a:off x="660400" y="1130300"/>
            <a:ext cx="10858500" cy="548099"/>
          </a:xfrm>
          <a:prstGeom prst="rect">
            <a:avLst/>
          </a:prstGeom>
          <a:noFill/>
        </p:spPr>
        <p:txBody>
          <a:bodyPr wrap="square">
            <a:spAutoFit/>
          </a:bodyPr>
          <a:lstStyle/>
          <a:p>
            <a:pPr>
              <a:lnSpc>
                <a:spcPct val="115000"/>
              </a:lnSpc>
              <a:spcAft>
                <a:spcPts val="1000"/>
              </a:spcAft>
            </a:pPr>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Nhận xét về nghệ thuật lập luận trong văn 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E43D3BB0-5FB8-4703-BEFA-9A8F0C7970C9}"/>
              </a:ext>
            </a:extLst>
          </p:cNvPr>
          <p:cNvSpPr txBox="1"/>
          <p:nvPr/>
        </p:nvSpPr>
        <p:spPr>
          <a:xfrm>
            <a:off x="1708679" y="2367920"/>
            <a:ext cx="8729662" cy="2530180"/>
          </a:xfrm>
          <a:prstGeom prst="rect">
            <a:avLst/>
          </a:prstGeom>
          <a:noFill/>
        </p:spPr>
        <p:txBody>
          <a:bodyPr wrap="square">
            <a:spAutoFit/>
          </a:bodyPr>
          <a:lstStyle/>
          <a:p>
            <a:pPr>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 thuật lập luận chặt chẽ với lí lẽ sắc bén, bằng chứng thuyết phục có tác dụng làm rõ ý kiến của người viết, dễ dàng được người đọc tin tưởng, tiếp nhận, nhờ đó thực hiện mục đích của văn bản là thuyết phục người đọc về những lợi ích của việc đọc sách và cách đọc sách hiệu 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xmlns="" id="{3D2B592E-F6F5-49DA-828B-B280AC4080DC}"/>
              </a:ext>
            </a:extLst>
          </p:cNvPr>
          <p:cNvGrpSpPr/>
          <p:nvPr/>
        </p:nvGrpSpPr>
        <p:grpSpPr>
          <a:xfrm>
            <a:off x="1126860" y="2367919"/>
            <a:ext cx="788289" cy="484633"/>
            <a:chOff x="1143000" y="1924069"/>
            <a:chExt cx="788289" cy="484633"/>
          </a:xfrm>
          <a:solidFill>
            <a:schemeClr val="accent4">
              <a:lumMod val="60000"/>
              <a:lumOff val="40000"/>
            </a:schemeClr>
          </a:solidFill>
        </p:grpSpPr>
        <p:sp>
          <p:nvSpPr>
            <p:cNvPr id="5" name="Arrow: Chevron 4">
              <a:extLst>
                <a:ext uri="{FF2B5EF4-FFF2-40B4-BE49-F238E27FC236}">
                  <a16:creationId xmlns:a16="http://schemas.microsoft.com/office/drawing/2014/main" xmlns="" id="{18E4F2D2-2EAF-40A8-BC04-B422D6295D13}"/>
                </a:ext>
              </a:extLst>
            </p:cNvPr>
            <p:cNvSpPr/>
            <p:nvPr/>
          </p:nvSpPr>
          <p:spPr>
            <a:xfrm>
              <a:off x="1143000" y="1924070"/>
              <a:ext cx="484632" cy="484632"/>
            </a:xfrm>
            <a:prstGeom prst="chevron">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Arrow: Chevron 18">
              <a:extLst>
                <a:ext uri="{FF2B5EF4-FFF2-40B4-BE49-F238E27FC236}">
                  <a16:creationId xmlns:a16="http://schemas.microsoft.com/office/drawing/2014/main" xmlns="" id="{946FAB66-D116-4BF1-B3F8-FC63BD980BE6}"/>
                </a:ext>
              </a:extLst>
            </p:cNvPr>
            <p:cNvSpPr/>
            <p:nvPr/>
          </p:nvSpPr>
          <p:spPr>
            <a:xfrm>
              <a:off x="1446657" y="1924069"/>
              <a:ext cx="484632" cy="484632"/>
            </a:xfrm>
            <a:prstGeom prst="chevron">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32798062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Tổng</a:t>
            </a:r>
            <a:r>
              <a:rPr kumimoji="0" lang="en-US"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Times New Roman" panose="02020603050405020304" pitchFamily="18" charset="0"/>
                <a:cs typeface="Times New Roman" panose="02020603050405020304" pitchFamily="18" charset="0"/>
              </a:rPr>
              <a:t>kết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xmlns="" id="{28135E9A-8FDE-497C-BE3E-C74891B06F4D}"/>
              </a:ext>
            </a:extLst>
          </p:cNvPr>
          <p:cNvSpPr/>
          <p:nvPr/>
        </p:nvSpPr>
        <p:spPr>
          <a:xfrm>
            <a:off x="4014787" y="1726071"/>
            <a:ext cx="456435" cy="3812258"/>
          </a:xfrm>
          <a:custGeom>
            <a:avLst/>
            <a:gdLst>
              <a:gd name="connsiteX0" fmla="*/ 343393 w 456435"/>
              <a:gd name="connsiteY0" fmla="*/ 0 h 3812258"/>
              <a:gd name="connsiteX1" fmla="*/ 456435 w 456435"/>
              <a:gd name="connsiteY1" fmla="*/ 113043 h 3812258"/>
              <a:gd name="connsiteX2" fmla="*/ 343393 w 456435"/>
              <a:gd name="connsiteY2" fmla="*/ 226085 h 3812258"/>
              <a:gd name="connsiteX3" fmla="*/ 343393 w 456435"/>
              <a:gd name="connsiteY3" fmla="*/ 169564 h 3812258"/>
              <a:gd name="connsiteX4" fmla="*/ 71438 w 456435"/>
              <a:gd name="connsiteY4" fmla="*/ 169564 h 3812258"/>
              <a:gd name="connsiteX5" fmla="*/ 71438 w 456435"/>
              <a:gd name="connsiteY5" fmla="*/ 1251912 h 3812258"/>
              <a:gd name="connsiteX6" fmla="*/ 343393 w 456435"/>
              <a:gd name="connsiteY6" fmla="*/ 1251912 h 3812258"/>
              <a:gd name="connsiteX7" fmla="*/ 343393 w 456435"/>
              <a:gd name="connsiteY7" fmla="*/ 1195391 h 3812258"/>
              <a:gd name="connsiteX8" fmla="*/ 456435 w 456435"/>
              <a:gd name="connsiteY8" fmla="*/ 1308434 h 3812258"/>
              <a:gd name="connsiteX9" fmla="*/ 343393 w 456435"/>
              <a:gd name="connsiteY9" fmla="*/ 1421476 h 3812258"/>
              <a:gd name="connsiteX10" fmla="*/ 343393 w 456435"/>
              <a:gd name="connsiteY10" fmla="*/ 1364955 h 3812258"/>
              <a:gd name="connsiteX11" fmla="*/ 71438 w 456435"/>
              <a:gd name="connsiteY11" fmla="*/ 1364955 h 3812258"/>
              <a:gd name="connsiteX12" fmla="*/ 71438 w 456435"/>
              <a:gd name="connsiteY12" fmla="*/ 2447303 h 3812258"/>
              <a:gd name="connsiteX13" fmla="*/ 343393 w 456435"/>
              <a:gd name="connsiteY13" fmla="*/ 2447303 h 3812258"/>
              <a:gd name="connsiteX14" fmla="*/ 343393 w 456435"/>
              <a:gd name="connsiteY14" fmla="*/ 2390782 h 3812258"/>
              <a:gd name="connsiteX15" fmla="*/ 456435 w 456435"/>
              <a:gd name="connsiteY15" fmla="*/ 2503825 h 3812258"/>
              <a:gd name="connsiteX16" fmla="*/ 343393 w 456435"/>
              <a:gd name="connsiteY16" fmla="*/ 2616867 h 3812258"/>
              <a:gd name="connsiteX17" fmla="*/ 343393 w 456435"/>
              <a:gd name="connsiteY17" fmla="*/ 2560346 h 3812258"/>
              <a:gd name="connsiteX18" fmla="*/ 71438 w 456435"/>
              <a:gd name="connsiteY18" fmla="*/ 2560346 h 3812258"/>
              <a:gd name="connsiteX19" fmla="*/ 71438 w 456435"/>
              <a:gd name="connsiteY19" fmla="*/ 3642694 h 3812258"/>
              <a:gd name="connsiteX20" fmla="*/ 343393 w 456435"/>
              <a:gd name="connsiteY20" fmla="*/ 3642694 h 3812258"/>
              <a:gd name="connsiteX21" fmla="*/ 343393 w 456435"/>
              <a:gd name="connsiteY21" fmla="*/ 3586173 h 3812258"/>
              <a:gd name="connsiteX22" fmla="*/ 456435 w 456435"/>
              <a:gd name="connsiteY22" fmla="*/ 3699216 h 3812258"/>
              <a:gd name="connsiteX23" fmla="*/ 343393 w 456435"/>
              <a:gd name="connsiteY23" fmla="*/ 3812258 h 3812258"/>
              <a:gd name="connsiteX24" fmla="*/ 343393 w 456435"/>
              <a:gd name="connsiteY24" fmla="*/ 3755737 h 3812258"/>
              <a:gd name="connsiteX25" fmla="*/ 0 w 456435"/>
              <a:gd name="connsiteY25" fmla="*/ 3755737 h 3812258"/>
              <a:gd name="connsiteX26" fmla="*/ 0 w 456435"/>
              <a:gd name="connsiteY26" fmla="*/ 3743327 h 3812258"/>
              <a:gd name="connsiteX27" fmla="*/ 0 w 456435"/>
              <a:gd name="connsiteY27" fmla="*/ 3642694 h 3812258"/>
              <a:gd name="connsiteX28" fmla="*/ 0 w 456435"/>
              <a:gd name="connsiteY28" fmla="*/ 2560346 h 3812258"/>
              <a:gd name="connsiteX29" fmla="*/ 0 w 456435"/>
              <a:gd name="connsiteY29" fmla="*/ 2447303 h 3812258"/>
              <a:gd name="connsiteX30" fmla="*/ 0 w 456435"/>
              <a:gd name="connsiteY30" fmla="*/ 1364955 h 3812258"/>
              <a:gd name="connsiteX31" fmla="*/ 0 w 456435"/>
              <a:gd name="connsiteY31" fmla="*/ 1251912 h 3812258"/>
              <a:gd name="connsiteX32" fmla="*/ 0 w 456435"/>
              <a:gd name="connsiteY32" fmla="*/ 169564 h 3812258"/>
              <a:gd name="connsiteX33" fmla="*/ 0 w 456435"/>
              <a:gd name="connsiteY33" fmla="*/ 71440 h 3812258"/>
              <a:gd name="connsiteX34" fmla="*/ 0 w 456435"/>
              <a:gd name="connsiteY34" fmla="*/ 56521 h 3812258"/>
              <a:gd name="connsiteX35" fmla="*/ 343393 w 456435"/>
              <a:gd name="connsiteY35" fmla="*/ 56521 h 38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56435" h="3812258">
                <a:moveTo>
                  <a:pt x="343393" y="0"/>
                </a:moveTo>
                <a:lnTo>
                  <a:pt x="456435" y="113043"/>
                </a:lnTo>
                <a:lnTo>
                  <a:pt x="343393" y="226085"/>
                </a:lnTo>
                <a:lnTo>
                  <a:pt x="343393" y="169564"/>
                </a:lnTo>
                <a:lnTo>
                  <a:pt x="71438" y="169564"/>
                </a:lnTo>
                <a:lnTo>
                  <a:pt x="71438" y="1251912"/>
                </a:lnTo>
                <a:lnTo>
                  <a:pt x="343393" y="1251912"/>
                </a:lnTo>
                <a:lnTo>
                  <a:pt x="343393" y="1195391"/>
                </a:lnTo>
                <a:lnTo>
                  <a:pt x="456435" y="1308434"/>
                </a:lnTo>
                <a:lnTo>
                  <a:pt x="343393" y="1421476"/>
                </a:lnTo>
                <a:lnTo>
                  <a:pt x="343393" y="1364955"/>
                </a:lnTo>
                <a:lnTo>
                  <a:pt x="71438" y="1364955"/>
                </a:lnTo>
                <a:lnTo>
                  <a:pt x="71438" y="2447303"/>
                </a:lnTo>
                <a:lnTo>
                  <a:pt x="343393" y="2447303"/>
                </a:lnTo>
                <a:lnTo>
                  <a:pt x="343393" y="2390782"/>
                </a:lnTo>
                <a:lnTo>
                  <a:pt x="456435" y="2503825"/>
                </a:lnTo>
                <a:lnTo>
                  <a:pt x="343393" y="2616867"/>
                </a:lnTo>
                <a:lnTo>
                  <a:pt x="343393" y="2560346"/>
                </a:lnTo>
                <a:lnTo>
                  <a:pt x="71438" y="2560346"/>
                </a:lnTo>
                <a:lnTo>
                  <a:pt x="71438" y="3642694"/>
                </a:lnTo>
                <a:lnTo>
                  <a:pt x="343393" y="3642694"/>
                </a:lnTo>
                <a:lnTo>
                  <a:pt x="343393" y="3586173"/>
                </a:lnTo>
                <a:lnTo>
                  <a:pt x="456435" y="3699216"/>
                </a:lnTo>
                <a:lnTo>
                  <a:pt x="343393" y="3812258"/>
                </a:lnTo>
                <a:lnTo>
                  <a:pt x="343393" y="3755737"/>
                </a:lnTo>
                <a:lnTo>
                  <a:pt x="0" y="3755737"/>
                </a:lnTo>
                <a:lnTo>
                  <a:pt x="0" y="3743327"/>
                </a:lnTo>
                <a:lnTo>
                  <a:pt x="0" y="3642694"/>
                </a:lnTo>
                <a:lnTo>
                  <a:pt x="0" y="2560346"/>
                </a:lnTo>
                <a:lnTo>
                  <a:pt x="0" y="2447303"/>
                </a:lnTo>
                <a:lnTo>
                  <a:pt x="0" y="1364955"/>
                </a:lnTo>
                <a:lnTo>
                  <a:pt x="0" y="1251912"/>
                </a:lnTo>
                <a:lnTo>
                  <a:pt x="0" y="169564"/>
                </a:lnTo>
                <a:lnTo>
                  <a:pt x="0" y="71440"/>
                </a:lnTo>
                <a:lnTo>
                  <a:pt x="0" y="56521"/>
                </a:lnTo>
                <a:lnTo>
                  <a:pt x="343393" y="56521"/>
                </a:lnTo>
                <a:close/>
              </a:path>
            </a:pathLst>
          </a:custGeom>
          <a:solidFill>
            <a:schemeClr val="accent4">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Arrow: Right 3">
            <a:extLst>
              <a:ext uri="{FF2B5EF4-FFF2-40B4-BE49-F238E27FC236}">
                <a16:creationId xmlns:a16="http://schemas.microsoft.com/office/drawing/2014/main" xmlns="" id="{33FAD3A3-CB8E-47BD-B864-062EA7A95F34}"/>
              </a:ext>
            </a:extLst>
          </p:cNvPr>
          <p:cNvSpPr/>
          <p:nvPr/>
        </p:nvSpPr>
        <p:spPr>
          <a:xfrm>
            <a:off x="872151" y="2939256"/>
            <a:ext cx="2971185" cy="1385888"/>
          </a:xfrm>
          <a:prstGeom prst="rightArrow">
            <a:avLst>
              <a:gd name="adj1" fmla="val 71053"/>
              <a:gd name="adj2" fmla="val 50000"/>
            </a:avLst>
          </a:prstGeom>
          <a:solidFill>
            <a:schemeClr val="accent4">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1000"/>
              </a:spcAft>
            </a:pPr>
            <a:r>
              <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 Nghệ thuật </a:t>
            </a:r>
            <a:endParaRPr lang="en-US" sz="28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xmlns="" id="{CD32C598-4366-4E58-9624-C731A2338211}"/>
              </a:ext>
            </a:extLst>
          </p:cNvPr>
          <p:cNvSpPr txBox="1"/>
          <p:nvPr/>
        </p:nvSpPr>
        <p:spPr>
          <a:xfrm>
            <a:off x="4828417" y="1327559"/>
            <a:ext cx="5441580" cy="954107"/>
          </a:xfrm>
          <a:prstGeom prst="rect">
            <a:avLst/>
          </a:prstGeom>
          <a:noFill/>
        </p:spPr>
        <p:txBody>
          <a:bodyPr wrap="square">
            <a:spAutoFit/>
          </a:bodyPr>
          <a:lstStyle/>
          <a:p>
            <a:r>
              <a:rPr lang="en-US" sz="2800" dirty="0" err="1">
                <a:solidFill>
                  <a:srgbClr val="0D0D0D"/>
                </a:solidFill>
                <a:effectLst/>
                <a:latin typeface="Times New Roman" panose="02020603050405020304" pitchFamily="18" charset="0"/>
                <a:ea typeface="MS Mincho" panose="02020609040205080304" pitchFamily="49" charset="-128"/>
              </a:rPr>
              <a:t>Bài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hiện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rõ</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quan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điểm</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của</a:t>
            </a:r>
            <a:r>
              <a:rPr lang="en-US" sz="2800" dirty="0">
                <a:solidFill>
                  <a:srgbClr val="0D0D0D"/>
                </a:solidFill>
                <a:effectLst/>
                <a:latin typeface="Times New Roman" panose="02020603050405020304" pitchFamily="18" charset="0"/>
                <a:ea typeface="MS Mincho" panose="02020609040205080304" pitchFamily="49" charset="-128"/>
              </a:rPr>
              <a:t> </a:t>
            </a:r>
          </a:p>
          <a:p>
            <a:r>
              <a:rPr lang="en-US" sz="2800" dirty="0" err="1">
                <a:solidFill>
                  <a:srgbClr val="0D0D0D"/>
                </a:solidFill>
                <a:effectLst/>
                <a:latin typeface="Times New Roman" panose="02020603050405020304" pitchFamily="18" charset="0"/>
                <a:ea typeface="MS Mincho" panose="02020609040205080304" pitchFamily="49" charset="-128"/>
              </a:rPr>
              <a:t>người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viết</a:t>
            </a:r>
            <a:r>
              <a:rPr lang="en-US" sz="2800" dirty="0">
                <a:solidFill>
                  <a:srgbClr val="0D0D0D"/>
                </a:solidFill>
                <a:effectLst/>
                <a:latin typeface="Times New Roman" panose="02020603050405020304" pitchFamily="18" charset="0"/>
                <a:ea typeface="MS Mincho" panose="02020609040205080304" pitchFamily="49" charset="-128"/>
              </a:rPr>
              <a:t> qua </a:t>
            </a:r>
            <a:r>
              <a:rPr lang="en-US" sz="2800" dirty="0" err="1">
                <a:solidFill>
                  <a:srgbClr val="0D0D0D"/>
                </a:solidFill>
                <a:effectLst/>
                <a:latin typeface="Times New Roman" panose="02020603050405020304" pitchFamily="18" charset="0"/>
                <a:ea typeface="MS Mincho" panose="02020609040205080304" pitchFamily="49" charset="-128"/>
              </a:rPr>
              <a:t>các</a:t>
            </a:r>
            <a:r>
              <a:rPr lang="en-US" sz="2800" dirty="0">
                <a:solidFill>
                  <a:srgbClr val="0D0D0D"/>
                </a:solidFill>
                <a:effectLst/>
                <a:latin typeface="Times New Roman" panose="02020603050405020304" pitchFamily="18" charset="0"/>
                <a:ea typeface="MS Mincho" panose="02020609040205080304" pitchFamily="49" charset="-128"/>
              </a:rPr>
              <a:t> ý </a:t>
            </a:r>
            <a:r>
              <a:rPr lang="en-US" sz="2800" dirty="0" err="1">
                <a:solidFill>
                  <a:srgbClr val="0D0D0D"/>
                </a:solidFill>
                <a:effectLst/>
                <a:latin typeface="Times New Roman" panose="02020603050405020304" pitchFamily="18" charset="0"/>
                <a:ea typeface="MS Mincho" panose="02020609040205080304" pitchFamily="49" charset="-128"/>
              </a:rPr>
              <a:t>kiến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rõ</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ràng</a:t>
            </a:r>
            <a:endParaRPr lang="en-US" sz="2800" dirty="0"/>
          </a:p>
        </p:txBody>
      </p:sp>
      <p:sp>
        <p:nvSpPr>
          <p:cNvPr id="24" name="TextBox 23">
            <a:extLst>
              <a:ext uri="{FF2B5EF4-FFF2-40B4-BE49-F238E27FC236}">
                <a16:creationId xmlns:a16="http://schemas.microsoft.com/office/drawing/2014/main" xmlns="" id="{551427FF-FDA8-41F1-8B0E-4E945FFB88F2}"/>
              </a:ext>
            </a:extLst>
          </p:cNvPr>
          <p:cNvSpPr txBox="1"/>
          <p:nvPr/>
        </p:nvSpPr>
        <p:spPr>
          <a:xfrm>
            <a:off x="4828417" y="2753171"/>
            <a:ext cx="5958652" cy="523220"/>
          </a:xfrm>
          <a:prstGeom prst="rect">
            <a:avLst/>
          </a:prstGeom>
          <a:noFill/>
        </p:spPr>
        <p:txBody>
          <a:bodyPr wrap="square">
            <a:spAutoFit/>
          </a:bodyPr>
          <a:lstStyle/>
          <a:p>
            <a:r>
              <a:rPr lang="en-US" sz="2800" dirty="0" err="1">
                <a:solidFill>
                  <a:srgbClr val="0D0D0D"/>
                </a:solidFill>
                <a:effectLst/>
                <a:latin typeface="Times New Roman" panose="02020603050405020304" pitchFamily="18" charset="0"/>
                <a:ea typeface="MS Mincho" panose="02020609040205080304" pitchFamily="49" charset="-128"/>
              </a:rPr>
              <a:t>Lí</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lẽ</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bằng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chứng</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cụ</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thể</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thuyết</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phục</a:t>
            </a:r>
            <a:endParaRPr lang="en-US" sz="2800" dirty="0"/>
          </a:p>
        </p:txBody>
      </p:sp>
      <p:sp>
        <p:nvSpPr>
          <p:cNvPr id="25" name="TextBox 24">
            <a:extLst>
              <a:ext uri="{FF2B5EF4-FFF2-40B4-BE49-F238E27FC236}">
                <a16:creationId xmlns:a16="http://schemas.microsoft.com/office/drawing/2014/main" xmlns="" id="{451FF11E-2E2E-40CC-AFAF-AE3DEFDFACCF}"/>
              </a:ext>
            </a:extLst>
          </p:cNvPr>
          <p:cNvSpPr txBox="1"/>
          <p:nvPr/>
        </p:nvSpPr>
        <p:spPr>
          <a:xfrm>
            <a:off x="4828417" y="3917173"/>
            <a:ext cx="6093618" cy="523220"/>
          </a:xfrm>
          <a:prstGeom prst="rect">
            <a:avLst/>
          </a:prstGeom>
          <a:noFill/>
        </p:spPr>
        <p:txBody>
          <a:bodyPr wrap="square">
            <a:spAutoFit/>
          </a:bodyPr>
          <a:lstStyle/>
          <a:p>
            <a:r>
              <a:rPr lang="en-US" sz="2800" dirty="0" err="1">
                <a:solidFill>
                  <a:srgbClr val="0D0D0D"/>
                </a:solidFill>
                <a:effectLst/>
                <a:latin typeface="Times New Roman" panose="02020603050405020304" pitchFamily="18" charset="0"/>
                <a:ea typeface="MS Mincho" panose="02020609040205080304" pitchFamily="49" charset="-128"/>
              </a:rPr>
              <a:t>Cách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triển</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khai</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mạch</a:t>
            </a:r>
            <a:r>
              <a:rPr lang="en-US" sz="2800" dirty="0">
                <a:solidFill>
                  <a:srgbClr val="0D0D0D"/>
                </a:solidFill>
                <a:effectLst/>
                <a:latin typeface="Times New Roman" panose="02020603050405020304" pitchFamily="18" charset="0"/>
                <a:ea typeface="MS Mincho" panose="02020609040205080304" pitchFamily="49" charset="-128"/>
              </a:rPr>
              <a:t> </a:t>
            </a:r>
            <a:r>
              <a:rPr lang="en-US" sz="2800" dirty="0" err="1">
                <a:solidFill>
                  <a:srgbClr val="0D0D0D"/>
                </a:solidFill>
                <a:effectLst/>
                <a:latin typeface="Times New Roman" panose="02020603050405020304" pitchFamily="18" charset="0"/>
                <a:ea typeface="MS Mincho" panose="02020609040205080304" pitchFamily="49" charset="-128"/>
              </a:rPr>
              <a:t>lạc</a:t>
            </a:r>
            <a:r>
              <a:rPr lang="en-US" sz="2800" dirty="0">
                <a:solidFill>
                  <a:srgbClr val="0D0D0D"/>
                </a:solidFill>
                <a:effectLst/>
                <a:latin typeface="Times New Roman" panose="02020603050405020304" pitchFamily="18" charset="0"/>
                <a:ea typeface="MS Mincho" panose="02020609040205080304" pitchFamily="49" charset="-128"/>
              </a:rPr>
              <a:t>.</a:t>
            </a:r>
            <a:endParaRPr lang="en-US" sz="2800" dirty="0"/>
          </a:p>
        </p:txBody>
      </p:sp>
      <p:sp>
        <p:nvSpPr>
          <p:cNvPr id="26" name="TextBox 25">
            <a:extLst>
              <a:ext uri="{FF2B5EF4-FFF2-40B4-BE49-F238E27FC236}">
                <a16:creationId xmlns:a16="http://schemas.microsoft.com/office/drawing/2014/main" xmlns="" id="{9216F2DC-6359-4AC7-BDDB-71EDE0C88A8E}"/>
              </a:ext>
            </a:extLst>
          </p:cNvPr>
          <p:cNvSpPr txBox="1"/>
          <p:nvPr/>
        </p:nvSpPr>
        <p:spPr>
          <a:xfrm>
            <a:off x="4828417" y="4903370"/>
            <a:ext cx="5634224" cy="1171859"/>
          </a:xfrm>
          <a:prstGeom prst="rect">
            <a:avLst/>
          </a:prstGeom>
          <a:noFill/>
        </p:spPr>
        <p:txBody>
          <a:bodyPr wrap="square">
            <a:spAutoFit/>
          </a:bodyPr>
          <a:lstStyle/>
          <a:p>
            <a:pPr algn="just">
              <a:lnSpc>
                <a:spcPct val="115000"/>
              </a:lnSpc>
              <a:spcAft>
                <a:spcPts val="1000"/>
              </a:spcAft>
              <a:tabLst>
                <a:tab pos="1386840" algn="l"/>
              </a:tabLs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Ngôn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ngữ</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trong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sáng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bình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dị</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p>
          <a:p>
            <a:pPr algn="just">
              <a:lnSpc>
                <a:spcPct val="115000"/>
              </a:lnSpc>
              <a:spcAft>
                <a:spcPts val="1000"/>
              </a:spcAft>
              <a:tabLst>
                <a:tab pos="1386840" algn="l"/>
              </a:tabLs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góc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nhìn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khách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quan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Circle: Hollow 11">
            <a:extLst>
              <a:ext uri="{FF2B5EF4-FFF2-40B4-BE49-F238E27FC236}">
                <a16:creationId xmlns:a16="http://schemas.microsoft.com/office/drawing/2014/main" xmlns="" id="{BE1979C7-5B25-4A08-B7D4-FA948485AB73}"/>
              </a:ext>
            </a:extLst>
          </p:cNvPr>
          <p:cNvSpPr/>
          <p:nvPr/>
        </p:nvSpPr>
        <p:spPr>
          <a:xfrm>
            <a:off x="4668706" y="1528191"/>
            <a:ext cx="149512" cy="14951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le: Hollow 27">
            <a:extLst>
              <a:ext uri="{FF2B5EF4-FFF2-40B4-BE49-F238E27FC236}">
                <a16:creationId xmlns:a16="http://schemas.microsoft.com/office/drawing/2014/main" xmlns="" id="{87997170-F46E-43C2-8A1E-966B6A1FFE8A}"/>
              </a:ext>
            </a:extLst>
          </p:cNvPr>
          <p:cNvSpPr/>
          <p:nvPr/>
        </p:nvSpPr>
        <p:spPr>
          <a:xfrm>
            <a:off x="4668706" y="4080894"/>
            <a:ext cx="149512" cy="14951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Circle: Hollow 30">
            <a:extLst>
              <a:ext uri="{FF2B5EF4-FFF2-40B4-BE49-F238E27FC236}">
                <a16:creationId xmlns:a16="http://schemas.microsoft.com/office/drawing/2014/main" xmlns="" id="{436A0F7D-CA1A-499E-A121-571CDA4A8E42}"/>
              </a:ext>
            </a:extLst>
          </p:cNvPr>
          <p:cNvSpPr/>
          <p:nvPr/>
        </p:nvSpPr>
        <p:spPr>
          <a:xfrm>
            <a:off x="4668706" y="2918853"/>
            <a:ext cx="149512" cy="14951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ircle: Hollow 31">
            <a:extLst>
              <a:ext uri="{FF2B5EF4-FFF2-40B4-BE49-F238E27FC236}">
                <a16:creationId xmlns:a16="http://schemas.microsoft.com/office/drawing/2014/main" xmlns="" id="{3FD298A2-4DE8-4C04-A10A-1B94BD900628}"/>
              </a:ext>
            </a:extLst>
          </p:cNvPr>
          <p:cNvSpPr/>
          <p:nvPr/>
        </p:nvSpPr>
        <p:spPr>
          <a:xfrm>
            <a:off x="4668706" y="5128648"/>
            <a:ext cx="149512" cy="149512"/>
          </a:xfrm>
          <a:prstGeom prst="don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277060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4" grpId="0"/>
      <p:bldP spid="25" grpId="0"/>
      <p:bldP spid="26" grpId="0"/>
      <p:bldP spid="12" grpId="0" animBg="1"/>
      <p:bldP spid="28"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III</a:t>
            </a: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Tổng</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kết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xmlns="" id="{33930B11-8973-4CCE-820D-798FE68D53AF}"/>
              </a:ext>
            </a:extLst>
          </p:cNvPr>
          <p:cNvSpPr txBox="1"/>
          <p:nvPr/>
        </p:nvSpPr>
        <p:spPr>
          <a:xfrm>
            <a:off x="660400" y="1167419"/>
            <a:ext cx="10858500" cy="548099"/>
          </a:xfrm>
          <a:prstGeom prst="rect">
            <a:avLst/>
          </a:prstGeom>
          <a:noFill/>
        </p:spPr>
        <p:txBody>
          <a:bodyPr wrap="square">
            <a:spAutoFit/>
          </a:bodyPr>
          <a:lstStyle/>
          <a:p>
            <a:pPr algn="just">
              <a:lnSpc>
                <a:spcPct val="115000"/>
              </a:lnSpc>
              <a:spcAft>
                <a:spcPts val="1000"/>
              </a:spcAft>
            </a:pP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dung – Ý </a:t>
            </a:r>
            <a:r>
              <a:rPr lang="en-US" sz="28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xmlns="" id="{0806AB42-D4A2-4418-A222-C30BF7BFA8E7}"/>
              </a:ext>
            </a:extLst>
          </p:cNvPr>
          <p:cNvSpPr txBox="1"/>
          <p:nvPr/>
        </p:nvSpPr>
        <p:spPr>
          <a:xfrm>
            <a:off x="2775347" y="2071553"/>
            <a:ext cx="7040166" cy="1745863"/>
          </a:xfrm>
          <a:prstGeom prst="rect">
            <a:avLst/>
          </a:prstGeom>
          <a:noFill/>
        </p:spPr>
        <p:txBody>
          <a:bodyPr wrap="square">
            <a:spAutoFit/>
          </a:bodyPr>
          <a:lstStyle/>
          <a:p>
            <a:pPr algn="just">
              <a:lnSpc>
                <a:spcPct val="115000"/>
              </a:lnSpc>
              <a:spcAft>
                <a:spcPts val="1000"/>
              </a:spcAft>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 phục người đọc về những lợi ích của việc đọc sách và sự cần thiết của việc đọc sâu, nghiền ngẫm kĩ khi đọc.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33" name="Group 32">
            <a:extLst>
              <a:ext uri="{FF2B5EF4-FFF2-40B4-BE49-F238E27FC236}">
                <a16:creationId xmlns:a16="http://schemas.microsoft.com/office/drawing/2014/main" xmlns="" id="{492B8142-4114-4894-9061-1D8881F49FC6}"/>
              </a:ext>
            </a:extLst>
          </p:cNvPr>
          <p:cNvGrpSpPr/>
          <p:nvPr/>
        </p:nvGrpSpPr>
        <p:grpSpPr>
          <a:xfrm>
            <a:off x="1588198" y="2217535"/>
            <a:ext cx="788289" cy="484633"/>
            <a:chOff x="1143000" y="1924069"/>
            <a:chExt cx="788289" cy="484633"/>
          </a:xfrm>
          <a:solidFill>
            <a:schemeClr val="accent4">
              <a:lumMod val="60000"/>
              <a:lumOff val="40000"/>
            </a:schemeClr>
          </a:solidFill>
        </p:grpSpPr>
        <p:sp>
          <p:nvSpPr>
            <p:cNvPr id="34" name="Arrow: Chevron 33">
              <a:extLst>
                <a:ext uri="{FF2B5EF4-FFF2-40B4-BE49-F238E27FC236}">
                  <a16:creationId xmlns:a16="http://schemas.microsoft.com/office/drawing/2014/main" xmlns="" id="{E999199E-F388-41F2-BDAB-9756142A1140}"/>
                </a:ext>
              </a:extLst>
            </p:cNvPr>
            <p:cNvSpPr/>
            <p:nvPr/>
          </p:nvSpPr>
          <p:spPr>
            <a:xfrm>
              <a:off x="1143000" y="1924070"/>
              <a:ext cx="484632" cy="484632"/>
            </a:xfrm>
            <a:prstGeom prst="chevron">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4">
              <a:extLst>
                <a:ext uri="{FF2B5EF4-FFF2-40B4-BE49-F238E27FC236}">
                  <a16:creationId xmlns:a16="http://schemas.microsoft.com/office/drawing/2014/main" xmlns="" id="{565A31BD-8B8A-4A84-B7C9-550D9E045E00}"/>
                </a:ext>
              </a:extLst>
            </p:cNvPr>
            <p:cNvSpPr/>
            <p:nvPr/>
          </p:nvSpPr>
          <p:spPr>
            <a:xfrm>
              <a:off x="1446657" y="1924069"/>
              <a:ext cx="484632" cy="484632"/>
            </a:xfrm>
            <a:prstGeom prst="chevron">
              <a:avLst/>
            </a:prstGeom>
            <a:grp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680584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1">
            <a:extLst>
              <a:ext uri="{FF2B5EF4-FFF2-40B4-BE49-F238E27FC236}">
                <a16:creationId xmlns:a16="http://schemas.microsoft.com/office/drawing/2014/main" xmlns="" id="{854ECEBE-9353-406C-9313-02A517A310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31" name="Freeform: Shape 23">
            <a:extLst>
              <a:ext uri="{FF2B5EF4-FFF2-40B4-BE49-F238E27FC236}">
                <a16:creationId xmlns:a16="http://schemas.microsoft.com/office/drawing/2014/main" xmlns="" id="{86806086-A782-4311-A63B-1A68574D80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902" y="-15901"/>
            <a:ext cx="6578337" cy="5814891"/>
          </a:xfrm>
          <a:custGeom>
            <a:avLst/>
            <a:gdLst>
              <a:gd name="connsiteX0" fmla="*/ 1667657 w 6578337"/>
              <a:gd name="connsiteY0" fmla="*/ 0 h 5814891"/>
              <a:gd name="connsiteX1" fmla="*/ 5296215 w 6578337"/>
              <a:gd name="connsiteY1" fmla="*/ 0 h 5814891"/>
              <a:gd name="connsiteX2" fmla="*/ 5354505 w 6578337"/>
              <a:gd name="connsiteY2" fmla="*/ 38974 h 5814891"/>
              <a:gd name="connsiteX3" fmla="*/ 5772761 w 6578337"/>
              <a:gd name="connsiteY3" fmla="*/ 430996 h 5814891"/>
              <a:gd name="connsiteX4" fmla="*/ 6578337 w 6578337"/>
              <a:gd name="connsiteY4" fmla="*/ 2842158 h 5814891"/>
              <a:gd name="connsiteX5" fmla="*/ 6219497 w 6578337"/>
              <a:gd name="connsiteY5" fmla="*/ 3831001 h 5814891"/>
              <a:gd name="connsiteX6" fmla="*/ 5157059 w 6578337"/>
              <a:gd name="connsiteY6" fmla="*/ 4751758 h 5814891"/>
              <a:gd name="connsiteX7" fmla="*/ 4923464 w 6578337"/>
              <a:gd name="connsiteY7" fmla="*/ 4927890 h 5814891"/>
              <a:gd name="connsiteX8" fmla="*/ 3004017 w 6578337"/>
              <a:gd name="connsiteY8" fmla="*/ 5814891 h 5814891"/>
              <a:gd name="connsiteX9" fmla="*/ 475534 w 6578337"/>
              <a:gd name="connsiteY9" fmla="*/ 4373098 h 5814891"/>
              <a:gd name="connsiteX10" fmla="*/ 206071 w 6578337"/>
              <a:gd name="connsiteY10" fmla="*/ 4004246 h 5814891"/>
              <a:gd name="connsiteX11" fmla="*/ 79385 w 6578337"/>
              <a:gd name="connsiteY11" fmla="*/ 3833508 h 5814891"/>
              <a:gd name="connsiteX12" fmla="*/ 0 w 6578337"/>
              <a:gd name="connsiteY12" fmla="*/ 3721725 h 5814891"/>
              <a:gd name="connsiteX13" fmla="*/ 0 w 6578337"/>
              <a:gd name="connsiteY13" fmla="*/ 1581323 h 5814891"/>
              <a:gd name="connsiteX14" fmla="*/ 168477 w 6578337"/>
              <a:gd name="connsiteY14" fmla="*/ 1300525 h 5814891"/>
              <a:gd name="connsiteX15" fmla="*/ 885512 w 6578337"/>
              <a:gd name="connsiteY15" fmla="*/ 515238 h 5814891"/>
              <a:gd name="connsiteX16" fmla="*/ 1494824 w 6578337"/>
              <a:gd name="connsiteY16" fmla="*/ 90742 h 5814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78337" h="5814891">
                <a:moveTo>
                  <a:pt x="1667657" y="0"/>
                </a:moveTo>
                <a:lnTo>
                  <a:pt x="5296215" y="0"/>
                </a:lnTo>
                <a:lnTo>
                  <a:pt x="5354505" y="38974"/>
                </a:lnTo>
                <a:cubicBezTo>
                  <a:pt x="5505893" y="152699"/>
                  <a:pt x="5645664" y="283643"/>
                  <a:pt x="5772761" y="430996"/>
                </a:cubicBezTo>
                <a:cubicBezTo>
                  <a:pt x="6292274" y="1033532"/>
                  <a:pt x="6578337" y="1889809"/>
                  <a:pt x="6578337" y="2842158"/>
                </a:cubicBezTo>
                <a:cubicBezTo>
                  <a:pt x="6578337" y="3222117"/>
                  <a:pt x="6467617" y="3527065"/>
                  <a:pt x="6219497" y="3831001"/>
                </a:cubicBezTo>
                <a:cubicBezTo>
                  <a:pt x="5959965" y="4148933"/>
                  <a:pt x="5569997" y="4441763"/>
                  <a:pt x="5157059" y="4751758"/>
                </a:cubicBezTo>
                <a:cubicBezTo>
                  <a:pt x="5080873" y="4808882"/>
                  <a:pt x="5002168" y="4868026"/>
                  <a:pt x="4923464" y="4927890"/>
                </a:cubicBezTo>
                <a:cubicBezTo>
                  <a:pt x="4218974" y="5463640"/>
                  <a:pt x="3704799" y="5814891"/>
                  <a:pt x="3004017" y="5814891"/>
                </a:cubicBezTo>
                <a:cubicBezTo>
                  <a:pt x="1936240" y="5814891"/>
                  <a:pt x="1180025" y="5383723"/>
                  <a:pt x="475534" y="4373098"/>
                </a:cubicBezTo>
                <a:cubicBezTo>
                  <a:pt x="383343" y="4240819"/>
                  <a:pt x="293225" y="4120515"/>
                  <a:pt x="206071" y="4004246"/>
                </a:cubicBezTo>
                <a:cubicBezTo>
                  <a:pt x="160920" y="3943985"/>
                  <a:pt x="118700" y="3887339"/>
                  <a:pt x="79385" y="3833508"/>
                </a:cubicBezTo>
                <a:lnTo>
                  <a:pt x="0" y="3721725"/>
                </a:lnTo>
                <a:lnTo>
                  <a:pt x="0" y="1581323"/>
                </a:lnTo>
                <a:lnTo>
                  <a:pt x="168477" y="1300525"/>
                </a:lnTo>
                <a:cubicBezTo>
                  <a:pt x="359173" y="1017017"/>
                  <a:pt x="599372" y="753795"/>
                  <a:pt x="885512" y="515238"/>
                </a:cubicBezTo>
                <a:cubicBezTo>
                  <a:pt x="1073010" y="358870"/>
                  <a:pt x="1278109" y="216205"/>
                  <a:pt x="1494824" y="90742"/>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erson speaking to a group of people in a classroom&#10;&#10;Description automatically generated with medium confidence">
            <a:extLst>
              <a:ext uri="{FF2B5EF4-FFF2-40B4-BE49-F238E27FC236}">
                <a16:creationId xmlns:a16="http://schemas.microsoft.com/office/drawing/2014/main" xmlns="" id="{F320E136-FAA2-4253-B59D-3F13CF46A163}"/>
              </a:ext>
            </a:extLst>
          </p:cNvPr>
          <p:cNvPicPr>
            <a:picLocks noChangeAspect="1"/>
          </p:cNvPicPr>
          <p:nvPr/>
        </p:nvPicPr>
        <p:blipFill rotWithShape="1">
          <a:blip r:embed="rId2"/>
          <a:srcRect l="7031" r="21869"/>
          <a:stretch/>
        </p:blipFill>
        <p:spPr>
          <a:xfrm>
            <a:off x="936443" y="1190715"/>
            <a:ext cx="4027444" cy="3562810"/>
          </a:xfrm>
          <a:custGeom>
            <a:avLst/>
            <a:gdLst/>
            <a:ahLst/>
            <a:cxnLst/>
            <a:rect l="l" t="t" r="r" b="b"/>
            <a:pathLst>
              <a:path w="6323162" h="5593660">
                <a:moveTo>
                  <a:pt x="2177447" y="0"/>
                </a:move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p:spPr>
      </p:pic>
      <p:sp>
        <p:nvSpPr>
          <p:cNvPr id="32" name="Freeform: Shape 25">
            <a:extLst>
              <a:ext uri="{FF2B5EF4-FFF2-40B4-BE49-F238E27FC236}">
                <a16:creationId xmlns:a16="http://schemas.microsoft.com/office/drawing/2014/main" xmlns="" id="{CE71458B-DF80-43DF-9693-2EC3878ACA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6323162" cy="5593660"/>
          </a:xfrm>
          <a:custGeom>
            <a:avLst/>
            <a:gdLst>
              <a:gd name="connsiteX0" fmla="*/ 2177447 w 6323162"/>
              <a:gd name="connsiteY0" fmla="*/ 0 h 5593660"/>
              <a:gd name="connsiteX1" fmla="*/ 2572776 w 6323162"/>
              <a:gd name="connsiteY1" fmla="*/ 0 h 5593660"/>
              <a:gd name="connsiteX2" fmla="*/ 2279674 w 6323162"/>
              <a:gd name="connsiteY2" fmla="*/ 98163 h 5593660"/>
              <a:gd name="connsiteX3" fmla="*/ 1163390 w 6323162"/>
              <a:gd name="connsiteY3" fmla="*/ 758946 h 5593660"/>
              <a:gd name="connsiteX4" fmla="*/ 391288 w 6323162"/>
              <a:gd name="connsiteY4" fmla="*/ 1711778 h 5593660"/>
              <a:gd name="connsiteX5" fmla="*/ 111318 w 6323162"/>
              <a:gd name="connsiteY5" fmla="*/ 2820666 h 5593660"/>
              <a:gd name="connsiteX6" fmla="*/ 574682 w 6323162"/>
              <a:gd name="connsiteY6" fmla="*/ 3850310 h 5593660"/>
              <a:gd name="connsiteX7" fmla="*/ 808161 w 6323162"/>
              <a:gd name="connsiteY7" fmla="*/ 4177123 h 5593660"/>
              <a:gd name="connsiteX8" fmla="*/ 2998992 w 6323162"/>
              <a:gd name="connsiteY8" fmla="*/ 5454594 h 5593660"/>
              <a:gd name="connsiteX9" fmla="*/ 4662117 w 6323162"/>
              <a:gd name="connsiteY9" fmla="*/ 4668685 h 5593660"/>
              <a:gd name="connsiteX10" fmla="*/ 4864518 w 6323162"/>
              <a:gd name="connsiteY10" fmla="*/ 4512627 h 5593660"/>
              <a:gd name="connsiteX11" fmla="*/ 5785079 w 6323162"/>
              <a:gd name="connsiteY11" fmla="*/ 3696808 h 5593660"/>
              <a:gd name="connsiteX12" fmla="*/ 6095999 w 6323162"/>
              <a:gd name="connsiteY12" fmla="*/ 2820666 h 5593660"/>
              <a:gd name="connsiteX13" fmla="*/ 5397999 w 6323162"/>
              <a:gd name="connsiteY13" fmla="*/ 684305 h 5593660"/>
              <a:gd name="connsiteX14" fmla="*/ 4612801 w 6323162"/>
              <a:gd name="connsiteY14" fmla="*/ 81166 h 5593660"/>
              <a:gd name="connsiteX15" fmla="*/ 4406067 w 6323162"/>
              <a:gd name="connsiteY15" fmla="*/ 0 h 5593660"/>
              <a:gd name="connsiteX16" fmla="*/ 4826316 w 6323162"/>
              <a:gd name="connsiteY16" fmla="*/ 0 h 5593660"/>
              <a:gd name="connsiteX17" fmla="*/ 4971508 w 6323162"/>
              <a:gd name="connsiteY17" fmla="*/ 75777 h 5593660"/>
              <a:gd name="connsiteX18" fmla="*/ 5577109 w 6323162"/>
              <a:gd name="connsiteY18" fmla="*/ 586873 h 5593660"/>
              <a:gd name="connsiteX19" fmla="*/ 6323162 w 6323162"/>
              <a:gd name="connsiteY19" fmla="*/ 2829148 h 5593660"/>
              <a:gd name="connsiteX20" fmla="*/ 5990836 w 6323162"/>
              <a:gd name="connsiteY20" fmla="*/ 3748729 h 5593660"/>
              <a:gd name="connsiteX21" fmla="*/ 5006899 w 6323162"/>
              <a:gd name="connsiteY21" fmla="*/ 4604992 h 5593660"/>
              <a:gd name="connsiteX22" fmla="*/ 4790566 w 6323162"/>
              <a:gd name="connsiteY22" fmla="*/ 4768788 h 5593660"/>
              <a:gd name="connsiteX23" fmla="*/ 3012943 w 6323162"/>
              <a:gd name="connsiteY23" fmla="*/ 5593660 h 5593660"/>
              <a:gd name="connsiteX24" fmla="*/ 671286 w 6323162"/>
              <a:gd name="connsiteY24" fmla="*/ 4252856 h 5593660"/>
              <a:gd name="connsiteX25" fmla="*/ 421733 w 6323162"/>
              <a:gd name="connsiteY25" fmla="*/ 3909839 h 5593660"/>
              <a:gd name="connsiteX26" fmla="*/ 48655 w 6323162"/>
              <a:gd name="connsiteY26" fmla="*/ 3351082 h 5593660"/>
              <a:gd name="connsiteX27" fmla="*/ 0 w 6323162"/>
              <a:gd name="connsiteY27" fmla="*/ 3239820 h 5593660"/>
              <a:gd name="connsiteX28" fmla="*/ 0 w 6323162"/>
              <a:gd name="connsiteY28" fmla="*/ 2248150 h 5593660"/>
              <a:gd name="connsiteX29" fmla="*/ 1658 w 6323162"/>
              <a:gd name="connsiteY29" fmla="*/ 2239520 h 5593660"/>
              <a:gd name="connsiteX30" fmla="*/ 225714 w 6323162"/>
              <a:gd name="connsiteY30" fmla="*/ 1665285 h 5593660"/>
              <a:gd name="connsiteX31" fmla="*/ 1050970 w 6323162"/>
              <a:gd name="connsiteY31" fmla="*/ 665214 h 5593660"/>
              <a:gd name="connsiteX32" fmla="*/ 1923692 w 6323162"/>
              <a:gd name="connsiteY32" fmla="*/ 107844 h 5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323162" h="5593660">
                <a:moveTo>
                  <a:pt x="2177447" y="0"/>
                </a:moveTo>
                <a:lnTo>
                  <a:pt x="2572776" y="0"/>
                </a:lnTo>
                <a:lnTo>
                  <a:pt x="2279674" y="98163"/>
                </a:lnTo>
                <a:cubicBezTo>
                  <a:pt x="1874231" y="253327"/>
                  <a:pt x="1488311" y="481852"/>
                  <a:pt x="1163390" y="758946"/>
                </a:cubicBezTo>
                <a:cubicBezTo>
                  <a:pt x="832819" y="1040772"/>
                  <a:pt x="573013" y="1361447"/>
                  <a:pt x="391288" y="1711778"/>
                </a:cubicBezTo>
                <a:cubicBezTo>
                  <a:pt x="205583" y="2069903"/>
                  <a:pt x="111318" y="2442986"/>
                  <a:pt x="111318" y="2820666"/>
                </a:cubicBezTo>
                <a:cubicBezTo>
                  <a:pt x="111318" y="3201031"/>
                  <a:pt x="261705" y="3423166"/>
                  <a:pt x="574682" y="3850310"/>
                </a:cubicBezTo>
                <a:cubicBezTo>
                  <a:pt x="650197" y="3953327"/>
                  <a:pt x="728281" y="4059920"/>
                  <a:pt x="808161" y="4177123"/>
                </a:cubicBezTo>
                <a:cubicBezTo>
                  <a:pt x="1418574" y="5072567"/>
                  <a:pt x="2073806" y="5454594"/>
                  <a:pt x="2998992" y="5454594"/>
                </a:cubicBezTo>
                <a:cubicBezTo>
                  <a:pt x="3606192" y="5454594"/>
                  <a:pt x="4051705" y="5143376"/>
                  <a:pt x="4662117" y="4668685"/>
                </a:cubicBezTo>
                <a:cubicBezTo>
                  <a:pt x="4730310" y="4615645"/>
                  <a:pt x="4798505" y="4563242"/>
                  <a:pt x="4864518" y="4512627"/>
                </a:cubicBezTo>
                <a:cubicBezTo>
                  <a:pt x="5222313" y="4237963"/>
                  <a:pt x="5560204" y="3978506"/>
                  <a:pt x="5785079" y="3696808"/>
                </a:cubicBezTo>
                <a:cubicBezTo>
                  <a:pt x="6000066" y="3427513"/>
                  <a:pt x="6095999" y="3157320"/>
                  <a:pt x="6095999" y="2820666"/>
                </a:cubicBezTo>
                <a:cubicBezTo>
                  <a:pt x="6095999" y="1976856"/>
                  <a:pt x="5848138" y="1218170"/>
                  <a:pt x="5397999" y="684305"/>
                </a:cubicBezTo>
                <a:cubicBezTo>
                  <a:pt x="5177750" y="423188"/>
                  <a:pt x="4913577" y="220223"/>
                  <a:pt x="4612801" y="81166"/>
                </a:cubicBezTo>
                <a:lnTo>
                  <a:pt x="4406067" y="0"/>
                </a:lnTo>
                <a:lnTo>
                  <a:pt x="4826316" y="0"/>
                </a:lnTo>
                <a:lnTo>
                  <a:pt x="4971508" y="75777"/>
                </a:lnTo>
                <a:cubicBezTo>
                  <a:pt x="5197582" y="210111"/>
                  <a:pt x="5400550" y="381325"/>
                  <a:pt x="5577109" y="586873"/>
                </a:cubicBezTo>
                <a:cubicBezTo>
                  <a:pt x="6058235" y="1147205"/>
                  <a:pt x="6323162" y="1943505"/>
                  <a:pt x="6323162" y="2829148"/>
                </a:cubicBezTo>
                <a:cubicBezTo>
                  <a:pt x="6323162" y="3182494"/>
                  <a:pt x="6220623" y="3466081"/>
                  <a:pt x="5990836" y="3748729"/>
                </a:cubicBezTo>
                <a:cubicBezTo>
                  <a:pt x="5750480" y="4044392"/>
                  <a:pt x="5389327" y="4316711"/>
                  <a:pt x="5006899" y="4604992"/>
                </a:cubicBezTo>
                <a:cubicBezTo>
                  <a:pt x="4936343" y="4658116"/>
                  <a:pt x="4863453" y="4713117"/>
                  <a:pt x="4790566" y="4768788"/>
                </a:cubicBezTo>
                <a:cubicBezTo>
                  <a:pt x="4138128" y="5267012"/>
                  <a:pt x="3661945" y="5593660"/>
                  <a:pt x="3012943" y="5593660"/>
                </a:cubicBezTo>
                <a:cubicBezTo>
                  <a:pt x="2024062" y="5593660"/>
                  <a:pt x="1323723" y="5192693"/>
                  <a:pt x="671286" y="4252856"/>
                </a:cubicBezTo>
                <a:cubicBezTo>
                  <a:pt x="585906" y="4129842"/>
                  <a:pt x="502446" y="4017964"/>
                  <a:pt x="421733" y="3909839"/>
                </a:cubicBezTo>
                <a:cubicBezTo>
                  <a:pt x="254471" y="3685679"/>
                  <a:pt x="130655" y="3515312"/>
                  <a:pt x="48655" y="3351082"/>
                </a:cubicBezTo>
                <a:lnTo>
                  <a:pt x="0" y="3239820"/>
                </a:lnTo>
                <a:lnTo>
                  <a:pt x="0" y="2248150"/>
                </a:lnTo>
                <a:lnTo>
                  <a:pt x="1658" y="2239520"/>
                </a:lnTo>
                <a:cubicBezTo>
                  <a:pt x="51657" y="2045089"/>
                  <a:pt x="126469" y="1853225"/>
                  <a:pt x="225714" y="1665285"/>
                </a:cubicBezTo>
                <a:cubicBezTo>
                  <a:pt x="419948" y="1297585"/>
                  <a:pt x="697641" y="961011"/>
                  <a:pt x="1050970" y="665214"/>
                </a:cubicBezTo>
                <a:cubicBezTo>
                  <a:pt x="1311437" y="447090"/>
                  <a:pt x="1608578" y="257641"/>
                  <a:pt x="1923692" y="107844"/>
                </a:cubicBezTo>
                <a:close/>
              </a:path>
            </a:pathLst>
          </a:custGeom>
          <a:solidFill>
            <a:srgbClr val="FFFFFF">
              <a:alpha val="6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xmlns="" id="{DE1994AC-22D1-4B48-9EDA-BE373E7045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41758" y="1415331"/>
            <a:ext cx="5665992" cy="5466522"/>
          </a:xfrm>
          <a:custGeom>
            <a:avLst/>
            <a:gdLst>
              <a:gd name="connsiteX0" fmla="*/ 3113576 w 5665992"/>
              <a:gd name="connsiteY0" fmla="*/ 1556 h 5401530"/>
              <a:gd name="connsiteX1" fmla="*/ 4468777 w 5665992"/>
              <a:gd name="connsiteY1" fmla="*/ 405866 h 5401530"/>
              <a:gd name="connsiteX2" fmla="*/ 5525792 w 5665992"/>
              <a:gd name="connsiteY2" fmla="*/ 1317461 h 5401530"/>
              <a:gd name="connsiteX3" fmla="*/ 5665992 w 5665992"/>
              <a:gd name="connsiteY3" fmla="*/ 1506159 h 5401530"/>
              <a:gd name="connsiteX4" fmla="*/ 5665992 w 5665992"/>
              <a:gd name="connsiteY4" fmla="*/ 5401530 h 5401530"/>
              <a:gd name="connsiteX5" fmla="*/ 965932 w 5665992"/>
              <a:gd name="connsiteY5" fmla="*/ 5401530 h 5401530"/>
              <a:gd name="connsiteX6" fmla="*/ 836753 w 5665992"/>
              <a:gd name="connsiteY6" fmla="*/ 5181943 h 5401530"/>
              <a:gd name="connsiteX7" fmla="*/ 509793 w 5665992"/>
              <a:gd name="connsiteY7" fmla="*/ 4458111 h 5401530"/>
              <a:gd name="connsiteX8" fmla="*/ 251995 w 5665992"/>
              <a:gd name="connsiteY8" fmla="*/ 1805844 h 5401530"/>
              <a:gd name="connsiteX9" fmla="*/ 3113576 w 5665992"/>
              <a:gd name="connsiteY9" fmla="*/ 1556 h 5401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65992" h="5401530">
                <a:moveTo>
                  <a:pt x="3113576" y="1556"/>
                </a:moveTo>
                <a:cubicBezTo>
                  <a:pt x="3559807" y="16866"/>
                  <a:pt x="4018025" y="145625"/>
                  <a:pt x="4468777" y="405866"/>
                </a:cubicBezTo>
                <a:cubicBezTo>
                  <a:pt x="4871803" y="638554"/>
                  <a:pt x="5229811" y="952545"/>
                  <a:pt x="5525792" y="1317461"/>
                </a:cubicBezTo>
                <a:lnTo>
                  <a:pt x="5665992" y="1506159"/>
                </a:lnTo>
                <a:lnTo>
                  <a:pt x="5665992" y="5401530"/>
                </a:lnTo>
                <a:lnTo>
                  <a:pt x="965932" y="5401530"/>
                </a:lnTo>
                <a:lnTo>
                  <a:pt x="836753" y="5181943"/>
                </a:lnTo>
                <a:cubicBezTo>
                  <a:pt x="713569" y="4953383"/>
                  <a:pt x="611679" y="4708683"/>
                  <a:pt x="509793" y="4458111"/>
                </a:cubicBezTo>
                <a:cubicBezTo>
                  <a:pt x="136790" y="3540808"/>
                  <a:pt x="-278612" y="2724882"/>
                  <a:pt x="251995" y="1805844"/>
                </a:cubicBezTo>
                <a:cubicBezTo>
                  <a:pt x="911122" y="664202"/>
                  <a:pt x="1973207" y="-37572"/>
                  <a:pt x="3113576" y="1556"/>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3" name="Picture 2" descr="A group of people sitting in a classroom&#10;&#10;Description automatically generated with low confidence">
            <a:extLst>
              <a:ext uri="{FF2B5EF4-FFF2-40B4-BE49-F238E27FC236}">
                <a16:creationId xmlns:a16="http://schemas.microsoft.com/office/drawing/2014/main" xmlns="" id="{B82811CA-A54E-4FC5-8DD2-8BDB43EC3784}"/>
              </a:ext>
            </a:extLst>
          </p:cNvPr>
          <p:cNvPicPr>
            <a:picLocks noChangeAspect="1"/>
          </p:cNvPicPr>
          <p:nvPr/>
        </p:nvPicPr>
        <p:blipFill rotWithShape="1">
          <a:blip r:embed="rId3"/>
          <a:srcRect l="12169" r="13035" b="-1"/>
          <a:stretch/>
        </p:blipFill>
        <p:spPr>
          <a:xfrm>
            <a:off x="7794171" y="2942279"/>
            <a:ext cx="3316152" cy="3178840"/>
          </a:xfrm>
          <a:custGeom>
            <a:avLst/>
            <a:gdLst/>
            <a:ahLst/>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600"/>
                </a:lnTo>
                <a:lnTo>
                  <a:pt x="5396070" y="4888539"/>
                </a:lnTo>
                <a:lnTo>
                  <a:pt x="5373530" y="4924165"/>
                </a:lnTo>
                <a:cubicBezTo>
                  <a:pt x="5310112" y="5013254"/>
                  <a:pt x="5241620" y="5088864"/>
                  <a:pt x="5168684" y="5154829"/>
                </a:cubicBezTo>
                <a:lnTo>
                  <a:pt x="5146924" y="5172635"/>
                </a:lnTo>
                <a:lnTo>
                  <a:pt x="987172" y="5172635"/>
                </a:lnTo>
                <a:lnTo>
                  <a:pt x="842383" y="4959392"/>
                </a:lnTo>
                <a:cubicBezTo>
                  <a:pt x="689919" y="4704655"/>
                  <a:pt x="574982" y="4422821"/>
                  <a:pt x="460051" y="4132485"/>
                </a:cubicBezTo>
                <a:cubicBezTo>
                  <a:pt x="123442" y="3282182"/>
                  <a:pt x="-251427" y="2525854"/>
                  <a:pt x="227408" y="1673941"/>
                </a:cubicBezTo>
                <a:cubicBezTo>
                  <a:pt x="822220" y="615687"/>
                  <a:pt x="1780673" y="-34829"/>
                  <a:pt x="2809770" y="1442"/>
                </a:cubicBezTo>
                <a:close/>
              </a:path>
            </a:pathLst>
          </a:custGeom>
        </p:spPr>
      </p:pic>
      <p:sp>
        <p:nvSpPr>
          <p:cNvPr id="30" name="Freeform: Shape 29">
            <a:extLst>
              <a:ext uri="{FF2B5EF4-FFF2-40B4-BE49-F238E27FC236}">
                <a16:creationId xmlns:a16="http://schemas.microsoft.com/office/drawing/2014/main" xmlns="" id="{22220111-5018-4EB7-A38B-79BD37F7C0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95930" y="1685365"/>
            <a:ext cx="5396070" cy="5172635"/>
          </a:xfrm>
          <a:custGeom>
            <a:avLst/>
            <a:gdLst>
              <a:gd name="connsiteX0" fmla="*/ 2809770 w 5396070"/>
              <a:gd name="connsiteY0" fmla="*/ 1442 h 5172635"/>
              <a:gd name="connsiteX1" fmla="*/ 4032739 w 5396070"/>
              <a:gd name="connsiteY1" fmla="*/ 376223 h 5172635"/>
              <a:gd name="connsiteX2" fmla="*/ 5362614 w 5396070"/>
              <a:gd name="connsiteY2" fmla="*/ 1796088 h 5172635"/>
              <a:gd name="connsiteX3" fmla="*/ 5396070 w 5396070"/>
              <a:gd name="connsiteY3" fmla="*/ 1864599 h 5172635"/>
              <a:gd name="connsiteX4" fmla="*/ 5396070 w 5396070"/>
              <a:gd name="connsiteY4" fmla="*/ 1981756 h 5172635"/>
              <a:gd name="connsiteX5" fmla="*/ 5363566 w 5396070"/>
              <a:gd name="connsiteY5" fmla="*/ 1915670 h 5172635"/>
              <a:gd name="connsiteX6" fmla="*/ 4071524 w 5396070"/>
              <a:gd name="connsiteY6" fmla="*/ 546090 h 5172635"/>
              <a:gd name="connsiteX7" fmla="*/ 2883346 w 5396070"/>
              <a:gd name="connsiteY7" fmla="*/ 184583 h 5172635"/>
              <a:gd name="connsiteX8" fmla="*/ 374449 w 5396070"/>
              <a:gd name="connsiteY8" fmla="*/ 1797850 h 5172635"/>
              <a:gd name="connsiteX9" fmla="*/ 600473 w 5396070"/>
              <a:gd name="connsiteY9" fmla="*/ 4169322 h 5172635"/>
              <a:gd name="connsiteX10" fmla="*/ 971928 w 5396070"/>
              <a:gd name="connsiteY10" fmla="*/ 4966944 h 5172635"/>
              <a:gd name="connsiteX11" fmla="*/ 1112598 w 5396070"/>
              <a:gd name="connsiteY11" fmla="*/ 5172635 h 5172635"/>
              <a:gd name="connsiteX12" fmla="*/ 987172 w 5396070"/>
              <a:gd name="connsiteY12" fmla="*/ 5172635 h 5172635"/>
              <a:gd name="connsiteX13" fmla="*/ 842383 w 5396070"/>
              <a:gd name="connsiteY13" fmla="*/ 4959392 h 5172635"/>
              <a:gd name="connsiteX14" fmla="*/ 460051 w 5396070"/>
              <a:gd name="connsiteY14" fmla="*/ 4132485 h 5172635"/>
              <a:gd name="connsiteX15" fmla="*/ 227408 w 5396070"/>
              <a:gd name="connsiteY15" fmla="*/ 1673941 h 5172635"/>
              <a:gd name="connsiteX16" fmla="*/ 2809770 w 5396070"/>
              <a:gd name="connsiteY16" fmla="*/ 1442 h 517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96070" h="5172635">
                <a:moveTo>
                  <a:pt x="2809770" y="1442"/>
                </a:moveTo>
                <a:cubicBezTo>
                  <a:pt x="3212462" y="15635"/>
                  <a:pt x="3625968" y="134989"/>
                  <a:pt x="4032739" y="376223"/>
                </a:cubicBezTo>
                <a:cubicBezTo>
                  <a:pt x="4589656" y="706501"/>
                  <a:pt x="5051318" y="1213487"/>
                  <a:pt x="5362614" y="1796088"/>
                </a:cubicBezTo>
                <a:lnTo>
                  <a:pt x="5396070" y="1864599"/>
                </a:lnTo>
                <a:lnTo>
                  <a:pt x="5396070" y="1981756"/>
                </a:lnTo>
                <a:lnTo>
                  <a:pt x="5363566" y="1915670"/>
                </a:lnTo>
                <a:cubicBezTo>
                  <a:pt x="5061125" y="1353703"/>
                  <a:pt x="4612597" y="864671"/>
                  <a:pt x="4071524" y="546090"/>
                </a:cubicBezTo>
                <a:cubicBezTo>
                  <a:pt x="3676324" y="313400"/>
                  <a:pt x="3274582" y="198273"/>
                  <a:pt x="2883346" y="184583"/>
                </a:cubicBezTo>
                <a:cubicBezTo>
                  <a:pt x="1883526" y="149597"/>
                  <a:pt x="952339" y="777074"/>
                  <a:pt x="374449" y="1797850"/>
                </a:cubicBezTo>
                <a:cubicBezTo>
                  <a:pt x="-90765" y="2619591"/>
                  <a:pt x="273440" y="3349133"/>
                  <a:pt x="600473" y="4169322"/>
                </a:cubicBezTo>
                <a:cubicBezTo>
                  <a:pt x="712134" y="4449376"/>
                  <a:pt x="823802" y="4721229"/>
                  <a:pt x="971928" y="4966944"/>
                </a:cubicBezTo>
                <a:lnTo>
                  <a:pt x="1112598" y="5172635"/>
                </a:lnTo>
                <a:lnTo>
                  <a:pt x="987172" y="5172635"/>
                </a:lnTo>
                <a:lnTo>
                  <a:pt x="842383" y="4959392"/>
                </a:lnTo>
                <a:cubicBezTo>
                  <a:pt x="689919" y="4704655"/>
                  <a:pt x="574981" y="4422821"/>
                  <a:pt x="460051" y="4132485"/>
                </a:cubicBezTo>
                <a:cubicBezTo>
                  <a:pt x="123442" y="3282182"/>
                  <a:pt x="-251427" y="2525854"/>
                  <a:pt x="227408" y="1673941"/>
                </a:cubicBezTo>
                <a:cubicBezTo>
                  <a:pt x="822220" y="615687"/>
                  <a:pt x="1780673" y="-34829"/>
                  <a:pt x="2809770" y="1442"/>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23" name="TextBox 22">
            <a:extLst>
              <a:ext uri="{FF2B5EF4-FFF2-40B4-BE49-F238E27FC236}">
                <a16:creationId xmlns:a16="http://schemas.microsoft.com/office/drawing/2014/main" xmlns="" id="{C8F0AC88-9245-44EE-9433-3D0C87656174}"/>
              </a:ext>
            </a:extLst>
          </p:cNvPr>
          <p:cNvSpPr txBox="1"/>
          <p:nvPr/>
        </p:nvSpPr>
        <p:spPr>
          <a:xfrm>
            <a:off x="6541758" y="461224"/>
            <a:ext cx="5147862" cy="954107"/>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vi-VN" sz="2800" i="1" dirty="0">
                <a:solidFill>
                  <a:srgbClr val="000000"/>
                </a:solidFill>
                <a:effectLst/>
                <a:latin typeface="Times New Roman" panose="02020603050405020304" pitchFamily="18" charset="0"/>
                <a:ea typeface="Times New Roman" panose="02020603050405020304" pitchFamily="18" charset="0"/>
              </a:rPr>
              <a:t>(1) Đọc sách hiệu quả là đọc càng nhiều sách càng tốt</a:t>
            </a:r>
            <a:endParaRPr lang="en-US" sz="2800" dirty="0"/>
          </a:p>
        </p:txBody>
      </p:sp>
      <p:sp>
        <p:nvSpPr>
          <p:cNvPr id="25" name="TextBox 24">
            <a:extLst>
              <a:ext uri="{FF2B5EF4-FFF2-40B4-BE49-F238E27FC236}">
                <a16:creationId xmlns:a16="http://schemas.microsoft.com/office/drawing/2014/main" xmlns="" id="{9E32BE97-E0D6-474F-8410-883E6926E788}"/>
              </a:ext>
            </a:extLst>
          </p:cNvPr>
          <p:cNvSpPr txBox="1"/>
          <p:nvPr/>
        </p:nvSpPr>
        <p:spPr>
          <a:xfrm>
            <a:off x="441863" y="4800618"/>
            <a:ext cx="6166376" cy="1539139"/>
          </a:xfrm>
          <a:prstGeom prst="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algn="just">
              <a:lnSpc>
                <a:spcPct val="115000"/>
              </a:lnSpc>
              <a:spcBef>
                <a:spcPts val="600"/>
              </a:spcBef>
              <a:spcAft>
                <a:spcPts val="1000"/>
              </a:spcAft>
            </a:pPr>
            <a:r>
              <a:rPr lang="vi-VN"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Đọc sách hiệu quả không thể hiện ở số lượng mà thể hiện ở việc tiếp thu được những gì từ những cuốn sách đã đọc.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1A5A8A85-FF58-4403-A4B1-5D1738EEDA68}"/>
              </a:ext>
            </a:extLst>
          </p:cNvPr>
          <p:cNvSpPr txBox="1"/>
          <p:nvPr/>
        </p:nvSpPr>
        <p:spPr>
          <a:xfrm>
            <a:off x="177963" y="131705"/>
            <a:ext cx="5544403" cy="830997"/>
          </a:xfrm>
          <a:prstGeom prst="rect">
            <a:avLst/>
          </a:prstGeom>
          <a:noFill/>
        </p:spPr>
        <p:txBody>
          <a:bodyPr wrap="none" rtlCol="0">
            <a:spAutoFit/>
          </a:bodyPr>
          <a:lstStyle/>
          <a:p>
            <a:r>
              <a:rPr lang="en-US" sz="4800" b="1" dirty="0">
                <a:ln w="6600">
                  <a:solidFill>
                    <a:schemeClr val="accent2"/>
                  </a:solidFill>
                  <a:prstDash val="solid"/>
                </a:ln>
                <a:solidFill>
                  <a:srgbClr val="FFFFFF"/>
                </a:solidFill>
                <a:effectLst>
                  <a:outerShdw dist="38100" dir="2700000" algn="tl" rotWithShape="0">
                    <a:schemeClr val="accent2"/>
                  </a:outerShdw>
                </a:effectLst>
              </a:rPr>
              <a:t>HỘI THẢO ĐỌC SÁCH</a:t>
            </a:r>
          </a:p>
        </p:txBody>
      </p:sp>
      <p:sp>
        <p:nvSpPr>
          <p:cNvPr id="10" name="Thought Bubble: Cloud 9">
            <a:extLst>
              <a:ext uri="{FF2B5EF4-FFF2-40B4-BE49-F238E27FC236}">
                <a16:creationId xmlns:a16="http://schemas.microsoft.com/office/drawing/2014/main" xmlns="" id="{D905CC98-8024-4957-9ECE-C0F5FC4F38BA}"/>
              </a:ext>
            </a:extLst>
          </p:cNvPr>
          <p:cNvSpPr/>
          <p:nvPr/>
        </p:nvSpPr>
        <p:spPr>
          <a:xfrm>
            <a:off x="3355891" y="1663128"/>
            <a:ext cx="6166376" cy="2748791"/>
          </a:xfrm>
          <a:prstGeom prst="cloudCallout">
            <a:avLst/>
          </a:prstGeom>
          <a:solidFill>
            <a:schemeClr val="accent4">
              <a:lumMod val="20000"/>
              <a:lumOff val="80000"/>
            </a:schemeClr>
          </a:solidFill>
          <a:ln w="28575">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effectLst/>
                <a:latin typeface="Times New Roman" panose="02020603050405020304" pitchFamily="18" charset="0"/>
                <a:ea typeface="Times New Roman" panose="02020603050405020304" pitchFamily="18" charset="0"/>
              </a:rPr>
              <a:t>Em đồng ý với ý kiến nào trong 2 ý kiến trên?</a:t>
            </a:r>
            <a:r>
              <a:rPr lang="en-US" sz="3200" b="1" dirty="0">
                <a:solidFill>
                  <a:schemeClr val="tx1"/>
                </a:solidFill>
                <a:effectLst/>
                <a:latin typeface="Times New Roman" panose="02020603050405020304" pitchFamily="18" charset="0"/>
                <a:ea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rPr>
              <a:t>Tại</a:t>
            </a:r>
            <a:r>
              <a:rPr lang="en-US" sz="3200" b="1" dirty="0">
                <a:solidFill>
                  <a:schemeClr val="tx1"/>
                </a:solidFill>
                <a:effectLst/>
                <a:latin typeface="Times New Roman" panose="02020603050405020304" pitchFamily="18" charset="0"/>
                <a:ea typeface="Times New Roman" panose="02020603050405020304" pitchFamily="18" charset="0"/>
              </a:rPr>
              <a:t> </a:t>
            </a:r>
            <a:r>
              <a:rPr lang="en-US" sz="3200" b="1" dirty="0" err="1">
                <a:solidFill>
                  <a:schemeClr val="tx1"/>
                </a:solidFill>
                <a:effectLst/>
                <a:latin typeface="Times New Roman" panose="02020603050405020304" pitchFamily="18" charset="0"/>
                <a:ea typeface="Times New Roman" panose="02020603050405020304" pitchFamily="18" charset="0"/>
              </a:rPr>
              <a:t>sao</a:t>
            </a:r>
            <a:r>
              <a:rPr lang="vi-VN" sz="3200" b="1" dirty="0">
                <a:solidFill>
                  <a:schemeClr val="tx1"/>
                </a:solidFill>
                <a:effectLst/>
                <a:latin typeface="Times New Roman" panose="02020603050405020304" pitchFamily="18" charset="0"/>
                <a:ea typeface="Times New Roman" panose="02020603050405020304" pitchFamily="18" charset="0"/>
              </a:rPr>
              <a:t>?</a:t>
            </a:r>
            <a:endParaRPr lang="en-US" sz="3200" b="1" dirty="0">
              <a:solidFill>
                <a:schemeClr val="tx1"/>
              </a:solidFill>
            </a:endParaRPr>
          </a:p>
        </p:txBody>
      </p:sp>
    </p:spTree>
    <p:extLst>
      <p:ext uri="{BB962C8B-B14F-4D97-AF65-F5344CB8AC3E}">
        <p14:creationId xmlns:p14="http://schemas.microsoft.com/office/powerpoint/2010/main" val="3491644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p>
        </p:txBody>
      </p:sp>
      <p:pic>
        <p:nvPicPr>
          <p:cNvPr id="3" name="Picture 2">
            <a:extLst>
              <a:ext uri="{FF2B5EF4-FFF2-40B4-BE49-F238E27FC236}">
                <a16:creationId xmlns:a16="http://schemas.microsoft.com/office/drawing/2014/main" xmlns="" id="{909C3395-CE74-4D94-A352-3FCDFF8B495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22005" t="7788" r="10864" b="6130"/>
          <a:stretch/>
        </p:blipFill>
        <p:spPr>
          <a:xfrm>
            <a:off x="786427" y="2305050"/>
            <a:ext cx="2986088" cy="3829050"/>
          </a:xfrm>
          <a:prstGeom prst="rect">
            <a:avLst/>
          </a:prstGeom>
        </p:spPr>
      </p:pic>
      <p:sp>
        <p:nvSpPr>
          <p:cNvPr id="4" name="TextBox 3">
            <a:extLst>
              <a:ext uri="{FF2B5EF4-FFF2-40B4-BE49-F238E27FC236}">
                <a16:creationId xmlns:a16="http://schemas.microsoft.com/office/drawing/2014/main" xmlns="" id="{D7F5E39B-EDF9-46C8-9BC2-6E44BC16C95E}"/>
              </a:ext>
            </a:extLst>
          </p:cNvPr>
          <p:cNvSpPr txBox="1"/>
          <p:nvPr/>
        </p:nvSpPr>
        <p:spPr>
          <a:xfrm>
            <a:off x="1399259" y="1534352"/>
            <a:ext cx="2577950" cy="769441"/>
          </a:xfrm>
          <a:prstGeom prst="rect">
            <a:avLst/>
          </a:prstGeom>
          <a:noFill/>
        </p:spPr>
        <p:txBody>
          <a:bodyPr wrap="none" rtlCol="0">
            <a:spAutoFit/>
          </a:bodyPr>
          <a:lstStyle/>
          <a:p>
            <a:r>
              <a:rPr lang="en-US" sz="4400" b="1" dirty="0">
                <a:ln w="6600">
                  <a:solidFill>
                    <a:schemeClr val="accent2"/>
                  </a:solidFill>
                  <a:prstDash val="solid"/>
                </a:ln>
                <a:solidFill>
                  <a:srgbClr val="FFFFFF"/>
                </a:solidFill>
                <a:effectLst>
                  <a:outerShdw dist="38100" dir="2700000" algn="tl" rotWithShape="0">
                    <a:schemeClr val="accent2"/>
                  </a:outerShdw>
                </a:effectLst>
              </a:rPr>
              <a:t>TRÒ CHƠI</a:t>
            </a:r>
          </a:p>
        </p:txBody>
      </p:sp>
      <p:sp>
        <p:nvSpPr>
          <p:cNvPr id="16" name="TextBox 15">
            <a:extLst>
              <a:ext uri="{FF2B5EF4-FFF2-40B4-BE49-F238E27FC236}">
                <a16:creationId xmlns:a16="http://schemas.microsoft.com/office/drawing/2014/main" xmlns="" id="{145A845C-482C-4292-8855-809E32539442}"/>
              </a:ext>
            </a:extLst>
          </p:cNvPr>
          <p:cNvSpPr txBox="1"/>
          <p:nvPr/>
        </p:nvSpPr>
        <p:spPr>
          <a:xfrm>
            <a:off x="5164202" y="853541"/>
            <a:ext cx="5057161" cy="1015663"/>
          </a:xfrm>
          <a:prstGeom prst="rect">
            <a:avLst/>
          </a:prstGeom>
          <a:noFill/>
        </p:spPr>
        <p:txBody>
          <a:bodyPr wrap="square">
            <a:spAutoFit/>
          </a:bodyPr>
          <a:lstStyle/>
          <a:p>
            <a:r>
              <a:rPr lang="vi-VN" sz="6000" b="1" dirty="0">
                <a:ln w="9525">
                  <a:solidFill>
                    <a:schemeClr val="bg1"/>
                  </a:solidFill>
                  <a:prstDash val="solid"/>
                </a:ln>
                <a:effectLst>
                  <a:outerShdw blurRad="12700" dist="38100" dir="2700000" algn="tl" rotWithShape="0">
                    <a:schemeClr val="bg1">
                      <a:lumMod val="50000"/>
                    </a:schemeClr>
                  </a:outerShdw>
                </a:effectLst>
                <a:latin typeface="Times New Roman" panose="02020603050405020304" pitchFamily="18" charset="0"/>
                <a:ea typeface="Times New Roman" panose="02020603050405020304" pitchFamily="18" charset="0"/>
              </a:rPr>
              <a:t>“Cây tri thức” </a:t>
            </a:r>
            <a:endParaRPr lang="en-US" sz="6000" b="1" dirty="0">
              <a:ln w="9525">
                <a:solidFill>
                  <a:schemeClr val="bg1"/>
                </a:solidFill>
                <a:prstDash val="solid"/>
              </a:ln>
              <a:effectLst>
                <a:outerShdw blurRad="12700" dist="38100" dir="2700000" algn="tl" rotWithShape="0">
                  <a:schemeClr val="bg1">
                    <a:lumMod val="50000"/>
                  </a:schemeClr>
                </a:outerShdw>
              </a:effectLst>
            </a:endParaRPr>
          </a:p>
        </p:txBody>
      </p:sp>
      <p:sp>
        <p:nvSpPr>
          <p:cNvPr id="19" name="TextBox 18">
            <a:extLst>
              <a:ext uri="{FF2B5EF4-FFF2-40B4-BE49-F238E27FC236}">
                <a16:creationId xmlns:a16="http://schemas.microsoft.com/office/drawing/2014/main" xmlns="" id="{E789F24D-5DBF-40B5-817F-E179BD7C9D77}"/>
              </a:ext>
            </a:extLst>
          </p:cNvPr>
          <p:cNvSpPr txBox="1"/>
          <p:nvPr/>
        </p:nvSpPr>
        <p:spPr>
          <a:xfrm>
            <a:off x="3866665" y="1947891"/>
            <a:ext cx="7541691" cy="4305602"/>
          </a:xfrm>
          <a:prstGeom prst="rect">
            <a:avLst/>
          </a:prstGeom>
          <a:noFill/>
        </p:spPr>
        <p:txBody>
          <a:bodyPr wrap="square">
            <a:spAutoFit/>
          </a:bodyPr>
          <a:lstStyle/>
          <a:p>
            <a:pPr marL="342900" lvl="0" indent="-342900">
              <a:lnSpc>
                <a:spcPct val="115000"/>
              </a:lnSpc>
              <a:buFont typeface="Times New Roman" panose="02020603050405020304" pitchFamily="18" charset="0"/>
              <a:buChar char="-"/>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C</a:t>
            </a: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hia lớp thành 4 nhóm, mỗi nhóm tự chuẩn bị trước ở nhà một sơ đồ tư duy hình cây xanh to gồm 3 nhánh và để trống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342900" lvl="0" indent="-342900">
              <a:lnSpc>
                <a:spcPct val="115000"/>
              </a:lnSpc>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GV chuẩn bị các phiếu dán hình cành cây, chiếc là chứa thông tin về các kiến thức cơ bản của văn bản và yêu cầu HS dán vào sơ đồ của nhóm mình để hoàn thành “Cây tri thức” trong 5 phút. HS có thể chuẩn bị màu để trang trí thêm vào cây xanh của nhóm mình.</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Times New Roman" panose="02020603050405020304" pitchFamily="18" charset="0"/>
              <a:buChar char="-"/>
            </a:pPr>
            <a:r>
              <a:rPr lang="vi-VN" sz="2400" dirty="0">
                <a:effectLst/>
                <a:latin typeface="Times New Roman" panose="02020603050405020304" pitchFamily="18" charset="0"/>
                <a:ea typeface="Times New Roman" panose="02020603050405020304" pitchFamily="18" charset="0"/>
                <a:cs typeface="Times New Roman" panose="02020603050405020304" pitchFamily="18" charset="0"/>
              </a:rPr>
              <a:t>Nhóm nào hoàn thiện sơ đồ đúng, khoa học và đẹp sẽ giành được điểm tốt.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DC478CAB-3A40-460F-9B88-1255119B7FF0}"/>
              </a:ext>
            </a:extLst>
          </p:cNvPr>
          <p:cNvSpPr txBox="1"/>
          <p:nvPr/>
        </p:nvSpPr>
        <p:spPr>
          <a:xfrm>
            <a:off x="638103" y="1041918"/>
            <a:ext cx="10858500" cy="523220"/>
          </a:xfrm>
          <a:prstGeom prst="rect">
            <a:avLst/>
          </a:prstGeom>
          <a:noFill/>
        </p:spPr>
        <p:txBody>
          <a:bodyPr wrap="square">
            <a:spAutoFit/>
          </a:bodyPr>
          <a:lstStyle/>
          <a:p>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Nhiệm</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vụ</a:t>
            </a:r>
            <a:r>
              <a:rPr lang="en-US" sz="2800" b="1" dirty="0">
                <a:solidFill>
                  <a:srgbClr val="002060"/>
                </a:solidFill>
                <a:effectLst/>
                <a:latin typeface="Times New Roman" panose="02020603050405020304" pitchFamily="18" charset="0"/>
                <a:ea typeface="Times New Roman" panose="02020603050405020304" pitchFamily="18" charset="0"/>
              </a:rPr>
              <a:t> </a:t>
            </a:r>
            <a:r>
              <a:rPr lang="vi-VN" sz="2800" b="1" dirty="0">
                <a:solidFill>
                  <a:srgbClr val="002060"/>
                </a:solidFill>
                <a:effectLst/>
                <a:latin typeface="Times New Roman" panose="02020603050405020304" pitchFamily="18" charset="0"/>
                <a:ea typeface="Times New Roman" panose="02020603050405020304" pitchFamily="18" charset="0"/>
              </a:rPr>
              <a:t>1 </a:t>
            </a:r>
            <a:endParaRPr lang="en-US" sz="2800" dirty="0">
              <a:solidFill>
                <a:srgbClr val="002060"/>
              </a:solidFill>
            </a:endParaRPr>
          </a:p>
        </p:txBody>
      </p:sp>
    </p:spTree>
    <p:extLst>
      <p:ext uri="{BB962C8B-B14F-4D97-AF65-F5344CB8AC3E}">
        <p14:creationId xmlns:p14="http://schemas.microsoft.com/office/powerpoint/2010/main" val="4097800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p>
        </p:txBody>
      </p:sp>
      <p:sp>
        <p:nvSpPr>
          <p:cNvPr id="11" name="TextBox 10">
            <a:extLst>
              <a:ext uri="{FF2B5EF4-FFF2-40B4-BE49-F238E27FC236}">
                <a16:creationId xmlns:a16="http://schemas.microsoft.com/office/drawing/2014/main" xmlns="" id="{EE6DFDC0-9351-41E3-ABC4-D73EE5C930B2}"/>
              </a:ext>
            </a:extLst>
          </p:cNvPr>
          <p:cNvSpPr txBox="1"/>
          <p:nvPr/>
        </p:nvSpPr>
        <p:spPr>
          <a:xfrm>
            <a:off x="638103" y="1041918"/>
            <a:ext cx="10858500" cy="523220"/>
          </a:xfrm>
          <a:prstGeom prst="rect">
            <a:avLst/>
          </a:prstGeom>
          <a:noFill/>
        </p:spPr>
        <p:txBody>
          <a:bodyPr wrap="square">
            <a:spAutoFit/>
          </a:bodyPr>
          <a:lstStyle/>
          <a:p>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Nhiệm</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err="1">
                <a:solidFill>
                  <a:srgbClr val="002060"/>
                </a:solidFill>
                <a:effectLst/>
                <a:latin typeface="Times New Roman" panose="02020603050405020304" pitchFamily="18" charset="0"/>
                <a:ea typeface="Times New Roman" panose="02020603050405020304" pitchFamily="18" charset="0"/>
              </a:rPr>
              <a:t>vụ</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a:solidFill>
                  <a:srgbClr val="002060"/>
                </a:solidFill>
                <a:latin typeface="Times New Roman" panose="02020603050405020304" pitchFamily="18" charset="0"/>
                <a:ea typeface="Times New Roman" panose="02020603050405020304" pitchFamily="18" charset="0"/>
              </a:rPr>
              <a:t>2</a:t>
            </a:r>
            <a:r>
              <a:rPr lang="vi-VN" sz="2800" b="1" dirty="0">
                <a:solidFill>
                  <a:srgbClr val="002060"/>
                </a:solidFill>
                <a:effectLst/>
                <a:latin typeface="Times New Roman" panose="02020603050405020304" pitchFamily="18" charset="0"/>
                <a:ea typeface="Times New Roman" panose="02020603050405020304" pitchFamily="18" charset="0"/>
              </a:rPr>
              <a:t> </a:t>
            </a:r>
            <a:endParaRPr lang="en-US" sz="2800" dirty="0">
              <a:solidFill>
                <a:srgbClr val="002060"/>
              </a:solidFill>
            </a:endParaRPr>
          </a:p>
        </p:txBody>
      </p:sp>
      <p:pic>
        <p:nvPicPr>
          <p:cNvPr id="2" name="Picture 1">
            <a:extLst>
              <a:ext uri="{FF2B5EF4-FFF2-40B4-BE49-F238E27FC236}">
                <a16:creationId xmlns:a16="http://schemas.microsoft.com/office/drawing/2014/main" xmlns="" id="{327BE545-48A5-40F4-A6DA-F19B6C8A30F3}"/>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20000"/>
                    </a14:imgEffect>
                  </a14:imgLayer>
                </a14:imgProps>
              </a:ext>
            </a:extLst>
          </a:blip>
          <a:srcRect l="4133" t="5523" r="4087" b="12976"/>
          <a:stretch/>
        </p:blipFill>
        <p:spPr>
          <a:xfrm>
            <a:off x="1738648" y="1720619"/>
            <a:ext cx="8702004" cy="4095464"/>
          </a:xfrm>
          <a:prstGeom prst="rect">
            <a:avLst/>
          </a:prstGeom>
        </p:spPr>
      </p:pic>
      <p:sp>
        <p:nvSpPr>
          <p:cNvPr id="14" name="TextBox 13">
            <a:extLst>
              <a:ext uri="{FF2B5EF4-FFF2-40B4-BE49-F238E27FC236}">
                <a16:creationId xmlns:a16="http://schemas.microsoft.com/office/drawing/2014/main" xmlns="" id="{425E3584-C0FB-4524-A104-AD66830A708A}"/>
              </a:ext>
            </a:extLst>
          </p:cNvPr>
          <p:cNvSpPr txBox="1"/>
          <p:nvPr/>
        </p:nvSpPr>
        <p:spPr>
          <a:xfrm>
            <a:off x="3049191" y="2274838"/>
            <a:ext cx="6093618" cy="2308324"/>
          </a:xfrm>
          <a:prstGeom prst="rect">
            <a:avLst/>
          </a:prstGeom>
          <a:noFill/>
        </p:spPr>
        <p:txBody>
          <a:bodyPr wrap="square">
            <a:spAutoFit/>
          </a:bodyPr>
          <a:lstStyle/>
          <a:p>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i="1" dirty="0">
                <a:effectLst/>
                <a:latin typeface="Times New Roman" panose="02020603050405020304" pitchFamily="18" charset="0"/>
                <a:ea typeface="Times New Roman" panose="02020603050405020304" pitchFamily="18" charset="0"/>
                <a:cs typeface="Times New Roman" panose="02020603050405020304" pitchFamily="18" charset="0"/>
              </a:rPr>
              <a:t>Theo em, để tích lũy tri thức qua việc đọc sách, ta có cần lưu ý đến tốc độ đọc và số lượng sách đọc không? Vì sao?</a:t>
            </a:r>
            <a:endParaRPr lang="en-US" sz="3600" dirty="0"/>
          </a:p>
        </p:txBody>
      </p:sp>
    </p:spTree>
    <p:extLst>
      <p:ext uri="{BB962C8B-B14F-4D97-AF65-F5344CB8AC3E}">
        <p14:creationId xmlns:p14="http://schemas.microsoft.com/office/powerpoint/2010/main" val="339547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LUYỆN TẬP</a:t>
            </a:r>
          </a:p>
        </p:txBody>
      </p:sp>
      <p:sp>
        <p:nvSpPr>
          <p:cNvPr id="11" name="TextBox 10">
            <a:extLst>
              <a:ext uri="{FF2B5EF4-FFF2-40B4-BE49-F238E27FC236}">
                <a16:creationId xmlns:a16="http://schemas.microsoft.com/office/drawing/2014/main" xmlns="" id="{EE6DFDC0-9351-41E3-ABC4-D73EE5C930B2}"/>
              </a:ext>
            </a:extLst>
          </p:cNvPr>
          <p:cNvSpPr txBox="1"/>
          <p:nvPr/>
        </p:nvSpPr>
        <p:spPr>
          <a:xfrm>
            <a:off x="638103" y="1041918"/>
            <a:ext cx="108585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Nhiệm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Times New Roman" panose="02020603050405020304" pitchFamily="18" charset="0"/>
                <a:cs typeface="+mn-cs"/>
              </a:rPr>
              <a:t>vụ</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2</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5DA33189-4052-4604-AA26-92143148FA62}"/>
              </a:ext>
            </a:extLst>
          </p:cNvPr>
          <p:cNvSpPr txBox="1"/>
          <p:nvPr/>
        </p:nvSpPr>
        <p:spPr>
          <a:xfrm>
            <a:off x="996057" y="1565138"/>
            <a:ext cx="10229850" cy="4512261"/>
          </a:xfrm>
          <a:prstGeom prst="rect">
            <a:avLst/>
          </a:prstGeom>
          <a:noFill/>
        </p:spPr>
        <p:txBody>
          <a:bodyPr wrap="square">
            <a:spAutoFit/>
          </a:bodyPr>
          <a:lstStyle/>
          <a:p>
            <a:pPr algn="just">
              <a:lnSpc>
                <a:spcPct val="115000"/>
              </a:lnSpc>
              <a:spcAft>
                <a:spcPts val="10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 đề mà văn bản đề cập là tầm quan trọng của việc đọc sâu, đọc kĩ; tuy vậy, để tích lũy tri thức, số lượng sách và tốc độ đọc cũng rất quan trong, để tích lũy những tri thức cần thiết nhằm giải quyết những vấn đề trong đời sống. Do đó, bên cạnh việc đọc sâu, đọc kĩ, người đọc sách cần trang bị những kĩ năng đọc nhanh, đọc lướt, xác định mục tiêu đọc và có cách đọc phù hợp (đọc để nắm bắt thông tin khác với đọc để nghiên cứu, hay đọc để giải trí khác với đọc để nghiền ngẫm,...). Ngoài ra còn cần không gian đọc phù hợp, kĩ năng ghi chép thông tin khi đọc,...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5461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Times New Roman" panose="02020603050405020304" pitchFamily="18" charset="0"/>
                <a:cs typeface="Times New Roman" panose="02020603050405020304" pitchFamily="18" charset="0"/>
              </a:rPr>
              <a:t>VẬN DỤNG</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xmlns="" id="{0C732A08-A4B1-4B77-ACF8-444E55CD8940}"/>
              </a:ext>
            </a:extLst>
          </p:cNvPr>
          <p:cNvPicPr>
            <a:picLocks noChangeAspect="1"/>
          </p:cNvPicPr>
          <p:nvPr/>
        </p:nvPicPr>
        <p:blipFill>
          <a:blip r:embed="rId2"/>
          <a:stretch>
            <a:fillRect/>
          </a:stretch>
        </p:blipFill>
        <p:spPr>
          <a:xfrm>
            <a:off x="1736728" y="1694891"/>
            <a:ext cx="8705843" cy="4096867"/>
          </a:xfrm>
          <a:prstGeom prst="rect">
            <a:avLst/>
          </a:prstGeom>
        </p:spPr>
      </p:pic>
      <p:sp>
        <p:nvSpPr>
          <p:cNvPr id="3" name="Callout: Down Arrow 2">
            <a:extLst>
              <a:ext uri="{FF2B5EF4-FFF2-40B4-BE49-F238E27FC236}">
                <a16:creationId xmlns:a16="http://schemas.microsoft.com/office/drawing/2014/main" xmlns="" id="{754AEF61-67A1-4A1D-813B-EC3342D14E11}"/>
              </a:ext>
            </a:extLst>
          </p:cNvPr>
          <p:cNvSpPr/>
          <p:nvPr/>
        </p:nvSpPr>
        <p:spPr>
          <a:xfrm>
            <a:off x="4431638" y="1087136"/>
            <a:ext cx="3316022" cy="899523"/>
          </a:xfrm>
          <a:prstGeom prst="downArrowCallout">
            <a:avLst>
              <a:gd name="adj1" fmla="val 86446"/>
              <a:gd name="adj2" fmla="val 73795"/>
              <a:gd name="adj3" fmla="val 25000"/>
              <a:gd name="adj4" fmla="val 64977"/>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00FF"/>
                </a:solidFill>
                <a:effectLst/>
                <a:latin typeface="Times New Roman" panose="02020603050405020304" pitchFamily="18" charset="0"/>
                <a:ea typeface="Times New Roman" panose="02020603050405020304" pitchFamily="18" charset="0"/>
              </a:rPr>
              <a:t> </a:t>
            </a:r>
            <a:r>
              <a:rPr lang="vi-VN" sz="2800" b="1" dirty="0">
                <a:solidFill>
                  <a:srgbClr val="0000FF"/>
                </a:solidFill>
                <a:effectLst/>
                <a:latin typeface="Times New Roman" panose="02020603050405020304" pitchFamily="18" charset="0"/>
                <a:ea typeface="Times New Roman" panose="02020603050405020304" pitchFamily="18" charset="0"/>
              </a:rPr>
              <a:t>NV1: </a:t>
            </a:r>
            <a:r>
              <a:rPr lang="en-US" sz="2800" b="1" dirty="0" err="1">
                <a:solidFill>
                  <a:srgbClr val="0000FF"/>
                </a:solidFill>
                <a:effectLst/>
                <a:latin typeface="Times New Roman" panose="02020603050405020304" pitchFamily="18" charset="0"/>
                <a:ea typeface="Times New Roman" panose="02020603050405020304" pitchFamily="18" charset="0"/>
              </a:rPr>
              <a:t>Viết</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kết</a:t>
            </a:r>
            <a:r>
              <a:rPr lang="en-US" sz="2800" b="1" dirty="0">
                <a:solidFill>
                  <a:srgbClr val="0000FF"/>
                </a:solidFill>
                <a:effectLst/>
                <a:latin typeface="Times New Roman" panose="02020603050405020304" pitchFamily="18" charset="0"/>
                <a:ea typeface="Times New Roman" panose="02020603050405020304" pitchFamily="18" charset="0"/>
              </a:rPr>
              <a:t> </a:t>
            </a:r>
            <a:r>
              <a:rPr lang="en-US" sz="2800" b="1" dirty="0" err="1">
                <a:solidFill>
                  <a:srgbClr val="0000FF"/>
                </a:solidFill>
                <a:effectLst/>
                <a:latin typeface="Times New Roman" panose="02020603050405020304" pitchFamily="18" charset="0"/>
                <a:ea typeface="Times New Roman" panose="02020603050405020304" pitchFamily="18" charset="0"/>
              </a:rPr>
              <a:t>nối</a:t>
            </a:r>
            <a:endParaRPr lang="en-US" sz="2800" dirty="0"/>
          </a:p>
        </p:txBody>
      </p:sp>
      <p:sp>
        <p:nvSpPr>
          <p:cNvPr id="13" name="TextBox 12">
            <a:extLst>
              <a:ext uri="{FF2B5EF4-FFF2-40B4-BE49-F238E27FC236}">
                <a16:creationId xmlns:a16="http://schemas.microsoft.com/office/drawing/2014/main" xmlns="" id="{F639CB37-E793-49D5-BAD6-8384DD498B7C}"/>
              </a:ext>
            </a:extLst>
          </p:cNvPr>
          <p:cNvSpPr txBox="1"/>
          <p:nvPr/>
        </p:nvSpPr>
        <p:spPr>
          <a:xfrm>
            <a:off x="2689622" y="2437748"/>
            <a:ext cx="6625827" cy="1952522"/>
          </a:xfrm>
          <a:prstGeom prst="rect">
            <a:avLst/>
          </a:prstGeom>
          <a:noFill/>
        </p:spPr>
        <p:txBody>
          <a:bodyPr wrap="square">
            <a:spAutoFit/>
          </a:bodyPr>
          <a:lstStyle/>
          <a:p>
            <a:pPr marR="30480">
              <a:lnSpc>
                <a:spcPct val="115000"/>
              </a:lnSpc>
              <a:spcAft>
                <a:spcPts val="1200"/>
              </a:spcAft>
            </a:pP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 bài</a:t>
            </a:r>
            <a:r>
              <a:rPr lang="en-US" sz="3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 viết đoạn văn khoảng 100 chữ chia sẻ về một cuốn sách mà em tâm đắc</a:t>
            </a:r>
            <a:r>
              <a:rPr lang="en-US" sz="36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6020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9DA86F9-6BA9-4697-A6FA-89E9A5CE6559}"/>
              </a:ext>
            </a:extLst>
          </p:cNvPr>
          <p:cNvSpPr txBox="1"/>
          <p:nvPr/>
        </p:nvSpPr>
        <p:spPr>
          <a:xfrm>
            <a:off x="660400" y="374750"/>
            <a:ext cx="10858500" cy="523220"/>
          </a:xfrm>
          <a:prstGeom prst="rect">
            <a:avLst/>
          </a:prstGeom>
          <a:noFill/>
        </p:spPr>
        <p:txBody>
          <a:bodyPr wrap="square">
            <a:spAutoFit/>
          </a:bodyPr>
          <a:lstStyle/>
          <a:p>
            <a:pPr algn="ctr"/>
            <a:r>
              <a:rPr lang="en-US" sz="2800" b="1" dirty="0">
                <a:solidFill>
                  <a:srgbClr val="0070C0"/>
                </a:solidFill>
                <a:effectLst/>
                <a:latin typeface="Times New Roman" panose="02020603050405020304" pitchFamily="18" charset="0"/>
                <a:ea typeface="Times New Roman" panose="02020603050405020304" pitchFamily="18" charset="0"/>
              </a:rPr>
              <a:t>Rubric </a:t>
            </a:r>
            <a:r>
              <a:rPr lang="en-US" sz="2800" b="1" dirty="0" err="1">
                <a:solidFill>
                  <a:srgbClr val="0070C0"/>
                </a:solidFill>
                <a:effectLst/>
                <a:latin typeface="Times New Roman" panose="02020603050405020304" pitchFamily="18" charset="0"/>
                <a:ea typeface="Times New Roman" panose="02020603050405020304" pitchFamily="18" charset="0"/>
              </a:rPr>
              <a:t>đánh</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giá</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viết</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đoạn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văn</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theo</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chủ</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070C0"/>
                </a:solidFill>
                <a:effectLst/>
                <a:latin typeface="Times New Roman" panose="02020603050405020304" pitchFamily="18" charset="0"/>
                <a:ea typeface="Times New Roman" panose="02020603050405020304" pitchFamily="18" charset="0"/>
              </a:rPr>
              <a:t>đề</a:t>
            </a:r>
            <a:endParaRPr lang="en-US" sz="2800" dirty="0"/>
          </a:p>
        </p:txBody>
      </p:sp>
      <p:graphicFrame>
        <p:nvGraphicFramePr>
          <p:cNvPr id="4" name="Table 3">
            <a:extLst>
              <a:ext uri="{FF2B5EF4-FFF2-40B4-BE49-F238E27FC236}">
                <a16:creationId xmlns:a16="http://schemas.microsoft.com/office/drawing/2014/main" xmlns="" id="{C61873E5-AA3E-4200-9FB8-AB0F450BBFBA}"/>
              </a:ext>
            </a:extLst>
          </p:cNvPr>
          <p:cNvGraphicFramePr>
            <a:graphicFrameLocks noGrp="1"/>
          </p:cNvGraphicFramePr>
          <p:nvPr>
            <p:extLst>
              <p:ext uri="{D42A27DB-BD31-4B8C-83A1-F6EECF244321}">
                <p14:modId xmlns:p14="http://schemas.microsoft.com/office/powerpoint/2010/main" val="876450903"/>
              </p:ext>
            </p:extLst>
          </p:nvPr>
        </p:nvGraphicFramePr>
        <p:xfrm>
          <a:off x="660400" y="1028700"/>
          <a:ext cx="10858500" cy="5361052"/>
        </p:xfrm>
        <a:graphic>
          <a:graphicData uri="http://schemas.openxmlformats.org/drawingml/2006/table">
            <a:tbl>
              <a:tblPr firstRow="1" firstCol="1" bandRow="1"/>
              <a:tblGrid>
                <a:gridCol w="2714625">
                  <a:extLst>
                    <a:ext uri="{9D8B030D-6E8A-4147-A177-3AD203B41FA5}">
                      <a16:colId xmlns:a16="http://schemas.microsoft.com/office/drawing/2014/main" xmlns="" val="1530093098"/>
                    </a:ext>
                  </a:extLst>
                </a:gridCol>
                <a:gridCol w="2714625">
                  <a:extLst>
                    <a:ext uri="{9D8B030D-6E8A-4147-A177-3AD203B41FA5}">
                      <a16:colId xmlns:a16="http://schemas.microsoft.com/office/drawing/2014/main" xmlns="" val="2511019795"/>
                    </a:ext>
                  </a:extLst>
                </a:gridCol>
                <a:gridCol w="2714625">
                  <a:extLst>
                    <a:ext uri="{9D8B030D-6E8A-4147-A177-3AD203B41FA5}">
                      <a16:colId xmlns:a16="http://schemas.microsoft.com/office/drawing/2014/main" xmlns="" val="3558929770"/>
                    </a:ext>
                  </a:extLst>
                </a:gridCol>
                <a:gridCol w="2714625">
                  <a:extLst>
                    <a:ext uri="{9D8B030D-6E8A-4147-A177-3AD203B41FA5}">
                      <a16:colId xmlns:a16="http://schemas.microsoft.com/office/drawing/2014/main" xmlns="" val="2839236381"/>
                    </a:ext>
                  </a:extLst>
                </a:gridCol>
              </a:tblGrid>
              <a:tr h="0">
                <a:tc>
                  <a:txBody>
                    <a:bodyPr/>
                    <a:lstStyle/>
                    <a:p>
                      <a:pPr>
                        <a:lnSpc>
                          <a:spcPct val="115000"/>
                        </a:lnSpc>
                        <a:spcAft>
                          <a:spcPts val="1000"/>
                        </a:spcAft>
                      </a:pPr>
                      <a:r>
                        <a:rPr lang="en-US" sz="2400" b="1"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400" b="1"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400" b="1"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nSpc>
                          <a:spcPct val="115000"/>
                        </a:lnSpc>
                        <a:spcAft>
                          <a:spcPts val="10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1</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nSpc>
                          <a:spcPct val="115000"/>
                        </a:lnSpc>
                        <a:spcAft>
                          <a:spcPts val="10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tc>
                  <a:txBody>
                    <a:bodyPr/>
                    <a:lstStyle/>
                    <a:p>
                      <a:pPr>
                        <a:lnSpc>
                          <a:spcPct val="115000"/>
                        </a:lnSpc>
                        <a:spcAft>
                          <a:spcPts val="100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Mức 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299"/>
                    </a:solidFill>
                  </a:tcPr>
                </a:tc>
                <a:extLst>
                  <a:ext uri="{0D108BD9-81ED-4DB2-BD59-A6C34878D82A}">
                    <a16:rowId xmlns:a16="http://schemas.microsoft.com/office/drawing/2014/main" xmlns="" val="3579678106"/>
                  </a:ext>
                </a:extLst>
              </a:tr>
              <a:tr h="0">
                <a:tc>
                  <a:txBody>
                    <a:bodyPr/>
                    <a:lstStyle/>
                    <a:p>
                      <a:pPr>
                        <a:lnSpc>
                          <a:spcPct val="115000"/>
                        </a:lnSpc>
                        <a:spcAft>
                          <a:spcPts val="1000"/>
                        </a:spcAft>
                      </a:pPr>
                      <a:r>
                        <a:rPr lang="en-US" sz="2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 văn có chủ đề</a:t>
                      </a:r>
                      <a:r>
                        <a:rPr lang="en-US" sz="2400" b="1"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chia sẻ về cuốn sách mà em tâm đắc </a:t>
                      </a:r>
                      <a:r>
                        <a:rPr lang="en-US" sz="2400" b="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(10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F9C8"/>
                    </a:solidFill>
                  </a:tcPr>
                </a:tc>
                <a:tc>
                  <a:txBody>
                    <a:bodyPr/>
                    <a:lstStyle/>
                    <a:p>
                      <a:pPr>
                        <a:lnSpc>
                          <a:spcPct val="115000"/>
                        </a:lnSpc>
                        <a:spcAft>
                          <a:spcPts val="1000"/>
                        </a:spcAf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đoạn văn còn sơ sài; mắc một số lỗi chính tả, ngữ pháp</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( 5 – 6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 dung đoạn văn tương đối chi tiết; </a:t>
                      </a:r>
                      <a:r>
                        <a:rPr lang="vi-VN"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chia sẻ được nhiều điều hay về cuốn sách </a:t>
                      </a:r>
                      <a:r>
                        <a:rPr lang="en-US" sz="240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(7- 8 điểm)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chia sẻ nhiều điều hay, hấp dẫn về cuốn sách, có liên hệ thực tế với bản thân,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 (9- 10 </a:t>
                      </a:r>
                      <a:r>
                        <a:rPr lang="en-US" sz="2400" dirty="0" err="1">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17210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3025" marR="730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02749080"/>
                  </a:ext>
                </a:extLst>
              </a:tr>
            </a:tbl>
          </a:graphicData>
        </a:graphic>
      </p:graphicFrame>
      <p:cxnSp>
        <p:nvCxnSpPr>
          <p:cNvPr id="6" name="Straight Connector 5">
            <a:extLst>
              <a:ext uri="{FF2B5EF4-FFF2-40B4-BE49-F238E27FC236}">
                <a16:creationId xmlns:a16="http://schemas.microsoft.com/office/drawing/2014/main" xmlns="" id="{04485F52-4190-429D-B0C1-71B80A1E5EBF}"/>
              </a:ext>
            </a:extLst>
          </p:cNvPr>
          <p:cNvCxnSpPr/>
          <p:nvPr/>
        </p:nvCxnSpPr>
        <p:spPr>
          <a:xfrm>
            <a:off x="660400" y="1028700"/>
            <a:ext cx="2711450" cy="14573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4740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3239CA2-86C7-4FD9-BD78-D8837E3A2A87}"/>
              </a:ext>
            </a:extLst>
          </p:cNvPr>
          <p:cNvSpPr txBox="1"/>
          <p:nvPr/>
        </p:nvSpPr>
        <p:spPr>
          <a:xfrm>
            <a:off x="660400" y="674134"/>
            <a:ext cx="10858500" cy="5756256"/>
          </a:xfrm>
          <a:custGeom>
            <a:avLst/>
            <a:gdLst>
              <a:gd name="connsiteX0" fmla="*/ 0 w 10858500"/>
              <a:gd name="connsiteY0" fmla="*/ 0 h 5756256"/>
              <a:gd name="connsiteX1" fmla="*/ 895826 w 10858500"/>
              <a:gd name="connsiteY1" fmla="*/ 0 h 5756256"/>
              <a:gd name="connsiteX2" fmla="*/ 1248728 w 10858500"/>
              <a:gd name="connsiteY2" fmla="*/ 0 h 5756256"/>
              <a:gd name="connsiteX3" fmla="*/ 1818799 w 10858500"/>
              <a:gd name="connsiteY3" fmla="*/ 0 h 5756256"/>
              <a:gd name="connsiteX4" fmla="*/ 2497455 w 10858500"/>
              <a:gd name="connsiteY4" fmla="*/ 0 h 5756256"/>
              <a:gd name="connsiteX5" fmla="*/ 2958941 w 10858500"/>
              <a:gd name="connsiteY5" fmla="*/ 0 h 5756256"/>
              <a:gd name="connsiteX6" fmla="*/ 3529013 w 10858500"/>
              <a:gd name="connsiteY6" fmla="*/ 0 h 5756256"/>
              <a:gd name="connsiteX7" fmla="*/ 3881914 w 10858500"/>
              <a:gd name="connsiteY7" fmla="*/ 0 h 5756256"/>
              <a:gd name="connsiteX8" fmla="*/ 4560570 w 10858500"/>
              <a:gd name="connsiteY8" fmla="*/ 0 h 5756256"/>
              <a:gd name="connsiteX9" fmla="*/ 5347811 w 10858500"/>
              <a:gd name="connsiteY9" fmla="*/ 0 h 5756256"/>
              <a:gd name="connsiteX10" fmla="*/ 5809298 w 10858500"/>
              <a:gd name="connsiteY10" fmla="*/ 0 h 5756256"/>
              <a:gd name="connsiteX11" fmla="*/ 6487954 w 10858500"/>
              <a:gd name="connsiteY11" fmla="*/ 0 h 5756256"/>
              <a:gd name="connsiteX12" fmla="*/ 7383780 w 10858500"/>
              <a:gd name="connsiteY12" fmla="*/ 0 h 5756256"/>
              <a:gd name="connsiteX13" fmla="*/ 8062436 w 10858500"/>
              <a:gd name="connsiteY13" fmla="*/ 0 h 5756256"/>
              <a:gd name="connsiteX14" fmla="*/ 8741093 w 10858500"/>
              <a:gd name="connsiteY14" fmla="*/ 0 h 5756256"/>
              <a:gd name="connsiteX15" fmla="*/ 9202579 w 10858500"/>
              <a:gd name="connsiteY15" fmla="*/ 0 h 5756256"/>
              <a:gd name="connsiteX16" fmla="*/ 9772650 w 10858500"/>
              <a:gd name="connsiteY16" fmla="*/ 0 h 5756256"/>
              <a:gd name="connsiteX17" fmla="*/ 10858500 w 10858500"/>
              <a:gd name="connsiteY17" fmla="*/ 0 h 5756256"/>
              <a:gd name="connsiteX18" fmla="*/ 10858500 w 10858500"/>
              <a:gd name="connsiteY18" fmla="*/ 582021 h 5756256"/>
              <a:gd name="connsiteX19" fmla="*/ 10858500 w 10858500"/>
              <a:gd name="connsiteY19" fmla="*/ 1221605 h 5756256"/>
              <a:gd name="connsiteX20" fmla="*/ 10858500 w 10858500"/>
              <a:gd name="connsiteY20" fmla="*/ 1976315 h 5756256"/>
              <a:gd name="connsiteX21" fmla="*/ 10858500 w 10858500"/>
              <a:gd name="connsiteY21" fmla="*/ 2731024 h 5756256"/>
              <a:gd name="connsiteX22" fmla="*/ 10858500 w 10858500"/>
              <a:gd name="connsiteY22" fmla="*/ 3197920 h 5756256"/>
              <a:gd name="connsiteX23" fmla="*/ 10858500 w 10858500"/>
              <a:gd name="connsiteY23" fmla="*/ 3837504 h 5756256"/>
              <a:gd name="connsiteX24" fmla="*/ 10858500 w 10858500"/>
              <a:gd name="connsiteY24" fmla="*/ 4477088 h 5756256"/>
              <a:gd name="connsiteX25" fmla="*/ 10858500 w 10858500"/>
              <a:gd name="connsiteY25" fmla="*/ 5116672 h 5756256"/>
              <a:gd name="connsiteX26" fmla="*/ 10858500 w 10858500"/>
              <a:gd name="connsiteY26" fmla="*/ 5756256 h 5756256"/>
              <a:gd name="connsiteX27" fmla="*/ 10505599 w 10858500"/>
              <a:gd name="connsiteY27" fmla="*/ 5756256 h 5756256"/>
              <a:gd name="connsiteX28" fmla="*/ 9718358 w 10858500"/>
              <a:gd name="connsiteY28" fmla="*/ 5756256 h 5756256"/>
              <a:gd name="connsiteX29" fmla="*/ 9148286 w 10858500"/>
              <a:gd name="connsiteY29" fmla="*/ 5756256 h 5756256"/>
              <a:gd name="connsiteX30" fmla="*/ 8686800 w 10858500"/>
              <a:gd name="connsiteY30" fmla="*/ 5756256 h 5756256"/>
              <a:gd name="connsiteX31" fmla="*/ 8008144 w 10858500"/>
              <a:gd name="connsiteY31" fmla="*/ 5756256 h 5756256"/>
              <a:gd name="connsiteX32" fmla="*/ 7655243 w 10858500"/>
              <a:gd name="connsiteY32" fmla="*/ 5756256 h 5756256"/>
              <a:gd name="connsiteX33" fmla="*/ 6976586 w 10858500"/>
              <a:gd name="connsiteY33" fmla="*/ 5756256 h 5756256"/>
              <a:gd name="connsiteX34" fmla="*/ 6189345 w 10858500"/>
              <a:gd name="connsiteY34" fmla="*/ 5756256 h 5756256"/>
              <a:gd name="connsiteX35" fmla="*/ 5836444 w 10858500"/>
              <a:gd name="connsiteY35" fmla="*/ 5756256 h 5756256"/>
              <a:gd name="connsiteX36" fmla="*/ 4940618 w 10858500"/>
              <a:gd name="connsiteY36" fmla="*/ 5756256 h 5756256"/>
              <a:gd name="connsiteX37" fmla="*/ 4261961 w 10858500"/>
              <a:gd name="connsiteY37" fmla="*/ 5756256 h 5756256"/>
              <a:gd name="connsiteX38" fmla="*/ 3691890 w 10858500"/>
              <a:gd name="connsiteY38" fmla="*/ 5756256 h 5756256"/>
              <a:gd name="connsiteX39" fmla="*/ 3230404 w 10858500"/>
              <a:gd name="connsiteY39" fmla="*/ 5756256 h 5756256"/>
              <a:gd name="connsiteX40" fmla="*/ 2443162 w 10858500"/>
              <a:gd name="connsiteY40" fmla="*/ 5756256 h 5756256"/>
              <a:gd name="connsiteX41" fmla="*/ 1764506 w 10858500"/>
              <a:gd name="connsiteY41" fmla="*/ 5756256 h 5756256"/>
              <a:gd name="connsiteX42" fmla="*/ 1085850 w 10858500"/>
              <a:gd name="connsiteY42" fmla="*/ 5756256 h 5756256"/>
              <a:gd name="connsiteX43" fmla="*/ 624364 w 10858500"/>
              <a:gd name="connsiteY43" fmla="*/ 5756256 h 5756256"/>
              <a:gd name="connsiteX44" fmla="*/ 0 w 10858500"/>
              <a:gd name="connsiteY44" fmla="*/ 5756256 h 5756256"/>
              <a:gd name="connsiteX45" fmla="*/ 0 w 10858500"/>
              <a:gd name="connsiteY45" fmla="*/ 5001547 h 5756256"/>
              <a:gd name="connsiteX46" fmla="*/ 0 w 10858500"/>
              <a:gd name="connsiteY46" fmla="*/ 4246838 h 5756256"/>
              <a:gd name="connsiteX47" fmla="*/ 0 w 10858500"/>
              <a:gd name="connsiteY47" fmla="*/ 3664816 h 5756256"/>
              <a:gd name="connsiteX48" fmla="*/ 0 w 10858500"/>
              <a:gd name="connsiteY48" fmla="*/ 3082795 h 5756256"/>
              <a:gd name="connsiteX49" fmla="*/ 0 w 10858500"/>
              <a:gd name="connsiteY49" fmla="*/ 2385648 h 5756256"/>
              <a:gd name="connsiteX50" fmla="*/ 0 w 10858500"/>
              <a:gd name="connsiteY50" fmla="*/ 1688502 h 5756256"/>
              <a:gd name="connsiteX51" fmla="*/ 0 w 10858500"/>
              <a:gd name="connsiteY51" fmla="*/ 933793 h 5756256"/>
              <a:gd name="connsiteX52" fmla="*/ 0 w 10858500"/>
              <a:gd name="connsiteY52" fmla="*/ 0 h 575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58500" h="5756256" extrusionOk="0">
                <a:moveTo>
                  <a:pt x="0" y="0"/>
                </a:moveTo>
                <a:cubicBezTo>
                  <a:pt x="215187" y="16274"/>
                  <a:pt x="556588" y="-10797"/>
                  <a:pt x="895826" y="0"/>
                </a:cubicBezTo>
                <a:cubicBezTo>
                  <a:pt x="1235064" y="10797"/>
                  <a:pt x="1147874" y="16339"/>
                  <a:pt x="1248728" y="0"/>
                </a:cubicBezTo>
                <a:cubicBezTo>
                  <a:pt x="1349582" y="-16339"/>
                  <a:pt x="1577727" y="8781"/>
                  <a:pt x="1818799" y="0"/>
                </a:cubicBezTo>
                <a:cubicBezTo>
                  <a:pt x="2059871" y="-8781"/>
                  <a:pt x="2235671" y="-26932"/>
                  <a:pt x="2497455" y="0"/>
                </a:cubicBezTo>
                <a:cubicBezTo>
                  <a:pt x="2759239" y="26932"/>
                  <a:pt x="2750505" y="-14950"/>
                  <a:pt x="2958941" y="0"/>
                </a:cubicBezTo>
                <a:cubicBezTo>
                  <a:pt x="3167377" y="14950"/>
                  <a:pt x="3292632" y="21563"/>
                  <a:pt x="3529013" y="0"/>
                </a:cubicBezTo>
                <a:cubicBezTo>
                  <a:pt x="3765394" y="-21563"/>
                  <a:pt x="3742245" y="-11167"/>
                  <a:pt x="3881914" y="0"/>
                </a:cubicBezTo>
                <a:cubicBezTo>
                  <a:pt x="4021583" y="11167"/>
                  <a:pt x="4402909" y="30892"/>
                  <a:pt x="4560570" y="0"/>
                </a:cubicBezTo>
                <a:cubicBezTo>
                  <a:pt x="4718231" y="-30892"/>
                  <a:pt x="5090263" y="35239"/>
                  <a:pt x="5347811" y="0"/>
                </a:cubicBezTo>
                <a:cubicBezTo>
                  <a:pt x="5605359" y="-35239"/>
                  <a:pt x="5684750" y="17448"/>
                  <a:pt x="5809298" y="0"/>
                </a:cubicBezTo>
                <a:cubicBezTo>
                  <a:pt x="5933846" y="-17448"/>
                  <a:pt x="6206475" y="25223"/>
                  <a:pt x="6487954" y="0"/>
                </a:cubicBezTo>
                <a:cubicBezTo>
                  <a:pt x="6769433" y="-25223"/>
                  <a:pt x="7052288" y="-30735"/>
                  <a:pt x="7383780" y="0"/>
                </a:cubicBezTo>
                <a:cubicBezTo>
                  <a:pt x="7715272" y="30735"/>
                  <a:pt x="7869133" y="22132"/>
                  <a:pt x="8062436" y="0"/>
                </a:cubicBezTo>
                <a:cubicBezTo>
                  <a:pt x="8255739" y="-22132"/>
                  <a:pt x="8560972" y="15134"/>
                  <a:pt x="8741093" y="0"/>
                </a:cubicBezTo>
                <a:cubicBezTo>
                  <a:pt x="8921214" y="-15134"/>
                  <a:pt x="8974734" y="-4277"/>
                  <a:pt x="9202579" y="0"/>
                </a:cubicBezTo>
                <a:cubicBezTo>
                  <a:pt x="9430424" y="4277"/>
                  <a:pt x="9506731" y="13989"/>
                  <a:pt x="9772650" y="0"/>
                </a:cubicBezTo>
                <a:cubicBezTo>
                  <a:pt x="10038569" y="-13989"/>
                  <a:pt x="10465076" y="4353"/>
                  <a:pt x="10858500" y="0"/>
                </a:cubicBezTo>
                <a:cubicBezTo>
                  <a:pt x="10861113" y="235958"/>
                  <a:pt x="10866010" y="395828"/>
                  <a:pt x="10858500" y="582021"/>
                </a:cubicBezTo>
                <a:cubicBezTo>
                  <a:pt x="10850990" y="768214"/>
                  <a:pt x="10884477" y="1055995"/>
                  <a:pt x="10858500" y="1221605"/>
                </a:cubicBezTo>
                <a:cubicBezTo>
                  <a:pt x="10832523" y="1387215"/>
                  <a:pt x="10872599" y="1653578"/>
                  <a:pt x="10858500" y="1976315"/>
                </a:cubicBezTo>
                <a:cubicBezTo>
                  <a:pt x="10844402" y="2299052"/>
                  <a:pt x="10881967" y="2537033"/>
                  <a:pt x="10858500" y="2731024"/>
                </a:cubicBezTo>
                <a:cubicBezTo>
                  <a:pt x="10835033" y="2925015"/>
                  <a:pt x="10837166" y="2973950"/>
                  <a:pt x="10858500" y="3197920"/>
                </a:cubicBezTo>
                <a:cubicBezTo>
                  <a:pt x="10879834" y="3421890"/>
                  <a:pt x="10872125" y="3689554"/>
                  <a:pt x="10858500" y="3837504"/>
                </a:cubicBezTo>
                <a:cubicBezTo>
                  <a:pt x="10844875" y="3985454"/>
                  <a:pt x="10868045" y="4278832"/>
                  <a:pt x="10858500" y="4477088"/>
                </a:cubicBezTo>
                <a:cubicBezTo>
                  <a:pt x="10848955" y="4675344"/>
                  <a:pt x="10849424" y="4901792"/>
                  <a:pt x="10858500" y="5116672"/>
                </a:cubicBezTo>
                <a:cubicBezTo>
                  <a:pt x="10867576" y="5331552"/>
                  <a:pt x="10861193" y="5569618"/>
                  <a:pt x="10858500" y="5756256"/>
                </a:cubicBezTo>
                <a:cubicBezTo>
                  <a:pt x="10705214" y="5759451"/>
                  <a:pt x="10638100" y="5765270"/>
                  <a:pt x="10505599" y="5756256"/>
                </a:cubicBezTo>
                <a:cubicBezTo>
                  <a:pt x="10373098" y="5747242"/>
                  <a:pt x="10045267" y="5716925"/>
                  <a:pt x="9718358" y="5756256"/>
                </a:cubicBezTo>
                <a:cubicBezTo>
                  <a:pt x="9391449" y="5795587"/>
                  <a:pt x="9329358" y="5739248"/>
                  <a:pt x="9148286" y="5756256"/>
                </a:cubicBezTo>
                <a:cubicBezTo>
                  <a:pt x="8967214" y="5773264"/>
                  <a:pt x="8910703" y="5743032"/>
                  <a:pt x="8686800" y="5756256"/>
                </a:cubicBezTo>
                <a:cubicBezTo>
                  <a:pt x="8462897" y="5769480"/>
                  <a:pt x="8183213" y="5760396"/>
                  <a:pt x="8008144" y="5756256"/>
                </a:cubicBezTo>
                <a:cubicBezTo>
                  <a:pt x="7833075" y="5752116"/>
                  <a:pt x="7769085" y="5772893"/>
                  <a:pt x="7655243" y="5756256"/>
                </a:cubicBezTo>
                <a:cubicBezTo>
                  <a:pt x="7541401" y="5739619"/>
                  <a:pt x="7143965" y="5725852"/>
                  <a:pt x="6976586" y="5756256"/>
                </a:cubicBezTo>
                <a:cubicBezTo>
                  <a:pt x="6809207" y="5786660"/>
                  <a:pt x="6492019" y="5770726"/>
                  <a:pt x="6189345" y="5756256"/>
                </a:cubicBezTo>
                <a:cubicBezTo>
                  <a:pt x="5886671" y="5741786"/>
                  <a:pt x="5907608" y="5751450"/>
                  <a:pt x="5836444" y="5756256"/>
                </a:cubicBezTo>
                <a:cubicBezTo>
                  <a:pt x="5765280" y="5761062"/>
                  <a:pt x="5301030" y="5780027"/>
                  <a:pt x="4940618" y="5756256"/>
                </a:cubicBezTo>
                <a:cubicBezTo>
                  <a:pt x="4580206" y="5732485"/>
                  <a:pt x="4434065" y="5781862"/>
                  <a:pt x="4261961" y="5756256"/>
                </a:cubicBezTo>
                <a:cubicBezTo>
                  <a:pt x="4089857" y="5730650"/>
                  <a:pt x="3887957" y="5742534"/>
                  <a:pt x="3691890" y="5756256"/>
                </a:cubicBezTo>
                <a:cubicBezTo>
                  <a:pt x="3495823" y="5769978"/>
                  <a:pt x="3444035" y="5746286"/>
                  <a:pt x="3230404" y="5756256"/>
                </a:cubicBezTo>
                <a:cubicBezTo>
                  <a:pt x="3016773" y="5766226"/>
                  <a:pt x="2800409" y="5725247"/>
                  <a:pt x="2443162" y="5756256"/>
                </a:cubicBezTo>
                <a:cubicBezTo>
                  <a:pt x="2085915" y="5787265"/>
                  <a:pt x="2042027" y="5789602"/>
                  <a:pt x="1764506" y="5756256"/>
                </a:cubicBezTo>
                <a:cubicBezTo>
                  <a:pt x="1486985" y="5722910"/>
                  <a:pt x="1376365" y="5724436"/>
                  <a:pt x="1085850" y="5756256"/>
                </a:cubicBezTo>
                <a:cubicBezTo>
                  <a:pt x="795335" y="5788076"/>
                  <a:pt x="852207" y="5777248"/>
                  <a:pt x="624364" y="5756256"/>
                </a:cubicBezTo>
                <a:cubicBezTo>
                  <a:pt x="396521" y="5735264"/>
                  <a:pt x="218104" y="5758483"/>
                  <a:pt x="0" y="5756256"/>
                </a:cubicBezTo>
                <a:cubicBezTo>
                  <a:pt x="15072" y="5557050"/>
                  <a:pt x="11236" y="5255079"/>
                  <a:pt x="0" y="5001547"/>
                </a:cubicBezTo>
                <a:cubicBezTo>
                  <a:pt x="-11236" y="4748015"/>
                  <a:pt x="27029" y="4419612"/>
                  <a:pt x="0" y="4246838"/>
                </a:cubicBezTo>
                <a:cubicBezTo>
                  <a:pt x="-27029" y="4074064"/>
                  <a:pt x="17442" y="3837013"/>
                  <a:pt x="0" y="3664816"/>
                </a:cubicBezTo>
                <a:cubicBezTo>
                  <a:pt x="-17442" y="3492619"/>
                  <a:pt x="13685" y="3241910"/>
                  <a:pt x="0" y="3082795"/>
                </a:cubicBezTo>
                <a:cubicBezTo>
                  <a:pt x="-13685" y="2923680"/>
                  <a:pt x="18028" y="2588121"/>
                  <a:pt x="0" y="2385648"/>
                </a:cubicBezTo>
                <a:cubicBezTo>
                  <a:pt x="-18028" y="2183175"/>
                  <a:pt x="23681" y="1992490"/>
                  <a:pt x="0" y="1688502"/>
                </a:cubicBezTo>
                <a:cubicBezTo>
                  <a:pt x="-23681" y="1384514"/>
                  <a:pt x="21726" y="1228700"/>
                  <a:pt x="0" y="933793"/>
                </a:cubicBezTo>
                <a:cubicBezTo>
                  <a:pt x="-21726" y="638886"/>
                  <a:pt x="5919" y="198949"/>
                  <a:pt x="0" y="0"/>
                </a:cubicBezTo>
                <a:close/>
              </a:path>
            </a:pathLst>
          </a:custGeom>
          <a:noFill/>
          <a:ln w="28575">
            <a:solidFill>
              <a:schemeClr val="accent4">
                <a:lumMod val="75000"/>
              </a:schemeClr>
            </a:solidFill>
            <a:extLst>
              <a:ext uri="{C807C97D-BFC1-408E-A445-0C87EB9F89A2}">
                <ask:lineSketchStyleProps xmlns:ask="http://schemas.microsoft.com/office/drawing/2018/sketchyshapes" xmlns="" sd="1436523984">
                  <a:prstGeom prst="rect">
                    <a:avLst/>
                  </a:prstGeom>
                  <ask:type>
                    <ask:lineSketchFreehand/>
                  </ask:type>
                </ask:lineSketchStyleProps>
              </a:ext>
            </a:extLst>
          </a:ln>
        </p:spPr>
        <p:txBody>
          <a:bodyPr wrap="square">
            <a:spAutoFit/>
          </a:bodyPr>
          <a:lstStyle/>
          <a:p>
            <a:pPr algn="ctr">
              <a:lnSpc>
                <a:spcPct val="115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CHỈNH SỬA BÀI VIẾT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b="1" dirty="0">
                <a:solidFill>
                  <a:srgbClr val="003366"/>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sung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10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chép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chưa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bổ</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sung.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4214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553913"/>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ounded Rectangle 13">
            <a:extLst>
              <a:ext uri="{FF2B5EF4-FFF2-40B4-BE49-F238E27FC236}">
                <a16:creationId xmlns:a16="http://schemas.microsoft.com/office/drawing/2014/main" xmlns="" id="{13259E48-9A29-46A0-8B0A-CAA28E351F23}"/>
              </a:ext>
            </a:extLst>
          </p:cNvPr>
          <p:cNvSpPr/>
          <p:nvPr/>
        </p:nvSpPr>
        <p:spPr>
          <a:xfrm>
            <a:off x="557827" y="-56448"/>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xmlns="" id="{99C21F8A-6BC6-4491-8442-F0353E72EE03}"/>
              </a:ext>
            </a:extLst>
          </p:cNvPr>
          <p:cNvSpPr txBox="1"/>
          <p:nvPr/>
        </p:nvSpPr>
        <p:spPr>
          <a:xfrm>
            <a:off x="1708679" y="12485"/>
            <a:ext cx="6165056"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VẬN DỤNG</a:t>
            </a:r>
          </a:p>
        </p:txBody>
      </p:sp>
      <p:pic>
        <p:nvPicPr>
          <p:cNvPr id="2" name="Picture 1">
            <a:extLst>
              <a:ext uri="{FF2B5EF4-FFF2-40B4-BE49-F238E27FC236}">
                <a16:creationId xmlns:a16="http://schemas.microsoft.com/office/drawing/2014/main" xmlns="" id="{0C732A08-A4B1-4B77-ACF8-444E55CD8940}"/>
              </a:ext>
            </a:extLst>
          </p:cNvPr>
          <p:cNvPicPr>
            <a:picLocks noChangeAspect="1"/>
          </p:cNvPicPr>
          <p:nvPr/>
        </p:nvPicPr>
        <p:blipFill>
          <a:blip r:embed="rId2"/>
          <a:stretch>
            <a:fillRect/>
          </a:stretch>
        </p:blipFill>
        <p:spPr>
          <a:xfrm>
            <a:off x="1567994" y="1694891"/>
            <a:ext cx="9043312" cy="4553381"/>
          </a:xfrm>
          <a:prstGeom prst="rect">
            <a:avLst/>
          </a:prstGeom>
        </p:spPr>
      </p:pic>
      <p:sp>
        <p:nvSpPr>
          <p:cNvPr id="3" name="Callout: Down Arrow 2">
            <a:extLst>
              <a:ext uri="{FF2B5EF4-FFF2-40B4-BE49-F238E27FC236}">
                <a16:creationId xmlns:a16="http://schemas.microsoft.com/office/drawing/2014/main" xmlns="" id="{754AEF61-67A1-4A1D-813B-EC3342D14E11}"/>
              </a:ext>
            </a:extLst>
          </p:cNvPr>
          <p:cNvSpPr/>
          <p:nvPr/>
        </p:nvSpPr>
        <p:spPr>
          <a:xfrm>
            <a:off x="4431639" y="1087136"/>
            <a:ext cx="3316022" cy="899523"/>
          </a:xfrm>
          <a:prstGeom prst="downArrowCallout">
            <a:avLst>
              <a:gd name="adj1" fmla="val 86446"/>
              <a:gd name="adj2" fmla="val 73795"/>
              <a:gd name="adj3" fmla="val 25000"/>
              <a:gd name="adj4" fmla="val 64977"/>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15000"/>
              </a:lnSpc>
              <a:spcAft>
                <a:spcPts val="1200"/>
              </a:spcAft>
            </a:pPr>
            <a:r>
              <a:rPr lang="vi-VN"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8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HIỆM VỤ 2</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51E7A156-A85C-411D-9BDC-B478298D18D1}"/>
              </a:ext>
            </a:extLst>
          </p:cNvPr>
          <p:cNvSpPr txBox="1"/>
          <p:nvPr/>
        </p:nvSpPr>
        <p:spPr>
          <a:xfrm>
            <a:off x="2812455" y="2367920"/>
            <a:ext cx="6554390" cy="2530180"/>
          </a:xfrm>
          <a:prstGeom prst="rect">
            <a:avLst/>
          </a:prstGeom>
          <a:noFill/>
        </p:spPr>
        <p:txBody>
          <a:bodyPr wrap="square">
            <a:spAutoFit/>
          </a:bodyPr>
          <a:lstStyle/>
          <a:p>
            <a:pPr marR="30480">
              <a:lnSpc>
                <a:spcPct val="115000"/>
              </a:lnSpc>
              <a:spcAft>
                <a:spcPts val="12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Từ những ý tưởng trong văn bản, em hãy thiết kế một sản phẩm sáng tạo (bài đăng trang web, infographic, tờ rơi, sơ đồ tư duy để giới thiệu với các bạn về phương pháp đọc sách hiệu 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36493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3">
            <a:extLst>
              <a:ext uri="{FF2B5EF4-FFF2-40B4-BE49-F238E27FC236}">
                <a16:creationId xmlns:a16="http://schemas.microsoft.com/office/drawing/2014/main" xmlns="" id="{1B3AA867-7913-4B34-9F65-626317B984B1}"/>
              </a:ext>
            </a:extLst>
          </p:cNvPr>
          <p:cNvSpPr/>
          <p:nvPr/>
        </p:nvSpPr>
        <p:spPr>
          <a:xfrm>
            <a:off x="613096" y="-93721"/>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pic>
        <p:nvPicPr>
          <p:cNvPr id="3" name="Picture 2">
            <a:extLst>
              <a:ext uri="{FF2B5EF4-FFF2-40B4-BE49-F238E27FC236}">
                <a16:creationId xmlns:a16="http://schemas.microsoft.com/office/drawing/2014/main" xmlns="" id="{930FD91A-06CD-4FBD-A14A-968178243A76}"/>
              </a:ext>
            </a:extLst>
          </p:cNvPr>
          <p:cNvPicPr>
            <a:picLocks noChangeAspect="1"/>
          </p:cNvPicPr>
          <p:nvPr/>
        </p:nvPicPr>
        <p:blipFill rotWithShape="1">
          <a:blip r:embed="rId2"/>
          <a:srcRect l="10404" r="11564"/>
          <a:stretch/>
        </p:blipFill>
        <p:spPr>
          <a:xfrm>
            <a:off x="11298391" y="20299"/>
            <a:ext cx="856672" cy="617843"/>
          </a:xfrm>
          <a:prstGeom prst="rect">
            <a:avLst/>
          </a:prstGeom>
        </p:spPr>
      </p:pic>
      <p:sp>
        <p:nvSpPr>
          <p:cNvPr id="13" name="TextBox 12">
            <a:extLst>
              <a:ext uri="{FF2B5EF4-FFF2-40B4-BE49-F238E27FC236}">
                <a16:creationId xmlns:a16="http://schemas.microsoft.com/office/drawing/2014/main" xmlns="" id="{46CC821A-0A93-4530-A6C3-436BFC0F0233}"/>
              </a:ext>
            </a:extLst>
          </p:cNvPr>
          <p:cNvSpPr txBox="1"/>
          <p:nvPr/>
        </p:nvSpPr>
        <p:spPr>
          <a:xfrm>
            <a:off x="1511475" y="49327"/>
            <a:ext cx="85132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nghiệm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cùng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Bàn về đọc sách</a:t>
            </a:r>
            <a:r>
              <a:rPr kumimoji="0" 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BAE8390A-C0AF-4D1B-BBAE-610FB6B589E5}"/>
              </a:ext>
            </a:extLst>
          </p:cNvPr>
          <p:cNvPicPr>
            <a:picLocks noChangeAspect="1"/>
          </p:cNvPicPr>
          <p:nvPr/>
        </p:nvPicPr>
        <p:blipFill>
          <a:blip r:embed="rId3"/>
          <a:stretch>
            <a:fillRect/>
          </a:stretch>
        </p:blipFill>
        <p:spPr>
          <a:xfrm>
            <a:off x="2595215" y="853541"/>
            <a:ext cx="9070404" cy="56343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Rectangle: Rounded Corners 5">
            <a:extLst>
              <a:ext uri="{FF2B5EF4-FFF2-40B4-BE49-F238E27FC236}">
                <a16:creationId xmlns:a16="http://schemas.microsoft.com/office/drawing/2014/main" xmlns="" id="{72148E21-AFBB-4505-A59F-5BD20F95B594}"/>
              </a:ext>
            </a:extLst>
          </p:cNvPr>
          <p:cNvSpPr/>
          <p:nvPr/>
        </p:nvSpPr>
        <p:spPr>
          <a:xfrm>
            <a:off x="4669962" y="970925"/>
            <a:ext cx="6414354" cy="85914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PHIẾU HT 01: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khái</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quát</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spcBef>
                <a:spcPts val="0"/>
              </a:spcBef>
              <a:spcAft>
                <a:spcPts val="1000"/>
              </a:spcAft>
              <a:buClrTx/>
              <a:buSzTx/>
              <a:buFontTx/>
              <a:buNone/>
              <a:tabLst/>
              <a:defRPr/>
            </a:pP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Đọc</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0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Bàn về đọc sách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trả</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0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xmlns="" id="{8DCACFBE-C861-4D67-946C-8973CB0C7600}"/>
              </a:ext>
            </a:extLst>
          </p:cNvPr>
          <p:cNvSpPr/>
          <p:nvPr/>
        </p:nvSpPr>
        <p:spPr>
          <a:xfrm>
            <a:off x="2835965" y="2641871"/>
            <a:ext cx="5428343" cy="787129"/>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Nêu một vài hiểu biết của em về tác giả Chu Quang Tiềm.</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xmlns="" id="{A6C6CFAA-231D-4D1E-B30C-0ADF29A528F6}"/>
              </a:ext>
            </a:extLst>
          </p:cNvPr>
          <p:cNvSpPr/>
          <p:nvPr/>
        </p:nvSpPr>
        <p:spPr>
          <a:xfrm>
            <a:off x="2835965" y="3504400"/>
            <a:ext cx="5428343" cy="741902"/>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Rounded Corners 25">
            <a:extLst>
              <a:ext uri="{FF2B5EF4-FFF2-40B4-BE49-F238E27FC236}">
                <a16:creationId xmlns:a16="http://schemas.microsoft.com/office/drawing/2014/main" xmlns="" id="{13D83F66-F900-4BE1-B62F-AD9784CAB745}"/>
              </a:ext>
            </a:extLst>
          </p:cNvPr>
          <p:cNvSpPr/>
          <p:nvPr/>
        </p:nvSpPr>
        <p:spPr>
          <a:xfrm>
            <a:off x="2835965" y="4321702"/>
            <a:ext cx="5428343" cy="776370"/>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lang="en-US" sz="2400" dirty="0" err="1">
                <a:solidFill>
                  <a:srgbClr val="000000"/>
                </a:solidFill>
                <a:effectLst/>
                <a:latin typeface="Times New Roman" panose="02020603050405020304" pitchFamily="18" charset="0"/>
                <a:ea typeface="Times New Roman" panose="02020603050405020304" pitchFamily="18" charset="0"/>
              </a:rPr>
              <a:t>Xác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loại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phương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Rectangle: Rounded Corners 26">
            <a:extLst>
              <a:ext uri="{FF2B5EF4-FFF2-40B4-BE49-F238E27FC236}">
                <a16:creationId xmlns:a16="http://schemas.microsoft.com/office/drawing/2014/main" xmlns="" id="{5B57A6EB-D0B1-4A84-81C6-598E533A264C}"/>
              </a:ext>
            </a:extLst>
          </p:cNvPr>
          <p:cNvSpPr/>
          <p:nvPr/>
        </p:nvSpPr>
        <p:spPr>
          <a:xfrm>
            <a:off x="2835965" y="5173472"/>
            <a:ext cx="5428343" cy="5518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lang="en-US" sz="2400">
                <a:solidFill>
                  <a:srgbClr val="000000"/>
                </a:solidFill>
                <a:effectLst/>
                <a:latin typeface="Times New Roman" panose="02020603050405020304" pitchFamily="18" charset="0"/>
                <a:ea typeface="Times New Roman" panose="02020603050405020304" pitchFamily="18" charset="0"/>
              </a:rPr>
              <a:t>Nêu đề tài của văn bản.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Rectangle: Rounded Corners 27">
            <a:extLst>
              <a:ext uri="{FF2B5EF4-FFF2-40B4-BE49-F238E27FC236}">
                <a16:creationId xmlns:a16="http://schemas.microsoft.com/office/drawing/2014/main" xmlns="" id="{71CA8CED-03DC-418C-AE67-18ABAC972EE7}"/>
              </a:ext>
            </a:extLst>
          </p:cNvPr>
          <p:cNvSpPr/>
          <p:nvPr/>
        </p:nvSpPr>
        <p:spPr>
          <a:xfrm>
            <a:off x="3860800" y="1919690"/>
            <a:ext cx="3287996" cy="607069"/>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9" name="Rectangle: Rounded Corners 28">
            <a:extLst>
              <a:ext uri="{FF2B5EF4-FFF2-40B4-BE49-F238E27FC236}">
                <a16:creationId xmlns:a16="http://schemas.microsoft.com/office/drawing/2014/main" xmlns="" id="{9DD5276D-D637-4B79-ACDA-B73323D3E694}"/>
              </a:ext>
            </a:extLst>
          </p:cNvPr>
          <p:cNvSpPr/>
          <p:nvPr/>
        </p:nvSpPr>
        <p:spPr>
          <a:xfrm>
            <a:off x="2835965" y="5800753"/>
            <a:ext cx="5428343" cy="5518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lang="en-US" sz="2400">
                <a:solidFill>
                  <a:srgbClr val="000000"/>
                </a:solidFill>
                <a:effectLst/>
                <a:latin typeface="Times New Roman" panose="02020603050405020304" pitchFamily="18" charset="0"/>
                <a:ea typeface="Times New Roman" panose="02020603050405020304" pitchFamily="18" charset="0"/>
              </a:rPr>
              <a:t>Nêu bố cục của văn bản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xmlns="" id="{511AAEF2-D03B-40C5-895C-85FF0B5EDE87}"/>
              </a:ext>
            </a:extLst>
          </p:cNvPr>
          <p:cNvSpPr/>
          <p:nvPr/>
        </p:nvSpPr>
        <p:spPr>
          <a:xfrm>
            <a:off x="8505057" y="2657002"/>
            <a:ext cx="2761352" cy="738348"/>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2" name="Rectangle: Rounded Corners 31">
            <a:extLst>
              <a:ext uri="{FF2B5EF4-FFF2-40B4-BE49-F238E27FC236}">
                <a16:creationId xmlns:a16="http://schemas.microsoft.com/office/drawing/2014/main" xmlns="" id="{4CB8C584-8BAD-4801-A1B6-CC80BC38C7A1}"/>
              </a:ext>
            </a:extLst>
          </p:cNvPr>
          <p:cNvSpPr/>
          <p:nvPr/>
        </p:nvSpPr>
        <p:spPr>
          <a:xfrm>
            <a:off x="8505057" y="3497574"/>
            <a:ext cx="2761352" cy="728875"/>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3" name="Rectangle: Rounded Corners 32">
            <a:extLst>
              <a:ext uri="{FF2B5EF4-FFF2-40B4-BE49-F238E27FC236}">
                <a16:creationId xmlns:a16="http://schemas.microsoft.com/office/drawing/2014/main" xmlns="" id="{B8212E57-3B44-4B10-B938-F2B3720EA2EA}"/>
              </a:ext>
            </a:extLst>
          </p:cNvPr>
          <p:cNvSpPr/>
          <p:nvPr/>
        </p:nvSpPr>
        <p:spPr>
          <a:xfrm>
            <a:off x="8505057" y="4328673"/>
            <a:ext cx="2761352" cy="730883"/>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4" name="Rectangle: Rounded Corners 33">
            <a:extLst>
              <a:ext uri="{FF2B5EF4-FFF2-40B4-BE49-F238E27FC236}">
                <a16:creationId xmlns:a16="http://schemas.microsoft.com/office/drawing/2014/main" xmlns="" id="{4F24820B-D968-4454-8561-EFDB5133E5EA}"/>
              </a:ext>
            </a:extLst>
          </p:cNvPr>
          <p:cNvSpPr/>
          <p:nvPr/>
        </p:nvSpPr>
        <p:spPr>
          <a:xfrm>
            <a:off x="8505057" y="5161780"/>
            <a:ext cx="2761352" cy="5518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5" name="Rectangle: Rounded Corners 34">
            <a:extLst>
              <a:ext uri="{FF2B5EF4-FFF2-40B4-BE49-F238E27FC236}">
                <a16:creationId xmlns:a16="http://schemas.microsoft.com/office/drawing/2014/main" xmlns="" id="{3463DAC9-2AAE-4519-8D28-C3768AE57B8F}"/>
              </a:ext>
            </a:extLst>
          </p:cNvPr>
          <p:cNvSpPr/>
          <p:nvPr/>
        </p:nvSpPr>
        <p:spPr>
          <a:xfrm>
            <a:off x="8879642" y="1947709"/>
            <a:ext cx="2012181" cy="607069"/>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Trả</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6" name="Rectangle: Rounded Corners 35">
            <a:extLst>
              <a:ext uri="{FF2B5EF4-FFF2-40B4-BE49-F238E27FC236}">
                <a16:creationId xmlns:a16="http://schemas.microsoft.com/office/drawing/2014/main" xmlns="" id="{F27472C2-D5F1-4504-B5B1-EF8308F0B1FA}"/>
              </a:ext>
            </a:extLst>
          </p:cNvPr>
          <p:cNvSpPr/>
          <p:nvPr/>
        </p:nvSpPr>
        <p:spPr>
          <a:xfrm>
            <a:off x="8505057" y="5815884"/>
            <a:ext cx="2761352" cy="551881"/>
          </a:xfrm>
          <a:prstGeom prst="roundRect">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spcBef>
                <a:spcPts val="600"/>
              </a:spcBef>
              <a:spcAft>
                <a:spcPts val="100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Arrow: Right 8">
            <a:extLst>
              <a:ext uri="{FF2B5EF4-FFF2-40B4-BE49-F238E27FC236}">
                <a16:creationId xmlns:a16="http://schemas.microsoft.com/office/drawing/2014/main" xmlns="" id="{34078323-4025-4502-8D81-69CA39482C1B}"/>
              </a:ext>
            </a:extLst>
          </p:cNvPr>
          <p:cNvSpPr/>
          <p:nvPr/>
        </p:nvSpPr>
        <p:spPr>
          <a:xfrm>
            <a:off x="8200570" y="2843390"/>
            <a:ext cx="391571" cy="41311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xmlns="" id="{3831CD66-6DD8-48BF-8CF1-512EB7063762}"/>
              </a:ext>
            </a:extLst>
          </p:cNvPr>
          <p:cNvSpPr/>
          <p:nvPr/>
        </p:nvSpPr>
        <p:spPr>
          <a:xfrm>
            <a:off x="8188897" y="5913019"/>
            <a:ext cx="391571" cy="41311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Right 37">
            <a:extLst>
              <a:ext uri="{FF2B5EF4-FFF2-40B4-BE49-F238E27FC236}">
                <a16:creationId xmlns:a16="http://schemas.microsoft.com/office/drawing/2014/main" xmlns="" id="{3EA4B001-4342-417F-9AF0-7B5DDB7AAF50}"/>
              </a:ext>
            </a:extLst>
          </p:cNvPr>
          <p:cNvSpPr/>
          <p:nvPr/>
        </p:nvSpPr>
        <p:spPr>
          <a:xfrm>
            <a:off x="8217610" y="4548545"/>
            <a:ext cx="391571" cy="41311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xmlns="" id="{A832BC6A-8650-4A52-A11A-68DC1AB14F22}"/>
              </a:ext>
            </a:extLst>
          </p:cNvPr>
          <p:cNvSpPr/>
          <p:nvPr/>
        </p:nvSpPr>
        <p:spPr>
          <a:xfrm>
            <a:off x="8236540" y="5268402"/>
            <a:ext cx="391571" cy="41311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Right 39">
            <a:extLst>
              <a:ext uri="{FF2B5EF4-FFF2-40B4-BE49-F238E27FC236}">
                <a16:creationId xmlns:a16="http://schemas.microsoft.com/office/drawing/2014/main" xmlns="" id="{193EF4CE-48EF-4581-A66E-586DFFCAA2DC}"/>
              </a:ext>
            </a:extLst>
          </p:cNvPr>
          <p:cNvSpPr/>
          <p:nvPr/>
        </p:nvSpPr>
        <p:spPr>
          <a:xfrm>
            <a:off x="8209159" y="3691944"/>
            <a:ext cx="391571" cy="413118"/>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AC274797-1A3C-4C1A-BE27-30F838CC8E20}"/>
              </a:ext>
            </a:extLst>
          </p:cNvPr>
          <p:cNvPicPr>
            <a:picLocks noChangeAspect="1"/>
          </p:cNvPicPr>
          <p:nvPr/>
        </p:nvPicPr>
        <p:blipFill>
          <a:blip r:embed="rId4"/>
          <a:stretch>
            <a:fillRect/>
          </a:stretch>
        </p:blipFill>
        <p:spPr>
          <a:xfrm>
            <a:off x="613096" y="2815047"/>
            <a:ext cx="1955726" cy="1955726"/>
          </a:xfrm>
          <a:prstGeom prst="ellipse">
            <a:avLst/>
          </a:prstGeom>
          <a:ln>
            <a:noFill/>
          </a:ln>
          <a:effectLst>
            <a:softEdge rad="112500"/>
          </a:effectLst>
        </p:spPr>
      </p:pic>
      <p:sp>
        <p:nvSpPr>
          <p:cNvPr id="12" name="Callout: Down Arrow 11">
            <a:extLst>
              <a:ext uri="{FF2B5EF4-FFF2-40B4-BE49-F238E27FC236}">
                <a16:creationId xmlns:a16="http://schemas.microsoft.com/office/drawing/2014/main" xmlns="" id="{8A893375-E10F-42AF-8F88-2ECE5A372866}"/>
              </a:ext>
            </a:extLst>
          </p:cNvPr>
          <p:cNvSpPr/>
          <p:nvPr/>
        </p:nvSpPr>
        <p:spPr>
          <a:xfrm>
            <a:off x="603945" y="1830070"/>
            <a:ext cx="2012181" cy="1013320"/>
          </a:xfrm>
          <a:prstGeom prst="downArrowCallou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CẶP ĐÔI</a:t>
            </a:r>
          </a:p>
        </p:txBody>
      </p:sp>
      <p:pic>
        <p:nvPicPr>
          <p:cNvPr id="15" name="Picture 14">
            <a:extLst>
              <a:ext uri="{FF2B5EF4-FFF2-40B4-BE49-F238E27FC236}">
                <a16:creationId xmlns:a16="http://schemas.microsoft.com/office/drawing/2014/main" xmlns="" id="{F10CB02F-4B32-4867-89FA-DF136A785155}"/>
              </a:ext>
            </a:extLst>
          </p:cNvPr>
          <p:cNvPicPr>
            <a:picLocks noChangeAspect="1"/>
          </p:cNvPicPr>
          <p:nvPr/>
        </p:nvPicPr>
        <p:blipFill>
          <a:blip r:embed="rId5"/>
          <a:stretch>
            <a:fillRect/>
          </a:stretch>
        </p:blipFill>
        <p:spPr>
          <a:xfrm>
            <a:off x="671152" y="4752042"/>
            <a:ext cx="1793654" cy="1008930"/>
          </a:xfrm>
          <a:prstGeom prst="rect">
            <a:avLst/>
          </a:prstGeom>
        </p:spPr>
      </p:pic>
    </p:spTree>
    <p:extLst>
      <p:ext uri="{BB962C8B-B14F-4D97-AF65-F5344CB8AC3E}">
        <p14:creationId xmlns:p14="http://schemas.microsoft.com/office/powerpoint/2010/main" val="2935648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3">
            <a:extLst>
              <a:ext uri="{FF2B5EF4-FFF2-40B4-BE49-F238E27FC236}">
                <a16:creationId xmlns:a16="http://schemas.microsoft.com/office/drawing/2014/main" xmlns="" id="{1B3AA867-7913-4B34-9F65-626317B984B1}"/>
              </a:ext>
            </a:extLst>
          </p:cNvPr>
          <p:cNvSpPr/>
          <p:nvPr/>
        </p:nvSpPr>
        <p:spPr>
          <a:xfrm>
            <a:off x="613096" y="-93721"/>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pic>
        <p:nvPicPr>
          <p:cNvPr id="3" name="Picture 2">
            <a:extLst>
              <a:ext uri="{FF2B5EF4-FFF2-40B4-BE49-F238E27FC236}">
                <a16:creationId xmlns:a16="http://schemas.microsoft.com/office/drawing/2014/main" xmlns="" id="{930FD91A-06CD-4FBD-A14A-968178243A76}"/>
              </a:ext>
            </a:extLst>
          </p:cNvPr>
          <p:cNvPicPr>
            <a:picLocks noChangeAspect="1"/>
          </p:cNvPicPr>
          <p:nvPr/>
        </p:nvPicPr>
        <p:blipFill rotWithShape="1">
          <a:blip r:embed="rId2"/>
          <a:srcRect l="10404" r="11564"/>
          <a:stretch/>
        </p:blipFill>
        <p:spPr>
          <a:xfrm>
            <a:off x="11298391" y="20299"/>
            <a:ext cx="856672" cy="617843"/>
          </a:xfrm>
          <a:prstGeom prst="rect">
            <a:avLst/>
          </a:prstGeom>
        </p:spPr>
      </p:pic>
      <p:sp>
        <p:nvSpPr>
          <p:cNvPr id="13" name="TextBox 12">
            <a:extLst>
              <a:ext uri="{FF2B5EF4-FFF2-40B4-BE49-F238E27FC236}">
                <a16:creationId xmlns:a16="http://schemas.microsoft.com/office/drawing/2014/main" xmlns="" id="{46CC821A-0A93-4530-A6C3-436BFC0F0233}"/>
              </a:ext>
            </a:extLst>
          </p:cNvPr>
          <p:cNvSpPr txBox="1"/>
          <p:nvPr/>
        </p:nvSpPr>
        <p:spPr>
          <a:xfrm>
            <a:off x="1511475" y="49327"/>
            <a:ext cx="8513290" cy="584775"/>
          </a:xfrm>
          <a:prstGeom prst="rect">
            <a:avLst/>
          </a:prstGeom>
          <a:noFill/>
        </p:spPr>
        <p:txBody>
          <a:bodyPr wrap="square">
            <a:spAutoFit/>
          </a:bodyPr>
          <a:lstStyle/>
          <a:p>
            <a:r>
              <a:rPr lang="en-US" sz="3200" b="1" dirty="0" err="1">
                <a:solidFill>
                  <a:srgbClr val="0070C0"/>
                </a:solidFill>
                <a:effectLst/>
                <a:latin typeface="Times New Roman" panose="02020603050405020304" pitchFamily="18" charset="0"/>
                <a:ea typeface="Times New Roman" panose="02020603050405020304" pitchFamily="18" charset="0"/>
              </a:rPr>
              <a:t>Trải</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nghiệm</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cùng</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văn</a:t>
            </a:r>
            <a:r>
              <a:rPr lang="en-US" sz="3200" b="1" dirty="0">
                <a:solidFill>
                  <a:srgbClr val="0070C0"/>
                </a:solidFill>
                <a:effectLst/>
                <a:latin typeface="Times New Roman" panose="02020603050405020304" pitchFamily="18" charset="0"/>
                <a:ea typeface="Times New Roman" panose="02020603050405020304" pitchFamily="18" charset="0"/>
              </a:rPr>
              <a:t> </a:t>
            </a:r>
            <a:r>
              <a:rPr lang="en-US" sz="3200" b="1" dirty="0" err="1">
                <a:solidFill>
                  <a:srgbClr val="0070C0"/>
                </a:solidFill>
                <a:effectLst/>
                <a:latin typeface="Times New Roman" panose="02020603050405020304" pitchFamily="18" charset="0"/>
                <a:ea typeface="Times New Roman" panose="02020603050405020304" pitchFamily="18" charset="0"/>
              </a:rPr>
              <a:t>bản</a:t>
            </a:r>
            <a:r>
              <a:rPr lang="en-US" sz="3200" b="1" dirty="0">
                <a:solidFill>
                  <a:srgbClr val="0070C0"/>
                </a:solidFill>
                <a:effectLst/>
                <a:latin typeface="Times New Roman" panose="02020603050405020304" pitchFamily="18" charset="0"/>
                <a:ea typeface="Times New Roman" panose="02020603050405020304" pitchFamily="18" charset="0"/>
              </a:rPr>
              <a:t> “</a:t>
            </a:r>
            <a:r>
              <a:rPr lang="vi-VN" sz="3200" b="1" i="1" dirty="0">
                <a:solidFill>
                  <a:srgbClr val="0070C0"/>
                </a:solidFill>
                <a:effectLst/>
                <a:latin typeface="Times New Roman" panose="02020603050405020304" pitchFamily="18" charset="0"/>
                <a:ea typeface="Times New Roman" panose="02020603050405020304" pitchFamily="18" charset="0"/>
              </a:rPr>
              <a:t>Bàn về đọc sách</a:t>
            </a:r>
            <a:r>
              <a:rPr lang="en-US" sz="3200" b="1" i="1" dirty="0">
                <a:solidFill>
                  <a:srgbClr val="0070C0"/>
                </a:solidFill>
                <a:effectLst/>
                <a:latin typeface="Times New Roman" panose="02020603050405020304" pitchFamily="18" charset="0"/>
                <a:ea typeface="Times New Roman" panose="02020603050405020304" pitchFamily="18" charset="0"/>
              </a:rPr>
              <a:t>”</a:t>
            </a:r>
            <a:r>
              <a:rPr lang="en-US" sz="3200" b="1" dirty="0">
                <a:solidFill>
                  <a:srgbClr val="0D0D0D"/>
                </a:solidFill>
                <a:effectLst/>
                <a:latin typeface="Times New Roman" panose="02020603050405020304" pitchFamily="18" charset="0"/>
                <a:ea typeface="Times New Roman" panose="02020603050405020304" pitchFamily="18" charset="0"/>
              </a:rPr>
              <a:t> </a:t>
            </a:r>
            <a:endParaRPr lang="en-US" sz="3200" dirty="0"/>
          </a:p>
        </p:txBody>
      </p:sp>
      <p:sp>
        <p:nvSpPr>
          <p:cNvPr id="19" name="TextBox 18">
            <a:extLst>
              <a:ext uri="{FF2B5EF4-FFF2-40B4-BE49-F238E27FC236}">
                <a16:creationId xmlns:a16="http://schemas.microsoft.com/office/drawing/2014/main" xmlns="" id="{108DF42B-B041-4BBB-987F-A3C1EEAFE5C9}"/>
              </a:ext>
            </a:extLst>
          </p:cNvPr>
          <p:cNvSpPr txBox="1"/>
          <p:nvPr/>
        </p:nvSpPr>
        <p:spPr>
          <a:xfrm>
            <a:off x="660400" y="1081489"/>
            <a:ext cx="10858500" cy="548099"/>
          </a:xfrm>
          <a:prstGeom prst="rect">
            <a:avLst/>
          </a:prstGeom>
          <a:noFill/>
        </p:spPr>
        <p:txBody>
          <a:bodyPr wrap="square">
            <a:spAutoFit/>
          </a:bodyPr>
          <a:lstStyle/>
          <a:p>
            <a:pPr algn="just">
              <a:lnSpc>
                <a:spcPct val="115000"/>
              </a:lnSpc>
              <a:spcAft>
                <a:spcPts val="1000"/>
              </a:spcAft>
            </a:pP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 (1897-1986)</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xmlns="" id="{DD66897B-63DE-462F-8F3B-81F3EDF48551}"/>
              </a:ext>
            </a:extLst>
          </p:cNvPr>
          <p:cNvPicPr>
            <a:picLocks noChangeAspect="1"/>
          </p:cNvPicPr>
          <p:nvPr/>
        </p:nvPicPr>
        <p:blipFill>
          <a:blip r:embed="rId3"/>
          <a:stretch>
            <a:fillRect/>
          </a:stretch>
        </p:blipFill>
        <p:spPr>
          <a:xfrm>
            <a:off x="1628057" y="1856083"/>
            <a:ext cx="2476274" cy="3242316"/>
          </a:xfrm>
          <a:prstGeom prst="rect">
            <a:avLst/>
          </a:prstGeom>
          <a:ln w="88900" cap="sq" cmpd="thickThin">
            <a:solidFill>
              <a:srgbClr val="000000"/>
            </a:solidFill>
            <a:prstDash val="solid"/>
            <a:miter lim="800000"/>
          </a:ln>
          <a:effectLst>
            <a:innerShdw blurRad="76200">
              <a:srgbClr val="000000"/>
            </a:innerShdw>
          </a:effectLst>
        </p:spPr>
      </p:pic>
      <p:sp>
        <p:nvSpPr>
          <p:cNvPr id="20" name="TextBox 19">
            <a:extLst>
              <a:ext uri="{FF2B5EF4-FFF2-40B4-BE49-F238E27FC236}">
                <a16:creationId xmlns:a16="http://schemas.microsoft.com/office/drawing/2014/main" xmlns="" id="{9D8CE904-7615-4A03-B668-BA8BCA5E9CC8}"/>
              </a:ext>
            </a:extLst>
          </p:cNvPr>
          <p:cNvSpPr txBox="1"/>
          <p:nvPr/>
        </p:nvSpPr>
        <p:spPr>
          <a:xfrm>
            <a:off x="1842092" y="5837487"/>
            <a:ext cx="2262239" cy="461665"/>
          </a:xfrm>
          <a:prstGeom prst="rect">
            <a:avLst/>
          </a:prstGeom>
          <a:noFill/>
        </p:spPr>
        <p:txBody>
          <a:bodyPr wrap="square">
            <a:spAutoFit/>
          </a:bodyPr>
          <a:lstStyle/>
          <a:p>
            <a:r>
              <a:rPr lang="en-US" sz="2400" b="0" i="0" dirty="0">
                <a:solidFill>
                  <a:srgbClr val="202122"/>
                </a:solidFill>
                <a:effectLst/>
                <a:latin typeface="Times New Roman" panose="02020603050405020304" pitchFamily="18" charset="0"/>
                <a:cs typeface="Times New Roman" panose="02020603050405020304" pitchFamily="18" charset="0"/>
              </a:rPr>
              <a:t>(1897 - 1986) </a:t>
            </a:r>
            <a:endParaRPr lang="en-US"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xmlns="" id="{66354FA5-248D-4C3B-9A6F-8ADC9877DAB7}"/>
              </a:ext>
            </a:extLst>
          </p:cNvPr>
          <p:cNvSpPr txBox="1"/>
          <p:nvPr/>
        </p:nvSpPr>
        <p:spPr>
          <a:xfrm>
            <a:off x="1628057" y="5386015"/>
            <a:ext cx="2476274" cy="461665"/>
          </a:xfrm>
          <a:prstGeom prst="rect">
            <a:avLst/>
          </a:prstGeom>
          <a:noFill/>
        </p:spPr>
        <p:txBody>
          <a:bodyPr wrap="square">
            <a:spAutoFit/>
          </a:bodyPr>
          <a:lstStyle/>
          <a:p>
            <a:r>
              <a:rPr lang="en-US" sz="2400" b="1" i="0" dirty="0">
                <a:solidFill>
                  <a:srgbClr val="202122"/>
                </a:solidFill>
                <a:effectLst/>
                <a:latin typeface="Times New Roman" panose="02020603050405020304" pitchFamily="18" charset="0"/>
                <a:cs typeface="Times New Roman" panose="02020603050405020304" pitchFamily="18" charset="0"/>
              </a:rPr>
              <a:t>Chu Quang </a:t>
            </a:r>
            <a:r>
              <a:rPr lang="en-US" sz="2400" b="1" i="0" dirty="0" err="1">
                <a:solidFill>
                  <a:srgbClr val="202122"/>
                </a:solidFill>
                <a:effectLst/>
                <a:latin typeface="Times New Roman" panose="02020603050405020304" pitchFamily="18" charset="0"/>
                <a:cs typeface="Times New Roman" panose="02020603050405020304" pitchFamily="18" charset="0"/>
              </a:rPr>
              <a:t>Tiềm</a:t>
            </a:r>
            <a:endParaRPr lang="en-US" sz="2400" dirty="0">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90EA1DDE-8445-4E10-AF51-A44A718452B4}"/>
              </a:ext>
            </a:extLst>
          </p:cNvPr>
          <p:cNvSpPr/>
          <p:nvPr/>
        </p:nvSpPr>
        <p:spPr>
          <a:xfrm>
            <a:off x="5239015" y="2625536"/>
            <a:ext cx="5312228" cy="1524000"/>
          </a:xfrm>
          <a:prstGeom prst="roundRect">
            <a:avLst>
              <a:gd name="adj" fmla="val 35714"/>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 nhà mĩ học và lí luận nổi tiếng của Trung Quốc.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7183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circle(in)">
                                      <p:cBhvr>
                                        <p:cTn id="13" dur="20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ircle(in)">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3">
            <a:extLst>
              <a:ext uri="{FF2B5EF4-FFF2-40B4-BE49-F238E27FC236}">
                <a16:creationId xmlns:a16="http://schemas.microsoft.com/office/drawing/2014/main" xmlns="" id="{1B3AA867-7913-4B34-9F65-626317B984B1}"/>
              </a:ext>
            </a:extLst>
          </p:cNvPr>
          <p:cNvSpPr/>
          <p:nvPr/>
        </p:nvSpPr>
        <p:spPr>
          <a:xfrm>
            <a:off x="613096" y="-93721"/>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pic>
        <p:nvPicPr>
          <p:cNvPr id="3" name="Picture 2">
            <a:extLst>
              <a:ext uri="{FF2B5EF4-FFF2-40B4-BE49-F238E27FC236}">
                <a16:creationId xmlns:a16="http://schemas.microsoft.com/office/drawing/2014/main" xmlns="" id="{930FD91A-06CD-4FBD-A14A-968178243A76}"/>
              </a:ext>
            </a:extLst>
          </p:cNvPr>
          <p:cNvPicPr>
            <a:picLocks noChangeAspect="1"/>
          </p:cNvPicPr>
          <p:nvPr/>
        </p:nvPicPr>
        <p:blipFill rotWithShape="1">
          <a:blip r:embed="rId2"/>
          <a:srcRect l="10404" r="11564"/>
          <a:stretch/>
        </p:blipFill>
        <p:spPr>
          <a:xfrm>
            <a:off x="11298391" y="20299"/>
            <a:ext cx="856672" cy="617843"/>
          </a:xfrm>
          <a:prstGeom prst="rect">
            <a:avLst/>
          </a:prstGeom>
        </p:spPr>
      </p:pic>
      <p:sp>
        <p:nvSpPr>
          <p:cNvPr id="13" name="TextBox 12">
            <a:extLst>
              <a:ext uri="{FF2B5EF4-FFF2-40B4-BE49-F238E27FC236}">
                <a16:creationId xmlns:a16="http://schemas.microsoft.com/office/drawing/2014/main" xmlns="" id="{46CC821A-0A93-4530-A6C3-436BFC0F0233}"/>
              </a:ext>
            </a:extLst>
          </p:cNvPr>
          <p:cNvSpPr txBox="1"/>
          <p:nvPr/>
        </p:nvSpPr>
        <p:spPr>
          <a:xfrm>
            <a:off x="1511475" y="49327"/>
            <a:ext cx="85132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nghiệm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cùng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Bàn về đọc sách</a:t>
            </a:r>
            <a:r>
              <a:rPr kumimoji="0" 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08E52410-D725-4F26-8E91-0C72A08E1583}"/>
              </a:ext>
            </a:extLst>
          </p:cNvPr>
          <p:cNvSpPr txBox="1"/>
          <p:nvPr/>
        </p:nvSpPr>
        <p:spPr>
          <a:xfrm>
            <a:off x="472099" y="983004"/>
            <a:ext cx="10858500" cy="523220"/>
          </a:xfrm>
          <a:prstGeom prst="rect">
            <a:avLst/>
          </a:prstGeom>
          <a:noFill/>
        </p:spPr>
        <p:txBody>
          <a:bodyPr wrap="square">
            <a:spAutoFit/>
          </a:bodyPr>
          <a:lstStyle/>
          <a:p>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 2. Văn bản</a:t>
            </a:r>
            <a:endParaRPr lang="en-US" sz="2800" dirty="0"/>
          </a:p>
        </p:txBody>
      </p:sp>
      <p:sp>
        <p:nvSpPr>
          <p:cNvPr id="15" name="TextBox 14">
            <a:extLst>
              <a:ext uri="{FF2B5EF4-FFF2-40B4-BE49-F238E27FC236}">
                <a16:creationId xmlns:a16="http://schemas.microsoft.com/office/drawing/2014/main" xmlns="" id="{3896E5F9-74C5-4C04-8245-E0411280DECB}"/>
              </a:ext>
            </a:extLst>
          </p:cNvPr>
          <p:cNvSpPr txBox="1"/>
          <p:nvPr/>
        </p:nvSpPr>
        <p:spPr>
          <a:xfrm>
            <a:off x="660400" y="1507815"/>
            <a:ext cx="10858500" cy="523220"/>
          </a:xfrm>
          <a:prstGeom prst="rect">
            <a:avLst/>
          </a:prstGeom>
          <a:noFill/>
        </p:spPr>
        <p:txBody>
          <a:bodyPr wrap="square">
            <a:spAutoFit/>
          </a:bodyPr>
          <a:lstStyle/>
          <a:p>
            <a:r>
              <a:rPr lang="vi-VN" sz="2800" b="1" dirty="0">
                <a:effectLst/>
                <a:latin typeface="Times New Roman" panose="02020603050405020304" pitchFamily="18" charset="0"/>
                <a:ea typeface="Times New Roman" panose="02020603050405020304" pitchFamily="18" charset="0"/>
              </a:rPr>
              <a:t>a</a:t>
            </a:r>
            <a:r>
              <a:rPr lang="vi-VN" sz="2800" b="1" i="1" dirty="0">
                <a:effectLst/>
                <a:latin typeface="Times New Roman" panose="02020603050405020304" pitchFamily="18" charset="0"/>
                <a:ea typeface="Times New Roman" panose="02020603050405020304" pitchFamily="18" charset="0"/>
              </a:rPr>
              <a:t>.</a:t>
            </a:r>
            <a:r>
              <a:rPr lang="vi-VN" sz="2800" b="1" i="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Đọc</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văn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bản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giải</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thích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từ</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khó</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p>
        </p:txBody>
      </p:sp>
      <p:pic>
        <p:nvPicPr>
          <p:cNvPr id="4" name="Picture 3">
            <a:extLst>
              <a:ext uri="{FF2B5EF4-FFF2-40B4-BE49-F238E27FC236}">
                <a16:creationId xmlns:a16="http://schemas.microsoft.com/office/drawing/2014/main" xmlns="" id="{09A515E2-E8A6-4B3D-B167-130FD304B1C5}"/>
              </a:ext>
            </a:extLst>
          </p:cNvPr>
          <p:cNvPicPr>
            <a:picLocks noChangeAspect="1"/>
          </p:cNvPicPr>
          <p:nvPr/>
        </p:nvPicPr>
        <p:blipFill>
          <a:blip r:embed="rId3"/>
          <a:stretch>
            <a:fillRect/>
          </a:stretch>
        </p:blipFill>
        <p:spPr>
          <a:xfrm>
            <a:off x="1454528" y="2873829"/>
            <a:ext cx="2959100" cy="2489761"/>
          </a:xfrm>
          <a:prstGeom prst="ellipse">
            <a:avLst/>
          </a:prstGeom>
          <a:ln>
            <a:noFill/>
          </a:ln>
          <a:effectLst>
            <a:softEdge rad="112500"/>
          </a:effectLst>
        </p:spPr>
      </p:pic>
      <p:sp>
        <p:nvSpPr>
          <p:cNvPr id="5" name="Arrow: Right 4">
            <a:extLst>
              <a:ext uri="{FF2B5EF4-FFF2-40B4-BE49-F238E27FC236}">
                <a16:creationId xmlns:a16="http://schemas.microsoft.com/office/drawing/2014/main" xmlns="" id="{C351ACAA-0A5E-4EC9-BFD9-C5FD694A0083}"/>
              </a:ext>
            </a:extLst>
          </p:cNvPr>
          <p:cNvSpPr/>
          <p:nvPr/>
        </p:nvSpPr>
        <p:spPr>
          <a:xfrm>
            <a:off x="5015592" y="2271486"/>
            <a:ext cx="1878694" cy="1204685"/>
          </a:xfrm>
          <a:prstGeom prst="rightArrow">
            <a:avLst>
              <a:gd name="adj1" fmla="val 69989"/>
              <a:gd name="adj2" fmla="val 50000"/>
            </a:avLst>
          </a:prstGeom>
          <a:solidFill>
            <a:schemeClr val="accent4">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ĐỌC</a:t>
            </a:r>
          </a:p>
        </p:txBody>
      </p:sp>
      <p:sp>
        <p:nvSpPr>
          <p:cNvPr id="6" name="Teardrop 5">
            <a:extLst>
              <a:ext uri="{FF2B5EF4-FFF2-40B4-BE49-F238E27FC236}">
                <a16:creationId xmlns:a16="http://schemas.microsoft.com/office/drawing/2014/main" xmlns="" id="{2F947F14-709F-4A9B-855E-695B2173CFDC}"/>
              </a:ext>
            </a:extLst>
          </p:cNvPr>
          <p:cNvSpPr/>
          <p:nvPr/>
        </p:nvSpPr>
        <p:spPr>
          <a:xfrm>
            <a:off x="7170057" y="2992042"/>
            <a:ext cx="3930272" cy="2218587"/>
          </a:xfrm>
          <a:prstGeom prst="teardrop">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to,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dừng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7273190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3">
            <a:extLst>
              <a:ext uri="{FF2B5EF4-FFF2-40B4-BE49-F238E27FC236}">
                <a16:creationId xmlns:a16="http://schemas.microsoft.com/office/drawing/2014/main" xmlns="" id="{1B3AA867-7913-4B34-9F65-626317B984B1}"/>
              </a:ext>
            </a:extLst>
          </p:cNvPr>
          <p:cNvSpPr/>
          <p:nvPr/>
        </p:nvSpPr>
        <p:spPr>
          <a:xfrm>
            <a:off x="613096" y="-93721"/>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pic>
        <p:nvPicPr>
          <p:cNvPr id="3" name="Picture 2">
            <a:extLst>
              <a:ext uri="{FF2B5EF4-FFF2-40B4-BE49-F238E27FC236}">
                <a16:creationId xmlns:a16="http://schemas.microsoft.com/office/drawing/2014/main" xmlns="" id="{930FD91A-06CD-4FBD-A14A-968178243A76}"/>
              </a:ext>
            </a:extLst>
          </p:cNvPr>
          <p:cNvPicPr>
            <a:picLocks noChangeAspect="1"/>
          </p:cNvPicPr>
          <p:nvPr/>
        </p:nvPicPr>
        <p:blipFill rotWithShape="1">
          <a:blip r:embed="rId2"/>
          <a:srcRect l="10404" r="11564"/>
          <a:stretch/>
        </p:blipFill>
        <p:spPr>
          <a:xfrm>
            <a:off x="11298391" y="20299"/>
            <a:ext cx="856672" cy="617843"/>
          </a:xfrm>
          <a:prstGeom prst="rect">
            <a:avLst/>
          </a:prstGeom>
        </p:spPr>
      </p:pic>
      <p:sp>
        <p:nvSpPr>
          <p:cNvPr id="13" name="TextBox 12">
            <a:extLst>
              <a:ext uri="{FF2B5EF4-FFF2-40B4-BE49-F238E27FC236}">
                <a16:creationId xmlns:a16="http://schemas.microsoft.com/office/drawing/2014/main" xmlns="" id="{46CC821A-0A93-4530-A6C3-436BFC0F0233}"/>
              </a:ext>
            </a:extLst>
          </p:cNvPr>
          <p:cNvSpPr txBox="1"/>
          <p:nvPr/>
        </p:nvSpPr>
        <p:spPr>
          <a:xfrm>
            <a:off x="1511475" y="49327"/>
            <a:ext cx="85132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nghiệm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cùng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Bàn về đọc sách</a:t>
            </a:r>
            <a:r>
              <a:rPr kumimoji="0" 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xmlns="" id="{08E52410-D725-4F26-8E91-0C72A08E1583}"/>
              </a:ext>
            </a:extLst>
          </p:cNvPr>
          <p:cNvSpPr txBox="1"/>
          <p:nvPr/>
        </p:nvSpPr>
        <p:spPr>
          <a:xfrm>
            <a:off x="472099" y="983004"/>
            <a:ext cx="108585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Văn bản</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xmlns="" id="{793F3AD2-A853-475A-8B87-9958EFEF4CB8}"/>
              </a:ext>
            </a:extLst>
          </p:cNvPr>
          <p:cNvSpPr txBox="1"/>
          <p:nvPr/>
        </p:nvSpPr>
        <p:spPr>
          <a:xfrm>
            <a:off x="660400" y="1479285"/>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Xuất xứ</a:t>
            </a:r>
            <a:endParaRPr lang="en-US" sz="2800" dirty="0"/>
          </a:p>
        </p:txBody>
      </p:sp>
      <p:pic>
        <p:nvPicPr>
          <p:cNvPr id="7" name="Picture 6">
            <a:extLst>
              <a:ext uri="{FF2B5EF4-FFF2-40B4-BE49-F238E27FC236}">
                <a16:creationId xmlns:a16="http://schemas.microsoft.com/office/drawing/2014/main" xmlns="" id="{430BFA57-F550-441F-A01D-D08D5DA0B3B3}"/>
              </a:ext>
            </a:extLst>
          </p:cNvPr>
          <p:cNvPicPr>
            <a:picLocks noChangeAspect="1"/>
          </p:cNvPicPr>
          <p:nvPr/>
        </p:nvPicPr>
        <p:blipFill>
          <a:blip r:embed="rId2"/>
          <a:stretch>
            <a:fillRect/>
          </a:stretch>
        </p:blipFill>
        <p:spPr>
          <a:xfrm>
            <a:off x="3294878" y="1287490"/>
            <a:ext cx="5482681" cy="3480139"/>
          </a:xfrm>
          <a:prstGeom prst="round2DiagRect">
            <a:avLst>
              <a:gd name="adj1" fmla="val 50000"/>
              <a:gd name="adj2" fmla="val 2919"/>
            </a:avLst>
          </a:prstGeom>
          <a:ln w="88900" cap="sq">
            <a:solidFill>
              <a:srgbClr val="FFFFFF"/>
            </a:solidFill>
            <a:miter lim="800000"/>
          </a:ln>
          <a:effectLst>
            <a:outerShdw blurRad="254000" algn="tl" rotWithShape="0">
              <a:srgbClr val="000000">
                <a:alpha val="43000"/>
              </a:srgbClr>
            </a:outerShdw>
          </a:effectLst>
        </p:spPr>
      </p:pic>
      <p:sp>
        <p:nvSpPr>
          <p:cNvPr id="18" name="TextBox 17">
            <a:extLst>
              <a:ext uri="{FF2B5EF4-FFF2-40B4-BE49-F238E27FC236}">
                <a16:creationId xmlns:a16="http://schemas.microsoft.com/office/drawing/2014/main" xmlns="" id="{6412ACAB-636F-49D1-AAB8-D5D667455941}"/>
              </a:ext>
            </a:extLst>
          </p:cNvPr>
          <p:cNvSpPr txBox="1"/>
          <p:nvPr/>
        </p:nvSpPr>
        <p:spPr>
          <a:xfrm>
            <a:off x="1306287" y="5056882"/>
            <a:ext cx="9992104" cy="1077218"/>
          </a:xfrm>
          <a:prstGeom prst="rect">
            <a:avLst/>
          </a:prstGeom>
          <a:noFill/>
        </p:spPr>
        <p:txBody>
          <a:bodyPr wrap="square">
            <a:spAutoFit/>
          </a:bodyPr>
          <a:lstStyle/>
          <a:p>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vui</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i="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3200" b="1" i="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3200" b="1" dirty="0">
                <a:solidFill>
                  <a:schemeClr val="accent6">
                    <a:lumMod val="5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1995.</a:t>
            </a:r>
            <a:endParaRPr lang="en-US" sz="3200" b="1" dirty="0">
              <a:solidFill>
                <a:schemeClr val="accent6">
                  <a:lumMod val="50000"/>
                </a:schemeClr>
              </a:solidFill>
            </a:endParaRPr>
          </a:p>
        </p:txBody>
      </p:sp>
    </p:spTree>
    <p:extLst>
      <p:ext uri="{BB962C8B-B14F-4D97-AF65-F5344CB8AC3E}">
        <p14:creationId xmlns:p14="http://schemas.microsoft.com/office/powerpoint/2010/main" val="207569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ircle(in)">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3">
            <a:extLst>
              <a:ext uri="{FF2B5EF4-FFF2-40B4-BE49-F238E27FC236}">
                <a16:creationId xmlns:a16="http://schemas.microsoft.com/office/drawing/2014/main" xmlns="" id="{1B3AA867-7913-4B34-9F65-626317B984B1}"/>
              </a:ext>
            </a:extLst>
          </p:cNvPr>
          <p:cNvSpPr/>
          <p:nvPr/>
        </p:nvSpPr>
        <p:spPr>
          <a:xfrm>
            <a:off x="613096" y="-93721"/>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pic>
        <p:nvPicPr>
          <p:cNvPr id="3" name="Picture 2">
            <a:extLst>
              <a:ext uri="{FF2B5EF4-FFF2-40B4-BE49-F238E27FC236}">
                <a16:creationId xmlns:a16="http://schemas.microsoft.com/office/drawing/2014/main" xmlns="" id="{930FD91A-06CD-4FBD-A14A-968178243A76}"/>
              </a:ext>
            </a:extLst>
          </p:cNvPr>
          <p:cNvPicPr>
            <a:picLocks noChangeAspect="1"/>
          </p:cNvPicPr>
          <p:nvPr/>
        </p:nvPicPr>
        <p:blipFill rotWithShape="1">
          <a:blip r:embed="rId2"/>
          <a:srcRect l="10404" r="11564"/>
          <a:stretch/>
        </p:blipFill>
        <p:spPr>
          <a:xfrm>
            <a:off x="11298391" y="20299"/>
            <a:ext cx="856672" cy="617843"/>
          </a:xfrm>
          <a:prstGeom prst="rect">
            <a:avLst/>
          </a:prstGeom>
        </p:spPr>
      </p:pic>
      <p:sp>
        <p:nvSpPr>
          <p:cNvPr id="13" name="TextBox 12">
            <a:extLst>
              <a:ext uri="{FF2B5EF4-FFF2-40B4-BE49-F238E27FC236}">
                <a16:creationId xmlns:a16="http://schemas.microsoft.com/office/drawing/2014/main" xmlns="" id="{46CC821A-0A93-4530-A6C3-436BFC0F0233}"/>
              </a:ext>
            </a:extLst>
          </p:cNvPr>
          <p:cNvSpPr txBox="1"/>
          <p:nvPr/>
        </p:nvSpPr>
        <p:spPr>
          <a:xfrm>
            <a:off x="1511475" y="49327"/>
            <a:ext cx="85132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nghiệm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cùng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Bàn về đọc sách</a:t>
            </a:r>
            <a:r>
              <a:rPr kumimoji="0" 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xmlns="" id="{FC1E8355-E8D4-49B8-818E-8B3A8FEA57EE}"/>
              </a:ext>
            </a:extLst>
          </p:cNvPr>
          <p:cNvSpPr txBox="1"/>
          <p:nvPr/>
        </p:nvSpPr>
        <p:spPr>
          <a:xfrm>
            <a:off x="660400" y="1012392"/>
            <a:ext cx="10858500" cy="548099"/>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phương</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Group 10">
            <a:extLst>
              <a:ext uri="{FF2B5EF4-FFF2-40B4-BE49-F238E27FC236}">
                <a16:creationId xmlns:a16="http://schemas.microsoft.com/office/drawing/2014/main" xmlns="" id="{38CB4EA7-76E5-41A5-A287-9062C5039F5A}"/>
              </a:ext>
            </a:extLst>
          </p:cNvPr>
          <p:cNvGrpSpPr/>
          <p:nvPr/>
        </p:nvGrpSpPr>
        <p:grpSpPr>
          <a:xfrm>
            <a:off x="3528603" y="3835402"/>
            <a:ext cx="7270686" cy="2171700"/>
            <a:chOff x="2939917" y="3848348"/>
            <a:chExt cx="7270686" cy="2171700"/>
          </a:xfrm>
        </p:grpSpPr>
        <p:sp>
          <p:nvSpPr>
            <p:cNvPr id="19" name="Rectangle: Rounded Corners 18">
              <a:extLst>
                <a:ext uri="{FF2B5EF4-FFF2-40B4-BE49-F238E27FC236}">
                  <a16:creationId xmlns:a16="http://schemas.microsoft.com/office/drawing/2014/main" xmlns="" id="{668F1989-AA34-4941-9C3F-F319C712E873}"/>
                </a:ext>
              </a:extLst>
            </p:cNvPr>
            <p:cNvSpPr/>
            <p:nvPr/>
          </p:nvSpPr>
          <p:spPr>
            <a:xfrm>
              <a:off x="2939917" y="4255688"/>
              <a:ext cx="6234873" cy="1185862"/>
            </a:xfrm>
            <a:prstGeom prst="roundRect">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Phương</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biểu</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đạt</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chính</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Diamond 19">
              <a:extLst>
                <a:ext uri="{FF2B5EF4-FFF2-40B4-BE49-F238E27FC236}">
                  <a16:creationId xmlns:a16="http://schemas.microsoft.com/office/drawing/2014/main" xmlns="" id="{D94F55AB-C835-4D5F-B355-4D922535E41D}"/>
                </a:ext>
              </a:extLst>
            </p:cNvPr>
            <p:cNvSpPr/>
            <p:nvPr/>
          </p:nvSpPr>
          <p:spPr>
            <a:xfrm>
              <a:off x="8081765" y="3848348"/>
              <a:ext cx="2128838" cy="2171700"/>
            </a:xfrm>
            <a:prstGeom prst="diamond">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rPr>
                <a:t>Nghị luận</a:t>
              </a:r>
              <a:endParaRPr kumimoji="0" lang="en-US"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xmlns="" id="{686162C2-9CD1-4D50-A14F-4D3FDDF94F6D}"/>
              </a:ext>
            </a:extLst>
          </p:cNvPr>
          <p:cNvGrpSpPr/>
          <p:nvPr/>
        </p:nvGrpSpPr>
        <p:grpSpPr>
          <a:xfrm>
            <a:off x="935932" y="1836109"/>
            <a:ext cx="8210252" cy="2171700"/>
            <a:chOff x="1504702" y="1862536"/>
            <a:chExt cx="8210252" cy="2171700"/>
          </a:xfrm>
        </p:grpSpPr>
        <p:grpSp>
          <p:nvGrpSpPr>
            <p:cNvPr id="9" name="Group 8">
              <a:extLst>
                <a:ext uri="{FF2B5EF4-FFF2-40B4-BE49-F238E27FC236}">
                  <a16:creationId xmlns:a16="http://schemas.microsoft.com/office/drawing/2014/main" xmlns="" id="{43932687-78B9-4272-B10E-08E289BC938F}"/>
                </a:ext>
              </a:extLst>
            </p:cNvPr>
            <p:cNvGrpSpPr/>
            <p:nvPr/>
          </p:nvGrpSpPr>
          <p:grpSpPr>
            <a:xfrm>
              <a:off x="2399754" y="2331356"/>
              <a:ext cx="7315200" cy="1221245"/>
              <a:chOff x="2399754" y="2331356"/>
              <a:chExt cx="7315200" cy="1221245"/>
            </a:xfrm>
          </p:grpSpPr>
          <p:sp>
            <p:nvSpPr>
              <p:cNvPr id="4" name="Rectangle: Rounded Corners 3">
                <a:extLst>
                  <a:ext uri="{FF2B5EF4-FFF2-40B4-BE49-F238E27FC236}">
                    <a16:creationId xmlns:a16="http://schemas.microsoft.com/office/drawing/2014/main" xmlns="" id="{9F8D538D-53FF-4229-8FB7-A66DBE2EDDB1}"/>
                  </a:ext>
                </a:extLst>
              </p:cNvPr>
              <p:cNvSpPr/>
              <p:nvPr/>
            </p:nvSpPr>
            <p:spPr>
              <a:xfrm>
                <a:off x="2399754" y="2331356"/>
                <a:ext cx="7315200" cy="1185862"/>
              </a:xfrm>
              <a:prstGeom prst="roundRect">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xmlns="" id="{0431EBB5-955F-432B-BBFA-C20B8DDA89C8}"/>
                  </a:ext>
                </a:extLst>
              </p:cNvPr>
              <p:cNvSpPr txBox="1"/>
              <p:nvPr/>
            </p:nvSpPr>
            <p:spPr>
              <a:xfrm>
                <a:off x="3861893" y="2373047"/>
                <a:ext cx="5284291" cy="1179554"/>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 bản nghị luận về một vấn đề đời sống</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3" name="Diamond 22">
              <a:extLst>
                <a:ext uri="{FF2B5EF4-FFF2-40B4-BE49-F238E27FC236}">
                  <a16:creationId xmlns:a16="http://schemas.microsoft.com/office/drawing/2014/main" xmlns="" id="{5711B238-DB06-4902-A63D-6918FC2EBD4D}"/>
                </a:ext>
              </a:extLst>
            </p:cNvPr>
            <p:cNvSpPr/>
            <p:nvPr/>
          </p:nvSpPr>
          <p:spPr>
            <a:xfrm>
              <a:off x="1504702" y="1862536"/>
              <a:ext cx="2128838" cy="2171700"/>
            </a:xfrm>
            <a:prstGeom prst="diamond">
              <a:avLst/>
            </a:prstGeom>
            <a:solidFill>
              <a:schemeClr val="accent4">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Thể</a:t>
              </a:r>
              <a:r>
                <a:rPr kumimoji="0" lang="en-US" sz="32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3200" b="1"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loại</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TextBox 17">
            <a:extLst>
              <a:ext uri="{FF2B5EF4-FFF2-40B4-BE49-F238E27FC236}">
                <a16:creationId xmlns:a16="http://schemas.microsoft.com/office/drawing/2014/main" xmlns="" id="{86FBBD51-57C7-449B-BE66-79CED0249EF9}"/>
              </a:ext>
            </a:extLst>
          </p:cNvPr>
          <p:cNvSpPr txBox="1"/>
          <p:nvPr/>
        </p:nvSpPr>
        <p:spPr>
          <a:xfrm>
            <a:off x="660400" y="5682055"/>
            <a:ext cx="10858500" cy="584775"/>
          </a:xfrm>
          <a:prstGeom prst="rect">
            <a:avLst/>
          </a:prstGeom>
          <a:noFill/>
        </p:spPr>
        <p:txBody>
          <a:bodyPr wrap="square">
            <a:spAutoFit/>
          </a:bodyPr>
          <a:lstStyle/>
          <a:p>
            <a:r>
              <a:rPr lang="en-US" sz="3200" b="1" i="1"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d</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Đề</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tài</a:t>
            </a:r>
            <a:r>
              <a:rPr lang="en-US" sz="3200" b="1" dirty="0">
                <a:solidFill>
                  <a:srgbClr val="000000"/>
                </a:solidFill>
                <a:effectLst/>
                <a:latin typeface="Times New Roman" panose="02020603050405020304" pitchFamily="18" charset="0"/>
                <a:ea typeface="Times New Roman" panose="02020603050405020304" pitchFamily="18" charset="0"/>
              </a:rPr>
              <a:t>:</a:t>
            </a:r>
            <a:r>
              <a:rPr lang="en-US" sz="3200" b="1" i="1"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Bàn về đọc sách</a:t>
            </a:r>
            <a:endParaRPr lang="en-US" sz="3200" dirty="0"/>
          </a:p>
        </p:txBody>
      </p:sp>
    </p:spTree>
    <p:extLst>
      <p:ext uri="{BB962C8B-B14F-4D97-AF65-F5344CB8AC3E}">
        <p14:creationId xmlns:p14="http://schemas.microsoft.com/office/powerpoint/2010/main" val="1940091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3">
            <a:extLst>
              <a:ext uri="{FF2B5EF4-FFF2-40B4-BE49-F238E27FC236}">
                <a16:creationId xmlns:a16="http://schemas.microsoft.com/office/drawing/2014/main" xmlns="" id="{1B3AA867-7913-4B34-9F65-626317B984B1}"/>
              </a:ext>
            </a:extLst>
          </p:cNvPr>
          <p:cNvSpPr/>
          <p:nvPr/>
        </p:nvSpPr>
        <p:spPr>
          <a:xfrm>
            <a:off x="613096" y="-93721"/>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t>
            </a:r>
          </a:p>
        </p:txBody>
      </p:sp>
      <p:pic>
        <p:nvPicPr>
          <p:cNvPr id="3" name="Picture 2">
            <a:extLst>
              <a:ext uri="{FF2B5EF4-FFF2-40B4-BE49-F238E27FC236}">
                <a16:creationId xmlns:a16="http://schemas.microsoft.com/office/drawing/2014/main" xmlns="" id="{930FD91A-06CD-4FBD-A14A-968178243A76}"/>
              </a:ext>
            </a:extLst>
          </p:cNvPr>
          <p:cNvPicPr>
            <a:picLocks noChangeAspect="1"/>
          </p:cNvPicPr>
          <p:nvPr/>
        </p:nvPicPr>
        <p:blipFill rotWithShape="1">
          <a:blip r:embed="rId2"/>
          <a:srcRect l="10404" r="11564"/>
          <a:stretch/>
        </p:blipFill>
        <p:spPr>
          <a:xfrm>
            <a:off x="11298391" y="20299"/>
            <a:ext cx="856672" cy="617843"/>
          </a:xfrm>
          <a:prstGeom prst="rect">
            <a:avLst/>
          </a:prstGeom>
        </p:spPr>
      </p:pic>
      <p:sp>
        <p:nvSpPr>
          <p:cNvPr id="13" name="TextBox 12">
            <a:extLst>
              <a:ext uri="{FF2B5EF4-FFF2-40B4-BE49-F238E27FC236}">
                <a16:creationId xmlns:a16="http://schemas.microsoft.com/office/drawing/2014/main" xmlns="" id="{46CC821A-0A93-4530-A6C3-436BFC0F0233}"/>
              </a:ext>
            </a:extLst>
          </p:cNvPr>
          <p:cNvSpPr txBox="1"/>
          <p:nvPr/>
        </p:nvSpPr>
        <p:spPr>
          <a:xfrm>
            <a:off x="1511475" y="49327"/>
            <a:ext cx="85132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Trải</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nghiệm</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cùng</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văn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srgbClr val="0070C0"/>
                </a:solidFill>
                <a:effectLst/>
                <a:uLnTx/>
                <a:uFillTx/>
                <a:latin typeface="Times New Roman" panose="02020603050405020304" pitchFamily="18" charset="0"/>
                <a:ea typeface="Times New Roman" panose="02020603050405020304" pitchFamily="18" charset="0"/>
                <a:cs typeface="+mn-cs"/>
              </a:rPr>
              <a:t>bản</a:t>
            </a:r>
            <a:r>
              <a:rPr kumimoji="0" lang="en-US" sz="3200" b="1" i="0"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 “</a:t>
            </a:r>
            <a:r>
              <a:rPr kumimoji="0" lang="vi-VN"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Bàn về đọc sách</a:t>
            </a:r>
            <a:r>
              <a:rPr kumimoji="0" lang="en-US" sz="3200" b="1" i="1" u="none" strike="noStrike" kern="1200" cap="none" spc="0" normalizeH="0" baseline="0" noProof="0" dirty="0">
                <a:ln>
                  <a:noFill/>
                </a:ln>
                <a:solidFill>
                  <a:srgbClr val="0070C0"/>
                </a:solidFill>
                <a:effectLst/>
                <a:uLnTx/>
                <a:uFillTx/>
                <a:latin typeface="Times New Roman" panose="02020603050405020304" pitchFamily="18" charset="0"/>
                <a:ea typeface="Times New Roman" panose="02020603050405020304" pitchFamily="18" charset="0"/>
                <a:cs typeface="+mn-cs"/>
              </a:rPr>
              <a:t>”</a:t>
            </a:r>
            <a:r>
              <a:rPr kumimoji="0" lang="en-US" sz="3200" b="1"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xmlns="" id="{CB5EF233-7F98-451C-A575-E039E6BE3AA8}"/>
              </a:ext>
            </a:extLst>
          </p:cNvPr>
          <p:cNvSpPr txBox="1"/>
          <p:nvPr/>
        </p:nvSpPr>
        <p:spPr>
          <a:xfrm>
            <a:off x="660400" y="1133601"/>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Times New Roman" panose="02020603050405020304" pitchFamily="18" charset="0"/>
              </a:rPr>
              <a:t>e</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Bố</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cục</a:t>
            </a:r>
            <a:r>
              <a:rPr lang="en-US" sz="2800" dirty="0">
                <a:effectLst/>
                <a:latin typeface="Times New Roman" panose="02020603050405020304" pitchFamily="18" charset="0"/>
                <a:ea typeface="Times New Roman" panose="02020603050405020304" pitchFamily="18" charset="0"/>
              </a:rPr>
              <a:t>: </a:t>
            </a:r>
            <a:endParaRPr lang="en-US" sz="2800" dirty="0"/>
          </a:p>
        </p:txBody>
      </p:sp>
      <p:sp>
        <p:nvSpPr>
          <p:cNvPr id="27" name="Oval 26">
            <a:extLst>
              <a:ext uri="{FF2B5EF4-FFF2-40B4-BE49-F238E27FC236}">
                <a16:creationId xmlns:a16="http://schemas.microsoft.com/office/drawing/2014/main" xmlns="" id="{8EE10D06-0609-4A79-89F7-52D4C5ADA2F3}"/>
              </a:ext>
            </a:extLst>
          </p:cNvPr>
          <p:cNvSpPr/>
          <p:nvPr/>
        </p:nvSpPr>
        <p:spPr>
          <a:xfrm>
            <a:off x="7854530" y="2019523"/>
            <a:ext cx="3057093" cy="2988619"/>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8" name="Freeform: Shape 27">
            <a:extLst>
              <a:ext uri="{FF2B5EF4-FFF2-40B4-BE49-F238E27FC236}">
                <a16:creationId xmlns:a16="http://schemas.microsoft.com/office/drawing/2014/main" xmlns="" id="{DFE2D6DB-C68B-48E0-A63A-BA06500CBCA0}"/>
              </a:ext>
            </a:extLst>
          </p:cNvPr>
          <p:cNvSpPr/>
          <p:nvPr/>
        </p:nvSpPr>
        <p:spPr>
          <a:xfrm>
            <a:off x="7956035" y="2119161"/>
            <a:ext cx="2854083" cy="2789342"/>
          </a:xfrm>
          <a:custGeom>
            <a:avLst/>
            <a:gdLst>
              <a:gd name="connsiteX0" fmla="*/ 0 w 2734262"/>
              <a:gd name="connsiteY0" fmla="*/ 1366986 h 2733971"/>
              <a:gd name="connsiteX1" fmla="*/ 1367131 w 2734262"/>
              <a:gd name="connsiteY1" fmla="*/ 0 h 2733971"/>
              <a:gd name="connsiteX2" fmla="*/ 2734262 w 2734262"/>
              <a:gd name="connsiteY2" fmla="*/ 1366986 h 2733971"/>
              <a:gd name="connsiteX3" fmla="*/ 1367131 w 2734262"/>
              <a:gd name="connsiteY3" fmla="*/ 2733972 h 2733971"/>
              <a:gd name="connsiteX4" fmla="*/ 0 w 2734262"/>
              <a:gd name="connsiteY4" fmla="*/ 1366986 h 273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62" h="2733971">
                <a:moveTo>
                  <a:pt x="0" y="1366986"/>
                </a:moveTo>
                <a:cubicBezTo>
                  <a:pt x="0" y="612020"/>
                  <a:pt x="612085" y="0"/>
                  <a:pt x="1367131" y="0"/>
                </a:cubicBezTo>
                <a:cubicBezTo>
                  <a:pt x="2122177" y="0"/>
                  <a:pt x="2734262" y="612020"/>
                  <a:pt x="2734262" y="1366986"/>
                </a:cubicBezTo>
                <a:cubicBezTo>
                  <a:pt x="2734262" y="2121952"/>
                  <a:pt x="2122177" y="2733972"/>
                  <a:pt x="1367131" y="2733972"/>
                </a:cubicBezTo>
                <a:cubicBezTo>
                  <a:pt x="612085" y="2733972"/>
                  <a:pt x="0" y="2121952"/>
                  <a:pt x="0" y="1366986"/>
                </a:cubicBez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6281" tIns="416041" rIns="416281" bIns="416040" numCol="1" spcCol="1270" anchor="ctr" anchorCtr="0">
            <a:noAutofit/>
          </a:bodyPr>
          <a:lstStyle/>
          <a:p>
            <a:pPr marL="0" lvl="0" indent="0" algn="ctr" defTabSz="889000">
              <a:lnSpc>
                <a:spcPct val="90000"/>
              </a:lnSpc>
              <a:spcBef>
                <a:spcPct val="0"/>
              </a:spcBef>
              <a:spcAft>
                <a:spcPct val="35000"/>
              </a:spcAft>
              <a:buNone/>
            </a:pPr>
            <a:r>
              <a:rPr lang="vi-VN" sz="2800" b="1" kern="1200" dirty="0">
                <a:latin typeface="Times New Roman" panose="02020603050405020304" pitchFamily="18" charset="0"/>
                <a:cs typeface="Times New Roman" panose="02020603050405020304" pitchFamily="18" charset="0"/>
              </a:rPr>
              <a:t>P3: </a:t>
            </a:r>
            <a:r>
              <a:rPr lang="vi-VN" sz="2800" kern="1200" dirty="0">
                <a:latin typeface="Times New Roman" panose="02020603050405020304" pitchFamily="18" charset="0"/>
                <a:cs typeface="Times New Roman" panose="02020603050405020304" pitchFamily="18" charset="0"/>
              </a:rPr>
              <a:t>Phần còn lại</a:t>
            </a:r>
            <a:r>
              <a:rPr lang="en-US" sz="2800"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Bàn về phương pháp chọn sách và đọc sách</a:t>
            </a:r>
            <a:r>
              <a:rPr lang="vi-VN" sz="2800" kern="1200" dirty="0"/>
              <a:t>.</a:t>
            </a:r>
            <a:endParaRPr lang="en-US" sz="2800" kern="1200" dirty="0"/>
          </a:p>
        </p:txBody>
      </p:sp>
      <p:sp>
        <p:nvSpPr>
          <p:cNvPr id="29" name="Teardrop 28">
            <a:extLst>
              <a:ext uri="{FF2B5EF4-FFF2-40B4-BE49-F238E27FC236}">
                <a16:creationId xmlns:a16="http://schemas.microsoft.com/office/drawing/2014/main" xmlns="" id="{7E699344-B7A9-4DD0-AD0F-0AE98CA03E1D}"/>
              </a:ext>
            </a:extLst>
          </p:cNvPr>
          <p:cNvSpPr/>
          <p:nvPr/>
        </p:nvSpPr>
        <p:spPr>
          <a:xfrm rot="2700000">
            <a:off x="4149048" y="1925764"/>
            <a:ext cx="3323615" cy="3485446"/>
          </a:xfrm>
          <a:prstGeom prst="teardrop">
            <a:avLst>
              <a:gd name="adj" fmla="val 100000"/>
            </a:avLst>
          </a:prstGeom>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sp>
      <p:sp>
        <p:nvSpPr>
          <p:cNvPr id="31" name="Freeform: Shape 30">
            <a:extLst>
              <a:ext uri="{FF2B5EF4-FFF2-40B4-BE49-F238E27FC236}">
                <a16:creationId xmlns:a16="http://schemas.microsoft.com/office/drawing/2014/main" xmlns="" id="{0FDEA38D-17B2-4D6B-86AA-0A1625523A5F}"/>
              </a:ext>
            </a:extLst>
          </p:cNvPr>
          <p:cNvSpPr/>
          <p:nvPr/>
        </p:nvSpPr>
        <p:spPr>
          <a:xfrm>
            <a:off x="4176847" y="2119160"/>
            <a:ext cx="3261849" cy="3110067"/>
          </a:xfrm>
          <a:custGeom>
            <a:avLst/>
            <a:gdLst>
              <a:gd name="connsiteX0" fmla="*/ 0 w 2734262"/>
              <a:gd name="connsiteY0" fmla="*/ 1366986 h 2733971"/>
              <a:gd name="connsiteX1" fmla="*/ 1367131 w 2734262"/>
              <a:gd name="connsiteY1" fmla="*/ 0 h 2733971"/>
              <a:gd name="connsiteX2" fmla="*/ 2734262 w 2734262"/>
              <a:gd name="connsiteY2" fmla="*/ 1366986 h 2733971"/>
              <a:gd name="connsiteX3" fmla="*/ 1367131 w 2734262"/>
              <a:gd name="connsiteY3" fmla="*/ 2733972 h 2733971"/>
              <a:gd name="connsiteX4" fmla="*/ 0 w 2734262"/>
              <a:gd name="connsiteY4" fmla="*/ 1366986 h 273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62" h="2733971">
                <a:moveTo>
                  <a:pt x="0" y="1366986"/>
                </a:moveTo>
                <a:cubicBezTo>
                  <a:pt x="0" y="612020"/>
                  <a:pt x="612085" y="0"/>
                  <a:pt x="1367131" y="0"/>
                </a:cubicBezTo>
                <a:cubicBezTo>
                  <a:pt x="2122177" y="0"/>
                  <a:pt x="2734262" y="612020"/>
                  <a:pt x="2734262" y="1366986"/>
                </a:cubicBezTo>
                <a:cubicBezTo>
                  <a:pt x="2734262" y="2121952"/>
                  <a:pt x="2122177" y="2733972"/>
                  <a:pt x="1367131" y="2733972"/>
                </a:cubicBezTo>
                <a:cubicBezTo>
                  <a:pt x="612085" y="2733972"/>
                  <a:pt x="0" y="2121952"/>
                  <a:pt x="0" y="1366986"/>
                </a:cubicBezTo>
                <a:close/>
              </a:path>
            </a:pathLst>
          </a:custGeom>
        </p:spPr>
        <p:style>
          <a:lnRef idx="2">
            <a:schemeClr val="accent4">
              <a:hueOff val="5197846"/>
              <a:satOff val="-23984"/>
              <a:lumOff val="883"/>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6281" tIns="416041" rIns="416281" bIns="416040" numCol="1" spcCol="1270" anchor="ctr" anchorCtr="0">
            <a:noAutofit/>
          </a:bodyPr>
          <a:lstStyle/>
          <a:p>
            <a:pPr marL="0" lvl="0" indent="0" algn="ctr" defTabSz="889000">
              <a:lnSpc>
                <a:spcPct val="90000"/>
              </a:lnSpc>
              <a:spcBef>
                <a:spcPct val="0"/>
              </a:spcBef>
              <a:spcAft>
                <a:spcPct val="35000"/>
              </a:spcAft>
              <a:buNone/>
            </a:pPr>
            <a:r>
              <a:rPr lang="vi-VN" sz="2400" b="1" kern="1200" dirty="0">
                <a:latin typeface="Times New Roman" panose="02020603050405020304" pitchFamily="18" charset="0"/>
                <a:cs typeface="Times New Roman" panose="02020603050405020304" pitchFamily="18" charset="0"/>
              </a:rPr>
              <a:t>P2: </a:t>
            </a:r>
            <a:r>
              <a:rPr lang="vi-VN" sz="2400" kern="1200" dirty="0">
                <a:latin typeface="Times New Roman" panose="02020603050405020304" pitchFamily="18" charset="0"/>
                <a:cs typeface="Times New Roman" panose="02020603050405020304" pitchFamily="18" charset="0"/>
              </a:rPr>
              <a:t>Tiếp…đến…</a:t>
            </a:r>
            <a:r>
              <a:rPr lang="vi-VN" sz="2400" i="1" kern="1200" dirty="0">
                <a:latin typeface="Times New Roman" panose="02020603050405020304" pitchFamily="18" charset="0"/>
                <a:cs typeface="Times New Roman" panose="02020603050405020304" pitchFamily="18" charset="0"/>
              </a:rPr>
              <a:t> “tự tiêu hao lực lượng”: </a:t>
            </a:r>
            <a:r>
              <a:rPr lang="vi-VN" sz="2400" kern="1200" dirty="0">
                <a:latin typeface="Times New Roman" panose="02020603050405020304" pitchFamily="18" charset="0"/>
                <a:cs typeface="Times New Roman" panose="02020603050405020304" pitchFamily="18" charset="0"/>
              </a:rPr>
              <a:t>Những khó khăn, thiên hướng sai lệch dễ mắc phải của việc đọc sách trong tình trạng hiện nay.</a:t>
            </a:r>
            <a:endParaRPr lang="en-US" sz="2400" kern="1200" dirty="0">
              <a:latin typeface="Times New Roman" panose="02020603050405020304" pitchFamily="18" charset="0"/>
              <a:cs typeface="Times New Roman" panose="02020603050405020304" pitchFamily="18" charset="0"/>
            </a:endParaRPr>
          </a:p>
        </p:txBody>
      </p:sp>
      <p:sp>
        <p:nvSpPr>
          <p:cNvPr id="32" name="Teardrop 31">
            <a:extLst>
              <a:ext uri="{FF2B5EF4-FFF2-40B4-BE49-F238E27FC236}">
                <a16:creationId xmlns:a16="http://schemas.microsoft.com/office/drawing/2014/main" xmlns="" id="{FBF279F4-C5E9-42AD-B38B-D9A1CA5E889E}"/>
              </a:ext>
            </a:extLst>
          </p:cNvPr>
          <p:cNvSpPr/>
          <p:nvPr/>
        </p:nvSpPr>
        <p:spPr>
          <a:xfrm rot="2700000">
            <a:off x="1116251" y="1945841"/>
            <a:ext cx="2980868" cy="3049729"/>
          </a:xfrm>
          <a:prstGeom prst="teardrop">
            <a:avLst>
              <a:gd name="adj" fmla="val 100000"/>
            </a:avLst>
          </a:prstGeom>
        </p:spPr>
        <p:style>
          <a:lnRef idx="2">
            <a:schemeClr val="lt1">
              <a:hueOff val="0"/>
              <a:satOff val="0"/>
              <a:lumOff val="0"/>
              <a:alphaOff val="0"/>
            </a:schemeClr>
          </a:lnRef>
          <a:fillRef idx="1">
            <a:schemeClr val="accent4">
              <a:hueOff val="10395692"/>
              <a:satOff val="-47968"/>
              <a:lumOff val="1765"/>
              <a:alphaOff val="0"/>
            </a:schemeClr>
          </a:fillRef>
          <a:effectRef idx="0">
            <a:schemeClr val="accent4">
              <a:hueOff val="10395692"/>
              <a:satOff val="-47968"/>
              <a:lumOff val="1765"/>
              <a:alphaOff val="0"/>
            </a:schemeClr>
          </a:effectRef>
          <a:fontRef idx="minor">
            <a:schemeClr val="lt1"/>
          </a:fontRef>
        </p:style>
      </p:sp>
      <p:sp>
        <p:nvSpPr>
          <p:cNvPr id="33" name="Freeform: Shape 32">
            <a:extLst>
              <a:ext uri="{FF2B5EF4-FFF2-40B4-BE49-F238E27FC236}">
                <a16:creationId xmlns:a16="http://schemas.microsoft.com/office/drawing/2014/main" xmlns="" id="{654BEBDF-BE3D-48D2-BF64-56FF05FC7A41}"/>
              </a:ext>
            </a:extLst>
          </p:cNvPr>
          <p:cNvSpPr/>
          <p:nvPr/>
        </p:nvSpPr>
        <p:spPr>
          <a:xfrm>
            <a:off x="1179643" y="2076297"/>
            <a:ext cx="2854083" cy="2789342"/>
          </a:xfrm>
          <a:custGeom>
            <a:avLst/>
            <a:gdLst>
              <a:gd name="connsiteX0" fmla="*/ 0 w 2734262"/>
              <a:gd name="connsiteY0" fmla="*/ 1366986 h 2733971"/>
              <a:gd name="connsiteX1" fmla="*/ 1367131 w 2734262"/>
              <a:gd name="connsiteY1" fmla="*/ 0 h 2733971"/>
              <a:gd name="connsiteX2" fmla="*/ 2734262 w 2734262"/>
              <a:gd name="connsiteY2" fmla="*/ 1366986 h 2733971"/>
              <a:gd name="connsiteX3" fmla="*/ 1367131 w 2734262"/>
              <a:gd name="connsiteY3" fmla="*/ 2733972 h 2733971"/>
              <a:gd name="connsiteX4" fmla="*/ 0 w 2734262"/>
              <a:gd name="connsiteY4" fmla="*/ 1366986 h 2733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262" h="2733971">
                <a:moveTo>
                  <a:pt x="0" y="1366986"/>
                </a:moveTo>
                <a:cubicBezTo>
                  <a:pt x="0" y="612020"/>
                  <a:pt x="612085" y="0"/>
                  <a:pt x="1367131" y="0"/>
                </a:cubicBezTo>
                <a:cubicBezTo>
                  <a:pt x="2122177" y="0"/>
                  <a:pt x="2734262" y="612020"/>
                  <a:pt x="2734262" y="1366986"/>
                </a:cubicBezTo>
                <a:cubicBezTo>
                  <a:pt x="2734262" y="2121952"/>
                  <a:pt x="2122177" y="2733972"/>
                  <a:pt x="1367131" y="2733972"/>
                </a:cubicBezTo>
                <a:cubicBezTo>
                  <a:pt x="612085" y="2733972"/>
                  <a:pt x="0" y="2121952"/>
                  <a:pt x="0" y="1366986"/>
                </a:cubicBezTo>
                <a:close/>
              </a:path>
            </a:pathLst>
          </a:custGeom>
        </p:spPr>
        <p:style>
          <a:lnRef idx="2">
            <a:schemeClr val="accent4">
              <a:hueOff val="10395692"/>
              <a:satOff val="-47968"/>
              <a:lumOff val="176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16282" tIns="416041" rIns="416280" bIns="416040" numCol="1" spcCol="1270" anchor="ctr" anchorCtr="0">
            <a:noAutofit/>
          </a:bodyPr>
          <a:lstStyle/>
          <a:p>
            <a:pPr marL="0" lvl="0" indent="0" algn="ctr" defTabSz="889000">
              <a:lnSpc>
                <a:spcPct val="90000"/>
              </a:lnSpc>
              <a:spcBef>
                <a:spcPct val="0"/>
              </a:spcBef>
              <a:spcAft>
                <a:spcPct val="35000"/>
              </a:spcAft>
              <a:buNone/>
            </a:pPr>
            <a:r>
              <a:rPr lang="en-US" sz="2800" b="1" kern="1200" dirty="0">
                <a:latin typeface="Times New Roman" panose="02020603050405020304" pitchFamily="18" charset="0"/>
                <a:cs typeface="Times New Roman" panose="02020603050405020304" pitchFamily="18" charset="0"/>
              </a:rPr>
              <a:t>P1: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đầu</a:t>
            </a:r>
            <a:r>
              <a:rPr lang="en-US" sz="2800" kern="1200" dirty="0">
                <a:latin typeface="Times New Roman" panose="02020603050405020304" pitchFamily="18" charset="0"/>
                <a:cs typeface="Times New Roman" panose="02020603050405020304" pitchFamily="18" charset="0"/>
              </a:rPr>
              <a:t> …. </a:t>
            </a:r>
            <a:r>
              <a:rPr lang="en-US" sz="2800" i="1" kern="1200" dirty="0">
                <a:latin typeface="Times New Roman" panose="02020603050405020304" pitchFamily="18" charset="0"/>
                <a:cs typeface="Times New Roman" panose="02020603050405020304" pitchFamily="18" charset="0"/>
              </a:rPr>
              <a:t>“</a:t>
            </a:r>
            <a:r>
              <a:rPr lang="en-US" sz="2800" i="1" kern="1200" dirty="0" err="1">
                <a:latin typeface="Times New Roman" panose="02020603050405020304" pitchFamily="18" charset="0"/>
                <a:cs typeface="Times New Roman" panose="02020603050405020304" pitchFamily="18" charset="0"/>
              </a:rPr>
              <a:t>thế</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giới</a:t>
            </a:r>
            <a:r>
              <a:rPr lang="en-US" sz="2800" i="1" kern="1200" dirty="0">
                <a:latin typeface="Times New Roman" panose="02020603050405020304" pitchFamily="18" charset="0"/>
                <a:cs typeface="Times New Roman" panose="02020603050405020304" pitchFamily="18" charset="0"/>
              </a:rPr>
              <a:t> </a:t>
            </a:r>
            <a:r>
              <a:rPr lang="en-US" sz="2800" i="1" kern="1200" dirty="0" err="1">
                <a:latin typeface="Times New Roman" panose="02020603050405020304" pitchFamily="18" charset="0"/>
                <a:cs typeface="Times New Roman" panose="02020603050405020304" pitchFamily="18" charset="0"/>
              </a:rPr>
              <a:t>mới</a:t>
            </a:r>
            <a:r>
              <a:rPr lang="en-US" sz="2800" i="1"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cần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nghĩa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của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sách</a:t>
            </a:r>
            <a:endParaRPr lang="en-US" sz="2800" kern="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22571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par>
                                <p:cTn id="8" presetID="6"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circle(in)">
                                      <p:cBhvr>
                                        <p:cTn id="10" dur="2000"/>
                                        <p:tgtEl>
                                          <p:spTgt spid="3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circle(in)">
                                      <p:cBhvr>
                                        <p:cTn id="15" dur="2000"/>
                                        <p:tgtEl>
                                          <p:spTgt spid="31"/>
                                        </p:tgtEl>
                                      </p:cBhvr>
                                    </p:animEffect>
                                  </p:childTnLst>
                                </p:cTn>
                              </p:par>
                              <p:par>
                                <p:cTn id="16" presetID="6"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circle(in)">
                                      <p:cBhvr>
                                        <p:cTn id="18" dur="20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circle(in)">
                                      <p:cBhvr>
                                        <p:cTn id="23" dur="2000"/>
                                        <p:tgtEl>
                                          <p:spTgt spid="28"/>
                                        </p:tgtEl>
                                      </p:cBhvr>
                                    </p:animEffect>
                                  </p:childTnLst>
                                </p:cTn>
                              </p:par>
                              <p:par>
                                <p:cTn id="24" presetID="6" presetClass="entr" presetSubtype="16"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circle(in)">
                                      <p:cBhvr>
                                        <p:cTn id="26"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ame 7"/>
          <p:cNvSpPr/>
          <p:nvPr/>
        </p:nvSpPr>
        <p:spPr>
          <a:xfrm>
            <a:off x="472099" y="856054"/>
            <a:ext cx="11235101" cy="5813431"/>
          </a:xfrm>
          <a:prstGeom prst="frame">
            <a:avLst>
              <a:gd name="adj1" fmla="val 700"/>
            </a:avLst>
          </a:prstGeom>
          <a:noFill/>
          <a:ln w="285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29"/>
          <p:cNvSpPr/>
          <p:nvPr/>
        </p:nvSpPr>
        <p:spPr>
          <a:xfrm>
            <a:off x="0" y="-19770"/>
            <a:ext cx="12192000" cy="717831"/>
          </a:xfrm>
          <a:custGeom>
            <a:avLst/>
            <a:gdLst>
              <a:gd name="connsiteX0" fmla="*/ 0 w 12192000"/>
              <a:gd name="connsiteY0" fmla="*/ 0 h 717831"/>
              <a:gd name="connsiteX1" fmla="*/ 12192000 w 12192000"/>
              <a:gd name="connsiteY1" fmla="*/ 0 h 717831"/>
              <a:gd name="connsiteX2" fmla="*/ 12192000 w 12192000"/>
              <a:gd name="connsiteY2" fmla="*/ 717831 h 717831"/>
              <a:gd name="connsiteX3" fmla="*/ 11511351 w 12192000"/>
              <a:gd name="connsiteY3" fmla="*/ 717831 h 717831"/>
              <a:gd name="connsiteX4" fmla="*/ 11518490 w 12192000"/>
              <a:gd name="connsiteY4" fmla="*/ 682468 h 717831"/>
              <a:gd name="connsiteX5" fmla="*/ 11518490 w 12192000"/>
              <a:gd name="connsiteY5" fmla="*/ 177649 h 717831"/>
              <a:gd name="connsiteX6" fmla="*/ 11392281 w 12192000"/>
              <a:gd name="connsiteY6" fmla="*/ 51440 h 717831"/>
              <a:gd name="connsiteX7" fmla="*/ 1645293 w 12192000"/>
              <a:gd name="connsiteY7" fmla="*/ 51440 h 717831"/>
              <a:gd name="connsiteX8" fmla="*/ 1519084 w 12192000"/>
              <a:gd name="connsiteY8" fmla="*/ 177649 h 717831"/>
              <a:gd name="connsiteX9" fmla="*/ 1519084 w 12192000"/>
              <a:gd name="connsiteY9" fmla="*/ 682468 h 717831"/>
              <a:gd name="connsiteX10" fmla="*/ 1526223 w 12192000"/>
              <a:gd name="connsiteY10" fmla="*/ 717831 h 717831"/>
              <a:gd name="connsiteX11" fmla="*/ 0 w 12192000"/>
              <a:gd name="connsiteY11" fmla="*/ 717831 h 717831"/>
              <a:gd name="connsiteX12" fmla="*/ 0 w 12192000"/>
              <a:gd name="connsiteY12" fmla="*/ 0 h 71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717831">
                <a:moveTo>
                  <a:pt x="0" y="0"/>
                </a:moveTo>
                <a:lnTo>
                  <a:pt x="12192000" y="0"/>
                </a:lnTo>
                <a:lnTo>
                  <a:pt x="12192000" y="717831"/>
                </a:lnTo>
                <a:lnTo>
                  <a:pt x="11511351" y="717831"/>
                </a:lnTo>
                <a:lnTo>
                  <a:pt x="11518490" y="682468"/>
                </a:lnTo>
                <a:lnTo>
                  <a:pt x="11518490" y="177649"/>
                </a:lnTo>
                <a:cubicBezTo>
                  <a:pt x="11518490" y="107946"/>
                  <a:pt x="11461984" y="51440"/>
                  <a:pt x="11392281" y="51440"/>
                </a:cubicBezTo>
                <a:lnTo>
                  <a:pt x="1645293" y="51440"/>
                </a:lnTo>
                <a:cubicBezTo>
                  <a:pt x="1575590" y="51440"/>
                  <a:pt x="1519084" y="107946"/>
                  <a:pt x="1519084" y="177649"/>
                </a:cubicBezTo>
                <a:lnTo>
                  <a:pt x="1519084" y="682468"/>
                </a:lnTo>
                <a:lnTo>
                  <a:pt x="1526223" y="717831"/>
                </a:lnTo>
                <a:lnTo>
                  <a:pt x="0" y="717831"/>
                </a:lnTo>
                <a:lnTo>
                  <a:pt x="0" y="0"/>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p:cNvSpPr/>
          <p:nvPr/>
        </p:nvSpPr>
        <p:spPr>
          <a:xfrm>
            <a:off x="1511475" y="609728"/>
            <a:ext cx="9985128" cy="90846"/>
          </a:xfrm>
          <a:custGeom>
            <a:avLst/>
            <a:gdLst>
              <a:gd name="connsiteX0" fmla="*/ 0 w 9985128"/>
              <a:gd name="connsiteY0" fmla="*/ 0 h 90846"/>
              <a:gd name="connsiteX1" fmla="*/ 9985128 w 9985128"/>
              <a:gd name="connsiteY1" fmla="*/ 0 h 90846"/>
              <a:gd name="connsiteX2" fmla="*/ 9982349 w 9985128"/>
              <a:gd name="connsiteY2" fmla="*/ 13763 h 90846"/>
              <a:gd name="connsiteX3" fmla="*/ 9866058 w 9985128"/>
              <a:gd name="connsiteY3" fmla="*/ 90846 h 90846"/>
              <a:gd name="connsiteX4" fmla="*/ 119070 w 9985128"/>
              <a:gd name="connsiteY4" fmla="*/ 90846 h 90846"/>
              <a:gd name="connsiteX5" fmla="*/ 2779 w 9985128"/>
              <a:gd name="connsiteY5" fmla="*/ 13763 h 90846"/>
              <a:gd name="connsiteX6" fmla="*/ 0 w 9985128"/>
              <a:gd name="connsiteY6" fmla="*/ 0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85128" h="90846">
                <a:moveTo>
                  <a:pt x="0" y="0"/>
                </a:moveTo>
                <a:lnTo>
                  <a:pt x="9985128" y="0"/>
                </a:lnTo>
                <a:lnTo>
                  <a:pt x="9982349" y="13763"/>
                </a:lnTo>
                <a:cubicBezTo>
                  <a:pt x="9963189" y="59061"/>
                  <a:pt x="9918335" y="90846"/>
                  <a:pt x="9866058" y="90846"/>
                </a:cubicBezTo>
                <a:lnTo>
                  <a:pt x="119070" y="90846"/>
                </a:lnTo>
                <a:cubicBezTo>
                  <a:pt x="66793" y="90846"/>
                  <a:pt x="21939" y="59061"/>
                  <a:pt x="2779" y="13763"/>
                </a:cubicBez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13">
            <a:extLst>
              <a:ext uri="{FF2B5EF4-FFF2-40B4-BE49-F238E27FC236}">
                <a16:creationId xmlns:a16="http://schemas.microsoft.com/office/drawing/2014/main" xmlns="" id="{1B3AA867-7913-4B34-9F65-626317B984B1}"/>
              </a:ext>
            </a:extLst>
          </p:cNvPr>
          <p:cNvSpPr/>
          <p:nvPr/>
        </p:nvSpPr>
        <p:spPr>
          <a:xfrm>
            <a:off x="613096" y="-93721"/>
            <a:ext cx="841432" cy="819762"/>
          </a:xfrm>
          <a:prstGeom prst="roundRect">
            <a:avLst>
              <a:gd name="adj" fmla="val 50000"/>
            </a:avLst>
          </a:prstGeom>
          <a:solidFill>
            <a:schemeClr val="accent4">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II</a:t>
            </a:r>
          </a:p>
        </p:txBody>
      </p:sp>
      <p:pic>
        <p:nvPicPr>
          <p:cNvPr id="3" name="Picture 2">
            <a:extLst>
              <a:ext uri="{FF2B5EF4-FFF2-40B4-BE49-F238E27FC236}">
                <a16:creationId xmlns:a16="http://schemas.microsoft.com/office/drawing/2014/main" xmlns="" id="{930FD91A-06CD-4FBD-A14A-968178243A76}"/>
              </a:ext>
            </a:extLst>
          </p:cNvPr>
          <p:cNvPicPr>
            <a:picLocks noChangeAspect="1"/>
          </p:cNvPicPr>
          <p:nvPr/>
        </p:nvPicPr>
        <p:blipFill rotWithShape="1">
          <a:blip r:embed="rId2"/>
          <a:srcRect l="10404" r="11564"/>
          <a:stretch/>
        </p:blipFill>
        <p:spPr>
          <a:xfrm>
            <a:off x="11298391" y="20299"/>
            <a:ext cx="856672" cy="617843"/>
          </a:xfrm>
          <a:prstGeom prst="rect">
            <a:avLst/>
          </a:prstGeom>
        </p:spPr>
      </p:pic>
      <p:sp>
        <p:nvSpPr>
          <p:cNvPr id="16" name="TextBox 15">
            <a:extLst>
              <a:ext uri="{FF2B5EF4-FFF2-40B4-BE49-F238E27FC236}">
                <a16:creationId xmlns:a16="http://schemas.microsoft.com/office/drawing/2014/main" xmlns="" id="{09D102D1-FA0B-4054-B095-61E6D6E407E8}"/>
              </a:ext>
            </a:extLst>
          </p:cNvPr>
          <p:cNvSpPr txBox="1"/>
          <p:nvPr/>
        </p:nvSpPr>
        <p:spPr>
          <a:xfrm>
            <a:off x="1614524" y="33369"/>
            <a:ext cx="7283450" cy="523220"/>
          </a:xfrm>
          <a:prstGeom prst="rect">
            <a:avLst/>
          </a:prstGeom>
          <a:noFill/>
        </p:spPr>
        <p:txBody>
          <a:bodyPr wrap="square">
            <a:spAutoFit/>
          </a:bodyPr>
          <a:lstStyle/>
          <a:p>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Suy</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ngẫm</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phản</a:t>
            </a:r>
            <a:r>
              <a:rPr lang="en-US" sz="2800" b="1" dirty="0">
                <a:solidFill>
                  <a:schemeClr val="accent6">
                    <a:lumMod val="5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Times New Roman" panose="02020603050405020304" pitchFamily="18" charset="0"/>
              </a:rPr>
              <a:t>hồi</a:t>
            </a:r>
            <a:endParaRPr lang="en-US" sz="2800" dirty="0">
              <a:solidFill>
                <a:schemeClr val="accent6">
                  <a:lumMod val="50000"/>
                </a:schemeClr>
              </a:solidFill>
            </a:endParaRPr>
          </a:p>
        </p:txBody>
      </p:sp>
      <p:sp>
        <p:nvSpPr>
          <p:cNvPr id="20" name="TextBox 19">
            <a:extLst>
              <a:ext uri="{FF2B5EF4-FFF2-40B4-BE49-F238E27FC236}">
                <a16:creationId xmlns:a16="http://schemas.microsoft.com/office/drawing/2014/main" xmlns="" id="{49284253-96C0-4651-8FCF-3DABB76DA840}"/>
              </a:ext>
            </a:extLst>
          </p:cNvPr>
          <p:cNvSpPr txBox="1"/>
          <p:nvPr/>
        </p:nvSpPr>
        <p:spPr>
          <a:xfrm>
            <a:off x="660400" y="1032198"/>
            <a:ext cx="10858500" cy="523220"/>
          </a:xfrm>
          <a:prstGeom prst="rect">
            <a:avLst/>
          </a:prstGeom>
          <a:noFill/>
        </p:spPr>
        <p:txBody>
          <a:bodyPr wrap="square">
            <a:spAutoFit/>
          </a:bodyPr>
          <a:lstStyle/>
          <a:p>
            <a:r>
              <a:rPr lang="vi-VN" sz="2800" b="1" dirty="0">
                <a:solidFill>
                  <a:srgbClr val="000000"/>
                </a:solidFill>
                <a:effectLst/>
                <a:latin typeface="Times New Roman" panose="02020603050405020304" pitchFamily="18" charset="0"/>
                <a:ea typeface="Times New Roman" panose="02020603050405020304" pitchFamily="18" charset="0"/>
              </a:rPr>
              <a:t>1. Mục đích của văn bản</a:t>
            </a:r>
            <a:endParaRPr lang="en-US" sz="2800" dirty="0"/>
          </a:p>
        </p:txBody>
      </p:sp>
      <p:sp>
        <p:nvSpPr>
          <p:cNvPr id="23" name="TextBox 22">
            <a:extLst>
              <a:ext uri="{FF2B5EF4-FFF2-40B4-BE49-F238E27FC236}">
                <a16:creationId xmlns:a16="http://schemas.microsoft.com/office/drawing/2014/main" xmlns="" id="{8AEC1A46-604A-452E-8ECE-6CD55FC3EB9E}"/>
              </a:ext>
            </a:extLst>
          </p:cNvPr>
          <p:cNvSpPr txBox="1"/>
          <p:nvPr/>
        </p:nvSpPr>
        <p:spPr>
          <a:xfrm>
            <a:off x="3042841" y="1731562"/>
            <a:ext cx="6093618" cy="523220"/>
          </a:xfrm>
          <a:prstGeom prst="rect">
            <a:avLst/>
          </a:prstGeom>
          <a:noFill/>
          <a:ln w="28575">
            <a:solidFill>
              <a:schemeClr val="accent4">
                <a:lumMod val="60000"/>
                <a:lumOff val="40000"/>
              </a:schemeClr>
            </a:solidFill>
          </a:ln>
        </p:spPr>
        <p:txBody>
          <a:bodyPr wrap="square">
            <a:spAutoFit/>
          </a:bodyPr>
          <a:lstStyle/>
          <a:p>
            <a:pPr algn="ctr"/>
            <a:r>
              <a:rPr lang="en-US" sz="2800" b="1" dirty="0">
                <a:solidFill>
                  <a:srgbClr val="000000"/>
                </a:solidFill>
                <a:latin typeface="Times New Roman" panose="02020603050405020304" pitchFamily="18" charset="0"/>
                <a:ea typeface="Times New Roman" panose="02020603050405020304" pitchFamily="18" charset="0"/>
              </a:rPr>
              <a:t>T</a:t>
            </a:r>
            <a:r>
              <a:rPr lang="vi-VN" sz="2800" b="1" dirty="0">
                <a:solidFill>
                  <a:srgbClr val="000000"/>
                </a:solidFill>
                <a:effectLst/>
                <a:latin typeface="Times New Roman" panose="02020603050405020304" pitchFamily="18" charset="0"/>
                <a:ea typeface="Times New Roman" panose="02020603050405020304" pitchFamily="18" charset="0"/>
              </a:rPr>
              <a:t>huyết phục người đọc về hai vấn đề</a:t>
            </a:r>
            <a:endParaRPr lang="en-US" sz="2800" b="1" dirty="0"/>
          </a:p>
        </p:txBody>
      </p:sp>
      <p:sp>
        <p:nvSpPr>
          <p:cNvPr id="24" name="Freeform: Shape 23">
            <a:extLst>
              <a:ext uri="{FF2B5EF4-FFF2-40B4-BE49-F238E27FC236}">
                <a16:creationId xmlns:a16="http://schemas.microsoft.com/office/drawing/2014/main" xmlns="" id="{13BFC7DE-4F65-4E82-A347-C8DC46926992}"/>
              </a:ext>
            </a:extLst>
          </p:cNvPr>
          <p:cNvSpPr/>
          <p:nvPr/>
        </p:nvSpPr>
        <p:spPr>
          <a:xfrm>
            <a:off x="3232533" y="2254782"/>
            <a:ext cx="5714234" cy="474023"/>
          </a:xfrm>
          <a:custGeom>
            <a:avLst/>
            <a:gdLst>
              <a:gd name="connsiteX0" fmla="*/ 917515 w 1814271"/>
              <a:gd name="connsiteY0" fmla="*/ 0 h 474023"/>
              <a:gd name="connsiteX1" fmla="*/ 1010938 w 1814271"/>
              <a:gd name="connsiteY1" fmla="*/ 0 h 474023"/>
              <a:gd name="connsiteX2" fmla="*/ 1010938 w 1814271"/>
              <a:gd name="connsiteY2" fmla="*/ 135455 h 474023"/>
              <a:gd name="connsiteX3" fmla="*/ 1057650 w 1814271"/>
              <a:gd name="connsiteY3" fmla="*/ 135455 h 474023"/>
              <a:gd name="connsiteX4" fmla="*/ 964576 w 1814271"/>
              <a:gd name="connsiteY4" fmla="*/ 228529 h 474023"/>
              <a:gd name="connsiteX5" fmla="*/ 1674136 w 1814271"/>
              <a:gd name="connsiteY5" fmla="*/ 228529 h 474023"/>
              <a:gd name="connsiteX6" fmla="*/ 1674136 w 1814271"/>
              <a:gd name="connsiteY6" fmla="*/ 225023 h 474023"/>
              <a:gd name="connsiteX7" fmla="*/ 1767559 w 1814271"/>
              <a:gd name="connsiteY7" fmla="*/ 225023 h 474023"/>
              <a:gd name="connsiteX8" fmla="*/ 1767559 w 1814271"/>
              <a:gd name="connsiteY8" fmla="*/ 360478 h 474023"/>
              <a:gd name="connsiteX9" fmla="*/ 1814271 w 1814271"/>
              <a:gd name="connsiteY9" fmla="*/ 360478 h 474023"/>
              <a:gd name="connsiteX10" fmla="*/ 1720848 w 1814271"/>
              <a:gd name="connsiteY10" fmla="*/ 453901 h 474023"/>
              <a:gd name="connsiteX11" fmla="*/ 1627424 w 1814271"/>
              <a:gd name="connsiteY11" fmla="*/ 360478 h 474023"/>
              <a:gd name="connsiteX12" fmla="*/ 1674136 w 1814271"/>
              <a:gd name="connsiteY12" fmla="*/ 360478 h 474023"/>
              <a:gd name="connsiteX13" fmla="*/ 1674136 w 1814271"/>
              <a:gd name="connsiteY13" fmla="*/ 274248 h 474023"/>
              <a:gd name="connsiteX14" fmla="*/ 140135 w 1814271"/>
              <a:gd name="connsiteY14" fmla="*/ 274248 h 474023"/>
              <a:gd name="connsiteX15" fmla="*/ 140135 w 1814271"/>
              <a:gd name="connsiteY15" fmla="*/ 380600 h 474023"/>
              <a:gd name="connsiteX16" fmla="*/ 186847 w 1814271"/>
              <a:gd name="connsiteY16" fmla="*/ 380600 h 474023"/>
              <a:gd name="connsiteX17" fmla="*/ 93424 w 1814271"/>
              <a:gd name="connsiteY17" fmla="*/ 474023 h 474023"/>
              <a:gd name="connsiteX18" fmla="*/ 0 w 1814271"/>
              <a:gd name="connsiteY18" fmla="*/ 380600 h 474023"/>
              <a:gd name="connsiteX19" fmla="*/ 46712 w 1814271"/>
              <a:gd name="connsiteY19" fmla="*/ 380600 h 474023"/>
              <a:gd name="connsiteX20" fmla="*/ 46712 w 1814271"/>
              <a:gd name="connsiteY20" fmla="*/ 274248 h 474023"/>
              <a:gd name="connsiteX21" fmla="*/ 40283 w 1814271"/>
              <a:gd name="connsiteY21" fmla="*/ 274248 h 474023"/>
              <a:gd name="connsiteX22" fmla="*/ 40283 w 1814271"/>
              <a:gd name="connsiteY22" fmla="*/ 228529 h 474023"/>
              <a:gd name="connsiteX23" fmla="*/ 963878 w 1814271"/>
              <a:gd name="connsiteY23" fmla="*/ 228529 h 474023"/>
              <a:gd name="connsiteX24" fmla="*/ 870803 w 1814271"/>
              <a:gd name="connsiteY24" fmla="*/ 135455 h 474023"/>
              <a:gd name="connsiteX25" fmla="*/ 917515 w 1814271"/>
              <a:gd name="connsiteY25" fmla="*/ 135455 h 474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14271" h="474023">
                <a:moveTo>
                  <a:pt x="917515" y="0"/>
                </a:moveTo>
                <a:lnTo>
                  <a:pt x="1010938" y="0"/>
                </a:lnTo>
                <a:lnTo>
                  <a:pt x="1010938" y="135455"/>
                </a:lnTo>
                <a:lnTo>
                  <a:pt x="1057650" y="135455"/>
                </a:lnTo>
                <a:lnTo>
                  <a:pt x="964576" y="228529"/>
                </a:lnTo>
                <a:lnTo>
                  <a:pt x="1674136" y="228529"/>
                </a:lnTo>
                <a:lnTo>
                  <a:pt x="1674136" y="225023"/>
                </a:lnTo>
                <a:lnTo>
                  <a:pt x="1767559" y="225023"/>
                </a:lnTo>
                <a:lnTo>
                  <a:pt x="1767559" y="360478"/>
                </a:lnTo>
                <a:lnTo>
                  <a:pt x="1814271" y="360478"/>
                </a:lnTo>
                <a:lnTo>
                  <a:pt x="1720848" y="453901"/>
                </a:lnTo>
                <a:lnTo>
                  <a:pt x="1627424" y="360478"/>
                </a:lnTo>
                <a:lnTo>
                  <a:pt x="1674136" y="360478"/>
                </a:lnTo>
                <a:lnTo>
                  <a:pt x="1674136" y="274248"/>
                </a:lnTo>
                <a:lnTo>
                  <a:pt x="140135" y="274248"/>
                </a:lnTo>
                <a:lnTo>
                  <a:pt x="140135" y="380600"/>
                </a:lnTo>
                <a:lnTo>
                  <a:pt x="186847" y="380600"/>
                </a:lnTo>
                <a:lnTo>
                  <a:pt x="93424" y="474023"/>
                </a:lnTo>
                <a:lnTo>
                  <a:pt x="0" y="380600"/>
                </a:lnTo>
                <a:lnTo>
                  <a:pt x="46712" y="380600"/>
                </a:lnTo>
                <a:lnTo>
                  <a:pt x="46712" y="274248"/>
                </a:lnTo>
                <a:lnTo>
                  <a:pt x="40283" y="274248"/>
                </a:lnTo>
                <a:lnTo>
                  <a:pt x="40283" y="228529"/>
                </a:lnTo>
                <a:lnTo>
                  <a:pt x="963878" y="228529"/>
                </a:lnTo>
                <a:lnTo>
                  <a:pt x="870803" y="135455"/>
                </a:lnTo>
                <a:lnTo>
                  <a:pt x="917515" y="135455"/>
                </a:lnTo>
                <a:close/>
              </a:path>
            </a:pathLst>
          </a:cu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xmlns="" id="{4406A5A5-8350-4E46-8ECB-4694C5E3BF8E}"/>
              </a:ext>
            </a:extLst>
          </p:cNvPr>
          <p:cNvSpPr txBox="1"/>
          <p:nvPr/>
        </p:nvSpPr>
        <p:spPr>
          <a:xfrm>
            <a:off x="2346728" y="2858818"/>
            <a:ext cx="2539597" cy="1569660"/>
          </a:xfrm>
          <a:prstGeom prst="rect">
            <a:avLst/>
          </a:prstGeom>
          <a:noFill/>
          <a:ln w="38100">
            <a:solidFill>
              <a:schemeClr val="accent4">
                <a:lumMod val="40000"/>
                <a:lumOff val="60000"/>
              </a:schemeClr>
            </a:solidFill>
          </a:ln>
        </p:spPr>
        <p:txBody>
          <a:bodyPr wrap="square">
            <a:spAutoFit/>
          </a:bodyPr>
          <a:lstStyle/>
          <a:p>
            <a:pPr algn="ctr"/>
            <a:r>
              <a:rPr lang="vi-VN" sz="3200" dirty="0">
                <a:solidFill>
                  <a:srgbClr val="000000"/>
                </a:solidFill>
                <a:effectLst/>
                <a:latin typeface="Times New Roman" panose="02020603050405020304" pitchFamily="18" charset="0"/>
                <a:ea typeface="Times New Roman" panose="02020603050405020304" pitchFamily="18" charset="0"/>
              </a:rPr>
              <a:t>Tầm quan trọng của việc đọc sách</a:t>
            </a:r>
            <a:endParaRPr lang="en-US" sz="3200" dirty="0"/>
          </a:p>
        </p:txBody>
      </p:sp>
      <p:sp>
        <p:nvSpPr>
          <p:cNvPr id="34" name="TextBox 33">
            <a:extLst>
              <a:ext uri="{FF2B5EF4-FFF2-40B4-BE49-F238E27FC236}">
                <a16:creationId xmlns:a16="http://schemas.microsoft.com/office/drawing/2014/main" xmlns="" id="{1A78CF8E-3038-416F-8CA7-42E9051011AE}"/>
              </a:ext>
            </a:extLst>
          </p:cNvPr>
          <p:cNvSpPr txBox="1"/>
          <p:nvPr/>
        </p:nvSpPr>
        <p:spPr>
          <a:xfrm>
            <a:off x="7185255" y="2829602"/>
            <a:ext cx="2825353" cy="2312171"/>
          </a:xfrm>
          <a:prstGeom prst="rect">
            <a:avLst/>
          </a:prstGeom>
          <a:noFill/>
          <a:ln w="28575">
            <a:solidFill>
              <a:schemeClr val="accent4">
                <a:lumMod val="60000"/>
                <a:lumOff val="40000"/>
              </a:schemeClr>
            </a:solidFill>
          </a:ln>
        </p:spPr>
        <p:txBody>
          <a:bodyPr wrap="square">
            <a:spAutoFit/>
          </a:bodyPr>
          <a:lstStyle/>
          <a:p>
            <a:pPr algn="ctr">
              <a:lnSpc>
                <a:spcPct val="115000"/>
              </a:lnSpc>
              <a:spcAft>
                <a:spcPts val="1000"/>
              </a:spcAft>
            </a:pP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 cần thiết của việc đọc sâu, nghiền ngẫm kĩ khi đọc.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xmlns="" id="{84572405-CA82-4596-A0AD-1F8C3AD29B4C}"/>
              </a:ext>
            </a:extLst>
          </p:cNvPr>
          <p:cNvSpPr/>
          <p:nvPr/>
        </p:nvSpPr>
        <p:spPr>
          <a:xfrm>
            <a:off x="749698" y="4770361"/>
            <a:ext cx="6630452" cy="1775320"/>
          </a:xfrm>
          <a:prstGeom prst="ellipse">
            <a:avLst/>
          </a:prstGeom>
          <a:solidFill>
            <a:schemeClr val="accent4">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 đích đó được triển khai qua các ý kiến, lí lẽ, dẫn chứng trong văn bản.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Right 10">
            <a:extLst>
              <a:ext uri="{FF2B5EF4-FFF2-40B4-BE49-F238E27FC236}">
                <a16:creationId xmlns:a16="http://schemas.microsoft.com/office/drawing/2014/main" xmlns="" id="{AFB3984B-800F-4498-9FE4-0439DE38DF21}"/>
              </a:ext>
            </a:extLst>
          </p:cNvPr>
          <p:cNvSpPr/>
          <p:nvPr/>
        </p:nvSpPr>
        <p:spPr>
          <a:xfrm>
            <a:off x="1136861" y="4900374"/>
            <a:ext cx="477663" cy="523220"/>
          </a:xfrm>
          <a:prstGeom prst="rightArrow">
            <a:avLst/>
          </a:prstGeom>
          <a:solidFill>
            <a:schemeClr val="accent4">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3804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circle(in)">
                                      <p:cBhvr>
                                        <p:cTn id="12" dur="20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circle(in)">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34"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549</TotalTime>
  <Words>1624</Words>
  <Application>Microsoft Office PowerPoint</Application>
  <PresentationFormat>Custom</PresentationFormat>
  <Paragraphs>180</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cp:revision>
  <dcterms:created xsi:type="dcterms:W3CDTF">2022-11-09T08:47:34Z</dcterms:created>
  <dcterms:modified xsi:type="dcterms:W3CDTF">2023-02-03T07:39:06Z</dcterms:modified>
</cp:coreProperties>
</file>