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7"/>
  </p:notesMasterIdLst>
  <p:sldIdLst>
    <p:sldId id="256" r:id="rId4"/>
    <p:sldId id="258" r:id="rId5"/>
    <p:sldId id="259" r:id="rId6"/>
    <p:sldId id="257" r:id="rId8"/>
    <p:sldId id="260" r:id="rId9"/>
    <p:sldId id="262" r:id="rId10"/>
    <p:sldId id="273" r:id="rId11"/>
    <p:sldId id="261" r:id="rId12"/>
    <p:sldId id="275" r:id="rId13"/>
    <p:sldId id="266" r:id="rId14"/>
    <p:sldId id="272" r:id="rId15"/>
    <p:sldId id="276" r:id="rId16"/>
    <p:sldId id="281" r:id="rId17"/>
    <p:sldId id="282" r:id="rId18"/>
    <p:sldId id="284" r:id="rId19"/>
    <p:sldId id="286" r:id="rId20"/>
    <p:sldId id="287" r:id="rId21"/>
    <p:sldId id="290" r:id="rId22"/>
    <p:sldId id="288" r:id="rId23"/>
    <p:sldId id="28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FF"/>
    <a:srgbClr val="1C1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showGuides="1">
      <p:cViewPr varScale="1">
        <p:scale>
          <a:sx n="82" d="100"/>
          <a:sy n="82" d="100"/>
        </p:scale>
        <p:origin x="96" y="86"/>
      </p:cViewPr>
      <p:guideLst>
        <p:guide orient="horz" pos="2180"/>
        <p:guide pos="380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2" name="矩形 3"/>
          <p:cNvSpPr/>
          <p:nvPr/>
        </p:nvSpPr>
        <p:spPr>
          <a:xfrm>
            <a:off x="0" y="0"/>
            <a:ext cx="12192000" cy="6858000"/>
          </a:xfrm>
          <a:prstGeom prst="rect">
            <a:avLst/>
          </a:prstGeom>
          <a:solidFill>
            <a:srgbClr val="E6E2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endParaRPr lang="zh-CN" altLang="en-US" strike="noStrike" noProof="1" dirty="0">
              <a:solidFill>
                <a:srgbClr val="FFFFFF"/>
              </a:solidFill>
              <a:latin typeface="Microsoft YaHei" panose="020B0503020204020204" charset="-122"/>
              <a:ea typeface="Microsoft YaHei" panose="020B0503020204020204" charset="-122"/>
            </a:endParaRPr>
          </a:p>
        </p:txBody>
      </p:sp>
      <p:pic>
        <p:nvPicPr>
          <p:cNvPr id="3" name="图片 1"/>
          <p:cNvPicPr>
            <a:picLocks noChangeAspect="1"/>
          </p:cNvPicPr>
          <p:nvPr/>
        </p:nvPicPr>
        <p:blipFill>
          <a:blip r:embed="rId2">
            <a:grayscl/>
          </a:blip>
          <a:stretch>
            <a:fillRect/>
          </a:stretch>
        </p:blipFill>
        <p:spPr>
          <a:xfrm>
            <a:off x="109538" y="100013"/>
            <a:ext cx="11972925" cy="6657975"/>
          </a:xfrm>
          <a:prstGeom prst="rect">
            <a:avLst/>
          </a:prstGeom>
          <a:effectLst>
            <a:outerShdw blurRad="50800" dist="38100" dir="2700000" algn="tl" rotWithShape="0">
              <a:prstClr val="black">
                <a:alpha val="40000"/>
              </a:prstClr>
            </a:outerShdw>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AC73CEE9-E0EB-4E37-BE39-C675B739904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C73CEE9-E0EB-4E37-BE39-C675B739904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3CEE9-E0EB-4E37-BE39-C675B739904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2" name="矩形 3"/>
          <p:cNvSpPr/>
          <p:nvPr/>
        </p:nvSpPr>
        <p:spPr>
          <a:xfrm>
            <a:off x="0" y="0"/>
            <a:ext cx="12192000" cy="6858000"/>
          </a:xfrm>
          <a:prstGeom prst="rect">
            <a:avLst/>
          </a:prstGeom>
          <a:solidFill>
            <a:srgbClr val="E6E2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endParaRPr lang="zh-CN" altLang="en-US" strike="noStrike" noProof="1" dirty="0">
              <a:solidFill>
                <a:srgbClr val="FFFFFF"/>
              </a:solidFill>
              <a:latin typeface="Microsoft YaHei" panose="020B0503020204020204" charset="-122"/>
              <a:ea typeface="Microsoft YaHei" panose="020B0503020204020204" charset="-122"/>
            </a:endParaRPr>
          </a:p>
        </p:txBody>
      </p:sp>
      <p:pic>
        <p:nvPicPr>
          <p:cNvPr id="3" name="图片 1"/>
          <p:cNvPicPr>
            <a:picLocks noChangeAspect="1"/>
          </p:cNvPicPr>
          <p:nvPr/>
        </p:nvPicPr>
        <p:blipFill>
          <a:blip r:embed="rId2">
            <a:grayscl/>
          </a:blip>
          <a:stretch>
            <a:fillRect/>
          </a:stretch>
        </p:blipFill>
        <p:spPr>
          <a:xfrm>
            <a:off x="109538" y="100013"/>
            <a:ext cx="11972925" cy="6657975"/>
          </a:xfrm>
          <a:prstGeom prst="rect">
            <a:avLst/>
          </a:prstGeom>
          <a:effectLst>
            <a:outerShdw blurRad="50800" dist="38100" dir="2700000" algn="tl"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AC73CEE9-E0EB-4E37-BE39-C675B739904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AC73CEE9-E0EB-4E37-BE39-C675B739904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C73CEE9-E0EB-4E37-BE39-C675B739904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3CEE9-E0EB-4E37-BE39-C675B739904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AC73CEE9-E0EB-4E37-BE39-C675B739904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94FC75-5F72-410E-AE9F-FD4C6756816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3CEE9-E0EB-4E37-BE39-C675B7399045}"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4FC75-5F72-410E-AE9F-FD4C6756816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3CEE9-E0EB-4E37-BE39-C675B7399045}"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4FC75-5F72-410E-AE9F-FD4C6756816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descr="75+ hình nền powerpoint chuyên nghiệp chất lượng full hd cực đẹp"/>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67746" y="660956"/>
            <a:ext cx="9041364" cy="646331"/>
          </a:xfrm>
          <a:prstGeom prst="rect">
            <a:avLst/>
          </a:prstGeom>
          <a:noFill/>
        </p:spPr>
        <p:txBody>
          <a:bodyPr wrap="square">
            <a:spAutoFit/>
          </a:bodyPr>
          <a:lstStyle/>
          <a:p>
            <a:pPr algn="ctr">
              <a:spcBef>
                <a:spcPts val="0"/>
              </a:spcBef>
            </a:pPr>
            <a:r>
              <a:rPr lang="en-US" sz="3600" b="1" dirty="0">
                <a:solidFill>
                  <a:srgbClr val="9933FF"/>
                </a:solidFill>
                <a:effectLst/>
                <a:latin typeface="Times New Roman" panose="02020603050405020304" pitchFamily="18" charset="0"/>
                <a:ea typeface="Calibri" panose="020F0502020204030204" pitchFamily="34" charset="0"/>
              </a:rPr>
              <a:t>CHỦ ĐỀ 28: XÂY DỰNG ĐOẠN VĂN</a:t>
            </a:r>
            <a:endParaRPr lang="en-US" sz="3200" dirty="0">
              <a:solidFill>
                <a:srgbClr val="9933FF"/>
              </a:solidFill>
              <a:effectLst/>
              <a:latin typeface="Times New Roman" panose="02020603050405020304" pitchFamily="18" charset="0"/>
            </a:endParaRPr>
          </a:p>
        </p:txBody>
      </p:sp>
      <p:sp>
        <p:nvSpPr>
          <p:cNvPr id="7" name="TextBox 6"/>
          <p:cNvSpPr txBox="1"/>
          <p:nvPr/>
        </p:nvSpPr>
        <p:spPr>
          <a:xfrm>
            <a:off x="1203648" y="1251302"/>
            <a:ext cx="9862457" cy="584775"/>
          </a:xfrm>
          <a:prstGeom prst="rect">
            <a:avLst/>
          </a:prstGeom>
          <a:noFill/>
        </p:spPr>
        <p:txBody>
          <a:bodyPr wrap="square">
            <a:spAutoFit/>
          </a:bodyPr>
          <a:lstStyle/>
          <a:p>
            <a:pPr>
              <a:spcBef>
                <a:spcPts val="0"/>
              </a:spcBef>
            </a:pPr>
            <a:r>
              <a:rPr lang="en-US" sz="3200" b="1" i="1" dirty="0" err="1">
                <a:solidFill>
                  <a:srgbClr val="FF0000"/>
                </a:solidFill>
                <a:latin typeface="Times New Roman" panose="02020603050405020304" pitchFamily="18" charset="0"/>
                <a:ea typeface="Calibri" panose="020F0502020204030204" pitchFamily="34" charset="0"/>
              </a:rPr>
              <a:t>Nội</a:t>
            </a:r>
            <a:r>
              <a:rPr lang="en-US" sz="3200" b="1" i="1" dirty="0">
                <a:solidFill>
                  <a:srgbClr val="FF0000"/>
                </a:solidFill>
                <a:latin typeface="Times New Roman" panose="02020603050405020304" pitchFamily="18" charset="0"/>
                <a:ea typeface="Calibri" panose="020F0502020204030204" pitchFamily="34" charset="0"/>
              </a:rPr>
              <a:t> dung1: </a:t>
            </a:r>
            <a:r>
              <a:rPr lang="en-US" sz="3200" b="1" i="1" dirty="0">
                <a:solidFill>
                  <a:srgbClr val="FF0000"/>
                </a:solidFill>
                <a:effectLst/>
                <a:latin typeface="Times New Roman" panose="02020603050405020304" pitchFamily="18" charset="0"/>
                <a:ea typeface="Calibri" panose="020F0502020204030204" pitchFamily="34" charset="0"/>
              </a:rPr>
              <a:t>  </a:t>
            </a:r>
            <a:r>
              <a:rPr lang="en-US" sz="3200" b="1" dirty="0">
                <a:solidFill>
                  <a:srgbClr val="FF0000"/>
                </a:solidFill>
                <a:effectLst/>
                <a:latin typeface="Times New Roman" panose="02020603050405020304" pitchFamily="18" charset="0"/>
                <a:ea typeface="Calibri" panose="020F0502020204030204" pitchFamily="34" charset="0"/>
              </a:rPr>
              <a:t>PHÉP PHÂN TÍCH VÀ TỔNG HỢP</a:t>
            </a:r>
            <a:endParaRPr lang="en-US" sz="2800" b="1" dirty="0">
              <a:solidFill>
                <a:srgbClr val="FF0000"/>
              </a:solidFill>
              <a:effectLst/>
              <a:latin typeface="Times New Roman" panose="02020603050405020304" pitchFamily="18" charset="0"/>
            </a:endParaRPr>
          </a:p>
        </p:txBody>
      </p:sp>
      <p:sp>
        <p:nvSpPr>
          <p:cNvPr id="9" name="TextBox 8"/>
          <p:cNvSpPr txBox="1"/>
          <p:nvPr/>
        </p:nvSpPr>
        <p:spPr>
          <a:xfrm>
            <a:off x="867745" y="1725644"/>
            <a:ext cx="9414589" cy="1568450"/>
          </a:xfrm>
          <a:prstGeom prst="rect">
            <a:avLst/>
          </a:prstGeom>
          <a:noFill/>
        </p:spPr>
        <p:txBody>
          <a:bodyPr wrap="square">
            <a:spAutoFit/>
          </a:bodyPr>
          <a:lstStyle/>
          <a:p>
            <a:pPr defTabSz="913130"/>
            <a:r>
              <a:rPr lang="en-US" altLang="zh-CN" sz="3200" b="1" dirty="0">
                <a:solidFill>
                  <a:srgbClr val="002060"/>
                </a:solidFill>
                <a:latin typeface="Times New Roman" panose="02020603050405020304" pitchFamily="18" charset="0"/>
                <a:ea typeface="方正正黑简体"/>
                <a:cs typeface="Times New Roman" panose="02020603050405020304" pitchFamily="18" charset="0"/>
                <a:sym typeface="+mn-lt"/>
              </a:rPr>
              <a:t>I.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Tìm</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hiểu</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phép</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phân</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tích</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và</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tổng</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hợp.</a:t>
            </a:r>
            <a:endParaRPr lang="en-US" altLang="zh-CN" sz="3200" b="1" dirty="0" err="1">
              <a:solidFill>
                <a:srgbClr val="002060"/>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1C17E7"/>
                </a:solidFill>
                <a:latin typeface="Times New Roman" panose="02020603050405020304" pitchFamily="18" charset="0"/>
                <a:cs typeface="Times New Roman" panose="02020603050405020304" pitchFamily="18" charset="0"/>
                <a:sym typeface="+mn-lt"/>
              </a:rPr>
              <a:t>VD: Văn bản “TRANG PHỤC” sgk/9.</a:t>
            </a:r>
            <a:endParaRPr lang="en-US" altLang="zh-CN" sz="3200" b="1" dirty="0">
              <a:solidFill>
                <a:srgbClr val="1C17E7"/>
              </a:solidFill>
              <a:latin typeface="Times New Roman" panose="02020603050405020304" pitchFamily="18" charset="0"/>
              <a:cs typeface="Times New Roman" panose="02020603050405020304" pitchFamily="18" charset="0"/>
              <a:sym typeface="+mn-lt"/>
            </a:endParaRPr>
          </a:p>
          <a:p>
            <a:pPr defTabSz="913130"/>
            <a:endParaRPr lang="en-US" altLang="zh-CN" sz="3200" b="1" dirty="0">
              <a:solidFill>
                <a:srgbClr val="1C17E7"/>
              </a:solidFill>
              <a:latin typeface="Times New Roman" panose="02020603050405020304" pitchFamily="18" charset="0"/>
              <a:cs typeface="Times New Roman" panose="02020603050405020304" pitchFamily="18" charset="0"/>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to="" calcmode="lin" valueType="num">
                                      <p:cBhvr>
                                        <p:cTn id="7" dur="1" fill="hold"/>
                                        <p:tgtEl>
                                          <p:spTgt spid="7"/>
                                        </p:tgtEl>
                                      </p:cBhvr>
                                    </p:anim>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 calcmode="lin" valueType="num">
                                      <p:cBhvr additive="base">
                                        <p:cTn id="12"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 to="" calcmode="lin" valueType="num">
                                      <p:cBhvr>
                                        <p:cTn id="18" dur="1" fill="hold"/>
                                        <p:tgtEl>
                                          <p:spTgt spid="9">
                                            <p:txEl>
                                              <p:pRg st="1" end="1"/>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 name="Text Box 6"/>
          <p:cNvSpPr txBox="1"/>
          <p:nvPr/>
        </p:nvSpPr>
        <p:spPr>
          <a:xfrm>
            <a:off x="189865" y="131445"/>
            <a:ext cx="11762740" cy="1318260"/>
          </a:xfrm>
          <a:prstGeom prst="rect">
            <a:avLst/>
          </a:prstGeom>
          <a:noFill/>
          <a:ln w="9525">
            <a:noFill/>
          </a:ln>
        </p:spPr>
        <p:txBody>
          <a:bodyPr wrap="square" anchor="t" anchorCtr="0">
            <a:spAutoFit/>
          </a:bodyPr>
          <a:p>
            <a:pPr>
              <a:lnSpc>
                <a:spcPct val="95000"/>
              </a:lnSpc>
              <a:spcBef>
                <a:spcPts val="0"/>
              </a:spcBef>
              <a:spcAft>
                <a:spcPts val="0"/>
              </a:spcAft>
            </a:pPr>
            <a:r>
              <a:rPr lang="en-US" altLang="x-none" sz="2800" b="1" dirty="0">
                <a:latin typeface="Times New Roman" panose="02020603050405020304" pitchFamily="18" charset="0"/>
                <a:ea typeface="Microsoft YaHei" panose="020B0503020204020204" charset="-122"/>
              </a:rPr>
              <a:t>MB</a:t>
            </a:r>
            <a:r>
              <a:rPr lang="en-US" altLang="x-none" sz="2800" dirty="0">
                <a:latin typeface="Times New Roman" panose="02020603050405020304" pitchFamily="18" charset="0"/>
                <a:ea typeface="Microsoft YaHei" panose="020B0503020204020204" charset="-122"/>
              </a:rPr>
              <a:t>: Nêu 2 hiện tượng ăn mặc </a:t>
            </a:r>
            <a:r>
              <a:rPr lang="en-US" altLang="x-none" sz="2800" u="sng" dirty="0">
                <a:latin typeface="Times New Roman" panose="02020603050405020304" pitchFamily="18" charset="0"/>
                <a:ea typeface="Microsoft YaHei" panose="020B0503020204020204" charset="-122"/>
              </a:rPr>
              <a:t>rất phi lí:</a:t>
            </a:r>
            <a:endParaRPr lang="en-US" altLang="x-none" sz="2800" u="sng"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Mặc quần áo chỉnh tề + đi chân đất</a:t>
            </a:r>
            <a:endParaRPr lang="en-US" altLang="x-none" sz="2800"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Đi gi</a:t>
            </a:r>
            <a:r>
              <a:rPr lang="en-US" altLang="x-none" sz="2800" dirty="0">
                <a:latin typeface="Times New Roman" panose="02020603050405020304" pitchFamily="18" charset="0"/>
                <a:ea typeface="+mn-ea"/>
              </a:rPr>
              <a:t>à</a:t>
            </a:r>
            <a:r>
              <a:rPr lang="en-US" altLang="x-none" sz="2800" dirty="0">
                <a:latin typeface="Times New Roman" panose="02020603050405020304" pitchFamily="18" charset="0"/>
                <a:ea typeface="Microsoft YaHei" panose="020B0503020204020204" charset="-122"/>
              </a:rPr>
              <a:t>y, bít tất + phanh cúc áo.</a:t>
            </a:r>
            <a:endParaRPr lang="en-US" altLang="x-none" sz="2800" dirty="0">
              <a:latin typeface="Times New Roman" panose="02020603050405020304" pitchFamily="18" charset="0"/>
              <a:ea typeface="+mn-ea"/>
            </a:endParaRPr>
          </a:p>
        </p:txBody>
      </p:sp>
      <p:sp>
        <p:nvSpPr>
          <p:cNvPr id="4" name="Rectangle 1"/>
          <p:cNvSpPr/>
          <p:nvPr/>
        </p:nvSpPr>
        <p:spPr>
          <a:xfrm>
            <a:off x="189865" y="1356995"/>
            <a:ext cx="11762105" cy="953135"/>
          </a:xfrm>
          <a:prstGeom prst="rect">
            <a:avLst/>
          </a:prstGeom>
          <a:noFill/>
          <a:ln w="9525">
            <a:noFill/>
          </a:ln>
        </p:spPr>
        <p:txBody>
          <a:bodyPr wrap="square" anchor="t" anchorCtr="0">
            <a:spAutoFit/>
          </a:bodyPr>
          <a:p>
            <a:pPr fontAlgn="auto">
              <a:spcBef>
                <a:spcPts val="0"/>
              </a:spcBef>
            </a:pPr>
            <a:r>
              <a:rPr lang="en-US" altLang="x-none" sz="2800" b="1" i="1" dirty="0">
                <a:solidFill>
                  <a:srgbClr val="FF0000"/>
                </a:solidFill>
                <a:latin typeface="Times New Roman" panose="02020603050405020304" pitchFamily="18" charset="0"/>
                <a:ea typeface="Microsoft YaHei" panose="020B0503020204020204" charset="-122"/>
                <a:sym typeface="Wingdings" panose="05000000000000000000" pitchFamily="2" charset="2"/>
              </a:rPr>
              <a:t>  Giới thiệu vấn đề ăn mặc thiếu chỉnh tề, không đồng bộ, trái với quy tắc chung trong trang phục và đánh giá khẳng định: ăn mặc như thế nào là đẹp.</a:t>
            </a:r>
            <a:endParaRPr lang="en-US" altLang="x-none" sz="2800" b="1" i="1" dirty="0">
              <a:solidFill>
                <a:srgbClr val="FF0000"/>
              </a:solidFill>
              <a:latin typeface="Times New Roman" panose="02020603050405020304" pitchFamily="18" charset="0"/>
              <a:ea typeface="Microsoft YaHei" panose="020B0503020204020204" charset="-122"/>
            </a:endParaRPr>
          </a:p>
        </p:txBody>
      </p:sp>
      <p:sp>
        <p:nvSpPr>
          <p:cNvPr id="2" name="Rectangle 1"/>
          <p:cNvSpPr/>
          <p:nvPr/>
        </p:nvSpPr>
        <p:spPr>
          <a:xfrm>
            <a:off x="313055" y="2229485"/>
            <a:ext cx="11237595" cy="1076325"/>
          </a:xfrm>
          <a:prstGeom prst="rect">
            <a:avLst/>
          </a:prstGeom>
          <a:noFill/>
          <a:ln w="9525">
            <a:noFill/>
          </a:ln>
        </p:spPr>
        <p:txBody>
          <a:bodyPr wrap="square" anchor="t" anchorCtr="0">
            <a:spAutoFit/>
          </a:bodyPr>
          <a:p>
            <a:r>
              <a:rPr lang="en-US" altLang="x-none" sz="3200" dirty="0">
                <a:solidFill>
                  <a:srgbClr val="FF0000"/>
                </a:solidFill>
                <a:latin typeface="Times New Roman" panose="02020603050405020304" pitchFamily="18" charset="0"/>
                <a:ea typeface="Microsoft YaHei" panose="020B0503020204020204" charset="-122"/>
              </a:rPr>
              <a:t> </a:t>
            </a:r>
            <a:r>
              <a:rPr lang="en-US" altLang="x-none" sz="3200" b="1" dirty="0">
                <a:solidFill>
                  <a:schemeClr val="tx1"/>
                </a:solidFill>
                <a:latin typeface="Times New Roman" panose="02020603050405020304" pitchFamily="18" charset="0"/>
                <a:ea typeface="Microsoft YaHei" panose="020B0503020204020204" charset="-122"/>
              </a:rPr>
              <a:t>T</a:t>
            </a:r>
            <a:r>
              <a:rPr lang="en-US" altLang="x-none" sz="3200" b="1" dirty="0">
                <a:solidFill>
                  <a:schemeClr val="tx1"/>
                </a:solidFill>
                <a:latin typeface="Times New Roman" panose="02020603050405020304" pitchFamily="18" charset="0"/>
                <a:ea typeface="Microsoft YaHei" panose="020B0503020204020204" charset="-122"/>
                <a:sym typeface="+mn-ea"/>
              </a:rPr>
              <a:t>B</a:t>
            </a:r>
            <a:r>
              <a:rPr lang="en-US" altLang="x-none" sz="3200" dirty="0">
                <a:solidFill>
                  <a:schemeClr val="tx1"/>
                </a:solidFill>
                <a:latin typeface="Times New Roman" panose="02020603050405020304" pitchFamily="18" charset="0"/>
                <a:ea typeface="Microsoft YaHei" panose="020B0503020204020204" charset="-122"/>
                <a:sym typeface="+mn-ea"/>
              </a:rPr>
              <a:t>: Tập trung làm sáng tỏ 2 luận điểm chính</a:t>
            </a:r>
            <a:endParaRPr lang="en-US" altLang="x-none" sz="3200" dirty="0">
              <a:solidFill>
                <a:schemeClr val="tx1"/>
              </a:solidFill>
              <a:latin typeface="Times New Roman" panose="02020603050405020304" pitchFamily="18" charset="0"/>
              <a:ea typeface="Microsoft YaHei" panose="020B0503020204020204" charset="-122"/>
              <a:sym typeface="+mn-ea"/>
            </a:endParaRPr>
          </a:p>
          <a:p>
            <a:r>
              <a:rPr lang="en-US" altLang="x-none" sz="3200" dirty="0">
                <a:solidFill>
                  <a:srgbClr val="FF0000"/>
                </a:solidFill>
                <a:latin typeface="Times New Roman" panose="02020603050405020304" pitchFamily="18" charset="0"/>
                <a:ea typeface="Microsoft YaHei" panose="020B0503020204020204" charset="-122"/>
              </a:rPr>
              <a:t>Luận điểm 1: Ăn cho mình, mặc cho người.</a:t>
            </a:r>
            <a:endParaRPr lang="en-US" altLang="x-none" sz="3200" dirty="0">
              <a:solidFill>
                <a:srgbClr val="FF0000"/>
              </a:solidFill>
              <a:latin typeface="Microsoft YaHei" panose="020B0503020204020204" charset="-122"/>
              <a:ea typeface="Microsoft YaHei" panose="020B0503020204020204" charset="-122"/>
            </a:endParaRPr>
          </a:p>
        </p:txBody>
      </p:sp>
      <p:sp>
        <p:nvSpPr>
          <p:cNvPr id="26" name="TextBox 25"/>
          <p:cNvSpPr txBox="1"/>
          <p:nvPr/>
        </p:nvSpPr>
        <p:spPr>
          <a:xfrm>
            <a:off x="539115" y="3152140"/>
            <a:ext cx="10687685" cy="583565"/>
          </a:xfrm>
          <a:prstGeom prst="rect">
            <a:avLst/>
          </a:prstGeom>
          <a:noFill/>
          <a:ln w="9525">
            <a:noFill/>
          </a:ln>
        </p:spPr>
        <p:txBody>
          <a:bodyPr wrap="square" anchor="t" anchorCtr="0">
            <a:spAutoFit/>
          </a:bodyPr>
          <a:p>
            <a:pPr>
              <a:spcBef>
                <a:spcPct val="50000"/>
              </a:spcBef>
            </a:pPr>
            <a:r>
              <a:rPr lang="en-US" altLang="x-none" sz="3200" dirty="0">
                <a:solidFill>
                  <a:srgbClr val="9933FF"/>
                </a:solidFill>
                <a:latin typeface="Times New Roman" panose="02020603050405020304" pitchFamily="18" charset="0"/>
                <a:ea typeface="Microsoft YaHei" panose="020B0503020204020204" charset="-122"/>
                <a:sym typeface="Wingdings" panose="05000000000000000000" pitchFamily="2" charset="2"/>
              </a:rPr>
              <a:t> Lập luận phân tích từng khía cạnh.</a:t>
            </a:r>
            <a:endParaRPr lang="en-US" altLang="x-none" sz="3200" dirty="0">
              <a:solidFill>
                <a:srgbClr val="9933FF"/>
              </a:solidFill>
              <a:latin typeface="Times New Roman" panose="02020603050405020304" pitchFamily="18" charset="0"/>
              <a:ea typeface="Microsoft YaHei" panose="020B0503020204020204" charset="-122"/>
              <a:sym typeface="Wingdings" panose="05000000000000000000" pitchFamily="2" charset="2"/>
            </a:endParaRPr>
          </a:p>
        </p:txBody>
      </p:sp>
      <p:sp>
        <p:nvSpPr>
          <p:cNvPr id="5" name="Text Box 4"/>
          <p:cNvSpPr txBox="1"/>
          <p:nvPr/>
        </p:nvSpPr>
        <p:spPr>
          <a:xfrm>
            <a:off x="358140" y="3621405"/>
            <a:ext cx="5762625" cy="583565"/>
          </a:xfrm>
          <a:prstGeom prst="rect">
            <a:avLst/>
          </a:prstGeom>
          <a:noFill/>
        </p:spPr>
        <p:txBody>
          <a:bodyPr wrap="none" rtlCol="0" anchor="t">
            <a:spAutoFit/>
          </a:bodyPr>
          <a:p>
            <a:r>
              <a:rPr lang="en-US" altLang="x-none" sz="3200" dirty="0">
                <a:solidFill>
                  <a:srgbClr val="FF0000"/>
                </a:solidFill>
                <a:latin typeface="Times New Roman" panose="02020603050405020304" pitchFamily="18" charset="0"/>
                <a:ea typeface="Microsoft YaHei" panose="020B0503020204020204" charset="-122"/>
                <a:sym typeface="+mn-ea"/>
              </a:rPr>
              <a:t>Luận điểm 2: Y phục xứng kì đức.</a:t>
            </a:r>
            <a:endParaRPr lang="en-US" altLang="x-none" sz="3200" dirty="0">
              <a:solidFill>
                <a:srgbClr val="FF0000"/>
              </a:solidFill>
              <a:latin typeface="Times New Roman" panose="02020603050405020304" pitchFamily="18" charset="0"/>
              <a:ea typeface="Microsoft YaHei" panose="020B0503020204020204" charset="-122"/>
              <a:sym typeface="+mn-ea"/>
            </a:endParaRPr>
          </a:p>
        </p:txBody>
      </p:sp>
      <p:sp>
        <p:nvSpPr>
          <p:cNvPr id="6" name="Text Box 5"/>
          <p:cNvSpPr txBox="1"/>
          <p:nvPr/>
        </p:nvSpPr>
        <p:spPr>
          <a:xfrm>
            <a:off x="189865" y="4084955"/>
            <a:ext cx="11762740" cy="1979930"/>
          </a:xfrm>
          <a:prstGeom prst="rect">
            <a:avLst/>
          </a:prstGeom>
          <a:noFill/>
        </p:spPr>
        <p:txBody>
          <a:bodyPr wrap="square" rtlCol="0" anchor="t">
            <a:spAutoFit/>
          </a:bodyPr>
          <a:p>
            <a:pPr>
              <a:lnSpc>
                <a:spcPct val="95000"/>
              </a:lnSpc>
              <a:spcBef>
                <a:spcPts val="50"/>
              </a:spcBef>
              <a:spcAft>
                <a:spcPts val="0"/>
              </a:spcAft>
            </a:pPr>
            <a:r>
              <a:rPr lang="vi-VN" altLang="en-US" sz="3200" u="sng" dirty="0">
                <a:latin typeface="Times New Roman" panose="02020603050405020304" pitchFamily="18" charset="0"/>
                <a:ea typeface="Microsoft YaHei" panose="020B0503020204020204" charset="-122"/>
                <a:sym typeface="+mn-ea"/>
              </a:rPr>
              <a:t>Mở rộng:</a:t>
            </a:r>
            <a:r>
              <a:rPr lang="vi-VN" altLang="en-US" sz="3200" dirty="0">
                <a:latin typeface="Times New Roman" panose="02020603050405020304" pitchFamily="18" charset="0"/>
                <a:ea typeface="Microsoft YaHei" panose="020B0503020204020204" charset="-122"/>
                <a:sym typeface="+mn-ea"/>
              </a:rPr>
              <a:t>  Điều kiện qui định cái đẹp của trang phục: </a:t>
            </a:r>
            <a:endParaRPr lang="vi-VN" altLang="en-US" sz="3200" dirty="0">
              <a:latin typeface="Times New Roman" panose="02020603050405020304" pitchFamily="18" charset="0"/>
              <a:ea typeface="Microsoft YaHei" panose="020B0503020204020204" charset="-122"/>
            </a:endParaRPr>
          </a:p>
          <a:p>
            <a:pPr>
              <a:lnSpc>
                <a:spcPct val="95000"/>
              </a:lnSpc>
              <a:spcBef>
                <a:spcPts val="50"/>
              </a:spcBef>
              <a:spcAft>
                <a:spcPts val="0"/>
              </a:spcAft>
            </a:pPr>
            <a:r>
              <a:rPr lang="vi-VN" altLang="en-US" sz="3200" dirty="0">
                <a:latin typeface="Times New Roman" panose="02020603050405020304" pitchFamily="18" charset="0"/>
                <a:ea typeface="Microsoft YaHei" panose="020B0503020204020204" charset="-122"/>
                <a:sym typeface="+mn-ea"/>
              </a:rPr>
              <a:t>- Không phù hợp </a:t>
            </a:r>
            <a:r>
              <a:rPr lang="vi-VN" altLang="en-US" sz="3200" dirty="0">
                <a:latin typeface="Times New Roman" panose="02020603050405020304" pitchFamily="18" charset="0"/>
                <a:ea typeface="Microsoft YaHei" panose="020B0503020204020204" charset="-122"/>
                <a:sym typeface="Wingdings" panose="05000000000000000000" pitchFamily="2" charset="2"/>
              </a:rPr>
              <a:t> làm trò cười..., xấu đi.</a:t>
            </a:r>
            <a:endParaRPr lang="vi-VN" altLang="en-US" sz="3200" dirty="0">
              <a:latin typeface="Times New Roman" panose="02020603050405020304" pitchFamily="18" charset="0"/>
              <a:ea typeface="Microsoft YaHei" panose="020B0503020204020204" charset="-122"/>
              <a:sym typeface="Wingdings" panose="05000000000000000000" pitchFamily="2" charset="2"/>
            </a:endParaRPr>
          </a:p>
          <a:p>
            <a:pPr>
              <a:lnSpc>
                <a:spcPct val="95000"/>
              </a:lnSpc>
              <a:spcBef>
                <a:spcPts val="50"/>
              </a:spcBef>
              <a:spcAft>
                <a:spcPts val="0"/>
              </a:spcAft>
              <a:buChar char="-"/>
            </a:pPr>
            <a:r>
              <a:rPr lang="vi-VN" altLang="en-US" sz="3200" dirty="0">
                <a:latin typeface="Times New Roman" panose="02020603050405020304" pitchFamily="18" charset="0"/>
                <a:ea typeface="Microsoft YaHei" panose="020B0503020204020204" charset="-122"/>
                <a:sym typeface="+mn-ea"/>
              </a:rPr>
              <a:t>Giản dị, phù hợp, hài hoà với môi trường </a:t>
            </a:r>
            <a:r>
              <a:rPr lang="vi-VN" altLang="en-US" sz="3200" dirty="0">
                <a:latin typeface="Times New Roman" panose="02020603050405020304" pitchFamily="18" charset="0"/>
                <a:ea typeface="Microsoft YaHei" panose="020B0503020204020204" charset="-122"/>
                <a:sym typeface="Wingdings" panose="05000000000000000000" pitchFamily="2" charset="2"/>
              </a:rPr>
              <a:t> Đẹp.</a:t>
            </a:r>
            <a:endParaRPr lang="vi-VN" altLang="en-US" sz="3200" dirty="0">
              <a:latin typeface="Times New Roman" panose="02020603050405020304" pitchFamily="18" charset="0"/>
              <a:ea typeface="Microsoft YaHei" panose="020B0503020204020204" charset="-122"/>
              <a:sym typeface="Wingdings" panose="05000000000000000000" pitchFamily="2" charset="2"/>
            </a:endParaRPr>
          </a:p>
          <a:p>
            <a:pPr>
              <a:lnSpc>
                <a:spcPct val="95000"/>
              </a:lnSpc>
              <a:spcBef>
                <a:spcPts val="50"/>
              </a:spcBef>
              <a:spcAft>
                <a:spcPts val="0"/>
              </a:spcAft>
            </a:pPr>
            <a:r>
              <a:rPr lang="vi-VN" altLang="en-US" sz="3200" dirty="0">
                <a:solidFill>
                  <a:srgbClr val="9933FF"/>
                </a:solidFill>
                <a:latin typeface="Times New Roman" panose="02020603050405020304" pitchFamily="18" charset="0"/>
                <a:ea typeface="Microsoft YaHei" panose="020B0503020204020204" charset="-122"/>
                <a:sym typeface="Wingdings" panose="05000000000000000000" pitchFamily="2" charset="2"/>
              </a:rPr>
              <a:t> </a:t>
            </a:r>
            <a:r>
              <a:rPr lang="en-US" altLang="vi-VN" sz="3200" dirty="0">
                <a:solidFill>
                  <a:srgbClr val="9933FF"/>
                </a:solidFill>
                <a:latin typeface="Times New Roman" panose="02020603050405020304" pitchFamily="18" charset="0"/>
                <a:ea typeface="Microsoft YaHei" panose="020B0503020204020204" charset="-122"/>
                <a:sym typeface="Wingdings" panose="05000000000000000000" pitchFamily="2" charset="2"/>
              </a:rPr>
              <a:t>Lập luận p</a:t>
            </a:r>
            <a:r>
              <a:rPr lang="vi-VN" altLang="en-US" sz="3200" dirty="0">
                <a:solidFill>
                  <a:srgbClr val="9933FF"/>
                </a:solidFill>
                <a:latin typeface="Times New Roman" panose="02020603050405020304" pitchFamily="18" charset="0"/>
                <a:ea typeface="Microsoft YaHei" panose="020B0503020204020204" charset="-122"/>
                <a:sym typeface="Wingdings" panose="05000000000000000000" pitchFamily="2" charset="2"/>
              </a:rPr>
              <a:t>hân tích bằng lí lẽ</a:t>
            </a:r>
            <a:endParaRPr lang="vi-VN" altLang="en-US" sz="3200" dirty="0">
              <a:solidFill>
                <a:srgbClr val="9933FF"/>
              </a:solidFill>
              <a:latin typeface="Times New Roman" panose="02020603050405020304" pitchFamily="18" charset="0"/>
              <a:ea typeface="Microsoft YaHei" panose="020B0503020204020204" charset="-122"/>
              <a:sym typeface="Wingdings" panose="05000000000000000000" pitchFamily="2" charset="2"/>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cBhvr>
                                    </p:anim>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barn(inVertical)">
                                      <p:cBhvr>
                                        <p:cTn id="18" dur="500"/>
                                        <p:tgtEl>
                                          <p:spTgt spid="6">
                                            <p:txEl>
                                              <p:pRg st="1" end="1"/>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barn(inVertical)">
                                      <p:cBhvr>
                                        <p:cTn id="21" dur="500"/>
                                        <p:tgtEl>
                                          <p:spTgt spid="6">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box(in)">
                                      <p:cBhvr>
                                        <p:cTn id="26"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867746" y="660956"/>
            <a:ext cx="9041364" cy="646331"/>
          </a:xfrm>
          <a:prstGeom prst="rect">
            <a:avLst/>
          </a:prstGeom>
          <a:noFill/>
        </p:spPr>
        <p:txBody>
          <a:bodyPr wrap="square">
            <a:spAutoFit/>
          </a:bodyPr>
          <a:p>
            <a:pPr algn="ctr">
              <a:spcBef>
                <a:spcPts val="0"/>
              </a:spcBef>
            </a:pPr>
            <a:r>
              <a:rPr lang="en-US" sz="3600" b="1" dirty="0">
                <a:solidFill>
                  <a:srgbClr val="9933FF"/>
                </a:solidFill>
                <a:effectLst/>
                <a:latin typeface="Times New Roman" panose="02020603050405020304" pitchFamily="18" charset="0"/>
                <a:ea typeface="Calibri" panose="020F0502020204030204" pitchFamily="34" charset="0"/>
              </a:rPr>
              <a:t>CHỦ ĐỀ 28: XÂY DỰNG ĐOẠN VĂN</a:t>
            </a:r>
            <a:endParaRPr lang="en-US" sz="3200" dirty="0">
              <a:solidFill>
                <a:srgbClr val="9933FF"/>
              </a:solidFill>
              <a:effectLst/>
              <a:latin typeface="Times New Roman" panose="02020603050405020304" pitchFamily="18" charset="0"/>
            </a:endParaRPr>
          </a:p>
        </p:txBody>
      </p:sp>
      <p:sp>
        <p:nvSpPr>
          <p:cNvPr id="7" name="TextBox 6"/>
          <p:cNvSpPr txBox="1"/>
          <p:nvPr/>
        </p:nvSpPr>
        <p:spPr>
          <a:xfrm>
            <a:off x="1203648" y="1251302"/>
            <a:ext cx="9862457" cy="584775"/>
          </a:xfrm>
          <a:prstGeom prst="rect">
            <a:avLst/>
          </a:prstGeom>
          <a:noFill/>
        </p:spPr>
        <p:txBody>
          <a:bodyPr wrap="square">
            <a:spAutoFit/>
          </a:bodyPr>
          <a:p>
            <a:pPr>
              <a:spcBef>
                <a:spcPts val="0"/>
              </a:spcBef>
            </a:pPr>
            <a:r>
              <a:rPr lang="en-US" sz="3200" b="1" i="1" dirty="0" err="1">
                <a:solidFill>
                  <a:srgbClr val="FF0000"/>
                </a:solidFill>
                <a:latin typeface="Times New Roman" panose="02020603050405020304" pitchFamily="18" charset="0"/>
                <a:ea typeface="Calibri" panose="020F0502020204030204" pitchFamily="34" charset="0"/>
              </a:rPr>
              <a:t>Nội</a:t>
            </a:r>
            <a:r>
              <a:rPr lang="en-US" sz="3200" b="1" i="1" dirty="0">
                <a:solidFill>
                  <a:srgbClr val="FF0000"/>
                </a:solidFill>
                <a:latin typeface="Times New Roman" panose="02020603050405020304" pitchFamily="18" charset="0"/>
                <a:ea typeface="Calibri" panose="020F0502020204030204" pitchFamily="34" charset="0"/>
              </a:rPr>
              <a:t> dung1: </a:t>
            </a:r>
            <a:r>
              <a:rPr lang="en-US" sz="3200" b="1" i="1" dirty="0">
                <a:solidFill>
                  <a:srgbClr val="FF0000"/>
                </a:solidFill>
                <a:effectLst/>
                <a:latin typeface="Times New Roman" panose="02020603050405020304" pitchFamily="18" charset="0"/>
                <a:ea typeface="Calibri" panose="020F0502020204030204" pitchFamily="34" charset="0"/>
              </a:rPr>
              <a:t>  </a:t>
            </a:r>
            <a:r>
              <a:rPr lang="en-US" sz="3200" b="1" dirty="0">
                <a:solidFill>
                  <a:srgbClr val="FF0000"/>
                </a:solidFill>
                <a:effectLst/>
                <a:latin typeface="Times New Roman" panose="02020603050405020304" pitchFamily="18" charset="0"/>
                <a:ea typeface="Calibri" panose="020F0502020204030204" pitchFamily="34" charset="0"/>
              </a:rPr>
              <a:t>PHÉP PHÂN TÍCH VÀ TỔNG HỢP</a:t>
            </a:r>
            <a:endParaRPr lang="en-US" sz="2800" b="1" dirty="0">
              <a:solidFill>
                <a:srgbClr val="FF0000"/>
              </a:solidFill>
              <a:effectLst/>
              <a:latin typeface="Times New Roman" panose="02020603050405020304" pitchFamily="18" charset="0"/>
            </a:endParaRPr>
          </a:p>
        </p:txBody>
      </p:sp>
      <p:sp>
        <p:nvSpPr>
          <p:cNvPr id="9" name="TextBox 8"/>
          <p:cNvSpPr txBox="1"/>
          <p:nvPr/>
        </p:nvSpPr>
        <p:spPr>
          <a:xfrm>
            <a:off x="867745" y="1725644"/>
            <a:ext cx="9414589" cy="1568450"/>
          </a:xfrm>
          <a:prstGeom prst="rect">
            <a:avLst/>
          </a:prstGeom>
          <a:noFill/>
        </p:spPr>
        <p:txBody>
          <a:bodyPr wrap="square">
            <a:spAutoFit/>
          </a:bodyPr>
          <a:p>
            <a:pPr defTabSz="913130"/>
            <a:r>
              <a:rPr lang="en-US" altLang="zh-CN" sz="3200" b="1" dirty="0">
                <a:solidFill>
                  <a:srgbClr val="002060"/>
                </a:solidFill>
                <a:latin typeface="Times New Roman" panose="02020603050405020304" pitchFamily="18" charset="0"/>
                <a:ea typeface="方正正黑简体"/>
                <a:cs typeface="Times New Roman" panose="02020603050405020304" pitchFamily="18" charset="0"/>
                <a:sym typeface="+mn-lt"/>
              </a:rPr>
              <a:t>I.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Tìm</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hiểu</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phép</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phân</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tích</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và</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tổng</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hợp.</a:t>
            </a:r>
            <a:endParaRPr lang="en-US" altLang="zh-CN" sz="3200" b="1" dirty="0" err="1">
              <a:solidFill>
                <a:srgbClr val="002060"/>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1C17E7"/>
                </a:solidFill>
                <a:latin typeface="Times New Roman" panose="02020603050405020304" pitchFamily="18" charset="0"/>
                <a:cs typeface="Times New Roman" panose="02020603050405020304" pitchFamily="18" charset="0"/>
                <a:sym typeface="+mn-lt"/>
              </a:rPr>
              <a:t>VD: Văn bản “TRANG PHỤC” sgk/9.</a:t>
            </a:r>
            <a:endParaRPr lang="en-US" altLang="zh-CN" sz="3200" b="1" dirty="0">
              <a:solidFill>
                <a:srgbClr val="1C17E7"/>
              </a:solidFill>
              <a:latin typeface="Times New Roman" panose="02020603050405020304" pitchFamily="18" charset="0"/>
              <a:cs typeface="Times New Roman" panose="02020603050405020304" pitchFamily="18" charset="0"/>
              <a:sym typeface="+mn-lt"/>
            </a:endParaRPr>
          </a:p>
          <a:p>
            <a:pPr defTabSz="913130"/>
            <a:endParaRPr lang="en-US" altLang="x-none" sz="3200" b="1" u="sng"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ea"/>
            </a:endParaRPr>
          </a:p>
        </p:txBody>
      </p:sp>
      <p:sp>
        <p:nvSpPr>
          <p:cNvPr id="4" name="Text Box 3"/>
          <p:cNvSpPr txBox="1"/>
          <p:nvPr/>
        </p:nvSpPr>
        <p:spPr>
          <a:xfrm>
            <a:off x="365760" y="2654300"/>
            <a:ext cx="11678285" cy="977265"/>
          </a:xfrm>
          <a:prstGeom prst="rect">
            <a:avLst/>
          </a:prstGeom>
          <a:noFill/>
        </p:spPr>
        <p:txBody>
          <a:bodyPr wrap="square" rtlCol="0" anchor="t">
            <a:spAutoFit/>
          </a:bodyPr>
          <a:p>
            <a:pPr marL="227330" indent="-227330" defTabSz="913130">
              <a:lnSpc>
                <a:spcPct val="90000"/>
              </a:lnSpc>
            </a:pPr>
            <a:r>
              <a:rPr lang="en-US" altLang="x-none" sz="3200" dirty="0">
                <a:latin typeface="Times New Roman" panose="02020603050405020304" pitchFamily="18" charset="0"/>
                <a:ea typeface="Microsoft YaHei" panose="020B0503020204020204" charset="-122"/>
                <a:sym typeface="+mn-ea"/>
              </a:rPr>
              <a:t>KB: Thế mới biết, trang phục hợp văn hóa, hợp đạo đức, hợp môi trường mới l</a:t>
            </a:r>
            <a:r>
              <a:rPr lang="en-US" altLang="x-none" sz="3200" dirty="0">
                <a:latin typeface="Times New Roman" panose="02020603050405020304" pitchFamily="18" charset="0"/>
                <a:ea typeface="Times New Roman" panose="02020603050405020304" pitchFamily="18" charset="0"/>
                <a:sym typeface="+mn-ea"/>
              </a:rPr>
              <a:t>à</a:t>
            </a:r>
            <a:r>
              <a:rPr lang="en-US" altLang="x-none" sz="3200" dirty="0">
                <a:latin typeface="Times New Roman" panose="02020603050405020304" pitchFamily="18" charset="0"/>
                <a:ea typeface="Microsoft YaHei" panose="020B0503020204020204" charset="-122"/>
                <a:sym typeface="+mn-ea"/>
              </a:rPr>
              <a:t> trang phục đẹp.</a:t>
            </a:r>
            <a:endParaRPr lang="en-US" altLang="x-none" sz="3200" dirty="0">
              <a:latin typeface="Times New Roman" panose="02020603050405020304" pitchFamily="18" charset="0"/>
              <a:ea typeface="Microsoft YaHei" panose="020B0503020204020204" charset="-122"/>
              <a:sym typeface="+mn-ea"/>
            </a:endParaRPr>
          </a:p>
        </p:txBody>
      </p:sp>
      <p:sp>
        <p:nvSpPr>
          <p:cNvPr id="6" name="Text Box 5"/>
          <p:cNvSpPr txBox="1"/>
          <p:nvPr/>
        </p:nvSpPr>
        <p:spPr>
          <a:xfrm>
            <a:off x="580390" y="3580130"/>
            <a:ext cx="10400030" cy="583565"/>
          </a:xfrm>
          <a:prstGeom prst="rect">
            <a:avLst/>
          </a:prstGeom>
          <a:noFill/>
        </p:spPr>
        <p:txBody>
          <a:bodyPr wrap="none" rtlCol="0" anchor="t">
            <a:spAutoFit/>
          </a:bodyPr>
          <a:p>
            <a:pPr>
              <a:spcBef>
                <a:spcPct val="50000"/>
              </a:spcBef>
            </a:pPr>
            <a:r>
              <a:rPr lang="en-US" altLang="x-none" sz="3200" dirty="0">
                <a:latin typeface="Times New Roman" panose="02020603050405020304" pitchFamily="18" charset="0"/>
                <a:ea typeface="Microsoft YaHei" panose="020B0503020204020204" charset="-122"/>
                <a:sym typeface="Wingdings" panose="05000000000000000000" pitchFamily="2" charset="2"/>
              </a:rPr>
              <a:t></a:t>
            </a:r>
            <a:r>
              <a:rPr lang="en-US" altLang="x-none" sz="3200" dirty="0">
                <a:latin typeface="Times New Roman" panose="02020603050405020304" pitchFamily="18" charset="0"/>
                <a:ea typeface="Microsoft YaHei" panose="020B0503020204020204" charset="-122"/>
                <a:sym typeface="+mn-ea"/>
              </a:rPr>
              <a:t>Thâu tóm các ý, rút ra cái chung từ những điều đã phân tích </a:t>
            </a:r>
            <a:endParaRPr lang="en-US" altLang="x-none" sz="3200" dirty="0">
              <a:latin typeface="Times New Roman" panose="02020603050405020304" pitchFamily="18" charset="0"/>
              <a:ea typeface="Microsoft YaHei" panose="020B0503020204020204" charset="-122"/>
              <a:sym typeface="+mn-ea"/>
            </a:endParaRPr>
          </a:p>
        </p:txBody>
      </p:sp>
      <p:sp>
        <p:nvSpPr>
          <p:cNvPr id="8" name="Text Box 7"/>
          <p:cNvSpPr txBox="1"/>
          <p:nvPr/>
        </p:nvSpPr>
        <p:spPr>
          <a:xfrm>
            <a:off x="580390" y="4163695"/>
            <a:ext cx="5491480" cy="583565"/>
          </a:xfrm>
          <a:prstGeom prst="rect">
            <a:avLst/>
          </a:prstGeom>
          <a:noFill/>
        </p:spPr>
        <p:txBody>
          <a:bodyPr wrap="none" rtlCol="0" anchor="t">
            <a:spAutoFit/>
          </a:bodyPr>
          <a:p>
            <a:pPr>
              <a:spcBef>
                <a:spcPct val="50000"/>
              </a:spcBef>
            </a:pPr>
            <a:r>
              <a:rPr lang="en-US" altLang="x-none" sz="3200" dirty="0">
                <a:solidFill>
                  <a:srgbClr val="FF0000"/>
                </a:solidFill>
                <a:latin typeface="Times New Roman" panose="02020603050405020304" pitchFamily="18" charset="0"/>
                <a:ea typeface="Microsoft YaHei" panose="020B0503020204020204" charset="-122"/>
                <a:sym typeface="Wingdings" panose="05000000000000000000" pitchFamily="2" charset="2"/>
              </a:rPr>
              <a:t> </a:t>
            </a:r>
            <a:r>
              <a:rPr lang="en-US" altLang="x-none" sz="3200" b="1" dirty="0">
                <a:solidFill>
                  <a:srgbClr val="FF0000"/>
                </a:solidFill>
                <a:latin typeface="Times New Roman" panose="02020603050405020304" pitchFamily="18" charset="0"/>
                <a:ea typeface="Microsoft YaHei" panose="020B0503020204020204" charset="-122"/>
                <a:sym typeface="Wingdings" panose="05000000000000000000" pitchFamily="2" charset="2"/>
              </a:rPr>
              <a:t>Tổng hợp</a:t>
            </a:r>
            <a:r>
              <a:rPr lang="en-US" altLang="x-none" sz="3200" dirty="0">
                <a:solidFill>
                  <a:srgbClr val="FF0000"/>
                </a:solidFill>
                <a:latin typeface="Times New Roman" panose="02020603050405020304" pitchFamily="18" charset="0"/>
                <a:ea typeface="Microsoft YaHei" panose="020B0503020204020204" charset="-122"/>
                <a:sym typeface="Wingdings" panose="05000000000000000000" pitchFamily="2" charset="2"/>
              </a:rPr>
              <a:t> </a:t>
            </a:r>
            <a:r>
              <a:rPr lang="en-US" altLang="x-none" sz="3200" b="1" dirty="0">
                <a:solidFill>
                  <a:srgbClr val="FF0000"/>
                </a:solidFill>
                <a:latin typeface="Times New Roman" panose="02020603050405020304" pitchFamily="18" charset="0"/>
                <a:ea typeface="Microsoft YaHei" panose="020B0503020204020204" charset="-122"/>
                <a:sym typeface="Wingdings" panose="05000000000000000000" pitchFamily="2" charset="2"/>
              </a:rPr>
              <a:t>về qui tắc ăn mặc</a:t>
            </a:r>
            <a:endParaRPr lang="en-US" altLang="x-none" sz="3200" b="1" dirty="0">
              <a:solidFill>
                <a:srgbClr val="FF0000"/>
              </a:solidFill>
              <a:latin typeface="Times New Roman" panose="02020603050405020304" pitchFamily="18" charset="0"/>
              <a:ea typeface="Microsoft YaHei" panose="020B0503020204020204" charset="-122"/>
              <a:sym typeface="Wingdings" panose="05000000000000000000" pitchFamily="2" charset="2"/>
            </a:endParaRPr>
          </a:p>
        </p:txBody>
      </p:sp>
      <p:sp>
        <p:nvSpPr>
          <p:cNvPr id="10" name="Text Box 9"/>
          <p:cNvSpPr txBox="1"/>
          <p:nvPr/>
        </p:nvSpPr>
        <p:spPr>
          <a:xfrm>
            <a:off x="447675" y="4638040"/>
            <a:ext cx="11296650" cy="1076325"/>
          </a:xfrm>
          <a:prstGeom prst="rect">
            <a:avLst/>
          </a:prstGeom>
          <a:noFill/>
        </p:spPr>
        <p:txBody>
          <a:bodyPr wrap="square" rtlCol="0" anchor="t">
            <a:spAutoFit/>
          </a:bodyPr>
          <a:p>
            <a:pPr algn="just"/>
            <a:r>
              <a:rPr lang="en-US" altLang="x-none" sz="3200" i="1" dirty="0">
                <a:solidFill>
                  <a:srgbClr val="000000"/>
                </a:solidFill>
                <a:latin typeface="Times New Roman" panose="02020603050405020304" pitchFamily="18" charset="0"/>
                <a:ea typeface="Microsoft YaHei" panose="020B0503020204020204" charset="-122"/>
                <a:sym typeface="+mn-ea"/>
              </a:rPr>
              <a:t>Vị trí của phép lập luận tổng hợp: Cuối đoạn văn,cuối một phần văn bản, cuối văn bản.</a:t>
            </a:r>
            <a:endParaRPr lang="en-US" altLang="x-none" sz="3200" i="1" dirty="0">
              <a:solidFill>
                <a:srgbClr val="000000"/>
              </a:solidFill>
              <a:latin typeface="Times New Roman" panose="02020603050405020304" pitchFamily="18" charset="0"/>
              <a:ea typeface="Microsoft YaHei" panose="020B050302020402020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to="" calcmode="lin" valueType="num">
                                      <p:cBhvr>
                                        <p:cTn id="13" dur="1" fill="hold"/>
                                        <p:tgtEl>
                                          <p:spTgt spid="6"/>
                                        </p:tgtEl>
                                      </p:cBhvr>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ox(in)">
                                      <p:cBhvr>
                                        <p:cTn id="2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767580" y="260350"/>
            <a:ext cx="2316480" cy="583565"/>
          </a:xfrm>
          <a:prstGeom prst="rect">
            <a:avLst/>
          </a:prstGeom>
          <a:noFill/>
          <a:ln>
            <a:solidFill>
              <a:schemeClr val="accent1"/>
            </a:solidFill>
          </a:ln>
        </p:spPr>
        <p:txBody>
          <a:bodyPr wrap="none" rtlCol="0" anchor="t">
            <a:spAutoFit/>
          </a:bodyPr>
          <a:p>
            <a:pPr lvl="0" algn="ctr" fontAlgn="base">
              <a:buNone/>
            </a:pPr>
            <a:r>
              <a:rPr lang="en-US" altLang="zh-CN" sz="3200" b="1" u="sng"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NHẬN XÉT</a:t>
            </a:r>
            <a:endParaRPr lang="en-US" altLang="zh-CN" sz="3200" b="1" u="sng"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p:txBody>
      </p:sp>
      <p:sp>
        <p:nvSpPr>
          <p:cNvPr id="5" name="Text Box 4"/>
          <p:cNvSpPr txBox="1"/>
          <p:nvPr/>
        </p:nvSpPr>
        <p:spPr>
          <a:xfrm>
            <a:off x="1225550" y="1069975"/>
            <a:ext cx="2802890" cy="583565"/>
          </a:xfrm>
          <a:prstGeom prst="rect">
            <a:avLst/>
          </a:prstGeom>
          <a:noFill/>
          <a:ln>
            <a:solidFill>
              <a:schemeClr val="accent1"/>
            </a:solidFill>
          </a:ln>
        </p:spPr>
        <p:txBody>
          <a:bodyPr wrap="none" rtlCol="0" anchor="t">
            <a:spAutoFit/>
          </a:bodyPr>
          <a:p>
            <a:pPr algn="ctr"/>
            <a:r>
              <a:rPr lang="en-US" altLang="zh-CN" sz="3200" b="1" dirty="0">
                <a:solidFill>
                  <a:srgbClr val="000000"/>
                </a:solidFill>
                <a:latin typeface="Times New Roman" panose="02020603050405020304" pitchFamily="18" charset="0"/>
                <a:ea typeface="Microsoft YaHei" panose="020B0503020204020204" charset="-122"/>
                <a:sym typeface="+mn-lt"/>
              </a:rPr>
              <a:t>Phép phân tích</a:t>
            </a:r>
            <a:endParaRPr lang="en-US" altLang="zh-CN" sz="3200" b="1" dirty="0">
              <a:solidFill>
                <a:srgbClr val="000000"/>
              </a:solidFill>
              <a:latin typeface="Times New Roman" panose="02020603050405020304" pitchFamily="18" charset="0"/>
              <a:ea typeface="Microsoft YaHei" panose="020B0503020204020204" charset="-122"/>
              <a:sym typeface="+mn-lt"/>
            </a:endParaRPr>
          </a:p>
        </p:txBody>
      </p:sp>
      <p:sp>
        <p:nvSpPr>
          <p:cNvPr id="6" name="Text Box 5"/>
          <p:cNvSpPr txBox="1"/>
          <p:nvPr/>
        </p:nvSpPr>
        <p:spPr>
          <a:xfrm>
            <a:off x="476250" y="2024380"/>
            <a:ext cx="5533390" cy="1076325"/>
          </a:xfrm>
          <a:prstGeom prst="rect">
            <a:avLst/>
          </a:prstGeom>
          <a:noFill/>
          <a:ln>
            <a:solidFill>
              <a:schemeClr val="accent1"/>
            </a:solidFill>
          </a:ln>
        </p:spPr>
        <p:txBody>
          <a:bodyPr wrap="square" rtlCol="0" anchor="t">
            <a:spAutoFit/>
          </a:bodyPr>
          <a:p>
            <a:r>
              <a:rPr lang="en-US" altLang="x-none" sz="3200" i="1" dirty="0">
                <a:solidFill>
                  <a:srgbClr val="000000"/>
                </a:solidFill>
                <a:latin typeface="Times New Roman" panose="02020603050405020304" pitchFamily="18" charset="0"/>
                <a:ea typeface="Microsoft YaHei" panose="020B0503020204020204" charset="-122"/>
                <a:sym typeface="+mn-ea"/>
              </a:rPr>
              <a:t>L</a:t>
            </a:r>
            <a:r>
              <a:rPr lang="en-US" altLang="x-none" sz="3200" i="1" dirty="0">
                <a:solidFill>
                  <a:srgbClr val="000000"/>
                </a:solidFill>
                <a:latin typeface="Times New Roman" panose="02020603050405020304" pitchFamily="18" charset="0"/>
                <a:ea typeface="Times New Roman" panose="02020603050405020304" pitchFamily="18" charset="0"/>
                <a:sym typeface="+mn-ea"/>
              </a:rPr>
              <a:t>à</a:t>
            </a:r>
            <a:r>
              <a:rPr lang="en-US" altLang="x-none" sz="3200" i="1" dirty="0">
                <a:solidFill>
                  <a:srgbClr val="000000"/>
                </a:solidFill>
                <a:latin typeface="Times New Roman" panose="02020603050405020304" pitchFamily="18" charset="0"/>
                <a:ea typeface="Microsoft YaHei" panose="020B0503020204020204" charset="-122"/>
                <a:sym typeface="+mn-ea"/>
              </a:rPr>
              <a:t> cách trình b</a:t>
            </a:r>
            <a:r>
              <a:rPr lang="en-US" altLang="x-none" sz="3200" i="1" dirty="0">
                <a:solidFill>
                  <a:srgbClr val="000000"/>
                </a:solidFill>
                <a:latin typeface="Times New Roman" panose="02020603050405020304" pitchFamily="18" charset="0"/>
                <a:ea typeface="Times New Roman" panose="02020603050405020304" pitchFamily="18" charset="0"/>
                <a:sym typeface="+mn-ea"/>
              </a:rPr>
              <a:t>à</a:t>
            </a:r>
            <a:r>
              <a:rPr lang="en-US" altLang="x-none" sz="3200" i="1" dirty="0">
                <a:solidFill>
                  <a:srgbClr val="000000"/>
                </a:solidFill>
                <a:latin typeface="Times New Roman" panose="02020603050405020304" pitchFamily="18" charset="0"/>
                <a:ea typeface="Microsoft YaHei" panose="020B0503020204020204" charset="-122"/>
                <a:sym typeface="+mn-ea"/>
              </a:rPr>
              <a:t>y từng bộ phận, từng phương diện  vấn đề</a:t>
            </a:r>
            <a:endParaRPr lang="en-US" altLang="x-none" sz="3200" i="1" dirty="0">
              <a:solidFill>
                <a:srgbClr val="000000"/>
              </a:solidFill>
              <a:latin typeface="Times New Roman" panose="02020603050405020304" pitchFamily="18" charset="0"/>
              <a:ea typeface="Microsoft YaHei" panose="020B0503020204020204" charset="-122"/>
              <a:sym typeface="+mn-ea"/>
            </a:endParaRPr>
          </a:p>
        </p:txBody>
      </p:sp>
      <p:sp>
        <p:nvSpPr>
          <p:cNvPr id="7" name="Text Box 6"/>
          <p:cNvSpPr txBox="1"/>
          <p:nvPr/>
        </p:nvSpPr>
        <p:spPr>
          <a:xfrm>
            <a:off x="7506653" y="1177925"/>
            <a:ext cx="2711450" cy="583565"/>
          </a:xfrm>
          <a:prstGeom prst="rect">
            <a:avLst/>
          </a:prstGeom>
          <a:noFill/>
          <a:ln>
            <a:solidFill>
              <a:schemeClr val="accent1"/>
            </a:solidFill>
          </a:ln>
        </p:spPr>
        <p:txBody>
          <a:bodyPr wrap="none" rtlCol="0" anchor="t">
            <a:spAutoFit/>
          </a:bodyPr>
          <a:p>
            <a:pPr algn="ctr"/>
            <a:r>
              <a:rPr lang="en-US" altLang="zh-CN" sz="3200" b="1" dirty="0">
                <a:solidFill>
                  <a:srgbClr val="000000"/>
                </a:solidFill>
                <a:latin typeface="Times New Roman" panose="02020603050405020304" pitchFamily="18" charset="0"/>
                <a:ea typeface="Microsoft YaHei" panose="020B0503020204020204" charset="-122"/>
                <a:sym typeface="+mn-lt"/>
              </a:rPr>
              <a:t>Phép tổng hợp</a:t>
            </a:r>
            <a:endParaRPr lang="en-US" altLang="zh-CN" sz="3200" b="1" dirty="0">
              <a:solidFill>
                <a:srgbClr val="000000"/>
              </a:solidFill>
              <a:latin typeface="Times New Roman" panose="02020603050405020304" pitchFamily="18" charset="0"/>
              <a:ea typeface="Microsoft YaHei" panose="020B0503020204020204" charset="-122"/>
              <a:sym typeface="+mn-lt"/>
            </a:endParaRPr>
          </a:p>
        </p:txBody>
      </p:sp>
      <p:sp>
        <p:nvSpPr>
          <p:cNvPr id="8" name="Text Box 7"/>
          <p:cNvSpPr txBox="1"/>
          <p:nvPr/>
        </p:nvSpPr>
        <p:spPr>
          <a:xfrm>
            <a:off x="6924675" y="2145665"/>
            <a:ext cx="4540885" cy="1076325"/>
          </a:xfrm>
          <a:prstGeom prst="rect">
            <a:avLst/>
          </a:prstGeom>
          <a:noFill/>
          <a:ln>
            <a:solidFill>
              <a:schemeClr val="accent1"/>
            </a:solidFill>
          </a:ln>
        </p:spPr>
        <p:txBody>
          <a:bodyPr wrap="square" rtlCol="0" anchor="t">
            <a:spAutoFit/>
          </a:bodyPr>
          <a:p>
            <a:r>
              <a:rPr lang="en-US" altLang="x-none" sz="3200" i="1" dirty="0">
                <a:solidFill>
                  <a:srgbClr val="000000"/>
                </a:solidFill>
                <a:latin typeface="Times New Roman" panose="02020603050405020304" pitchFamily="18" charset="0"/>
                <a:ea typeface="Microsoft YaHei" panose="020B0503020204020204" charset="-122"/>
                <a:sym typeface="+mn-ea"/>
              </a:rPr>
              <a:t>L</a:t>
            </a:r>
            <a:r>
              <a:rPr lang="en-US" altLang="x-none" sz="3200" i="1" dirty="0">
                <a:solidFill>
                  <a:srgbClr val="000000"/>
                </a:solidFill>
                <a:latin typeface="Times New Roman" panose="02020603050405020304" pitchFamily="18" charset="0"/>
                <a:ea typeface="Times New Roman" panose="02020603050405020304" pitchFamily="18" charset="0"/>
                <a:sym typeface="+mn-ea"/>
              </a:rPr>
              <a:t>à</a:t>
            </a:r>
            <a:r>
              <a:rPr lang="en-US" altLang="x-none" sz="3200" i="1" dirty="0">
                <a:solidFill>
                  <a:srgbClr val="000000"/>
                </a:solidFill>
                <a:latin typeface="Times New Roman" panose="02020603050405020304" pitchFamily="18" charset="0"/>
                <a:ea typeface="Microsoft YaHei" panose="020B0503020204020204" charset="-122"/>
                <a:sym typeface="+mn-ea"/>
              </a:rPr>
              <a:t> rút ra cái chung từ những điều đã phân tích.</a:t>
            </a:r>
            <a:endParaRPr lang="en-US" altLang="x-none" sz="3200" i="1" dirty="0">
              <a:solidFill>
                <a:srgbClr val="000000"/>
              </a:solidFill>
              <a:latin typeface="Times New Roman" panose="02020603050405020304" pitchFamily="18" charset="0"/>
              <a:ea typeface="Microsoft YaHei" panose="020B0503020204020204" charset="-122"/>
              <a:sym typeface="+mn-ea"/>
            </a:endParaRPr>
          </a:p>
        </p:txBody>
      </p:sp>
      <p:sp>
        <p:nvSpPr>
          <p:cNvPr id="9" name="íṥļïḋé"/>
          <p:cNvSpPr/>
          <p:nvPr/>
        </p:nvSpPr>
        <p:spPr>
          <a:xfrm>
            <a:off x="3533775" y="3471387"/>
            <a:ext cx="6211888" cy="645160"/>
          </a:xfrm>
          <a:prstGeom prst="rect">
            <a:avLst/>
          </a:prstGeom>
          <a:no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r>
              <a:rPr lang="en-US" altLang="zh-CN" sz="3600" b="1" u="sng"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GHI NHỚ SGK</a:t>
            </a:r>
            <a:endParaRPr lang="en-US" altLang="zh-CN" sz="3600" b="1" u="sng"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p:txBody>
      </p:sp>
      <p:cxnSp>
        <p:nvCxnSpPr>
          <p:cNvPr id="10" name="Straight Arrow Connector 9"/>
          <p:cNvCxnSpPr/>
          <p:nvPr/>
        </p:nvCxnSpPr>
        <p:spPr>
          <a:xfrm flipH="1">
            <a:off x="4028440" y="843915"/>
            <a:ext cx="1897380" cy="518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7" idx="1"/>
          </p:cNvCxnSpPr>
          <p:nvPr/>
        </p:nvCxnSpPr>
        <p:spPr>
          <a:xfrm>
            <a:off x="5859780" y="830580"/>
            <a:ext cx="1647190" cy="639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6" idx="0"/>
          </p:cNvCxnSpPr>
          <p:nvPr/>
        </p:nvCxnSpPr>
        <p:spPr>
          <a:xfrm flipH="1">
            <a:off x="3242945" y="1653540"/>
            <a:ext cx="12065" cy="370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8856980" y="1761490"/>
            <a:ext cx="12065" cy="370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to="" calcmode="lin" valueType="num">
                                      <p:cBhvr>
                                        <p:cTn id="7" dur="1" fill="hold"/>
                                        <p:tgtEl>
                                          <p:spTgt spid="10"/>
                                        </p:tgtEl>
                                      </p:cBhvr>
                                    </p:anim>
                                  </p:childTnLst>
                                </p:cTn>
                              </p:par>
                              <p:par>
                                <p:cTn id="8" presetID="24"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to="" calcmode="lin" valueType="num">
                                      <p:cBhvr>
                                        <p:cTn id="10" dur="1" fill="hold"/>
                                        <p:tgtEl>
                                          <p:spTgt spid="5"/>
                                        </p:tgtEl>
                                      </p:cBhvr>
                                    </p:anim>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ox(in)">
                                      <p:cBhvr>
                                        <p:cTn id="23" dur="2000"/>
                                        <p:tgtEl>
                                          <p:spTgt spid="11"/>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barn(inVertical)">
                                      <p:cBhvr>
                                        <p:cTn id="31" dur="500"/>
                                        <p:tgtEl>
                                          <p:spTgt spid="13"/>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arn(inVertical)">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ox(in)">
                                      <p:cBhvr>
                                        <p:cTn id="3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82575" y="188595"/>
            <a:ext cx="7686675" cy="1076325"/>
          </a:xfrm>
          <a:prstGeom prst="rect">
            <a:avLst/>
          </a:prstGeom>
          <a:noFill/>
        </p:spPr>
        <p:txBody>
          <a:bodyPr wrap="square" rtlCol="0" anchor="t">
            <a:spAutoFit/>
          </a:bodyPr>
          <a:p>
            <a:pPr lvl="0" algn="l" fontAlgn="base">
              <a:buNone/>
            </a:pPr>
            <a:r>
              <a:rPr lang="en-US" altLang="zh-CN" sz="32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II. Luyện tập.</a:t>
            </a:r>
            <a:endParaRPr lang="en-US" altLang="zh-CN" sz="3200" b="1"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a:p>
            <a:pPr lvl="0" algn="l" fontAlgn="base">
              <a:buNone/>
            </a:pPr>
            <a:r>
              <a:rPr lang="en-US" altLang="zh-CN" sz="3200" b="1" dirty="0">
                <a:latin typeface="Times New Roman" panose="02020603050405020304" pitchFamily="18" charset="0"/>
                <a:ea typeface="Microsoft YaHei" panose="020B0503020204020204" charset="-122"/>
                <a:cs typeface="Times New Roman" panose="02020603050405020304" pitchFamily="18" charset="0"/>
                <a:sym typeface="+mn-lt"/>
              </a:rPr>
              <a:t>Bài tập 1. Sgk T11</a:t>
            </a:r>
            <a:endParaRPr lang="en-US" altLang="zh-CN" sz="3200" b="1" dirty="0">
              <a:latin typeface="Times New Roman" panose="02020603050405020304" pitchFamily="18" charset="0"/>
              <a:ea typeface="Microsoft YaHei" panose="020B0503020204020204" charset="-122"/>
              <a:cs typeface="Times New Roman" panose="02020603050405020304" pitchFamily="18" charset="0"/>
              <a:sym typeface="+mn-lt"/>
            </a:endParaRPr>
          </a:p>
        </p:txBody>
      </p:sp>
      <p:sp>
        <p:nvSpPr>
          <p:cNvPr id="5" name="Text Box 4"/>
          <p:cNvSpPr txBox="1"/>
          <p:nvPr/>
        </p:nvSpPr>
        <p:spPr>
          <a:xfrm>
            <a:off x="282575" y="1132205"/>
            <a:ext cx="11466830" cy="1076325"/>
          </a:xfrm>
          <a:prstGeom prst="rect">
            <a:avLst/>
          </a:prstGeom>
          <a:noFill/>
        </p:spPr>
        <p:txBody>
          <a:bodyPr wrap="square" rtlCol="0" anchor="t">
            <a:spAutoFit/>
          </a:bodyPr>
          <a:p>
            <a:r>
              <a:rPr lang="vi-VN" altLang="en-US" sz="3200" dirty="0">
                <a:solidFill>
                  <a:srgbClr val="000000"/>
                </a:solidFill>
                <a:latin typeface="Times New Roman" panose="02020603050405020304" pitchFamily="18" charset="0"/>
                <a:ea typeface="Microsoft YaHei" panose="020B0503020204020204" charset="-122"/>
                <a:sym typeface="+mn-ea"/>
              </a:rPr>
              <a:t>Đọc các đoạn trích sau v</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cho biết tác giả đã vận dụng ph</a:t>
            </a:r>
            <a:r>
              <a:rPr lang="en-US" altLang="x-none" sz="3200" dirty="0">
                <a:solidFill>
                  <a:srgbClr val="000000"/>
                </a:solidFill>
                <a:latin typeface="Times New Roman" panose="02020603050405020304" pitchFamily="18" charset="0"/>
                <a:ea typeface="Microsoft YaHei" panose="020B0503020204020204" charset="-122"/>
                <a:sym typeface="+mn-ea"/>
              </a:rPr>
              <a:t>ép lập luận</a:t>
            </a:r>
            <a:r>
              <a:rPr lang="vi-VN" altLang="en-US" sz="3200" dirty="0">
                <a:solidFill>
                  <a:srgbClr val="000000"/>
                </a:solidFill>
                <a:latin typeface="Times New Roman" panose="02020603050405020304" pitchFamily="18" charset="0"/>
                <a:ea typeface="Microsoft YaHei" panose="020B0503020204020204" charset="-122"/>
                <a:sym typeface="+mn-ea"/>
              </a:rPr>
              <a:t> n</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o v</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v</a:t>
            </a:r>
            <a:r>
              <a:rPr lang="en-US" altLang="x-none" sz="3200" dirty="0">
                <a:solidFill>
                  <a:srgbClr val="000000"/>
                </a:solidFill>
                <a:latin typeface="Times New Roman" panose="02020603050405020304" pitchFamily="18" charset="0"/>
                <a:ea typeface="Microsoft YaHei" panose="020B0503020204020204" charset="-122"/>
                <a:sym typeface="+mn-ea"/>
              </a:rPr>
              <a:t>ận </a:t>
            </a:r>
            <a:r>
              <a:rPr lang="vi-VN" altLang="en-US" sz="3200" dirty="0">
                <a:solidFill>
                  <a:srgbClr val="000000"/>
                </a:solidFill>
                <a:latin typeface="Times New Roman" panose="02020603050405020304" pitchFamily="18" charset="0"/>
                <a:ea typeface="Microsoft YaHei" panose="020B0503020204020204" charset="-122"/>
                <a:sym typeface="+mn-ea"/>
              </a:rPr>
              <a:t>dụng như thế n</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o</a:t>
            </a:r>
            <a:r>
              <a:rPr lang="en-US" altLang="x-none" sz="3200" dirty="0">
                <a:solidFill>
                  <a:srgbClr val="000000"/>
                </a:solidFill>
                <a:latin typeface="Times New Roman" panose="02020603050405020304" pitchFamily="18" charset="0"/>
                <a:ea typeface="Microsoft YaHei" panose="020B0503020204020204" charset="-122"/>
                <a:sym typeface="+mn-ea"/>
              </a:rPr>
              <a:t>?</a:t>
            </a:r>
            <a:endParaRPr lang="en-US" altLang="x-none" sz="3200" dirty="0">
              <a:solidFill>
                <a:srgbClr val="000000"/>
              </a:solidFill>
              <a:latin typeface="Times New Roman" panose="02020603050405020304" pitchFamily="18" charset="0"/>
              <a:ea typeface="Microsoft YaHei" panose="020B0503020204020204" charset="-122"/>
              <a:sym typeface="+mn-ea"/>
            </a:endParaRPr>
          </a:p>
        </p:txBody>
      </p:sp>
      <p:sp>
        <p:nvSpPr>
          <p:cNvPr id="6" name="Text Box 5"/>
          <p:cNvSpPr txBox="1"/>
          <p:nvPr/>
        </p:nvSpPr>
        <p:spPr>
          <a:xfrm>
            <a:off x="282575" y="2136140"/>
            <a:ext cx="11466195" cy="2553335"/>
          </a:xfrm>
          <a:prstGeom prst="rect">
            <a:avLst/>
          </a:prstGeom>
          <a:noFill/>
        </p:spPr>
        <p:txBody>
          <a:bodyPr wrap="square" rtlCol="0" anchor="t">
            <a:spAutoFit/>
          </a:bodyPr>
          <a:p>
            <a:r>
              <a:rPr lang="en-US" altLang="x-none" sz="3200" b="1" i="1" dirty="0">
                <a:solidFill>
                  <a:srgbClr val="FF0000"/>
                </a:solidFill>
                <a:latin typeface="Times New Roman" panose="02020603050405020304" pitchFamily="18" charset="0"/>
                <a:ea typeface="Microsoft YaHei" panose="020B0503020204020204" charset="-122"/>
                <a:sym typeface="+mn-ea"/>
              </a:rPr>
              <a:t>a. </a:t>
            </a:r>
            <a:r>
              <a:rPr lang="vi-VN" altLang="en-US" sz="3200" b="1" i="1" dirty="0">
                <a:solidFill>
                  <a:srgbClr val="FF0000"/>
                </a:solidFill>
                <a:latin typeface="Times New Roman" panose="02020603050405020304" pitchFamily="18" charset="0"/>
                <a:ea typeface="Microsoft YaHei" panose="020B0503020204020204" charset="-122"/>
                <a:sym typeface="+mn-ea"/>
              </a:rPr>
              <a:t>Phép phân tích (theo lối diễn dịch).</a:t>
            </a:r>
            <a:endParaRPr lang="vi-VN" altLang="en-US" sz="3200" b="1" i="1" dirty="0">
              <a:solidFill>
                <a:srgbClr val="FF0000"/>
              </a:solidFill>
              <a:latin typeface="Times New Roman" panose="02020603050405020304" pitchFamily="18" charset="0"/>
              <a:ea typeface="Microsoft YaHei" panose="020B0503020204020204" charset="-122"/>
            </a:endParaRPr>
          </a:p>
          <a:p>
            <a:r>
              <a:rPr lang="vi-VN" altLang="en-US" sz="3200" b="1" i="1" dirty="0">
                <a:latin typeface="Times New Roman" panose="02020603050405020304" pitchFamily="18" charset="0"/>
                <a:ea typeface="Microsoft YaHei" panose="020B0503020204020204" charset="-122"/>
                <a:sym typeface="+mn-ea"/>
              </a:rPr>
              <a:t>- Trình tự phân tích:</a:t>
            </a:r>
            <a:endParaRPr lang="vi-VN" altLang="en-US" sz="3200" b="1" i="1" dirty="0">
              <a:latin typeface="Times New Roman" panose="02020603050405020304" pitchFamily="18" charset="0"/>
              <a:ea typeface="Microsoft YaHei" panose="020B0503020204020204" charset="-122"/>
            </a:endParaRPr>
          </a:p>
          <a:p>
            <a:r>
              <a:rPr lang="vi-VN" altLang="en-US" sz="3200" b="1" i="1" dirty="0">
                <a:latin typeface="Times New Roman" panose="02020603050405020304" pitchFamily="18" charset="0"/>
                <a:ea typeface="Microsoft YaHei" panose="020B0503020204020204" charset="-122"/>
                <a:sym typeface="+mn-ea"/>
              </a:rPr>
              <a:t>+ Cái hay thể hiện ở sự phối hợp các m</a:t>
            </a:r>
            <a:r>
              <a:rPr lang="vi-VN" altLang="en-US" sz="3200" b="1" i="1" dirty="0">
                <a:latin typeface="Times New Roman" panose="02020603050405020304" pitchFamily="18" charset="0"/>
                <a:ea typeface="Times New Roman" panose="02020603050405020304" pitchFamily="18" charset="0"/>
                <a:sym typeface="+mn-ea"/>
              </a:rPr>
              <a:t>à</a:t>
            </a:r>
            <a:r>
              <a:rPr lang="vi-VN" altLang="en-US" sz="3200" b="1" i="1" dirty="0">
                <a:latin typeface="Times New Roman" panose="02020603050405020304" pitchFamily="18" charset="0"/>
                <a:ea typeface="Microsoft YaHei" panose="020B0503020204020204" charset="-122"/>
                <a:sym typeface="+mn-ea"/>
              </a:rPr>
              <a:t>u xanh khác nhau</a:t>
            </a:r>
            <a:endParaRPr lang="vi-VN" altLang="en-US" sz="3200" b="1" i="1" dirty="0">
              <a:latin typeface="Times New Roman" panose="02020603050405020304" pitchFamily="18" charset="0"/>
              <a:ea typeface="Microsoft YaHei" panose="020B0503020204020204" charset="-122"/>
            </a:endParaRPr>
          </a:p>
          <a:p>
            <a:r>
              <a:rPr lang="vi-VN" altLang="en-US" sz="3200" b="1" i="1" dirty="0">
                <a:latin typeface="Times New Roman" panose="02020603050405020304" pitchFamily="18" charset="0"/>
                <a:ea typeface="Microsoft YaHei" panose="020B0503020204020204" charset="-122"/>
                <a:sym typeface="+mn-ea"/>
              </a:rPr>
              <a:t>+ Cái hay thể hiện ở sự phối hợp các cử động nhỏ</a:t>
            </a:r>
            <a:endParaRPr lang="vi-VN" altLang="en-US" sz="3200" b="1" i="1" dirty="0">
              <a:latin typeface="Times New Roman" panose="02020603050405020304" pitchFamily="18" charset="0"/>
              <a:ea typeface="Microsoft YaHei" panose="020B0503020204020204" charset="-122"/>
            </a:endParaRPr>
          </a:p>
          <a:p>
            <a:r>
              <a:rPr lang="vi-VN" altLang="en-US" sz="3200" b="1" i="1" dirty="0">
                <a:latin typeface="Times New Roman" panose="02020603050405020304" pitchFamily="18" charset="0"/>
                <a:ea typeface="Microsoft YaHei" panose="020B0503020204020204" charset="-122"/>
                <a:sym typeface="+mn-ea"/>
              </a:rPr>
              <a:t>+ Các hay thể hiện ở vần thơ</a:t>
            </a:r>
            <a:endParaRPr lang="vi-VN" altLang="en-US" sz="3200" b="1" i="1" dirty="0">
              <a:latin typeface="Times New Roman" panose="02020603050405020304" pitchFamily="18" charset="0"/>
              <a:ea typeface="Microsoft YaHei"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to="" calcmode="lin" valueType="num">
                                      <p:cBhvr>
                                        <p:cTn id="13" dur="1" fill="hold"/>
                                        <p:tgtEl>
                                          <p:spTgt spid="5"/>
                                        </p:tgtEl>
                                      </p:cBhvr>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barn(inVertical)">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 calcmode="lin" valueType="num">
                                      <p:cBhvr additive="base">
                                        <p:cTn id="23" dur="500"/>
                                        <p:tgtEl>
                                          <p:spTgt spid="6">
                                            <p:txEl>
                                              <p:pRg st="1" end="1"/>
                                            </p:txEl>
                                          </p:spTgt>
                                        </p:tgtEl>
                                        <p:attrNameLst>
                                          <p:attrName>ppt_y</p:attrName>
                                        </p:attrNameLst>
                                      </p:cBhvr>
                                      <p:tavLst>
                                        <p:tav tm="0">
                                          <p:val>
                                            <p:strVal val="#ppt_y+#ppt_h*1.125000"/>
                                          </p:val>
                                        </p:tav>
                                        <p:tav tm="100000">
                                          <p:val>
                                            <p:strVal val="#ppt_y"/>
                                          </p:val>
                                        </p:tav>
                                      </p:tavLst>
                                    </p:anim>
                                    <p:animEffect transition="in" filter="wipe(up)">
                                      <p:cBhvr>
                                        <p:cTn id="24" dur="5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nodeType="click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to="" calcmode="lin" valueType="num">
                                      <p:cBhvr>
                                        <p:cTn id="29" dur="1" fill="hold"/>
                                        <p:tgtEl>
                                          <p:spTgt spid="6">
                                            <p:txEl>
                                              <p:pRg st="2" end="2"/>
                                            </p:txEl>
                                          </p:spTgt>
                                        </p:tgtEl>
                                      </p:cBhvr>
                                    </p:anim>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ox(in)">
                                      <p:cBhvr>
                                        <p:cTn id="34" dur="2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additive="base">
                                        <p:cTn id="39" dur="500"/>
                                        <p:tgtEl>
                                          <p:spTgt spid="6">
                                            <p:txEl>
                                              <p:pRg st="4" end="4"/>
                                            </p:txEl>
                                          </p:spTgt>
                                        </p:tgtEl>
                                        <p:attrNameLst>
                                          <p:attrName>ppt_y</p:attrName>
                                        </p:attrNameLst>
                                      </p:cBhvr>
                                      <p:tavLst>
                                        <p:tav tm="0">
                                          <p:val>
                                            <p:strVal val="#ppt_y+#ppt_h*1.125000"/>
                                          </p:val>
                                        </p:tav>
                                        <p:tav tm="100000">
                                          <p:val>
                                            <p:strVal val="#ppt_y"/>
                                          </p:val>
                                        </p:tav>
                                      </p:tavLst>
                                    </p:anim>
                                    <p:animEffect transition="in" filter="wipe(up)">
                                      <p:cBhvr>
                                        <p:cTn id="40"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82575" y="188595"/>
            <a:ext cx="7686675" cy="1076325"/>
          </a:xfrm>
          <a:prstGeom prst="rect">
            <a:avLst/>
          </a:prstGeom>
          <a:noFill/>
        </p:spPr>
        <p:txBody>
          <a:bodyPr wrap="square" rtlCol="0" anchor="t">
            <a:spAutoFit/>
          </a:bodyPr>
          <a:p>
            <a:pPr lvl="0" algn="l" fontAlgn="base">
              <a:buNone/>
            </a:pPr>
            <a:r>
              <a:rPr lang="en-US" altLang="zh-CN" sz="32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II. Luyện tập.</a:t>
            </a:r>
            <a:endParaRPr lang="en-US" altLang="zh-CN" sz="3200" b="1"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a:p>
            <a:pPr lvl="0" algn="l" fontAlgn="base">
              <a:buNone/>
            </a:pPr>
            <a:r>
              <a:rPr lang="en-US" altLang="zh-CN" sz="3200" b="1" dirty="0">
                <a:latin typeface="Times New Roman" panose="02020603050405020304" pitchFamily="18" charset="0"/>
                <a:ea typeface="Microsoft YaHei" panose="020B0503020204020204" charset="-122"/>
                <a:cs typeface="Times New Roman" panose="02020603050405020304" pitchFamily="18" charset="0"/>
                <a:sym typeface="+mn-lt"/>
              </a:rPr>
              <a:t>Bài tập 1. Sgk T11</a:t>
            </a:r>
            <a:endParaRPr lang="en-US" altLang="zh-CN" sz="3200" b="1" dirty="0">
              <a:latin typeface="Times New Roman" panose="02020603050405020304" pitchFamily="18" charset="0"/>
              <a:ea typeface="Microsoft YaHei" panose="020B0503020204020204" charset="-122"/>
              <a:cs typeface="Times New Roman" panose="02020603050405020304" pitchFamily="18" charset="0"/>
              <a:sym typeface="+mn-lt"/>
            </a:endParaRPr>
          </a:p>
        </p:txBody>
      </p:sp>
      <p:sp>
        <p:nvSpPr>
          <p:cNvPr id="5" name="Text Box 4"/>
          <p:cNvSpPr txBox="1"/>
          <p:nvPr/>
        </p:nvSpPr>
        <p:spPr>
          <a:xfrm>
            <a:off x="282575" y="1132205"/>
            <a:ext cx="11466830" cy="1076325"/>
          </a:xfrm>
          <a:prstGeom prst="rect">
            <a:avLst/>
          </a:prstGeom>
          <a:noFill/>
        </p:spPr>
        <p:txBody>
          <a:bodyPr wrap="square" rtlCol="0" anchor="t">
            <a:spAutoFit/>
          </a:bodyPr>
          <a:p>
            <a:r>
              <a:rPr lang="vi-VN" altLang="en-US" sz="3200" dirty="0">
                <a:solidFill>
                  <a:srgbClr val="000000"/>
                </a:solidFill>
                <a:latin typeface="Times New Roman" panose="02020603050405020304" pitchFamily="18" charset="0"/>
                <a:ea typeface="Microsoft YaHei" panose="020B0503020204020204" charset="-122"/>
                <a:sym typeface="+mn-ea"/>
              </a:rPr>
              <a:t>Đọc các đoạn trích sau v</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cho biết tác giả đã vận dụng ph</a:t>
            </a:r>
            <a:r>
              <a:rPr lang="en-US" altLang="x-none" sz="3200" dirty="0">
                <a:solidFill>
                  <a:srgbClr val="000000"/>
                </a:solidFill>
                <a:latin typeface="Times New Roman" panose="02020603050405020304" pitchFamily="18" charset="0"/>
                <a:ea typeface="Microsoft YaHei" panose="020B0503020204020204" charset="-122"/>
                <a:sym typeface="+mn-ea"/>
              </a:rPr>
              <a:t>ép lập luận</a:t>
            </a:r>
            <a:r>
              <a:rPr lang="vi-VN" altLang="en-US" sz="3200" dirty="0">
                <a:solidFill>
                  <a:srgbClr val="000000"/>
                </a:solidFill>
                <a:latin typeface="Times New Roman" panose="02020603050405020304" pitchFamily="18" charset="0"/>
                <a:ea typeface="Microsoft YaHei" panose="020B0503020204020204" charset="-122"/>
                <a:sym typeface="+mn-ea"/>
              </a:rPr>
              <a:t> n</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o v</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v</a:t>
            </a:r>
            <a:r>
              <a:rPr lang="en-US" altLang="x-none" sz="3200" dirty="0">
                <a:solidFill>
                  <a:srgbClr val="000000"/>
                </a:solidFill>
                <a:latin typeface="Times New Roman" panose="02020603050405020304" pitchFamily="18" charset="0"/>
                <a:ea typeface="Microsoft YaHei" panose="020B0503020204020204" charset="-122"/>
                <a:sym typeface="+mn-ea"/>
              </a:rPr>
              <a:t>ận </a:t>
            </a:r>
            <a:r>
              <a:rPr lang="vi-VN" altLang="en-US" sz="3200" dirty="0">
                <a:solidFill>
                  <a:srgbClr val="000000"/>
                </a:solidFill>
                <a:latin typeface="Times New Roman" panose="02020603050405020304" pitchFamily="18" charset="0"/>
                <a:ea typeface="Microsoft YaHei" panose="020B0503020204020204" charset="-122"/>
                <a:sym typeface="+mn-ea"/>
              </a:rPr>
              <a:t>dụng như thế n</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o</a:t>
            </a:r>
            <a:r>
              <a:rPr lang="en-US" altLang="x-none" sz="3200" dirty="0">
                <a:solidFill>
                  <a:srgbClr val="000000"/>
                </a:solidFill>
                <a:latin typeface="Times New Roman" panose="02020603050405020304" pitchFamily="18" charset="0"/>
                <a:ea typeface="Microsoft YaHei" panose="020B0503020204020204" charset="-122"/>
                <a:sym typeface="+mn-ea"/>
              </a:rPr>
              <a:t>?</a:t>
            </a:r>
            <a:endParaRPr lang="en-US" altLang="x-none" sz="3200" dirty="0">
              <a:solidFill>
                <a:srgbClr val="000000"/>
              </a:solidFill>
              <a:latin typeface="Times New Roman" panose="02020603050405020304" pitchFamily="18" charset="0"/>
              <a:ea typeface="Microsoft YaHei" panose="020B0503020204020204" charset="-122"/>
              <a:sym typeface="+mn-ea"/>
            </a:endParaRPr>
          </a:p>
        </p:txBody>
      </p:sp>
      <p:sp>
        <p:nvSpPr>
          <p:cNvPr id="6" name="Text Box 5"/>
          <p:cNvSpPr txBox="1"/>
          <p:nvPr/>
        </p:nvSpPr>
        <p:spPr>
          <a:xfrm>
            <a:off x="354965" y="2124075"/>
            <a:ext cx="11481435" cy="4523105"/>
          </a:xfrm>
          <a:prstGeom prst="rect">
            <a:avLst/>
          </a:prstGeom>
          <a:noFill/>
        </p:spPr>
        <p:txBody>
          <a:bodyPr wrap="square" rtlCol="0" anchor="t">
            <a:spAutoFit/>
          </a:bodyPr>
          <a:p>
            <a:r>
              <a:rPr lang="en-US" altLang="x-none" sz="3200" b="1" i="1" dirty="0">
                <a:solidFill>
                  <a:srgbClr val="FF0000"/>
                </a:solidFill>
                <a:latin typeface="Times New Roman" panose="02020603050405020304" pitchFamily="18" charset="0"/>
                <a:ea typeface="Microsoft YaHei" panose="020B0503020204020204" charset="-122"/>
                <a:sym typeface="+mn-ea"/>
              </a:rPr>
              <a:t>b. </a:t>
            </a:r>
            <a:r>
              <a:rPr lang="vi-VN" altLang="en-US" sz="3200" b="1" i="1" dirty="0">
                <a:solidFill>
                  <a:srgbClr val="FF0000"/>
                </a:solidFill>
                <a:latin typeface="Times New Roman" panose="02020603050405020304" pitchFamily="18" charset="0"/>
                <a:ea typeface="Microsoft YaHei" panose="020B0503020204020204" charset="-122"/>
                <a:sym typeface="+mn-ea"/>
              </a:rPr>
              <a:t>Phép phân tích </a:t>
            </a:r>
            <a:r>
              <a:rPr lang="en-US" altLang="x-none" sz="3200" b="1" i="1" dirty="0">
                <a:solidFill>
                  <a:srgbClr val="FF0000"/>
                </a:solidFill>
                <a:latin typeface="Times New Roman" panose="02020603050405020304" pitchFamily="18" charset="0"/>
                <a:ea typeface="Microsoft YaHei" panose="020B0503020204020204" charset="-122"/>
                <a:sym typeface="+mn-ea"/>
              </a:rPr>
              <a:t>+ tổng hợp</a:t>
            </a:r>
            <a:r>
              <a:rPr lang="vi-VN" altLang="en-US" sz="3200" b="1" i="1" dirty="0">
                <a:solidFill>
                  <a:srgbClr val="FF0000"/>
                </a:solidFill>
                <a:latin typeface="Times New Roman" panose="02020603050405020304" pitchFamily="18" charset="0"/>
                <a:ea typeface="Microsoft YaHei" panose="020B0503020204020204" charset="-122"/>
                <a:sym typeface="+mn-ea"/>
              </a:rPr>
              <a:t>.</a:t>
            </a:r>
            <a:endParaRPr lang="vi-VN" altLang="en-US" sz="3200" b="1" i="1" dirty="0">
              <a:solidFill>
                <a:srgbClr val="FF0000"/>
              </a:solidFill>
              <a:latin typeface="Times New Roman" panose="02020603050405020304" pitchFamily="18" charset="0"/>
              <a:ea typeface="Microsoft YaHei" panose="020B0503020204020204" charset="-122"/>
            </a:endParaRPr>
          </a:p>
          <a:p>
            <a:r>
              <a:rPr lang="vi-VN" altLang="en-US" sz="3200" i="1" dirty="0">
                <a:latin typeface="Times New Roman" panose="02020603050405020304" pitchFamily="18" charset="0"/>
                <a:ea typeface="Microsoft YaHei" panose="020B0503020204020204" charset="-122"/>
                <a:sym typeface="+mn-ea"/>
              </a:rPr>
              <a:t>- </a:t>
            </a:r>
            <a:r>
              <a:rPr lang="vi-VN" altLang="en-US" sz="3200" b="1" i="1" dirty="0">
                <a:latin typeface="Times New Roman" panose="02020603050405020304" pitchFamily="18" charset="0"/>
                <a:ea typeface="Microsoft YaHei" panose="020B0503020204020204" charset="-122"/>
                <a:sym typeface="+mn-ea"/>
              </a:rPr>
              <a:t>Lập luận phân tích</a:t>
            </a:r>
            <a:r>
              <a:rPr lang="vi-VN" altLang="en-US" sz="3200" i="1" dirty="0">
                <a:latin typeface="Times New Roman" panose="02020603050405020304" pitchFamily="18" charset="0"/>
                <a:ea typeface="Microsoft YaHei" panose="020B0503020204020204" charset="-122"/>
                <a:sym typeface="+mn-ea"/>
              </a:rPr>
              <a:t>: </a:t>
            </a:r>
            <a:endParaRPr lang="en-US" altLang="x-none" sz="3200" i="1" dirty="0">
              <a:latin typeface="Times New Roman" panose="02020603050405020304" pitchFamily="18" charset="0"/>
              <a:ea typeface="Microsoft YaHei" panose="020B0503020204020204" charset="-122"/>
            </a:endParaRPr>
          </a:p>
          <a:p>
            <a:r>
              <a:rPr lang="en-US" altLang="x-none" sz="3200" i="1" dirty="0">
                <a:latin typeface="Times New Roman" panose="02020603050405020304" pitchFamily="18" charset="0"/>
                <a:ea typeface="Microsoft YaHei" panose="020B0503020204020204" charset="-122"/>
                <a:sym typeface="+mn-ea"/>
              </a:rPr>
              <a:t>+ </a:t>
            </a:r>
            <a:r>
              <a:rPr lang="vi-VN" altLang="en-US" sz="3200" i="1" dirty="0">
                <a:latin typeface="Times New Roman" panose="02020603050405020304" pitchFamily="18" charset="0"/>
                <a:ea typeface="Microsoft YaHei" panose="020B0503020204020204" charset="-122"/>
                <a:sym typeface="+mn-ea"/>
              </a:rPr>
              <a:t>Đoạn một: nêu các quan niệm mẫu chốt của sự th</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nh đạt bao gồm những nguyên nhân khách quan như: gặp thời, ho</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n cảnh, điều kiện học tập thuận lợi, t</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i năng trời phú </a:t>
            </a:r>
            <a:endParaRPr lang="en-US" altLang="x-none" sz="3200" i="1" dirty="0">
              <a:latin typeface="Times New Roman" panose="02020603050405020304" pitchFamily="18" charset="0"/>
              <a:ea typeface="Microsoft YaHei" panose="020B0503020204020204" charset="-122"/>
            </a:endParaRPr>
          </a:p>
          <a:p>
            <a:r>
              <a:rPr lang="en-US" altLang="x-none" sz="3200" i="1" dirty="0">
                <a:latin typeface="Times New Roman" panose="02020603050405020304" pitchFamily="18" charset="0"/>
                <a:ea typeface="Microsoft YaHei" panose="020B0503020204020204" charset="-122"/>
                <a:sym typeface="+mn-ea"/>
              </a:rPr>
              <a:t>+ </a:t>
            </a:r>
            <a:r>
              <a:rPr lang="vi-VN" altLang="en-US" sz="3200" i="1" dirty="0">
                <a:latin typeface="Times New Roman" panose="02020603050405020304" pitchFamily="18" charset="0"/>
                <a:ea typeface="Microsoft YaHei" panose="020B0503020204020204" charset="-122"/>
                <a:sym typeface="+mn-ea"/>
              </a:rPr>
              <a:t>Đoạn hai: lý phân tích lần lượt từng quan niệm đúng sai thế n</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o của các nguyên nhân khách quan ấy về sự th</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nh đạt để bác bỏ</a:t>
            </a:r>
            <a:endParaRPr lang="vi-VN" altLang="en-US" sz="3200" i="1" dirty="0">
              <a:latin typeface="Times New Roman" panose="02020603050405020304" pitchFamily="18" charset="0"/>
              <a:ea typeface="Microsoft YaHei" panose="020B0503020204020204" charset="-122"/>
            </a:endParaRPr>
          </a:p>
          <a:p>
            <a:r>
              <a:rPr lang="en-US" altLang="x-none" sz="3200" b="1" i="1" dirty="0">
                <a:latin typeface="Times New Roman" panose="02020603050405020304" pitchFamily="18" charset="0"/>
                <a:ea typeface="Microsoft YaHei" panose="020B0503020204020204" charset="-122"/>
                <a:sym typeface="+mn-ea"/>
              </a:rPr>
              <a:t>- </a:t>
            </a:r>
            <a:r>
              <a:rPr lang="vi-VN" altLang="en-US" sz="3200" b="1" i="1" dirty="0">
                <a:latin typeface="Times New Roman" panose="02020603050405020304" pitchFamily="18" charset="0"/>
                <a:ea typeface="Microsoft YaHei" panose="020B0503020204020204" charset="-122"/>
                <a:sym typeface="+mn-ea"/>
              </a:rPr>
              <a:t>Lập luận tổng hợp</a:t>
            </a:r>
            <a:r>
              <a:rPr lang="vi-VN" altLang="en-US" sz="3200" i="1" dirty="0">
                <a:latin typeface="Times New Roman" panose="02020603050405020304" pitchFamily="18" charset="0"/>
                <a:ea typeface="Microsoft YaHei" panose="020B0503020204020204" charset="-122"/>
                <a:sym typeface="+mn-ea"/>
              </a:rPr>
              <a:t>: từ phân tích, tác giả đi khẳng định, giúp kết lại vai trò của nguyên nhân chủ quan mới l</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 mẫu chốt của sự th</a:t>
            </a:r>
            <a:r>
              <a:rPr lang="vi-VN" altLang="en-US" sz="3200" i="1" dirty="0">
                <a:latin typeface="Times New Roman" panose="02020603050405020304" pitchFamily="18" charset="0"/>
                <a:ea typeface="Times New Roman" panose="02020603050405020304" pitchFamily="18" charset="0"/>
                <a:sym typeface="+mn-ea"/>
              </a:rPr>
              <a:t>à</a:t>
            </a:r>
            <a:r>
              <a:rPr lang="vi-VN" altLang="en-US" sz="3200" i="1" dirty="0">
                <a:latin typeface="Times New Roman" panose="02020603050405020304" pitchFamily="18" charset="0"/>
                <a:ea typeface="Microsoft YaHei" panose="020B0503020204020204" charset="-122"/>
                <a:sym typeface="+mn-ea"/>
              </a:rPr>
              <a:t>nh đạt</a:t>
            </a:r>
            <a:endParaRPr lang="vi-VN" altLang="en-US" sz="3200" i="1" dirty="0">
              <a:latin typeface="Times New Roman" panose="02020603050405020304" pitchFamily="18" charset="0"/>
              <a:ea typeface="Microsoft YaHei"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1" end="1"/>
                                            </p:txEl>
                                          </p:spTgt>
                                        </p:tgtEl>
                                      </p:cBhvr>
                                    </p:animEffect>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to="" calcmode="lin" valueType="num">
                                      <p:cBhvr>
                                        <p:cTn id="13" dur="1" fill="hold"/>
                                        <p:tgtEl>
                                          <p:spTgt spid="5"/>
                                        </p:tgtEl>
                                      </p:cBhvr>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barn(inVertical)">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animEffect transition="in" filter="box(in)">
                                      <p:cBhvr>
                                        <p:cTn id="23" dur="2000"/>
                                        <p:tgtEl>
                                          <p:spTgt spid="6">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additive="base">
                                        <p:cTn id="28" dur="500"/>
                                        <p:tgtEl>
                                          <p:spTgt spid="6">
                                            <p:txEl>
                                              <p:pRg st="2" end="2"/>
                                            </p:txEl>
                                          </p:spTgt>
                                        </p:tgtEl>
                                        <p:attrNameLst>
                                          <p:attrName>ppt_y</p:attrName>
                                        </p:attrNameLst>
                                      </p:cBhvr>
                                      <p:tavLst>
                                        <p:tav tm="0">
                                          <p:val>
                                            <p:strVal val="#ppt_y+#ppt_h*1.125000"/>
                                          </p:val>
                                        </p:tav>
                                        <p:tav tm="100000">
                                          <p:val>
                                            <p:strVal val="#ppt_y"/>
                                          </p:val>
                                        </p:tav>
                                      </p:tavLst>
                                    </p:anim>
                                    <p:animEffect transition="in" filter="wipe(up)">
                                      <p:cBhvr>
                                        <p:cTn id="29" dur="500"/>
                                        <p:tgtEl>
                                          <p:spTgt spid="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barn(inVertical)">
                                      <p:cBhvr>
                                        <p:cTn id="34" dur="5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to="" calcmode="lin" valueType="num">
                                      <p:cBhvr>
                                        <p:cTn id="39" dur="1" fill="hold"/>
                                        <p:tgtEl>
                                          <p:spTgt spid="6">
                                            <p:txEl>
                                              <p:pRg st="4" end="4"/>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39395" y="175895"/>
            <a:ext cx="11664950" cy="1568450"/>
          </a:xfrm>
          <a:prstGeom prst="rect">
            <a:avLst/>
          </a:prstGeom>
          <a:noFill/>
        </p:spPr>
        <p:txBody>
          <a:bodyPr wrap="square" rtlCol="0" anchor="t">
            <a:spAutoFit/>
          </a:bodyPr>
          <a:p>
            <a:pPr algn="just"/>
            <a:r>
              <a:rPr sz="3200" b="1" dirty="0">
                <a:latin typeface="Times New Roman" panose="02020603050405020304" pitchFamily="18" charset="0"/>
                <a:cs typeface="Times New Roman" panose="02020603050405020304" pitchFamily="18" charset="0"/>
                <a:sym typeface="+mn-ea"/>
              </a:rPr>
              <a:t>B</a:t>
            </a:r>
            <a:r>
              <a:rPr sz="3200" b="1" dirty="0">
                <a:latin typeface="Times New Roman" panose="02020603050405020304" pitchFamily="18" charset="0"/>
                <a:ea typeface="Times New Roman" panose="02020603050405020304" pitchFamily="18" charset="0"/>
                <a:sym typeface="+mn-ea"/>
              </a:rPr>
              <a:t>à</a:t>
            </a:r>
            <a:r>
              <a:rPr sz="3200" b="1" dirty="0">
                <a:latin typeface="Times New Roman" panose="02020603050405020304" pitchFamily="18" charset="0"/>
                <a:cs typeface="Times New Roman" panose="02020603050405020304" pitchFamily="18" charset="0"/>
                <a:sym typeface="+mn-ea"/>
              </a:rPr>
              <a:t>i 2(sgk/12): Hiện nay có một số học sinh học qua loa, đối phó, không học thật sự. Em hãy phân tích bản chất của lối học đối phó để nêu lên những tác hại của nó</a:t>
            </a:r>
            <a:r>
              <a:rPr sz="3200" dirty="0">
                <a:latin typeface="Times New Roman" panose="02020603050405020304" pitchFamily="18" charset="0"/>
                <a:cs typeface="Times New Roman" panose="02020603050405020304" pitchFamily="18" charset="0"/>
                <a:sym typeface="+mn-ea"/>
              </a:rPr>
              <a:t>.</a:t>
            </a:r>
            <a:endParaRPr lang="en-US" sz="3200" dirty="0">
              <a:latin typeface="Times New Roman" panose="02020603050405020304" pitchFamily="18" charset="0"/>
              <a:cs typeface="Times New Roman" panose="02020603050405020304" pitchFamily="18" charset="0"/>
              <a:sym typeface="+mn-ea"/>
            </a:endParaRPr>
          </a:p>
        </p:txBody>
      </p:sp>
      <p:sp>
        <p:nvSpPr>
          <p:cNvPr id="7" name="Rectangle 6"/>
          <p:cNvSpPr/>
          <p:nvPr/>
        </p:nvSpPr>
        <p:spPr>
          <a:xfrm>
            <a:off x="4178300" y="1819275"/>
            <a:ext cx="4077335" cy="583565"/>
          </a:xfrm>
          <a:prstGeom prst="rect">
            <a:avLst/>
          </a:prstGeom>
          <a:noFill/>
          <a:ln w="9525">
            <a:noFill/>
          </a:ln>
        </p:spPr>
        <p:txBody>
          <a:bodyPr wrap="none">
            <a:spAutoFit/>
          </a:bodyPr>
          <a:p>
            <a:pPr algn="ctr" eaLnBrk="0" hangingPunct="0"/>
            <a:r>
              <a:rPr sz="3200" dirty="0">
                <a:solidFill>
                  <a:srgbClr val="FF0000"/>
                </a:solidFill>
                <a:latin typeface="Times New Roman" panose="02020603050405020304" pitchFamily="18" charset="0"/>
                <a:cs typeface="Times New Roman" panose="02020603050405020304" pitchFamily="18" charset="0"/>
              </a:rPr>
              <a:t>Thảo luận nhóm</a:t>
            </a:r>
            <a:r>
              <a:rPr lang="en-US" sz="3200" dirty="0">
                <a:solidFill>
                  <a:srgbClr val="FF0000"/>
                </a:solidFill>
                <a:latin typeface="Times New Roman" panose="02020603050405020304" pitchFamily="18" charset="0"/>
                <a:cs typeface="Times New Roman" panose="02020603050405020304" pitchFamily="18" charset="0"/>
              </a:rPr>
              <a:t> 7 phút.</a:t>
            </a:r>
            <a:endPar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2146300" y="2564765"/>
            <a:ext cx="8686800" cy="1076325"/>
          </a:xfrm>
          <a:prstGeom prst="rect">
            <a:avLst/>
          </a:prstGeom>
          <a:noFill/>
          <a:ln w="9525">
            <a:noFill/>
          </a:ln>
        </p:spPr>
        <p:txBody>
          <a:bodyPr>
            <a:spAutoFit/>
          </a:bodyPr>
          <a:p>
            <a:r>
              <a:rPr sz="3200" b="1" dirty="0">
                <a:solidFill>
                  <a:srgbClr val="9933FF"/>
                </a:solidFill>
                <a:latin typeface="Times New Roman" panose="02020603050405020304" pitchFamily="18" charset="0"/>
                <a:cs typeface="Times New Roman" panose="02020603050405020304" pitchFamily="18" charset="0"/>
              </a:rPr>
              <a:t>Câu 1</a:t>
            </a:r>
            <a:r>
              <a:rPr sz="3200" dirty="0">
                <a:solidFill>
                  <a:srgbClr val="9933FF"/>
                </a:solidFill>
                <a:latin typeface="Times New Roman" panose="02020603050405020304" pitchFamily="18" charset="0"/>
                <a:cs typeface="Times New Roman" panose="02020603050405020304" pitchFamily="18" charset="0"/>
              </a:rPr>
              <a:t>: Thế n</a:t>
            </a:r>
            <a:r>
              <a:rPr sz="3200" dirty="0">
                <a:solidFill>
                  <a:srgbClr val="9933FF"/>
                </a:solidFill>
                <a:latin typeface="Times New Roman" panose="02020603050405020304" pitchFamily="18" charset="0"/>
                <a:ea typeface="Times New Roman" panose="02020603050405020304" pitchFamily="18" charset="0"/>
              </a:rPr>
              <a:t>à</a:t>
            </a:r>
            <a:r>
              <a:rPr sz="3200" dirty="0">
                <a:solidFill>
                  <a:srgbClr val="9933FF"/>
                </a:solidFill>
                <a:latin typeface="Times New Roman" panose="02020603050405020304" pitchFamily="18" charset="0"/>
                <a:cs typeface="Times New Roman" panose="02020603050405020304" pitchFamily="18" charset="0"/>
              </a:rPr>
              <a:t>o l</a:t>
            </a:r>
            <a:r>
              <a:rPr sz="3200" dirty="0">
                <a:solidFill>
                  <a:srgbClr val="9933FF"/>
                </a:solidFill>
                <a:latin typeface="Times New Roman" panose="02020603050405020304" pitchFamily="18" charset="0"/>
                <a:ea typeface="Times New Roman" panose="02020603050405020304" pitchFamily="18" charset="0"/>
              </a:rPr>
              <a:t>à</a:t>
            </a:r>
            <a:r>
              <a:rPr sz="3200" dirty="0">
                <a:solidFill>
                  <a:srgbClr val="9933FF"/>
                </a:solidFill>
                <a:latin typeface="Times New Roman" panose="02020603050405020304" pitchFamily="18" charset="0"/>
                <a:cs typeface="Times New Roman" panose="02020603050405020304" pitchFamily="18" charset="0"/>
              </a:rPr>
              <a:t> học qua loa, đối phó? Biểu hiện của lối học qua loa đối phó?( </a:t>
            </a:r>
            <a:r>
              <a:rPr lang="en-US" sz="3200" b="1" dirty="0">
                <a:solidFill>
                  <a:srgbClr val="9933FF"/>
                </a:solidFill>
                <a:latin typeface="Times New Roman" panose="02020603050405020304" pitchFamily="18" charset="0"/>
                <a:cs typeface="Times New Roman" panose="02020603050405020304" pitchFamily="18" charset="0"/>
              </a:rPr>
              <a:t>Tổ</a:t>
            </a:r>
            <a:r>
              <a:rPr sz="3200" b="1" dirty="0">
                <a:solidFill>
                  <a:srgbClr val="9933FF"/>
                </a:solidFill>
                <a:latin typeface="Times New Roman" panose="02020603050405020304" pitchFamily="18" charset="0"/>
                <a:cs typeface="Times New Roman" panose="02020603050405020304" pitchFamily="18" charset="0"/>
              </a:rPr>
              <a:t> 1</a:t>
            </a:r>
            <a:r>
              <a:rPr lang="en-US" sz="3200" b="1" dirty="0">
                <a:solidFill>
                  <a:srgbClr val="9933FF"/>
                </a:solidFill>
                <a:latin typeface="Times New Roman" panose="02020603050405020304" pitchFamily="18" charset="0"/>
                <a:cs typeface="Times New Roman" panose="02020603050405020304" pitchFamily="18" charset="0"/>
              </a:rPr>
              <a:t>,2</a:t>
            </a:r>
            <a:r>
              <a:rPr sz="3200" dirty="0">
                <a:solidFill>
                  <a:srgbClr val="9933FF"/>
                </a:solidFill>
                <a:latin typeface="Times New Roman" panose="02020603050405020304" pitchFamily="18" charset="0"/>
                <a:cs typeface="Times New Roman" panose="02020603050405020304" pitchFamily="18" charset="0"/>
              </a:rPr>
              <a:t>)</a:t>
            </a:r>
            <a:endParaRPr sz="3200" dirty="0">
              <a:solidFill>
                <a:srgbClr val="9933FF"/>
              </a:solidFill>
              <a:latin typeface="Times New Roman" panose="02020603050405020304" pitchFamily="18" charset="0"/>
              <a:cs typeface="Times New Roman" panose="02020603050405020304" pitchFamily="18" charset="0"/>
            </a:endParaRPr>
          </a:p>
        </p:txBody>
      </p:sp>
      <p:sp>
        <p:nvSpPr>
          <p:cNvPr id="9" name="Rectangle 8"/>
          <p:cNvSpPr/>
          <p:nvPr/>
        </p:nvSpPr>
        <p:spPr>
          <a:xfrm>
            <a:off x="1993900" y="3936365"/>
            <a:ext cx="8534400" cy="1076325"/>
          </a:xfrm>
          <a:prstGeom prst="rect">
            <a:avLst/>
          </a:prstGeom>
          <a:noFill/>
          <a:ln w="9525">
            <a:noFill/>
          </a:ln>
        </p:spPr>
        <p:txBody>
          <a:bodyPr>
            <a:spAutoFit/>
          </a:bodyPr>
          <a:p>
            <a:pPr algn="just" eaLnBrk="0" hangingPunct="0"/>
            <a:r>
              <a:rPr sz="3200" b="1" dirty="0">
                <a:solidFill>
                  <a:srgbClr val="9933FF"/>
                </a:solidFill>
                <a:latin typeface="Times New Roman" panose="02020603050405020304" pitchFamily="18" charset="0"/>
                <a:cs typeface="Times New Roman" panose="02020603050405020304" pitchFamily="18" charset="0"/>
              </a:rPr>
              <a:t> Câu 2</a:t>
            </a:r>
            <a:r>
              <a:rPr sz="3200" dirty="0">
                <a:solidFill>
                  <a:srgbClr val="9933FF"/>
                </a:solidFill>
                <a:latin typeface="Times New Roman" panose="02020603050405020304" pitchFamily="18" charset="0"/>
                <a:cs typeface="Times New Roman" panose="02020603050405020304" pitchFamily="18" charset="0"/>
              </a:rPr>
              <a:t>: Phân tích bản chất của lối học đối phó v</a:t>
            </a:r>
            <a:r>
              <a:rPr sz="3200" dirty="0">
                <a:solidFill>
                  <a:srgbClr val="9933FF"/>
                </a:solidFill>
                <a:latin typeface="Times New Roman" panose="02020603050405020304" pitchFamily="18" charset="0"/>
                <a:ea typeface="Times New Roman" panose="02020603050405020304" pitchFamily="18" charset="0"/>
              </a:rPr>
              <a:t>à</a:t>
            </a:r>
            <a:r>
              <a:rPr sz="3200" dirty="0">
                <a:solidFill>
                  <a:srgbClr val="9933FF"/>
                </a:solidFill>
                <a:latin typeface="Times New Roman" panose="02020603050405020304" pitchFamily="18" charset="0"/>
                <a:cs typeface="Times New Roman" panose="02020603050405020304" pitchFamily="18" charset="0"/>
              </a:rPr>
              <a:t> nêu lên những tác hại của nó? </a:t>
            </a:r>
            <a:r>
              <a:rPr sz="3200" b="1" dirty="0">
                <a:solidFill>
                  <a:srgbClr val="9933FF"/>
                </a:solidFill>
                <a:latin typeface="Times New Roman" panose="02020603050405020304" pitchFamily="18" charset="0"/>
                <a:cs typeface="Times New Roman" panose="02020603050405020304" pitchFamily="18" charset="0"/>
              </a:rPr>
              <a:t>( </a:t>
            </a:r>
            <a:r>
              <a:rPr lang="en-US" sz="3200" b="1" dirty="0">
                <a:solidFill>
                  <a:srgbClr val="9933FF"/>
                </a:solidFill>
                <a:latin typeface="Times New Roman" panose="02020603050405020304" pitchFamily="18" charset="0"/>
                <a:cs typeface="Times New Roman" panose="02020603050405020304" pitchFamily="18" charset="0"/>
              </a:rPr>
              <a:t>Tổ</a:t>
            </a:r>
            <a:r>
              <a:rPr sz="3200" b="1" dirty="0">
                <a:solidFill>
                  <a:srgbClr val="9933FF"/>
                </a:solidFill>
                <a:latin typeface="Times New Roman" panose="02020603050405020304" pitchFamily="18" charset="0"/>
                <a:cs typeface="Times New Roman" panose="02020603050405020304" pitchFamily="18" charset="0"/>
              </a:rPr>
              <a:t> </a:t>
            </a:r>
            <a:r>
              <a:rPr lang="en-US" sz="3200" b="1" dirty="0">
                <a:solidFill>
                  <a:srgbClr val="9933FF"/>
                </a:solidFill>
                <a:latin typeface="Times New Roman" panose="02020603050405020304" pitchFamily="18" charset="0"/>
                <a:cs typeface="Times New Roman" panose="02020603050405020304" pitchFamily="18" charset="0"/>
              </a:rPr>
              <a:t>3,4</a:t>
            </a:r>
            <a:r>
              <a:rPr sz="3200" dirty="0">
                <a:solidFill>
                  <a:srgbClr val="9933FF"/>
                </a:solidFill>
                <a:latin typeface="Times New Roman" panose="02020603050405020304" pitchFamily="18" charset="0"/>
                <a:cs typeface="Times New Roman" panose="02020603050405020304" pitchFamily="18" charset="0"/>
              </a:rPr>
              <a:t>)</a:t>
            </a:r>
            <a:endParaRPr sz="3200" dirty="0">
              <a:solidFill>
                <a:srgbClr val="9933FF"/>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8"/>
          <p:cNvSpPr>
            <a:spLocks noGrp="1"/>
          </p:cNvSpPr>
          <p:nvPr>
            <p:ph idx="1"/>
          </p:nvPr>
        </p:nvSpPr>
        <p:spPr>
          <a:xfrm>
            <a:off x="1524000" y="228600"/>
            <a:ext cx="8229600" cy="5897563"/>
          </a:xfrm>
        </p:spPr>
        <p:txBody>
          <a:bodyPr vert="horz" wrap="square" lIns="91440" tIns="45720" rIns="91440" bIns="45720" anchor="t" anchorCtr="0"/>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b="1" i="1" dirty="0">
              <a:latin typeface="Times New Roman" panose="02020603050405020304" pitchFamily="18" charset="0"/>
              <a:cs typeface="Times New Roman" panose="02020603050405020304" pitchFamily="18" charset="0"/>
            </a:endParaRPr>
          </a:p>
          <a:p>
            <a:pPr eaLnBrk="1" hangingPunct="1">
              <a:lnSpc>
                <a:spcPct val="90000"/>
              </a:lnSpc>
              <a:buNone/>
            </a:pPr>
            <a:endParaRPr sz="2400" b="1" i="1" dirty="0">
              <a:latin typeface="Times New Roman" panose="02020603050405020304" pitchFamily="18" charset="0"/>
              <a:cs typeface="Times New Roman" panose="02020603050405020304" pitchFamily="18" charset="0"/>
            </a:endParaRPr>
          </a:p>
          <a:p>
            <a:pPr eaLnBrk="1" hangingPunct="1">
              <a:lnSpc>
                <a:spcPct val="90000"/>
              </a:lnSpc>
              <a:buNone/>
            </a:pPr>
            <a:endParaRPr sz="2400" b="1" i="1"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None/>
            </a:pPr>
            <a:r>
              <a:rPr sz="240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None/>
            </a:pPr>
            <a:endParaRPr sz="2400" dirty="0">
              <a:latin typeface="Times New Roman" panose="02020603050405020304" pitchFamily="18" charset="0"/>
              <a:ea typeface="Times New Roman" panose="02020603050405020304" pitchFamily="18" charset="0"/>
            </a:endParaRPr>
          </a:p>
        </p:txBody>
      </p:sp>
      <p:sp>
        <p:nvSpPr>
          <p:cNvPr id="51203" name="Rectangle 4"/>
          <p:cNvSpPr/>
          <p:nvPr/>
        </p:nvSpPr>
        <p:spPr>
          <a:xfrm>
            <a:off x="5975350" y="3244850"/>
            <a:ext cx="240030" cy="368300"/>
          </a:xfrm>
          <a:prstGeom prst="rect">
            <a:avLst/>
          </a:prstGeom>
          <a:noFill/>
          <a:ln w="9525">
            <a:noFill/>
          </a:ln>
        </p:spPr>
        <p:txBody>
          <a:bodyPr wrap="none">
            <a:spAutoFit/>
          </a:bodyPr>
          <a:p>
            <a:r>
              <a:rPr dirty="0">
                <a:latin typeface="Times New Roman" panose="02020603050405020304" pitchFamily="18" charset="0"/>
                <a:cs typeface="Times New Roman" panose="02020603050405020304" pitchFamily="18" charset="0"/>
              </a:rPr>
              <a:t> </a:t>
            </a:r>
            <a:endParaRPr dirty="0">
              <a:latin typeface="Garamond" panose="02020404030301010803" pitchFamily="18" charset="0"/>
            </a:endParaRPr>
          </a:p>
        </p:txBody>
      </p:sp>
      <p:sp>
        <p:nvSpPr>
          <p:cNvPr id="51204" name="Rectangle 5"/>
          <p:cNvSpPr/>
          <p:nvPr/>
        </p:nvSpPr>
        <p:spPr>
          <a:xfrm>
            <a:off x="-304800" y="3352800"/>
            <a:ext cx="240030" cy="368300"/>
          </a:xfrm>
          <a:prstGeom prst="rect">
            <a:avLst/>
          </a:prstGeom>
          <a:noFill/>
          <a:ln w="9525">
            <a:noFill/>
          </a:ln>
        </p:spPr>
        <p:txBody>
          <a:bodyPr wrap="none">
            <a:spAutoFit/>
          </a:bodyPr>
          <a:p>
            <a:r>
              <a:rPr dirty="0">
                <a:latin typeface="Times New Roman" panose="02020603050405020304" pitchFamily="18" charset="0"/>
                <a:cs typeface="Times New Roman" panose="02020603050405020304" pitchFamily="18" charset="0"/>
              </a:rPr>
              <a:t> </a:t>
            </a:r>
            <a:endParaRPr dirty="0">
              <a:latin typeface="Garamond" panose="02020404030301010803" pitchFamily="18" charset="0"/>
            </a:endParaRPr>
          </a:p>
        </p:txBody>
      </p:sp>
      <p:sp>
        <p:nvSpPr>
          <p:cNvPr id="8" name="Rectangle 7"/>
          <p:cNvSpPr/>
          <p:nvPr/>
        </p:nvSpPr>
        <p:spPr>
          <a:xfrm>
            <a:off x="878840" y="1243965"/>
            <a:ext cx="11155680" cy="534035"/>
          </a:xfrm>
          <a:prstGeom prst="rect">
            <a:avLst/>
          </a:prstGeom>
          <a:noFill/>
          <a:ln w="9525">
            <a:noFill/>
          </a:ln>
        </p:spPr>
        <p:txBody>
          <a:bodyPr wrap="square">
            <a:spAutoFit/>
          </a:bodyPr>
          <a:p>
            <a:pPr>
              <a:lnSpc>
                <a:spcPct val="90000"/>
              </a:lnSpc>
            </a:pPr>
            <a:r>
              <a:rPr lang="en-US" sz="3200"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 Học để thầy cô không mắng la khi thực h</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nh.</a:t>
            </a:r>
            <a:endParaRPr sz="3200" dirty="0">
              <a:latin typeface="Times New Roman" panose="02020603050405020304" pitchFamily="18" charset="0"/>
              <a:ea typeface="Times New Roman" panose="02020603050405020304" pitchFamily="18" charset="0"/>
            </a:endParaRPr>
          </a:p>
        </p:txBody>
      </p:sp>
      <p:sp>
        <p:nvSpPr>
          <p:cNvPr id="10" name="Rectangle 9"/>
          <p:cNvSpPr/>
          <p:nvPr/>
        </p:nvSpPr>
        <p:spPr>
          <a:xfrm>
            <a:off x="358140" y="228600"/>
            <a:ext cx="11676380" cy="1076325"/>
          </a:xfrm>
          <a:prstGeom prst="rect">
            <a:avLst/>
          </a:prstGeom>
          <a:noFill/>
          <a:ln w="9525">
            <a:noFill/>
          </a:ln>
        </p:spPr>
        <p:txBody>
          <a:bodyPr wrap="square">
            <a:spAutoFit/>
          </a:bodyPr>
          <a:p>
            <a:r>
              <a:rPr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 </a:t>
            </a:r>
            <a:r>
              <a:rPr sz="3200" dirty="0">
                <a:latin typeface="Times New Roman" panose="02020603050405020304" pitchFamily="18" charset="0"/>
                <a:cs typeface="Times New Roman" panose="02020603050405020304" pitchFamily="18" charset="0"/>
              </a:rPr>
              <a:t>Học không có đầu, không có đuôi, không có kiến thức cơ bản, học cốt để khoe danh.</a:t>
            </a:r>
            <a:endParaRPr sz="3200" dirty="0">
              <a:latin typeface="Times New Roman" panose="02020603050405020304" pitchFamily="18" charset="0"/>
              <a:cs typeface="Times New Roman" panose="02020603050405020304" pitchFamily="18" charset="0"/>
            </a:endParaRPr>
          </a:p>
        </p:txBody>
      </p:sp>
      <p:sp>
        <p:nvSpPr>
          <p:cNvPr id="11" name="Rectangle 10"/>
          <p:cNvSpPr/>
          <p:nvPr/>
        </p:nvSpPr>
        <p:spPr>
          <a:xfrm>
            <a:off x="358140" y="1189355"/>
            <a:ext cx="2981960" cy="583565"/>
          </a:xfrm>
          <a:prstGeom prst="rect">
            <a:avLst/>
          </a:prstGeom>
          <a:noFill/>
          <a:ln w="9525">
            <a:noFill/>
          </a:ln>
        </p:spPr>
        <p:txBody>
          <a:bodyPr wrap="square">
            <a:spAutoFit/>
          </a:bodyPr>
          <a:p>
            <a:r>
              <a:rPr sz="3200" b="1" i="1" dirty="0">
                <a:solidFill>
                  <a:srgbClr val="9933FF"/>
                </a:solidFill>
                <a:latin typeface="Times New Roman" panose="02020603050405020304" pitchFamily="18" charset="0"/>
                <a:cs typeface="Times New Roman" panose="02020603050405020304" pitchFamily="18" charset="0"/>
              </a:rPr>
              <a:t>* Học đối phó </a:t>
            </a:r>
            <a:endParaRPr sz="3200" b="1" i="1" dirty="0">
              <a:solidFill>
                <a:srgbClr val="9933FF"/>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492760" y="1772920"/>
            <a:ext cx="2125345" cy="534035"/>
          </a:xfrm>
          <a:prstGeom prst="rect">
            <a:avLst/>
          </a:prstGeom>
          <a:noFill/>
          <a:ln w="9525">
            <a:noFill/>
          </a:ln>
        </p:spPr>
        <p:txBody>
          <a:bodyPr wrap="none">
            <a:spAutoFit/>
          </a:bodyPr>
          <a:p>
            <a:pPr>
              <a:lnSpc>
                <a:spcPct val="90000"/>
              </a:lnSpc>
            </a:pPr>
            <a:r>
              <a:rPr sz="3200" b="1" i="1" dirty="0">
                <a:solidFill>
                  <a:srgbClr val="9933FF"/>
                </a:solidFill>
                <a:latin typeface="Times New Roman" panose="02020603050405020304" pitchFamily="18" charset="0"/>
                <a:cs typeface="Times New Roman" panose="02020603050405020304" pitchFamily="18" charset="0"/>
              </a:rPr>
              <a:t>* Biểu hiện</a:t>
            </a:r>
            <a:endParaRPr sz="3200" b="1" i="1" dirty="0">
              <a:solidFill>
                <a:srgbClr val="9933FF"/>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 name="Rectangle 12"/>
          <p:cNvSpPr/>
          <p:nvPr/>
        </p:nvSpPr>
        <p:spPr>
          <a:xfrm>
            <a:off x="490220" y="2225675"/>
            <a:ext cx="11410950" cy="977265"/>
          </a:xfrm>
          <a:prstGeom prst="rect">
            <a:avLst/>
          </a:prstGeom>
          <a:noFill/>
          <a:ln w="9525">
            <a:noFill/>
          </a:ln>
        </p:spPr>
        <p:txBody>
          <a:bodyPr wrap="square">
            <a:spAutoFit/>
          </a:bodyPr>
          <a:p>
            <a:pPr algn="just">
              <a:lnSpc>
                <a:spcPct val="90000"/>
              </a:lnSpc>
            </a:pPr>
            <a:r>
              <a:rPr sz="3200" dirty="0">
                <a:latin typeface="Times New Roman" panose="02020603050405020304" pitchFamily="18" charset="0"/>
                <a:cs typeface="Times New Roman" panose="02020603050405020304" pitchFamily="18" charset="0"/>
              </a:rPr>
              <a:t>- Học đối phó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học m</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không lấy việc học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m mục đích, xem học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việc phụ.</a:t>
            </a:r>
            <a:endParaRPr sz="3200" dirty="0">
              <a:latin typeface="Times New Roman" panose="02020603050405020304" pitchFamily="18" charset="0"/>
              <a:ea typeface="Times New Roman" panose="02020603050405020304" pitchFamily="18" charset="0"/>
            </a:endParaRPr>
          </a:p>
        </p:txBody>
      </p:sp>
      <p:sp>
        <p:nvSpPr>
          <p:cNvPr id="14" name="Rectangle 13"/>
          <p:cNvSpPr/>
          <p:nvPr/>
        </p:nvSpPr>
        <p:spPr>
          <a:xfrm>
            <a:off x="416560" y="3164840"/>
            <a:ext cx="11297285" cy="977265"/>
          </a:xfrm>
          <a:prstGeom prst="rect">
            <a:avLst/>
          </a:prstGeom>
          <a:noFill/>
          <a:ln w="9525">
            <a:noFill/>
          </a:ln>
        </p:spPr>
        <p:txBody>
          <a:bodyPr wrap="square">
            <a:spAutoFit/>
          </a:bodyPr>
          <a:p>
            <a:pPr algn="just">
              <a:lnSpc>
                <a:spcPct val="90000"/>
              </a:lnSpc>
            </a:pPr>
            <a:r>
              <a:rPr sz="3200" dirty="0">
                <a:latin typeface="Times New Roman" panose="02020603050405020304" pitchFamily="18" charset="0"/>
                <a:cs typeface="Times New Roman" panose="02020603050405020304" pitchFamily="18" charset="0"/>
              </a:rPr>
              <a:t> - Học đối phó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học bị động , không chủ động, cốt đối phó với sự đòi hỏi của thầy cô, gia đình hoặc thi cử.</a:t>
            </a:r>
            <a:endParaRPr sz="3200" dirty="0">
              <a:latin typeface="Times New Roman" panose="02020603050405020304" pitchFamily="18" charset="0"/>
              <a:ea typeface="Times New Roman" panose="02020603050405020304" pitchFamily="18" charset="0"/>
            </a:endParaRPr>
          </a:p>
        </p:txBody>
      </p:sp>
      <p:sp>
        <p:nvSpPr>
          <p:cNvPr id="15" name="Rectangle 14"/>
          <p:cNvSpPr/>
          <p:nvPr/>
        </p:nvSpPr>
        <p:spPr>
          <a:xfrm>
            <a:off x="492760" y="4119880"/>
            <a:ext cx="11409045" cy="977265"/>
          </a:xfrm>
          <a:prstGeom prst="rect">
            <a:avLst/>
          </a:prstGeom>
          <a:noFill/>
          <a:ln w="9525">
            <a:noFill/>
          </a:ln>
        </p:spPr>
        <p:txBody>
          <a:bodyPr wrap="square">
            <a:spAutoFit/>
          </a:bodyPr>
          <a:p>
            <a:pPr algn="just">
              <a:lnSpc>
                <a:spcPct val="90000"/>
              </a:lnSpc>
              <a:buChar char="-"/>
            </a:pPr>
            <a:r>
              <a:rPr sz="3200" dirty="0">
                <a:latin typeface="Times New Roman" panose="02020603050405020304" pitchFamily="18" charset="0"/>
                <a:cs typeface="Times New Roman" panose="02020603050405020304" pitchFamily="18" charset="0"/>
              </a:rPr>
              <a:t> Do học bị động nên không thấy hứng thú m</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đã không hứng thú thì thấy chán học, hiệu quả thấp.</a:t>
            </a:r>
            <a:endParaRPr sz="3200" dirty="0">
              <a:latin typeface="Times New Roman" panose="02020603050405020304" pitchFamily="18" charset="0"/>
              <a:ea typeface="Times New Roman" panose="02020603050405020304" pitchFamily="18" charset="0"/>
            </a:endParaRPr>
          </a:p>
        </p:txBody>
      </p:sp>
      <p:sp>
        <p:nvSpPr>
          <p:cNvPr id="16" name="Rectangle 15"/>
          <p:cNvSpPr/>
          <p:nvPr/>
        </p:nvSpPr>
        <p:spPr>
          <a:xfrm>
            <a:off x="492760" y="5038725"/>
            <a:ext cx="11541125" cy="1076325"/>
          </a:xfrm>
          <a:prstGeom prst="rect">
            <a:avLst/>
          </a:prstGeom>
          <a:noFill/>
          <a:ln w="9525">
            <a:noFill/>
          </a:ln>
        </p:spPr>
        <p:txBody>
          <a:bodyPr wrap="square">
            <a:spAutoFit/>
          </a:bodyPr>
          <a:p>
            <a:r>
              <a:rPr sz="3200" dirty="0">
                <a:latin typeface="Times New Roman" panose="02020603050405020304" pitchFamily="18" charset="0"/>
                <a:cs typeface="Times New Roman" panose="02020603050405020304" pitchFamily="18" charset="0"/>
              </a:rPr>
              <a:t>- Học đối phó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học hình thức. Không đi sâu v</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o thực chất kiến thức của b</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i học.</a:t>
            </a:r>
            <a:endParaRPr sz="3200" dirty="0">
              <a:latin typeface="Garamond" panose="02020404030301010803" pitchFamily="18" charset="0"/>
            </a:endParaRPr>
          </a:p>
        </p:txBody>
      </p:sp>
      <p:sp>
        <p:nvSpPr>
          <p:cNvPr id="17" name="Rectangle 16"/>
          <p:cNvSpPr/>
          <p:nvPr/>
        </p:nvSpPr>
        <p:spPr>
          <a:xfrm>
            <a:off x="568960" y="6182360"/>
            <a:ext cx="11297285" cy="534035"/>
          </a:xfrm>
          <a:prstGeom prst="rect">
            <a:avLst/>
          </a:prstGeom>
          <a:noFill/>
          <a:ln w="9525">
            <a:noFill/>
          </a:ln>
        </p:spPr>
        <p:txBody>
          <a:bodyPr wrap="square">
            <a:spAutoFit/>
          </a:bodyPr>
          <a:p>
            <a:pPr algn="just">
              <a:lnSpc>
                <a:spcPct val="90000"/>
              </a:lnSpc>
              <a:buChar char="-"/>
            </a:pPr>
            <a:r>
              <a:rPr sz="3200" dirty="0">
                <a:latin typeface="Times New Roman" panose="02020603050405020304" pitchFamily="18" charset="0"/>
                <a:cs typeface="Times New Roman" panose="02020603050405020304" pitchFamily="18" charset="0"/>
              </a:rPr>
              <a:t> Học đối phó thì dù có </a:t>
            </a:r>
            <a:r>
              <a:rPr sz="3200" dirty="0">
                <a:latin typeface="Times New Roman" panose="02020603050405020304" pitchFamily="18" charset="0"/>
                <a:cs typeface="Times New Roman" panose="02020603050405020304" pitchFamily="18" charset="0"/>
              </a:rPr>
              <a:t>bằng cấp nhưng đầu óc vẫn rỗng tuếch.</a:t>
            </a:r>
            <a:endParaRPr sz="3200" dirty="0">
              <a:latin typeface="Times New Roman" panose="02020603050405020304" pitchFamily="18" charset="0"/>
              <a:ea typeface="Times New Roman" panose="02020603050405020304" pitchFamily="18" charset="0"/>
            </a:endParaRPr>
          </a:p>
        </p:txBody>
      </p:sp>
      <p:sp>
        <p:nvSpPr>
          <p:cNvPr id="20" name="Rectangle 19"/>
          <p:cNvSpPr/>
          <p:nvPr/>
        </p:nvSpPr>
        <p:spPr>
          <a:xfrm>
            <a:off x="180340" y="152400"/>
            <a:ext cx="2644140" cy="583565"/>
          </a:xfrm>
          <a:prstGeom prst="rect">
            <a:avLst/>
          </a:prstGeom>
          <a:noFill/>
          <a:ln w="9525">
            <a:noFill/>
          </a:ln>
        </p:spPr>
        <p:txBody>
          <a:bodyPr wrap="none">
            <a:spAutoFit/>
          </a:bodyPr>
          <a:p>
            <a:r>
              <a:rPr sz="3200" b="1" i="1" dirty="0">
                <a:solidFill>
                  <a:srgbClr val="9933FF"/>
                </a:solidFill>
                <a:latin typeface="Times New Roman" panose="02020603050405020304" pitchFamily="18" charset="0"/>
                <a:cs typeface="Times New Roman" panose="02020603050405020304" pitchFamily="18" charset="0"/>
              </a:rPr>
              <a:t>* Học  qua loa</a:t>
            </a:r>
            <a:endParaRPr sz="3200" b="1" i="1" dirty="0">
              <a:solidFill>
                <a:srgbClr val="9933FF"/>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p:transition>
    </mc:Choice>
    <mc:Fallback>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linds(horizontal)">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blinds(horizontal)">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3" grpId="0"/>
      <p:bldP spid="14" grpId="0"/>
      <p:bldP spid="15" grpId="0"/>
      <p:bldP spid="16"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8"/>
          <p:cNvSpPr>
            <a:spLocks noGrp="1"/>
          </p:cNvSpPr>
          <p:nvPr>
            <p:ph idx="1"/>
          </p:nvPr>
        </p:nvSpPr>
        <p:spPr>
          <a:xfrm>
            <a:off x="1981200" y="228600"/>
            <a:ext cx="8229600" cy="5897563"/>
          </a:xfrm>
        </p:spPr>
        <p:txBody>
          <a:bodyPr vert="horz" wrap="square" lIns="91440" tIns="45720" rIns="91440" bIns="45720" anchor="t" anchorCtr="0"/>
          <a:p>
            <a:pPr eaLnBrk="1" hangingPunct="1">
              <a:lnSpc>
                <a:spcPct val="90000"/>
              </a:lnSpc>
              <a:buNone/>
            </a:pPr>
            <a:endParaRPr sz="3600" b="1" i="1" dirty="0">
              <a:latin typeface="Times New Roman" panose="02020603050405020304" pitchFamily="18" charset="0"/>
              <a:cs typeface="Times New Roman" panose="02020603050405020304" pitchFamily="18" charset="0"/>
            </a:endParaRPr>
          </a:p>
          <a:p>
            <a:pPr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eaLnBrk="1" hangingPunct="1">
              <a:lnSpc>
                <a:spcPct val="90000"/>
              </a:lnSpc>
              <a:buFontTx/>
              <a:buChar char="-"/>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3600" b="1" i="1" dirty="0">
              <a:latin typeface="Times New Roman" panose="02020603050405020304" pitchFamily="18" charset="0"/>
              <a:cs typeface="Times New Roman" panose="02020603050405020304" pitchFamily="18" charset="0"/>
            </a:endParaRPr>
          </a:p>
          <a:p>
            <a:pPr eaLnBrk="1" hangingPunct="1">
              <a:lnSpc>
                <a:spcPct val="90000"/>
              </a:lnSpc>
              <a:buNone/>
            </a:pPr>
            <a:endParaRPr sz="3600" b="1" i="1"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eaLnBrk="1" hangingPunct="1">
              <a:lnSpc>
                <a:spcPct val="90000"/>
              </a:lnSpc>
              <a:buNone/>
            </a:pPr>
            <a:endParaRPr sz="2400" dirty="0">
              <a:latin typeface="Times New Roman" panose="02020603050405020304" pitchFamily="18" charset="0"/>
              <a:cs typeface="Times New Roman" panose="02020603050405020304" pitchFamily="18" charset="0"/>
            </a:endParaRPr>
          </a:p>
          <a:p>
            <a:pPr algn="just" eaLnBrk="1" hangingPunct="1">
              <a:lnSpc>
                <a:spcPct val="90000"/>
              </a:lnSpc>
              <a:buNone/>
            </a:pPr>
            <a:endParaRPr sz="2400" dirty="0">
              <a:latin typeface="Times New Roman" panose="02020603050405020304" pitchFamily="18" charset="0"/>
              <a:ea typeface="Times New Roman" panose="02020603050405020304" pitchFamily="18" charset="0"/>
            </a:endParaRPr>
          </a:p>
        </p:txBody>
      </p:sp>
      <p:sp>
        <p:nvSpPr>
          <p:cNvPr id="3" name="Rectangle 2"/>
          <p:cNvSpPr/>
          <p:nvPr/>
        </p:nvSpPr>
        <p:spPr>
          <a:xfrm>
            <a:off x="288925" y="144145"/>
            <a:ext cx="2147570" cy="534035"/>
          </a:xfrm>
          <a:prstGeom prst="rect">
            <a:avLst/>
          </a:prstGeom>
          <a:noFill/>
          <a:ln w="9525">
            <a:noFill/>
          </a:ln>
        </p:spPr>
        <p:txBody>
          <a:bodyPr wrap="none">
            <a:spAutoFit/>
          </a:bodyPr>
          <a:p>
            <a:pPr>
              <a:lnSpc>
                <a:spcPct val="90000"/>
              </a:lnSpc>
            </a:pPr>
            <a:r>
              <a:rPr sz="3200" b="1" i="1" dirty="0">
                <a:solidFill>
                  <a:srgbClr val="9933FF"/>
                </a:solidFill>
                <a:latin typeface="Times New Roman" panose="02020603050405020304" pitchFamily="18" charset="0"/>
                <a:cs typeface="Times New Roman" panose="02020603050405020304" pitchFamily="18" charset="0"/>
              </a:rPr>
              <a:t>*Bản chất: </a:t>
            </a:r>
            <a:endParaRPr sz="3200" b="1" i="1" dirty="0">
              <a:solidFill>
                <a:srgbClr val="9933FF"/>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288925" y="577215"/>
            <a:ext cx="11643995" cy="1076325"/>
          </a:xfrm>
          <a:prstGeom prst="rect">
            <a:avLst/>
          </a:prstGeom>
          <a:noFill/>
          <a:ln w="9525">
            <a:noFill/>
          </a:ln>
        </p:spPr>
        <p:txBody>
          <a:bodyPr wrap="square">
            <a:spAutoFit/>
          </a:bodyPr>
          <a:p>
            <a:r>
              <a:rPr sz="3200" dirty="0">
                <a:latin typeface="Times New Roman" panose="02020603050405020304" pitchFamily="18" charset="0"/>
                <a:cs typeface="Times New Roman" panose="02020603050405020304" pitchFamily="18" charset="0"/>
              </a:rPr>
              <a:t>- Có hình thức của học tập: Cũng đến lớp, cũng đọc sách cũng có điểm thi, cũng có bằng cấp.</a:t>
            </a:r>
            <a:endParaRPr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288925" y="1600200"/>
            <a:ext cx="11644630" cy="1420495"/>
          </a:xfrm>
          <a:prstGeom prst="rect">
            <a:avLst/>
          </a:prstGeom>
          <a:noFill/>
          <a:ln w="9525">
            <a:noFill/>
          </a:ln>
        </p:spPr>
        <p:txBody>
          <a:bodyPr wrap="square">
            <a:spAutoFit/>
          </a:bodyPr>
          <a:p>
            <a:pPr>
              <a:lnSpc>
                <a:spcPct val="90000"/>
              </a:lnSpc>
            </a:pPr>
            <a:r>
              <a:rPr sz="3200" dirty="0">
                <a:latin typeface="Times New Roman" panose="02020603050405020304" pitchFamily="18" charset="0"/>
                <a:cs typeface="Times New Roman" panose="02020603050405020304" pitchFamily="18" charset="0"/>
              </a:rPr>
              <a:t>- Không có thực chất: Đầu óc rỗng tuếch m</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 đến nỗi</a:t>
            </a:r>
            <a:r>
              <a:rPr sz="3200" i="1" dirty="0">
                <a:latin typeface="Times New Roman" panose="02020603050405020304" pitchFamily="18" charset="0"/>
                <a:cs typeface="Times New Roman" panose="02020603050405020304" pitchFamily="18" charset="0"/>
              </a:rPr>
              <a:t> “ ăn không nên đọi, nói không nên lời” </a:t>
            </a:r>
            <a:r>
              <a:rPr sz="3200" dirty="0">
                <a:latin typeface="Times New Roman" panose="02020603050405020304" pitchFamily="18" charset="0"/>
                <a:cs typeface="Times New Roman" panose="02020603050405020304" pitchFamily="18" charset="0"/>
              </a:rPr>
              <a:t>hỏi cái gì cũng không biết, l</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m việc gì cũng hỏng.</a:t>
            </a:r>
            <a:endParaRP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288925" y="3046095"/>
            <a:ext cx="1797050" cy="534035"/>
          </a:xfrm>
          <a:prstGeom prst="rect">
            <a:avLst/>
          </a:prstGeom>
          <a:noFill/>
          <a:ln w="9525">
            <a:noFill/>
          </a:ln>
        </p:spPr>
        <p:txBody>
          <a:bodyPr wrap="none">
            <a:spAutoFit/>
          </a:bodyPr>
          <a:p>
            <a:pPr>
              <a:lnSpc>
                <a:spcPct val="90000"/>
              </a:lnSpc>
            </a:pPr>
            <a:r>
              <a:rPr sz="3200" b="1" i="1" dirty="0">
                <a:solidFill>
                  <a:srgbClr val="9933FF"/>
                </a:solidFill>
                <a:latin typeface="Times New Roman" panose="02020603050405020304" pitchFamily="18" charset="0"/>
                <a:cs typeface="Times New Roman" panose="02020603050405020304" pitchFamily="18" charset="0"/>
              </a:rPr>
              <a:t>*Tác hại:</a:t>
            </a:r>
            <a:endParaRPr sz="3200" b="1" i="1" dirty="0">
              <a:solidFill>
                <a:srgbClr val="9933FF"/>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289560" y="3469005"/>
            <a:ext cx="11644630" cy="1420495"/>
          </a:xfrm>
          <a:prstGeom prst="rect">
            <a:avLst/>
          </a:prstGeom>
          <a:noFill/>
          <a:ln w="9525">
            <a:noFill/>
          </a:ln>
        </p:spPr>
        <p:txBody>
          <a:bodyPr wrap="square">
            <a:spAutoFit/>
          </a:bodyPr>
          <a:p>
            <a:pPr>
              <a:lnSpc>
                <a:spcPct val="90000"/>
              </a:lnSpc>
            </a:pPr>
            <a:r>
              <a:rPr sz="3200" dirty="0">
                <a:latin typeface="Times New Roman" panose="02020603050405020304" pitchFamily="18" charset="0"/>
                <a:cs typeface="Times New Roman" panose="02020603050405020304" pitchFamily="18" charset="0"/>
              </a:rPr>
              <a:t>                             : Những kẻ học đối phó kiến thức sẽ chắp vá, vụn vặt, ho</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n to</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n không có gốc rễ sẽ không có hứng thú học dẫn đến chán học, hiệu quả thấp.</a:t>
            </a:r>
            <a:endParaRPr sz="3200" dirty="0">
              <a:latin typeface="Times New Roman" panose="02020603050405020304" pitchFamily="18" charset="0"/>
              <a:ea typeface="Times New Roman" panose="02020603050405020304" pitchFamily="18" charset="0"/>
            </a:endParaRPr>
          </a:p>
        </p:txBody>
      </p:sp>
      <p:sp>
        <p:nvSpPr>
          <p:cNvPr id="9" name="Rectangle 8"/>
          <p:cNvSpPr/>
          <p:nvPr/>
        </p:nvSpPr>
        <p:spPr>
          <a:xfrm>
            <a:off x="177165" y="4881880"/>
            <a:ext cx="11899265" cy="1863725"/>
          </a:xfrm>
          <a:prstGeom prst="rect">
            <a:avLst/>
          </a:prstGeom>
          <a:noFill/>
          <a:ln w="9525">
            <a:noFill/>
          </a:ln>
        </p:spPr>
        <p:txBody>
          <a:bodyPr wrap="square">
            <a:spAutoFit/>
          </a:bodyPr>
          <a:p>
            <a:pPr>
              <a:lnSpc>
                <a:spcPct val="90000"/>
              </a:lnSpc>
            </a:pPr>
            <a:r>
              <a:rPr sz="3200" dirty="0">
                <a:latin typeface="Times New Roman" panose="02020603050405020304" pitchFamily="18" charset="0"/>
                <a:cs typeface="Times New Roman" panose="02020603050405020304" pitchFamily="18" charset="0"/>
              </a:rPr>
              <a:t>                          : Những kẻ học đối phó đầu óc rỗng tuếch không đáp ứng nhu cầu xã hội sẽ trở th</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nh gánh nặng lâu d</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i cho xã hội về mọi mặt: kinh tế, tư tưởng, đạo đức, lối sống</a:t>
            </a:r>
            <a:r>
              <a:rPr sz="3200" dirty="0">
                <a:latin typeface="Times New Roman" panose="02020603050405020304" pitchFamily="18" charset="0"/>
                <a:ea typeface="Times New Roman" panose="02020603050405020304" pitchFamily="18" charset="0"/>
              </a:rPr>
              <a:t>…</a:t>
            </a:r>
            <a:r>
              <a:rPr sz="3200" dirty="0">
                <a:latin typeface="Times New Roman" panose="02020603050405020304" pitchFamily="18" charset="0"/>
                <a:cs typeface="Times New Roman" panose="02020603050405020304" pitchFamily="18" charset="0"/>
              </a:rPr>
              <a:t>không tạo ra nhân t</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i cho đất nước</a:t>
            </a:r>
            <a:endParaRP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Rectangle 10"/>
          <p:cNvSpPr/>
          <p:nvPr/>
        </p:nvSpPr>
        <p:spPr>
          <a:xfrm>
            <a:off x="289560" y="3427095"/>
            <a:ext cx="3151505" cy="583565"/>
          </a:xfrm>
          <a:prstGeom prst="rect">
            <a:avLst/>
          </a:prstGeom>
          <a:noFill/>
          <a:ln w="9525">
            <a:noFill/>
          </a:ln>
        </p:spPr>
        <p:txBody>
          <a:bodyPr wrap="none">
            <a:spAutoFit/>
          </a:bodyPr>
          <a:p>
            <a:r>
              <a:rPr sz="3200" dirty="0">
                <a:solidFill>
                  <a:srgbClr val="FF0000"/>
                </a:solidFill>
                <a:latin typeface="Times New Roman" panose="02020603050405020304" pitchFamily="18" charset="0"/>
                <a:cs typeface="Times New Roman" panose="02020603050405020304" pitchFamily="18" charset="0"/>
              </a:rPr>
              <a:t>- Đối với bản thân</a:t>
            </a:r>
            <a:endParaRPr sz="3200" dirty="0">
              <a:solidFill>
                <a:srgbClr val="FF000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177165" y="4804410"/>
            <a:ext cx="2869565" cy="583565"/>
          </a:xfrm>
          <a:prstGeom prst="rect">
            <a:avLst/>
          </a:prstGeom>
          <a:noFill/>
          <a:ln w="9525">
            <a:noFill/>
          </a:ln>
        </p:spPr>
        <p:txBody>
          <a:bodyPr wrap="none">
            <a:spAutoFit/>
          </a:bodyPr>
          <a:p>
            <a:r>
              <a:rPr sz="3200" dirty="0">
                <a:solidFill>
                  <a:srgbClr val="FF0000"/>
                </a:solidFill>
                <a:latin typeface="Times New Roman" panose="02020603050405020304" pitchFamily="18" charset="0"/>
                <a:cs typeface="Times New Roman" panose="02020603050405020304" pitchFamily="18" charset="0"/>
              </a:rPr>
              <a:t>- Đối với xã hội </a:t>
            </a:r>
            <a:endParaRPr sz="32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linds(horizontal)">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1"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itle 1"/>
          <p:cNvSpPr>
            <a:spLocks noGrp="1"/>
          </p:cNvSpPr>
          <p:nvPr>
            <p:ph type="title"/>
          </p:nvPr>
        </p:nvSpPr>
        <p:spPr>
          <a:xfrm>
            <a:off x="107950" y="80010"/>
            <a:ext cx="11939270" cy="1143000"/>
          </a:xfrm>
        </p:spPr>
        <p:txBody>
          <a:bodyPr vert="horz" wrap="square" lIns="91440" tIns="45720" rIns="91440" bIns="45720" anchor="ctr" anchorCtr="0">
            <a:normAutofit fontScale="90000"/>
          </a:bodyPr>
          <a:p>
            <a:pPr algn="just"/>
            <a:r>
              <a:rPr sz="3555" b="1" i="1" dirty="0">
                <a:latin typeface="Times New Roman" panose="02020603050405020304" pitchFamily="18" charset="0"/>
                <a:cs typeface="Times New Roman" panose="02020603050405020304" pitchFamily="18" charset="0"/>
              </a:rPr>
              <a:t>B</a:t>
            </a:r>
            <a:r>
              <a:rPr sz="3555" b="1" i="1" dirty="0">
                <a:latin typeface="Times New Roman" panose="02020603050405020304" pitchFamily="18" charset="0"/>
                <a:ea typeface="Times New Roman" panose="02020603050405020304" pitchFamily="18" charset="0"/>
              </a:rPr>
              <a:t>à</a:t>
            </a:r>
            <a:r>
              <a:rPr sz="3555" b="1" i="1" dirty="0">
                <a:latin typeface="Times New Roman" panose="02020603050405020304" pitchFamily="18" charset="0"/>
                <a:cs typeface="Times New Roman" panose="02020603050405020304" pitchFamily="18" charset="0"/>
              </a:rPr>
              <a:t>i 3( sgk/12): Dựa v</a:t>
            </a:r>
            <a:r>
              <a:rPr sz="3555" b="1" i="1" dirty="0">
                <a:latin typeface="Times New Roman" panose="02020603050405020304" pitchFamily="18" charset="0"/>
                <a:ea typeface="Times New Roman" panose="02020603050405020304" pitchFamily="18" charset="0"/>
              </a:rPr>
              <a:t>à</a:t>
            </a:r>
            <a:r>
              <a:rPr sz="3555" b="1" i="1" dirty="0">
                <a:latin typeface="Times New Roman" panose="02020603050405020304" pitchFamily="18" charset="0"/>
                <a:cs typeface="Times New Roman" panose="02020603050405020304" pitchFamily="18" charset="0"/>
              </a:rPr>
              <a:t>o văn bản b</a:t>
            </a:r>
            <a:r>
              <a:rPr sz="3555" b="1" i="1" dirty="0">
                <a:latin typeface="Times New Roman" panose="02020603050405020304" pitchFamily="18" charset="0"/>
                <a:ea typeface="Times New Roman" panose="02020603050405020304" pitchFamily="18" charset="0"/>
              </a:rPr>
              <a:t>à</a:t>
            </a:r>
            <a:r>
              <a:rPr sz="3555" b="1" i="1" dirty="0">
                <a:latin typeface="Times New Roman" panose="02020603050405020304" pitchFamily="18" charset="0"/>
                <a:cs typeface="Times New Roman" panose="02020603050405020304" pitchFamily="18" charset="0"/>
              </a:rPr>
              <a:t>n về đọc sách của Chu Quang Tiềm, em hãy phân tích các lí do khiến mọi người phải đọc sách.</a:t>
            </a:r>
            <a:endParaRPr sz="3555" b="1" i="1" dirty="0">
              <a:latin typeface="Times New Roman" panose="02020603050405020304" pitchFamily="18" charset="0"/>
              <a:ea typeface="Times New Roman" panose="02020603050405020304" pitchFamily="18" charset="0"/>
            </a:endParaRPr>
          </a:p>
        </p:txBody>
      </p:sp>
      <p:sp>
        <p:nvSpPr>
          <p:cNvPr id="54275" name="Content Placeholder 2"/>
          <p:cNvSpPr>
            <a:spLocks noGrp="1"/>
          </p:cNvSpPr>
          <p:nvPr>
            <p:ph idx="1"/>
          </p:nvPr>
        </p:nvSpPr>
        <p:spPr/>
        <p:txBody>
          <a:bodyPr vert="horz" wrap="square" lIns="91440" tIns="45720" rIns="91440" bIns="45720" anchor="t" anchorCtr="0"/>
          <a:p>
            <a:pPr>
              <a:buFontTx/>
              <a:buChar char="-"/>
            </a:pPr>
            <a:endParaRPr sz="2400" b="1" dirty="0">
              <a:latin typeface="Times New Roman" panose="02020603050405020304" pitchFamily="18" charset="0"/>
              <a:cs typeface="Times New Roman" panose="02020603050405020304" pitchFamily="18" charset="0"/>
            </a:endParaRPr>
          </a:p>
          <a:p>
            <a:pPr>
              <a:buNone/>
            </a:pPr>
            <a:r>
              <a:rPr sz="2400" dirty="0">
                <a:latin typeface="Times New Roman" panose="02020603050405020304" pitchFamily="18" charset="0"/>
                <a:cs typeface="Times New Roman" panose="02020603050405020304" pitchFamily="18" charset="0"/>
              </a:rPr>
              <a:t>   </a:t>
            </a:r>
            <a:endParaRPr sz="2400" dirty="0">
              <a:latin typeface="Times New Roman" panose="02020603050405020304" pitchFamily="18" charset="0"/>
              <a:cs typeface="Times New Roman" panose="02020603050405020304" pitchFamily="18" charset="0"/>
            </a:endParaRPr>
          </a:p>
          <a:p>
            <a:pPr>
              <a:buNone/>
            </a:pPr>
            <a:endParaRPr sz="2400" dirty="0">
              <a:latin typeface="Times New Roman" panose="02020603050405020304" pitchFamily="18" charset="0"/>
              <a:cs typeface="Times New Roman" panose="02020603050405020304" pitchFamily="18" charset="0"/>
            </a:endParaRPr>
          </a:p>
          <a:p>
            <a:pPr>
              <a:buNone/>
            </a:pPr>
            <a:endParaRPr sz="2400" dirty="0">
              <a:latin typeface="Times New Roman" panose="02020603050405020304" pitchFamily="18" charset="0"/>
              <a:cs typeface="Times New Roman" panose="02020603050405020304" pitchFamily="18" charset="0"/>
            </a:endParaRPr>
          </a:p>
          <a:p>
            <a:pPr>
              <a:buNone/>
            </a:pPr>
            <a:r>
              <a:rPr sz="240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a:buNone/>
            </a:pPr>
            <a:r>
              <a:rPr sz="2400" dirty="0">
                <a:latin typeface="Times New Roman" panose="02020603050405020304" pitchFamily="18" charset="0"/>
                <a:cs typeface="Times New Roman" panose="02020603050405020304" pitchFamily="18" charset="0"/>
              </a:rPr>
              <a:t>  </a:t>
            </a:r>
            <a:endParaRPr sz="2400" dirty="0">
              <a:latin typeface="Times New Roman" panose="02020603050405020304" pitchFamily="18" charset="0"/>
              <a:cs typeface="Times New Roman" panose="02020603050405020304" pitchFamily="18" charset="0"/>
            </a:endParaRPr>
          </a:p>
          <a:p>
            <a:pPr>
              <a:buNone/>
            </a:pPr>
            <a:endParaRPr sz="2400" dirty="0">
              <a:latin typeface="Times New Roman" panose="02020603050405020304" pitchFamily="18" charset="0"/>
              <a:cs typeface="Times New Roman" panose="02020603050405020304" pitchFamily="18" charset="0"/>
            </a:endParaRPr>
          </a:p>
          <a:p>
            <a:pPr>
              <a:buNone/>
            </a:pPr>
            <a:endParaRPr sz="2400" dirty="0">
              <a:latin typeface="Times New Roman" panose="02020603050405020304" pitchFamily="18" charset="0"/>
              <a:cs typeface="Times New Roman" panose="02020603050405020304" pitchFamily="18" charset="0"/>
            </a:endParaRPr>
          </a:p>
          <a:p>
            <a:pPr>
              <a:buNone/>
            </a:pPr>
            <a:r>
              <a:rPr sz="2400" dirty="0">
                <a:latin typeface="Times New Roman" panose="02020603050405020304" pitchFamily="18" charset="0"/>
                <a:cs typeface="Times New Roman" panose="02020603050405020304" pitchFamily="18" charset="0"/>
              </a:rPr>
              <a:t> </a:t>
            </a:r>
            <a:endParaRPr sz="2400" dirty="0">
              <a:latin typeface="Times New Roman" panose="02020603050405020304" pitchFamily="18" charset="0"/>
              <a:ea typeface="Times New Roman" panose="02020603050405020304" pitchFamily="18" charset="0"/>
            </a:endParaRPr>
          </a:p>
        </p:txBody>
      </p:sp>
      <p:sp>
        <p:nvSpPr>
          <p:cNvPr id="4" name="Rectangle 3"/>
          <p:cNvSpPr/>
          <p:nvPr/>
        </p:nvSpPr>
        <p:spPr>
          <a:xfrm>
            <a:off x="581025" y="996315"/>
            <a:ext cx="10612120" cy="583565"/>
          </a:xfrm>
          <a:prstGeom prst="rect">
            <a:avLst/>
          </a:prstGeom>
          <a:noFill/>
          <a:ln w="9525">
            <a:noFill/>
          </a:ln>
        </p:spPr>
        <p:txBody>
          <a:bodyPr wrap="square">
            <a:spAutoFit/>
          </a:bodyPr>
          <a:p>
            <a:pPr>
              <a:buChar char="-"/>
            </a:pPr>
            <a:r>
              <a:rPr sz="3200" b="1" dirty="0">
                <a:solidFill>
                  <a:srgbClr val="FF0000"/>
                </a:solidFill>
                <a:latin typeface="Times New Roman" panose="02020603050405020304" pitchFamily="18" charset="0"/>
                <a:cs typeface="Times New Roman" panose="02020603050405020304" pitchFamily="18" charset="0"/>
              </a:rPr>
              <a:t> Phân tích các lí do khiến mọi người phải đọc sách:</a:t>
            </a:r>
            <a:endParaRPr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336550" y="1517650"/>
            <a:ext cx="11710670" cy="1186180"/>
          </a:xfrm>
          <a:prstGeom prst="rect">
            <a:avLst/>
          </a:prstGeom>
          <a:noFill/>
          <a:ln w="9525">
            <a:noFill/>
          </a:ln>
        </p:spPr>
        <p:txBody>
          <a:bodyPr wrap="square">
            <a:spAutoFit/>
          </a:bodyPr>
          <a:p>
            <a:r>
              <a:rPr sz="3555" dirty="0">
                <a:latin typeface="Times New Roman" panose="02020603050405020304" pitchFamily="18" charset="0"/>
                <a:cs typeface="Times New Roman" panose="02020603050405020304" pitchFamily="18" charset="0"/>
              </a:rPr>
              <a:t>+ Sách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kho t</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ng kiến thức quý báu,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di sản tinh thần của nhân loại m</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lo</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i người đúc kết được trong h</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ng nghìn năm.</a:t>
            </a:r>
            <a:endParaRPr sz="3555" dirty="0">
              <a:latin typeface="Garamond" panose="02020404030301010803" pitchFamily="18" charset="0"/>
            </a:endParaRPr>
          </a:p>
        </p:txBody>
      </p:sp>
      <p:sp>
        <p:nvSpPr>
          <p:cNvPr id="6" name="Rectangle 5"/>
          <p:cNvSpPr/>
          <p:nvPr/>
        </p:nvSpPr>
        <p:spPr>
          <a:xfrm>
            <a:off x="440055" y="2508885"/>
            <a:ext cx="11607165" cy="2281555"/>
          </a:xfrm>
          <a:prstGeom prst="rect">
            <a:avLst/>
          </a:prstGeom>
          <a:noFill/>
          <a:ln w="9525">
            <a:noFill/>
          </a:ln>
        </p:spPr>
        <p:txBody>
          <a:bodyPr wrap="square">
            <a:spAutoFit/>
          </a:bodyPr>
          <a:p>
            <a:r>
              <a:rPr sz="3555" dirty="0">
                <a:latin typeface="Times New Roman" panose="02020603050405020304" pitchFamily="18" charset="0"/>
                <a:cs typeface="Times New Roman" panose="02020603050405020304" pitchFamily="18" charset="0"/>
              </a:rPr>
              <a:t>+ Đọc sách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con đường quan trọng của học vấn,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muốn trả món nợ đối với th</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nh quả nhân loại. Đọc sách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chọn được một xuất phát điểm cao nhất nếu không sẽ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kẻ lạc hậu, thụt lùi.</a:t>
            </a:r>
            <a:endParaRPr sz="3555" dirty="0">
              <a:latin typeface="Garamond" panose="02020404030301010803" pitchFamily="18" charset="0"/>
            </a:endParaRPr>
          </a:p>
        </p:txBody>
      </p:sp>
      <p:sp>
        <p:nvSpPr>
          <p:cNvPr id="7" name="Rectangle 6"/>
          <p:cNvSpPr/>
          <p:nvPr/>
        </p:nvSpPr>
        <p:spPr>
          <a:xfrm>
            <a:off x="324485" y="4620260"/>
            <a:ext cx="11939270" cy="1186180"/>
          </a:xfrm>
          <a:prstGeom prst="rect">
            <a:avLst/>
          </a:prstGeom>
          <a:noFill/>
          <a:ln w="9525">
            <a:noFill/>
          </a:ln>
        </p:spPr>
        <p:txBody>
          <a:bodyPr wrap="square">
            <a:spAutoFit/>
          </a:bodyPr>
          <a:p>
            <a:r>
              <a:rPr sz="3555" dirty="0">
                <a:latin typeface="Times New Roman" panose="02020603050405020304" pitchFamily="18" charset="0"/>
                <a:cs typeface="Times New Roman" panose="02020603050405020304" pitchFamily="18" charset="0"/>
              </a:rPr>
              <a:t> + Đọc sách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con đường tốt nhất để tích lũy v</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 nâng cao vốn tri thức của mình giúp con đường học vấn của bản thân tiến xa.</a:t>
            </a:r>
            <a:endParaRPr sz="3555" dirty="0">
              <a:latin typeface="Garamond" panose="02020404030301010803" pitchFamily="18" charset="0"/>
            </a:endParaRPr>
          </a:p>
        </p:txBody>
      </p:sp>
      <p:sp>
        <p:nvSpPr>
          <p:cNvPr id="8" name="Rectangle 7"/>
          <p:cNvSpPr/>
          <p:nvPr/>
        </p:nvSpPr>
        <p:spPr>
          <a:xfrm>
            <a:off x="-26670" y="6128385"/>
            <a:ext cx="11828145" cy="638810"/>
          </a:xfrm>
          <a:prstGeom prst="rect">
            <a:avLst/>
          </a:prstGeom>
          <a:noFill/>
          <a:ln w="9525">
            <a:noFill/>
          </a:ln>
        </p:spPr>
        <p:txBody>
          <a:bodyPr wrap="square">
            <a:spAutoFit/>
          </a:bodyPr>
          <a:p>
            <a:r>
              <a:rPr sz="3555" b="1" i="1" dirty="0">
                <a:solidFill>
                  <a:srgbClr val="FF0000"/>
                </a:solidFill>
                <a:latin typeface="Times New Roman" panose="02020603050405020304" pitchFamily="18" charset="0"/>
                <a:cs typeface="Times New Roman" panose="02020603050405020304" pitchFamily="18" charset="0"/>
              </a:rPr>
              <a:t>=&gt; Con người muốn tiến bộ được thì phải đọc sách.</a:t>
            </a:r>
            <a:endParaRPr sz="3555"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Rectangle 8"/>
          <p:cNvSpPr/>
          <p:nvPr/>
        </p:nvSpPr>
        <p:spPr>
          <a:xfrm>
            <a:off x="440055" y="5652135"/>
            <a:ext cx="11607165" cy="638810"/>
          </a:xfrm>
          <a:prstGeom prst="rect">
            <a:avLst/>
          </a:prstGeom>
          <a:noFill/>
          <a:ln w="9525">
            <a:noFill/>
          </a:ln>
        </p:spPr>
        <p:txBody>
          <a:bodyPr wrap="square">
            <a:spAutoFit/>
          </a:bodyPr>
          <a:p>
            <a:r>
              <a:rPr sz="3555" dirty="0">
                <a:latin typeface="Arial" panose="020B0604020202020204" pitchFamily="34" charset="0"/>
              </a:rPr>
              <a:t> </a:t>
            </a:r>
            <a:r>
              <a:rPr sz="3555" dirty="0">
                <a:latin typeface="Times New Roman" panose="02020603050405020304" pitchFamily="18" charset="0"/>
                <a:cs typeface="Times New Roman" panose="02020603050405020304" pitchFamily="18" charset="0"/>
              </a:rPr>
              <a:t>+ Đọc sánh giúp ta rèn luyện tính cách, học cách l</a:t>
            </a:r>
            <a:r>
              <a:rPr sz="3555" dirty="0">
                <a:latin typeface="Times New Roman" panose="02020603050405020304" pitchFamily="18" charset="0"/>
                <a:ea typeface="Times New Roman" panose="02020603050405020304" pitchFamily="18" charset="0"/>
              </a:rPr>
              <a:t>à</a:t>
            </a:r>
            <a:r>
              <a:rPr sz="3555" dirty="0">
                <a:latin typeface="Times New Roman" panose="02020603050405020304" pitchFamily="18" charset="0"/>
                <a:cs typeface="Times New Roman" panose="02020603050405020304" pitchFamily="18" charset="0"/>
              </a:rPr>
              <a:t>m người</a:t>
            </a:r>
            <a:endParaRPr sz="3555" dirty="0">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charRg st="0" end="184"/>
                                            </p:txEl>
                                          </p:spTgt>
                                        </p:tgtEl>
                                        <p:attrNameLst>
                                          <p:attrName>style.visibility</p:attrName>
                                        </p:attrNameLst>
                                      </p:cBhvr>
                                      <p:to>
                                        <p:strVal val="visible"/>
                                      </p:to>
                                    </p:set>
                                    <p:animEffect transition="in" filter="blinds(horizontal)">
                                      <p:cBhvr>
                                        <p:cTn id="17" dur="500"/>
                                        <p:tgtEl>
                                          <p:spTgt spid="6">
                                            <p:txEl>
                                              <p:charRg st="0" end="18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58445" y="123190"/>
            <a:ext cx="11662410" cy="1568450"/>
          </a:xfrm>
          <a:prstGeom prst="rect">
            <a:avLst/>
          </a:prstGeom>
          <a:noFill/>
        </p:spPr>
        <p:txBody>
          <a:bodyPr wrap="square" rtlCol="0" anchor="t">
            <a:spAutoFit/>
          </a:bodyPr>
          <a:p>
            <a:r>
              <a:rPr lang="vi-VN" altLang="en-US" sz="3200" b="1" dirty="0">
                <a:solidFill>
                  <a:srgbClr val="000000"/>
                </a:solidFill>
                <a:latin typeface="Times New Roman" panose="02020603050405020304" pitchFamily="18" charset="0"/>
                <a:ea typeface="Microsoft YaHei" panose="020B0503020204020204" charset="-122"/>
                <a:sym typeface="+mn-ea"/>
              </a:rPr>
              <a:t>Câu 4 (trang 12 SGK Ngữ văn 9, tập 2)</a:t>
            </a:r>
            <a:endParaRPr lang="vi-VN" altLang="en-US" sz="3200" dirty="0">
              <a:solidFill>
                <a:srgbClr val="000000"/>
              </a:solidFill>
              <a:latin typeface="Times New Roman" panose="02020603050405020304" pitchFamily="18" charset="0"/>
              <a:ea typeface="Microsoft YaHei" panose="020B0503020204020204" charset="-122"/>
            </a:endParaRPr>
          </a:p>
          <a:p>
            <a:r>
              <a:rPr lang="vi-VN" altLang="en-US" sz="3200" dirty="0">
                <a:solidFill>
                  <a:srgbClr val="FF0000"/>
                </a:solidFill>
                <a:latin typeface="Times New Roman" panose="02020603050405020304" pitchFamily="18" charset="0"/>
                <a:ea typeface="Microsoft YaHei" panose="020B0503020204020204" charset="-122"/>
                <a:sym typeface="+mn-ea"/>
              </a:rPr>
              <a:t>Hãy viết đoạn văn tổng hợp những điều đã phân tích trong b</a:t>
            </a:r>
            <a:r>
              <a:rPr lang="vi-VN" altLang="en-US" sz="3200" dirty="0">
                <a:solidFill>
                  <a:srgbClr val="FF0000"/>
                </a:solidFill>
                <a:latin typeface="Times New Roman" panose="02020603050405020304" pitchFamily="18" charset="0"/>
                <a:ea typeface="Times New Roman" panose="02020603050405020304" pitchFamily="18" charset="0"/>
                <a:sym typeface="+mn-ea"/>
              </a:rPr>
              <a:t>à</a:t>
            </a:r>
            <a:r>
              <a:rPr lang="vi-VN" altLang="en-US" sz="3200" dirty="0">
                <a:solidFill>
                  <a:srgbClr val="FF0000"/>
                </a:solidFill>
                <a:latin typeface="Times New Roman" panose="02020603050405020304" pitchFamily="18" charset="0"/>
                <a:ea typeface="Microsoft YaHei" panose="020B0503020204020204" charset="-122"/>
                <a:sym typeface="+mn-ea"/>
              </a:rPr>
              <a:t>i </a:t>
            </a:r>
            <a:r>
              <a:rPr lang="vi-VN" altLang="en-US" sz="3200" i="1" dirty="0">
                <a:solidFill>
                  <a:srgbClr val="FF0000"/>
                </a:solidFill>
                <a:latin typeface="Times New Roman" panose="02020603050405020304" pitchFamily="18" charset="0"/>
                <a:ea typeface="Microsoft YaHei" panose="020B0503020204020204" charset="-122"/>
                <a:sym typeface="+mn-ea"/>
              </a:rPr>
              <a:t>B</a:t>
            </a:r>
            <a:r>
              <a:rPr lang="vi-VN" altLang="en-US" sz="3200" i="1" dirty="0">
                <a:solidFill>
                  <a:srgbClr val="FF0000"/>
                </a:solidFill>
                <a:latin typeface="Times New Roman" panose="02020603050405020304" pitchFamily="18" charset="0"/>
                <a:ea typeface="Times New Roman" panose="02020603050405020304" pitchFamily="18" charset="0"/>
                <a:sym typeface="+mn-ea"/>
              </a:rPr>
              <a:t>à</a:t>
            </a:r>
            <a:r>
              <a:rPr lang="vi-VN" altLang="en-US" sz="3200" i="1" dirty="0">
                <a:solidFill>
                  <a:srgbClr val="FF0000"/>
                </a:solidFill>
                <a:latin typeface="Times New Roman" panose="02020603050405020304" pitchFamily="18" charset="0"/>
                <a:ea typeface="Microsoft YaHei" panose="020B0503020204020204" charset="-122"/>
                <a:sym typeface="+mn-ea"/>
              </a:rPr>
              <a:t>n về đọc sách</a:t>
            </a:r>
            <a:r>
              <a:rPr lang="vi-VN" altLang="en-US" sz="3200" dirty="0">
                <a:solidFill>
                  <a:srgbClr val="FF0000"/>
                </a:solidFill>
                <a:latin typeface="Times New Roman" panose="02020603050405020304" pitchFamily="18" charset="0"/>
                <a:ea typeface="Microsoft YaHei" panose="020B0503020204020204" charset="-122"/>
                <a:sym typeface="+mn-ea"/>
              </a:rPr>
              <a:t>.</a:t>
            </a:r>
            <a:endParaRPr lang="vi-VN" altLang="en-US" sz="3200" dirty="0">
              <a:solidFill>
                <a:srgbClr val="FF0000"/>
              </a:solidFill>
              <a:latin typeface="Times New Roman" panose="02020603050405020304" pitchFamily="18" charset="0"/>
              <a:ea typeface="Microsoft YaHei" panose="020B0503020204020204" charset="-122"/>
              <a:sym typeface="+mn-ea"/>
            </a:endParaRPr>
          </a:p>
        </p:txBody>
      </p:sp>
      <p:sp>
        <p:nvSpPr>
          <p:cNvPr id="5" name="Content Placeholder 4"/>
          <p:cNvSpPr>
            <a:spLocks noGrp="1"/>
          </p:cNvSpPr>
          <p:nvPr>
            <p:ph idx="1"/>
          </p:nvPr>
        </p:nvSpPr>
        <p:spPr>
          <a:xfrm>
            <a:off x="548005" y="1825625"/>
            <a:ext cx="10805795" cy="4351655"/>
          </a:xfrm>
        </p:spPr>
        <p:txBody>
          <a:bodyPr vert="horz" wrap="square" lIns="91440" tIns="45720" rIns="91440" bIns="45720" anchor="t" anchorCtr="0"/>
          <a:p>
            <a:pPr>
              <a:buNone/>
            </a:pPr>
            <a:r>
              <a:rPr sz="3200" b="1" dirty="0">
                <a:latin typeface="Times New Roman" panose="02020603050405020304" pitchFamily="18" charset="0"/>
                <a:cs typeface="Times New Roman" panose="02020603050405020304" pitchFamily="18" charset="0"/>
              </a:rPr>
              <a:t>                         </a:t>
            </a:r>
            <a:r>
              <a:rPr sz="3200" b="1" dirty="0">
                <a:latin typeface="Times New Roman" panose="02020603050405020304" pitchFamily="18" charset="0"/>
                <a:cs typeface="Times New Roman" panose="02020603050405020304" pitchFamily="18" charset="0"/>
              </a:rPr>
              <a:t>* Gợi ý</a:t>
            </a:r>
            <a:endParaRPr sz="3200" b="1" dirty="0">
              <a:latin typeface="Times New Roman" panose="02020603050405020304" pitchFamily="18" charset="0"/>
              <a:cs typeface="Times New Roman" panose="02020603050405020304" pitchFamily="18" charset="0"/>
            </a:endParaRPr>
          </a:p>
          <a:p>
            <a:pPr>
              <a:buNone/>
            </a:pPr>
            <a:r>
              <a:rPr sz="3200" b="1" i="1" dirty="0">
                <a:latin typeface="Times New Roman" panose="02020603050405020304" pitchFamily="18" charset="0"/>
                <a:cs typeface="Times New Roman" panose="02020603050405020304" pitchFamily="18" charset="0"/>
              </a:rPr>
              <a:t>- Hình thức</a:t>
            </a:r>
            <a:r>
              <a:rPr sz="3200" dirty="0">
                <a:latin typeface="Times New Roman" panose="02020603050405020304" pitchFamily="18" charset="0"/>
                <a:cs typeface="Times New Roman" panose="02020603050405020304" pitchFamily="18" charset="0"/>
              </a:rPr>
              <a:t>: Đoạn văn tổng hợp (khoảng 7-10 câu).</a:t>
            </a:r>
            <a:endParaRPr sz="3200" dirty="0">
              <a:latin typeface="Times New Roman" panose="02020603050405020304" pitchFamily="18" charset="0"/>
              <a:cs typeface="Times New Roman" panose="02020603050405020304" pitchFamily="18" charset="0"/>
            </a:endParaRPr>
          </a:p>
          <a:p>
            <a:pPr>
              <a:buNone/>
            </a:pPr>
            <a:r>
              <a:rPr sz="3200" b="1" i="1" dirty="0">
                <a:latin typeface="Times New Roman" panose="02020603050405020304" pitchFamily="18" charset="0"/>
                <a:cs typeface="Times New Roman" panose="02020603050405020304" pitchFamily="18" charset="0"/>
              </a:rPr>
              <a:t>- Nội dung</a:t>
            </a:r>
            <a:r>
              <a:rPr sz="3200" dirty="0">
                <a:latin typeface="Times New Roman" panose="02020603050405020304" pitchFamily="18" charset="0"/>
                <a:cs typeface="Times New Roman" panose="02020603050405020304" pitchFamily="18" charset="0"/>
              </a:rPr>
              <a:t>: Đoạn văn theo phép lập luận tổng hợp từ những điều đã phân tích trong b</a:t>
            </a:r>
            <a:r>
              <a:rPr sz="3200" dirty="0">
                <a:latin typeface="Times New Roman" panose="02020603050405020304" pitchFamily="18" charset="0"/>
                <a:ea typeface="Times New Roman" panose="02020603050405020304" pitchFamily="18" charset="0"/>
              </a:rPr>
              <a:t>à</a:t>
            </a:r>
            <a:r>
              <a:rPr sz="3200" dirty="0">
                <a:latin typeface="Times New Roman" panose="02020603050405020304" pitchFamily="18" charset="0"/>
                <a:cs typeface="Times New Roman" panose="02020603050405020304" pitchFamily="18" charset="0"/>
              </a:rPr>
              <a:t>i </a:t>
            </a:r>
            <a:r>
              <a:rPr sz="3200" i="1" dirty="0">
                <a:latin typeface="Times New Roman" panose="02020603050405020304" pitchFamily="18" charset="0"/>
                <a:cs typeface="Times New Roman" panose="02020603050405020304" pitchFamily="18" charset="0"/>
              </a:rPr>
              <a:t>“b</a:t>
            </a:r>
            <a:r>
              <a:rPr sz="3200" i="1" dirty="0">
                <a:latin typeface="Times New Roman" panose="02020603050405020304" pitchFamily="18" charset="0"/>
                <a:ea typeface="Times New Roman" panose="02020603050405020304" pitchFamily="18" charset="0"/>
              </a:rPr>
              <a:t>à</a:t>
            </a:r>
            <a:r>
              <a:rPr sz="3200" i="1" dirty="0">
                <a:latin typeface="Times New Roman" panose="02020603050405020304" pitchFamily="18" charset="0"/>
                <a:cs typeface="Times New Roman" panose="02020603050405020304" pitchFamily="18" charset="0"/>
              </a:rPr>
              <a:t>n về đọc sách”.( dựa v</a:t>
            </a:r>
            <a:r>
              <a:rPr sz="3200" i="1" dirty="0">
                <a:latin typeface="Times New Roman" panose="02020603050405020304" pitchFamily="18" charset="0"/>
                <a:ea typeface="Times New Roman" panose="02020603050405020304" pitchFamily="18" charset="0"/>
              </a:rPr>
              <a:t>à</a:t>
            </a:r>
            <a:r>
              <a:rPr sz="3200" i="1" dirty="0">
                <a:latin typeface="Times New Roman" panose="02020603050405020304" pitchFamily="18" charset="0"/>
                <a:cs typeface="Times New Roman" panose="02020603050405020304" pitchFamily="18" charset="0"/>
              </a:rPr>
              <a:t>o b</a:t>
            </a:r>
            <a:r>
              <a:rPr sz="3200" i="1" dirty="0">
                <a:latin typeface="Times New Roman" panose="02020603050405020304" pitchFamily="18" charset="0"/>
                <a:ea typeface="Times New Roman" panose="02020603050405020304" pitchFamily="18" charset="0"/>
              </a:rPr>
              <a:t>à</a:t>
            </a:r>
            <a:r>
              <a:rPr sz="3200" i="1" dirty="0">
                <a:latin typeface="Times New Roman" panose="02020603050405020304" pitchFamily="18" charset="0"/>
                <a:cs typeface="Times New Roman" panose="02020603050405020304" pitchFamily="18" charset="0"/>
              </a:rPr>
              <a:t>i tập 3 hoặc ba luận điểm của văn bản).</a:t>
            </a:r>
            <a:endParaRPr sz="3200" i="1" dirty="0">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charRg st="0" end="33"/>
                                            </p:txEl>
                                          </p:spTgt>
                                        </p:tgtEl>
                                        <p:attrNameLst>
                                          <p:attrName>style.visibility</p:attrName>
                                        </p:attrNameLst>
                                      </p:cBhvr>
                                      <p:to>
                                        <p:strVal val="visible"/>
                                      </p:to>
                                    </p:set>
                                    <p:animEffect transition="in" filter="blinds(horizontal)">
                                      <p:cBhvr>
                                        <p:cTn id="7" dur="500"/>
                                        <p:tgtEl>
                                          <p:spTgt spid="5">
                                            <p:txEl>
                                              <p:charRg st="0" end="3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charRg st="33" end="83"/>
                                            </p:txEl>
                                          </p:spTgt>
                                        </p:tgtEl>
                                        <p:attrNameLst>
                                          <p:attrName>style.visibility</p:attrName>
                                        </p:attrNameLst>
                                      </p:cBhvr>
                                      <p:to>
                                        <p:strVal val="visible"/>
                                      </p:to>
                                    </p:set>
                                    <p:animEffect transition="in" filter="blinds(horizontal)">
                                      <p:cBhvr>
                                        <p:cTn id="12" dur="500"/>
                                        <p:tgtEl>
                                          <p:spTgt spid="5">
                                            <p:txEl>
                                              <p:charRg st="33" end="8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charRg st="83" end="239"/>
                                            </p:txEl>
                                          </p:spTgt>
                                        </p:tgtEl>
                                        <p:attrNameLst>
                                          <p:attrName>style.visibility</p:attrName>
                                        </p:attrNameLst>
                                      </p:cBhvr>
                                      <p:to>
                                        <p:strVal val="visible"/>
                                      </p:to>
                                    </p:set>
                                    <p:animEffect transition="in" filter="blinds(horizontal)">
                                      <p:cBhvr>
                                        <p:cTn id="17" dur="500"/>
                                        <p:tgtEl>
                                          <p:spTgt spid="5">
                                            <p:txEl>
                                              <p:charRg st="83" end="2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
          <p:cNvSpPr/>
          <p:nvPr/>
        </p:nvSpPr>
        <p:spPr>
          <a:xfrm>
            <a:off x="328613" y="738188"/>
            <a:ext cx="9512300" cy="5631180"/>
          </a:xfrm>
          <a:prstGeom prst="rect">
            <a:avLst/>
          </a:prstGeom>
          <a:noFill/>
          <a:ln w="9525">
            <a:noFill/>
          </a:ln>
        </p:spPr>
        <p:txBody>
          <a:bodyPr anchor="t" anchorCtr="0">
            <a:spAutoFit/>
          </a:bodyPr>
          <a:p>
            <a:pPr algn="just"/>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	Không kể trên đường tuần tra, nơi rừng rậm hay suối sâu,…phải cởi giày ra đi chân đất, thông thường trong doanh trại hay nơi công cộng, có lẽ không ai mặc quần áo chỉnh tề mà lại đi chân đất, hoặc đi giày có bít tất đầy đủ nhưng phanh hết cúc áo, lộ cả da thịt ra trước mặt mọi người.</a:t>
            </a:r>
            <a:endPar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a:p>
            <a:pPr algn="just"/>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	Người ta nói: “Ăn cho mình, mặc cho người”, có lẽ nhiều phần đúng. Cô gái một mình trong hang sâu chắc không váy xoè váy ngắn, không mắt xanh môi đỏ, không tô đỏ chót móng chân móng tay. Anh thanh niên đi tát nước hay câu cá ngoài cánh đồng vắng chắc không chải đầu mượt bằng sáp thơm, áo sơ-mi là phẳng tắp … Trang phục không có pháp luật nào can thiệp, nhưng có những quy tắc ngầm phải tuân thủ, đó là văn hoá xã hội. Đi đám cưới không thể lôi thôi lếch thếch, mặt nhọ nhem, chân tay lấm bùn. Đi dự đám tang không được mặc áo quần lòe loẹt, nói cười oang oang.</a:t>
            </a:r>
            <a:endPar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a:p>
            <a:pPr algn="just"/>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	Người xưa đã dạy: “Y phục xứng kì đức”. Ăn mặc ra sao cũng phải phù hợp với hoàn cảnh riêng của mình và hoàn cảnh chung nơi công cộng hay toàn xã hội. Dù mặc đẹp đến đâu, sang đến đâu mà không phù hợp thì cũng chỉ làm trò cười cho thiên hạ, làm mình tự xấu đi mà thôi. Xưa nay, cái đẹp bao giờ cũng đi với cái giản dị, nhất là phù hợp với môi trường. Người có văn hoá, biết ứng xử chính là người biết tự hoà mình vào cộng đồng như thế, không kể hình thức còn phải đi với nội dung, tức là con người phải có trình độ, có hiểu biết. Một nhà văn đã nói: “Nếu có cô gái khen tôi chỉ vì bộ quần áo đẹp mà không khen tôi có bộ óc thông minh thì tôi chẳng có gì đáng hãnh diện”. Chí lí thay!</a:t>
            </a:r>
            <a:endPar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a:p>
            <a:pPr algn="just"/>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	Thế mới biết, trang phục hợp văn hoá, hợp đạo đức, hợp môi trường mới là trang phục đẹp.</a:t>
            </a:r>
            <a:endPar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a:p>
            <a:pPr algn="r"/>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a:t>
            </a:r>
            <a:r>
              <a:rPr lang="en-US" altLang="x-none" i="1"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Theo Băng Sơn, Giao tiếp đời thường</a:t>
            </a:r>
            <a:r>
              <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rPr>
              <a:t>)</a:t>
            </a:r>
            <a:endParaRPr lang="en-US" altLang="x-none"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p:txBody>
      </p:sp>
      <p:sp>
        <p:nvSpPr>
          <p:cNvPr id="11" name="íṥļïḋé"/>
          <p:cNvSpPr/>
          <p:nvPr/>
        </p:nvSpPr>
        <p:spPr>
          <a:xfrm>
            <a:off x="2295525" y="101600"/>
            <a:ext cx="6211888" cy="769938"/>
          </a:xfrm>
          <a:prstGeom prst="rect">
            <a:avLst/>
          </a:prstGeom>
          <a:no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r>
              <a:rPr lang="en-US" altLang="zh-CN" sz="4400" b="1" strike="noStrike" noProof="1" dirty="0">
                <a:solidFill>
                  <a:srgbClr val="A3C8BD"/>
                </a:solidFill>
                <a:latin typeface="Times New Roman" panose="02020603050405020304" pitchFamily="18" charset="0"/>
                <a:ea typeface="Microsoft YaHei" panose="020B0503020204020204" charset="-122"/>
                <a:cs typeface="Times New Roman" panose="02020603050405020304" pitchFamily="18" charset="0"/>
                <a:sym typeface="+mn-lt"/>
              </a:rPr>
              <a:t>TRANG PHỤC</a:t>
            </a:r>
            <a:endParaRPr lang="en-US" altLang="zh-CN" sz="4400" b="1" strike="noStrike" noProof="1" dirty="0">
              <a:solidFill>
                <a:srgbClr val="A3C8BD"/>
              </a:solidFill>
              <a:latin typeface="Times New Roman" panose="02020603050405020304" pitchFamily="18" charset="0"/>
              <a:ea typeface="Microsoft YaHei" panose="020B0503020204020204" charset="-122"/>
              <a:cs typeface="Times New Roman" panose="02020603050405020304" pitchFamily="18" charset="0"/>
              <a:sym typeface="+mn-lt"/>
            </a:endParaRPr>
          </a:p>
        </p:txBody>
      </p:sp>
      <p:sp>
        <p:nvSpPr>
          <p:cNvPr id="12" name="AutoShape 3"/>
          <p:cNvSpPr/>
          <p:nvPr/>
        </p:nvSpPr>
        <p:spPr>
          <a:xfrm>
            <a:off x="9934575" y="803275"/>
            <a:ext cx="385763" cy="863600"/>
          </a:xfrm>
          <a:prstGeom prst="rightBrace">
            <a:avLst>
              <a:gd name="adj1" fmla="val 19930"/>
              <a:gd name="adj2" fmla="val 48347"/>
            </a:avLst>
          </a:prstGeom>
          <a:noFill/>
          <a:ln w="9525" cap="flat" cmpd="sng">
            <a:solidFill>
              <a:schemeClr val="tx1"/>
            </a:solidFill>
            <a:prstDash val="solid"/>
            <a:round/>
            <a:headEnd type="none" w="med" len="med"/>
            <a:tailEnd type="none" w="med" len="med"/>
          </a:ln>
        </p:spPr>
        <p:txBody>
          <a:bodyPr wrap="none" anchor="ctr" anchorCtr="0"/>
          <a:p>
            <a:endParaRPr lang="en-US" altLang="x-none" sz="2000"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p:txBody>
      </p:sp>
      <p:sp>
        <p:nvSpPr>
          <p:cNvPr id="13" name="Text Box 4"/>
          <p:cNvSpPr txBox="1"/>
          <p:nvPr/>
        </p:nvSpPr>
        <p:spPr>
          <a:xfrm>
            <a:off x="10320338" y="811213"/>
            <a:ext cx="1582737" cy="829945"/>
          </a:xfrm>
          <a:prstGeom prst="rect">
            <a:avLst/>
          </a:prstGeom>
          <a:noFill/>
          <a:ln w="9525">
            <a:noFill/>
          </a:ln>
        </p:spPr>
        <p:txBody>
          <a:bodyPr anchor="t" anchorCtr="0">
            <a:spAutoFit/>
          </a:bodyPr>
          <a:p>
            <a:pPr>
              <a:spcBef>
                <a:spcPct val="50000"/>
              </a:spcBef>
            </a:pPr>
            <a:r>
              <a:rPr lang="vi-VN" altLang="en-US"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M</a:t>
            </a:r>
            <a:r>
              <a:rPr lang="en-US" altLang="vi-VN"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ở bài</a:t>
            </a:r>
            <a:r>
              <a:rPr lang="vi-VN" altLang="en-US"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 </a:t>
            </a: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r>
              <a:rPr lang="en-US" altLang="x-none" sz="2400" b="1" i="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Đoạn 1</a:t>
            </a: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endParaRPr lang="vi-VN" altLang="en-US" sz="2400" b="1" dirty="0">
              <a:solidFill>
                <a:srgbClr val="FF0000"/>
              </a:solidFill>
              <a:latin typeface="Times New Roman" panose="02020603050405020304" pitchFamily="18" charset="0"/>
              <a:ea typeface="+mn-ea"/>
              <a:cs typeface="Times New Roman" panose="02020603050405020304" pitchFamily="18" charset="0"/>
            </a:endParaRPr>
          </a:p>
        </p:txBody>
      </p:sp>
      <p:sp>
        <p:nvSpPr>
          <p:cNvPr id="14" name="AutoShape 5"/>
          <p:cNvSpPr/>
          <p:nvPr/>
        </p:nvSpPr>
        <p:spPr>
          <a:xfrm>
            <a:off x="9852025" y="1992313"/>
            <a:ext cx="669925" cy="3813175"/>
          </a:xfrm>
          <a:prstGeom prst="rightBrace">
            <a:avLst>
              <a:gd name="adj1" fmla="val 69251"/>
              <a:gd name="adj2" fmla="val 48347"/>
            </a:avLst>
          </a:prstGeom>
          <a:noFill/>
          <a:ln w="9525" cap="flat" cmpd="sng">
            <a:solidFill>
              <a:schemeClr val="tx1"/>
            </a:solidFill>
            <a:prstDash val="solid"/>
            <a:round/>
            <a:headEnd type="none" w="med" len="med"/>
            <a:tailEnd type="none" w="med" len="med"/>
          </a:ln>
        </p:spPr>
        <p:txBody>
          <a:bodyPr wrap="none" anchor="ctr" anchorCtr="0"/>
          <a:p>
            <a:endParaRPr lang="en-US" altLang="x-none" sz="2000"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p:txBody>
      </p:sp>
      <p:sp>
        <p:nvSpPr>
          <p:cNvPr id="15" name="Text Box 6"/>
          <p:cNvSpPr txBox="1"/>
          <p:nvPr/>
        </p:nvSpPr>
        <p:spPr>
          <a:xfrm>
            <a:off x="10372725" y="3353435"/>
            <a:ext cx="1687195" cy="829945"/>
          </a:xfrm>
          <a:prstGeom prst="rect">
            <a:avLst/>
          </a:prstGeom>
          <a:noFill/>
          <a:ln w="9525">
            <a:noFill/>
          </a:ln>
        </p:spPr>
        <p:txBody>
          <a:bodyPr wrap="square" anchor="t" anchorCtr="0">
            <a:spAutoFit/>
          </a:bodyPr>
          <a:p>
            <a:pPr>
              <a:spcBef>
                <a:spcPct val="50000"/>
              </a:spcBef>
            </a:pPr>
            <a:r>
              <a:rPr lang="en-US" altLang="vi-VN"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Thân bài </a:t>
            </a: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r>
              <a:rPr lang="en-US" altLang="x-none" sz="2400" b="1" i="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Đoạn 2,3</a:t>
            </a: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endParaRPr lang="vi-VN" altLang="en-US" sz="2400" b="1" dirty="0">
              <a:solidFill>
                <a:srgbClr val="FF0000"/>
              </a:solidFill>
              <a:latin typeface="Times New Roman" panose="02020603050405020304" pitchFamily="18" charset="0"/>
              <a:ea typeface="+mn-ea"/>
              <a:cs typeface="Times New Roman" panose="02020603050405020304" pitchFamily="18" charset="0"/>
            </a:endParaRPr>
          </a:p>
        </p:txBody>
      </p:sp>
      <p:sp>
        <p:nvSpPr>
          <p:cNvPr id="16" name="AutoShape 7"/>
          <p:cNvSpPr/>
          <p:nvPr/>
        </p:nvSpPr>
        <p:spPr>
          <a:xfrm>
            <a:off x="9891713" y="5830888"/>
            <a:ext cx="481012" cy="698500"/>
          </a:xfrm>
          <a:prstGeom prst="rightBrace">
            <a:avLst>
              <a:gd name="adj1" fmla="val 8322"/>
              <a:gd name="adj2" fmla="val 48347"/>
            </a:avLst>
          </a:prstGeom>
          <a:noFill/>
          <a:ln w="9525" cap="flat" cmpd="sng">
            <a:solidFill>
              <a:schemeClr val="tx1"/>
            </a:solidFill>
            <a:prstDash val="solid"/>
            <a:round/>
            <a:headEnd type="none" w="med" len="med"/>
            <a:tailEnd type="none" w="med" len="med"/>
          </a:ln>
        </p:spPr>
        <p:txBody>
          <a:bodyPr wrap="none" anchor="ctr" anchorCtr="0"/>
          <a:p>
            <a:endParaRPr lang="en-US" altLang="x-none" sz="2000" dirty="0">
              <a:solidFill>
                <a:srgbClr val="000000"/>
              </a:solidFill>
              <a:latin typeface="Times New Roman" panose="02020603050405020304" pitchFamily="18" charset="0"/>
              <a:ea typeface="Microsoft YaHei" panose="020B0503020204020204" charset="-122"/>
              <a:cs typeface="Times New Roman" panose="02020603050405020304" pitchFamily="18" charset="0"/>
            </a:endParaRPr>
          </a:p>
        </p:txBody>
      </p:sp>
      <p:sp>
        <p:nvSpPr>
          <p:cNvPr id="17" name="Text Box 8"/>
          <p:cNvSpPr txBox="1"/>
          <p:nvPr/>
        </p:nvSpPr>
        <p:spPr>
          <a:xfrm>
            <a:off x="10320655" y="5619750"/>
            <a:ext cx="1636395" cy="829945"/>
          </a:xfrm>
          <a:prstGeom prst="rect">
            <a:avLst/>
          </a:prstGeom>
          <a:noFill/>
          <a:ln w="9525">
            <a:noFill/>
          </a:ln>
        </p:spPr>
        <p:txBody>
          <a:bodyPr wrap="square" anchor="t" anchorCtr="0">
            <a:spAutoFit/>
          </a:bodyPr>
          <a:p>
            <a:pPr fontAlgn="auto">
              <a:spcBef>
                <a:spcPts val="0"/>
              </a:spcBef>
            </a:pPr>
            <a:r>
              <a:rPr lang="vi-VN" altLang="en-US"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K</a:t>
            </a:r>
            <a:r>
              <a:rPr lang="en-US" altLang="vi-VN"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ết bài</a:t>
            </a:r>
            <a:endParaRPr lang="en-US" altLang="vi-VN"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endParaRPr>
          </a:p>
          <a:p>
            <a:pPr fontAlgn="auto">
              <a:spcBef>
                <a:spcPts val="0"/>
              </a:spcBef>
            </a:pP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r>
              <a:rPr lang="en-US" altLang="x-none" sz="2400" b="1" i="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Đoạn 4</a:t>
            </a:r>
            <a:r>
              <a:rPr lang="en-US" altLang="x-none" sz="2400" b="1" dirty="0">
                <a:solidFill>
                  <a:srgbClr val="FF0000"/>
                </a:solidFill>
                <a:latin typeface="Times New Roman" panose="02020603050405020304" pitchFamily="18" charset="0"/>
                <a:ea typeface="Microsoft YaHei" panose="020B0503020204020204" charset="-122"/>
                <a:cs typeface="Times New Roman" panose="02020603050405020304" pitchFamily="18" charset="0"/>
              </a:rPr>
              <a:t>)</a:t>
            </a:r>
            <a:endParaRPr lang="vi-VN" altLang="en-US" sz="2400" b="1" dirty="0">
              <a:solidFill>
                <a:srgbClr val="FF0000"/>
              </a:solidFill>
              <a:latin typeface="Times New Roman" panose="02020603050405020304" pitchFamily="18" charset="0"/>
              <a:ea typeface="+mn-ea"/>
              <a:cs typeface="Times New Roman" panose="02020603050405020304" pitchFamily="18" charset="0"/>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2000"/>
                                        <p:tgtEl>
                                          <p:spTgt spid="1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ox(in)">
                                      <p:cBhvr>
                                        <p:cTn id="10" dur="2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Vertic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ox(in)">
                                      <p:cBhvr>
                                        <p:cTn id="23" dur="2000"/>
                                        <p:tgtEl>
                                          <p:spTgt spid="16"/>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box(in)">
                                      <p:cBhvr>
                                        <p:cTn id="26"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2" grpId="1" animBg="1"/>
      <p:bldP spid="13" grpId="1"/>
      <p:bldP spid="14" grpId="0" animBg="1"/>
      <p:bldP spid="15" grpId="0"/>
      <p:bldP spid="14" grpId="1" animBg="1"/>
      <p:bldP spid="15" grpId="1"/>
      <p:bldP spid="16" grpId="0" animBg="1"/>
      <p:bldP spid="17" grpId="0"/>
      <p:bldP spid="16" grpId="1" animBg="1"/>
      <p:bldP spid="17"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58445" y="123190"/>
            <a:ext cx="11662410" cy="1568450"/>
          </a:xfrm>
          <a:prstGeom prst="rect">
            <a:avLst/>
          </a:prstGeom>
          <a:noFill/>
        </p:spPr>
        <p:txBody>
          <a:bodyPr wrap="square" rtlCol="0" anchor="t">
            <a:spAutoFit/>
          </a:bodyPr>
          <a:p>
            <a:r>
              <a:rPr lang="vi-VN" altLang="en-US" sz="3200" b="1" dirty="0">
                <a:solidFill>
                  <a:srgbClr val="000000"/>
                </a:solidFill>
                <a:latin typeface="Times New Roman" panose="02020603050405020304" pitchFamily="18" charset="0"/>
                <a:ea typeface="Microsoft YaHei" panose="020B0503020204020204" charset="-122"/>
                <a:sym typeface="+mn-ea"/>
              </a:rPr>
              <a:t>Câu 4 (trang 12</a:t>
            </a:r>
            <a:r>
              <a:rPr lang="en-US" altLang="vi-VN" sz="3200" b="1" dirty="0">
                <a:solidFill>
                  <a:srgbClr val="000000"/>
                </a:solidFill>
                <a:latin typeface="Times New Roman" panose="02020603050405020304" pitchFamily="18" charset="0"/>
                <a:ea typeface="Microsoft YaHei" panose="020B0503020204020204" charset="-122"/>
                <a:sym typeface="+mn-ea"/>
              </a:rPr>
              <a:t>)</a:t>
            </a:r>
            <a:endParaRPr lang="vi-VN" altLang="en-US" sz="3200" dirty="0">
              <a:solidFill>
                <a:srgbClr val="000000"/>
              </a:solidFill>
              <a:latin typeface="Times New Roman" panose="02020603050405020304" pitchFamily="18" charset="0"/>
              <a:ea typeface="Microsoft YaHei" panose="020B0503020204020204" charset="-122"/>
            </a:endParaRPr>
          </a:p>
          <a:p>
            <a:r>
              <a:rPr lang="vi-VN" altLang="en-US" sz="3200" dirty="0">
                <a:solidFill>
                  <a:srgbClr val="FF0000"/>
                </a:solidFill>
                <a:latin typeface="Times New Roman" panose="02020603050405020304" pitchFamily="18" charset="0"/>
                <a:ea typeface="Microsoft YaHei" panose="020B0503020204020204" charset="-122"/>
                <a:sym typeface="+mn-ea"/>
              </a:rPr>
              <a:t>Hãy viết đoạn văn tổng hợp những điều đã phân tích trong b</a:t>
            </a:r>
            <a:r>
              <a:rPr lang="vi-VN" altLang="en-US" sz="3200" dirty="0">
                <a:solidFill>
                  <a:srgbClr val="FF0000"/>
                </a:solidFill>
                <a:latin typeface="Times New Roman" panose="02020603050405020304" pitchFamily="18" charset="0"/>
                <a:ea typeface="Times New Roman" panose="02020603050405020304" pitchFamily="18" charset="0"/>
                <a:sym typeface="+mn-ea"/>
              </a:rPr>
              <a:t>à</a:t>
            </a:r>
            <a:r>
              <a:rPr lang="vi-VN" altLang="en-US" sz="3200" dirty="0">
                <a:solidFill>
                  <a:srgbClr val="FF0000"/>
                </a:solidFill>
                <a:latin typeface="Times New Roman" panose="02020603050405020304" pitchFamily="18" charset="0"/>
                <a:ea typeface="Microsoft YaHei" panose="020B0503020204020204" charset="-122"/>
                <a:sym typeface="+mn-ea"/>
              </a:rPr>
              <a:t>i </a:t>
            </a:r>
            <a:r>
              <a:rPr lang="vi-VN" altLang="en-US" sz="3200" i="1" dirty="0">
                <a:solidFill>
                  <a:srgbClr val="FF0000"/>
                </a:solidFill>
                <a:latin typeface="Times New Roman" panose="02020603050405020304" pitchFamily="18" charset="0"/>
                <a:ea typeface="Microsoft YaHei" panose="020B0503020204020204" charset="-122"/>
                <a:sym typeface="+mn-ea"/>
              </a:rPr>
              <a:t>B</a:t>
            </a:r>
            <a:r>
              <a:rPr lang="vi-VN" altLang="en-US" sz="3200" i="1" dirty="0">
                <a:solidFill>
                  <a:srgbClr val="FF0000"/>
                </a:solidFill>
                <a:latin typeface="Times New Roman" panose="02020603050405020304" pitchFamily="18" charset="0"/>
                <a:ea typeface="Times New Roman" panose="02020603050405020304" pitchFamily="18" charset="0"/>
                <a:sym typeface="+mn-ea"/>
              </a:rPr>
              <a:t>à</a:t>
            </a:r>
            <a:r>
              <a:rPr lang="vi-VN" altLang="en-US" sz="3200" i="1" dirty="0">
                <a:solidFill>
                  <a:srgbClr val="FF0000"/>
                </a:solidFill>
                <a:latin typeface="Times New Roman" panose="02020603050405020304" pitchFamily="18" charset="0"/>
                <a:ea typeface="Microsoft YaHei" panose="020B0503020204020204" charset="-122"/>
                <a:sym typeface="+mn-ea"/>
              </a:rPr>
              <a:t>n về đọc sách</a:t>
            </a:r>
            <a:r>
              <a:rPr lang="vi-VN" altLang="en-US" sz="3200" dirty="0">
                <a:solidFill>
                  <a:srgbClr val="FF0000"/>
                </a:solidFill>
                <a:latin typeface="Times New Roman" panose="02020603050405020304" pitchFamily="18" charset="0"/>
                <a:ea typeface="Microsoft YaHei" panose="020B0503020204020204" charset="-122"/>
                <a:sym typeface="+mn-ea"/>
              </a:rPr>
              <a:t>.</a:t>
            </a:r>
            <a:endParaRPr lang="vi-VN" altLang="en-US" sz="3200" dirty="0">
              <a:solidFill>
                <a:srgbClr val="FF0000"/>
              </a:solidFill>
              <a:latin typeface="Times New Roman" panose="02020603050405020304" pitchFamily="18" charset="0"/>
              <a:ea typeface="Microsoft YaHei" panose="020B0503020204020204" charset="-122"/>
              <a:sym typeface="+mn-ea"/>
            </a:endParaRPr>
          </a:p>
        </p:txBody>
      </p:sp>
      <p:sp>
        <p:nvSpPr>
          <p:cNvPr id="5" name="Text Box 4"/>
          <p:cNvSpPr txBox="1"/>
          <p:nvPr/>
        </p:nvSpPr>
        <p:spPr>
          <a:xfrm>
            <a:off x="353060" y="1691640"/>
            <a:ext cx="11567160" cy="4523105"/>
          </a:xfrm>
          <a:prstGeom prst="rect">
            <a:avLst/>
          </a:prstGeom>
          <a:noFill/>
        </p:spPr>
        <p:txBody>
          <a:bodyPr wrap="square" rtlCol="0" anchor="t">
            <a:spAutoFit/>
          </a:bodyPr>
          <a:p>
            <a:r>
              <a:rPr lang="vi-VN" altLang="en-US" sz="3200" dirty="0">
                <a:solidFill>
                  <a:srgbClr val="000000"/>
                </a:solidFill>
                <a:latin typeface="Times New Roman" panose="02020603050405020304" pitchFamily="18" charset="0"/>
                <a:ea typeface="Microsoft YaHei" panose="020B0503020204020204" charset="-122"/>
                <a:sym typeface="+mn-ea"/>
              </a:rPr>
              <a:t>Biết cách đọc sách để xây dựng học vấn l</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những ý kiến gợi mở cách đọc sách, cách tự học, cách suy nghĩ cho mỗi chúng ta. Đó l</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b</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i học, l</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lời khuyên chí lí, chân th</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nh. Một nét đặc sắc trong b</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i B</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n về đọc sách l</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 tác giả đã sử dụng khá hóm hỉnh một số so sánh khi nói về phương pháp đọc sách, l</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m cho lí lẽ thêm phần gợi cảm, thấm thía. Như thế, muốn đọc sách cho có hiệu quả thiết thực, chúng ta ngo</a:t>
            </a:r>
            <a:r>
              <a:rPr lang="vi-VN" altLang="en-US" sz="3200" dirty="0">
                <a:solidFill>
                  <a:srgbClr val="000000"/>
                </a:solidFill>
                <a:latin typeface="Times New Roman" panose="02020603050405020304" pitchFamily="18" charset="0"/>
                <a:ea typeface="Times New Roman" panose="02020603050405020304" pitchFamily="18" charset="0"/>
                <a:sym typeface="+mn-ea"/>
              </a:rPr>
              <a:t>à</a:t>
            </a:r>
            <a:r>
              <a:rPr lang="vi-VN" altLang="en-US" sz="3200" dirty="0">
                <a:solidFill>
                  <a:srgbClr val="000000"/>
                </a:solidFill>
                <a:latin typeface="Times New Roman" panose="02020603050405020304" pitchFamily="18" charset="0"/>
                <a:ea typeface="Microsoft YaHei" panose="020B0503020204020204" charset="-122"/>
                <a:sym typeface="+mn-ea"/>
              </a:rPr>
              <a:t>i việc lựa chọn những sách quan trọng để đọc sâu đọc kĩ, còn phải chú trọng đến một số sách nhằm đọc rộng hỗ trợ cần thiết cho việc nghiên cứu sâu.</a:t>
            </a:r>
            <a:endParaRPr lang="vi-VN" altLang="en-US" sz="3200" dirty="0">
              <a:solidFill>
                <a:srgbClr val="000000"/>
              </a:solidFill>
              <a:latin typeface="Times New Roman" panose="02020603050405020304" pitchFamily="18" charset="0"/>
              <a:ea typeface="Microsoft YaHei"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descr="75+ hình nền powerpoint chuyên nghiệp chất lượng full hd cực đẹp"/>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67746" y="660956"/>
            <a:ext cx="9041364" cy="646331"/>
          </a:xfrm>
          <a:prstGeom prst="rect">
            <a:avLst/>
          </a:prstGeom>
          <a:noFill/>
        </p:spPr>
        <p:txBody>
          <a:bodyPr wrap="square">
            <a:spAutoFit/>
          </a:bodyPr>
          <a:lstStyle/>
          <a:p>
            <a:pPr algn="ctr">
              <a:spcBef>
                <a:spcPts val="0"/>
              </a:spcBef>
            </a:pPr>
            <a:r>
              <a:rPr lang="en-US" sz="3600" b="1" dirty="0">
                <a:solidFill>
                  <a:srgbClr val="9933FF"/>
                </a:solidFill>
                <a:effectLst/>
                <a:latin typeface="Times New Roman" panose="02020603050405020304" pitchFamily="18" charset="0"/>
                <a:ea typeface="Calibri" panose="020F0502020204030204" pitchFamily="34" charset="0"/>
              </a:rPr>
              <a:t>CHỦ ĐỀ 28: XÂY DỰNG ĐOẠN VĂN</a:t>
            </a:r>
            <a:endParaRPr lang="en-US" sz="3200" dirty="0">
              <a:solidFill>
                <a:srgbClr val="9933FF"/>
              </a:solidFill>
              <a:effectLst/>
              <a:latin typeface="Times New Roman" panose="02020603050405020304" pitchFamily="18" charset="0"/>
            </a:endParaRPr>
          </a:p>
        </p:txBody>
      </p:sp>
      <p:sp>
        <p:nvSpPr>
          <p:cNvPr id="7" name="TextBox 6"/>
          <p:cNvSpPr txBox="1"/>
          <p:nvPr/>
        </p:nvSpPr>
        <p:spPr>
          <a:xfrm>
            <a:off x="1203648" y="1251302"/>
            <a:ext cx="9862457" cy="584775"/>
          </a:xfrm>
          <a:prstGeom prst="rect">
            <a:avLst/>
          </a:prstGeom>
          <a:noFill/>
        </p:spPr>
        <p:txBody>
          <a:bodyPr wrap="square">
            <a:spAutoFit/>
          </a:bodyPr>
          <a:lstStyle/>
          <a:p>
            <a:pPr>
              <a:spcBef>
                <a:spcPts val="0"/>
              </a:spcBef>
            </a:pPr>
            <a:r>
              <a:rPr lang="en-US" sz="3200" b="1" i="1" dirty="0" err="1">
                <a:solidFill>
                  <a:srgbClr val="FF0000"/>
                </a:solidFill>
                <a:latin typeface="Times New Roman" panose="02020603050405020304" pitchFamily="18" charset="0"/>
                <a:ea typeface="Calibri" panose="020F0502020204030204" pitchFamily="34" charset="0"/>
              </a:rPr>
              <a:t>Nội</a:t>
            </a:r>
            <a:r>
              <a:rPr lang="en-US" sz="3200" b="1" i="1" dirty="0">
                <a:solidFill>
                  <a:srgbClr val="FF0000"/>
                </a:solidFill>
                <a:latin typeface="Times New Roman" panose="02020603050405020304" pitchFamily="18" charset="0"/>
                <a:ea typeface="Calibri" panose="020F0502020204030204" pitchFamily="34" charset="0"/>
              </a:rPr>
              <a:t> dung1: </a:t>
            </a:r>
            <a:r>
              <a:rPr lang="en-US" sz="3200" b="1" i="1" dirty="0">
                <a:solidFill>
                  <a:srgbClr val="FF0000"/>
                </a:solidFill>
                <a:effectLst/>
                <a:latin typeface="Times New Roman" panose="02020603050405020304" pitchFamily="18" charset="0"/>
                <a:ea typeface="Calibri" panose="020F0502020204030204" pitchFamily="34" charset="0"/>
              </a:rPr>
              <a:t>  </a:t>
            </a:r>
            <a:r>
              <a:rPr lang="en-US" sz="3200" b="1" dirty="0">
                <a:solidFill>
                  <a:srgbClr val="FF0000"/>
                </a:solidFill>
                <a:effectLst/>
                <a:latin typeface="Times New Roman" panose="02020603050405020304" pitchFamily="18" charset="0"/>
                <a:ea typeface="Calibri" panose="020F0502020204030204" pitchFamily="34" charset="0"/>
              </a:rPr>
              <a:t>PHÉP PHÂN TÍCH VÀ TỔNG HỢP</a:t>
            </a:r>
            <a:endParaRPr lang="en-US" sz="2800" b="1" dirty="0">
              <a:solidFill>
                <a:srgbClr val="FF0000"/>
              </a:solidFill>
              <a:effectLst/>
              <a:latin typeface="Times New Roman" panose="02020603050405020304" pitchFamily="18" charset="0"/>
            </a:endParaRPr>
          </a:p>
        </p:txBody>
      </p:sp>
      <p:sp>
        <p:nvSpPr>
          <p:cNvPr id="9" name="TextBox 8"/>
          <p:cNvSpPr txBox="1"/>
          <p:nvPr/>
        </p:nvSpPr>
        <p:spPr>
          <a:xfrm>
            <a:off x="867745" y="1725644"/>
            <a:ext cx="9414589" cy="2061210"/>
          </a:xfrm>
          <a:prstGeom prst="rect">
            <a:avLst/>
          </a:prstGeom>
          <a:noFill/>
        </p:spPr>
        <p:txBody>
          <a:bodyPr wrap="square">
            <a:spAutoFit/>
          </a:bodyPr>
          <a:lstStyle/>
          <a:p>
            <a:pPr defTabSz="913130"/>
            <a:r>
              <a:rPr lang="en-US" altLang="zh-CN" sz="3200" b="1" dirty="0">
                <a:solidFill>
                  <a:srgbClr val="002060"/>
                </a:solidFill>
                <a:latin typeface="Times New Roman" panose="02020603050405020304" pitchFamily="18" charset="0"/>
                <a:ea typeface="方正正黑简体"/>
                <a:cs typeface="Times New Roman" panose="02020603050405020304" pitchFamily="18" charset="0"/>
                <a:sym typeface="+mn-lt"/>
              </a:rPr>
              <a:t>I.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Tìm</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hiểu</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phép</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phân</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tích</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và</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tổng</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hợp.</a:t>
            </a:r>
            <a:endParaRPr lang="en-US" altLang="zh-CN" sz="3200" b="1" dirty="0" err="1">
              <a:solidFill>
                <a:srgbClr val="002060"/>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1C17E7"/>
                </a:solidFill>
                <a:latin typeface="Times New Roman" panose="02020603050405020304" pitchFamily="18" charset="0"/>
                <a:cs typeface="Times New Roman" panose="02020603050405020304" pitchFamily="18" charset="0"/>
                <a:sym typeface="+mn-lt"/>
              </a:rPr>
              <a:t>VD: Văn bản “TRANG PHỤC” sgk/9.</a:t>
            </a:r>
            <a:endParaRPr lang="en-US" altLang="zh-CN" sz="3200" b="1" dirty="0">
              <a:solidFill>
                <a:srgbClr val="1C17E7"/>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9933FF"/>
                </a:solidFill>
                <a:latin typeface="Times New Roman" panose="02020603050405020304" pitchFamily="18" charset="0"/>
                <a:cs typeface="Times New Roman" panose="02020603050405020304" pitchFamily="18" charset="0"/>
                <a:sym typeface="+mn-lt"/>
              </a:rPr>
              <a:t>Nhận xét:</a:t>
            </a:r>
            <a:endParaRPr lang="en-US" altLang="zh-CN" sz="3200" b="1" dirty="0">
              <a:solidFill>
                <a:srgbClr val="9933FF"/>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FF0000"/>
                </a:solidFill>
                <a:latin typeface="Times New Roman" panose="02020603050405020304" pitchFamily="18" charset="0"/>
                <a:cs typeface="Times New Roman" panose="02020603050405020304" pitchFamily="18" charset="0"/>
                <a:sym typeface="+mn-lt"/>
              </a:rPr>
              <a:t>- </a:t>
            </a:r>
            <a:r>
              <a:rPr lang="en-US" altLang="x-none" sz="3200" u="sng" dirty="0">
                <a:solidFill>
                  <a:srgbClr val="FF0000"/>
                </a:solidFill>
                <a:latin typeface="Times New Roman" panose="02020603050405020304" pitchFamily="18" charset="0"/>
                <a:ea typeface="Microsoft YaHei" panose="020B0503020204020204" charset="-122"/>
                <a:sym typeface="+mn-ea"/>
              </a:rPr>
              <a:t>Vấn đề nghị luận:</a:t>
            </a:r>
            <a:endParaRPr lang="en-US" altLang="x-none" sz="3200" b="1" u="sng"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ea"/>
            </a:endParaRPr>
          </a:p>
        </p:txBody>
      </p:sp>
      <p:sp>
        <p:nvSpPr>
          <p:cNvPr id="4" name="Text Box 3"/>
          <p:cNvSpPr txBox="1"/>
          <p:nvPr/>
        </p:nvSpPr>
        <p:spPr>
          <a:xfrm>
            <a:off x="4154170" y="3156585"/>
            <a:ext cx="6617970" cy="583565"/>
          </a:xfrm>
          <a:prstGeom prst="rect">
            <a:avLst/>
          </a:prstGeom>
          <a:noFill/>
        </p:spPr>
        <p:txBody>
          <a:bodyPr wrap="none" rtlCol="0" anchor="t">
            <a:spAutoFit/>
          </a:bodyPr>
          <a:p>
            <a:r>
              <a:rPr lang="en-US" altLang="x-none" sz="3200" dirty="0">
                <a:latin typeface="Times New Roman" panose="02020603050405020304" pitchFamily="18" charset="0"/>
                <a:ea typeface="Microsoft YaHei" panose="020B0503020204020204" charset="-122"/>
                <a:sym typeface="Wingdings" panose="05000000000000000000" pitchFamily="2" charset="2"/>
              </a:rPr>
              <a:t>Trang phục: Ăn mặc như thế n</a:t>
            </a:r>
            <a:r>
              <a:rPr lang="en-US" altLang="x-none" sz="3200" dirty="0">
                <a:latin typeface="Times New Roman" panose="02020603050405020304" pitchFamily="18" charset="0"/>
                <a:sym typeface="Wingdings" panose="05000000000000000000" pitchFamily="2" charset="2"/>
              </a:rPr>
              <a:t>à</a:t>
            </a:r>
            <a:r>
              <a:rPr lang="en-US" altLang="x-none" sz="3200" dirty="0">
                <a:latin typeface="Times New Roman" panose="02020603050405020304" pitchFamily="18" charset="0"/>
                <a:ea typeface="Microsoft YaHei" panose="020B0503020204020204" charset="-122"/>
                <a:sym typeface="Wingdings" panose="05000000000000000000" pitchFamily="2" charset="2"/>
              </a:rPr>
              <a:t>o l</a:t>
            </a:r>
            <a:r>
              <a:rPr lang="en-US" altLang="x-none" sz="3200" dirty="0">
                <a:latin typeface="Times New Roman" panose="02020603050405020304" pitchFamily="18" charset="0"/>
                <a:sym typeface="Wingdings" panose="05000000000000000000" pitchFamily="2" charset="2"/>
              </a:rPr>
              <a:t>à</a:t>
            </a:r>
            <a:r>
              <a:rPr lang="en-US" altLang="x-none" sz="3200" dirty="0">
                <a:latin typeface="Times New Roman" panose="02020603050405020304" pitchFamily="18" charset="0"/>
                <a:ea typeface="Microsoft YaHei" panose="020B0503020204020204" charset="-122"/>
                <a:sym typeface="Wingdings" panose="05000000000000000000" pitchFamily="2" charset="2"/>
              </a:rPr>
              <a:t> đẹp</a:t>
            </a:r>
            <a:endParaRPr lang="en-US" altLang="x-none" sz="3200" dirty="0">
              <a:latin typeface="Times New Roman" panose="02020603050405020304" pitchFamily="18" charset="0"/>
              <a:ea typeface="Microsoft YaHei" panose="020B0503020204020204" charset="-122"/>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barn(inVertical)">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 calcmode="lin" valueType="num">
                                      <p:cBhvr additive="base">
                                        <p:cTn id="12"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13" dur="500"/>
                                        <p:tgtEl>
                                          <p:spTgt spid="9">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p:tgtEl>
                                          <p:spTgt spid="4"/>
                                        </p:tgtEl>
                                        <p:attrNameLst>
                                          <p:attrName>ppt_y</p:attrName>
                                        </p:attrNameLst>
                                      </p:cBhvr>
                                      <p:tavLst>
                                        <p:tav tm="0">
                                          <p:val>
                                            <p:strVal val="#ppt_y+#ppt_h*1.125000"/>
                                          </p:val>
                                        </p:tav>
                                        <p:tav tm="100000">
                                          <p:val>
                                            <p:strVal val="#ppt_y"/>
                                          </p:val>
                                        </p:tav>
                                      </p:tavLst>
                                    </p:anim>
                                    <p:animEffect transition="in" filter="wipe(up)">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 name="Text Box 6"/>
          <p:cNvSpPr txBox="1"/>
          <p:nvPr/>
        </p:nvSpPr>
        <p:spPr>
          <a:xfrm>
            <a:off x="342265" y="3246120"/>
            <a:ext cx="11762740" cy="1318260"/>
          </a:xfrm>
          <a:prstGeom prst="rect">
            <a:avLst/>
          </a:prstGeom>
          <a:noFill/>
          <a:ln w="9525">
            <a:noFill/>
          </a:ln>
        </p:spPr>
        <p:txBody>
          <a:bodyPr wrap="square" anchor="t" anchorCtr="0">
            <a:spAutoFit/>
          </a:bodyPr>
          <a:p>
            <a:pPr>
              <a:lnSpc>
                <a:spcPct val="95000"/>
              </a:lnSpc>
              <a:spcBef>
                <a:spcPts val="0"/>
              </a:spcBef>
              <a:spcAft>
                <a:spcPts val="0"/>
              </a:spcAft>
            </a:pPr>
            <a:r>
              <a:rPr lang="en-US" altLang="x-none" sz="2800" b="1" dirty="0">
                <a:latin typeface="Times New Roman" panose="02020603050405020304" pitchFamily="18" charset="0"/>
                <a:ea typeface="Microsoft YaHei" panose="020B0503020204020204" charset="-122"/>
              </a:rPr>
              <a:t>MB</a:t>
            </a:r>
            <a:r>
              <a:rPr lang="en-US" altLang="x-none" sz="2800" dirty="0">
                <a:latin typeface="Times New Roman" panose="02020603050405020304" pitchFamily="18" charset="0"/>
                <a:ea typeface="Microsoft YaHei" panose="020B0503020204020204" charset="-122"/>
              </a:rPr>
              <a:t>: Nêu 2 hiện tượng ăn mặc </a:t>
            </a:r>
            <a:r>
              <a:rPr lang="en-US" altLang="x-none" sz="2800" u="sng" dirty="0">
                <a:latin typeface="Times New Roman" panose="02020603050405020304" pitchFamily="18" charset="0"/>
                <a:ea typeface="Microsoft YaHei" panose="020B0503020204020204" charset="-122"/>
              </a:rPr>
              <a:t>rất phi lí:</a:t>
            </a:r>
            <a:endParaRPr lang="en-US" altLang="x-none" sz="2800" u="sng"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Mặc quần áo chỉnh tề + đi chân đất</a:t>
            </a:r>
            <a:endParaRPr lang="en-US" altLang="x-none" sz="2800"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Đi gi</a:t>
            </a:r>
            <a:r>
              <a:rPr lang="en-US" altLang="x-none" sz="2800" dirty="0">
                <a:latin typeface="Times New Roman" panose="02020603050405020304" pitchFamily="18" charset="0"/>
                <a:ea typeface="+mn-ea"/>
              </a:rPr>
              <a:t>à</a:t>
            </a:r>
            <a:r>
              <a:rPr lang="en-US" altLang="x-none" sz="2800" dirty="0">
                <a:latin typeface="Times New Roman" panose="02020603050405020304" pitchFamily="18" charset="0"/>
                <a:ea typeface="Microsoft YaHei" panose="020B0503020204020204" charset="-122"/>
              </a:rPr>
              <a:t>y, bít tất + phanh cúc áo.</a:t>
            </a:r>
            <a:endParaRPr lang="en-US" altLang="x-none" sz="2800" dirty="0">
              <a:latin typeface="Times New Roman" panose="02020603050405020304" pitchFamily="18" charset="0"/>
              <a:ea typeface="+mn-ea"/>
            </a:endParaRPr>
          </a:p>
        </p:txBody>
      </p:sp>
      <p:sp>
        <p:nvSpPr>
          <p:cNvPr id="4" name="Rectangle 1"/>
          <p:cNvSpPr/>
          <p:nvPr/>
        </p:nvSpPr>
        <p:spPr>
          <a:xfrm>
            <a:off x="342265" y="4471670"/>
            <a:ext cx="11762105" cy="953135"/>
          </a:xfrm>
          <a:prstGeom prst="rect">
            <a:avLst/>
          </a:prstGeom>
          <a:noFill/>
          <a:ln w="9525">
            <a:noFill/>
          </a:ln>
        </p:spPr>
        <p:txBody>
          <a:bodyPr wrap="square" anchor="t" anchorCtr="0">
            <a:spAutoFit/>
          </a:bodyPr>
          <a:p>
            <a:pPr fontAlgn="auto">
              <a:spcBef>
                <a:spcPts val="0"/>
              </a:spcBef>
            </a:pPr>
            <a:r>
              <a:rPr lang="en-US" altLang="x-none" sz="2800" b="1" i="1" dirty="0">
                <a:solidFill>
                  <a:srgbClr val="FF0000"/>
                </a:solidFill>
                <a:latin typeface="Times New Roman" panose="02020603050405020304" pitchFamily="18" charset="0"/>
                <a:ea typeface="Microsoft YaHei" panose="020B0503020204020204" charset="-122"/>
                <a:sym typeface="Wingdings" panose="05000000000000000000" pitchFamily="2" charset="2"/>
              </a:rPr>
              <a:t>  Giới thiệu vấn đề ăn mặc thiếu chỉnh tề, không đồng bộ, trái với quy tắc chung trong trang phục và đánh giá khẳng định: ăn mặc như thế nào là đẹp.</a:t>
            </a:r>
            <a:endParaRPr lang="en-US" altLang="x-none" sz="2800" b="1" i="1" dirty="0">
              <a:solidFill>
                <a:srgbClr val="FF0000"/>
              </a:solidFill>
              <a:latin typeface="Times New Roman" panose="02020603050405020304" pitchFamily="18" charset="0"/>
              <a:ea typeface="Microsoft YaHei" panose="020B0503020204020204" charset="-122"/>
            </a:endParaRPr>
          </a:p>
        </p:txBody>
      </p:sp>
      <p:sp>
        <p:nvSpPr>
          <p:cNvPr id="5" name="TextBox 4"/>
          <p:cNvSpPr txBox="1"/>
          <p:nvPr/>
        </p:nvSpPr>
        <p:spPr>
          <a:xfrm>
            <a:off x="867746" y="165656"/>
            <a:ext cx="9041364" cy="646331"/>
          </a:xfrm>
          <a:prstGeom prst="rect">
            <a:avLst/>
          </a:prstGeom>
          <a:noFill/>
        </p:spPr>
        <p:txBody>
          <a:bodyPr wrap="square">
            <a:spAutoFit/>
          </a:bodyPr>
          <a:p>
            <a:pPr algn="ctr">
              <a:spcBef>
                <a:spcPts val="0"/>
              </a:spcBef>
            </a:pPr>
            <a:r>
              <a:rPr lang="en-US" sz="3600" b="1" dirty="0">
                <a:solidFill>
                  <a:srgbClr val="9933FF"/>
                </a:solidFill>
                <a:effectLst/>
                <a:latin typeface="Times New Roman" panose="02020603050405020304" pitchFamily="18" charset="0"/>
                <a:ea typeface="Calibri" panose="020F0502020204030204" pitchFamily="34" charset="0"/>
              </a:rPr>
              <a:t>CHỦ ĐỀ 28: XÂY DỰNG ĐOẠN VĂN</a:t>
            </a:r>
            <a:endParaRPr lang="en-US" sz="3200" dirty="0">
              <a:solidFill>
                <a:srgbClr val="9933FF"/>
              </a:solidFill>
              <a:effectLst/>
              <a:latin typeface="Times New Roman" panose="02020603050405020304" pitchFamily="18" charset="0"/>
            </a:endParaRPr>
          </a:p>
        </p:txBody>
      </p:sp>
      <p:sp>
        <p:nvSpPr>
          <p:cNvPr id="7" name="TextBox 6"/>
          <p:cNvSpPr txBox="1"/>
          <p:nvPr/>
        </p:nvSpPr>
        <p:spPr>
          <a:xfrm>
            <a:off x="1203648" y="756002"/>
            <a:ext cx="9862457" cy="584775"/>
          </a:xfrm>
          <a:prstGeom prst="rect">
            <a:avLst/>
          </a:prstGeom>
          <a:noFill/>
        </p:spPr>
        <p:txBody>
          <a:bodyPr wrap="square">
            <a:spAutoFit/>
          </a:bodyPr>
          <a:p>
            <a:pPr>
              <a:spcBef>
                <a:spcPts val="0"/>
              </a:spcBef>
            </a:pPr>
            <a:r>
              <a:rPr lang="en-US" sz="3200" b="1" i="1" dirty="0" err="1">
                <a:solidFill>
                  <a:srgbClr val="FF0000"/>
                </a:solidFill>
                <a:latin typeface="Times New Roman" panose="02020603050405020304" pitchFamily="18" charset="0"/>
                <a:ea typeface="Calibri" panose="020F0502020204030204" pitchFamily="34" charset="0"/>
              </a:rPr>
              <a:t>Nội</a:t>
            </a:r>
            <a:r>
              <a:rPr lang="en-US" sz="3200" b="1" i="1" dirty="0">
                <a:solidFill>
                  <a:srgbClr val="FF0000"/>
                </a:solidFill>
                <a:latin typeface="Times New Roman" panose="02020603050405020304" pitchFamily="18" charset="0"/>
                <a:ea typeface="Calibri" panose="020F0502020204030204" pitchFamily="34" charset="0"/>
              </a:rPr>
              <a:t> dung1: </a:t>
            </a:r>
            <a:r>
              <a:rPr lang="en-US" sz="3200" b="1" i="1" dirty="0">
                <a:solidFill>
                  <a:srgbClr val="FF0000"/>
                </a:solidFill>
                <a:effectLst/>
                <a:latin typeface="Times New Roman" panose="02020603050405020304" pitchFamily="18" charset="0"/>
                <a:ea typeface="Calibri" panose="020F0502020204030204" pitchFamily="34" charset="0"/>
              </a:rPr>
              <a:t>  </a:t>
            </a:r>
            <a:r>
              <a:rPr lang="en-US" sz="3200" b="1" dirty="0">
                <a:solidFill>
                  <a:srgbClr val="FF0000"/>
                </a:solidFill>
                <a:effectLst/>
                <a:latin typeface="Times New Roman" panose="02020603050405020304" pitchFamily="18" charset="0"/>
                <a:ea typeface="Calibri" panose="020F0502020204030204" pitchFamily="34" charset="0"/>
              </a:rPr>
              <a:t>PHÉP PHÂN TÍCH VÀ TỔNG HỢP</a:t>
            </a:r>
            <a:endParaRPr lang="en-US" sz="2800" b="1" dirty="0">
              <a:solidFill>
                <a:srgbClr val="FF0000"/>
              </a:solidFill>
              <a:effectLst/>
              <a:latin typeface="Times New Roman" panose="02020603050405020304" pitchFamily="18" charset="0"/>
            </a:endParaRPr>
          </a:p>
        </p:txBody>
      </p:sp>
      <p:sp>
        <p:nvSpPr>
          <p:cNvPr id="9" name="TextBox 8"/>
          <p:cNvSpPr txBox="1"/>
          <p:nvPr/>
        </p:nvSpPr>
        <p:spPr>
          <a:xfrm>
            <a:off x="867745" y="1230344"/>
            <a:ext cx="9414589" cy="2061210"/>
          </a:xfrm>
          <a:prstGeom prst="rect">
            <a:avLst/>
          </a:prstGeom>
          <a:noFill/>
        </p:spPr>
        <p:txBody>
          <a:bodyPr wrap="square">
            <a:spAutoFit/>
          </a:bodyPr>
          <a:p>
            <a:pPr defTabSz="913130"/>
            <a:r>
              <a:rPr lang="en-US" altLang="zh-CN" sz="3200" b="1" dirty="0">
                <a:solidFill>
                  <a:srgbClr val="002060"/>
                </a:solidFill>
                <a:latin typeface="Times New Roman" panose="02020603050405020304" pitchFamily="18" charset="0"/>
                <a:ea typeface="方正正黑简体"/>
                <a:cs typeface="Times New Roman" panose="02020603050405020304" pitchFamily="18" charset="0"/>
                <a:sym typeface="+mn-lt"/>
              </a:rPr>
              <a:t>I.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Tìm</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hiểu</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phép</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phân</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tích</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và</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tổng</a:t>
            </a:r>
            <a:r>
              <a:rPr lang="en-US" altLang="zh-CN" sz="3200" b="1" dirty="0">
                <a:solidFill>
                  <a:srgbClr val="002060"/>
                </a:solidFill>
                <a:latin typeface="Times New Roman" panose="02020603050405020304" pitchFamily="18" charset="0"/>
                <a:cs typeface="Times New Roman" panose="02020603050405020304" pitchFamily="18" charset="0"/>
                <a:sym typeface="+mn-lt"/>
              </a:rPr>
              <a:t> </a:t>
            </a:r>
            <a:r>
              <a:rPr lang="en-US" altLang="zh-CN" sz="3200" b="1" dirty="0" err="1">
                <a:solidFill>
                  <a:srgbClr val="002060"/>
                </a:solidFill>
                <a:latin typeface="Times New Roman" panose="02020603050405020304" pitchFamily="18" charset="0"/>
                <a:cs typeface="Times New Roman" panose="02020603050405020304" pitchFamily="18" charset="0"/>
                <a:sym typeface="+mn-lt"/>
              </a:rPr>
              <a:t>hợp.</a:t>
            </a:r>
            <a:endParaRPr lang="en-US" altLang="zh-CN" sz="3200" b="1" dirty="0" err="1">
              <a:solidFill>
                <a:srgbClr val="002060"/>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1C17E7"/>
                </a:solidFill>
                <a:latin typeface="Times New Roman" panose="02020603050405020304" pitchFamily="18" charset="0"/>
                <a:cs typeface="Times New Roman" panose="02020603050405020304" pitchFamily="18" charset="0"/>
                <a:sym typeface="+mn-lt"/>
              </a:rPr>
              <a:t>VD: Văn bản “TRANG PHỤC” sgk/9.</a:t>
            </a:r>
            <a:endParaRPr lang="en-US" altLang="zh-CN" sz="3200" b="1" dirty="0">
              <a:solidFill>
                <a:srgbClr val="1C17E7"/>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9933FF"/>
                </a:solidFill>
                <a:latin typeface="Times New Roman" panose="02020603050405020304" pitchFamily="18" charset="0"/>
                <a:cs typeface="Times New Roman" panose="02020603050405020304" pitchFamily="18" charset="0"/>
                <a:sym typeface="+mn-lt"/>
              </a:rPr>
              <a:t>Nhận xét:</a:t>
            </a:r>
            <a:endParaRPr lang="en-US" altLang="zh-CN" sz="3200" b="1" dirty="0">
              <a:solidFill>
                <a:srgbClr val="9933FF"/>
              </a:solidFill>
              <a:latin typeface="Times New Roman" panose="02020603050405020304" pitchFamily="18" charset="0"/>
              <a:cs typeface="Times New Roman" panose="02020603050405020304" pitchFamily="18" charset="0"/>
              <a:sym typeface="+mn-lt"/>
            </a:endParaRPr>
          </a:p>
          <a:p>
            <a:pPr defTabSz="913130"/>
            <a:r>
              <a:rPr lang="en-US" altLang="zh-CN" sz="3200" b="1" dirty="0">
                <a:solidFill>
                  <a:srgbClr val="FF0000"/>
                </a:solidFill>
                <a:latin typeface="Times New Roman" panose="02020603050405020304" pitchFamily="18" charset="0"/>
                <a:cs typeface="Times New Roman" panose="02020603050405020304" pitchFamily="18" charset="0"/>
                <a:sym typeface="+mn-lt"/>
              </a:rPr>
              <a:t>- </a:t>
            </a:r>
            <a:r>
              <a:rPr lang="en-US" altLang="x-none" sz="3200" u="sng" dirty="0">
                <a:solidFill>
                  <a:srgbClr val="FF0000"/>
                </a:solidFill>
                <a:latin typeface="Times New Roman" panose="02020603050405020304" pitchFamily="18" charset="0"/>
                <a:ea typeface="Microsoft YaHei" panose="020B0503020204020204" charset="-122"/>
                <a:sym typeface="+mn-ea"/>
              </a:rPr>
              <a:t>Vấn đề nghị luận:</a:t>
            </a:r>
            <a:endParaRPr lang="en-US" altLang="x-none" sz="3200" b="1" u="sng"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barn(inVertical)">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7">
                                            <p:txEl>
                                              <p:pRg st="0" end="0"/>
                                            </p:txEl>
                                          </p:spTgt>
                                        </p:tgtEl>
                                        <p:attrNameLst>
                                          <p:attrName>style.visibility</p:attrName>
                                        </p:attrNameLst>
                                      </p:cBhvr>
                                      <p:to>
                                        <p:strVal val="visible"/>
                                      </p:to>
                                    </p:set>
                                    <p:animEffect transition="in" filter="barn(inVertical)">
                                      <p:cBhvr>
                                        <p:cTn id="12" dur="500"/>
                                        <p:tgtEl>
                                          <p:spTgt spid="7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77">
                                            <p:txEl>
                                              <p:pRg st="1" end="1"/>
                                            </p:txEl>
                                          </p:spTgt>
                                        </p:tgtEl>
                                        <p:attrNameLst>
                                          <p:attrName>style.visibility</p:attrName>
                                        </p:attrNameLst>
                                      </p:cBhvr>
                                      <p:to>
                                        <p:strVal val="visible"/>
                                      </p:to>
                                    </p:set>
                                    <p:anim calcmode="lin" valueType="num">
                                      <p:cBhvr additive="base">
                                        <p:cTn id="17" dur="500"/>
                                        <p:tgtEl>
                                          <p:spTgt spid="77">
                                            <p:txEl>
                                              <p:pRg st="1" end="1"/>
                                            </p:txEl>
                                          </p:spTgt>
                                        </p:tgtEl>
                                        <p:attrNameLst>
                                          <p:attrName>ppt_y</p:attrName>
                                        </p:attrNameLst>
                                      </p:cBhvr>
                                      <p:tavLst>
                                        <p:tav tm="0">
                                          <p:val>
                                            <p:strVal val="#ppt_y+#ppt_h*1.125000"/>
                                          </p:val>
                                        </p:tav>
                                        <p:tav tm="100000">
                                          <p:val>
                                            <p:strVal val="#ppt_y"/>
                                          </p:val>
                                        </p:tav>
                                      </p:tavLst>
                                    </p:anim>
                                    <p:animEffect transition="in" filter="wipe(up)">
                                      <p:cBhvr>
                                        <p:cTn id="18" dur="500"/>
                                        <p:tgtEl>
                                          <p:spTgt spid="7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77">
                                            <p:txEl>
                                              <p:pRg st="2" end="2"/>
                                            </p:txEl>
                                          </p:spTgt>
                                        </p:tgtEl>
                                        <p:attrNameLst>
                                          <p:attrName>style.visibility</p:attrName>
                                        </p:attrNameLst>
                                      </p:cBhvr>
                                      <p:to>
                                        <p:strVal val="visible"/>
                                      </p:to>
                                    </p:set>
                                    <p:animEffect transition="in" filter="barn(inVertical)">
                                      <p:cBhvr>
                                        <p:cTn id="23" dur="500"/>
                                        <p:tgtEl>
                                          <p:spTgt spid="7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ox(in)">
                                      <p:cBhvr>
                                        <p:cTn id="2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íṥļïḋé"/>
          <p:cNvSpPr/>
          <p:nvPr/>
        </p:nvSpPr>
        <p:spPr>
          <a:xfrm>
            <a:off x="2982913" y="126207"/>
            <a:ext cx="6091238" cy="1568450"/>
          </a:xfrm>
          <a:prstGeom prst="rect">
            <a:avLst/>
          </a:prstGeom>
          <a:no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r>
              <a:rPr lang="en-US" altLang="zh-CN" sz="4800"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Hai luận điểm chính của văn bản</a:t>
            </a:r>
            <a:endParaRPr lang="en-US" altLang="zh-CN" sz="4800"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p:txBody>
      </p:sp>
      <p:pic>
        <p:nvPicPr>
          <p:cNvPr id="121" name="图片 120"/>
          <p:cNvPicPr>
            <a:picLocks noChangeAspect="1"/>
          </p:cNvPicPr>
          <p:nvPr/>
        </p:nvPicPr>
        <p:blipFill>
          <a:blip r:embed="rId1"/>
          <a:srcRect l="25000" r="13576"/>
          <a:stretch>
            <a:fillRect/>
          </a:stretch>
        </p:blipFill>
        <p:spPr>
          <a:xfrm>
            <a:off x="4876800" y="1492250"/>
            <a:ext cx="2995613" cy="4876800"/>
          </a:xfrm>
          <a:prstGeom prst="rect">
            <a:avLst/>
          </a:prstGeom>
          <a:noFill/>
          <a:ln w="9525">
            <a:noFill/>
          </a:ln>
        </p:spPr>
      </p:pic>
      <p:sp>
        <p:nvSpPr>
          <p:cNvPr id="124" name="leaves_113860"/>
          <p:cNvSpPr>
            <a:spLocks noChangeAspect="1"/>
          </p:cNvSpPr>
          <p:nvPr/>
        </p:nvSpPr>
        <p:spPr>
          <a:xfrm>
            <a:off x="4002088" y="3111500"/>
            <a:ext cx="609600" cy="469900"/>
          </a:xfrm>
          <a:custGeom>
            <a:avLst/>
            <a:gdLst/>
            <a:ahLst/>
            <a:cxnLst>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Lst>
            <a:pathLst>
              <a:path w="6746" h="5193">
                <a:moveTo>
                  <a:pt x="5300" y="0"/>
                </a:moveTo>
                <a:cubicBezTo>
                  <a:pt x="4802" y="0"/>
                  <a:pt x="4337" y="150"/>
                  <a:pt x="3954" y="434"/>
                </a:cubicBezTo>
                <a:cubicBezTo>
                  <a:pt x="3616" y="684"/>
                  <a:pt x="3365" y="1031"/>
                  <a:pt x="3266" y="1385"/>
                </a:cubicBezTo>
                <a:cubicBezTo>
                  <a:pt x="3152" y="1791"/>
                  <a:pt x="3244" y="2157"/>
                  <a:pt x="3511" y="2398"/>
                </a:cubicBezTo>
                <a:cubicBezTo>
                  <a:pt x="3419" y="2560"/>
                  <a:pt x="3334" y="2726"/>
                  <a:pt x="3266" y="2888"/>
                </a:cubicBezTo>
                <a:cubicBezTo>
                  <a:pt x="3204" y="2733"/>
                  <a:pt x="3122" y="2595"/>
                  <a:pt x="3028" y="2471"/>
                </a:cubicBezTo>
                <a:cubicBezTo>
                  <a:pt x="3161" y="2261"/>
                  <a:pt x="3179" y="2003"/>
                  <a:pt x="3075" y="1739"/>
                </a:cubicBezTo>
                <a:cubicBezTo>
                  <a:pt x="2977" y="1491"/>
                  <a:pt x="2778" y="1262"/>
                  <a:pt x="2515" y="1094"/>
                </a:cubicBezTo>
                <a:cubicBezTo>
                  <a:pt x="2232" y="913"/>
                  <a:pt x="1898" y="818"/>
                  <a:pt x="1550" y="818"/>
                </a:cubicBezTo>
                <a:cubicBezTo>
                  <a:pt x="1104" y="818"/>
                  <a:pt x="646" y="979"/>
                  <a:pt x="225" y="1283"/>
                </a:cubicBezTo>
                <a:lnTo>
                  <a:pt x="0" y="1447"/>
                </a:lnTo>
                <a:lnTo>
                  <a:pt x="269" y="1520"/>
                </a:lnTo>
                <a:cubicBezTo>
                  <a:pt x="712" y="1641"/>
                  <a:pt x="1066" y="1982"/>
                  <a:pt x="1378" y="2284"/>
                </a:cubicBezTo>
                <a:cubicBezTo>
                  <a:pt x="1697" y="2592"/>
                  <a:pt x="1998" y="2883"/>
                  <a:pt x="2347" y="2883"/>
                </a:cubicBezTo>
                <a:lnTo>
                  <a:pt x="2347" y="2883"/>
                </a:lnTo>
                <a:cubicBezTo>
                  <a:pt x="2519" y="2883"/>
                  <a:pt x="2683" y="2814"/>
                  <a:pt x="2847" y="2674"/>
                </a:cubicBezTo>
                <a:cubicBezTo>
                  <a:pt x="3005" y="2896"/>
                  <a:pt x="3117" y="3169"/>
                  <a:pt x="3117" y="3500"/>
                </a:cubicBezTo>
                <a:lnTo>
                  <a:pt x="3117" y="5193"/>
                </a:lnTo>
                <a:lnTo>
                  <a:pt x="3384" y="5193"/>
                </a:lnTo>
                <a:cubicBezTo>
                  <a:pt x="3384" y="5193"/>
                  <a:pt x="3384" y="3556"/>
                  <a:pt x="3384" y="3468"/>
                </a:cubicBezTo>
                <a:cubicBezTo>
                  <a:pt x="3384" y="3255"/>
                  <a:pt x="3509" y="2942"/>
                  <a:pt x="3731" y="2550"/>
                </a:cubicBezTo>
                <a:cubicBezTo>
                  <a:pt x="3896" y="2639"/>
                  <a:pt x="4051" y="2683"/>
                  <a:pt x="4201" y="2683"/>
                </a:cubicBezTo>
                <a:cubicBezTo>
                  <a:pt x="4691" y="2683"/>
                  <a:pt x="5010" y="2214"/>
                  <a:pt x="5347" y="1717"/>
                </a:cubicBezTo>
                <a:cubicBezTo>
                  <a:pt x="5649" y="1274"/>
                  <a:pt x="5990" y="772"/>
                  <a:pt x="6498" y="511"/>
                </a:cubicBezTo>
                <a:lnTo>
                  <a:pt x="6746" y="385"/>
                </a:lnTo>
                <a:lnTo>
                  <a:pt x="6492" y="271"/>
                </a:lnTo>
                <a:cubicBezTo>
                  <a:pt x="6089" y="91"/>
                  <a:pt x="5689" y="0"/>
                  <a:pt x="5300" y="0"/>
                </a:cubicBezTo>
                <a:close/>
                <a:moveTo>
                  <a:pt x="2347" y="2616"/>
                </a:moveTo>
                <a:lnTo>
                  <a:pt x="2347" y="2616"/>
                </a:lnTo>
                <a:cubicBezTo>
                  <a:pt x="2106" y="2616"/>
                  <a:pt x="1855" y="2373"/>
                  <a:pt x="1564" y="2092"/>
                </a:cubicBezTo>
                <a:cubicBezTo>
                  <a:pt x="1288" y="1826"/>
                  <a:pt x="983" y="1531"/>
                  <a:pt x="600" y="1357"/>
                </a:cubicBezTo>
                <a:cubicBezTo>
                  <a:pt x="911" y="1176"/>
                  <a:pt x="1230" y="1084"/>
                  <a:pt x="1550" y="1084"/>
                </a:cubicBezTo>
                <a:cubicBezTo>
                  <a:pt x="2193" y="1084"/>
                  <a:pt x="2679" y="1463"/>
                  <a:pt x="2827" y="1837"/>
                </a:cubicBezTo>
                <a:cubicBezTo>
                  <a:pt x="2865" y="1934"/>
                  <a:pt x="2905" y="2094"/>
                  <a:pt x="2840" y="2255"/>
                </a:cubicBezTo>
                <a:cubicBezTo>
                  <a:pt x="2601" y="2012"/>
                  <a:pt x="2337" y="1846"/>
                  <a:pt x="2174" y="1743"/>
                </a:cubicBezTo>
                <a:cubicBezTo>
                  <a:pt x="2126" y="1713"/>
                  <a:pt x="2084" y="1687"/>
                  <a:pt x="2057" y="1667"/>
                </a:cubicBezTo>
                <a:lnTo>
                  <a:pt x="1902" y="1884"/>
                </a:lnTo>
                <a:cubicBezTo>
                  <a:pt x="1936" y="1908"/>
                  <a:pt x="1980" y="1936"/>
                  <a:pt x="2031" y="1968"/>
                </a:cubicBezTo>
                <a:cubicBezTo>
                  <a:pt x="2200" y="2075"/>
                  <a:pt x="2456" y="2236"/>
                  <a:pt x="2677" y="2469"/>
                </a:cubicBezTo>
                <a:cubicBezTo>
                  <a:pt x="2562" y="2568"/>
                  <a:pt x="2454" y="2616"/>
                  <a:pt x="2347" y="2616"/>
                </a:cubicBezTo>
                <a:close/>
                <a:moveTo>
                  <a:pt x="5127" y="1567"/>
                </a:moveTo>
                <a:cubicBezTo>
                  <a:pt x="4817" y="2023"/>
                  <a:pt x="4550" y="2416"/>
                  <a:pt x="4201" y="2416"/>
                </a:cubicBezTo>
                <a:cubicBezTo>
                  <a:pt x="4099" y="2416"/>
                  <a:pt x="3989" y="2384"/>
                  <a:pt x="3868" y="2320"/>
                </a:cubicBezTo>
                <a:cubicBezTo>
                  <a:pt x="3880" y="2301"/>
                  <a:pt x="3892" y="2282"/>
                  <a:pt x="3904" y="2262"/>
                </a:cubicBezTo>
                <a:cubicBezTo>
                  <a:pt x="4168" y="1845"/>
                  <a:pt x="4437" y="1506"/>
                  <a:pt x="4439" y="1503"/>
                </a:cubicBezTo>
                <a:lnTo>
                  <a:pt x="4231" y="1337"/>
                </a:lnTo>
                <a:cubicBezTo>
                  <a:pt x="4208" y="1366"/>
                  <a:pt x="3926" y="1722"/>
                  <a:pt x="3652" y="2162"/>
                </a:cubicBezTo>
                <a:cubicBezTo>
                  <a:pt x="3491" y="1989"/>
                  <a:pt x="3443" y="1741"/>
                  <a:pt x="3522" y="1457"/>
                </a:cubicBezTo>
                <a:cubicBezTo>
                  <a:pt x="3606" y="1159"/>
                  <a:pt x="3821" y="864"/>
                  <a:pt x="4113" y="648"/>
                </a:cubicBezTo>
                <a:cubicBezTo>
                  <a:pt x="4347" y="474"/>
                  <a:pt x="4744" y="267"/>
                  <a:pt x="5300" y="267"/>
                </a:cubicBezTo>
                <a:cubicBezTo>
                  <a:pt x="5573" y="267"/>
                  <a:pt x="5854" y="317"/>
                  <a:pt x="6139" y="417"/>
                </a:cubicBezTo>
                <a:cubicBezTo>
                  <a:pt x="5702" y="720"/>
                  <a:pt x="5399" y="1167"/>
                  <a:pt x="5127" y="1567"/>
                </a:cubicBezTo>
                <a:close/>
              </a:path>
            </a:pathLst>
          </a:custGeom>
          <a:solidFill>
            <a:srgbClr val="90634C"/>
          </a:solidFill>
          <a:ln w="9525">
            <a:noFill/>
          </a:ln>
        </p:spPr>
        <p:txBody>
          <a:bodyPr/>
          <a:p>
            <a:endParaRPr lang="en-US"/>
          </a:p>
        </p:txBody>
      </p:sp>
      <p:sp>
        <p:nvSpPr>
          <p:cNvPr id="138" name="leaves_113860"/>
          <p:cNvSpPr>
            <a:spLocks noChangeAspect="1"/>
          </p:cNvSpPr>
          <p:nvPr/>
        </p:nvSpPr>
        <p:spPr>
          <a:xfrm>
            <a:off x="10639425" y="3111500"/>
            <a:ext cx="609600" cy="469900"/>
          </a:xfrm>
          <a:custGeom>
            <a:avLst/>
            <a:gdLst/>
            <a:ahLst/>
            <a:cxnLst>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 ang="0">
                <a:pos x="375614" y="375614"/>
              </a:cxn>
            </a:cxnLst>
            <a:pathLst>
              <a:path w="6746" h="5193">
                <a:moveTo>
                  <a:pt x="5300" y="0"/>
                </a:moveTo>
                <a:cubicBezTo>
                  <a:pt x="4802" y="0"/>
                  <a:pt x="4337" y="150"/>
                  <a:pt x="3954" y="434"/>
                </a:cubicBezTo>
                <a:cubicBezTo>
                  <a:pt x="3616" y="684"/>
                  <a:pt x="3365" y="1031"/>
                  <a:pt x="3266" y="1385"/>
                </a:cubicBezTo>
                <a:cubicBezTo>
                  <a:pt x="3152" y="1791"/>
                  <a:pt x="3244" y="2157"/>
                  <a:pt x="3511" y="2398"/>
                </a:cubicBezTo>
                <a:cubicBezTo>
                  <a:pt x="3419" y="2560"/>
                  <a:pt x="3334" y="2726"/>
                  <a:pt x="3266" y="2888"/>
                </a:cubicBezTo>
                <a:cubicBezTo>
                  <a:pt x="3204" y="2733"/>
                  <a:pt x="3122" y="2595"/>
                  <a:pt x="3028" y="2471"/>
                </a:cubicBezTo>
                <a:cubicBezTo>
                  <a:pt x="3161" y="2261"/>
                  <a:pt x="3179" y="2003"/>
                  <a:pt x="3075" y="1739"/>
                </a:cubicBezTo>
                <a:cubicBezTo>
                  <a:pt x="2977" y="1491"/>
                  <a:pt x="2778" y="1262"/>
                  <a:pt x="2515" y="1094"/>
                </a:cubicBezTo>
                <a:cubicBezTo>
                  <a:pt x="2232" y="913"/>
                  <a:pt x="1898" y="818"/>
                  <a:pt x="1550" y="818"/>
                </a:cubicBezTo>
                <a:cubicBezTo>
                  <a:pt x="1104" y="818"/>
                  <a:pt x="646" y="979"/>
                  <a:pt x="225" y="1283"/>
                </a:cubicBezTo>
                <a:lnTo>
                  <a:pt x="0" y="1447"/>
                </a:lnTo>
                <a:lnTo>
                  <a:pt x="269" y="1520"/>
                </a:lnTo>
                <a:cubicBezTo>
                  <a:pt x="712" y="1641"/>
                  <a:pt x="1066" y="1982"/>
                  <a:pt x="1378" y="2284"/>
                </a:cubicBezTo>
                <a:cubicBezTo>
                  <a:pt x="1697" y="2592"/>
                  <a:pt x="1998" y="2883"/>
                  <a:pt x="2347" y="2883"/>
                </a:cubicBezTo>
                <a:lnTo>
                  <a:pt x="2347" y="2883"/>
                </a:lnTo>
                <a:cubicBezTo>
                  <a:pt x="2519" y="2883"/>
                  <a:pt x="2683" y="2814"/>
                  <a:pt x="2847" y="2674"/>
                </a:cubicBezTo>
                <a:cubicBezTo>
                  <a:pt x="3005" y="2896"/>
                  <a:pt x="3117" y="3169"/>
                  <a:pt x="3117" y="3500"/>
                </a:cubicBezTo>
                <a:lnTo>
                  <a:pt x="3117" y="5193"/>
                </a:lnTo>
                <a:lnTo>
                  <a:pt x="3384" y="5193"/>
                </a:lnTo>
                <a:cubicBezTo>
                  <a:pt x="3384" y="5193"/>
                  <a:pt x="3384" y="3556"/>
                  <a:pt x="3384" y="3468"/>
                </a:cubicBezTo>
                <a:cubicBezTo>
                  <a:pt x="3384" y="3255"/>
                  <a:pt x="3509" y="2942"/>
                  <a:pt x="3731" y="2550"/>
                </a:cubicBezTo>
                <a:cubicBezTo>
                  <a:pt x="3896" y="2639"/>
                  <a:pt x="4051" y="2683"/>
                  <a:pt x="4201" y="2683"/>
                </a:cubicBezTo>
                <a:cubicBezTo>
                  <a:pt x="4691" y="2683"/>
                  <a:pt x="5010" y="2214"/>
                  <a:pt x="5347" y="1717"/>
                </a:cubicBezTo>
                <a:cubicBezTo>
                  <a:pt x="5649" y="1274"/>
                  <a:pt x="5990" y="772"/>
                  <a:pt x="6498" y="511"/>
                </a:cubicBezTo>
                <a:lnTo>
                  <a:pt x="6746" y="385"/>
                </a:lnTo>
                <a:lnTo>
                  <a:pt x="6492" y="271"/>
                </a:lnTo>
                <a:cubicBezTo>
                  <a:pt x="6089" y="91"/>
                  <a:pt x="5689" y="0"/>
                  <a:pt x="5300" y="0"/>
                </a:cubicBezTo>
                <a:close/>
                <a:moveTo>
                  <a:pt x="2347" y="2616"/>
                </a:moveTo>
                <a:lnTo>
                  <a:pt x="2347" y="2616"/>
                </a:lnTo>
                <a:cubicBezTo>
                  <a:pt x="2106" y="2616"/>
                  <a:pt x="1855" y="2373"/>
                  <a:pt x="1564" y="2092"/>
                </a:cubicBezTo>
                <a:cubicBezTo>
                  <a:pt x="1288" y="1826"/>
                  <a:pt x="983" y="1531"/>
                  <a:pt x="600" y="1357"/>
                </a:cubicBezTo>
                <a:cubicBezTo>
                  <a:pt x="911" y="1176"/>
                  <a:pt x="1230" y="1084"/>
                  <a:pt x="1550" y="1084"/>
                </a:cubicBezTo>
                <a:cubicBezTo>
                  <a:pt x="2193" y="1084"/>
                  <a:pt x="2679" y="1463"/>
                  <a:pt x="2827" y="1837"/>
                </a:cubicBezTo>
                <a:cubicBezTo>
                  <a:pt x="2865" y="1934"/>
                  <a:pt x="2905" y="2094"/>
                  <a:pt x="2840" y="2255"/>
                </a:cubicBezTo>
                <a:cubicBezTo>
                  <a:pt x="2601" y="2012"/>
                  <a:pt x="2337" y="1846"/>
                  <a:pt x="2174" y="1743"/>
                </a:cubicBezTo>
                <a:cubicBezTo>
                  <a:pt x="2126" y="1713"/>
                  <a:pt x="2084" y="1687"/>
                  <a:pt x="2057" y="1667"/>
                </a:cubicBezTo>
                <a:lnTo>
                  <a:pt x="1902" y="1884"/>
                </a:lnTo>
                <a:cubicBezTo>
                  <a:pt x="1936" y="1908"/>
                  <a:pt x="1980" y="1936"/>
                  <a:pt x="2031" y="1968"/>
                </a:cubicBezTo>
                <a:cubicBezTo>
                  <a:pt x="2200" y="2075"/>
                  <a:pt x="2456" y="2236"/>
                  <a:pt x="2677" y="2469"/>
                </a:cubicBezTo>
                <a:cubicBezTo>
                  <a:pt x="2562" y="2568"/>
                  <a:pt x="2454" y="2616"/>
                  <a:pt x="2347" y="2616"/>
                </a:cubicBezTo>
                <a:close/>
                <a:moveTo>
                  <a:pt x="5127" y="1567"/>
                </a:moveTo>
                <a:cubicBezTo>
                  <a:pt x="4817" y="2023"/>
                  <a:pt x="4550" y="2416"/>
                  <a:pt x="4201" y="2416"/>
                </a:cubicBezTo>
                <a:cubicBezTo>
                  <a:pt x="4099" y="2416"/>
                  <a:pt x="3989" y="2384"/>
                  <a:pt x="3868" y="2320"/>
                </a:cubicBezTo>
                <a:cubicBezTo>
                  <a:pt x="3880" y="2301"/>
                  <a:pt x="3892" y="2282"/>
                  <a:pt x="3904" y="2262"/>
                </a:cubicBezTo>
                <a:cubicBezTo>
                  <a:pt x="4168" y="1845"/>
                  <a:pt x="4437" y="1506"/>
                  <a:pt x="4439" y="1503"/>
                </a:cubicBezTo>
                <a:lnTo>
                  <a:pt x="4231" y="1337"/>
                </a:lnTo>
                <a:cubicBezTo>
                  <a:pt x="4208" y="1366"/>
                  <a:pt x="3926" y="1722"/>
                  <a:pt x="3652" y="2162"/>
                </a:cubicBezTo>
                <a:cubicBezTo>
                  <a:pt x="3491" y="1989"/>
                  <a:pt x="3443" y="1741"/>
                  <a:pt x="3522" y="1457"/>
                </a:cubicBezTo>
                <a:cubicBezTo>
                  <a:pt x="3606" y="1159"/>
                  <a:pt x="3821" y="864"/>
                  <a:pt x="4113" y="648"/>
                </a:cubicBezTo>
                <a:cubicBezTo>
                  <a:pt x="4347" y="474"/>
                  <a:pt x="4744" y="267"/>
                  <a:pt x="5300" y="267"/>
                </a:cubicBezTo>
                <a:cubicBezTo>
                  <a:pt x="5573" y="267"/>
                  <a:pt x="5854" y="317"/>
                  <a:pt x="6139" y="417"/>
                </a:cubicBezTo>
                <a:cubicBezTo>
                  <a:pt x="5702" y="720"/>
                  <a:pt x="5399" y="1167"/>
                  <a:pt x="5127" y="1567"/>
                </a:cubicBezTo>
                <a:close/>
              </a:path>
            </a:pathLst>
          </a:custGeom>
          <a:solidFill>
            <a:srgbClr val="90634C"/>
          </a:solidFill>
          <a:ln w="9525">
            <a:noFill/>
          </a:ln>
        </p:spPr>
        <p:txBody>
          <a:bodyPr/>
          <a:p>
            <a:endParaRPr lang="en-US"/>
          </a:p>
        </p:txBody>
      </p:sp>
      <p:sp>
        <p:nvSpPr>
          <p:cNvPr id="13" name="TextBox 12"/>
          <p:cNvSpPr txBox="1"/>
          <p:nvPr/>
        </p:nvSpPr>
        <p:spPr>
          <a:xfrm>
            <a:off x="1335088" y="2786063"/>
            <a:ext cx="2971800" cy="1568450"/>
          </a:xfrm>
          <a:prstGeom prst="rect">
            <a:avLst/>
          </a:prstGeom>
          <a:noFill/>
          <a:ln w="9525">
            <a:noFill/>
          </a:ln>
        </p:spPr>
        <p:txBody>
          <a:bodyPr anchor="t" anchorCtr="0">
            <a:spAutoFit/>
          </a:bodyPr>
          <a:p>
            <a:r>
              <a:rPr lang="en-US" altLang="x-none" sz="4800" b="1" i="1" dirty="0">
                <a:latin typeface="Times New Roman" panose="02020603050405020304" pitchFamily="18" charset="0"/>
                <a:ea typeface="Microsoft YaHei" panose="020B0503020204020204" charset="-122"/>
              </a:rPr>
              <a:t>Ăn mặc chỉnh tề</a:t>
            </a:r>
            <a:endParaRPr lang="en-US" altLang="x-none" sz="4800" b="1" i="1" dirty="0">
              <a:latin typeface="Times New Roman" panose="02020603050405020304" pitchFamily="18" charset="0"/>
              <a:ea typeface="Microsoft YaHei" panose="020B0503020204020204" charset="-122"/>
            </a:endParaRPr>
          </a:p>
        </p:txBody>
      </p:sp>
      <p:sp>
        <p:nvSpPr>
          <p:cNvPr id="14" name="TextBox 13"/>
          <p:cNvSpPr txBox="1"/>
          <p:nvPr/>
        </p:nvSpPr>
        <p:spPr>
          <a:xfrm>
            <a:off x="771525" y="4714875"/>
            <a:ext cx="3639185" cy="1076325"/>
          </a:xfrm>
          <a:prstGeom prst="rect">
            <a:avLst/>
          </a:prstGeom>
          <a:noFill/>
          <a:ln w="9525">
            <a:noFill/>
          </a:ln>
        </p:spPr>
        <p:txBody>
          <a:bodyPr wrap="square" anchor="t" anchorCtr="0">
            <a:spAutoFit/>
          </a:bodyPr>
          <a:p>
            <a:r>
              <a:rPr lang="en-US" altLang="x-none" sz="3200" dirty="0">
                <a:latin typeface="Times New Roman" panose="02020603050405020304" pitchFamily="18" charset="0"/>
                <a:ea typeface="Microsoft YaHei" panose="020B0503020204020204" charset="-122"/>
              </a:rPr>
              <a:t>( Ăn cho mình, mặc cho người)</a:t>
            </a:r>
            <a:endParaRPr lang="en-US" altLang="x-none" sz="3200" dirty="0">
              <a:latin typeface="Times New Roman" panose="02020603050405020304" pitchFamily="18" charset="0"/>
              <a:ea typeface="Microsoft YaHei" panose="020B0503020204020204" charset="-122"/>
            </a:endParaRPr>
          </a:p>
        </p:txBody>
      </p:sp>
      <p:sp>
        <p:nvSpPr>
          <p:cNvPr id="15" name="TextBox 14"/>
          <p:cNvSpPr txBox="1"/>
          <p:nvPr/>
        </p:nvSpPr>
        <p:spPr>
          <a:xfrm>
            <a:off x="7588250" y="2735263"/>
            <a:ext cx="2971800" cy="1570037"/>
          </a:xfrm>
          <a:prstGeom prst="rect">
            <a:avLst/>
          </a:prstGeom>
          <a:noFill/>
          <a:ln w="9525">
            <a:noFill/>
          </a:ln>
        </p:spPr>
        <p:txBody>
          <a:bodyPr anchor="t" anchorCtr="0">
            <a:spAutoFit/>
          </a:bodyPr>
          <a:p>
            <a:r>
              <a:rPr lang="en-US" altLang="x-none" sz="4800" b="1" i="1" dirty="0">
                <a:latin typeface="Times New Roman" panose="02020603050405020304" pitchFamily="18" charset="0"/>
                <a:ea typeface="Microsoft YaHei" panose="020B0503020204020204" charset="-122"/>
              </a:rPr>
              <a:t>Ăn mặc phù hợp</a:t>
            </a:r>
            <a:endParaRPr lang="en-US" altLang="x-none" sz="4800" b="1" i="1" dirty="0">
              <a:latin typeface="Times New Roman" panose="02020603050405020304" pitchFamily="18" charset="0"/>
              <a:ea typeface="Microsoft YaHei" panose="020B0503020204020204" charset="-122"/>
            </a:endParaRPr>
          </a:p>
        </p:txBody>
      </p:sp>
      <p:sp>
        <p:nvSpPr>
          <p:cNvPr id="16" name="TextBox 15"/>
          <p:cNvSpPr txBox="1"/>
          <p:nvPr/>
        </p:nvSpPr>
        <p:spPr>
          <a:xfrm>
            <a:off x="7635875" y="4742180"/>
            <a:ext cx="2694940" cy="1076325"/>
          </a:xfrm>
          <a:prstGeom prst="rect">
            <a:avLst/>
          </a:prstGeom>
          <a:noFill/>
          <a:ln w="9525">
            <a:noFill/>
          </a:ln>
        </p:spPr>
        <p:txBody>
          <a:bodyPr wrap="square" anchor="t" anchorCtr="0">
            <a:spAutoFit/>
          </a:bodyPr>
          <a:p>
            <a:r>
              <a:rPr lang="en-US" altLang="x-none" sz="3200" dirty="0">
                <a:latin typeface="Times New Roman" panose="02020603050405020304" pitchFamily="18" charset="0"/>
                <a:ea typeface="Microsoft YaHei" panose="020B0503020204020204" charset="-122"/>
              </a:rPr>
              <a:t>(Y phục xứng kỳ đức)</a:t>
            </a:r>
            <a:endParaRPr lang="en-US" altLang="x-none" sz="3200" dirty="0">
              <a:latin typeface="Times New Roman" panose="02020603050405020304" pitchFamily="18" charset="0"/>
              <a:ea typeface="Microsoft YaHei" panose="020B0503020204020204" charset="-122"/>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ox(in)">
                                      <p:cBhvr>
                                        <p:cTn id="2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P spid="15" grpId="1"/>
      <p:bldP spid="16" grpId="0"/>
      <p:bldP spid="1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íṥļïḋé"/>
          <p:cNvSpPr/>
          <p:nvPr/>
        </p:nvSpPr>
        <p:spPr>
          <a:xfrm>
            <a:off x="3052763" y="462757"/>
            <a:ext cx="6584950" cy="768350"/>
          </a:xfrm>
          <a:prstGeom prst="rect">
            <a:avLst/>
          </a:prstGeom>
          <a:noFill/>
          <a:ln w="3175"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icrosoft YaHei" panose="020B0503020204020204" charset="-122"/>
                <a:ea typeface="Microsoft YaHei" panose="020B0503020204020204"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stStyle>
          <a:p>
            <a:pPr lvl="0" algn="ctr" fontAlgn="base">
              <a:buNone/>
            </a:pPr>
            <a:r>
              <a:rPr lang="en-US" altLang="zh-CN" sz="4400" b="1"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rPr>
              <a:t>HOẠT ĐỘNG NHÓM</a:t>
            </a:r>
            <a:endParaRPr lang="en-US" altLang="zh-CN" sz="4400" b="1" strike="noStrike" noProof="1" dirty="0">
              <a:solidFill>
                <a:srgbClr val="FF0000"/>
              </a:solidFill>
              <a:latin typeface="Times New Roman" panose="02020603050405020304" pitchFamily="18" charset="0"/>
              <a:ea typeface="Microsoft YaHei" panose="020B0503020204020204" charset="-122"/>
              <a:cs typeface="Times New Roman" panose="02020603050405020304" pitchFamily="18" charset="0"/>
              <a:sym typeface="+mn-lt"/>
            </a:endParaRPr>
          </a:p>
        </p:txBody>
      </p:sp>
      <p:pic>
        <p:nvPicPr>
          <p:cNvPr id="4" name="图片 3"/>
          <p:cNvPicPr>
            <a:picLocks noChangeAspect="1"/>
          </p:cNvPicPr>
          <p:nvPr/>
        </p:nvPicPr>
        <p:blipFill>
          <a:blip r:embed="rId1"/>
          <a:stretch>
            <a:fillRect/>
          </a:stretch>
        </p:blipFill>
        <p:spPr>
          <a:xfrm rot="-3500861">
            <a:off x="4214813" y="2125663"/>
            <a:ext cx="4124325" cy="3673475"/>
          </a:xfrm>
          <a:prstGeom prst="rect">
            <a:avLst/>
          </a:prstGeom>
          <a:noFill/>
          <a:ln w="9525">
            <a:noFill/>
          </a:ln>
        </p:spPr>
      </p:pic>
      <p:sp>
        <p:nvSpPr>
          <p:cNvPr id="2" name="Rectangle 1"/>
          <p:cNvSpPr/>
          <p:nvPr/>
        </p:nvSpPr>
        <p:spPr>
          <a:xfrm>
            <a:off x="600075" y="2533650"/>
            <a:ext cx="4367213" cy="2862263"/>
          </a:xfrm>
          <a:prstGeom prst="rect">
            <a:avLst/>
          </a:prstGeom>
          <a:noFill/>
          <a:ln w="9525">
            <a:noFill/>
          </a:ln>
        </p:spPr>
        <p:txBody>
          <a:bodyPr anchor="t" anchorCtr="0">
            <a:spAutoFit/>
          </a:bodyPr>
          <a:p>
            <a:r>
              <a:rPr lang="en-US" altLang="x-none" sz="3600" i="1" dirty="0">
                <a:solidFill>
                  <a:srgbClr val="1C17E7"/>
                </a:solidFill>
                <a:latin typeface="Times New Roman" panose="02020603050405020304" pitchFamily="18" charset="0"/>
                <a:ea typeface="Microsoft YaHei" panose="020B0503020204020204" charset="-122"/>
              </a:rPr>
              <a:t>Mu</a:t>
            </a:r>
            <a:r>
              <a:rPr lang="vi-VN" altLang="en-US" sz="3600" i="1" dirty="0">
                <a:solidFill>
                  <a:srgbClr val="1C17E7"/>
                </a:solidFill>
                <a:latin typeface="Times New Roman" panose="02020603050405020304" pitchFamily="18" charset="0"/>
                <a:ea typeface="Microsoft YaHei" panose="020B0503020204020204" charset="-122"/>
              </a:rPr>
              <a:t>ốn</a:t>
            </a:r>
            <a:r>
              <a:rPr lang="en-US" altLang="x-none" sz="3600" i="1" dirty="0">
                <a:solidFill>
                  <a:srgbClr val="1C17E7"/>
                </a:solidFill>
                <a:latin typeface="Times New Roman" panose="02020603050405020304" pitchFamily="18" charset="0"/>
                <a:ea typeface="Microsoft YaHei" panose="020B0503020204020204" charset="-122"/>
              </a:rPr>
              <a:t> l</a:t>
            </a:r>
            <a:r>
              <a:rPr lang="vi-VN" altLang="en-US" sz="3600" i="1" dirty="0">
                <a:solidFill>
                  <a:srgbClr val="1C17E7"/>
                </a:solidFill>
                <a:latin typeface="Times New Roman" panose="02020603050405020304" pitchFamily="18" charset="0"/>
                <a:ea typeface="Times New Roman" panose="02020603050405020304" pitchFamily="18" charset="0"/>
              </a:rPr>
              <a:t>à</a:t>
            </a:r>
            <a:r>
              <a:rPr lang="vi-VN" altLang="en-US" sz="3600" i="1" dirty="0">
                <a:solidFill>
                  <a:srgbClr val="1C17E7"/>
                </a:solidFill>
                <a:latin typeface="Times New Roman" panose="02020603050405020304" pitchFamily="18" charset="0"/>
                <a:ea typeface="Microsoft YaHei" panose="020B0503020204020204" charset="-122"/>
              </a:rPr>
              <a:t>m</a:t>
            </a:r>
            <a:r>
              <a:rPr lang="en-US" altLang="x-none" sz="3600" i="1" dirty="0">
                <a:solidFill>
                  <a:srgbClr val="1C17E7"/>
                </a:solidFill>
                <a:latin typeface="Times New Roman" panose="02020603050405020304" pitchFamily="18" charset="0"/>
                <a:ea typeface="Microsoft YaHei" panose="020B0503020204020204" charset="-122"/>
              </a:rPr>
              <a:t> s</a:t>
            </a:r>
            <a:r>
              <a:rPr lang="vi-VN" altLang="en-US" sz="3600" i="1" dirty="0">
                <a:solidFill>
                  <a:srgbClr val="1C17E7"/>
                </a:solidFill>
                <a:latin typeface="Times New Roman" panose="02020603050405020304" pitchFamily="18" charset="0"/>
                <a:ea typeface="Microsoft YaHei" panose="020B0503020204020204" charset="-122"/>
              </a:rPr>
              <a:t>áng tỏ luận điểm chính, tác giả đã đưa ra </a:t>
            </a:r>
            <a:r>
              <a:rPr lang="vi-VN" altLang="en-US" sz="3600" i="1" u="sng" dirty="0">
                <a:solidFill>
                  <a:srgbClr val="1C17E7"/>
                </a:solidFill>
                <a:latin typeface="Times New Roman" panose="02020603050405020304" pitchFamily="18" charset="0"/>
                <a:ea typeface="Microsoft YaHei" panose="020B0503020204020204" charset="-122"/>
              </a:rPr>
              <a:t>lí lẽ</a:t>
            </a:r>
            <a:r>
              <a:rPr lang="vi-VN" altLang="en-US" sz="3600" i="1" dirty="0">
                <a:solidFill>
                  <a:srgbClr val="1C17E7"/>
                </a:solidFill>
                <a:latin typeface="Times New Roman" panose="02020603050405020304" pitchFamily="18" charset="0"/>
                <a:ea typeface="Microsoft YaHei" panose="020B0503020204020204" charset="-122"/>
              </a:rPr>
              <a:t>, </a:t>
            </a:r>
            <a:r>
              <a:rPr lang="vi-VN" altLang="en-US" sz="3600" i="1" u="sng" dirty="0">
                <a:solidFill>
                  <a:srgbClr val="1C17E7"/>
                </a:solidFill>
                <a:latin typeface="Times New Roman" panose="02020603050405020304" pitchFamily="18" charset="0"/>
                <a:ea typeface="Microsoft YaHei" panose="020B0503020204020204" charset="-122"/>
              </a:rPr>
              <a:t>dẫn chứng</a:t>
            </a:r>
            <a:r>
              <a:rPr lang="vi-VN" altLang="en-US" sz="3600" i="1" dirty="0">
                <a:solidFill>
                  <a:srgbClr val="1C17E7"/>
                </a:solidFill>
                <a:latin typeface="Times New Roman" panose="02020603050405020304" pitchFamily="18" charset="0"/>
                <a:ea typeface="Microsoft YaHei" panose="020B0503020204020204" charset="-122"/>
              </a:rPr>
              <a:t> gì v</a:t>
            </a:r>
            <a:r>
              <a:rPr lang="vi-VN" altLang="en-US" sz="3600" i="1" dirty="0">
                <a:solidFill>
                  <a:srgbClr val="1C17E7"/>
                </a:solidFill>
                <a:latin typeface="Times New Roman" panose="02020603050405020304" pitchFamily="18" charset="0"/>
                <a:ea typeface="Times New Roman" panose="02020603050405020304" pitchFamily="18" charset="0"/>
              </a:rPr>
              <a:t>à</a:t>
            </a:r>
            <a:r>
              <a:rPr lang="vi-VN" altLang="en-US" sz="3600" i="1" dirty="0">
                <a:solidFill>
                  <a:srgbClr val="1C17E7"/>
                </a:solidFill>
                <a:latin typeface="Times New Roman" panose="02020603050405020304" pitchFamily="18" charset="0"/>
                <a:ea typeface="Microsoft YaHei" panose="020B0503020204020204" charset="-122"/>
              </a:rPr>
              <a:t> </a:t>
            </a:r>
            <a:r>
              <a:rPr lang="vi-VN" altLang="en-US" sz="3600" i="1" u="sng" dirty="0">
                <a:solidFill>
                  <a:srgbClr val="1C17E7"/>
                </a:solidFill>
                <a:latin typeface="Times New Roman" panose="02020603050405020304" pitchFamily="18" charset="0"/>
                <a:ea typeface="Microsoft YaHei" panose="020B0503020204020204" charset="-122"/>
              </a:rPr>
              <a:t>lập luận</a:t>
            </a:r>
            <a:r>
              <a:rPr lang="vi-VN" altLang="en-US" sz="3600" i="1" dirty="0">
                <a:solidFill>
                  <a:srgbClr val="1C17E7"/>
                </a:solidFill>
                <a:latin typeface="Times New Roman" panose="02020603050405020304" pitchFamily="18" charset="0"/>
                <a:ea typeface="Microsoft YaHei" panose="020B0503020204020204" charset="-122"/>
              </a:rPr>
              <a:t> ra sao?</a:t>
            </a:r>
            <a:endParaRPr lang="vi-VN" altLang="en-US" sz="3600" i="1" dirty="0">
              <a:solidFill>
                <a:srgbClr val="1C17E7"/>
              </a:solidFill>
              <a:latin typeface="Times New Roman" panose="02020603050405020304" pitchFamily="18" charset="0"/>
              <a:ea typeface="Microsoft YaHei" panose="020B0503020204020204" charset="-122"/>
            </a:endParaRPr>
          </a:p>
        </p:txBody>
      </p:sp>
      <p:sp>
        <p:nvSpPr>
          <p:cNvPr id="39" name="TextBox 38"/>
          <p:cNvSpPr txBox="1"/>
          <p:nvPr/>
        </p:nvSpPr>
        <p:spPr>
          <a:xfrm>
            <a:off x="7478713" y="2012950"/>
            <a:ext cx="3562350" cy="1322070"/>
          </a:xfrm>
          <a:prstGeom prst="rect">
            <a:avLst/>
          </a:prstGeom>
          <a:noFill/>
          <a:ln w="9525">
            <a:noFill/>
          </a:ln>
        </p:spPr>
        <p:txBody>
          <a:bodyPr anchor="t" anchorCtr="0">
            <a:spAutoFit/>
          </a:bodyPr>
          <a:p>
            <a:r>
              <a:rPr lang="en-US" altLang="x-none" sz="4000" b="1" i="1" dirty="0">
                <a:latin typeface="Times New Roman" panose="02020603050405020304" pitchFamily="18" charset="0"/>
                <a:ea typeface="Microsoft YaHei" panose="020B0503020204020204" charset="-122"/>
              </a:rPr>
              <a:t>Tổ 1,2</a:t>
            </a:r>
            <a:endParaRPr lang="en-US" altLang="x-none" sz="4000" b="1" i="1" dirty="0">
              <a:latin typeface="Times New Roman" panose="02020603050405020304" pitchFamily="18" charset="0"/>
              <a:ea typeface="Microsoft YaHei" panose="020B0503020204020204" charset="-122"/>
            </a:endParaRPr>
          </a:p>
          <a:p>
            <a:r>
              <a:rPr lang="en-US" altLang="x-none" sz="4000" b="1" i="1" dirty="0">
                <a:latin typeface="Times New Roman" panose="02020603050405020304" pitchFamily="18" charset="0"/>
                <a:ea typeface="Microsoft YaHei" panose="020B0503020204020204" charset="-122"/>
              </a:rPr>
              <a:t>Luận điểm 1</a:t>
            </a:r>
            <a:endParaRPr lang="en-US" altLang="x-none" sz="4000" b="1" i="1" dirty="0">
              <a:latin typeface="Times New Roman" panose="02020603050405020304" pitchFamily="18" charset="0"/>
              <a:ea typeface="Microsoft YaHei" panose="020B0503020204020204" charset="-122"/>
            </a:endParaRPr>
          </a:p>
        </p:txBody>
      </p:sp>
      <p:sp>
        <p:nvSpPr>
          <p:cNvPr id="40" name="TextBox 39"/>
          <p:cNvSpPr txBox="1"/>
          <p:nvPr/>
        </p:nvSpPr>
        <p:spPr>
          <a:xfrm>
            <a:off x="7631113" y="4071938"/>
            <a:ext cx="3562350" cy="1322070"/>
          </a:xfrm>
          <a:prstGeom prst="rect">
            <a:avLst/>
          </a:prstGeom>
          <a:noFill/>
          <a:ln w="9525">
            <a:noFill/>
          </a:ln>
        </p:spPr>
        <p:txBody>
          <a:bodyPr anchor="t" anchorCtr="0">
            <a:spAutoFit/>
          </a:bodyPr>
          <a:p>
            <a:r>
              <a:rPr lang="en-US" altLang="x-none" sz="4000" b="1" i="1" dirty="0">
                <a:latin typeface="Times New Roman" panose="02020603050405020304" pitchFamily="18" charset="0"/>
                <a:ea typeface="Microsoft YaHei" panose="020B0503020204020204" charset="-122"/>
              </a:rPr>
              <a:t>Tổ 3,4</a:t>
            </a:r>
            <a:endParaRPr lang="en-US" altLang="x-none" sz="4000" b="1" i="1" dirty="0">
              <a:latin typeface="Times New Roman" panose="02020603050405020304" pitchFamily="18" charset="0"/>
              <a:ea typeface="Microsoft YaHei" panose="020B0503020204020204" charset="-122"/>
            </a:endParaRPr>
          </a:p>
          <a:p>
            <a:r>
              <a:rPr lang="en-US" altLang="x-none" sz="4000" b="1" i="1" dirty="0">
                <a:latin typeface="Times New Roman" panose="02020603050405020304" pitchFamily="18" charset="0"/>
                <a:ea typeface="Microsoft YaHei" panose="020B0503020204020204" charset="-122"/>
              </a:rPr>
              <a:t>Luận điểm 2</a:t>
            </a:r>
            <a:endParaRPr lang="en-US" altLang="x-none" sz="4000" b="1" i="1" dirty="0">
              <a:latin typeface="Times New Roman" panose="02020603050405020304" pitchFamily="18" charset="0"/>
              <a:ea typeface="Microsoft YaHei" panose="020B0503020204020204" charset="-122"/>
            </a:endParaRPr>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 to="" calcmode="lin" valueType="num">
                                      <p:cBhvr>
                                        <p:cTn id="17" dur="1" fill="hold"/>
                                        <p:tgtEl>
                                          <p:spTgt spid="39"/>
                                        </p:tgtEl>
                                      </p:cBhvr>
                                    </p:anim>
                                  </p:childTnLst>
                                </p:cTn>
                              </p:par>
                              <p:par>
                                <p:cTn id="18" presetID="24" presetClass="entr" presetSubtype="0" fill="hold" grpId="0" nodeType="withEffect">
                                  <p:stCondLst>
                                    <p:cond delay="0"/>
                                  </p:stCondLst>
                                  <p:childTnLst>
                                    <p:set>
                                      <p:cBhvr>
                                        <p:cTn id="19" dur="1" fill="hold">
                                          <p:stCondLst>
                                            <p:cond delay="0"/>
                                          </p:stCondLst>
                                        </p:cTn>
                                        <p:tgtEl>
                                          <p:spTgt spid="40"/>
                                        </p:tgtEl>
                                        <p:attrNameLst>
                                          <p:attrName>style.visibility</p:attrName>
                                        </p:attrNameLst>
                                      </p:cBhvr>
                                      <p:to>
                                        <p:strVal val="visible"/>
                                      </p:to>
                                    </p:set>
                                    <p:anim to="" calcmode="lin" valueType="num">
                                      <p:cBhvr>
                                        <p:cTn id="20" dur="1" fill="hold"/>
                                        <p:tgtEl>
                                          <p:spTgt spid="4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9" grpId="0"/>
      <p:bldP spid="40" grpId="0"/>
      <p:bldP spid="39" grpId="1"/>
      <p:bldP spid="4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8445" y="1868805"/>
            <a:ext cx="2540000" cy="2553335"/>
          </a:xfrm>
          <a:prstGeom prst="rect">
            <a:avLst/>
          </a:prstGeom>
          <a:solidFill>
            <a:schemeClr val="accent2"/>
          </a:solidFill>
        </p:spPr>
        <p:txBody>
          <a:bodyPr wrap="square" rtlCol="0" anchor="t">
            <a:spAutoFit/>
          </a:bodyPr>
          <a:p>
            <a:pPr algn="ctr"/>
            <a:r>
              <a:rPr lang="en-US" altLang="x-none" sz="3200" u="sng" dirty="0">
                <a:solidFill>
                  <a:schemeClr val="bg1"/>
                </a:solidFill>
                <a:latin typeface="Times New Roman" panose="02020603050405020304" pitchFamily="18" charset="0"/>
                <a:ea typeface="Microsoft YaHei" panose="020B0503020204020204" charset="-122"/>
                <a:sym typeface="+mn-ea"/>
              </a:rPr>
              <a:t>Lu</a:t>
            </a:r>
            <a:r>
              <a:rPr lang="vi-VN" altLang="en-US" sz="3200" u="sng" dirty="0">
                <a:solidFill>
                  <a:schemeClr val="bg1"/>
                </a:solidFill>
                <a:latin typeface="Times New Roman" panose="02020603050405020304" pitchFamily="18" charset="0"/>
                <a:ea typeface="Microsoft YaHei" panose="020B0503020204020204" charset="-122"/>
                <a:sym typeface="+mn-ea"/>
              </a:rPr>
              <a:t>ận điểm</a:t>
            </a:r>
            <a:r>
              <a:rPr lang="vi-VN" altLang="en-US" sz="3200" dirty="0">
                <a:solidFill>
                  <a:schemeClr val="bg1"/>
                </a:solidFill>
                <a:latin typeface="Times New Roman" panose="02020603050405020304" pitchFamily="18" charset="0"/>
                <a:ea typeface="Microsoft YaHei" panose="020B0503020204020204" charset="-122"/>
                <a:sym typeface="+mn-ea"/>
              </a:rPr>
              <a:t>:</a:t>
            </a:r>
            <a:endParaRPr lang="vi-VN" altLang="en-US" sz="3200" b="1" dirty="0">
              <a:solidFill>
                <a:schemeClr val="bg1"/>
              </a:solidFill>
              <a:latin typeface="Times New Roman" panose="02020603050405020304" pitchFamily="18" charset="0"/>
              <a:ea typeface="Microsoft YaHei" panose="020B0503020204020204" charset="-122"/>
            </a:endParaRPr>
          </a:p>
          <a:p>
            <a:pPr algn="ctr"/>
            <a:r>
              <a:rPr lang="vi-VN" altLang="en-US" sz="3200" b="1" dirty="0">
                <a:solidFill>
                  <a:schemeClr val="bg1"/>
                </a:solidFill>
                <a:latin typeface="Times New Roman" panose="02020603050405020304" pitchFamily="18" charset="0"/>
                <a:ea typeface="Microsoft YaHei" panose="020B0503020204020204" charset="-122"/>
                <a:sym typeface="+mn-ea"/>
              </a:rPr>
              <a:t>Ă</a:t>
            </a:r>
            <a:r>
              <a:rPr lang="en-US" altLang="x-none" sz="3200" b="1" dirty="0">
                <a:solidFill>
                  <a:schemeClr val="bg1"/>
                </a:solidFill>
                <a:latin typeface="Times New Roman" panose="02020603050405020304" pitchFamily="18" charset="0"/>
                <a:ea typeface="Microsoft YaHei" panose="020B0503020204020204" charset="-122"/>
                <a:sym typeface="+mn-ea"/>
              </a:rPr>
              <a:t>n cho </a:t>
            </a:r>
            <a:endParaRPr lang="en-US" altLang="x-none"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m</a:t>
            </a:r>
            <a:r>
              <a:rPr lang="vi-VN" altLang="en-US" sz="3200" b="1" dirty="0">
                <a:solidFill>
                  <a:schemeClr val="bg1"/>
                </a:solidFill>
                <a:latin typeface="Times New Roman" panose="02020603050405020304" pitchFamily="18" charset="0"/>
                <a:ea typeface="Microsoft YaHei" panose="020B0503020204020204" charset="-122"/>
                <a:sym typeface="+mn-ea"/>
              </a:rPr>
              <a:t>ình</a:t>
            </a:r>
            <a:r>
              <a:rPr lang="en-US" altLang="x-none" sz="3200" b="1" dirty="0">
                <a:solidFill>
                  <a:schemeClr val="bg1"/>
                </a:solidFill>
                <a:latin typeface="Times New Roman" panose="02020603050405020304" pitchFamily="18" charset="0"/>
                <a:ea typeface="Microsoft YaHei" panose="020B0503020204020204" charset="-122"/>
                <a:sym typeface="+mn-ea"/>
              </a:rPr>
              <a:t>,</a:t>
            </a:r>
            <a:endParaRPr lang="en-US" altLang="x-none"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 m</a:t>
            </a:r>
            <a:r>
              <a:rPr lang="vi-VN" altLang="en-US" sz="3200" b="1" dirty="0">
                <a:solidFill>
                  <a:schemeClr val="bg1"/>
                </a:solidFill>
                <a:latin typeface="Times New Roman" panose="02020603050405020304" pitchFamily="18" charset="0"/>
                <a:ea typeface="Microsoft YaHei" panose="020B0503020204020204" charset="-122"/>
                <a:sym typeface="+mn-ea"/>
              </a:rPr>
              <a:t>ặc</a:t>
            </a:r>
            <a:r>
              <a:rPr lang="en-US" altLang="x-none" sz="3200" b="1" dirty="0">
                <a:solidFill>
                  <a:schemeClr val="bg1"/>
                </a:solidFill>
                <a:latin typeface="Times New Roman" panose="02020603050405020304" pitchFamily="18" charset="0"/>
                <a:ea typeface="Microsoft YaHei" panose="020B0503020204020204" charset="-122"/>
                <a:sym typeface="+mn-ea"/>
              </a:rPr>
              <a:t> cho </a:t>
            </a:r>
            <a:endParaRPr lang="en-US" altLang="x-none"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ng</a:t>
            </a:r>
            <a:r>
              <a:rPr lang="vi-VN" altLang="en-US" sz="3200" b="1" dirty="0">
                <a:solidFill>
                  <a:schemeClr val="bg1"/>
                </a:solidFill>
                <a:latin typeface="Times New Roman" panose="02020603050405020304" pitchFamily="18" charset="0"/>
                <a:ea typeface="Microsoft YaHei" panose="020B0503020204020204" charset="-122"/>
                <a:sym typeface="+mn-ea"/>
              </a:rPr>
              <a:t>ười</a:t>
            </a:r>
            <a:endParaRPr lang="vi-VN" altLang="en-US" sz="3200" b="1" dirty="0">
              <a:solidFill>
                <a:schemeClr val="bg1"/>
              </a:solidFill>
              <a:latin typeface="Times New Roman" panose="02020603050405020304" pitchFamily="18" charset="0"/>
              <a:ea typeface="Microsoft YaHei" panose="020B0503020204020204" charset="-122"/>
              <a:sym typeface="+mn-ea"/>
            </a:endParaRPr>
          </a:p>
        </p:txBody>
      </p:sp>
      <p:sp>
        <p:nvSpPr>
          <p:cNvPr id="3" name="Text Box 2"/>
          <p:cNvSpPr txBox="1"/>
          <p:nvPr/>
        </p:nvSpPr>
        <p:spPr>
          <a:xfrm>
            <a:off x="2545080" y="659130"/>
            <a:ext cx="1847850" cy="521970"/>
          </a:xfrm>
          <a:prstGeom prst="rect">
            <a:avLst/>
          </a:prstGeom>
          <a:solidFill>
            <a:schemeClr val="bg1"/>
          </a:solidFill>
          <a:ln>
            <a:solidFill>
              <a:schemeClr val="accent1"/>
            </a:solidFill>
          </a:ln>
        </p:spPr>
        <p:txBody>
          <a:bodyPr wrap="none" rtlCol="0" anchor="t">
            <a:spAutoFit/>
          </a:bodyPr>
          <a:p>
            <a:r>
              <a:rPr lang="vi-VN" altLang="en-US" sz="2800" b="1" dirty="0">
                <a:latin typeface="Times New Roman" panose="02020603050405020304" pitchFamily="18" charset="0"/>
                <a:ea typeface="Microsoft YaHei" panose="020B0503020204020204" charset="-122"/>
                <a:sym typeface="+mn-ea"/>
              </a:rPr>
              <a:t>Dẫn chứng</a:t>
            </a:r>
            <a:endParaRPr lang="vi-VN" altLang="en-US" sz="2800" b="1" dirty="0">
              <a:latin typeface="Times New Roman" panose="02020603050405020304" pitchFamily="18" charset="0"/>
              <a:ea typeface="Microsoft YaHei" panose="020B0503020204020204" charset="-122"/>
              <a:sym typeface="+mn-ea"/>
            </a:endParaRPr>
          </a:p>
        </p:txBody>
      </p:sp>
      <p:sp>
        <p:nvSpPr>
          <p:cNvPr id="4" name="Text Box 3"/>
          <p:cNvSpPr txBox="1"/>
          <p:nvPr/>
        </p:nvSpPr>
        <p:spPr>
          <a:xfrm>
            <a:off x="5113655" y="175895"/>
            <a:ext cx="6808470" cy="1383665"/>
          </a:xfrm>
          <a:prstGeom prst="rect">
            <a:avLst/>
          </a:prstGeom>
          <a:noFill/>
          <a:ln>
            <a:solidFill>
              <a:schemeClr val="accent1"/>
            </a:solidFill>
          </a:ln>
        </p:spPr>
        <p:txBody>
          <a:bodyPr wrap="square" rtlCol="0" anchor="t">
            <a:spAutoFit/>
          </a:bodyPr>
          <a:p>
            <a:pPr>
              <a:spcBef>
                <a:spcPct val="50000"/>
              </a:spcBef>
            </a:pPr>
            <a:r>
              <a:rPr lang="vi-VN" altLang="en-US" sz="2800" dirty="0">
                <a:solidFill>
                  <a:srgbClr val="000000"/>
                </a:solidFill>
                <a:latin typeface="Times New Roman" panose="02020603050405020304" pitchFamily="18" charset="0"/>
                <a:ea typeface="Microsoft YaHei" panose="020B0503020204020204" charset="-122"/>
                <a:sym typeface="+mn-ea"/>
              </a:rPr>
              <a:t>- </a:t>
            </a:r>
            <a:r>
              <a:rPr lang="vi-VN" altLang="en-US" sz="2800" b="1" dirty="0">
                <a:solidFill>
                  <a:srgbClr val="FF0000"/>
                </a:solidFill>
                <a:latin typeface="Times New Roman" panose="02020603050405020304" pitchFamily="18" charset="0"/>
                <a:ea typeface="Microsoft YaHei" panose="020B0503020204020204" charset="-122"/>
                <a:sym typeface="+mn-ea"/>
              </a:rPr>
              <a:t>Cô gái </a:t>
            </a:r>
            <a:r>
              <a:rPr lang="vi-VN" altLang="en-US" sz="2800" dirty="0">
                <a:solidFill>
                  <a:srgbClr val="000000"/>
                </a:solidFill>
                <a:latin typeface="Times New Roman" panose="02020603050405020304" pitchFamily="18" charset="0"/>
                <a:ea typeface="Microsoft YaHei" panose="020B0503020204020204" charset="-122"/>
                <a:sym typeface="+mn-ea"/>
              </a:rPr>
              <a:t>một mình trong </a:t>
            </a:r>
            <a:r>
              <a:rPr lang="en-US" altLang="x-none" sz="2800" dirty="0">
                <a:solidFill>
                  <a:srgbClr val="000000"/>
                </a:solidFill>
                <a:latin typeface="Times New Roman" panose="02020603050405020304" pitchFamily="18" charset="0"/>
                <a:ea typeface="Microsoft YaHei" panose="020B0503020204020204" charset="-122"/>
                <a:sym typeface="+mn-ea"/>
              </a:rPr>
              <a:t>hang sâu chắc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váy xoè váy ngắn,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mắt xanh môi đỏ,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tô đỏ chót móng chân móng tay</a:t>
            </a:r>
            <a:r>
              <a:rPr lang="vi-VN" altLang="en-US" sz="2800" dirty="0">
                <a:solidFill>
                  <a:srgbClr val="000000"/>
                </a:solidFill>
                <a:latin typeface="Times New Roman" panose="02020603050405020304" pitchFamily="18" charset="0"/>
                <a:ea typeface="Microsoft YaHei" panose="020B0503020204020204" charset="-122"/>
                <a:sym typeface="+mn-ea"/>
              </a:rPr>
              <a:t>. </a:t>
            </a:r>
            <a:endParaRPr lang="vi-VN" altLang="en-US" sz="2800" dirty="0">
              <a:solidFill>
                <a:srgbClr val="000000"/>
              </a:solidFill>
              <a:latin typeface="Times New Roman" panose="02020603050405020304" pitchFamily="18" charset="0"/>
              <a:ea typeface="Microsoft YaHei" panose="020B0503020204020204" charset="-122"/>
              <a:sym typeface="+mn-ea"/>
            </a:endParaRPr>
          </a:p>
        </p:txBody>
      </p:sp>
      <p:sp>
        <p:nvSpPr>
          <p:cNvPr id="5" name="Text Box 4"/>
          <p:cNvSpPr txBox="1"/>
          <p:nvPr/>
        </p:nvSpPr>
        <p:spPr>
          <a:xfrm>
            <a:off x="5113020" y="1625600"/>
            <a:ext cx="6809105" cy="1383665"/>
          </a:xfrm>
          <a:prstGeom prst="rect">
            <a:avLst/>
          </a:prstGeom>
          <a:noFill/>
          <a:ln>
            <a:solidFill>
              <a:schemeClr val="accent1"/>
            </a:solidFill>
          </a:ln>
        </p:spPr>
        <p:txBody>
          <a:bodyPr wrap="square" rtlCol="0" anchor="t">
            <a:spAutoFit/>
          </a:bodyPr>
          <a:p>
            <a:pPr>
              <a:spcBef>
                <a:spcPct val="50000"/>
              </a:spcBef>
            </a:pPr>
            <a:r>
              <a:rPr lang="en-US" altLang="x-none" sz="2800" b="1" dirty="0">
                <a:solidFill>
                  <a:srgbClr val="FF0000"/>
                </a:solidFill>
                <a:latin typeface="Times New Roman" panose="02020603050405020304" pitchFamily="18" charset="0"/>
                <a:ea typeface="Microsoft YaHei" panose="020B0503020204020204" charset="-122"/>
                <a:sym typeface="+mn-ea"/>
              </a:rPr>
              <a:t>Anh thanh niên </a:t>
            </a:r>
            <a:r>
              <a:rPr lang="en-US" altLang="x-none" sz="2800" dirty="0">
                <a:solidFill>
                  <a:srgbClr val="000000"/>
                </a:solidFill>
                <a:latin typeface="Times New Roman" panose="02020603050405020304" pitchFamily="18" charset="0"/>
                <a:ea typeface="Microsoft YaHei" panose="020B0503020204020204" charset="-122"/>
                <a:sym typeface="+mn-ea"/>
              </a:rPr>
              <a:t>đi tát nước hay câu cá ngo</a:t>
            </a:r>
            <a:r>
              <a:rPr lang="en-US" altLang="x-none" sz="2800" dirty="0">
                <a:solidFill>
                  <a:srgbClr val="000000"/>
                </a:solidFill>
                <a:latin typeface="Times New Roman" panose="02020603050405020304" pitchFamily="18" charset="0"/>
                <a:ea typeface="Times New Roman" panose="02020603050405020304" pitchFamily="18" charset="0"/>
                <a:sym typeface="+mn-ea"/>
              </a:rPr>
              <a:t>à</a:t>
            </a:r>
            <a:r>
              <a:rPr lang="en-US" altLang="x-none" sz="2800" dirty="0">
                <a:solidFill>
                  <a:srgbClr val="000000"/>
                </a:solidFill>
                <a:latin typeface="Times New Roman" panose="02020603050405020304" pitchFamily="18" charset="0"/>
                <a:ea typeface="Microsoft YaHei" panose="020B0503020204020204" charset="-122"/>
                <a:sym typeface="+mn-ea"/>
              </a:rPr>
              <a:t>i cánh đồng vắng chắc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chải đầu mượt bằng sáp thơm, áo sơ-mi l</a:t>
            </a:r>
            <a:r>
              <a:rPr lang="en-US" altLang="x-none" sz="2800" dirty="0">
                <a:solidFill>
                  <a:srgbClr val="000000"/>
                </a:solidFill>
                <a:latin typeface="Times New Roman" panose="02020603050405020304" pitchFamily="18" charset="0"/>
                <a:ea typeface="Times New Roman" panose="02020603050405020304" pitchFamily="18" charset="0"/>
                <a:sym typeface="+mn-ea"/>
              </a:rPr>
              <a:t>à</a:t>
            </a:r>
            <a:r>
              <a:rPr lang="en-US" altLang="x-none" sz="2800" dirty="0">
                <a:solidFill>
                  <a:srgbClr val="000000"/>
                </a:solidFill>
                <a:latin typeface="Times New Roman" panose="02020603050405020304" pitchFamily="18" charset="0"/>
                <a:ea typeface="Microsoft YaHei" panose="020B0503020204020204" charset="-122"/>
                <a:sym typeface="+mn-ea"/>
              </a:rPr>
              <a:t> phẳng tắp. </a:t>
            </a:r>
            <a:endParaRPr lang="en-US" altLang="x-none" sz="2800" dirty="0">
              <a:solidFill>
                <a:srgbClr val="000000"/>
              </a:solidFill>
              <a:latin typeface="Times New Roman" panose="02020603050405020304" pitchFamily="18" charset="0"/>
              <a:ea typeface="Microsoft YaHei" panose="020B0503020204020204" charset="-122"/>
              <a:sym typeface="+mn-ea"/>
            </a:endParaRPr>
          </a:p>
        </p:txBody>
      </p:sp>
      <p:sp>
        <p:nvSpPr>
          <p:cNvPr id="6" name="Text Box 5"/>
          <p:cNvSpPr txBox="1"/>
          <p:nvPr/>
        </p:nvSpPr>
        <p:spPr>
          <a:xfrm>
            <a:off x="5113020" y="2919095"/>
            <a:ext cx="6808470" cy="953135"/>
          </a:xfrm>
          <a:prstGeom prst="rect">
            <a:avLst/>
          </a:prstGeom>
          <a:noFill/>
          <a:ln>
            <a:solidFill>
              <a:schemeClr val="accent1"/>
            </a:solidFill>
          </a:ln>
        </p:spPr>
        <p:txBody>
          <a:bodyPr wrap="square" rtlCol="0" anchor="t">
            <a:spAutoFit/>
          </a:bodyPr>
          <a:p>
            <a:pPr>
              <a:spcBef>
                <a:spcPct val="50000"/>
              </a:spcBef>
            </a:pPr>
            <a:r>
              <a:rPr lang="en-US" altLang="x-none" sz="2800" b="1" dirty="0">
                <a:solidFill>
                  <a:srgbClr val="FF0000"/>
                </a:solidFill>
                <a:latin typeface="Times New Roman" panose="02020603050405020304" pitchFamily="18" charset="0"/>
                <a:ea typeface="Microsoft YaHei" panose="020B0503020204020204" charset="-122"/>
                <a:sym typeface="+mn-ea"/>
              </a:rPr>
              <a:t>Đi đám cưới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thể lôi thôi lếch thếch, mặt nhọ nhem, chân tay lấm bùn. </a:t>
            </a:r>
            <a:endParaRPr lang="en-US" altLang="x-none" sz="2800" dirty="0">
              <a:solidFill>
                <a:srgbClr val="000000"/>
              </a:solidFill>
              <a:latin typeface="Times New Roman" panose="02020603050405020304" pitchFamily="18" charset="0"/>
              <a:ea typeface="Microsoft YaHei" panose="020B0503020204020204" charset="-122"/>
              <a:sym typeface="+mn-ea"/>
            </a:endParaRPr>
          </a:p>
        </p:txBody>
      </p:sp>
      <p:sp>
        <p:nvSpPr>
          <p:cNvPr id="7" name="Text Box 6"/>
          <p:cNvSpPr txBox="1"/>
          <p:nvPr/>
        </p:nvSpPr>
        <p:spPr>
          <a:xfrm>
            <a:off x="4920615" y="3940175"/>
            <a:ext cx="7026910" cy="953135"/>
          </a:xfrm>
          <a:prstGeom prst="rect">
            <a:avLst/>
          </a:prstGeom>
          <a:noFill/>
          <a:ln>
            <a:solidFill>
              <a:schemeClr val="accent1"/>
            </a:solidFill>
          </a:ln>
        </p:spPr>
        <p:txBody>
          <a:bodyPr wrap="square" rtlCol="0" anchor="t">
            <a:spAutoFit/>
          </a:bodyPr>
          <a:p>
            <a:pPr>
              <a:spcBef>
                <a:spcPct val="50000"/>
              </a:spcBef>
            </a:pPr>
            <a:r>
              <a:rPr lang="en-US" altLang="x-none" sz="2800" dirty="0">
                <a:solidFill>
                  <a:srgbClr val="000000"/>
                </a:solidFill>
                <a:latin typeface="Times New Roman" panose="02020603050405020304" pitchFamily="18" charset="0"/>
                <a:ea typeface="Microsoft YaHei" panose="020B0503020204020204" charset="-122"/>
                <a:sym typeface="+mn-ea"/>
              </a:rPr>
              <a:t>- </a:t>
            </a:r>
            <a:r>
              <a:rPr lang="en-US" altLang="x-none" sz="2800" b="1" dirty="0">
                <a:solidFill>
                  <a:srgbClr val="FF0000"/>
                </a:solidFill>
                <a:latin typeface="Times New Roman" panose="02020603050405020304" pitchFamily="18" charset="0"/>
                <a:ea typeface="Microsoft YaHei" panose="020B0503020204020204" charset="-122"/>
                <a:sym typeface="+mn-ea"/>
              </a:rPr>
              <a:t>Đi dự đám tang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được mặc áo quần lòe loẹt, nói cười oang oang.</a:t>
            </a:r>
            <a:endParaRPr lang="en-US" altLang="x-none" sz="2800" dirty="0">
              <a:solidFill>
                <a:srgbClr val="000000"/>
              </a:solidFill>
              <a:latin typeface="Times New Roman" panose="02020603050405020304" pitchFamily="18" charset="0"/>
              <a:ea typeface="Microsoft YaHei" panose="020B0503020204020204" charset="-122"/>
              <a:sym typeface="+mn-ea"/>
            </a:endParaRPr>
          </a:p>
        </p:txBody>
      </p:sp>
      <p:cxnSp>
        <p:nvCxnSpPr>
          <p:cNvPr id="8" name="Straight Arrow Connector 7"/>
          <p:cNvCxnSpPr>
            <a:stCxn id="2" idx="3"/>
          </p:cNvCxnSpPr>
          <p:nvPr/>
        </p:nvCxnSpPr>
        <p:spPr>
          <a:xfrm flipV="1">
            <a:off x="2798445" y="1156335"/>
            <a:ext cx="741680" cy="19894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7" idx="1"/>
          </p:cNvCxnSpPr>
          <p:nvPr/>
        </p:nvCxnSpPr>
        <p:spPr>
          <a:xfrm>
            <a:off x="3595370" y="1170940"/>
            <a:ext cx="1325245" cy="3246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6" idx="1"/>
          </p:cNvCxnSpPr>
          <p:nvPr/>
        </p:nvCxnSpPr>
        <p:spPr>
          <a:xfrm>
            <a:off x="3576320" y="1120140"/>
            <a:ext cx="1536700" cy="22758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1"/>
          </p:cNvCxnSpPr>
          <p:nvPr/>
        </p:nvCxnSpPr>
        <p:spPr>
          <a:xfrm>
            <a:off x="3564255" y="1132205"/>
            <a:ext cx="1548765" cy="11855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3" idx="3"/>
            <a:endCxn id="4" idx="1"/>
          </p:cNvCxnSpPr>
          <p:nvPr/>
        </p:nvCxnSpPr>
        <p:spPr>
          <a:xfrm flipV="1">
            <a:off x="4392930" y="868045"/>
            <a:ext cx="720725" cy="52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 Box 14"/>
          <p:cNvSpPr txBox="1"/>
          <p:nvPr/>
        </p:nvSpPr>
        <p:spPr>
          <a:xfrm>
            <a:off x="3209925" y="4646295"/>
            <a:ext cx="865505" cy="521970"/>
          </a:xfrm>
          <a:prstGeom prst="rect">
            <a:avLst/>
          </a:prstGeom>
          <a:noFill/>
          <a:ln>
            <a:solidFill>
              <a:schemeClr val="accent1"/>
            </a:solidFill>
          </a:ln>
        </p:spPr>
        <p:txBody>
          <a:bodyPr wrap="none" rtlCol="0" anchor="t">
            <a:spAutoFit/>
          </a:bodyPr>
          <a:p>
            <a:r>
              <a:rPr lang="en-US" altLang="x-none" sz="2800" b="1" dirty="0">
                <a:solidFill>
                  <a:srgbClr val="000000"/>
                </a:solidFill>
                <a:latin typeface="Times New Roman" panose="02020603050405020304" pitchFamily="18" charset="0"/>
                <a:ea typeface="Microsoft YaHei" panose="020B0503020204020204" charset="-122"/>
                <a:sym typeface="+mn-ea"/>
              </a:rPr>
              <a:t>L</a:t>
            </a:r>
            <a:r>
              <a:rPr lang="vi-VN" altLang="en-US" sz="2800" b="1" dirty="0">
                <a:solidFill>
                  <a:srgbClr val="000000"/>
                </a:solidFill>
                <a:latin typeface="Times New Roman" panose="02020603050405020304" pitchFamily="18" charset="0"/>
                <a:ea typeface="Microsoft YaHei" panose="020B0503020204020204" charset="-122"/>
                <a:sym typeface="+mn-ea"/>
              </a:rPr>
              <a:t>í</a:t>
            </a:r>
            <a:r>
              <a:rPr lang="en-US" altLang="x-none" sz="2800" b="1" dirty="0">
                <a:solidFill>
                  <a:srgbClr val="000000"/>
                </a:solidFill>
                <a:latin typeface="Times New Roman" panose="02020603050405020304" pitchFamily="18" charset="0"/>
                <a:ea typeface="Microsoft YaHei" panose="020B0503020204020204" charset="-122"/>
                <a:sym typeface="+mn-ea"/>
              </a:rPr>
              <a:t> l</a:t>
            </a:r>
            <a:r>
              <a:rPr lang="vi-VN" altLang="en-US" sz="2800" b="1" dirty="0">
                <a:solidFill>
                  <a:srgbClr val="000000"/>
                </a:solidFill>
                <a:latin typeface="Times New Roman" panose="02020603050405020304" pitchFamily="18" charset="0"/>
                <a:ea typeface="Microsoft YaHei" panose="020B0503020204020204" charset="-122"/>
                <a:sym typeface="+mn-ea"/>
              </a:rPr>
              <a:t>ẽ</a:t>
            </a:r>
            <a:endParaRPr lang="vi-VN" altLang="en-US" sz="2800" b="1" dirty="0">
              <a:solidFill>
                <a:srgbClr val="000000"/>
              </a:solidFill>
              <a:latin typeface="Times New Roman" panose="02020603050405020304" pitchFamily="18" charset="0"/>
              <a:ea typeface="Microsoft YaHei" panose="020B0503020204020204" charset="-122"/>
              <a:sym typeface="+mn-ea"/>
            </a:endParaRPr>
          </a:p>
        </p:txBody>
      </p:sp>
      <p:cxnSp>
        <p:nvCxnSpPr>
          <p:cNvPr id="16" name="Straight Arrow Connector 15"/>
          <p:cNvCxnSpPr>
            <a:endCxn id="15" idx="0"/>
          </p:cNvCxnSpPr>
          <p:nvPr/>
        </p:nvCxnSpPr>
        <p:spPr>
          <a:xfrm>
            <a:off x="2798445" y="3145790"/>
            <a:ext cx="844550" cy="15005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 Box 16"/>
          <p:cNvSpPr txBox="1"/>
          <p:nvPr/>
        </p:nvSpPr>
        <p:spPr>
          <a:xfrm>
            <a:off x="4754880" y="4972685"/>
            <a:ext cx="7167245" cy="1383665"/>
          </a:xfrm>
          <a:prstGeom prst="rect">
            <a:avLst/>
          </a:prstGeom>
          <a:noFill/>
          <a:ln>
            <a:solidFill>
              <a:schemeClr val="accent1"/>
            </a:solidFill>
          </a:ln>
        </p:spPr>
        <p:txBody>
          <a:bodyPr wrap="square" rtlCol="0" anchor="t">
            <a:spAutoFit/>
          </a:bodyPr>
          <a:p>
            <a:pPr>
              <a:spcBef>
                <a:spcPct val="50000"/>
              </a:spcBef>
            </a:pPr>
            <a:r>
              <a:rPr lang="en-US" altLang="x-none" sz="2800" dirty="0">
                <a:solidFill>
                  <a:srgbClr val="000000"/>
                </a:solidFill>
                <a:latin typeface="Times New Roman" panose="02020603050405020304" pitchFamily="18" charset="0"/>
                <a:ea typeface="Microsoft YaHei" panose="020B0503020204020204" charset="-122"/>
                <a:sym typeface="+mn-ea"/>
              </a:rPr>
              <a:t>-Trang phục </a:t>
            </a:r>
            <a:r>
              <a:rPr lang="en-US" altLang="x-none" sz="2800" b="1" u="sng" dirty="0">
                <a:solidFill>
                  <a:srgbClr val="000000"/>
                </a:solidFill>
                <a:latin typeface="Times New Roman" panose="02020603050405020304" pitchFamily="18" charset="0"/>
                <a:ea typeface="Microsoft YaHei" panose="020B0503020204020204" charset="-122"/>
                <a:sym typeface="+mn-ea"/>
              </a:rPr>
              <a:t>không</a:t>
            </a:r>
            <a:r>
              <a:rPr lang="en-US" altLang="x-none" sz="2800" dirty="0">
                <a:solidFill>
                  <a:srgbClr val="000000"/>
                </a:solidFill>
                <a:latin typeface="Times New Roman" panose="02020603050405020304" pitchFamily="18" charset="0"/>
                <a:ea typeface="Microsoft YaHei" panose="020B0503020204020204" charset="-122"/>
                <a:sym typeface="+mn-ea"/>
              </a:rPr>
              <a:t> có pháp luật n</a:t>
            </a:r>
            <a:r>
              <a:rPr lang="en-US" altLang="x-none" sz="2800" dirty="0">
                <a:solidFill>
                  <a:srgbClr val="000000"/>
                </a:solidFill>
                <a:latin typeface="Times New Roman" panose="02020603050405020304" pitchFamily="18" charset="0"/>
                <a:ea typeface="Times New Roman" panose="02020603050405020304" pitchFamily="18" charset="0"/>
                <a:sym typeface="+mn-ea"/>
              </a:rPr>
              <a:t>à</a:t>
            </a:r>
            <a:r>
              <a:rPr lang="en-US" altLang="x-none" sz="2800" dirty="0">
                <a:solidFill>
                  <a:srgbClr val="000000"/>
                </a:solidFill>
                <a:latin typeface="Times New Roman" panose="02020603050405020304" pitchFamily="18" charset="0"/>
                <a:ea typeface="Microsoft YaHei" panose="020B0503020204020204" charset="-122"/>
                <a:sym typeface="+mn-ea"/>
              </a:rPr>
              <a:t>o can thiệp, nhưng có những quy tắc ngầm phải tuân thủ, đó l</a:t>
            </a:r>
            <a:r>
              <a:rPr lang="en-US" altLang="x-none" sz="2800" dirty="0">
                <a:solidFill>
                  <a:srgbClr val="000000"/>
                </a:solidFill>
                <a:latin typeface="Times New Roman" panose="02020603050405020304" pitchFamily="18" charset="0"/>
                <a:ea typeface="Times New Roman" panose="02020603050405020304" pitchFamily="18" charset="0"/>
                <a:sym typeface="+mn-ea"/>
              </a:rPr>
              <a:t>à</a:t>
            </a:r>
            <a:r>
              <a:rPr lang="en-US" altLang="x-none" sz="2800" dirty="0">
                <a:solidFill>
                  <a:srgbClr val="000000"/>
                </a:solidFill>
                <a:latin typeface="Times New Roman" panose="02020603050405020304" pitchFamily="18" charset="0"/>
                <a:ea typeface="Microsoft YaHei" panose="020B0503020204020204" charset="-122"/>
                <a:sym typeface="+mn-ea"/>
              </a:rPr>
              <a:t> </a:t>
            </a:r>
            <a:r>
              <a:rPr lang="en-US" altLang="x-none" sz="2800" b="1" dirty="0">
                <a:solidFill>
                  <a:srgbClr val="FF0000"/>
                </a:solidFill>
                <a:latin typeface="Times New Roman" panose="02020603050405020304" pitchFamily="18" charset="0"/>
                <a:ea typeface="Microsoft YaHei" panose="020B0503020204020204" charset="-122"/>
                <a:sym typeface="+mn-ea"/>
              </a:rPr>
              <a:t>văn hoá xã hội</a:t>
            </a:r>
            <a:r>
              <a:rPr lang="en-US" altLang="x-none" sz="2800" dirty="0">
                <a:solidFill>
                  <a:srgbClr val="000000"/>
                </a:solidFill>
                <a:latin typeface="Times New Roman" panose="02020603050405020304" pitchFamily="18" charset="0"/>
                <a:ea typeface="Microsoft YaHei" panose="020B0503020204020204" charset="-122"/>
                <a:sym typeface="+mn-ea"/>
              </a:rPr>
              <a:t>.</a:t>
            </a:r>
            <a:endParaRPr lang="en-US" altLang="x-none" sz="2800" dirty="0">
              <a:solidFill>
                <a:srgbClr val="000000"/>
              </a:solidFill>
              <a:latin typeface="Times New Roman" panose="02020603050405020304" pitchFamily="18" charset="0"/>
              <a:ea typeface="Microsoft YaHei" panose="020B0503020204020204" charset="-122"/>
              <a:sym typeface="+mn-ea"/>
            </a:endParaRPr>
          </a:p>
        </p:txBody>
      </p:sp>
      <p:cxnSp>
        <p:nvCxnSpPr>
          <p:cNvPr id="18" name="Straight Arrow Connector 17"/>
          <p:cNvCxnSpPr>
            <a:stCxn id="15" idx="2"/>
          </p:cNvCxnSpPr>
          <p:nvPr/>
        </p:nvCxnSpPr>
        <p:spPr>
          <a:xfrm>
            <a:off x="3642995" y="5168265"/>
            <a:ext cx="1111885" cy="4895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par>
                                <p:cTn id="8" presetID="4"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ox(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 to="" calcmode="lin" valueType="num">
                                      <p:cBhvr>
                                        <p:cTn id="15" dur="1" fill="hold"/>
                                        <p:tgtEl>
                                          <p:spTgt spid="14"/>
                                        </p:tgtEl>
                                      </p:cBhvr>
                                    </p:anim>
                                  </p:childTnLst>
                                </p:cTn>
                              </p:par>
                              <p:par>
                                <p:cTn id="16" presetID="24"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to="" calcmode="lin" valueType="num">
                                      <p:cBhvr>
                                        <p:cTn id="18" dur="1" fill="hold"/>
                                        <p:tgtEl>
                                          <p:spTgt spid="4"/>
                                        </p:tgtEl>
                                      </p:cBhvr>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barn(inVertic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arn(inVertical)">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arn(inVertical)">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p:tgtEl>
                                          <p:spTgt spid="16"/>
                                        </p:tgtEl>
                                        <p:attrNameLst>
                                          <p:attrName>ppt_y</p:attrName>
                                        </p:attrNameLst>
                                      </p:cBhvr>
                                      <p:tavLst>
                                        <p:tav tm="0">
                                          <p:val>
                                            <p:strVal val="#ppt_y+#ppt_h*1.125000"/>
                                          </p:val>
                                        </p:tav>
                                        <p:tav tm="100000">
                                          <p:val>
                                            <p:strVal val="#ppt_y"/>
                                          </p:val>
                                        </p:tav>
                                      </p:tavLst>
                                    </p:anim>
                                    <p:animEffect transition="in" filter="wipe(up)">
                                      <p:cBhvr>
                                        <p:cTn id="48" dur="500"/>
                                        <p:tgtEl>
                                          <p:spTgt spid="16"/>
                                        </p:tgtEl>
                                      </p:cBhvr>
                                    </p:animEffect>
                                  </p:childTnLst>
                                </p:cTn>
                              </p:par>
                              <p:par>
                                <p:cTn id="49" presetID="1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p:tgtEl>
                                          <p:spTgt spid="15"/>
                                        </p:tgtEl>
                                        <p:attrNameLst>
                                          <p:attrName>ppt_y</p:attrName>
                                        </p:attrNameLst>
                                      </p:cBhvr>
                                      <p:tavLst>
                                        <p:tav tm="0">
                                          <p:val>
                                            <p:strVal val="#ppt_y+#ppt_h*1.125000"/>
                                          </p:val>
                                        </p:tav>
                                        <p:tav tm="100000">
                                          <p:val>
                                            <p:strVal val="#ppt_y"/>
                                          </p:val>
                                        </p:tav>
                                      </p:tavLst>
                                    </p:anim>
                                    <p:animEffect transition="in" filter="wipe(up)">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ox(in)">
                                      <p:cBhvr>
                                        <p:cTn id="57" dur="2000"/>
                                        <p:tgtEl>
                                          <p:spTgt spid="18"/>
                                        </p:tgtEl>
                                      </p:cBhvr>
                                    </p:animEffect>
                                  </p:childTnLst>
                                </p:cTn>
                              </p:par>
                              <p:par>
                                <p:cTn id="58" presetID="4" presetClass="entr" presetSubtype="16" fill="hold" grpId="0"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ox(in)">
                                      <p:cBhvr>
                                        <p:cTn id="60"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5"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 name="Text Box 6"/>
          <p:cNvSpPr txBox="1"/>
          <p:nvPr/>
        </p:nvSpPr>
        <p:spPr>
          <a:xfrm>
            <a:off x="189865" y="131445"/>
            <a:ext cx="11762740" cy="1318260"/>
          </a:xfrm>
          <a:prstGeom prst="rect">
            <a:avLst/>
          </a:prstGeom>
          <a:noFill/>
          <a:ln w="9525">
            <a:noFill/>
          </a:ln>
        </p:spPr>
        <p:txBody>
          <a:bodyPr wrap="square" anchor="t" anchorCtr="0">
            <a:spAutoFit/>
          </a:bodyPr>
          <a:p>
            <a:pPr>
              <a:lnSpc>
                <a:spcPct val="95000"/>
              </a:lnSpc>
              <a:spcBef>
                <a:spcPts val="0"/>
              </a:spcBef>
              <a:spcAft>
                <a:spcPts val="0"/>
              </a:spcAft>
            </a:pPr>
            <a:r>
              <a:rPr lang="en-US" altLang="x-none" sz="2800" b="1" dirty="0">
                <a:latin typeface="Times New Roman" panose="02020603050405020304" pitchFamily="18" charset="0"/>
                <a:ea typeface="Microsoft YaHei" panose="020B0503020204020204" charset="-122"/>
              </a:rPr>
              <a:t>MB</a:t>
            </a:r>
            <a:r>
              <a:rPr lang="en-US" altLang="x-none" sz="2800" dirty="0">
                <a:latin typeface="Times New Roman" panose="02020603050405020304" pitchFamily="18" charset="0"/>
                <a:ea typeface="Microsoft YaHei" panose="020B0503020204020204" charset="-122"/>
              </a:rPr>
              <a:t>: Nêu 2 hiện tượng ăn mặc </a:t>
            </a:r>
            <a:r>
              <a:rPr lang="en-US" altLang="x-none" sz="2800" u="sng" dirty="0">
                <a:latin typeface="Times New Roman" panose="02020603050405020304" pitchFamily="18" charset="0"/>
                <a:ea typeface="Microsoft YaHei" panose="020B0503020204020204" charset="-122"/>
              </a:rPr>
              <a:t>rất phi lí:</a:t>
            </a:r>
            <a:endParaRPr lang="en-US" altLang="x-none" sz="2800" u="sng"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Mặc quần áo chỉnh tề + đi chân đất</a:t>
            </a:r>
            <a:endParaRPr lang="en-US" altLang="x-none" sz="2800" dirty="0">
              <a:latin typeface="Times New Roman" panose="02020603050405020304" pitchFamily="18" charset="0"/>
              <a:ea typeface="Microsoft YaHei" panose="020B0503020204020204" charset="-122"/>
            </a:endParaRPr>
          </a:p>
          <a:p>
            <a:pPr>
              <a:lnSpc>
                <a:spcPct val="95000"/>
              </a:lnSpc>
              <a:spcBef>
                <a:spcPts val="0"/>
              </a:spcBef>
              <a:spcAft>
                <a:spcPts val="0"/>
              </a:spcAft>
              <a:buChar char="-"/>
            </a:pPr>
            <a:r>
              <a:rPr lang="en-US" altLang="x-none" sz="2800" dirty="0">
                <a:latin typeface="Times New Roman" panose="02020603050405020304" pitchFamily="18" charset="0"/>
                <a:ea typeface="Microsoft YaHei" panose="020B0503020204020204" charset="-122"/>
              </a:rPr>
              <a:t> Đi gi</a:t>
            </a:r>
            <a:r>
              <a:rPr lang="en-US" altLang="x-none" sz="2800" dirty="0">
                <a:latin typeface="Times New Roman" panose="02020603050405020304" pitchFamily="18" charset="0"/>
                <a:ea typeface="+mn-ea"/>
              </a:rPr>
              <a:t>à</a:t>
            </a:r>
            <a:r>
              <a:rPr lang="en-US" altLang="x-none" sz="2800" dirty="0">
                <a:latin typeface="Times New Roman" panose="02020603050405020304" pitchFamily="18" charset="0"/>
                <a:ea typeface="Microsoft YaHei" panose="020B0503020204020204" charset="-122"/>
              </a:rPr>
              <a:t>y, bít tất + phanh cúc áo.</a:t>
            </a:r>
            <a:endParaRPr lang="en-US" altLang="x-none" sz="2800" dirty="0">
              <a:latin typeface="Times New Roman" panose="02020603050405020304" pitchFamily="18" charset="0"/>
              <a:ea typeface="+mn-ea"/>
            </a:endParaRPr>
          </a:p>
        </p:txBody>
      </p:sp>
      <p:sp>
        <p:nvSpPr>
          <p:cNvPr id="4" name="Rectangle 1"/>
          <p:cNvSpPr/>
          <p:nvPr/>
        </p:nvSpPr>
        <p:spPr>
          <a:xfrm>
            <a:off x="189865" y="1356995"/>
            <a:ext cx="11762105" cy="953135"/>
          </a:xfrm>
          <a:prstGeom prst="rect">
            <a:avLst/>
          </a:prstGeom>
          <a:noFill/>
          <a:ln w="9525">
            <a:noFill/>
          </a:ln>
        </p:spPr>
        <p:txBody>
          <a:bodyPr wrap="square" anchor="t" anchorCtr="0">
            <a:spAutoFit/>
          </a:bodyPr>
          <a:p>
            <a:pPr fontAlgn="auto">
              <a:spcBef>
                <a:spcPts val="0"/>
              </a:spcBef>
            </a:pPr>
            <a:r>
              <a:rPr lang="en-US" altLang="x-none" sz="2800" b="1" i="1" dirty="0">
                <a:solidFill>
                  <a:srgbClr val="FF0000"/>
                </a:solidFill>
                <a:latin typeface="Times New Roman" panose="02020603050405020304" pitchFamily="18" charset="0"/>
                <a:ea typeface="Microsoft YaHei" panose="020B0503020204020204" charset="-122"/>
                <a:sym typeface="Wingdings" panose="05000000000000000000" pitchFamily="2" charset="2"/>
              </a:rPr>
              <a:t>  Giới thiệu vấn đề ăn mặc thiếu chỉnh tề, không đồng bộ, trái với quy tắc chung trong trang phục và đánh giá khẳng định: ăn mặc như thế nào là đẹp.</a:t>
            </a:r>
            <a:endParaRPr lang="en-US" altLang="x-none" sz="2800" b="1" i="1" dirty="0">
              <a:solidFill>
                <a:srgbClr val="FF0000"/>
              </a:solidFill>
              <a:latin typeface="Times New Roman" panose="02020603050405020304" pitchFamily="18" charset="0"/>
              <a:ea typeface="Microsoft YaHei" panose="020B0503020204020204" charset="-122"/>
            </a:endParaRPr>
          </a:p>
        </p:txBody>
      </p:sp>
      <p:sp>
        <p:nvSpPr>
          <p:cNvPr id="2" name="Rectangle 1"/>
          <p:cNvSpPr/>
          <p:nvPr/>
        </p:nvSpPr>
        <p:spPr>
          <a:xfrm>
            <a:off x="313055" y="2229485"/>
            <a:ext cx="11237595" cy="1076325"/>
          </a:xfrm>
          <a:prstGeom prst="rect">
            <a:avLst/>
          </a:prstGeom>
          <a:noFill/>
          <a:ln w="9525">
            <a:noFill/>
          </a:ln>
        </p:spPr>
        <p:txBody>
          <a:bodyPr wrap="square" anchor="t" anchorCtr="0">
            <a:spAutoFit/>
          </a:bodyPr>
          <a:p>
            <a:r>
              <a:rPr lang="en-US" altLang="x-none" sz="3200" dirty="0">
                <a:solidFill>
                  <a:srgbClr val="FF0000"/>
                </a:solidFill>
                <a:latin typeface="Times New Roman" panose="02020603050405020304" pitchFamily="18" charset="0"/>
                <a:ea typeface="Microsoft YaHei" panose="020B0503020204020204" charset="-122"/>
              </a:rPr>
              <a:t> </a:t>
            </a:r>
            <a:r>
              <a:rPr lang="en-US" altLang="x-none" sz="3200" b="1" dirty="0">
                <a:solidFill>
                  <a:schemeClr val="tx1"/>
                </a:solidFill>
                <a:latin typeface="Times New Roman" panose="02020603050405020304" pitchFamily="18" charset="0"/>
                <a:ea typeface="Microsoft YaHei" panose="020B0503020204020204" charset="-122"/>
              </a:rPr>
              <a:t>T</a:t>
            </a:r>
            <a:r>
              <a:rPr lang="en-US" altLang="x-none" sz="3200" b="1" dirty="0">
                <a:solidFill>
                  <a:schemeClr val="tx1"/>
                </a:solidFill>
                <a:latin typeface="Times New Roman" panose="02020603050405020304" pitchFamily="18" charset="0"/>
                <a:ea typeface="Microsoft YaHei" panose="020B0503020204020204" charset="-122"/>
                <a:sym typeface="+mn-ea"/>
              </a:rPr>
              <a:t>B</a:t>
            </a:r>
            <a:r>
              <a:rPr lang="en-US" altLang="x-none" sz="3200" dirty="0">
                <a:solidFill>
                  <a:schemeClr val="tx1"/>
                </a:solidFill>
                <a:latin typeface="Times New Roman" panose="02020603050405020304" pitchFamily="18" charset="0"/>
                <a:ea typeface="Microsoft YaHei" panose="020B0503020204020204" charset="-122"/>
                <a:sym typeface="+mn-ea"/>
              </a:rPr>
              <a:t>: Tập trung làm sáng tỏ 2 luận điểm chính</a:t>
            </a:r>
            <a:endParaRPr lang="en-US" altLang="x-none" sz="3200" dirty="0">
              <a:solidFill>
                <a:schemeClr val="tx1"/>
              </a:solidFill>
              <a:latin typeface="Times New Roman" panose="02020603050405020304" pitchFamily="18" charset="0"/>
              <a:ea typeface="Microsoft YaHei" panose="020B0503020204020204" charset="-122"/>
              <a:sym typeface="+mn-ea"/>
            </a:endParaRPr>
          </a:p>
          <a:p>
            <a:r>
              <a:rPr lang="en-US" altLang="x-none" sz="3200" dirty="0">
                <a:solidFill>
                  <a:srgbClr val="FF0000"/>
                </a:solidFill>
                <a:latin typeface="Times New Roman" panose="02020603050405020304" pitchFamily="18" charset="0"/>
                <a:ea typeface="Microsoft YaHei" panose="020B0503020204020204" charset="-122"/>
              </a:rPr>
              <a:t>Luận điểm 1: Ăn cho mình, mặc cho người.</a:t>
            </a:r>
            <a:endParaRPr lang="en-US" altLang="x-none" sz="3200" dirty="0">
              <a:solidFill>
                <a:srgbClr val="FF0000"/>
              </a:solidFill>
              <a:latin typeface="Microsoft YaHei" panose="020B0503020204020204" charset="-122"/>
              <a:ea typeface="Microsoft YaHei" panose="020B0503020204020204" charset="-122"/>
            </a:endParaRPr>
          </a:p>
        </p:txBody>
      </p:sp>
      <p:sp>
        <p:nvSpPr>
          <p:cNvPr id="3" name="Rectangle 2"/>
          <p:cNvSpPr/>
          <p:nvPr/>
        </p:nvSpPr>
        <p:spPr>
          <a:xfrm>
            <a:off x="358140" y="3218180"/>
            <a:ext cx="11356340" cy="1076325"/>
          </a:xfrm>
          <a:prstGeom prst="rect">
            <a:avLst/>
          </a:prstGeom>
          <a:noFill/>
          <a:ln w="9525">
            <a:noFill/>
          </a:ln>
        </p:spPr>
        <p:txBody>
          <a:bodyPr wrap="square" anchor="t" anchorCtr="0">
            <a:spAutoFit/>
          </a:bodyPr>
          <a:p>
            <a:r>
              <a:rPr lang="en-US" altLang="x-none" sz="3200" i="1" dirty="0">
                <a:latin typeface="Times New Roman" panose="02020603050405020304" pitchFamily="18" charset="0"/>
                <a:ea typeface="Microsoft YaHei" panose="020B0503020204020204" charset="-122"/>
                <a:sym typeface="Wingdings" panose="05000000000000000000" pitchFamily="2" charset="2"/>
              </a:rPr>
              <a:t> </a:t>
            </a:r>
            <a:r>
              <a:rPr lang="en-US" altLang="x-none" sz="3200" i="1" dirty="0">
                <a:solidFill>
                  <a:schemeClr val="tx1"/>
                </a:solidFill>
                <a:latin typeface="Times New Roman" panose="02020603050405020304" pitchFamily="18" charset="0"/>
                <a:ea typeface="Microsoft YaHei" panose="020B0503020204020204" charset="-122"/>
                <a:sym typeface="Wingdings" panose="05000000000000000000" pitchFamily="2" charset="2"/>
              </a:rPr>
              <a:t> </a:t>
            </a:r>
            <a:r>
              <a:rPr lang="en-US" altLang="x-none" sz="3200" i="1" dirty="0">
                <a:solidFill>
                  <a:schemeClr val="tx1"/>
                </a:solidFill>
                <a:latin typeface="Times New Roman" panose="02020603050405020304" pitchFamily="18" charset="0"/>
                <a:ea typeface="Microsoft YaHei" panose="020B0503020204020204" charset="-122"/>
                <a:sym typeface="Wingdings" panose="05000000000000000000" pitchFamily="2" charset="2"/>
              </a:rPr>
              <a:t>T</a:t>
            </a:r>
            <a:r>
              <a:rPr lang="en-US" altLang="x-none" sz="3200" i="1" dirty="0">
                <a:latin typeface="Times New Roman" panose="02020603050405020304" pitchFamily="18" charset="0"/>
                <a:ea typeface="Microsoft YaHei" panose="020B0503020204020204" charset="-122"/>
                <a:sym typeface="Wingdings" panose="05000000000000000000" pitchFamily="2" charset="2"/>
              </a:rPr>
              <a:t>ách ra từng trường hợp cho thấy trang phục có quy tắc ngầm : phải phù hợp với môi trường, công việc, hoàn cảnh.</a:t>
            </a:r>
            <a:endParaRPr lang="en-US" altLang="x-none" sz="3200" i="1" dirty="0">
              <a:latin typeface="Microsoft YaHei" panose="020B0503020204020204" charset="-122"/>
              <a:ea typeface="Microsoft YaHei" panose="020B0503020204020204" charset="-122"/>
            </a:endParaRPr>
          </a:p>
        </p:txBody>
      </p:sp>
      <p:sp>
        <p:nvSpPr>
          <p:cNvPr id="26" name="TextBox 25"/>
          <p:cNvSpPr txBox="1"/>
          <p:nvPr/>
        </p:nvSpPr>
        <p:spPr>
          <a:xfrm>
            <a:off x="539115" y="4171315"/>
            <a:ext cx="10687685" cy="583565"/>
          </a:xfrm>
          <a:prstGeom prst="rect">
            <a:avLst/>
          </a:prstGeom>
          <a:noFill/>
          <a:ln w="9525">
            <a:noFill/>
          </a:ln>
        </p:spPr>
        <p:txBody>
          <a:bodyPr wrap="square" anchor="t" anchorCtr="0">
            <a:spAutoFit/>
          </a:bodyPr>
          <a:p>
            <a:pPr>
              <a:spcBef>
                <a:spcPct val="50000"/>
              </a:spcBef>
            </a:pPr>
            <a:r>
              <a:rPr lang="en-US" altLang="x-none" sz="3200" dirty="0">
                <a:solidFill>
                  <a:srgbClr val="9933FF"/>
                </a:solidFill>
                <a:latin typeface="Times New Roman" panose="02020603050405020304" pitchFamily="18" charset="0"/>
                <a:ea typeface="Microsoft YaHei" panose="020B0503020204020204" charset="-122"/>
                <a:sym typeface="Wingdings" panose="05000000000000000000" pitchFamily="2" charset="2"/>
              </a:rPr>
              <a:t> Lập luận phân tích từng khía cạnh.</a:t>
            </a:r>
            <a:endParaRPr lang="en-US" altLang="x-none" sz="3200" dirty="0">
              <a:solidFill>
                <a:srgbClr val="9933FF"/>
              </a:solidFill>
              <a:latin typeface="Times New Roman" panose="02020603050405020304" pitchFamily="18" charset="0"/>
              <a:ea typeface="Microsoft YaHei" panose="020B0503020204020204" charset="-122"/>
              <a:sym typeface="Wingdings" panose="05000000000000000000" pitchFamily="2" charset="2"/>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barn(inVertical)">
                                      <p:cBhvr>
                                        <p:cTn id="20" dur="500"/>
                                        <p:tgtEl>
                                          <p:spTgt spid="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26" dur="500"/>
                                        <p:tgtEl>
                                          <p:spTgt spid="2">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 to="" calcmode="lin" valueType="num">
                                      <p:cBhvr>
                                        <p:cTn id="31" dur="1" fill="hold"/>
                                        <p:tgtEl>
                                          <p:spTgt spid="3">
                                            <p:txEl>
                                              <p:pRg st="0" end="0"/>
                                            </p:txEl>
                                          </p:spTgt>
                                        </p:tgtEl>
                                      </p:cBhvr>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box(in)">
                                      <p:cBhvr>
                                        <p:cTn id="36"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6" grpId="0"/>
      <p:bldP spid="2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826000" y="2829560"/>
            <a:ext cx="2540000" cy="1198880"/>
          </a:xfrm>
          <a:prstGeom prst="rect">
            <a:avLst/>
          </a:prstGeom>
          <a:noFill/>
        </p:spPr>
        <p:txBody>
          <a:bodyPr wrap="square" rtlCol="0" anchor="t">
            <a:spAutoFit/>
          </a:bodyPr>
          <a:p>
            <a:pPr algn="ctr"/>
            <a:r>
              <a:rPr lang="en-US" altLang="x-none" u="sng" dirty="0">
                <a:solidFill>
                  <a:schemeClr val="bg1"/>
                </a:solidFill>
                <a:latin typeface="Times New Roman" panose="02020603050405020304" pitchFamily="18" charset="0"/>
                <a:ea typeface="Microsoft YaHei" panose="020B0503020204020204" charset="-122"/>
                <a:sym typeface="+mn-ea"/>
              </a:rPr>
              <a:t>Lu</a:t>
            </a:r>
            <a:r>
              <a:rPr lang="vi-VN" altLang="en-US" u="sng" dirty="0">
                <a:solidFill>
                  <a:schemeClr val="bg1"/>
                </a:solidFill>
                <a:latin typeface="Times New Roman" panose="02020603050405020304" pitchFamily="18" charset="0"/>
                <a:ea typeface="Microsoft YaHei" panose="020B0503020204020204" charset="-122"/>
                <a:sym typeface="+mn-ea"/>
              </a:rPr>
              <a:t>ận điểm</a:t>
            </a:r>
            <a:r>
              <a:rPr lang="vi-VN" altLang="en-US" dirty="0">
                <a:solidFill>
                  <a:schemeClr val="bg1"/>
                </a:solidFill>
                <a:latin typeface="Times New Roman" panose="02020603050405020304" pitchFamily="18" charset="0"/>
                <a:ea typeface="Microsoft YaHei" panose="020B0503020204020204" charset="-122"/>
                <a:sym typeface="+mn-ea"/>
              </a:rPr>
              <a:t>:</a:t>
            </a:r>
            <a:endParaRPr lang="vi-VN" altLang="en-US" b="1" dirty="0">
              <a:solidFill>
                <a:schemeClr val="bg1"/>
              </a:solidFill>
              <a:latin typeface="Times New Roman" panose="02020603050405020304" pitchFamily="18" charset="0"/>
              <a:ea typeface="Microsoft YaHei" panose="020B0503020204020204" charset="-122"/>
            </a:endParaRPr>
          </a:p>
          <a:p>
            <a:pPr algn="ctr"/>
            <a:r>
              <a:rPr lang="en-US" altLang="x-none" b="1" dirty="0">
                <a:solidFill>
                  <a:schemeClr val="bg1"/>
                </a:solidFill>
                <a:latin typeface="Times New Roman" panose="02020603050405020304" pitchFamily="18" charset="0"/>
                <a:ea typeface="Microsoft YaHei" panose="020B0503020204020204" charset="-122"/>
                <a:sym typeface="+mn-ea"/>
              </a:rPr>
              <a:t>Y phục </a:t>
            </a:r>
            <a:endParaRPr lang="en-US" altLang="x-none" b="1" dirty="0">
              <a:solidFill>
                <a:schemeClr val="bg1"/>
              </a:solidFill>
              <a:latin typeface="Times New Roman" panose="02020603050405020304" pitchFamily="18" charset="0"/>
              <a:ea typeface="Microsoft YaHei" panose="020B0503020204020204" charset="-122"/>
            </a:endParaRPr>
          </a:p>
          <a:p>
            <a:pPr algn="ctr"/>
            <a:r>
              <a:rPr lang="en-US" altLang="x-none" b="1" dirty="0">
                <a:solidFill>
                  <a:schemeClr val="bg1"/>
                </a:solidFill>
                <a:latin typeface="Times New Roman" panose="02020603050405020304" pitchFamily="18" charset="0"/>
                <a:ea typeface="Microsoft YaHei" panose="020B0503020204020204" charset="-122"/>
                <a:sym typeface="+mn-ea"/>
              </a:rPr>
              <a:t>xứng</a:t>
            </a:r>
            <a:endParaRPr lang="en-US" altLang="x-none" b="1" dirty="0">
              <a:solidFill>
                <a:schemeClr val="bg1"/>
              </a:solidFill>
              <a:latin typeface="Times New Roman" panose="02020603050405020304" pitchFamily="18" charset="0"/>
              <a:ea typeface="Microsoft YaHei" panose="020B0503020204020204" charset="-122"/>
            </a:endParaRPr>
          </a:p>
          <a:p>
            <a:pPr algn="ctr"/>
            <a:r>
              <a:rPr lang="en-US" altLang="x-none" b="1" dirty="0">
                <a:solidFill>
                  <a:schemeClr val="bg1"/>
                </a:solidFill>
                <a:latin typeface="Times New Roman" panose="02020603050405020304" pitchFamily="18" charset="0"/>
                <a:ea typeface="Microsoft YaHei" panose="020B0503020204020204" charset="-122"/>
                <a:sym typeface="+mn-ea"/>
              </a:rPr>
              <a:t>kì đức</a:t>
            </a:r>
            <a:endParaRPr lang="en-US"/>
          </a:p>
        </p:txBody>
      </p:sp>
      <p:sp>
        <p:nvSpPr>
          <p:cNvPr id="5" name="Text Box 4"/>
          <p:cNvSpPr txBox="1"/>
          <p:nvPr/>
        </p:nvSpPr>
        <p:spPr>
          <a:xfrm>
            <a:off x="210185" y="2177415"/>
            <a:ext cx="2540000" cy="2061210"/>
          </a:xfrm>
          <a:prstGeom prst="rect">
            <a:avLst/>
          </a:prstGeom>
          <a:solidFill>
            <a:schemeClr val="accent2"/>
          </a:solidFill>
        </p:spPr>
        <p:txBody>
          <a:bodyPr wrap="square" rtlCol="0" anchor="t">
            <a:spAutoFit/>
          </a:bodyPr>
          <a:p>
            <a:pPr algn="ctr"/>
            <a:r>
              <a:rPr lang="en-US" altLang="x-none" sz="3200" u="sng" dirty="0">
                <a:solidFill>
                  <a:schemeClr val="bg1"/>
                </a:solidFill>
                <a:latin typeface="Times New Roman" panose="02020603050405020304" pitchFamily="18" charset="0"/>
                <a:ea typeface="Microsoft YaHei" panose="020B0503020204020204" charset="-122"/>
                <a:sym typeface="+mn-ea"/>
              </a:rPr>
              <a:t>Lu</a:t>
            </a:r>
            <a:r>
              <a:rPr lang="vi-VN" altLang="en-US" sz="3200" u="sng" dirty="0">
                <a:solidFill>
                  <a:schemeClr val="bg1"/>
                </a:solidFill>
                <a:latin typeface="Times New Roman" panose="02020603050405020304" pitchFamily="18" charset="0"/>
                <a:ea typeface="Microsoft YaHei" panose="020B0503020204020204" charset="-122"/>
                <a:sym typeface="+mn-ea"/>
              </a:rPr>
              <a:t>ận điểm</a:t>
            </a:r>
            <a:r>
              <a:rPr lang="vi-VN" altLang="en-US" sz="3200" dirty="0">
                <a:solidFill>
                  <a:schemeClr val="bg1"/>
                </a:solidFill>
                <a:latin typeface="Times New Roman" panose="02020603050405020304" pitchFamily="18" charset="0"/>
                <a:ea typeface="Microsoft YaHei" panose="020B0503020204020204" charset="-122"/>
                <a:sym typeface="+mn-ea"/>
              </a:rPr>
              <a:t>:</a:t>
            </a:r>
            <a:endParaRPr lang="vi-VN" altLang="en-US"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Y phục </a:t>
            </a:r>
            <a:endParaRPr lang="en-US" altLang="x-none"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xứng</a:t>
            </a:r>
            <a:endParaRPr lang="en-US" altLang="x-none" sz="3200" b="1" dirty="0">
              <a:solidFill>
                <a:schemeClr val="bg1"/>
              </a:solidFill>
              <a:latin typeface="Times New Roman" panose="02020603050405020304" pitchFamily="18" charset="0"/>
              <a:ea typeface="Microsoft YaHei" panose="020B0503020204020204" charset="-122"/>
            </a:endParaRPr>
          </a:p>
          <a:p>
            <a:pPr algn="ctr"/>
            <a:r>
              <a:rPr lang="en-US" altLang="x-none" sz="3200" b="1" dirty="0">
                <a:solidFill>
                  <a:schemeClr val="bg1"/>
                </a:solidFill>
                <a:latin typeface="Times New Roman" panose="02020603050405020304" pitchFamily="18" charset="0"/>
                <a:ea typeface="Microsoft YaHei" panose="020B0503020204020204" charset="-122"/>
                <a:sym typeface="+mn-ea"/>
              </a:rPr>
              <a:t>kì đức</a:t>
            </a:r>
            <a:endParaRPr lang="en-US" altLang="x-none" sz="3200" b="1" dirty="0">
              <a:solidFill>
                <a:schemeClr val="bg1"/>
              </a:solidFill>
              <a:latin typeface="Times New Roman" panose="02020603050405020304" pitchFamily="18" charset="0"/>
              <a:ea typeface="Microsoft YaHei" panose="020B0503020204020204" charset="-122"/>
              <a:sym typeface="+mn-ea"/>
            </a:endParaRPr>
          </a:p>
        </p:txBody>
      </p:sp>
      <p:sp>
        <p:nvSpPr>
          <p:cNvPr id="6" name="Text Box 5"/>
          <p:cNvSpPr txBox="1"/>
          <p:nvPr/>
        </p:nvSpPr>
        <p:spPr>
          <a:xfrm>
            <a:off x="3218180" y="731520"/>
            <a:ext cx="865505" cy="521970"/>
          </a:xfrm>
          <a:prstGeom prst="rect">
            <a:avLst/>
          </a:prstGeom>
          <a:noFill/>
          <a:ln>
            <a:solidFill>
              <a:schemeClr val="accent1"/>
            </a:solidFill>
          </a:ln>
        </p:spPr>
        <p:txBody>
          <a:bodyPr wrap="none" rtlCol="0" anchor="t">
            <a:spAutoFit/>
          </a:bodyPr>
          <a:p>
            <a:r>
              <a:rPr lang="en-US" altLang="x-none" sz="2800" b="1" dirty="0">
                <a:solidFill>
                  <a:srgbClr val="000000"/>
                </a:solidFill>
                <a:latin typeface="Times New Roman" panose="02020603050405020304" pitchFamily="18" charset="0"/>
                <a:ea typeface="Microsoft YaHei" panose="020B0503020204020204" charset="-122"/>
                <a:sym typeface="+mn-ea"/>
              </a:rPr>
              <a:t>L</a:t>
            </a:r>
            <a:r>
              <a:rPr lang="vi-VN" altLang="en-US" sz="2800" b="1" dirty="0">
                <a:solidFill>
                  <a:srgbClr val="000000"/>
                </a:solidFill>
                <a:latin typeface="Times New Roman" panose="02020603050405020304" pitchFamily="18" charset="0"/>
                <a:ea typeface="Microsoft YaHei" panose="020B0503020204020204" charset="-122"/>
                <a:sym typeface="+mn-ea"/>
              </a:rPr>
              <a:t>í</a:t>
            </a:r>
            <a:r>
              <a:rPr lang="en-US" altLang="x-none" sz="2800" b="1" dirty="0">
                <a:solidFill>
                  <a:srgbClr val="000000"/>
                </a:solidFill>
                <a:latin typeface="Times New Roman" panose="02020603050405020304" pitchFamily="18" charset="0"/>
                <a:ea typeface="Microsoft YaHei" panose="020B0503020204020204" charset="-122"/>
                <a:sym typeface="+mn-ea"/>
              </a:rPr>
              <a:t> l</a:t>
            </a:r>
            <a:r>
              <a:rPr lang="vi-VN" altLang="en-US" sz="2800" b="1" dirty="0">
                <a:solidFill>
                  <a:srgbClr val="000000"/>
                </a:solidFill>
                <a:latin typeface="Times New Roman" panose="02020603050405020304" pitchFamily="18" charset="0"/>
                <a:ea typeface="Microsoft YaHei" panose="020B0503020204020204" charset="-122"/>
                <a:sym typeface="+mn-ea"/>
              </a:rPr>
              <a:t>ẽ</a:t>
            </a:r>
            <a:endParaRPr lang="vi-VN" altLang="en-US" sz="2800" b="1" dirty="0">
              <a:solidFill>
                <a:srgbClr val="000000"/>
              </a:solidFill>
              <a:latin typeface="Times New Roman" panose="02020603050405020304" pitchFamily="18" charset="0"/>
              <a:ea typeface="Microsoft YaHei" panose="020B0503020204020204" charset="-122"/>
              <a:sym typeface="+mn-ea"/>
            </a:endParaRPr>
          </a:p>
        </p:txBody>
      </p:sp>
      <p:sp>
        <p:nvSpPr>
          <p:cNvPr id="7" name="Text Box 6"/>
          <p:cNvSpPr txBox="1"/>
          <p:nvPr/>
        </p:nvSpPr>
        <p:spPr>
          <a:xfrm>
            <a:off x="3218180" y="2024380"/>
            <a:ext cx="865505" cy="521970"/>
          </a:xfrm>
          <a:prstGeom prst="rect">
            <a:avLst/>
          </a:prstGeom>
          <a:noFill/>
          <a:ln>
            <a:solidFill>
              <a:schemeClr val="accent1"/>
            </a:solidFill>
          </a:ln>
        </p:spPr>
        <p:txBody>
          <a:bodyPr wrap="none" rtlCol="0" anchor="t">
            <a:spAutoFit/>
          </a:bodyPr>
          <a:p>
            <a:r>
              <a:rPr lang="en-US" altLang="x-none" sz="2800" b="1" dirty="0">
                <a:solidFill>
                  <a:srgbClr val="000000"/>
                </a:solidFill>
                <a:latin typeface="Times New Roman" panose="02020603050405020304" pitchFamily="18" charset="0"/>
                <a:ea typeface="Microsoft YaHei" panose="020B0503020204020204" charset="-122"/>
                <a:sym typeface="+mn-ea"/>
              </a:rPr>
              <a:t>L</a:t>
            </a:r>
            <a:r>
              <a:rPr lang="vi-VN" altLang="en-US" sz="2800" b="1" dirty="0">
                <a:solidFill>
                  <a:srgbClr val="000000"/>
                </a:solidFill>
                <a:latin typeface="Times New Roman" panose="02020603050405020304" pitchFamily="18" charset="0"/>
                <a:ea typeface="Microsoft YaHei" panose="020B0503020204020204" charset="-122"/>
                <a:sym typeface="+mn-ea"/>
              </a:rPr>
              <a:t>í</a:t>
            </a:r>
            <a:r>
              <a:rPr lang="en-US" altLang="x-none" sz="2800" b="1" dirty="0">
                <a:solidFill>
                  <a:srgbClr val="000000"/>
                </a:solidFill>
                <a:latin typeface="Times New Roman" panose="02020603050405020304" pitchFamily="18" charset="0"/>
                <a:ea typeface="Microsoft YaHei" panose="020B0503020204020204" charset="-122"/>
                <a:sym typeface="+mn-ea"/>
              </a:rPr>
              <a:t> l</a:t>
            </a:r>
            <a:r>
              <a:rPr lang="vi-VN" altLang="en-US" sz="2800" b="1" dirty="0">
                <a:solidFill>
                  <a:srgbClr val="000000"/>
                </a:solidFill>
                <a:latin typeface="Times New Roman" panose="02020603050405020304" pitchFamily="18" charset="0"/>
                <a:ea typeface="Microsoft YaHei" panose="020B0503020204020204" charset="-122"/>
                <a:sym typeface="+mn-ea"/>
              </a:rPr>
              <a:t>ẽ</a:t>
            </a:r>
            <a:endParaRPr lang="vi-VN" altLang="en-US" sz="2800" b="1" dirty="0">
              <a:solidFill>
                <a:srgbClr val="000000"/>
              </a:solidFill>
              <a:latin typeface="Times New Roman" panose="02020603050405020304" pitchFamily="18" charset="0"/>
              <a:ea typeface="Microsoft YaHei" panose="020B0503020204020204" charset="-122"/>
              <a:sym typeface="+mn-ea"/>
            </a:endParaRPr>
          </a:p>
        </p:txBody>
      </p:sp>
      <p:sp>
        <p:nvSpPr>
          <p:cNvPr id="8" name="Text Box 7"/>
          <p:cNvSpPr txBox="1"/>
          <p:nvPr/>
        </p:nvSpPr>
        <p:spPr>
          <a:xfrm>
            <a:off x="3218180" y="4238625"/>
            <a:ext cx="865505" cy="521970"/>
          </a:xfrm>
          <a:prstGeom prst="rect">
            <a:avLst/>
          </a:prstGeom>
          <a:noFill/>
          <a:ln>
            <a:solidFill>
              <a:schemeClr val="accent1"/>
            </a:solidFill>
          </a:ln>
        </p:spPr>
        <p:txBody>
          <a:bodyPr wrap="none" rtlCol="0" anchor="t">
            <a:spAutoFit/>
          </a:bodyPr>
          <a:p>
            <a:r>
              <a:rPr lang="en-US" altLang="x-none" sz="2800" b="1" dirty="0">
                <a:solidFill>
                  <a:srgbClr val="000000"/>
                </a:solidFill>
                <a:latin typeface="Times New Roman" panose="02020603050405020304" pitchFamily="18" charset="0"/>
                <a:ea typeface="Microsoft YaHei" panose="020B0503020204020204" charset="-122"/>
                <a:sym typeface="+mn-ea"/>
              </a:rPr>
              <a:t>L</a:t>
            </a:r>
            <a:r>
              <a:rPr lang="vi-VN" altLang="en-US" sz="2800" b="1" dirty="0">
                <a:solidFill>
                  <a:srgbClr val="000000"/>
                </a:solidFill>
                <a:latin typeface="Times New Roman" panose="02020603050405020304" pitchFamily="18" charset="0"/>
                <a:ea typeface="Microsoft YaHei" panose="020B0503020204020204" charset="-122"/>
                <a:sym typeface="+mn-ea"/>
              </a:rPr>
              <a:t>í</a:t>
            </a:r>
            <a:r>
              <a:rPr lang="en-US" altLang="x-none" sz="2800" b="1" dirty="0">
                <a:solidFill>
                  <a:srgbClr val="000000"/>
                </a:solidFill>
                <a:latin typeface="Times New Roman" panose="02020603050405020304" pitchFamily="18" charset="0"/>
                <a:ea typeface="Microsoft YaHei" panose="020B0503020204020204" charset="-122"/>
                <a:sym typeface="+mn-ea"/>
              </a:rPr>
              <a:t> l</a:t>
            </a:r>
            <a:r>
              <a:rPr lang="vi-VN" altLang="en-US" sz="2800" b="1" dirty="0">
                <a:solidFill>
                  <a:srgbClr val="000000"/>
                </a:solidFill>
                <a:latin typeface="Times New Roman" panose="02020603050405020304" pitchFamily="18" charset="0"/>
                <a:ea typeface="Microsoft YaHei" panose="020B0503020204020204" charset="-122"/>
                <a:sym typeface="+mn-ea"/>
              </a:rPr>
              <a:t>ẽ</a:t>
            </a:r>
            <a:endParaRPr lang="vi-VN" altLang="en-US" sz="2800" b="1" dirty="0">
              <a:solidFill>
                <a:srgbClr val="000000"/>
              </a:solidFill>
              <a:latin typeface="Times New Roman" panose="02020603050405020304" pitchFamily="18" charset="0"/>
              <a:ea typeface="Microsoft YaHei" panose="020B0503020204020204" charset="-122"/>
              <a:sym typeface="+mn-ea"/>
            </a:endParaRPr>
          </a:p>
        </p:txBody>
      </p:sp>
      <p:sp>
        <p:nvSpPr>
          <p:cNvPr id="9" name="Text Box 8"/>
          <p:cNvSpPr txBox="1"/>
          <p:nvPr/>
        </p:nvSpPr>
        <p:spPr>
          <a:xfrm>
            <a:off x="4523740" y="111125"/>
            <a:ext cx="7485380" cy="1291590"/>
          </a:xfrm>
          <a:prstGeom prst="rect">
            <a:avLst/>
          </a:prstGeom>
          <a:noFill/>
          <a:ln>
            <a:solidFill>
              <a:schemeClr val="accent1"/>
            </a:solidFill>
          </a:ln>
        </p:spPr>
        <p:txBody>
          <a:bodyPr wrap="square" rtlCol="0" anchor="t">
            <a:spAutoFit/>
          </a:bodyPr>
          <a:p>
            <a:r>
              <a:rPr lang="en-US" altLang="x-none" sz="2600" dirty="0">
                <a:solidFill>
                  <a:srgbClr val="000000"/>
                </a:solidFill>
                <a:latin typeface="Times New Roman" panose="02020603050405020304" pitchFamily="18" charset="0"/>
                <a:ea typeface="Microsoft YaHei" panose="020B0503020204020204" charset="-122"/>
                <a:sym typeface="+mn-ea"/>
              </a:rPr>
              <a:t>Ăn mặc ra sao cũng phải phù hợp với </a:t>
            </a:r>
            <a:r>
              <a:rPr lang="en-US" altLang="x-none" sz="2600" b="1" dirty="0">
                <a:solidFill>
                  <a:srgbClr val="FF0000"/>
                </a:solidFill>
                <a:latin typeface="Times New Roman" panose="02020603050405020304" pitchFamily="18" charset="0"/>
                <a:ea typeface="Microsoft YaHei" panose="020B0503020204020204" charset="-122"/>
                <a:sym typeface="+mn-ea"/>
              </a:rPr>
              <a:t>ho</a:t>
            </a:r>
            <a:r>
              <a:rPr lang="en-US" altLang="x-none" sz="2600" b="1" dirty="0">
                <a:solidFill>
                  <a:srgbClr val="FF0000"/>
                </a:solidFill>
                <a:latin typeface="Times New Roman" panose="02020603050405020304" pitchFamily="18" charset="0"/>
                <a:ea typeface="Times New Roman" panose="02020603050405020304" pitchFamily="18" charset="0"/>
                <a:sym typeface="+mn-ea"/>
              </a:rPr>
              <a:t>à</a:t>
            </a:r>
            <a:r>
              <a:rPr lang="en-US" altLang="x-none" sz="2600" b="1" dirty="0">
                <a:solidFill>
                  <a:srgbClr val="FF0000"/>
                </a:solidFill>
                <a:latin typeface="Times New Roman" panose="02020603050405020304" pitchFamily="18" charset="0"/>
                <a:ea typeface="Microsoft YaHei" panose="020B0503020204020204" charset="-122"/>
                <a:sym typeface="+mn-ea"/>
              </a:rPr>
              <a:t>n cảnh </a:t>
            </a:r>
            <a:endParaRPr lang="en-US" altLang="x-none" sz="2600" b="1" dirty="0">
              <a:solidFill>
                <a:srgbClr val="FF0000"/>
              </a:solidFill>
              <a:latin typeface="Times New Roman" panose="02020603050405020304" pitchFamily="18" charset="0"/>
              <a:ea typeface="Microsoft YaHei" panose="020B0503020204020204" charset="-122"/>
            </a:endParaRPr>
          </a:p>
          <a:p>
            <a:r>
              <a:rPr lang="en-US" altLang="x-none" sz="2600" b="1" dirty="0">
                <a:solidFill>
                  <a:srgbClr val="FF0000"/>
                </a:solidFill>
                <a:latin typeface="Times New Roman" panose="02020603050405020304" pitchFamily="18" charset="0"/>
                <a:ea typeface="Microsoft YaHei" panose="020B0503020204020204" charset="-122"/>
                <a:sym typeface="+mn-ea"/>
              </a:rPr>
              <a:t>riêng của mình </a:t>
            </a:r>
            <a:r>
              <a:rPr lang="en-US" altLang="x-none" sz="2600" dirty="0">
                <a:solidFill>
                  <a:srgbClr val="000000"/>
                </a:solidFill>
                <a:latin typeface="Times New Roman" panose="02020603050405020304" pitchFamily="18" charset="0"/>
                <a:ea typeface="Microsoft YaHei" panose="020B0503020204020204" charset="-122"/>
                <a:sym typeface="+mn-ea"/>
              </a:rPr>
              <a:t>v</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ho</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n cảnh chung nơi công cộng hay </a:t>
            </a:r>
            <a:r>
              <a:rPr lang="en-US" altLang="x-none" sz="2600" b="1" dirty="0">
                <a:solidFill>
                  <a:srgbClr val="FF0000"/>
                </a:solidFill>
                <a:latin typeface="Times New Roman" panose="02020603050405020304" pitchFamily="18" charset="0"/>
                <a:ea typeface="Microsoft YaHei" panose="020B0503020204020204" charset="-122"/>
                <a:sym typeface="+mn-ea"/>
              </a:rPr>
              <a:t>to</a:t>
            </a:r>
            <a:r>
              <a:rPr lang="en-US" altLang="x-none" sz="2600" b="1" dirty="0">
                <a:solidFill>
                  <a:srgbClr val="FF0000"/>
                </a:solidFill>
                <a:latin typeface="Times New Roman" panose="02020603050405020304" pitchFamily="18" charset="0"/>
                <a:ea typeface="Times New Roman" panose="02020603050405020304" pitchFamily="18" charset="0"/>
                <a:sym typeface="+mn-ea"/>
              </a:rPr>
              <a:t>à</a:t>
            </a:r>
            <a:r>
              <a:rPr lang="en-US" altLang="x-none" sz="2600" b="1" dirty="0">
                <a:solidFill>
                  <a:srgbClr val="FF0000"/>
                </a:solidFill>
                <a:latin typeface="Times New Roman" panose="02020603050405020304" pitchFamily="18" charset="0"/>
                <a:ea typeface="Microsoft YaHei" panose="020B0503020204020204" charset="-122"/>
                <a:sym typeface="+mn-ea"/>
              </a:rPr>
              <a:t>n xã hội</a:t>
            </a:r>
            <a:r>
              <a:rPr lang="vi-VN" altLang="en-US" sz="2600" dirty="0">
                <a:solidFill>
                  <a:srgbClr val="000000"/>
                </a:solidFill>
                <a:latin typeface="Times New Roman" panose="02020603050405020304" pitchFamily="18" charset="0"/>
                <a:ea typeface="Microsoft YaHei" panose="020B0503020204020204" charset="-122"/>
                <a:sym typeface="+mn-ea"/>
              </a:rPr>
              <a:t>.</a:t>
            </a:r>
            <a:endParaRPr lang="vi-VN" altLang="en-US" sz="2600" dirty="0">
              <a:solidFill>
                <a:srgbClr val="000000"/>
              </a:solidFill>
              <a:latin typeface="Times New Roman" panose="02020603050405020304" pitchFamily="18" charset="0"/>
              <a:ea typeface="Microsoft YaHei" panose="020B0503020204020204" charset="-122"/>
              <a:sym typeface="+mn-ea"/>
            </a:endParaRPr>
          </a:p>
        </p:txBody>
      </p:sp>
      <p:sp>
        <p:nvSpPr>
          <p:cNvPr id="10" name="Text Box 9"/>
          <p:cNvSpPr txBox="1"/>
          <p:nvPr/>
        </p:nvSpPr>
        <p:spPr>
          <a:xfrm>
            <a:off x="4499610" y="1510665"/>
            <a:ext cx="7508875" cy="1291590"/>
          </a:xfrm>
          <a:prstGeom prst="rect">
            <a:avLst/>
          </a:prstGeom>
          <a:noFill/>
          <a:ln>
            <a:solidFill>
              <a:schemeClr val="accent1"/>
            </a:solidFill>
          </a:ln>
        </p:spPr>
        <p:txBody>
          <a:bodyPr wrap="square" rtlCol="0" anchor="t">
            <a:spAutoFit/>
          </a:bodyPr>
          <a:p>
            <a:r>
              <a:rPr lang="en-US" altLang="x-none" sz="2600" dirty="0">
                <a:solidFill>
                  <a:srgbClr val="000000"/>
                </a:solidFill>
                <a:latin typeface="Times New Roman" panose="02020603050405020304" pitchFamily="18" charset="0"/>
                <a:ea typeface="Microsoft YaHei" panose="020B0503020204020204" charset="-122"/>
                <a:sym typeface="+mn-ea"/>
              </a:rPr>
              <a:t>Dù mặc đẹp đến đâu, sang đến đâu m</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a:t>
            </a:r>
            <a:r>
              <a:rPr lang="en-US" altLang="x-none" sz="2600" b="1" dirty="0">
                <a:solidFill>
                  <a:srgbClr val="FF0000"/>
                </a:solidFill>
                <a:latin typeface="Times New Roman" panose="02020603050405020304" pitchFamily="18" charset="0"/>
                <a:ea typeface="Microsoft YaHei" panose="020B0503020204020204" charset="-122"/>
                <a:sym typeface="+mn-ea"/>
              </a:rPr>
              <a:t>không phù hợp</a:t>
            </a:r>
            <a:r>
              <a:rPr lang="en-US" altLang="x-none" sz="2600" dirty="0">
                <a:solidFill>
                  <a:srgbClr val="000000"/>
                </a:solidFill>
                <a:latin typeface="Times New Roman" panose="02020603050405020304" pitchFamily="18" charset="0"/>
                <a:ea typeface="Microsoft YaHei" panose="020B0503020204020204" charset="-122"/>
                <a:sym typeface="+mn-ea"/>
              </a:rPr>
              <a:t> thì cũng chỉ l</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m trò cười cho thiên hạ, l</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m mình tự xấu đi m</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thôi.</a:t>
            </a:r>
            <a:endParaRPr lang="en-US" altLang="x-none" sz="2600" dirty="0">
              <a:solidFill>
                <a:srgbClr val="000000"/>
              </a:solidFill>
              <a:latin typeface="Times New Roman" panose="02020603050405020304" pitchFamily="18" charset="0"/>
              <a:ea typeface="Microsoft YaHei" panose="020B0503020204020204" charset="-122"/>
              <a:sym typeface="+mn-ea"/>
            </a:endParaRPr>
          </a:p>
        </p:txBody>
      </p:sp>
      <p:sp>
        <p:nvSpPr>
          <p:cNvPr id="11" name="Text Box 10"/>
          <p:cNvSpPr txBox="1"/>
          <p:nvPr/>
        </p:nvSpPr>
        <p:spPr>
          <a:xfrm>
            <a:off x="4499610" y="2891155"/>
            <a:ext cx="7534275" cy="891540"/>
          </a:xfrm>
          <a:prstGeom prst="rect">
            <a:avLst/>
          </a:prstGeom>
          <a:noFill/>
          <a:ln>
            <a:solidFill>
              <a:schemeClr val="accent1"/>
            </a:solidFill>
          </a:ln>
        </p:spPr>
        <p:txBody>
          <a:bodyPr wrap="square" rtlCol="0" anchor="t">
            <a:spAutoFit/>
          </a:bodyPr>
          <a:p>
            <a:r>
              <a:rPr lang="en-US" altLang="x-none" sz="2600" dirty="0">
                <a:solidFill>
                  <a:srgbClr val="000000"/>
                </a:solidFill>
                <a:latin typeface="Times New Roman" panose="02020603050405020304" pitchFamily="18" charset="0"/>
                <a:ea typeface="Microsoft YaHei" panose="020B0503020204020204" charset="-122"/>
                <a:sym typeface="+mn-ea"/>
              </a:rPr>
              <a:t>Xưa nay, cái đẹp bao giờ cũng đi với cái giản dị,</a:t>
            </a:r>
            <a:endParaRPr lang="en-US" altLang="x-none" sz="2600" dirty="0">
              <a:solidFill>
                <a:srgbClr val="000000"/>
              </a:solidFill>
              <a:latin typeface="Times New Roman" panose="02020603050405020304" pitchFamily="18" charset="0"/>
              <a:ea typeface="Microsoft YaHei" panose="020B0503020204020204" charset="-122"/>
            </a:endParaRPr>
          </a:p>
          <a:p>
            <a:r>
              <a:rPr lang="en-US" altLang="x-none" sz="2600" dirty="0">
                <a:solidFill>
                  <a:srgbClr val="000000"/>
                </a:solidFill>
                <a:latin typeface="Times New Roman" panose="02020603050405020304" pitchFamily="18" charset="0"/>
                <a:ea typeface="Microsoft YaHei" panose="020B0503020204020204" charset="-122"/>
                <a:sym typeface="+mn-ea"/>
              </a:rPr>
              <a:t>nhất l</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a:t>
            </a:r>
            <a:r>
              <a:rPr lang="en-US" altLang="x-none" sz="2600" b="1" dirty="0">
                <a:solidFill>
                  <a:srgbClr val="FF0000"/>
                </a:solidFill>
                <a:latin typeface="Times New Roman" panose="02020603050405020304" pitchFamily="18" charset="0"/>
                <a:ea typeface="Microsoft YaHei" panose="020B0503020204020204" charset="-122"/>
                <a:sym typeface="+mn-ea"/>
              </a:rPr>
              <a:t>phù hợp với môi trường</a:t>
            </a:r>
            <a:r>
              <a:rPr lang="en-US" altLang="x-none" sz="2600" dirty="0">
                <a:solidFill>
                  <a:srgbClr val="000000"/>
                </a:solidFill>
                <a:latin typeface="Times New Roman" panose="02020603050405020304" pitchFamily="18" charset="0"/>
                <a:ea typeface="Microsoft YaHei" panose="020B0503020204020204" charset="-122"/>
                <a:sym typeface="+mn-ea"/>
              </a:rPr>
              <a:t>.</a:t>
            </a:r>
            <a:endParaRPr lang="en-US" altLang="x-none" sz="2600" dirty="0">
              <a:solidFill>
                <a:srgbClr val="000000"/>
              </a:solidFill>
              <a:latin typeface="Times New Roman" panose="02020603050405020304" pitchFamily="18" charset="0"/>
              <a:ea typeface="Microsoft YaHei" panose="020B0503020204020204" charset="-122"/>
              <a:sym typeface="+mn-ea"/>
            </a:endParaRPr>
          </a:p>
        </p:txBody>
      </p:sp>
      <p:sp>
        <p:nvSpPr>
          <p:cNvPr id="12" name="Text Box 11"/>
          <p:cNvSpPr txBox="1"/>
          <p:nvPr/>
        </p:nvSpPr>
        <p:spPr>
          <a:xfrm>
            <a:off x="4499610" y="3865245"/>
            <a:ext cx="7506335" cy="1691640"/>
          </a:xfrm>
          <a:prstGeom prst="rect">
            <a:avLst/>
          </a:prstGeom>
          <a:noFill/>
          <a:ln>
            <a:solidFill>
              <a:schemeClr val="accent1"/>
            </a:solidFill>
          </a:ln>
        </p:spPr>
        <p:txBody>
          <a:bodyPr wrap="square" rtlCol="0" anchor="t">
            <a:spAutoFit/>
          </a:bodyPr>
          <a:p>
            <a:r>
              <a:rPr lang="en-US" altLang="x-none" sz="2600" dirty="0">
                <a:solidFill>
                  <a:srgbClr val="000000"/>
                </a:solidFill>
                <a:latin typeface="Times New Roman" panose="02020603050405020304" pitchFamily="18" charset="0"/>
                <a:ea typeface="Microsoft YaHei" panose="020B0503020204020204" charset="-122"/>
                <a:sym typeface="+mn-ea"/>
              </a:rPr>
              <a:t>Người có văn hoá, biết ứng xử chính l</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người biết tự ho</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mình v</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o cộng đồng. Như thế, không kể </a:t>
            </a:r>
            <a:r>
              <a:rPr lang="en-US" altLang="x-none" sz="2600" b="1" dirty="0">
                <a:solidFill>
                  <a:srgbClr val="FF0000"/>
                </a:solidFill>
                <a:latin typeface="Times New Roman" panose="02020603050405020304" pitchFamily="18" charset="0"/>
                <a:ea typeface="Microsoft YaHei" panose="020B0503020204020204" charset="-122"/>
                <a:sym typeface="+mn-ea"/>
              </a:rPr>
              <a:t>hình thức</a:t>
            </a:r>
            <a:r>
              <a:rPr lang="en-US" altLang="x-none" sz="2600" dirty="0">
                <a:solidFill>
                  <a:srgbClr val="FF0000"/>
                </a:solidFill>
                <a:latin typeface="Times New Roman" panose="02020603050405020304" pitchFamily="18" charset="0"/>
                <a:ea typeface="Microsoft YaHei" panose="020B0503020204020204" charset="-122"/>
                <a:sym typeface="+mn-ea"/>
              </a:rPr>
              <a:t> </a:t>
            </a:r>
            <a:r>
              <a:rPr lang="en-US" altLang="x-none" sz="2600" dirty="0">
                <a:solidFill>
                  <a:srgbClr val="000000"/>
                </a:solidFill>
                <a:latin typeface="Times New Roman" panose="02020603050405020304" pitchFamily="18" charset="0"/>
                <a:ea typeface="Microsoft YaHei" panose="020B0503020204020204" charset="-122"/>
                <a:sym typeface="+mn-ea"/>
              </a:rPr>
              <a:t>còn phải đi Với </a:t>
            </a:r>
            <a:r>
              <a:rPr lang="en-US" altLang="x-none" sz="2600" b="1" dirty="0">
                <a:solidFill>
                  <a:srgbClr val="FF0000"/>
                </a:solidFill>
                <a:latin typeface="Times New Roman" panose="02020603050405020304" pitchFamily="18" charset="0"/>
                <a:ea typeface="Microsoft YaHei" panose="020B0503020204020204" charset="-122"/>
                <a:sym typeface="+mn-ea"/>
              </a:rPr>
              <a:t>nội dung </a:t>
            </a:r>
            <a:r>
              <a:rPr lang="en-US" altLang="x-none" sz="2600" dirty="0">
                <a:solidFill>
                  <a:srgbClr val="000000"/>
                </a:solidFill>
                <a:latin typeface="Times New Roman" panose="02020603050405020304" pitchFamily="18" charset="0"/>
                <a:ea typeface="Microsoft YaHei" panose="020B0503020204020204" charset="-122"/>
                <a:sym typeface="+mn-ea"/>
              </a:rPr>
              <a:t>tức l</a:t>
            </a:r>
            <a:r>
              <a:rPr lang="en-US" altLang="x-none" sz="2600" dirty="0">
                <a:solidFill>
                  <a:srgbClr val="000000"/>
                </a:solidFill>
                <a:latin typeface="Times New Roman" panose="02020603050405020304" pitchFamily="18" charset="0"/>
                <a:ea typeface="Times New Roman" panose="02020603050405020304" pitchFamily="18" charset="0"/>
                <a:sym typeface="+mn-ea"/>
              </a:rPr>
              <a:t>à</a:t>
            </a:r>
            <a:r>
              <a:rPr lang="en-US" altLang="x-none" sz="2600" dirty="0">
                <a:solidFill>
                  <a:srgbClr val="000000"/>
                </a:solidFill>
                <a:latin typeface="Times New Roman" panose="02020603050405020304" pitchFamily="18" charset="0"/>
                <a:ea typeface="Microsoft YaHei" panose="020B0503020204020204" charset="-122"/>
                <a:sym typeface="+mn-ea"/>
              </a:rPr>
              <a:t> con người phải có </a:t>
            </a:r>
            <a:r>
              <a:rPr lang="en-US" altLang="x-none" sz="2600" b="1" dirty="0">
                <a:solidFill>
                  <a:srgbClr val="FF0000"/>
                </a:solidFill>
                <a:latin typeface="Times New Roman" panose="02020603050405020304" pitchFamily="18" charset="0"/>
                <a:ea typeface="Microsoft YaHei" panose="020B0503020204020204" charset="-122"/>
                <a:sym typeface="+mn-ea"/>
              </a:rPr>
              <a:t>trình độ, có hiểu biết</a:t>
            </a:r>
            <a:r>
              <a:rPr lang="en-US" altLang="x-none" sz="2600" dirty="0">
                <a:solidFill>
                  <a:srgbClr val="0000FF"/>
                </a:solidFill>
                <a:latin typeface="Times New Roman" panose="02020603050405020304" pitchFamily="18" charset="0"/>
                <a:ea typeface="Microsoft YaHei" panose="020B0503020204020204" charset="-122"/>
                <a:sym typeface="+mn-ea"/>
              </a:rPr>
              <a:t>.</a:t>
            </a:r>
            <a:endParaRPr lang="en-US" altLang="x-none" sz="2600" dirty="0">
              <a:solidFill>
                <a:srgbClr val="0000FF"/>
              </a:solidFill>
              <a:latin typeface="Times New Roman" panose="02020603050405020304" pitchFamily="18" charset="0"/>
              <a:ea typeface="Microsoft YaHei" panose="020B0503020204020204" charset="-122"/>
              <a:sym typeface="+mn-ea"/>
            </a:endParaRPr>
          </a:p>
        </p:txBody>
      </p:sp>
      <p:sp>
        <p:nvSpPr>
          <p:cNvPr id="13" name="Text Box 12"/>
          <p:cNvSpPr txBox="1"/>
          <p:nvPr/>
        </p:nvSpPr>
        <p:spPr>
          <a:xfrm>
            <a:off x="4403090" y="5627370"/>
            <a:ext cx="7630795" cy="1198880"/>
          </a:xfrm>
          <a:prstGeom prst="rect">
            <a:avLst/>
          </a:prstGeom>
          <a:noFill/>
          <a:ln>
            <a:solidFill>
              <a:schemeClr val="accent1"/>
            </a:solidFill>
          </a:ln>
        </p:spPr>
        <p:txBody>
          <a:bodyPr wrap="square" rtlCol="0" anchor="t">
            <a:spAutoFit/>
          </a:bodyPr>
          <a:p>
            <a:r>
              <a:rPr lang="en-US" altLang="x-none" sz="2400" b="1" dirty="0">
                <a:solidFill>
                  <a:srgbClr val="FF0000"/>
                </a:solidFill>
                <a:latin typeface="Times New Roman" panose="02020603050405020304" pitchFamily="18" charset="0"/>
                <a:ea typeface="Microsoft YaHei" panose="020B0503020204020204" charset="-122"/>
                <a:sym typeface="+mn-ea"/>
              </a:rPr>
              <a:t>Một nh</a:t>
            </a:r>
            <a:r>
              <a:rPr lang="en-US" altLang="x-none" sz="2400" b="1" dirty="0">
                <a:solidFill>
                  <a:srgbClr val="FF0000"/>
                </a:solidFill>
                <a:latin typeface="Times New Roman" panose="02020603050405020304" pitchFamily="18" charset="0"/>
                <a:ea typeface="Times New Roman" panose="02020603050405020304" pitchFamily="18" charset="0"/>
                <a:sym typeface="+mn-ea"/>
              </a:rPr>
              <a:t>à</a:t>
            </a:r>
            <a:r>
              <a:rPr lang="en-US" altLang="x-none" sz="2400" b="1" dirty="0">
                <a:solidFill>
                  <a:srgbClr val="FF0000"/>
                </a:solidFill>
                <a:latin typeface="Times New Roman" panose="02020603050405020304" pitchFamily="18" charset="0"/>
                <a:ea typeface="Microsoft YaHei" panose="020B0503020204020204" charset="-122"/>
                <a:sym typeface="+mn-ea"/>
              </a:rPr>
              <a:t> văn đã nói</a:t>
            </a:r>
            <a:r>
              <a:rPr lang="en-US" altLang="x-none" sz="2400" dirty="0">
                <a:solidFill>
                  <a:srgbClr val="000000"/>
                </a:solidFill>
                <a:latin typeface="Times New Roman" panose="02020603050405020304" pitchFamily="18" charset="0"/>
                <a:ea typeface="Microsoft YaHei" panose="020B0503020204020204" charset="-122"/>
                <a:sym typeface="+mn-ea"/>
              </a:rPr>
              <a:t>: “Nếu có cô gái khen tôi chỉ vì bộ quần áo đẹp m</a:t>
            </a:r>
            <a:r>
              <a:rPr lang="en-US" altLang="x-none" sz="2400" dirty="0">
                <a:solidFill>
                  <a:srgbClr val="000000"/>
                </a:solidFill>
                <a:latin typeface="Times New Roman" panose="02020603050405020304" pitchFamily="18" charset="0"/>
                <a:ea typeface="Times New Roman" panose="02020603050405020304" pitchFamily="18" charset="0"/>
                <a:sym typeface="+mn-ea"/>
              </a:rPr>
              <a:t>à</a:t>
            </a:r>
            <a:r>
              <a:rPr lang="en-US" altLang="x-none" sz="2400" dirty="0">
                <a:solidFill>
                  <a:srgbClr val="000000"/>
                </a:solidFill>
                <a:latin typeface="Times New Roman" panose="02020603050405020304" pitchFamily="18" charset="0"/>
                <a:ea typeface="Microsoft YaHei" panose="020B0503020204020204" charset="-122"/>
                <a:sym typeface="+mn-ea"/>
              </a:rPr>
              <a:t> không khen tôi có bộ óc thông minh thì tôi chẳng có gì đáng hãnh diện”.</a:t>
            </a:r>
            <a:endParaRPr lang="en-US" altLang="x-none" sz="2400" dirty="0">
              <a:solidFill>
                <a:srgbClr val="000000"/>
              </a:solidFill>
              <a:latin typeface="Times New Roman" panose="02020603050405020304" pitchFamily="18" charset="0"/>
              <a:ea typeface="Microsoft YaHei" panose="020B0503020204020204" charset="-122"/>
              <a:sym typeface="+mn-ea"/>
            </a:endParaRPr>
          </a:p>
        </p:txBody>
      </p:sp>
      <p:sp>
        <p:nvSpPr>
          <p:cNvPr id="14" name="Text Box 13"/>
          <p:cNvSpPr txBox="1"/>
          <p:nvPr/>
        </p:nvSpPr>
        <p:spPr>
          <a:xfrm>
            <a:off x="2324735" y="5965825"/>
            <a:ext cx="1847850" cy="521970"/>
          </a:xfrm>
          <a:prstGeom prst="rect">
            <a:avLst/>
          </a:prstGeom>
          <a:noFill/>
          <a:ln>
            <a:solidFill>
              <a:schemeClr val="accent1"/>
            </a:solidFill>
          </a:ln>
        </p:spPr>
        <p:txBody>
          <a:bodyPr wrap="none" rtlCol="0" anchor="t">
            <a:spAutoFit/>
          </a:bodyPr>
          <a:p>
            <a:r>
              <a:rPr lang="en-US" altLang="x-none" sz="2800" b="1" dirty="0">
                <a:solidFill>
                  <a:srgbClr val="000000"/>
                </a:solidFill>
                <a:latin typeface="Times New Roman" panose="02020603050405020304" pitchFamily="18" charset="0"/>
                <a:ea typeface="Microsoft YaHei" panose="020B0503020204020204" charset="-122"/>
                <a:sym typeface="+mn-ea"/>
              </a:rPr>
              <a:t>D</a:t>
            </a:r>
            <a:r>
              <a:rPr lang="vi-VN" altLang="en-US" sz="2800" b="1" dirty="0">
                <a:solidFill>
                  <a:srgbClr val="000000"/>
                </a:solidFill>
                <a:latin typeface="Times New Roman" panose="02020603050405020304" pitchFamily="18" charset="0"/>
                <a:ea typeface="Microsoft YaHei" panose="020B0503020204020204" charset="-122"/>
                <a:sym typeface="+mn-ea"/>
              </a:rPr>
              <a:t>ẫn</a:t>
            </a:r>
            <a:r>
              <a:rPr lang="en-US" altLang="x-none" sz="2800" b="1" dirty="0">
                <a:solidFill>
                  <a:srgbClr val="000000"/>
                </a:solidFill>
                <a:latin typeface="Times New Roman" panose="02020603050405020304" pitchFamily="18" charset="0"/>
                <a:ea typeface="Microsoft YaHei" panose="020B0503020204020204" charset="-122"/>
                <a:sym typeface="+mn-ea"/>
              </a:rPr>
              <a:t> ch</a:t>
            </a:r>
            <a:r>
              <a:rPr lang="vi-VN" altLang="en-US" sz="2800" b="1" dirty="0">
                <a:solidFill>
                  <a:srgbClr val="000000"/>
                </a:solidFill>
                <a:latin typeface="Times New Roman" panose="02020603050405020304" pitchFamily="18" charset="0"/>
                <a:ea typeface="Microsoft YaHei" panose="020B0503020204020204" charset="-122"/>
                <a:sym typeface="+mn-ea"/>
              </a:rPr>
              <a:t>ứn</a:t>
            </a:r>
            <a:r>
              <a:rPr lang="en-US" altLang="vi-VN" sz="2800" b="1" dirty="0">
                <a:solidFill>
                  <a:srgbClr val="000000"/>
                </a:solidFill>
                <a:latin typeface="Times New Roman" panose="02020603050405020304" pitchFamily="18" charset="0"/>
                <a:ea typeface="Microsoft YaHei" panose="020B0503020204020204" charset="-122"/>
                <a:sym typeface="+mn-ea"/>
              </a:rPr>
              <a:t>g</a:t>
            </a:r>
            <a:endParaRPr lang="en-US" altLang="vi-VN" sz="2800" b="1" dirty="0">
              <a:solidFill>
                <a:srgbClr val="000000"/>
              </a:solidFill>
              <a:latin typeface="Times New Roman" panose="02020603050405020304" pitchFamily="18" charset="0"/>
              <a:ea typeface="Microsoft YaHei" panose="020B0503020204020204" charset="-122"/>
              <a:sym typeface="+mn-ea"/>
            </a:endParaRPr>
          </a:p>
        </p:txBody>
      </p:sp>
      <p:cxnSp>
        <p:nvCxnSpPr>
          <p:cNvPr id="15" name="Straight Arrow Connector 14"/>
          <p:cNvCxnSpPr>
            <a:stCxn id="5" idx="3"/>
            <a:endCxn id="6" idx="1"/>
          </p:cNvCxnSpPr>
          <p:nvPr/>
        </p:nvCxnSpPr>
        <p:spPr>
          <a:xfrm flipV="1">
            <a:off x="2750185" y="992505"/>
            <a:ext cx="467995" cy="22155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7" idx="1"/>
          </p:cNvCxnSpPr>
          <p:nvPr/>
        </p:nvCxnSpPr>
        <p:spPr>
          <a:xfrm flipV="1">
            <a:off x="2742565" y="2285365"/>
            <a:ext cx="475615" cy="8769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8" idx="1"/>
          </p:cNvCxnSpPr>
          <p:nvPr/>
        </p:nvCxnSpPr>
        <p:spPr>
          <a:xfrm>
            <a:off x="2730500" y="3150235"/>
            <a:ext cx="487680" cy="1349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4" idx="0"/>
          </p:cNvCxnSpPr>
          <p:nvPr/>
        </p:nvCxnSpPr>
        <p:spPr>
          <a:xfrm>
            <a:off x="2730500" y="3174365"/>
            <a:ext cx="518160" cy="27914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6" idx="3"/>
          </p:cNvCxnSpPr>
          <p:nvPr/>
        </p:nvCxnSpPr>
        <p:spPr>
          <a:xfrm>
            <a:off x="4083685" y="992505"/>
            <a:ext cx="410845" cy="69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3"/>
          </p:cNvCxnSpPr>
          <p:nvPr/>
        </p:nvCxnSpPr>
        <p:spPr>
          <a:xfrm flipV="1">
            <a:off x="4083685" y="2280285"/>
            <a:ext cx="410845" cy="5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077335" y="2284095"/>
            <a:ext cx="415925" cy="10515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8" idx="3"/>
          </p:cNvCxnSpPr>
          <p:nvPr/>
        </p:nvCxnSpPr>
        <p:spPr>
          <a:xfrm>
            <a:off x="4083685" y="4499610"/>
            <a:ext cx="410845" cy="279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168140" y="6219190"/>
            <a:ext cx="234950" cy="215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 to="" calcmode="lin" valueType="num">
                                      <p:cBhvr>
                                        <p:cTn id="15" dur="1" fill="hold"/>
                                        <p:tgtEl>
                                          <p:spTgt spid="19"/>
                                        </p:tgtEl>
                                      </p:cBhvr>
                                    </p:anim>
                                  </p:childTnLst>
                                </p:cTn>
                              </p:par>
                              <p:par>
                                <p:cTn id="16" presetID="24"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to="" calcmode="lin" valueType="num">
                                      <p:cBhvr>
                                        <p:cTn id="18" dur="1" fill="hold"/>
                                        <p:tgtEl>
                                          <p:spTgt spid="9"/>
                                        </p:tgtEl>
                                      </p:cBhvr>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ox(in)">
                                      <p:cBhvr>
                                        <p:cTn id="23" dur="2000"/>
                                        <p:tgtEl>
                                          <p:spTgt spid="16"/>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box(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arn(inVertical)">
                                      <p:cBhvr>
                                        <p:cTn id="31" dur="500"/>
                                        <p:tgtEl>
                                          <p:spTgt spid="23"/>
                                        </p:tgtEl>
                                      </p:cBhvr>
                                    </p:animEffect>
                                  </p:childTnLst>
                                </p:cTn>
                              </p:par>
                              <p:par>
                                <p:cTn id="32" presetID="16" presetClass="entr" presetSubtype="21" fill="hold"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barn(inVertical)">
                                      <p:cBhvr>
                                        <p:cTn id="34" dur="500"/>
                                        <p:tgtEl>
                                          <p:spTgt spid="20"/>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barn(inVertic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arn(inVertical)">
                                      <p:cBhvr>
                                        <p:cTn id="45" dur="500"/>
                                        <p:tgtEl>
                                          <p:spTgt spid="17"/>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barn(inVertical)">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barn(inVertical)">
                                      <p:cBhvr>
                                        <p:cTn id="53" dur="500"/>
                                        <p:tgtEl>
                                          <p:spTgt spid="24"/>
                                        </p:tgtEl>
                                      </p:cBhvr>
                                    </p:animEffect>
                                  </p:childTnLst>
                                </p:cTn>
                              </p:par>
                              <p:par>
                                <p:cTn id="54" presetID="16" presetClass="entr" presetSubtype="21" fill="hold" grpId="0" nodeType="with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barn(inVertical)">
                                      <p:cBhvr>
                                        <p:cTn id="56" dur="500"/>
                                        <p:tgtEl>
                                          <p:spTgt spid="12"/>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box(in)">
                                      <p:cBhvr>
                                        <p:cTn id="61" dur="2000"/>
                                        <p:tgtEl>
                                          <p:spTgt spid="18"/>
                                        </p:tgtEl>
                                      </p:cBhvr>
                                    </p:animEffect>
                                  </p:childTnLst>
                                </p:cTn>
                              </p:par>
                              <p:par>
                                <p:cTn id="62" presetID="4" presetClass="entr" presetSubtype="16" fill="hold" grpId="0"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box(in)">
                                      <p:cBhvr>
                                        <p:cTn id="64" dur="2000"/>
                                        <p:tgtEl>
                                          <p:spTgt spid="14"/>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barn(inVertical)">
                                      <p:cBhvr>
                                        <p:cTn id="69" dur="500"/>
                                        <p:tgtEl>
                                          <p:spTgt spid="25"/>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arn(inVertical)">
                                      <p:cBhvr>
                                        <p:cTn id="7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7" grpId="0" animBg="1"/>
      <p:bldP spid="10" grpId="0" animBg="1"/>
      <p:bldP spid="11" grpId="0" animBg="1"/>
      <p:bldP spid="8" grpId="0" animBg="1"/>
      <p:bldP spid="12" grpId="0" animBg="1"/>
      <p:bldP spid="14"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9907</Words>
  <Application>WPS Presentation</Application>
  <PresentationFormat>Widescreen</PresentationFormat>
  <Paragraphs>308</Paragraphs>
  <Slides>20</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Arial</vt:lpstr>
      <vt:lpstr>SimSun</vt:lpstr>
      <vt:lpstr>Wingdings</vt:lpstr>
      <vt:lpstr>Microsoft YaHei</vt:lpstr>
      <vt:lpstr>Times New Roman</vt:lpstr>
      <vt:lpstr>Calibri</vt:lpstr>
      <vt:lpstr>方正正黑简体</vt:lpstr>
      <vt:lpstr>Calibri Light</vt:lpstr>
      <vt:lpstr>Arial Unicode MS</vt:lpstr>
      <vt:lpstr>Garamond</vt:lpstr>
      <vt:lpstr>Office Theme</vt:lpstr>
      <vt:lpstr>1_Office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Bài 3( sgk/12): Dựa vào văn bản bàn về đọc sách của Chu Quang Tiềm, em hãy phân tích các lí do khiến mọi người phải đọc sách.</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võ thị thảo thảo</dc:creator>
  <cp:lastModifiedBy>Mai</cp:lastModifiedBy>
  <cp:revision>6</cp:revision>
  <dcterms:created xsi:type="dcterms:W3CDTF">2023-02-07T00:12:00Z</dcterms:created>
  <dcterms:modified xsi:type="dcterms:W3CDTF">2023-02-09T14:21:25Z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7F59881A1ECD40B29178F2F306FE4068</vt:lpwstr>
  </property>
  <property fmtid="{D5CDD505-2E9C-101B-9397-08002B2CF9AE}" pid="3" name="KSOProductBuildVer">
    <vt:lpwstr>1033-11.2.0.11440</vt:lpwstr>
  </property>
</Properties>
</file>