
<file path=[Content_Types].xml><?xml version="1.0" encoding="utf-8"?>
<Types xmlns="http://schemas.openxmlformats.org/package/2006/content-types">
  <Default Extension="jpeg" ContentType="image/jpeg"/>
  <Default Extension="JPG" ContentType="image/.jpg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3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96" y="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2A1D-006E-42A1-A3B2-DA5987F456E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793C2-2C40-4060-9D5B-34D144F2E51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2A1D-006E-42A1-A3B2-DA5987F456E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793C2-2C40-4060-9D5B-34D144F2E51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2A1D-006E-42A1-A3B2-DA5987F456E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793C2-2C40-4060-9D5B-34D144F2E51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2A1D-006E-42A1-A3B2-DA5987F456E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793C2-2C40-4060-9D5B-34D144F2E51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2A1D-006E-42A1-A3B2-DA5987F456E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793C2-2C40-4060-9D5B-34D144F2E51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2A1D-006E-42A1-A3B2-DA5987F456E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793C2-2C40-4060-9D5B-34D144F2E51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2A1D-006E-42A1-A3B2-DA5987F456E8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793C2-2C40-4060-9D5B-34D144F2E51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2A1D-006E-42A1-A3B2-DA5987F456E8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793C2-2C40-4060-9D5B-34D144F2E51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2A1D-006E-42A1-A3B2-DA5987F456E8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793C2-2C40-4060-9D5B-34D144F2E51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2A1D-006E-42A1-A3B2-DA5987F456E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793C2-2C40-4060-9D5B-34D144F2E51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2A1D-006E-42A1-A3B2-DA5987F456E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793C2-2C40-4060-9D5B-34D144F2E51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E2A1D-006E-42A1-A3B2-DA5987F456E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793C2-2C40-4060-9D5B-34D144F2E51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 - tmsquynhon.com.vn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332255" y="821294"/>
            <a:ext cx="71356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>
                <a:ln w="12700">
                  <a:solidFill>
                    <a:srgbClr val="FF00FF"/>
                  </a:solidFill>
                  <a:prstDash val="solid"/>
                </a:ln>
                <a:solidFill>
                  <a:srgbClr val="FF00FF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5400" b="1" cap="none" spc="0" dirty="0">
                <a:ln w="12700">
                  <a:solidFill>
                    <a:srgbClr val="FF00FF"/>
                  </a:solidFill>
                  <a:prstDash val="solid"/>
                </a:ln>
                <a:solidFill>
                  <a:srgbClr val="FF00FF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2: MIỀN CỔ TÍCH</a:t>
            </a:r>
            <a:endParaRPr lang="en-US" sz="5400" b="1" cap="none" spc="0" dirty="0">
              <a:ln w="12700">
                <a:solidFill>
                  <a:srgbClr val="FF00FF"/>
                </a:solidFill>
                <a:prstDash val="solid"/>
              </a:ln>
              <a:solidFill>
                <a:srgbClr val="FF00FF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8931" y="2104252"/>
            <a:ext cx="101941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>
                <a:ln w="12700">
                  <a:solidFill>
                    <a:srgbClr val="FF00FF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5400" b="1" dirty="0">
                <a:ln w="12700">
                  <a:solidFill>
                    <a:srgbClr val="FF00FF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12700">
                  <a:solidFill>
                    <a:srgbClr val="FF00FF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5400" b="1" cap="none" spc="0" dirty="0">
                <a:ln w="12700">
                  <a:solidFill>
                    <a:srgbClr val="FF00FF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EM BÉ THÔNG MINH</a:t>
            </a:r>
            <a:endParaRPr lang="en-US" sz="5400" b="1" cap="none" spc="0" dirty="0">
              <a:ln w="12700">
                <a:solidFill>
                  <a:srgbClr val="FF00FF"/>
                </a:solidFill>
                <a:prstDash val="solid"/>
              </a:ln>
              <a:solidFill>
                <a:srgbClr val="FFC00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49420" y="2908919"/>
            <a:ext cx="76352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dirty="0">
                <a:ln w="12700">
                  <a:solidFill>
                    <a:srgbClr val="FF00FF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5400" b="1" i="1" dirty="0" err="1">
                <a:ln w="12700">
                  <a:solidFill>
                    <a:srgbClr val="FF00FF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5400" b="1" i="1" dirty="0">
                <a:ln w="12700">
                  <a:solidFill>
                    <a:srgbClr val="FF00FF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n w="12700">
                  <a:solidFill>
                    <a:srgbClr val="FF00FF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5400" b="1" i="1" dirty="0">
                <a:ln w="12700">
                  <a:solidFill>
                    <a:srgbClr val="FF00FF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n w="12700">
                  <a:solidFill>
                    <a:srgbClr val="FF00FF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5400" b="1" i="1" dirty="0">
                <a:ln w="12700">
                  <a:solidFill>
                    <a:srgbClr val="FF00FF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n w="12700">
                  <a:solidFill>
                    <a:srgbClr val="FF00FF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5400" b="1" i="1" dirty="0">
                <a:ln w="12700">
                  <a:solidFill>
                    <a:srgbClr val="FF00FF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n w="12700">
                  <a:solidFill>
                    <a:srgbClr val="FF00FF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5400" b="1" i="1" dirty="0">
                <a:ln w="12700">
                  <a:solidFill>
                    <a:srgbClr val="FF00FF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5400" b="1" i="1" cap="none" spc="0" dirty="0">
              <a:ln w="12700">
                <a:solidFill>
                  <a:srgbClr val="FF00FF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Background Powerpoint đẹp 2 | Hình nền, Hoạt hình, Hình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70105" y="569857"/>
            <a:ext cx="5251789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IV. </a:t>
            </a:r>
            <a:r>
              <a:rPr lang="en-US" sz="32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vi-VN" sz="3200" dirty="0">
              <a:solidFill>
                <a:srgbClr val="002060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307" y="1367522"/>
            <a:ext cx="1015031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1" hangingPunct="1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Nhân vật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bé thông minh cho em biết điều gì về ước mơ của dân gian?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271" y="2444740"/>
            <a:ext cx="1133808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1" hangingPunct="1">
              <a:buNone/>
            </a:pPr>
            <a:r>
              <a:rPr lang="en-US" sz="3200" dirty="0">
                <a:latin typeface="+mj-lt"/>
              </a:rPr>
              <a:t>- </a:t>
            </a:r>
            <a:r>
              <a:rPr lang="vi-VN" sz="3200" dirty="0">
                <a:latin typeface="+mj-lt"/>
              </a:rPr>
              <a:t>Ước mơ vinh hiển: người nghèo khó, bần hàn nhưng thông minh sẽ được công nhận, trọng dụng và có cuộc sống đủ đầy, vinh hiển, vẻ vang.</a:t>
            </a:r>
            <a:endParaRPr lang="vi-VN" sz="3200" dirty="0">
              <a:latin typeface="+mj-lt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 descr="50++ hình nền powerpoint đẹp long lanh | Background for powerpoint  presentation, Powerpoint background design, Powerpoint background free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396262" y="230188"/>
            <a:ext cx="775404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HỌC Ở NHÀ</a:t>
            </a:r>
            <a:endParaRPr lang="en-US" sz="4800" b="1" cap="none" spc="0" dirty="0">
              <a:ln w="12700">
                <a:solidFill>
                  <a:schemeClr val="accent5"/>
                </a:solidFill>
                <a:prstDash val="solid"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54359" y="1241643"/>
            <a:ext cx="861215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nhắn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 descr="Background trẻ em đẹp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629838" y="2360845"/>
            <a:ext cx="65777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TẠM BIỆT CÁC EM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100+ hình nền powerpoint gif - hinhanhsieudep.net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loud Callout 1"/>
          <p:cNvSpPr/>
          <p:nvPr/>
        </p:nvSpPr>
        <p:spPr>
          <a:xfrm>
            <a:off x="1073021" y="574610"/>
            <a:ext cx="7268546" cy="3581400"/>
          </a:xfrm>
          <a:prstGeom prst="cloudCallou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</a:lstStyle>
          <a:p>
            <a:pPr lvl="0" eaLnBrk="1" hangingPunct="1">
              <a:buNone/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Người như thế nào được xem là người thông minh?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buNone/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Theo em, người thông minh có thể giúp ích gì cho mọi người?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12484" y="1847462"/>
            <a:ext cx="5979516" cy="4991876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1604866" y="102636"/>
            <a:ext cx="99288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EM BÉ THÔNG MINH 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20947" y="525624"/>
            <a:ext cx="24577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3740" y="1048844"/>
            <a:ext cx="3299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7465" y="1555074"/>
            <a:ext cx="20126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3876" y="1525383"/>
            <a:ext cx="16786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7464" y="2031613"/>
            <a:ext cx="24903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7464" y="2537843"/>
            <a:ext cx="2490361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endParaRPr lang="en-US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01458" y="2537843"/>
            <a:ext cx="3627275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truyện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cổ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6329" y="3014519"/>
            <a:ext cx="3198633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Kiểu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12360" y="3018759"/>
            <a:ext cx="2700123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minh</a:t>
            </a:r>
            <a:endParaRPr lang="en-US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78150" y="3511418"/>
            <a:ext cx="4725694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vi-VN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 thức biểu đạt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vi-VN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81402" y="3479452"/>
            <a:ext cx="1431082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endParaRPr lang="en-US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72655" y="3968686"/>
            <a:ext cx="2128803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vi-VN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ôi</a:t>
            </a:r>
            <a:r>
              <a:rPr lang="vi-VN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kể</a:t>
            </a: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vi-VN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329075" y="3963007"/>
            <a:ext cx="2700123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Ngôi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ba.</a:t>
            </a:r>
            <a:endParaRPr lang="en-US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5" grpId="0"/>
      <p:bldP spid="18" grpId="0"/>
      <p:bldP spid="20" grpId="0"/>
      <p:bldP spid="22" grpId="0"/>
      <p:bldP spid="24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4367" y="2084159"/>
            <a:ext cx="11663266" cy="3228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vi-VN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vi-VN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 cục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vi-VN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 1 (Từ đầu đến </a:t>
            </a:r>
            <a:r>
              <a:rPr lang="vi-VN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...lỗi lạc</a:t>
            </a: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): Vua sai quan đi khắp nơi tìm người tài giỏi giúp nước.</a:t>
            </a:r>
            <a:endParaRPr lang="vi-VN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Phần 2 (Tiếp theo đến </a:t>
            </a:r>
            <a:r>
              <a:rPr lang="vi-VN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…láng giềng</a:t>
            </a: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): Sự mưu trí, thông minh của em bé qua các lần thử thách.</a:t>
            </a:r>
            <a:endParaRPr lang="vi-VN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Phần 3 (Còn lại): Em bé trở thành trạng nguyên.</a:t>
            </a:r>
            <a:endParaRPr lang="vi-VN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4866" y="102636"/>
            <a:ext cx="99288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EM BÉ THÔNG MINH 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20947" y="525624"/>
            <a:ext cx="24577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3740" y="1048844"/>
            <a:ext cx="3299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9685" y="1545841"/>
            <a:ext cx="24903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17744" y="2105371"/>
            <a:ext cx="261956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 phần): </a:t>
            </a:r>
            <a:endParaRPr lang="en-US" sz="3200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100+ hình nền powerpoint gif - hinhanhsieudep.net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49592" y="1567236"/>
            <a:ext cx="11674929" cy="2197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vi-VN" sz="3200" b="1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Hình thức mở đầu câu chuyện</a:t>
            </a:r>
            <a:r>
              <a:rPr lang="vi-VN" sz="3200" b="1" u="sng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vi-VN" sz="3200" dirty="0">
              <a:solidFill>
                <a:srgbClr val="FF00FF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Vua cho viên quan tìm người tài bằng cách ra câu đố oái ăm</a:t>
            </a:r>
            <a:r>
              <a:rPr lang="en-US" alt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vi-VN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vi-VN" sz="3200" dirty="0">
                <a:effectLst/>
                <a:latin typeface="Wingdings" panose="05000000000000000000" pitchFamily="2" charset="2"/>
                <a:ea typeface="Calibri" panose="020F0502020204030204" pitchFamily="34" charset="0"/>
                <a:cs typeface="Times New Roman" panose="02020603050405020304" pitchFamily="18" charset="0"/>
              </a:rPr>
              <a:t>à</a:t>
            </a: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Tạo thử thách để nhân vật bộc lộ tài năng. Tạo tình huống cho cốt truyện phát triển. </a:t>
            </a:r>
            <a:endParaRPr lang="vi-VN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13810" y="37322"/>
            <a:ext cx="99288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EM BÉ THÔNG MINH 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20947" y="525624"/>
            <a:ext cx="24577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3740" y="983530"/>
            <a:ext cx="39266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3740" y="3590596"/>
            <a:ext cx="11940072" cy="2700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vi-VN" sz="3200" b="1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Nhân vật em bé qua 4 lần thử thách: </a:t>
            </a:r>
            <a:endParaRPr lang="vi-VN" sz="3200" dirty="0">
              <a:solidFill>
                <a:srgbClr val="FF00FF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ct val="107000"/>
              </a:lnSpc>
              <a:spcAft>
                <a:spcPts val="0"/>
              </a:spcAft>
              <a:buAutoNum type="alphaLcPeriod"/>
            </a:pPr>
            <a:r>
              <a:rPr lang="vi-VN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Thử thách của viên quan: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Trâu cày ngày mấy đường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vi-VN" sz="3200" dirty="0">
                <a:effectLst/>
                <a:latin typeface="Wingdings" panose="05000000000000000000" pitchFamily="2" charset="2"/>
                <a:cs typeface="Times New Roman" panose="02020603050405020304" pitchFamily="18" charset="0"/>
              </a:rPr>
              <a:t>à</a:t>
            </a: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Câu hỏi khó và bất ngờ</a:t>
            </a:r>
            <a:endParaRPr lang="vi-VN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 bé đáp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“</a:t>
            </a: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Ngựa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 ngày mấy bước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vi-VN" sz="3200" dirty="0">
                <a:effectLst/>
                <a:latin typeface="Wingdings" panose="05000000000000000000" pitchFamily="2" charset="2"/>
                <a:cs typeface="Times New Roman" panose="02020603050405020304" pitchFamily="18" charset="0"/>
              </a:rPr>
              <a:t>à</a:t>
            </a: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Em bé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đẩy thế bí của mình sang người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vi-VN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6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100+ hình nền powerpoint gif - hinhanhsieudep.net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0" y="87733"/>
            <a:ext cx="7461378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vi-VN" sz="3200" b="1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Nhân vật em bé qua 4 lần thử thách: </a:t>
            </a:r>
            <a:endParaRPr lang="vi-VN" sz="3200" dirty="0">
              <a:solidFill>
                <a:srgbClr val="FF00FF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3740" y="539268"/>
            <a:ext cx="12058260" cy="58626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vi-VN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Thử thách của vua:</a:t>
            </a:r>
            <a:endParaRPr lang="vi-VN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vi-VN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Lần 1: </a:t>
            </a:r>
            <a:endParaRPr lang="vi-VN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Vua ban cho dân làng 3 thúng gạo nếp và 3 con trâu đực buộc nuôi 1 năm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nộp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 con.</a:t>
            </a:r>
            <a:endParaRPr lang="vi-VN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vi-VN" sz="3200" dirty="0">
                <a:effectLst/>
                <a:latin typeface="Wingdings" panose="05000000000000000000" pitchFamily="2" charset="2"/>
                <a:cs typeface="Times New Roman" panose="02020603050405020304" pitchFamily="18" charset="0"/>
              </a:rPr>
              <a:t>à</a:t>
            </a: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Em bé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gài bẫy để vua nói ra điều phi lý trong lệnh mình đã ban.</a:t>
            </a:r>
            <a:endParaRPr lang="vi-VN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vi-VN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Lần 2:</a:t>
            </a:r>
            <a:endParaRPr lang="vi-VN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Vua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 chim sẻ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dọn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 </a:t>
            </a: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mâm cỗ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đầy</a:t>
            </a: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vi-VN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Em yêu cầu vua rèn cây kim khâu thành con dao xẻ thịt chim</a:t>
            </a:r>
            <a:endParaRPr lang="vi-VN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à"/>
            </a:pP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 bé dùng trí thông minh hơn người, lòng can đảm,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tính hồn nhiên của trẻ con để giải đố.</a:t>
            </a:r>
            <a:endParaRPr lang="vi-VN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100+ hình nền powerpoint gif - hinhanhsieudep.net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92047" y="2056743"/>
            <a:ext cx="11863103" cy="27010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vi-VN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Thử thách của sứ thần:</a:t>
            </a:r>
            <a:endParaRPr lang="vi-VN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Sứ thần yêu cầu dùng sợi chỉ mảnh xâu qua ruột con ốc vặn.</a:t>
            </a:r>
            <a:endParaRPr lang="vi-VN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Em bé vận dụng kinh nghiệm trong đòi sống dân gian để giải đố.</a:t>
            </a:r>
            <a:endParaRPr lang="vi-VN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vi-VN" sz="3200" dirty="0">
                <a:effectLst/>
                <a:latin typeface="Wingdings" panose="05000000000000000000" pitchFamily="2" charset="2"/>
                <a:cs typeface="Times New Roman" panose="02020603050405020304" pitchFamily="18" charset="0"/>
              </a:rPr>
              <a:t>à</a:t>
            </a: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Chứng tỏ em bé thông minh hơn người, ứng xử linh hoạt, nhanh nhẹn.</a:t>
            </a:r>
            <a:endParaRPr lang="vi-VN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6817" y="1548887"/>
            <a:ext cx="7461378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vi-VN" sz="3200" b="1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Nhân vật em bé qua 4 lần thử thách: </a:t>
            </a:r>
            <a:endParaRPr lang="vi-VN" sz="3200" dirty="0">
              <a:solidFill>
                <a:srgbClr val="FF00FF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13810" y="37322"/>
            <a:ext cx="99288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EM BÉ THÔNG MINH 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20947" y="525624"/>
            <a:ext cx="24577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2047" y="984919"/>
            <a:ext cx="39266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4324" y="1403319"/>
            <a:ext cx="75321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1" hangingPunct="1">
              <a:buNone/>
            </a:pPr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thách</a:t>
            </a:r>
            <a:r>
              <a:rPr lang="en-US" sz="32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13810" y="37322"/>
            <a:ext cx="99288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EM BÉ THÔNG MINH 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20947" y="525624"/>
            <a:ext cx="24577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3740" y="983530"/>
            <a:ext cx="39266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Content Placeholder 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982960" y="3683524"/>
            <a:ext cx="3200400" cy="32019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469677" y="1913964"/>
            <a:ext cx="11568352" cy="25533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1" hangingPunct="1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Độ khó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tăng dần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buNone/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Phạm vi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nới rộng từ hai cha con ra đến cả nước.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1" hangingPunct="1">
              <a:buFontTx/>
              <a:buNone/>
            </a:pPr>
            <a:r>
              <a:rPr lang="en-US" alt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Hình thức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từ đặt  câu hỏi và yêu cầu khó để tìm người tài cho đất nước, đến thực hiện thử thách để khẳng định trí tuệ của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người Việt  với nước ngoài.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999+ Hình nền Powerpoint đẹp, đơn giản nhưng ấn tượ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33852" y="1685206"/>
            <a:ext cx="5251789" cy="27010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vi-VN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 dung</a:t>
            </a: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Truyện đề cao sự thông minh và trí khôn dân gian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 đó tạo tiếng cười vui vẻ, hồn nhiên trong đời sống hằng ngày.</a:t>
            </a:r>
            <a:endParaRPr lang="vi-VN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80846" y="4156940"/>
            <a:ext cx="5251790" cy="27010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vi-VN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 thuật</a:t>
            </a: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vi-VN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Dùng câu đố thử tài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 nhân vật bộc lộ phẩm chất, tài năng.</a:t>
            </a:r>
            <a:endParaRPr lang="vi-VN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 dẫn dắt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 tiếng cười hài hước.</a:t>
            </a:r>
            <a:endParaRPr lang="vi-VN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70105" y="569857"/>
            <a:ext cx="5251789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III. </a:t>
            </a:r>
            <a:r>
              <a:rPr lang="en-US" sz="32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Tổng</a:t>
            </a:r>
            <a:r>
              <a:rPr lang="en-US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vi-VN" sz="3200" dirty="0">
              <a:solidFill>
                <a:srgbClr val="002060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3120</Words>
  <Application>WPS Presentation</Application>
  <PresentationFormat>Widescreen</PresentationFormat>
  <Paragraphs>134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Calibri Light</vt:lpstr>
      <vt:lpstr>Office Theme</vt:lpstr>
      <vt:lpstr>PowerPoint 演示文稿</vt:lpstr>
      <vt:lpstr>PowerPoint 演示文稿</vt:lpstr>
      <vt:lpstr>PowerPoint 演示文稿</vt:lpstr>
      <vt:lpstr>PowerPoint 演示文稿</vt:lpstr>
      <vt:lpstr>h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võ thị thảo thảo</dc:creator>
  <cp:lastModifiedBy>Mai</cp:lastModifiedBy>
  <cp:revision>2</cp:revision>
  <dcterms:created xsi:type="dcterms:W3CDTF">2022-10-02T11:04:00Z</dcterms:created>
  <dcterms:modified xsi:type="dcterms:W3CDTF">2022-10-09T15:12:57Z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8F8A68C0C8C443A29A6F1240DF970900</vt:lpwstr>
  </property>
  <property fmtid="{D5CDD505-2E9C-101B-9397-08002B2CF9AE}" pid="3" name="KSOProductBuildVer">
    <vt:lpwstr>1033-11.2.0.11341</vt:lpwstr>
  </property>
</Properties>
</file>