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75" r:id="rId4"/>
    <p:sldId id="258" r:id="rId5"/>
    <p:sldId id="276" r:id="rId6"/>
    <p:sldId id="277" r:id="rId7"/>
    <p:sldId id="278" r:id="rId8"/>
    <p:sldId id="279" r:id="rId9"/>
    <p:sldId id="280" r:id="rId10"/>
    <p:sldId id="281" r:id="rId11"/>
    <p:sldId id="283" r:id="rId12"/>
    <p:sldId id="282" r:id="rId13"/>
    <p:sldId id="284" r:id="rId14"/>
    <p:sldId id="25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4660"/>
  </p:normalViewPr>
  <p:slideViewPr>
    <p:cSldViewPr snapToGrid="0" showGuides="1">
      <p:cViewPr varScale="1">
        <p:scale>
          <a:sx n="82" d="100"/>
          <a:sy n="82" d="100"/>
        </p:scale>
        <p:origin x="96" y="86"/>
      </p:cViewPr>
      <p:guideLst>
        <p:guide orient="horz" pos="2160"/>
        <p:guide pos="38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9E1B0AC-3785-413C-AB36-52A36D7B099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9E1B0AC-3785-413C-AB36-52A36D7B099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9E1B0AC-3785-413C-AB36-52A36D7B099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9E1B0AC-3785-413C-AB36-52A36D7B099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9E1B0AC-3785-413C-AB36-52A36D7B099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9E1B0AC-3785-413C-AB36-52A36D7B099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9E1B0AC-3785-413C-AB36-52A36D7B099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9E1B0AC-3785-413C-AB36-52A36D7B099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1B0AC-3785-413C-AB36-52A36D7B099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9E1B0AC-3785-413C-AB36-52A36D7B099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9E1B0AC-3785-413C-AB36-52A36D7B099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3CB0C-2165-4FC0-996C-DDC92DA18BD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E1B0AC-3785-413C-AB36-52A36D7B099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3CB0C-2165-4FC0-996C-DDC92DA18BD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Free Motion Graphic Background 🌸 Grassy Field Flowers Butterflies Cartoon  Loop Video[Free Download] on Make a GI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5937" y="414717"/>
            <a:ext cx="6192735" cy="923330"/>
          </a:xfrm>
          <a:prstGeom prst="rect">
            <a:avLst/>
          </a:prstGeom>
          <a:noFill/>
        </p:spPr>
        <p:txBody>
          <a:bodyPr wrap="square" lIns="91440" tIns="45720" rIns="91440" bIns="45720">
            <a:spAutoFit/>
          </a:bodyPr>
          <a:lstStyle/>
          <a:p>
            <a:r>
              <a:rPr lang="en-US" sz="54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5400" b="1" dirty="0" err="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B</a:t>
            </a:r>
            <a:r>
              <a:rPr lang="en-US" sz="5400" b="1" cap="none" spc="0" dirty="0" err="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ài</a:t>
            </a:r>
            <a:r>
              <a:rPr lang="en-US" sz="54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2: </a:t>
            </a:r>
            <a:r>
              <a:rPr lang="en-US" sz="5400" b="1" cap="none" spc="0" dirty="0" err="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Miền</a:t>
            </a:r>
            <a:r>
              <a:rPr lang="en-US" sz="54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5400" b="1" cap="none" spc="0" dirty="0" err="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cổ</a:t>
            </a:r>
            <a:r>
              <a:rPr lang="en-US" sz="54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5400" b="1" cap="none" spc="0" dirty="0" err="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tích</a:t>
            </a:r>
            <a:r>
              <a:rPr lang="en-US" sz="54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endParaRPr lang="en-US" sz="54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2125633" y="2800782"/>
            <a:ext cx="8444170" cy="923330"/>
          </a:xfrm>
          <a:prstGeom prst="rect">
            <a:avLst/>
          </a:prstGeom>
          <a:noFill/>
        </p:spPr>
        <p:txBody>
          <a:bodyPr wrap="square" lIns="91440" tIns="45720" rIns="91440" bIns="45720">
            <a:spAutoFit/>
          </a:bodyPr>
          <a:lstStyle/>
          <a:p>
            <a:r>
              <a:rPr lang="en-US" sz="54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5400" b="1" dirty="0" err="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Văn</a:t>
            </a:r>
            <a:r>
              <a:rPr lang="en-US" sz="5400" b="1"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5400" b="1" dirty="0" err="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bản</a:t>
            </a:r>
            <a:r>
              <a:rPr lang="en-US" sz="5400" b="1"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1</a:t>
            </a:r>
            <a:r>
              <a:rPr lang="en-US" sz="54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SỌ DỪA</a:t>
            </a:r>
            <a:endParaRPr lang="en-US" sz="54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3294896" y="3489198"/>
            <a:ext cx="4387949" cy="769441"/>
          </a:xfrm>
          <a:prstGeom prst="rect">
            <a:avLst/>
          </a:prstGeom>
          <a:noFill/>
        </p:spPr>
        <p:txBody>
          <a:bodyPr wrap="square" lIns="91440" tIns="45720" rIns="91440" bIns="45720">
            <a:spAutoFit/>
          </a:bodyPr>
          <a:lstStyle/>
          <a:p>
            <a:r>
              <a:rPr lang="en-US" sz="4400" b="1" i="1" cap="none" spc="0" dirty="0">
                <a:ln w="12700">
                  <a:solidFill>
                    <a:schemeClr val="accent3">
                      <a:lumMod val="50000"/>
                    </a:schemeClr>
                  </a:solidFill>
                  <a:prstDash val="solid"/>
                </a:ln>
                <a:solidFill>
                  <a:srgbClr val="7030A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4400" b="1" i="1" dirty="0" err="1">
                <a:ln w="12700">
                  <a:solidFill>
                    <a:schemeClr val="accent3">
                      <a:lumMod val="50000"/>
                    </a:schemeClr>
                  </a:solidFill>
                  <a:prstDash val="solid"/>
                </a:ln>
                <a:solidFill>
                  <a:srgbClr val="7030A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Truyện</a:t>
            </a:r>
            <a:r>
              <a:rPr lang="en-US" sz="4400" b="1" i="1" dirty="0">
                <a:ln w="12700">
                  <a:solidFill>
                    <a:schemeClr val="accent3">
                      <a:lumMod val="50000"/>
                    </a:schemeClr>
                  </a:solidFill>
                  <a:prstDash val="solid"/>
                </a:ln>
                <a:solidFill>
                  <a:srgbClr val="7030A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4400" b="1" i="1" dirty="0" err="1">
                <a:ln w="12700">
                  <a:solidFill>
                    <a:schemeClr val="accent3">
                      <a:lumMod val="50000"/>
                    </a:schemeClr>
                  </a:solidFill>
                  <a:prstDash val="solid"/>
                </a:ln>
                <a:solidFill>
                  <a:srgbClr val="7030A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cổ</a:t>
            </a:r>
            <a:r>
              <a:rPr lang="en-US" sz="4400" b="1" i="1" dirty="0">
                <a:ln w="12700">
                  <a:solidFill>
                    <a:schemeClr val="accent3">
                      <a:lumMod val="50000"/>
                    </a:schemeClr>
                  </a:solidFill>
                  <a:prstDash val="solid"/>
                </a:ln>
                <a:solidFill>
                  <a:srgbClr val="7030A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4400" b="1" i="1" dirty="0" err="1">
                <a:ln w="12700">
                  <a:solidFill>
                    <a:schemeClr val="accent3">
                      <a:lumMod val="50000"/>
                    </a:schemeClr>
                  </a:solidFill>
                  <a:prstDash val="solid"/>
                </a:ln>
                <a:solidFill>
                  <a:srgbClr val="7030A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tích</a:t>
            </a:r>
            <a:r>
              <a:rPr lang="en-US" sz="4400" b="1" i="1" dirty="0">
                <a:ln w="12700">
                  <a:solidFill>
                    <a:schemeClr val="accent3">
                      <a:lumMod val="50000"/>
                    </a:schemeClr>
                  </a:solidFill>
                  <a:prstDash val="solid"/>
                </a:ln>
                <a:solidFill>
                  <a:srgbClr val="7030A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a:t>
            </a:r>
            <a:endParaRPr lang="en-US" sz="4400" b="1" i="1" cap="none" spc="0" dirty="0">
              <a:ln w="12700">
                <a:solidFill>
                  <a:schemeClr val="accent3">
                    <a:lumMod val="50000"/>
                  </a:schemeClr>
                </a:solidFill>
                <a:prstDash val="solid"/>
              </a:ln>
              <a:solidFill>
                <a:srgbClr val="7030A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Nhà giáo Nguyễn Ngọc Ký: Dẫn chứng đầu tiên học sinh chọn viết về nghị lực  số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65314"/>
            <a:ext cx="616753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ếu Bộ GD-ĐT chỉ đạo, nam sinh cõng bạn đi học 10 năm có được vào Đại học 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67534" y="0"/>
            <a:ext cx="602446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0" y="3429001"/>
            <a:ext cx="6167534" cy="3429000"/>
          </a:xfrm>
          <a:prstGeom prst="rect">
            <a:avLst/>
          </a:prstGeom>
        </p:spPr>
      </p:pic>
      <p:pic>
        <p:nvPicPr>
          <p:cNvPr id="5" name="Picture 4"/>
          <p:cNvPicPr>
            <a:picLocks noChangeAspect="1"/>
          </p:cNvPicPr>
          <p:nvPr/>
        </p:nvPicPr>
        <p:blipFill>
          <a:blip r:embed="rId4"/>
          <a:stretch>
            <a:fillRect/>
          </a:stretch>
        </p:blipFill>
        <p:spPr>
          <a:xfrm>
            <a:off x="6096000" y="3469822"/>
            <a:ext cx="6080449" cy="33473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8462" y="12837"/>
            <a:ext cx="3930977" cy="553085"/>
          </a:xfrm>
          <a:prstGeom prst="rect">
            <a:avLst/>
          </a:prstGeom>
          <a:noFill/>
        </p:spPr>
        <p:txBody>
          <a:bodyPr wrap="square" rtlCol="0">
            <a:spAutoFit/>
          </a:bodyPr>
          <a:lstStyle/>
          <a:p>
            <a:r>
              <a:rPr lang="en-US" sz="3000" b="1" dirty="0" err="1">
                <a:solidFill>
                  <a:srgbClr val="7030A0"/>
                </a:solidFill>
                <a:latin typeface="Times New Roman" panose="02020603050405020304" pitchFamily="18" charset="0"/>
                <a:cs typeface="Times New Roman" panose="02020603050405020304" pitchFamily="18" charset="0"/>
              </a:rPr>
              <a:t>Bài</a:t>
            </a:r>
            <a:r>
              <a:rPr lang="en-US" sz="3000" b="1" dirty="0">
                <a:solidFill>
                  <a:srgbClr val="7030A0"/>
                </a:solidFill>
                <a:latin typeface="Times New Roman" panose="02020603050405020304" pitchFamily="18" charset="0"/>
                <a:cs typeface="Times New Roman" panose="02020603050405020304" pitchFamily="18" charset="0"/>
              </a:rPr>
              <a:t> 1: </a:t>
            </a:r>
            <a:r>
              <a:rPr lang="en-US" sz="3000" b="1" dirty="0" err="1">
                <a:solidFill>
                  <a:srgbClr val="7030A0"/>
                </a:solidFill>
                <a:latin typeface="Times New Roman" panose="02020603050405020304" pitchFamily="18" charset="0"/>
                <a:cs typeface="Times New Roman" panose="02020603050405020304" pitchFamily="18" charset="0"/>
              </a:rPr>
              <a:t>Miền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cổ</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tích</a:t>
            </a:r>
            <a:endParaRPr lang="en-US" sz="30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05927" y="12836"/>
            <a:ext cx="3930977" cy="553085"/>
          </a:xfrm>
          <a:prstGeom prst="rect">
            <a:avLst/>
          </a:prstGeom>
          <a:noFill/>
        </p:spPr>
        <p:txBody>
          <a:bodyPr wrap="square" rtlCol="0">
            <a:spAutoFit/>
          </a:bodyPr>
          <a:lstStyle/>
          <a:p>
            <a:r>
              <a:rPr lang="en-US" sz="3000" b="1" dirty="0" err="1">
                <a:solidFill>
                  <a:srgbClr val="C00000"/>
                </a:solidFill>
                <a:latin typeface="Times New Roman" panose="02020603050405020304" pitchFamily="18" charset="0"/>
                <a:cs typeface="Times New Roman" panose="02020603050405020304" pitchFamily="18" charset="0"/>
              </a:rPr>
              <a:t>Văn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bản</a:t>
            </a:r>
            <a:r>
              <a:rPr lang="en-US" sz="3000" b="1" dirty="0">
                <a:solidFill>
                  <a:srgbClr val="C00000"/>
                </a:solidFill>
                <a:latin typeface="Times New Roman" panose="02020603050405020304" pitchFamily="18" charset="0"/>
                <a:cs typeface="Times New Roman" panose="02020603050405020304" pitchFamily="18" charset="0"/>
              </a:rPr>
              <a:t>: SỌ DỪA</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30188" y="483908"/>
            <a:ext cx="3249104" cy="553085"/>
          </a:xfrm>
          <a:prstGeom prst="rect">
            <a:avLst/>
          </a:prstGeom>
          <a:noFill/>
        </p:spPr>
        <p:txBody>
          <a:bodyPr wrap="square" rtlCol="0">
            <a:spAutoFit/>
          </a:bodyPr>
          <a:lstStyle/>
          <a:p>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Truyện</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cổ</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tích</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2870" y="803338"/>
            <a:ext cx="2586354" cy="553085"/>
          </a:xfrm>
          <a:prstGeom prst="rect">
            <a:avLst/>
          </a:prstGeom>
          <a:noFill/>
        </p:spPr>
        <p:txBody>
          <a:bodyPr wrap="square" rtlCol="0">
            <a:spAutoFit/>
          </a:bodyPr>
          <a:lstStyle/>
          <a:p>
            <a:r>
              <a:rPr lang="en-US" sz="3000" b="1" dirty="0">
                <a:solidFill>
                  <a:schemeClr val="accent1">
                    <a:lumMod val="50000"/>
                  </a:schemeClr>
                </a:solidFill>
                <a:latin typeface="Times New Roman" panose="02020603050405020304" pitchFamily="18" charset="0"/>
                <a:cs typeface="Times New Roman" panose="02020603050405020304" pitchFamily="18" charset="0"/>
              </a:rPr>
              <a:t>IV.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Luyện</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3000" b="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7207" y="1209118"/>
            <a:ext cx="12146132" cy="10147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1.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Tìm</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một</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vài</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chi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tiết</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chứng</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tỏ</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Sọ</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Dừa</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Một</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quan</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trạng</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tài</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năng</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kiệt</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xuất</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endParaRPr>
          </a:p>
        </p:txBody>
      </p:sp>
      <p:sp>
        <p:nvSpPr>
          <p:cNvPr id="11" name="TextBox 10"/>
          <p:cNvSpPr txBox="1"/>
          <p:nvPr/>
        </p:nvSpPr>
        <p:spPr>
          <a:xfrm>
            <a:off x="163285" y="2199950"/>
            <a:ext cx="10669555" cy="1938020"/>
          </a:xfrm>
          <a:prstGeom prst="rect">
            <a:avLst/>
          </a:prstGeom>
          <a:noFill/>
        </p:spPr>
        <p:txBody>
          <a:bodyPr wrap="square">
            <a:spAutoFit/>
          </a:bodyPr>
          <a:lstStyle/>
          <a:p>
            <a:pPr lvl="0" eaLnBrk="1" hangingPunct="1">
              <a:buNone/>
            </a:pP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Đem đủ lễ vật đến và cưới được cô con gái út nhà phú ông.</a:t>
            </a:r>
            <a:endParaRPr lang="vi-VN" sz="3000" dirty="0">
              <a:latin typeface="Times New Roman" panose="02020603050405020304" pitchFamily="18" charset="0"/>
              <a:cs typeface="Times New Roman" panose="02020603050405020304" pitchFamily="18" charset="0"/>
            </a:endParaRPr>
          </a:p>
          <a:p>
            <a:pPr lvl="0" eaLnBrk="1" hangingPunct="1">
              <a:buNone/>
            </a:pPr>
            <a:r>
              <a:rPr lang="vi-VN"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đỗ trạng nguyên và đi sứ.</a:t>
            </a:r>
            <a:endParaRPr lang="vi-VN" sz="3000" dirty="0">
              <a:latin typeface="Times New Roman" panose="02020603050405020304" pitchFamily="18" charset="0"/>
              <a:cs typeface="Times New Roman" panose="02020603050405020304" pitchFamily="18" charset="0"/>
            </a:endParaRPr>
          </a:p>
          <a:p>
            <a:pPr lvl="0" eaLnBrk="1" hangingPunct="1">
              <a:buNone/>
            </a:pPr>
            <a:r>
              <a:rPr lang="vi-VN" sz="3000" dirty="0">
                <a:latin typeface="Times New Roman" panose="02020603050405020304" pitchFamily="18" charset="0"/>
                <a:cs typeface="Times New Roman" panose="02020603050405020304" pitchFamily="18" charset="0"/>
              </a:rPr>
              <a:t>- Dặn dò vợ đề phòng nguy hiểm</a:t>
            </a:r>
            <a:r>
              <a:rPr lang="en-US" sz="3000" dirty="0">
                <a:latin typeface="Times New Roman" panose="02020603050405020304" pitchFamily="18" charset="0"/>
                <a:cs typeface="Times New Roman" panose="02020603050405020304" pitchFamily="18" charset="0"/>
              </a:rPr>
              <a:t>.</a:t>
            </a:r>
            <a:endParaRPr lang="vi-VN" sz="3000" dirty="0">
              <a:latin typeface="Times New Roman" panose="02020603050405020304" pitchFamily="18" charset="0"/>
              <a:cs typeface="Times New Roman" panose="02020603050405020304" pitchFamily="18" charset="0"/>
            </a:endParaRPr>
          </a:p>
          <a:p>
            <a:pPr lvl="0" eaLnBrk="1" hangingPunct="1">
              <a:buNone/>
            </a:pPr>
            <a:r>
              <a:rPr lang="vi-VN" sz="3000" dirty="0">
                <a:latin typeface="Times New Roman" panose="02020603050405020304" pitchFamily="18" charset="0"/>
                <a:cs typeface="Times New Roman" panose="02020603050405020304" pitchFamily="18" charset="0"/>
              </a:rPr>
              <a:t>- Giấu vợ trong buồng</a:t>
            </a:r>
            <a:r>
              <a:rPr lang="en-US"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sym typeface="Wingdings" panose="05000000000000000000" pitchFamily="2" charset="2"/>
              </a:rPr>
              <a:t></a:t>
            </a:r>
            <a:r>
              <a:rPr lang="vi-VN" sz="3000" dirty="0">
                <a:latin typeface="Times New Roman" panose="02020603050405020304" pitchFamily="18" charset="0"/>
                <a:cs typeface="Times New Roman" panose="02020603050405020304" pitchFamily="18" charset="0"/>
              </a:rPr>
              <a:t> vạch trần tội ác của hai cô chị.</a:t>
            </a:r>
            <a:endParaRPr lang="vi-VN" sz="3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63285" y="3931340"/>
            <a:ext cx="11865430" cy="1572260"/>
          </a:xfrm>
          <a:prstGeom prst="rect">
            <a:avLst/>
          </a:prstGeom>
          <a:noFill/>
        </p:spPr>
        <p:txBody>
          <a:bodyPr wrap="square">
            <a:spAutoFit/>
          </a:bodyPr>
          <a:lstStyle/>
          <a:p>
            <a:pPr lvl="0" eaLnBrk="1" hangingPunct="1">
              <a:lnSpc>
                <a:spcPct val="107000"/>
              </a:lnSpc>
              <a:spcAft>
                <a:spcPts val="800"/>
              </a:spcAft>
              <a:buNone/>
            </a:pPr>
            <a:r>
              <a:rPr lang="en-US" sz="30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Chứng</a:t>
            </a:r>
            <a:r>
              <a:rPr lang="en-US" sz="30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tỏ</a:t>
            </a:r>
            <a:r>
              <a:rPr lang="en-US" sz="30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Sọ</a:t>
            </a:r>
            <a:r>
              <a:rPr lang="en-US" sz="30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Dừa</a:t>
            </a:r>
            <a:r>
              <a:rPr lang="en-US" sz="30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30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d</a:t>
            </a:r>
            <a:r>
              <a:rPr lang="vi-VN" sz="3000" b="1" dirty="0">
                <a:solidFill>
                  <a:schemeClr val="accent1">
                    <a:lumMod val="50000"/>
                  </a:schemeClr>
                </a:solidFill>
                <a:latin typeface="Times New Roman" panose="02020603050405020304" pitchFamily="18" charset="0"/>
                <a:cs typeface="Times New Roman" panose="02020603050405020304" pitchFamily="18" charset="0"/>
              </a:rPr>
              <a:t>ũng cảm</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dám</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vi-VN" sz="3000" b="1" dirty="0">
                <a:solidFill>
                  <a:schemeClr val="accent1">
                    <a:lumMod val="50000"/>
                  </a:schemeClr>
                </a:solidFill>
                <a:latin typeface="Times New Roman" panose="02020603050405020304" pitchFamily="18" charset="0"/>
                <a:cs typeface="Times New Roman" panose="02020603050405020304" pitchFamily="18" charset="0"/>
              </a:rPr>
              <a:t>thực hiện ước mơ. Có tài năng xuất chúng. Có khả năng nhìn xa trông rộng. Cẩn thận, thấu đáo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việc</a:t>
            </a:r>
            <a:r>
              <a:rPr lang="vi-VN" sz="3000" b="1" dirty="0">
                <a:solidFill>
                  <a:schemeClr val="accent1">
                    <a:lumMod val="50000"/>
                  </a:schemeClr>
                </a:solidFill>
                <a:latin typeface="Times New Roman" panose="02020603050405020304" pitchFamily="18" charset="0"/>
                <a:cs typeface="Times New Roman" panose="02020603050405020304" pitchFamily="18" charset="0"/>
              </a:rPr>
              <a:t> vạch trần cái ác, người xấu.</a:t>
            </a:r>
            <a:endParaRPr lang="vi-VN" sz="30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9"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 calcmode="lin" valueType="num">
                                      <p:cBhvr additive="base">
                                        <p:cTn id="20"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894" y="233016"/>
            <a:ext cx="11931976" cy="1014730"/>
          </a:xfrm>
          <a:prstGeom prst="rect">
            <a:avLst/>
          </a:prstGeom>
          <a:noFill/>
        </p:spPr>
        <p:txBody>
          <a:bodyPr wrap="square">
            <a:spAutoFit/>
          </a:bodyPr>
          <a:lstStyle/>
          <a:p>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2.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Em</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rút</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ra</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đặc</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điểm</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nhân</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vật</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trong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truyện</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cổ</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tích</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thể</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hiện</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qua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nhân</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vật</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Sọ</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Dừa</a:t>
            </a:r>
            <a:r>
              <a:rPr kumimoji="0" lang="en-US" sz="3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a:t>
            </a:r>
            <a:endParaRPr 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39364" y="1130251"/>
            <a:ext cx="11594969" cy="4707890"/>
          </a:xfrm>
          <a:prstGeom prst="rect">
            <a:avLst/>
          </a:prstGeom>
          <a:noFill/>
        </p:spPr>
        <p:txBody>
          <a:bodyPr wrap="square">
            <a:spAutoFit/>
          </a:bodyPr>
          <a:lstStyle/>
          <a:p>
            <a:pPr lvl="0" eaLnBrk="1" hangingPunct="1">
              <a:buNone/>
            </a:pPr>
            <a:r>
              <a:rPr lang="vi-VN" sz="3000" dirty="0">
                <a:latin typeface="+mj-lt"/>
              </a:rPr>
              <a:t>Sọ Dừa là nhân vật bất hạnh.</a:t>
            </a:r>
            <a:endParaRPr lang="vi-VN" sz="3000" dirty="0">
              <a:latin typeface="+mj-lt"/>
            </a:endParaRPr>
          </a:p>
          <a:p>
            <a:pPr lvl="0" eaLnBrk="1" hangingPunct="1">
              <a:buNone/>
            </a:pPr>
            <a:r>
              <a:rPr lang="en-US" sz="3000" dirty="0">
                <a:latin typeface="+mj-lt"/>
              </a:rPr>
              <a:t>-</a:t>
            </a:r>
            <a:r>
              <a:rPr lang="vi-VN" sz="3000" dirty="0">
                <a:latin typeface="+mj-lt"/>
              </a:rPr>
              <a:t> Phẩm chất của Sọ Dừa:</a:t>
            </a:r>
            <a:endParaRPr lang="vi-VN" sz="3000" dirty="0">
              <a:latin typeface="+mj-lt"/>
            </a:endParaRPr>
          </a:p>
          <a:p>
            <a:pPr lvl="0" eaLnBrk="1" hangingPunct="1">
              <a:buNone/>
            </a:pPr>
            <a:r>
              <a:rPr lang="vi-VN" sz="3000" dirty="0">
                <a:latin typeface="+mj-lt"/>
              </a:rPr>
              <a:t>+ Hiếu thảo, chịu thương chịu khó</a:t>
            </a:r>
            <a:endParaRPr lang="vi-VN" sz="3000" dirty="0">
              <a:latin typeface="+mj-lt"/>
            </a:endParaRPr>
          </a:p>
          <a:p>
            <a:pPr lvl="0" eaLnBrk="1" hangingPunct="1">
              <a:buNone/>
            </a:pPr>
            <a:r>
              <a:rPr lang="vi-VN" sz="3000" dirty="0">
                <a:latin typeface="+mj-lt"/>
              </a:rPr>
              <a:t>+ Có tài năng xuất chúng</a:t>
            </a:r>
            <a:endParaRPr lang="vi-VN" sz="3000" dirty="0">
              <a:latin typeface="+mj-lt"/>
            </a:endParaRPr>
          </a:p>
          <a:p>
            <a:pPr lvl="0" eaLnBrk="1" hangingPunct="1">
              <a:buNone/>
            </a:pPr>
            <a:r>
              <a:rPr lang="vi-VN" sz="3000" dirty="0">
                <a:latin typeface="+mj-lt"/>
              </a:rPr>
              <a:t>+ Dũng cảm, kiên trì thực hiện ước mơ</a:t>
            </a:r>
            <a:endParaRPr lang="vi-VN" sz="3000" dirty="0">
              <a:latin typeface="+mj-lt"/>
            </a:endParaRPr>
          </a:p>
          <a:p>
            <a:pPr lvl="0" eaLnBrk="1" hangingPunct="1">
              <a:buNone/>
            </a:pPr>
            <a:r>
              <a:rPr lang="vi-VN" sz="3000" dirty="0">
                <a:latin typeface="+mj-lt"/>
              </a:rPr>
              <a:t>+ Cẩn trọng, thấu đáo trong việc vạch trần cái ác, người xấu</a:t>
            </a:r>
            <a:endParaRPr lang="vi-VN" sz="3000" dirty="0">
              <a:latin typeface="+mj-lt"/>
            </a:endParaRPr>
          </a:p>
          <a:p>
            <a:pPr lvl="0" eaLnBrk="1" hangingPunct="1">
              <a:buNone/>
            </a:pPr>
            <a:r>
              <a:rPr lang="vi-VN" sz="3000" dirty="0">
                <a:latin typeface="+mj-lt"/>
              </a:rPr>
              <a:t> </a:t>
            </a:r>
            <a:r>
              <a:rPr lang="en-US" sz="3000" dirty="0">
                <a:latin typeface="+mj-lt"/>
                <a:sym typeface="Wingdings" panose="05000000000000000000" pitchFamily="2" charset="2"/>
              </a:rPr>
              <a:t> </a:t>
            </a:r>
            <a:r>
              <a:rPr lang="vi-VN" sz="3000" dirty="0">
                <a:latin typeface="+mj-lt"/>
              </a:rPr>
              <a:t>Nhân vật Sọ Dừa mang đủ những phẩm chất, tính cách của một nhân vật bất hạnh trong truyện cổ tích. </a:t>
            </a:r>
            <a:endParaRPr lang="vi-VN" sz="3000" dirty="0">
              <a:latin typeface="+mj-lt"/>
            </a:endParaRPr>
          </a:p>
          <a:p>
            <a:pPr lvl="0" eaLnBrk="1" hangingPunct="1"/>
            <a:r>
              <a:rPr lang="en-US" sz="3000" dirty="0">
                <a:latin typeface="+mj-lt"/>
                <a:sym typeface="Wingdings" panose="05000000000000000000" pitchFamily="2" charset="2"/>
              </a:rPr>
              <a:t> </a:t>
            </a:r>
            <a:r>
              <a:rPr lang="vi-VN" sz="3000" dirty="0">
                <a:latin typeface="+mj-lt"/>
              </a:rPr>
              <a:t>Phẩm chất được bộc lộ qua hành động từ lúc </a:t>
            </a:r>
            <a:r>
              <a:rPr lang="en-US" sz="3000" dirty="0">
                <a:latin typeface="+mj-lt"/>
              </a:rPr>
              <a:t>g</a:t>
            </a:r>
            <a:r>
              <a:rPr lang="vi-VN" sz="3000" dirty="0">
                <a:latin typeface="+mj-lt"/>
              </a:rPr>
              <a:t>ặp thử thách </a:t>
            </a:r>
            <a:r>
              <a:rPr lang="en-US" sz="3000" dirty="0">
                <a:latin typeface="+mj-lt"/>
                <a:sym typeface="Wingdings" panose="05000000000000000000" pitchFamily="2" charset="2"/>
              </a:rPr>
              <a:t> v</a:t>
            </a:r>
            <a:r>
              <a:rPr lang="vi-VN" sz="3000" dirty="0">
                <a:latin typeface="+mj-lt"/>
              </a:rPr>
              <a:t>ượt qua thử thách</a:t>
            </a:r>
            <a:r>
              <a:rPr lang="en-US" sz="3000" dirty="0">
                <a:latin typeface="+mj-lt"/>
              </a:rPr>
              <a:t> </a:t>
            </a:r>
            <a:r>
              <a:rPr lang="en-US" sz="3000" dirty="0">
                <a:latin typeface="+mj-lt"/>
                <a:sym typeface="Wingdings" panose="05000000000000000000" pitchFamily="2" charset="2"/>
              </a:rPr>
              <a:t></a:t>
            </a:r>
            <a:r>
              <a:rPr lang="vi-VN" sz="3000" dirty="0">
                <a:latin typeface="+mj-lt"/>
              </a:rPr>
              <a:t> Hạnh phúc</a:t>
            </a:r>
            <a:endParaRPr lang="vi-VN" sz="3000" dirty="0">
              <a:latin typeface="+mj-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barn(inVertical)">
                                      <p:cBhvr>
                                        <p:cTn id="19" dur="500"/>
                                        <p:tgtEl>
                                          <p:spTgt spid="7">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arn(inVertical)">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barn(inVertical)">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1000"/>
                                        <p:tgtEl>
                                          <p:spTgt spid="7">
                                            <p:txEl>
                                              <p:pRg st="7" end="7"/>
                                            </p:txEl>
                                          </p:spTgt>
                                        </p:tgtEl>
                                      </p:cBhvr>
                                    </p:animEffect>
                                    <p:anim calcmode="lin" valueType="num">
                                      <p:cBhvr>
                                        <p:cTn id="3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Desktop Full HD Đẹp, Dễ Thương, Lượt Tải Nhiều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25959" y="102637"/>
            <a:ext cx="4689104" cy="523220"/>
          </a:xfrm>
          <a:prstGeom prst="rect">
            <a:avLst/>
          </a:prstGeom>
          <a:noFill/>
        </p:spPr>
        <p:txBody>
          <a:bodyPr wrap="none" rtlCol="0">
            <a:spAutoFit/>
          </a:body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HƯỚNG DẪN HỌC Ở NHÀ </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18931" y="1057470"/>
            <a:ext cx="6266180" cy="2553335"/>
          </a:xfrm>
          <a:prstGeom prst="rect">
            <a:avLst/>
          </a:prstGeom>
          <a:noFill/>
        </p:spPr>
        <p:txBody>
          <a:bodyPr wrap="none" rtlCol="0">
            <a:spAutoFit/>
          </a:bodyPr>
          <a:lstStyle/>
          <a:p>
            <a:r>
              <a:rPr lang="en-US" sz="3200" dirty="0" err="1">
                <a:solidFill>
                  <a:schemeClr val="accent1">
                    <a:lumMod val="50000"/>
                  </a:schemeClr>
                </a:solidFill>
                <a:latin typeface="Times New Roman" panose="02020603050405020304" pitchFamily="18" charset="0"/>
                <a:cs typeface="Times New Roman" panose="02020603050405020304" pitchFamily="18" charset="0"/>
              </a:rPr>
              <a:t>Học</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kỹ</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nội</a:t>
            </a:r>
            <a:r>
              <a:rPr lang="en-US" sz="3200" dirty="0">
                <a:solidFill>
                  <a:schemeClr val="accent1">
                    <a:lumMod val="50000"/>
                  </a:schemeClr>
                </a:solidFill>
                <a:latin typeface="Times New Roman" panose="02020603050405020304" pitchFamily="18" charset="0"/>
                <a:cs typeface="Times New Roman" panose="02020603050405020304" pitchFamily="18" charset="0"/>
              </a:rPr>
              <a:t> dung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học</a:t>
            </a:r>
            <a:r>
              <a:rPr lang="en-US" sz="3200" dirty="0">
                <a:solidFill>
                  <a:schemeClr val="accent1">
                    <a:lumMod val="50000"/>
                  </a:schemeClr>
                </a:solidFill>
                <a:latin typeface="Times New Roman" panose="02020603050405020304" pitchFamily="18" charset="0"/>
                <a:cs typeface="Times New Roman" panose="02020603050405020304" pitchFamily="18" charset="0"/>
              </a:rPr>
              <a:t>.</a:t>
            </a:r>
            <a:endParaRPr lang="en-US" sz="3200" dirty="0">
              <a:solidFill>
                <a:schemeClr val="accent1">
                  <a:lumMod val="50000"/>
                </a:schemeClr>
              </a:solidFill>
              <a:latin typeface="Times New Roman" panose="02020603050405020304" pitchFamily="18" charset="0"/>
              <a:cs typeface="Times New Roman" panose="02020603050405020304" pitchFamily="18" charset="0"/>
            </a:endParaRPr>
          </a:p>
          <a:p>
            <a:r>
              <a:rPr lang="en-US" sz="3200" dirty="0" err="1">
                <a:solidFill>
                  <a:schemeClr val="accent1">
                    <a:lumMod val="50000"/>
                  </a:schemeClr>
                </a:solidFill>
                <a:latin typeface="Times New Roman" panose="02020603050405020304" pitchFamily="18" charset="0"/>
                <a:cs typeface="Times New Roman" panose="02020603050405020304" pitchFamily="18" charset="0"/>
              </a:rPr>
              <a:t>Soạn</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bản</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Em</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bé</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thông</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minh</a:t>
            </a:r>
            <a:r>
              <a:rPr lang="en-US" sz="3200" dirty="0">
                <a:solidFill>
                  <a:schemeClr val="accent1">
                    <a:lumMod val="50000"/>
                  </a:schemeClr>
                </a:solidFill>
                <a:latin typeface="Times New Roman" panose="02020603050405020304" pitchFamily="18" charset="0"/>
                <a:cs typeface="Times New Roman" panose="02020603050405020304" pitchFamily="18" charset="0"/>
              </a:rPr>
              <a:t>”</a:t>
            </a:r>
            <a:endParaRPr lang="en-US" sz="3200" dirty="0">
              <a:solidFill>
                <a:schemeClr val="accent1">
                  <a:lumMod val="50000"/>
                </a:schemeClr>
              </a:solidFill>
              <a:latin typeface="Times New Roman" panose="02020603050405020304" pitchFamily="18" charset="0"/>
              <a:cs typeface="Times New Roman" panose="02020603050405020304" pitchFamily="18" charset="0"/>
            </a:endParaRPr>
          </a:p>
          <a:p>
            <a:r>
              <a:rPr lang="en-US" sz="3200" dirty="0" err="1">
                <a:solidFill>
                  <a:schemeClr val="accent1">
                    <a:lumMod val="50000"/>
                  </a:schemeClr>
                </a:solidFill>
                <a:latin typeface="Times New Roman" panose="02020603050405020304" pitchFamily="18" charset="0"/>
                <a:cs typeface="Times New Roman" panose="02020603050405020304" pitchFamily="18" charset="0"/>
              </a:rPr>
              <a:t>Xác</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định</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những</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thử</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thách</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em</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bé</a:t>
            </a:r>
            <a:r>
              <a:rPr lang="en-US" sz="3200" dirty="0">
                <a:solidFill>
                  <a:schemeClr val="accent1">
                    <a:lumMod val="50000"/>
                  </a:schemeClr>
                </a:solidFill>
                <a:latin typeface="Times New Roman" panose="02020603050405020304" pitchFamily="18" charset="0"/>
                <a:cs typeface="Times New Roman" panose="02020603050405020304" pitchFamily="18" charset="0"/>
              </a:rPr>
              <a:t>.</a:t>
            </a:r>
            <a:endParaRPr lang="en-US" sz="3200" dirty="0">
              <a:solidFill>
                <a:schemeClr val="accent1">
                  <a:lumMod val="50000"/>
                </a:schemeClr>
              </a:solidFill>
              <a:latin typeface="Times New Roman" panose="02020603050405020304" pitchFamily="18" charset="0"/>
              <a:cs typeface="Times New Roman" panose="02020603050405020304" pitchFamily="18" charset="0"/>
            </a:endParaRPr>
          </a:p>
          <a:p>
            <a:r>
              <a:rPr lang="en-US" sz="3200" dirty="0">
                <a:solidFill>
                  <a:schemeClr val="accent1">
                    <a:lumMod val="50000"/>
                  </a:schemeClr>
                </a:solidFill>
                <a:latin typeface="Times New Roman" panose="02020603050405020304" pitchFamily="18" charset="0"/>
                <a:cs typeface="Times New Roman" panose="02020603050405020304" pitchFamily="18" charset="0"/>
              </a:rPr>
              <a:t>Ý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nghĩa</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câu</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chuyện</a:t>
            </a:r>
            <a:r>
              <a:rPr lang="en-US" sz="3200" dirty="0">
                <a:solidFill>
                  <a:schemeClr val="accent1">
                    <a:lumMod val="50000"/>
                  </a:schemeClr>
                </a:solidFill>
                <a:latin typeface="Times New Roman" panose="02020603050405020304" pitchFamily="18" charset="0"/>
                <a:cs typeface="Times New Roman" panose="02020603050405020304" pitchFamily="18" charset="0"/>
              </a:rPr>
              <a:t>.</a:t>
            </a:r>
            <a:endParaRPr lang="en-US" sz="3200" dirty="0">
              <a:solidFill>
                <a:schemeClr val="accent1">
                  <a:lumMod val="50000"/>
                </a:schemeClr>
              </a:solidFill>
              <a:latin typeface="Times New Roman" panose="02020603050405020304" pitchFamily="18" charset="0"/>
              <a:cs typeface="Times New Roman" panose="02020603050405020304" pitchFamily="18" charset="0"/>
            </a:endParaRPr>
          </a:p>
          <a:p>
            <a:r>
              <a:rPr lang="en-US" sz="3200" dirty="0" err="1">
                <a:solidFill>
                  <a:schemeClr val="accent1">
                    <a:lumMod val="50000"/>
                  </a:schemeClr>
                </a:solidFill>
                <a:latin typeface="Times New Roman" panose="02020603050405020304" pitchFamily="18" charset="0"/>
                <a:cs typeface="Times New Roman" panose="02020603050405020304" pitchFamily="18" charset="0"/>
              </a:rPr>
              <a:t>Nhận</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xét</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lần</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thử</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thách</a:t>
            </a:r>
            <a:r>
              <a:rPr lang="en-US" sz="3200" dirty="0">
                <a:solidFill>
                  <a:schemeClr val="accent1">
                    <a:lumMod val="50000"/>
                  </a:schemeClr>
                </a:solidFill>
                <a:latin typeface="Times New Roman" panose="02020603050405020304" pitchFamily="18" charset="0"/>
                <a:cs typeface="Times New Roman" panose="02020603050405020304" pitchFamily="18" charset="0"/>
              </a:rPr>
              <a:t>.</a:t>
            </a:r>
            <a:endParaRPr lang="en-US" sz="3200"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vert="horz" wrap="square" lIns="91440" tIns="45720" rIns="91440" bIns="45720" rtlCol="0" anchor="ctr" anchorCtr="0">
            <a:normAutofit/>
          </a:bodyPr>
          <a:lstStyle/>
          <a:p>
            <a:endParaRPr dirty="0"/>
          </a:p>
        </p:txBody>
      </p:sp>
      <p:sp>
        <p:nvSpPr>
          <p:cNvPr id="4099" name="Content Placeholder 2"/>
          <p:cNvSpPr>
            <a:spLocks noGrp="1"/>
          </p:cNvSpPr>
          <p:nvPr>
            <p:ph idx="1"/>
          </p:nvPr>
        </p:nvSpPr>
        <p:spPr/>
        <p:txBody>
          <a:bodyPr vert="horz" wrap="square" lIns="91440" tIns="45720" rIns="91440" bIns="45720" rtlCol="0" anchor="t" anchorCtr="0">
            <a:normAutofit/>
          </a:bodyPr>
          <a:lstStyle/>
          <a:p>
            <a:endParaRPr dirty="0"/>
          </a:p>
        </p:txBody>
      </p:sp>
      <p:pic>
        <p:nvPicPr>
          <p:cNvPr id="4100" name="Picture 2" descr="D:\So_dua_bia_truyen.jpg"/>
          <p:cNvPicPr>
            <a:picLocks noChangeAspect="1"/>
          </p:cNvPicPr>
          <p:nvPr/>
        </p:nvPicPr>
        <p:blipFill>
          <a:blip r:embed="rId1"/>
          <a:stretch>
            <a:fillRect/>
          </a:stretch>
        </p:blipFill>
        <p:spPr>
          <a:xfrm>
            <a:off x="0" y="0"/>
            <a:ext cx="12192000" cy="6858000"/>
          </a:xfrm>
          <a:prstGeom prst="rect">
            <a:avLst/>
          </a:prstGeom>
          <a:noFill/>
          <a:ln w="9525">
            <a:noFill/>
          </a:ln>
        </p:spPr>
      </p:pic>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1234" y="75413"/>
            <a:ext cx="3930977" cy="553085"/>
          </a:xfrm>
          <a:prstGeom prst="rect">
            <a:avLst/>
          </a:prstGeom>
          <a:noFill/>
        </p:spPr>
        <p:txBody>
          <a:bodyPr wrap="square" rtlCol="0">
            <a:spAutoFit/>
          </a:bodyPr>
          <a:lstStyle/>
          <a:p>
            <a:r>
              <a:rPr lang="en-US" sz="3000" b="1" dirty="0" err="1">
                <a:solidFill>
                  <a:srgbClr val="7030A0"/>
                </a:solidFill>
                <a:latin typeface="Times New Roman" panose="02020603050405020304" pitchFamily="18" charset="0"/>
                <a:cs typeface="Times New Roman" panose="02020603050405020304" pitchFamily="18" charset="0"/>
              </a:rPr>
              <a:t>Bài</a:t>
            </a:r>
            <a:r>
              <a:rPr lang="en-US" sz="3000" b="1" dirty="0">
                <a:solidFill>
                  <a:srgbClr val="7030A0"/>
                </a:solidFill>
                <a:latin typeface="Times New Roman" panose="02020603050405020304" pitchFamily="18" charset="0"/>
                <a:cs typeface="Times New Roman" panose="02020603050405020304" pitchFamily="18" charset="0"/>
              </a:rPr>
              <a:t> 1: </a:t>
            </a:r>
            <a:r>
              <a:rPr lang="en-US" sz="3000" b="1" dirty="0" err="1">
                <a:solidFill>
                  <a:srgbClr val="7030A0"/>
                </a:solidFill>
                <a:latin typeface="Times New Roman" panose="02020603050405020304" pitchFamily="18" charset="0"/>
                <a:cs typeface="Times New Roman" panose="02020603050405020304" pitchFamily="18" charset="0"/>
              </a:rPr>
              <a:t>Miền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cổ</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tích</a:t>
            </a:r>
            <a:endParaRPr lang="en-US" sz="3000" b="1" dirty="0">
              <a:solidFill>
                <a:srgbClr val="7030A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38282" y="557752"/>
            <a:ext cx="3930977" cy="553085"/>
          </a:xfrm>
          <a:prstGeom prst="rect">
            <a:avLst/>
          </a:prstGeom>
          <a:noFill/>
        </p:spPr>
        <p:txBody>
          <a:bodyPr wrap="square" rtlCol="0">
            <a:spAutoFit/>
          </a:bodyPr>
          <a:lstStyle/>
          <a:p>
            <a:r>
              <a:rPr lang="en-US" sz="3000" b="1" dirty="0" err="1">
                <a:solidFill>
                  <a:srgbClr val="C00000"/>
                </a:solidFill>
                <a:latin typeface="Times New Roman" panose="02020603050405020304" pitchFamily="18" charset="0"/>
                <a:cs typeface="Times New Roman" panose="02020603050405020304" pitchFamily="18" charset="0"/>
              </a:rPr>
              <a:t>Văn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bản</a:t>
            </a:r>
            <a:r>
              <a:rPr lang="en-US" sz="3000" b="1" dirty="0">
                <a:solidFill>
                  <a:srgbClr val="C00000"/>
                </a:solidFill>
                <a:latin typeface="Times New Roman" panose="02020603050405020304" pitchFamily="18" charset="0"/>
                <a:cs typeface="Times New Roman" panose="02020603050405020304" pitchFamily="18" charset="0"/>
              </a:rPr>
              <a:t>: SỌ DỪA</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979738" y="1011809"/>
            <a:ext cx="3249104" cy="553085"/>
          </a:xfrm>
          <a:prstGeom prst="rect">
            <a:avLst/>
          </a:prstGeom>
          <a:noFill/>
        </p:spPr>
        <p:txBody>
          <a:bodyPr wrap="square" rtlCol="0">
            <a:spAutoFit/>
          </a:bodyPr>
          <a:lstStyle/>
          <a:p>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Truyện</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cổ</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tích</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4208" y="1273814"/>
            <a:ext cx="3249104" cy="553085"/>
          </a:xfrm>
          <a:prstGeom prst="rect">
            <a:avLst/>
          </a:prstGeom>
          <a:noFill/>
        </p:spPr>
        <p:txBody>
          <a:bodyPr wrap="square" rtlCol="0">
            <a:spAutoFit/>
          </a:bodyPr>
          <a:lstStyle/>
          <a:p>
            <a:r>
              <a:rPr lang="en-US" sz="3000" b="1" dirty="0">
                <a:solidFill>
                  <a:schemeClr val="accent1">
                    <a:lumMod val="50000"/>
                  </a:schemeClr>
                </a:solidFill>
                <a:latin typeface="Times New Roman" panose="02020603050405020304" pitchFamily="18" charset="0"/>
                <a:cs typeface="Times New Roman" panose="02020603050405020304" pitchFamily="18" charset="0"/>
              </a:rPr>
              <a:t>I.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chung</a:t>
            </a:r>
            <a:r>
              <a:rPr lang="en-US" sz="3000" b="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5469" y="1660831"/>
            <a:ext cx="2357337" cy="553085"/>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1. </a:t>
            </a:r>
            <a:r>
              <a:rPr lang="en-US" sz="3000" b="1" dirty="0" err="1">
                <a:solidFill>
                  <a:srgbClr val="FF0000"/>
                </a:solidFill>
                <a:latin typeface="Times New Roman" panose="02020603050405020304" pitchFamily="18" charset="0"/>
                <a:cs typeface="Times New Roman" panose="02020603050405020304" pitchFamily="18" charset="0"/>
              </a:rPr>
              <a:t>Tác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giả</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912506" y="1660831"/>
            <a:ext cx="1568450" cy="553085"/>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gian</a:t>
            </a:r>
            <a:endParaRPr lang="en-US" sz="3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15468" y="2085172"/>
            <a:ext cx="2357337" cy="553085"/>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2. </a:t>
            </a:r>
            <a:r>
              <a:rPr lang="en-US" sz="3000" b="1" dirty="0" err="1">
                <a:solidFill>
                  <a:srgbClr val="FF0000"/>
                </a:solidFill>
                <a:latin typeface="Times New Roman" panose="02020603050405020304" pitchFamily="18" charset="0"/>
                <a:cs typeface="Times New Roman" panose="02020603050405020304" pitchFamily="18" charset="0"/>
              </a:rPr>
              <a:t>Tác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phẩm</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15467" y="2472189"/>
            <a:ext cx="1950720" cy="553085"/>
          </a:xfrm>
          <a:prstGeom prst="rect">
            <a:avLst/>
          </a:prstGeom>
          <a:noFill/>
        </p:spPr>
        <p:txBody>
          <a:bodyPr wrap="none" rtlCol="0">
            <a:spAutoFit/>
          </a:bodyPr>
          <a:lstStyle/>
          <a:p>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loại</a:t>
            </a:r>
            <a:r>
              <a:rPr lang="en-US" sz="3000" b="1" dirty="0">
                <a:latin typeface="Times New Roman" panose="02020603050405020304" pitchFamily="18" charset="0"/>
                <a:cs typeface="Times New Roman" panose="02020603050405020304" pitchFamily="18" charset="0"/>
              </a:rPr>
              <a:t>: </a:t>
            </a:r>
            <a:endParaRPr lang="en-US" sz="3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948701" y="2458328"/>
            <a:ext cx="3705002" cy="553085"/>
          </a:xfrm>
          <a:prstGeom prst="rect">
            <a:avLst/>
          </a:prstGeom>
          <a:noFill/>
        </p:spPr>
        <p:txBody>
          <a:bodyPr wrap="square">
            <a:spAutoFit/>
          </a:bodyPr>
          <a:lstStyle/>
          <a:p>
            <a:r>
              <a:rPr lang="en-US" sz="3000" dirty="0">
                <a:effectLst/>
                <a:latin typeface="Times New Roman" panose="02020603050405020304" pitchFamily="18" charset="0"/>
                <a:ea typeface="Calibri" panose="020F0502020204030204" pitchFamily="34" charset="0"/>
                <a:cs typeface="Times New Roman" panose="02020603050405020304" pitchFamily="18" charset="0"/>
              </a:rPr>
              <a:t>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ruyện cổ tích</a:t>
            </a:r>
            <a:endParaRPr lang="en-US" sz="3000" dirty="0"/>
          </a:p>
        </p:txBody>
      </p:sp>
      <p:sp>
        <p:nvSpPr>
          <p:cNvPr id="16" name="TextBox 15"/>
          <p:cNvSpPr txBox="1"/>
          <p:nvPr/>
        </p:nvSpPr>
        <p:spPr>
          <a:xfrm>
            <a:off x="146956" y="2896530"/>
            <a:ext cx="12045044" cy="2399665"/>
          </a:xfrm>
          <a:prstGeom prst="rect">
            <a:avLst/>
          </a:prstGeom>
          <a:noFill/>
        </p:spPr>
        <p:txBody>
          <a:bodyPr wrap="square">
            <a:spAutoFit/>
          </a:bodyPr>
          <a:lstStyle/>
          <a:p>
            <a:pPr marL="0" marR="0">
              <a:spcBef>
                <a:spcPts val="0"/>
              </a:spcBef>
              <a:spcAft>
                <a:spcPts val="0"/>
              </a:spcAft>
            </a:pP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Cổ</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tích:</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là loại truyện dân gian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kể</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cuộc đời của một số k</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i</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ểu nhân vật</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sym typeface="+mn-ea"/>
              </a:rPr>
              <a:t>bất hạnh, dũng sĩ, thông minh...</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Truyện thể hiện cách nhìn, cách nghĩ của người xưa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đối</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cuộc sống</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đồng thời nói lên mơ ước về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xã</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hội</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công bằng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tốt đẹp. Truyện </a:t>
            </a:r>
            <a:r>
              <a:rPr lang="en-US" sz="3000" dirty="0" err="1">
                <a:latin typeface="Times New Roman" panose="02020603050405020304" pitchFamily="18" charset="0"/>
                <a:ea typeface="Arial" panose="020B0604020202020204" pitchFamily="34" charset="0"/>
                <a:cs typeface="Times New Roman" panose="02020603050405020304" pitchFamily="18" charset="0"/>
              </a:rPr>
              <a:t>thường</a:t>
            </a:r>
            <a:r>
              <a:rPr lang="en-US" sz="3000" dirty="0">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có yếu tố hoang đường, kỳ ảo</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thường</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thúc</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hậu</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alt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3000" dirty="0" err="1">
                <a:effectLst/>
                <a:latin typeface="Times New Roman" panose="02020603050405020304" pitchFamily="18" charset="0"/>
                <a:ea typeface="Arial" panose="020B0604020202020204" pitchFamily="34" charset="0"/>
                <a:cs typeface="Times New Roman" panose="02020603050405020304" pitchFamily="18" charset="0"/>
              </a:rPr>
              <a:t>đ</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ược</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kể</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trình</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gian</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3000" dirty="0">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barn(outHorizontal)">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barn(inVertical)">
                                      <p:cBhvr>
                                        <p:cTn id="4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p:nvPr/>
        </p:nvSpPr>
        <p:spPr>
          <a:xfrm>
            <a:off x="187186" y="1480430"/>
            <a:ext cx="9965482" cy="19380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just">
              <a:spcBef>
                <a:spcPts val="0"/>
              </a:spcBef>
              <a:spcAft>
                <a:spcPts val="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Sọ</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Dừa</a:t>
            </a:r>
            <a:endParaRPr lang="en-US" sz="3000" dirty="0">
              <a:effectLst/>
              <a:latin typeface="Calibri" panose="020F0502020204030204" pitchFamily="34" charset="0"/>
              <a:cs typeface="Times New Roman" panose="02020603050405020304" pitchFamily="18" charset="0"/>
            </a:endParaRPr>
          </a:p>
          <a:p>
            <a:pPr marL="0" marR="0" algn="just">
              <a:spcBef>
                <a:spcPts val="0"/>
              </a:spcBef>
              <a:spcAft>
                <a:spcPts val="0"/>
              </a:spcAft>
            </a:pP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3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xấu</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xí</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cs typeface="Times New Roman" panose="02020603050405020304" pitchFamily="18" charset="0"/>
            </a:endParaRPr>
          </a:p>
          <a:p>
            <a:pPr marL="0" marR="0" algn="just">
              <a:spcBef>
                <a:spcPts val="0"/>
              </a:spcBef>
              <a:spcAft>
                <a:spcPts val="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N</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gôi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ba</a:t>
            </a:r>
            <a:endParaRPr lang="en-US" sz="3000" dirty="0">
              <a:effectLst/>
              <a:latin typeface="Calibri" panose="020F0502020204030204" pitchFamily="34" charset="0"/>
              <a:cs typeface="Times New Roman" panose="02020603050405020304" pitchFamily="18" charset="0"/>
            </a:endParaRPr>
          </a:p>
          <a:p>
            <a:pPr marL="0" marR="0" algn="just">
              <a:spcBef>
                <a:spcPts val="0"/>
              </a:spcBef>
              <a:spcAft>
                <a:spcPts val="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PTBĐ</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T</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ự</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sự</a:t>
            </a:r>
            <a:endParaRPr lang="en-US" sz="3000" dirty="0">
              <a:effectLst/>
              <a:latin typeface="Calibri" panose="020F0502020204030204" pitchFamily="34" charset="0"/>
              <a:cs typeface="Times New Roman" panose="02020603050405020304" pitchFamily="18" charset="0"/>
            </a:endParaRPr>
          </a:p>
        </p:txBody>
      </p:sp>
      <p:sp>
        <p:nvSpPr>
          <p:cNvPr id="5" name="TextBox 4"/>
          <p:cNvSpPr txBox="1"/>
          <p:nvPr/>
        </p:nvSpPr>
        <p:spPr>
          <a:xfrm>
            <a:off x="588462" y="12837"/>
            <a:ext cx="3930977" cy="553085"/>
          </a:xfrm>
          <a:prstGeom prst="rect">
            <a:avLst/>
          </a:prstGeom>
          <a:noFill/>
        </p:spPr>
        <p:txBody>
          <a:bodyPr wrap="square" rtlCol="0">
            <a:spAutoFit/>
          </a:bodyPr>
          <a:lstStyle/>
          <a:p>
            <a:r>
              <a:rPr lang="en-US" sz="3000" b="1" dirty="0" err="1">
                <a:solidFill>
                  <a:srgbClr val="7030A0"/>
                </a:solidFill>
                <a:latin typeface="Times New Roman" panose="02020603050405020304" pitchFamily="18" charset="0"/>
                <a:cs typeface="Times New Roman" panose="02020603050405020304" pitchFamily="18" charset="0"/>
              </a:rPr>
              <a:t>Bài</a:t>
            </a:r>
            <a:r>
              <a:rPr lang="en-US" sz="3000" b="1" dirty="0">
                <a:solidFill>
                  <a:srgbClr val="7030A0"/>
                </a:solidFill>
                <a:latin typeface="Times New Roman" panose="02020603050405020304" pitchFamily="18" charset="0"/>
                <a:cs typeface="Times New Roman" panose="02020603050405020304" pitchFamily="18" charset="0"/>
              </a:rPr>
              <a:t> 1: </a:t>
            </a:r>
            <a:r>
              <a:rPr lang="en-US" sz="3000" b="1" dirty="0" err="1">
                <a:solidFill>
                  <a:srgbClr val="7030A0"/>
                </a:solidFill>
                <a:latin typeface="Times New Roman" panose="02020603050405020304" pitchFamily="18" charset="0"/>
                <a:cs typeface="Times New Roman" panose="02020603050405020304" pitchFamily="18" charset="0"/>
              </a:rPr>
              <a:t>Miền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cổ</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tích</a:t>
            </a:r>
            <a:endParaRPr lang="en-US" sz="3000" b="1" dirty="0">
              <a:solidFill>
                <a:srgbClr val="7030A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05927" y="12836"/>
            <a:ext cx="3930977" cy="553085"/>
          </a:xfrm>
          <a:prstGeom prst="rect">
            <a:avLst/>
          </a:prstGeom>
          <a:noFill/>
        </p:spPr>
        <p:txBody>
          <a:bodyPr wrap="square" rtlCol="0">
            <a:spAutoFit/>
          </a:bodyPr>
          <a:lstStyle/>
          <a:p>
            <a:r>
              <a:rPr lang="en-US" sz="3000" b="1" dirty="0" err="1">
                <a:solidFill>
                  <a:srgbClr val="C00000"/>
                </a:solidFill>
                <a:latin typeface="Times New Roman" panose="02020603050405020304" pitchFamily="18" charset="0"/>
                <a:cs typeface="Times New Roman" panose="02020603050405020304" pitchFamily="18" charset="0"/>
              </a:rPr>
              <a:t>Văn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bản</a:t>
            </a:r>
            <a:r>
              <a:rPr lang="en-US" sz="3000" b="1" dirty="0">
                <a:solidFill>
                  <a:srgbClr val="C00000"/>
                </a:solidFill>
                <a:latin typeface="Times New Roman" panose="02020603050405020304" pitchFamily="18" charset="0"/>
                <a:cs typeface="Times New Roman" panose="02020603050405020304" pitchFamily="18" charset="0"/>
              </a:rPr>
              <a:t>: SỌ DỪA</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630188" y="483908"/>
            <a:ext cx="3249104" cy="553085"/>
          </a:xfrm>
          <a:prstGeom prst="rect">
            <a:avLst/>
          </a:prstGeom>
          <a:noFill/>
        </p:spPr>
        <p:txBody>
          <a:bodyPr wrap="square" rtlCol="0">
            <a:spAutoFit/>
          </a:bodyPr>
          <a:lstStyle/>
          <a:p>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Truyện</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cổ</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tích</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4208" y="658080"/>
            <a:ext cx="3249104" cy="553085"/>
          </a:xfrm>
          <a:prstGeom prst="rect">
            <a:avLst/>
          </a:prstGeom>
          <a:noFill/>
        </p:spPr>
        <p:txBody>
          <a:bodyPr wrap="square" rtlCol="0">
            <a:spAutoFit/>
          </a:bodyPr>
          <a:lstStyle/>
          <a:p>
            <a:r>
              <a:rPr lang="en-US" sz="3000" b="1" dirty="0">
                <a:solidFill>
                  <a:schemeClr val="accent1">
                    <a:lumMod val="50000"/>
                  </a:schemeClr>
                </a:solidFill>
                <a:latin typeface="Times New Roman" panose="02020603050405020304" pitchFamily="18" charset="0"/>
                <a:cs typeface="Times New Roman" panose="02020603050405020304" pitchFamily="18" charset="0"/>
              </a:rPr>
              <a:t>I.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chung</a:t>
            </a:r>
            <a:r>
              <a:rPr lang="en-US" sz="3000" b="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96614" y="1053367"/>
            <a:ext cx="2357337" cy="553085"/>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2. </a:t>
            </a:r>
            <a:r>
              <a:rPr lang="en-US" sz="3000" b="1" dirty="0" err="1">
                <a:solidFill>
                  <a:srgbClr val="FF0000"/>
                </a:solidFill>
                <a:latin typeface="Times New Roman" panose="02020603050405020304" pitchFamily="18" charset="0"/>
                <a:cs typeface="Times New Roman" panose="02020603050405020304" pitchFamily="18" charset="0"/>
              </a:rPr>
              <a:t>Tác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phẩm</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0" name="TextBox 7"/>
          <p:cNvSpPr txBox="1"/>
          <p:nvPr/>
        </p:nvSpPr>
        <p:spPr>
          <a:xfrm>
            <a:off x="228975" y="3250747"/>
            <a:ext cx="1810358" cy="55308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just">
              <a:spcBef>
                <a:spcPts val="0"/>
              </a:spcBef>
              <a:spcAft>
                <a:spcPts val="0"/>
              </a:spcAft>
            </a:pP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effectLst/>
                <a:latin typeface="Times New Roman" panose="02020603050405020304" pitchFamily="18" charset="0"/>
                <a:ea typeface="Calibri" panose="020F0502020204030204" pitchFamily="34" charset="0"/>
                <a:cs typeface="Times New Roman" panose="02020603050405020304" pitchFamily="18" charset="0"/>
              </a:rPr>
              <a:t>Bố</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9"/>
          <p:cNvSpPr txBox="1"/>
          <p:nvPr/>
        </p:nvSpPr>
        <p:spPr>
          <a:xfrm>
            <a:off x="588645" y="3595370"/>
            <a:ext cx="11373485" cy="14763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000" dirty="0">
                <a:latin typeface="+mj-lt"/>
              </a:rPr>
              <a:t>+</a:t>
            </a:r>
            <a:r>
              <a:rPr lang="en-US" sz="3000" b="0" i="0" dirty="0">
                <a:effectLst/>
                <a:latin typeface="+mj-lt"/>
              </a:rPr>
              <a:t> </a:t>
            </a:r>
            <a:r>
              <a:rPr lang="vi-VN" sz="3000" b="0" i="0" dirty="0">
                <a:effectLst/>
                <a:latin typeface="+mj-lt"/>
              </a:rPr>
              <a:t>Đoạn 1 (Từ đầu ... đặt tên cho nó là Sọ Dừa)</a:t>
            </a:r>
            <a:r>
              <a:rPr lang="en-US" sz="3000" b="0" i="0" dirty="0">
                <a:effectLst/>
                <a:latin typeface="+mj-lt"/>
              </a:rPr>
              <a:t> </a:t>
            </a:r>
            <a:r>
              <a:rPr lang="en-US" sz="3000" b="0" i="0" dirty="0">
                <a:effectLst/>
                <a:latin typeface="+mj-lt"/>
                <a:sym typeface="Wingdings" panose="05000000000000000000" pitchFamily="2" charset="2"/>
              </a:rPr>
              <a:t></a:t>
            </a:r>
            <a:r>
              <a:rPr lang="vi-VN" sz="3000" b="0" i="0" dirty="0">
                <a:effectLst/>
                <a:latin typeface="+mj-lt"/>
              </a:rPr>
              <a:t> Sự ra đời của Sọ Dừa.</a:t>
            </a:r>
            <a:endParaRPr lang="vi-VN" sz="3000" b="0" i="0" dirty="0">
              <a:effectLst/>
              <a:latin typeface="+mj-lt"/>
            </a:endParaRPr>
          </a:p>
          <a:p>
            <a:pPr algn="just"/>
            <a:r>
              <a:rPr lang="en-US" sz="3000" dirty="0">
                <a:latin typeface="+mj-lt"/>
              </a:rPr>
              <a:t>+ </a:t>
            </a:r>
            <a:r>
              <a:rPr lang="vi-VN" sz="3000" b="0" i="0" dirty="0">
                <a:effectLst/>
                <a:latin typeface="+mj-lt"/>
              </a:rPr>
              <a:t>Đoạn 2 (tiếp ... </a:t>
            </a:r>
            <a:r>
              <a:rPr lang="en-US" sz="3000" b="0" i="0" dirty="0" err="1">
                <a:effectLst/>
                <a:latin typeface="Times New Roman" panose="02020603050405020304" pitchFamily="18" charset="0"/>
                <a:cs typeface="Times New Roman" panose="02020603050405020304" pitchFamily="18" charset="0"/>
              </a:rPr>
              <a:t>Cảnh</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đảo</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hoang</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vắng</a:t>
            </a:r>
            <a:r>
              <a:rPr lang="vi-VN" sz="3000" b="0" i="0" dirty="0">
                <a:effectLst/>
                <a:latin typeface="+mj-lt"/>
              </a:rPr>
              <a:t>)</a:t>
            </a:r>
            <a:r>
              <a:rPr lang="en-US" sz="3000" b="0" i="0" dirty="0">
                <a:effectLst/>
                <a:latin typeface="+mj-lt"/>
              </a:rPr>
              <a:t> </a:t>
            </a:r>
            <a:r>
              <a:rPr lang="en-US" sz="3000" b="0" i="0" dirty="0">
                <a:effectLst/>
                <a:latin typeface="+mj-lt"/>
                <a:sym typeface="Wingdings" panose="05000000000000000000" pitchFamily="2" charset="2"/>
              </a:rPr>
              <a:t></a:t>
            </a:r>
            <a:r>
              <a:rPr lang="en-US" sz="3000" b="0" i="0" dirty="0" err="1">
                <a:effectLst/>
                <a:latin typeface="Times New Roman" panose="02020603050405020304" pitchFamily="18" charset="0"/>
                <a:cs typeface="Times New Roman" panose="02020603050405020304" pitchFamily="18" charset="0"/>
              </a:rPr>
              <a:t>Những</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thử</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thách</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của</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Sọ</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Dừa</a:t>
            </a:r>
            <a:endParaRPr lang="vi-VN" sz="3000" b="0" i="0" dirty="0">
              <a:effectLst/>
              <a:latin typeface="Times New Roman" panose="02020603050405020304" pitchFamily="18" charset="0"/>
              <a:cs typeface="Times New Roman" panose="02020603050405020304" pitchFamily="18" charset="0"/>
            </a:endParaRPr>
          </a:p>
          <a:p>
            <a:pPr algn="just"/>
            <a:r>
              <a:rPr lang="en-US" sz="3000" dirty="0">
                <a:latin typeface="+mj-lt"/>
              </a:rPr>
              <a:t>+</a:t>
            </a:r>
            <a:r>
              <a:rPr lang="vi-VN" sz="3000" b="0" i="0" dirty="0">
                <a:effectLst/>
                <a:latin typeface="+mj-lt"/>
              </a:rPr>
              <a:t> Đoạn 3 (còn lại)</a:t>
            </a:r>
            <a:r>
              <a:rPr lang="en-US" sz="3000" b="0" i="0" dirty="0">
                <a:effectLst/>
                <a:latin typeface="+mj-lt"/>
              </a:rPr>
              <a:t> </a:t>
            </a:r>
            <a:r>
              <a:rPr lang="en-US" sz="3000" b="0" i="0" dirty="0">
                <a:effectLst/>
                <a:latin typeface="+mj-lt"/>
                <a:sym typeface="Wingdings" panose="05000000000000000000" pitchFamily="2" charset="2"/>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Hạnh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phúc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Sọ</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Dừa</a:t>
            </a:r>
            <a:r>
              <a:rPr lang="en-US" sz="3000" dirty="0">
                <a:latin typeface="Times New Roman" panose="02020603050405020304" pitchFamily="18" charset="0"/>
                <a:ea typeface="Calibri" panose="020F0502020204030204" pitchFamily="34" charset="0"/>
                <a:cs typeface="Times New Roman" panose="02020603050405020304" pitchFamily="18" charset="0"/>
              </a:rPr>
              <a:t>.</a:t>
            </a:r>
            <a:endParaRPr lang="vi-VN" sz="3000" b="0" i="0" dirty="0">
              <a:effectLst/>
              <a:latin typeface="+mj-lt"/>
            </a:endParaRPr>
          </a:p>
        </p:txBody>
      </p:sp>
      <p:sp>
        <p:nvSpPr>
          <p:cNvPr id="12" name="TextBox 7"/>
          <p:cNvSpPr txBox="1"/>
          <p:nvPr/>
        </p:nvSpPr>
        <p:spPr>
          <a:xfrm>
            <a:off x="1873449" y="3262812"/>
            <a:ext cx="1522840" cy="55308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just">
              <a:spcBef>
                <a:spcPts val="0"/>
              </a:spcBef>
              <a:spcAft>
                <a:spcPts val="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phần</a:t>
            </a:r>
            <a:endParaRPr lang="en-US" sz="3000" dirty="0">
              <a:effectLst/>
              <a:latin typeface="Calibri" panose="020F0502020204030204" pitchFamily="34" charset="0"/>
              <a:cs typeface="Times New Roman" panose="02020603050405020304" pitchFamily="18" charset="0"/>
            </a:endParaRPr>
          </a:p>
        </p:txBody>
      </p:sp>
      <p:sp>
        <p:nvSpPr>
          <p:cNvPr id="14" name="TextBox 13"/>
          <p:cNvSpPr txBox="1"/>
          <p:nvPr/>
        </p:nvSpPr>
        <p:spPr>
          <a:xfrm>
            <a:off x="316785" y="4951810"/>
            <a:ext cx="11645059" cy="1938020"/>
          </a:xfrm>
          <a:prstGeom prst="rect">
            <a:avLst/>
          </a:prstGeom>
          <a:noFill/>
        </p:spPr>
        <p:txBody>
          <a:bodyPr wrap="square">
            <a:spAutoFit/>
          </a:bodyPr>
          <a:lstStyle/>
          <a:p>
            <a:pPr>
              <a:spcAft>
                <a:spcPts val="0"/>
              </a:spcAft>
            </a:pPr>
            <a:r>
              <a:rPr lang="en-US" sz="3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 tài</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Ngoại hình và phẩm chất bên trong của con người.</a:t>
            </a:r>
            <a:endParaRPr lang="vi-VN" sz="3000" dirty="0">
              <a:effectLst/>
              <a:latin typeface="Calibri" panose="020F0502020204030204" pitchFamily="34" charset="0"/>
              <a:cs typeface="Times New Roman" panose="02020603050405020304" pitchFamily="18" charset="0"/>
            </a:endParaRPr>
          </a:p>
          <a:p>
            <a:pPr>
              <a:spcAft>
                <a:spcPts val="0"/>
              </a:spcAft>
            </a:pPr>
            <a:r>
              <a:rPr lang="vi-VN" sz="3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Chủ đề: </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 hiện ước mơ của nhân dân về công bằng xã hội: Những người thiệt thòi, bất hạnh, tốt bụng sẽ được hưởng hạnh phúc; những kẻ ác, tham lam sẽ bị trừng trị.</a:t>
            </a:r>
            <a:endParaRPr lang="vi-VN" sz="3000" dirty="0">
              <a:effectLst/>
              <a:latin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fade">
                                      <p:cBhvr>
                                        <p:cTn id="46" dur="1000"/>
                                        <p:tgtEl>
                                          <p:spTgt spid="14">
                                            <p:txEl>
                                              <p:pRg st="0" end="0"/>
                                            </p:txEl>
                                          </p:spTgt>
                                        </p:tgtEl>
                                      </p:cBhvr>
                                    </p:animEffect>
                                    <p:anim calcmode="lin" valueType="num">
                                      <p:cBhvr>
                                        <p:cTn id="4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42" fill="hold" nodeType="clickEffect">
                                  <p:stCondLst>
                                    <p:cond delay="0"/>
                                  </p:stCondLst>
                                  <p:childTnLst>
                                    <p:set>
                                      <p:cBhvr>
                                        <p:cTn id="52" dur="1" fill="hold">
                                          <p:stCondLst>
                                            <p:cond delay="0"/>
                                          </p:stCondLst>
                                        </p:cTn>
                                        <p:tgtEl>
                                          <p:spTgt spid="14">
                                            <p:txEl>
                                              <p:pRg st="1" end="1"/>
                                            </p:txEl>
                                          </p:spTgt>
                                        </p:tgtEl>
                                        <p:attrNameLst>
                                          <p:attrName>style.visibility</p:attrName>
                                        </p:attrNameLst>
                                      </p:cBhvr>
                                      <p:to>
                                        <p:strVal val="visible"/>
                                      </p:to>
                                    </p:set>
                                    <p:animEffect transition="in" filter="barn(outHorizontal)">
                                      <p:cBhvr>
                                        <p:cTn id="53"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8462" y="12837"/>
            <a:ext cx="3930977" cy="553085"/>
          </a:xfrm>
          <a:prstGeom prst="rect">
            <a:avLst/>
          </a:prstGeom>
          <a:noFill/>
        </p:spPr>
        <p:txBody>
          <a:bodyPr wrap="square" rtlCol="0">
            <a:spAutoFit/>
          </a:bodyPr>
          <a:lstStyle/>
          <a:p>
            <a:r>
              <a:rPr lang="en-US" sz="3000" b="1" dirty="0" err="1">
                <a:solidFill>
                  <a:srgbClr val="7030A0"/>
                </a:solidFill>
                <a:latin typeface="Times New Roman" panose="02020603050405020304" pitchFamily="18" charset="0"/>
                <a:cs typeface="Times New Roman" panose="02020603050405020304" pitchFamily="18" charset="0"/>
              </a:rPr>
              <a:t>Bài</a:t>
            </a:r>
            <a:r>
              <a:rPr lang="en-US" sz="3000" b="1" dirty="0">
                <a:solidFill>
                  <a:srgbClr val="7030A0"/>
                </a:solidFill>
                <a:latin typeface="Times New Roman" panose="02020603050405020304" pitchFamily="18" charset="0"/>
                <a:cs typeface="Times New Roman" panose="02020603050405020304" pitchFamily="18" charset="0"/>
              </a:rPr>
              <a:t> 1: </a:t>
            </a:r>
            <a:r>
              <a:rPr lang="en-US" sz="3000" b="1" dirty="0" err="1">
                <a:solidFill>
                  <a:srgbClr val="7030A0"/>
                </a:solidFill>
                <a:latin typeface="Times New Roman" panose="02020603050405020304" pitchFamily="18" charset="0"/>
                <a:cs typeface="Times New Roman" panose="02020603050405020304" pitchFamily="18" charset="0"/>
              </a:rPr>
              <a:t>Miền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cổ</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tích</a:t>
            </a:r>
            <a:endParaRPr lang="en-US" sz="30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05927" y="12836"/>
            <a:ext cx="3930977" cy="553085"/>
          </a:xfrm>
          <a:prstGeom prst="rect">
            <a:avLst/>
          </a:prstGeom>
          <a:noFill/>
        </p:spPr>
        <p:txBody>
          <a:bodyPr wrap="square" rtlCol="0">
            <a:spAutoFit/>
          </a:bodyPr>
          <a:lstStyle/>
          <a:p>
            <a:r>
              <a:rPr lang="en-US" sz="3000" b="1" dirty="0" err="1">
                <a:solidFill>
                  <a:srgbClr val="C00000"/>
                </a:solidFill>
                <a:latin typeface="Times New Roman" panose="02020603050405020304" pitchFamily="18" charset="0"/>
                <a:cs typeface="Times New Roman" panose="02020603050405020304" pitchFamily="18" charset="0"/>
              </a:rPr>
              <a:t>Văn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bản</a:t>
            </a:r>
            <a:r>
              <a:rPr lang="en-US" sz="3000" b="1" dirty="0">
                <a:solidFill>
                  <a:srgbClr val="C00000"/>
                </a:solidFill>
                <a:latin typeface="Times New Roman" panose="02020603050405020304" pitchFamily="18" charset="0"/>
                <a:cs typeface="Times New Roman" panose="02020603050405020304" pitchFamily="18" charset="0"/>
              </a:rPr>
              <a:t>: SỌ DỪA</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30188" y="483908"/>
            <a:ext cx="3249104" cy="553085"/>
          </a:xfrm>
          <a:prstGeom prst="rect">
            <a:avLst/>
          </a:prstGeom>
          <a:noFill/>
        </p:spPr>
        <p:txBody>
          <a:bodyPr wrap="square" rtlCol="0">
            <a:spAutoFit/>
          </a:bodyPr>
          <a:lstStyle/>
          <a:p>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Truyện</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cổ</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tích</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4208" y="887315"/>
            <a:ext cx="4340510" cy="553085"/>
          </a:xfrm>
          <a:prstGeom prst="rect">
            <a:avLst/>
          </a:prstGeom>
          <a:noFill/>
        </p:spPr>
        <p:txBody>
          <a:bodyPr wrap="square" rtlCol="0">
            <a:spAutoFit/>
          </a:bodyPr>
          <a:lstStyle/>
          <a:p>
            <a:r>
              <a:rPr lang="en-US" sz="3000" b="1" dirty="0">
                <a:solidFill>
                  <a:schemeClr val="accent1">
                    <a:lumMod val="50000"/>
                  </a:schemeClr>
                </a:solidFill>
                <a:latin typeface="Times New Roman" panose="02020603050405020304" pitchFamily="18" charset="0"/>
                <a:cs typeface="Times New Roman" panose="02020603050405020304" pitchFamily="18" charset="0"/>
              </a:rPr>
              <a:t>II.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bản</a:t>
            </a:r>
            <a:r>
              <a:rPr lang="en-US" sz="3000" b="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10"/>
          <p:cNvSpPr txBox="1"/>
          <p:nvPr/>
        </p:nvSpPr>
        <p:spPr>
          <a:xfrm>
            <a:off x="196184" y="1317677"/>
            <a:ext cx="9683108" cy="424624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000" b="1" dirty="0">
                <a:solidFill>
                  <a:srgbClr val="FF0000"/>
                </a:solidFill>
                <a:latin typeface="Times New Roman" panose="02020603050405020304" pitchFamily="18" charset="0"/>
                <a:cs typeface="Times New Roman" panose="02020603050405020304" pitchFamily="18" charset="0"/>
              </a:rPr>
              <a:t>1. </a:t>
            </a:r>
            <a:r>
              <a:rPr lang="en-US" sz="3000" b="1" dirty="0" err="1">
                <a:solidFill>
                  <a:srgbClr val="FF0000"/>
                </a:solidFill>
                <a:latin typeface="Times New Roman" panose="02020603050405020304" pitchFamily="18" charset="0"/>
                <a:cs typeface="Times New Roman" panose="02020603050405020304" pitchFamily="18" charset="0"/>
              </a:rPr>
              <a:t>Nhân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vật</a:t>
            </a:r>
            <a:r>
              <a:rPr lang="en-US" sz="3000" b="1" dirty="0">
                <a:solidFill>
                  <a:srgbClr val="FF0000"/>
                </a:solidFill>
                <a:latin typeface="Times New Roman" panose="02020603050405020304" pitchFamily="18" charset="0"/>
                <a:cs typeface="Times New Roman" panose="02020603050405020304" pitchFamily="18" charset="0"/>
              </a:rPr>
              <a:t> S</a:t>
            </a:r>
            <a:r>
              <a:rPr lang="en-US" sz="3000" b="1" dirty="0" err="1">
                <a:solidFill>
                  <a:srgbClr val="FF0000"/>
                </a:solidFill>
                <a:latin typeface="Times New Roman" panose="02020603050405020304" pitchFamily="18" charset="0"/>
                <a:cs typeface="Times New Roman" panose="02020603050405020304" pitchFamily="18" charset="0"/>
              </a:rPr>
              <a:t>ọ</a:t>
            </a:r>
            <a:r>
              <a:rPr lang="en-US" sz="3000" b="1" dirty="0">
                <a:solidFill>
                  <a:srgbClr val="FF0000"/>
                </a:solidFill>
                <a:latin typeface="Times New Roman" panose="02020603050405020304" pitchFamily="18" charset="0"/>
                <a:cs typeface="Times New Roman" panose="02020603050405020304" pitchFamily="18" charset="0"/>
              </a:rPr>
              <a:t> D</a:t>
            </a:r>
            <a:r>
              <a:rPr lang="en-US" sz="3000" b="1" dirty="0" err="1">
                <a:solidFill>
                  <a:srgbClr val="FF0000"/>
                </a:solidFill>
                <a:latin typeface="Times New Roman" panose="02020603050405020304" pitchFamily="18" charset="0"/>
                <a:cs typeface="Times New Roman" panose="02020603050405020304" pitchFamily="18" charset="0"/>
              </a:rPr>
              <a:t>ừa</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a:p>
            <a:pPr algn="just"/>
            <a:r>
              <a:rPr lang="en-US" sz="3000" b="1" i="0" dirty="0">
                <a:solidFill>
                  <a:srgbClr val="000000"/>
                </a:solidFill>
                <a:effectLst/>
                <a:latin typeface="Times New Roman" panose="02020603050405020304" pitchFamily="18" charset="0"/>
                <a:cs typeface="Times New Roman" panose="02020603050405020304" pitchFamily="18" charset="0"/>
              </a:rPr>
              <a:t>a. </a:t>
            </a:r>
            <a:r>
              <a:rPr lang="vi-VN" sz="3000" b="1" i="0" dirty="0">
                <a:solidFill>
                  <a:srgbClr val="000000"/>
                </a:solidFill>
                <a:effectLst/>
                <a:latin typeface="Times New Roman" panose="02020603050405020304" pitchFamily="18" charset="0"/>
                <a:cs typeface="Times New Roman" panose="02020603050405020304" pitchFamily="18" charset="0"/>
              </a:rPr>
              <a:t>Sự ra đời của Sọ Dừa:</a:t>
            </a:r>
            <a:endParaRPr lang="vi-VN" sz="3000" b="1" i="0" dirty="0">
              <a:solidFill>
                <a:srgbClr val="000000"/>
              </a:solidFill>
              <a:effectLst/>
              <a:latin typeface="Times New Roman" panose="02020603050405020304" pitchFamily="18" charset="0"/>
              <a:cs typeface="Times New Roman" panose="02020603050405020304" pitchFamily="18" charset="0"/>
            </a:endParaRPr>
          </a:p>
          <a:p>
            <a:pPr algn="just"/>
            <a:r>
              <a:rPr lang="vi-VN" sz="3000" b="0" i="0" dirty="0">
                <a:solidFill>
                  <a:srgbClr val="000000"/>
                </a:solidFill>
                <a:effectLst/>
                <a:latin typeface="Times New Roman" panose="02020603050405020304" pitchFamily="18" charset="0"/>
                <a:cs typeface="Times New Roman" panose="02020603050405020304" pitchFamily="18" charset="0"/>
              </a:rPr>
              <a:t>- Hai vợ chồng nghèo chưa có con.</a:t>
            </a:r>
            <a:endParaRPr lang="vi-VN" sz="3000" b="0" i="0" dirty="0">
              <a:solidFill>
                <a:srgbClr val="000000"/>
              </a:solidFill>
              <a:effectLst/>
              <a:latin typeface="Times New Roman" panose="02020603050405020304" pitchFamily="18" charset="0"/>
              <a:cs typeface="Times New Roman" panose="02020603050405020304" pitchFamily="18" charset="0"/>
            </a:endParaRPr>
          </a:p>
          <a:p>
            <a:pPr algn="just"/>
            <a:r>
              <a:rPr lang="en-US" sz="3000" b="0" i="0" dirty="0">
                <a:solidFill>
                  <a:srgbClr val="000000"/>
                </a:solidFill>
                <a:effectLst/>
                <a:latin typeface="Times New Roman" panose="02020603050405020304" pitchFamily="18" charset="0"/>
                <a:cs typeface="Times New Roman" panose="02020603050405020304" pitchFamily="18" charset="0"/>
              </a:rPr>
              <a:t>- </a:t>
            </a:r>
            <a:r>
              <a:rPr lang="vi-VN" sz="3000" b="0" i="0" dirty="0">
                <a:solidFill>
                  <a:srgbClr val="000000"/>
                </a:solidFill>
                <a:effectLst/>
                <a:latin typeface="Times New Roman" panose="02020603050405020304" pitchFamily="18" charset="0"/>
                <a:cs typeface="Times New Roman" panose="02020603050405020304" pitchFamily="18" charset="0"/>
              </a:rPr>
              <a:t>Người vợ </a:t>
            </a:r>
            <a:r>
              <a:rPr lang="en-US" sz="3000" b="0" i="0" dirty="0" err="1">
                <a:solidFill>
                  <a:srgbClr val="000000"/>
                </a:solidFill>
                <a:effectLst/>
                <a:latin typeface="Times New Roman" panose="02020603050405020304" pitchFamily="18" charset="0"/>
                <a:cs typeface="Times New Roman" panose="02020603050405020304" pitchFamily="18" charset="0"/>
              </a:rPr>
              <a:t>tình</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cờ</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vi-VN" sz="3000" b="0" i="0" dirty="0">
                <a:solidFill>
                  <a:srgbClr val="000000"/>
                </a:solidFill>
                <a:effectLst/>
                <a:latin typeface="Times New Roman" panose="02020603050405020304" pitchFamily="18" charset="0"/>
                <a:cs typeface="Times New Roman" panose="02020603050405020304" pitchFamily="18" charset="0"/>
              </a:rPr>
              <a:t>uống nước trong sọ dừa và mang </a:t>
            </a:r>
            <a:endParaRPr lang="en-US" sz="3000" b="0" i="0" dirty="0">
              <a:solidFill>
                <a:srgbClr val="000000"/>
              </a:solidFill>
              <a:effectLst/>
              <a:latin typeface="Times New Roman" panose="02020603050405020304" pitchFamily="18" charset="0"/>
              <a:cs typeface="Times New Roman" panose="02020603050405020304" pitchFamily="18" charset="0"/>
            </a:endParaRPr>
          </a:p>
          <a:p>
            <a:pPr algn="just"/>
            <a:r>
              <a:rPr lang="vi-VN" sz="3000" b="0" i="0" dirty="0">
                <a:solidFill>
                  <a:srgbClr val="000000"/>
                </a:solidFill>
                <a:effectLst/>
                <a:latin typeface="Times New Roman" panose="02020603050405020304" pitchFamily="18" charset="0"/>
                <a:cs typeface="Times New Roman" panose="02020603050405020304" pitchFamily="18" charset="0"/>
              </a:rPr>
              <a:t>thai</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sinh</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ra</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Sọ</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Dừa</a:t>
            </a:r>
            <a:r>
              <a:rPr lang="vi-VN" sz="3000" b="0" i="0" dirty="0">
                <a:solidFill>
                  <a:srgbClr val="000000"/>
                </a:solidFill>
                <a:effectLst/>
                <a:latin typeface="Times New Roman" panose="02020603050405020304" pitchFamily="18" charset="0"/>
                <a:cs typeface="Times New Roman" panose="02020603050405020304" pitchFamily="18" charset="0"/>
              </a:rPr>
              <a:t>.</a:t>
            </a:r>
            <a:endParaRPr lang="en-US" sz="3000" b="0" i="0" dirty="0">
              <a:solidFill>
                <a:srgbClr val="000000"/>
              </a:solidFill>
              <a:effectLst/>
              <a:latin typeface="Times New Roman" panose="02020603050405020304" pitchFamily="18" charset="0"/>
              <a:cs typeface="Times New Roman" panose="02020603050405020304" pitchFamily="18" charset="0"/>
            </a:endParaRPr>
          </a:p>
          <a:p>
            <a:pPr algn="just"/>
            <a:r>
              <a:rPr lang="en-US" sz="3000" b="1" i="0" dirty="0">
                <a:solidFill>
                  <a:srgbClr val="000000"/>
                </a:solidFill>
                <a:effectLst/>
                <a:latin typeface="Times New Roman" panose="02020603050405020304" pitchFamily="18" charset="0"/>
                <a:cs typeface="Times New Roman" panose="02020603050405020304" pitchFamily="18" charset="0"/>
              </a:rPr>
              <a:t>b. </a:t>
            </a:r>
            <a:r>
              <a:rPr lang="en-US" sz="3000" b="1" i="0" dirty="0" err="1">
                <a:solidFill>
                  <a:srgbClr val="000000"/>
                </a:solidFill>
                <a:effectLst/>
                <a:latin typeface="Times New Roman" panose="02020603050405020304" pitchFamily="18" charset="0"/>
                <a:cs typeface="Times New Roman" panose="02020603050405020304" pitchFamily="18" charset="0"/>
              </a:rPr>
              <a:t>Hình</a:t>
            </a:r>
            <a:r>
              <a:rPr lang="en-US" sz="3000" b="1" i="0" dirty="0">
                <a:solidFill>
                  <a:srgbClr val="000000"/>
                </a:solidFill>
                <a:effectLst/>
                <a:latin typeface="Times New Roman" panose="02020603050405020304" pitchFamily="18" charset="0"/>
                <a:cs typeface="Times New Roman" panose="02020603050405020304" pitchFamily="18" charset="0"/>
              </a:rPr>
              <a:t> </a:t>
            </a:r>
            <a:r>
              <a:rPr lang="en-US" sz="3000" b="1" i="0" dirty="0" err="1">
                <a:solidFill>
                  <a:srgbClr val="000000"/>
                </a:solidFill>
                <a:effectLst/>
                <a:latin typeface="Times New Roman" panose="02020603050405020304" pitchFamily="18" charset="0"/>
                <a:cs typeface="Times New Roman" panose="02020603050405020304" pitchFamily="18" charset="0"/>
              </a:rPr>
              <a:t>dáng</a:t>
            </a:r>
            <a:r>
              <a:rPr lang="en-US" sz="3000" b="1" i="0" dirty="0">
                <a:solidFill>
                  <a:srgbClr val="000000"/>
                </a:solidFill>
                <a:effectLst/>
                <a:latin typeface="Times New Roman" panose="02020603050405020304" pitchFamily="18" charset="0"/>
                <a:cs typeface="Times New Roman" panose="02020603050405020304" pitchFamily="18" charset="0"/>
              </a:rPr>
              <a:t>:</a:t>
            </a:r>
            <a:endParaRPr lang="en-US" sz="3000" b="1" i="0" dirty="0">
              <a:solidFill>
                <a:srgbClr val="000000"/>
              </a:solidFill>
              <a:effectLst/>
              <a:latin typeface="Times New Roman" panose="02020603050405020304" pitchFamily="18" charset="0"/>
              <a:cs typeface="Times New Roman" panose="02020603050405020304" pitchFamily="18" charset="0"/>
            </a:endParaRPr>
          </a:p>
          <a:p>
            <a:pPr algn="just"/>
            <a:r>
              <a:rPr lang="en-US" sz="3000" b="0" i="0" dirty="0">
                <a:solidFill>
                  <a:srgbClr val="000000"/>
                </a:solidFill>
                <a:effectLst/>
                <a:latin typeface="Times New Roman" panose="02020603050405020304" pitchFamily="18" charset="0"/>
                <a:cs typeface="Times New Roman" panose="02020603050405020304" pitchFamily="18" charset="0"/>
              </a:rPr>
              <a:t>- K</a:t>
            </a:r>
            <a:r>
              <a:rPr lang="vi-VN" sz="3000" b="0" i="0" dirty="0">
                <a:solidFill>
                  <a:srgbClr val="000000"/>
                </a:solidFill>
                <a:effectLst/>
                <a:latin typeface="Times New Roman" panose="02020603050405020304" pitchFamily="18" charset="0"/>
                <a:cs typeface="Times New Roman" panose="02020603050405020304" pitchFamily="18" charset="0"/>
              </a:rPr>
              <a:t>hông tay chân, tròn như quả dừa </a:t>
            </a:r>
            <a:endParaRPr lang="en-US" sz="3000" dirty="0">
              <a:solidFill>
                <a:srgbClr val="000000"/>
              </a:solidFill>
              <a:latin typeface="Times New Roman" panose="02020603050405020304" pitchFamily="18" charset="0"/>
              <a:cs typeface="Times New Roman" panose="02020603050405020304" pitchFamily="18" charset="0"/>
            </a:endParaRPr>
          </a:p>
          <a:p>
            <a:pPr algn="just"/>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chỉ</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vi-VN" sz="3000" b="0" i="0" dirty="0">
                <a:solidFill>
                  <a:srgbClr val="000000"/>
                </a:solidFill>
                <a:effectLst/>
                <a:latin typeface="Times New Roman" panose="02020603050405020304" pitchFamily="18" charset="0"/>
                <a:cs typeface="Times New Roman" panose="02020603050405020304" pitchFamily="18" charset="0"/>
              </a:rPr>
              <a:t>lăn lông lốc</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vi-VN" sz="3000" b="0" i="0" dirty="0">
                <a:solidFill>
                  <a:srgbClr val="000000"/>
                </a:solidFill>
                <a:effectLst/>
                <a:latin typeface="Times New Roman" panose="02020603050405020304" pitchFamily="18" charset="0"/>
                <a:cs typeface="Times New Roman" panose="02020603050405020304" pitchFamily="18" charset="0"/>
              </a:rPr>
              <a:t>trong nhà</a:t>
            </a:r>
            <a:r>
              <a:rPr lang="en-US" sz="3000" b="0" i="0" dirty="0">
                <a:solidFill>
                  <a:srgbClr val="000000"/>
                </a:solidFill>
                <a:effectLst/>
                <a:latin typeface="Times New Roman" panose="02020603050405020304" pitchFamily="18" charset="0"/>
                <a:cs typeface="Times New Roman" panose="02020603050405020304" pitchFamily="18" charset="0"/>
              </a:rPr>
              <a:t>.</a:t>
            </a:r>
            <a:endParaRPr lang="en-US" sz="3000" b="0" i="0" dirty="0">
              <a:solidFill>
                <a:srgbClr val="000000"/>
              </a:solidFill>
              <a:effectLst/>
              <a:latin typeface="Times New Roman" panose="02020603050405020304" pitchFamily="18" charset="0"/>
              <a:cs typeface="Times New Roman" panose="02020603050405020304" pitchFamily="18" charset="0"/>
            </a:endParaRPr>
          </a:p>
          <a:p>
            <a:pPr algn="just"/>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Đượ</a:t>
            </a:r>
            <a:r>
              <a:rPr lang="en-US" sz="3000" dirty="0" err="1">
                <a:solidFill>
                  <a:schemeClr val="tx1"/>
                </a:solidFill>
                <a:latin typeface="Times New Roman" panose="02020603050405020304" pitchFamily="18" charset="0"/>
                <a:cs typeface="Times New Roman" panose="02020603050405020304" pitchFamily="18" charset="0"/>
              </a:rPr>
              <a:t>c</a:t>
            </a:r>
            <a:r>
              <a:rPr lang="en-US" sz="3000" dirty="0">
                <a:solidFill>
                  <a:schemeClr val="tx1"/>
                </a:solidFill>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mẹ</a:t>
            </a:r>
            <a:r>
              <a:rPr lang="vi-VN"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đặt</a:t>
            </a:r>
            <a:r>
              <a:rPr lang="en-US" sz="3000" b="0" i="0" dirty="0">
                <a:solidFill>
                  <a:schemeClr val="tx1"/>
                </a:solidFill>
                <a:effectLst/>
                <a:latin typeface="Times New Roman" panose="02020603050405020304" pitchFamily="18" charset="0"/>
                <a:cs typeface="Times New Roman" panose="02020603050405020304" pitchFamily="18" charset="0"/>
              </a:rPr>
              <a:t> </a:t>
            </a:r>
            <a:r>
              <a:rPr lang="vi-VN" sz="3000" b="0" i="0" dirty="0">
                <a:solidFill>
                  <a:schemeClr val="tx1"/>
                </a:solidFill>
                <a:effectLst/>
                <a:latin typeface="Times New Roman" panose="02020603050405020304" pitchFamily="18" charset="0"/>
                <a:cs typeface="Times New Roman" panose="02020603050405020304" pitchFamily="18" charset="0"/>
              </a:rPr>
              <a:t>tên </a:t>
            </a:r>
            <a:r>
              <a:rPr lang="en-US" sz="3000" b="0" i="0" dirty="0" err="1">
                <a:solidFill>
                  <a:schemeClr val="tx1"/>
                </a:solidFill>
                <a:effectLst/>
                <a:latin typeface="Times New Roman" panose="02020603050405020304" pitchFamily="18" charset="0"/>
                <a:cs typeface="Times New Roman" panose="02020603050405020304" pitchFamily="18" charset="0"/>
              </a:rPr>
              <a:t>Sọ</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Dừa</a:t>
            </a:r>
            <a:r>
              <a:rPr lang="en-US" sz="3000" b="0" i="0" dirty="0">
                <a:solidFill>
                  <a:schemeClr val="tx1"/>
                </a:solidFill>
                <a:effectLst/>
                <a:latin typeface="Times New Roman" panose="02020603050405020304" pitchFamily="18" charset="0"/>
                <a:cs typeface="Times New Roman" panose="02020603050405020304" pitchFamily="18" charset="0"/>
              </a:rPr>
              <a:t>. </a:t>
            </a:r>
            <a:endParaRPr lang="en-US" sz="3000" b="0" i="0" dirty="0">
              <a:solidFill>
                <a:schemeClr val="tx1"/>
              </a:solidFill>
              <a:effectLst/>
              <a:latin typeface="Times New Roman" panose="02020603050405020304" pitchFamily="18" charset="0"/>
              <a:cs typeface="Times New Roman" panose="02020603050405020304" pitchFamily="18" charset="0"/>
            </a:endParaRPr>
          </a:p>
        </p:txBody>
      </p:sp>
      <p:sp>
        <p:nvSpPr>
          <p:cNvPr id="9" name="Right Brace 8"/>
          <p:cNvSpPr/>
          <p:nvPr/>
        </p:nvSpPr>
        <p:spPr>
          <a:xfrm>
            <a:off x="8426464" y="2440084"/>
            <a:ext cx="160394" cy="98891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defPPr>
              <a:defRPr lang="en-US">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3000" b="1">
              <a:ln w="22225">
                <a:solidFill>
                  <a:schemeClr val="accent2"/>
                </a:solidFill>
                <a:prstDash val="solid"/>
              </a:ln>
              <a:solidFill>
                <a:schemeClr val="accent2">
                  <a:lumMod val="40000"/>
                  <a:lumOff val="60000"/>
                </a:schemeClr>
              </a:solidFill>
            </a:endParaRPr>
          </a:p>
        </p:txBody>
      </p:sp>
      <p:sp>
        <p:nvSpPr>
          <p:cNvPr id="10" name="TextBox 13"/>
          <p:cNvSpPr txBox="1"/>
          <p:nvPr/>
        </p:nvSpPr>
        <p:spPr>
          <a:xfrm>
            <a:off x="8528685" y="2662555"/>
            <a:ext cx="3310890" cy="55308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0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Chi </a:t>
            </a:r>
            <a:r>
              <a:rPr lang="en-US" sz="3000" b="1" dirty="0" err="1">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30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kì</a:t>
            </a:r>
            <a:r>
              <a:rPr lang="en-US" sz="30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30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000" b="1" i="0"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11" name="Right Brace 10"/>
          <p:cNvSpPr/>
          <p:nvPr/>
        </p:nvSpPr>
        <p:spPr>
          <a:xfrm>
            <a:off x="5916760" y="4335470"/>
            <a:ext cx="191158" cy="98249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defPPr>
              <a:defRPr lang="en-US">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3000" b="1">
              <a:ln w="22225">
                <a:solidFill>
                  <a:schemeClr val="accent2"/>
                </a:solidFill>
                <a:prstDash val="solid"/>
              </a:ln>
              <a:solidFill>
                <a:schemeClr val="accent2">
                  <a:lumMod val="40000"/>
                  <a:lumOff val="60000"/>
                </a:schemeClr>
              </a:solidFill>
            </a:endParaRPr>
          </a:p>
        </p:txBody>
      </p:sp>
      <p:sp>
        <p:nvSpPr>
          <p:cNvPr id="12" name="TextBox 14"/>
          <p:cNvSpPr txBox="1"/>
          <p:nvPr/>
        </p:nvSpPr>
        <p:spPr>
          <a:xfrm>
            <a:off x="6060648" y="4586004"/>
            <a:ext cx="4443220" cy="55308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Wingdings" panose="05000000000000000000" pitchFamily="2" charset="2"/>
              <a:buChar char="à"/>
            </a:pPr>
            <a:r>
              <a:rPr lang="en-US" sz="3000" b="1" i="0" dirty="0" err="1">
                <a:solidFill>
                  <a:schemeClr val="accent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Xấu</a:t>
            </a:r>
            <a:r>
              <a:rPr lang="en-US" sz="3000" b="1" i="0" dirty="0">
                <a:solidFill>
                  <a:schemeClr val="accent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3000" b="1" i="0" dirty="0" err="1">
                <a:solidFill>
                  <a:schemeClr val="accent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xí</a:t>
            </a:r>
            <a:r>
              <a:rPr lang="en-US" sz="3000" b="1" i="0" dirty="0">
                <a:solidFill>
                  <a:schemeClr val="accent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3000" b="1" i="0" dirty="0" err="1">
                <a:solidFill>
                  <a:schemeClr val="accent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đáng</a:t>
            </a:r>
            <a:r>
              <a:rPr lang="en-US" sz="3000" b="1" i="0" dirty="0">
                <a:solidFill>
                  <a:schemeClr val="accent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3000" b="1" i="0" dirty="0" err="1">
                <a:solidFill>
                  <a:schemeClr val="accent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thương</a:t>
            </a:r>
            <a:r>
              <a:rPr lang="en-US" sz="3000" b="1" i="0" dirty="0">
                <a:solidFill>
                  <a:schemeClr val="accent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000" b="1" i="0" dirty="0">
              <a:solidFill>
                <a:schemeClr val="accent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calcmode="lin" valueType="num">
                                      <p:cBhvr additive="base">
                                        <p:cTn id="27"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fade">
                                      <p:cBhvr>
                                        <p:cTn id="45" dur="1000"/>
                                        <p:tgtEl>
                                          <p:spTgt spid="8">
                                            <p:txEl>
                                              <p:pRg st="5" end="5"/>
                                            </p:txEl>
                                          </p:spTgt>
                                        </p:tgtEl>
                                      </p:cBhvr>
                                    </p:animEffect>
                                    <p:anim calcmode="lin" valueType="num">
                                      <p:cBhvr>
                                        <p:cTn id="46"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8">
                                            <p:txEl>
                                              <p:pRg st="6" end="6"/>
                                            </p:txEl>
                                          </p:spTgt>
                                        </p:tgtEl>
                                        <p:attrNameLst>
                                          <p:attrName>style.visibility</p:attrName>
                                        </p:attrNameLst>
                                      </p:cBhvr>
                                      <p:to>
                                        <p:strVal val="visible"/>
                                      </p:to>
                                    </p:set>
                                    <p:animEffect transition="in" filter="fade">
                                      <p:cBhvr>
                                        <p:cTn id="52" dur="1000"/>
                                        <p:tgtEl>
                                          <p:spTgt spid="8">
                                            <p:txEl>
                                              <p:pRg st="6" end="6"/>
                                            </p:txEl>
                                          </p:spTgt>
                                        </p:tgtEl>
                                      </p:cBhvr>
                                    </p:animEffect>
                                    <p:anim calcmode="lin" valueType="num">
                                      <p:cBhvr>
                                        <p:cTn id="5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6" end="6"/>
                                            </p:txEl>
                                          </p:spTgt>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8">
                                            <p:txEl>
                                              <p:pRg st="7" end="7"/>
                                            </p:txEl>
                                          </p:spTgt>
                                        </p:tgtEl>
                                        <p:attrNameLst>
                                          <p:attrName>style.visibility</p:attrName>
                                        </p:attrNameLst>
                                      </p:cBhvr>
                                      <p:to>
                                        <p:strVal val="visible"/>
                                      </p:to>
                                    </p:set>
                                    <p:animEffect transition="in" filter="fade">
                                      <p:cBhvr>
                                        <p:cTn id="57" dur="1000"/>
                                        <p:tgtEl>
                                          <p:spTgt spid="8">
                                            <p:txEl>
                                              <p:pRg st="7" end="7"/>
                                            </p:txEl>
                                          </p:spTgt>
                                        </p:tgtEl>
                                      </p:cBhvr>
                                    </p:animEffect>
                                    <p:anim calcmode="lin" valueType="num">
                                      <p:cBhvr>
                                        <p:cTn id="58"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8">
                                            <p:txEl>
                                              <p:pRg st="7" end="7"/>
                                            </p:txEl>
                                          </p:spTgt>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8">
                                            <p:txEl>
                                              <p:pRg st="8" end="8"/>
                                            </p:txEl>
                                          </p:spTgt>
                                        </p:tgtEl>
                                        <p:attrNameLst>
                                          <p:attrName>style.visibility</p:attrName>
                                        </p:attrNameLst>
                                      </p:cBhvr>
                                      <p:to>
                                        <p:strVal val="visible"/>
                                      </p:to>
                                    </p:set>
                                    <p:animEffect transition="in" filter="fade">
                                      <p:cBhvr>
                                        <p:cTn id="62" dur="1000"/>
                                        <p:tgtEl>
                                          <p:spTgt spid="8">
                                            <p:txEl>
                                              <p:pRg st="8" end="8"/>
                                            </p:txEl>
                                          </p:spTgt>
                                        </p:tgtEl>
                                      </p:cBhvr>
                                    </p:animEffect>
                                    <p:anim calcmode="lin" valueType="num">
                                      <p:cBhvr>
                                        <p:cTn id="63"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64"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42"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barn(outHorizontal)">
                                      <p:cBhvr>
                                        <p:cTn id="69" dur="500"/>
                                        <p:tgtEl>
                                          <p:spTgt spid="11"/>
                                        </p:tgtEl>
                                      </p:cBhvr>
                                    </p:animEffect>
                                  </p:childTnLst>
                                </p:cTn>
                              </p:par>
                              <p:par>
                                <p:cTn id="70" presetID="16" presetClass="entr" presetSubtype="42"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arn(outHorizontal)">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ldLvl="0" animBg="1"/>
      <p:bldP spid="10" grpId="0"/>
      <p:bldP spid="11" grpId="0" bldLvl="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8462" y="12837"/>
            <a:ext cx="3930977" cy="553085"/>
          </a:xfrm>
          <a:prstGeom prst="rect">
            <a:avLst/>
          </a:prstGeom>
          <a:noFill/>
        </p:spPr>
        <p:txBody>
          <a:bodyPr wrap="square" rtlCol="0">
            <a:spAutoFit/>
          </a:bodyPr>
          <a:lstStyle/>
          <a:p>
            <a:r>
              <a:rPr lang="en-US" sz="3000" b="1" dirty="0" err="1">
                <a:solidFill>
                  <a:srgbClr val="7030A0"/>
                </a:solidFill>
                <a:latin typeface="Times New Roman" panose="02020603050405020304" pitchFamily="18" charset="0"/>
                <a:cs typeface="Times New Roman" panose="02020603050405020304" pitchFamily="18" charset="0"/>
              </a:rPr>
              <a:t>Bài</a:t>
            </a:r>
            <a:r>
              <a:rPr lang="en-US" sz="3000" b="1" dirty="0">
                <a:solidFill>
                  <a:srgbClr val="7030A0"/>
                </a:solidFill>
                <a:latin typeface="Times New Roman" panose="02020603050405020304" pitchFamily="18" charset="0"/>
                <a:cs typeface="Times New Roman" panose="02020603050405020304" pitchFamily="18" charset="0"/>
              </a:rPr>
              <a:t> 1: </a:t>
            </a:r>
            <a:r>
              <a:rPr lang="en-US" sz="3000" b="1" dirty="0" err="1">
                <a:solidFill>
                  <a:srgbClr val="7030A0"/>
                </a:solidFill>
                <a:latin typeface="Times New Roman" panose="02020603050405020304" pitchFamily="18" charset="0"/>
                <a:cs typeface="Times New Roman" panose="02020603050405020304" pitchFamily="18" charset="0"/>
              </a:rPr>
              <a:t>Miền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cổ</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tích</a:t>
            </a:r>
            <a:endParaRPr lang="en-US" sz="30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05927" y="12836"/>
            <a:ext cx="3930977" cy="553085"/>
          </a:xfrm>
          <a:prstGeom prst="rect">
            <a:avLst/>
          </a:prstGeom>
          <a:noFill/>
        </p:spPr>
        <p:txBody>
          <a:bodyPr wrap="square" rtlCol="0">
            <a:spAutoFit/>
          </a:bodyPr>
          <a:lstStyle/>
          <a:p>
            <a:r>
              <a:rPr lang="en-US" sz="3000" b="1" dirty="0" err="1">
                <a:solidFill>
                  <a:srgbClr val="C00000"/>
                </a:solidFill>
                <a:latin typeface="Times New Roman" panose="02020603050405020304" pitchFamily="18" charset="0"/>
                <a:cs typeface="Times New Roman" panose="02020603050405020304" pitchFamily="18" charset="0"/>
              </a:rPr>
              <a:t>Văn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bản</a:t>
            </a:r>
            <a:r>
              <a:rPr lang="en-US" sz="3000" b="1" dirty="0">
                <a:solidFill>
                  <a:srgbClr val="C00000"/>
                </a:solidFill>
                <a:latin typeface="Times New Roman" panose="02020603050405020304" pitchFamily="18" charset="0"/>
                <a:cs typeface="Times New Roman" panose="02020603050405020304" pitchFamily="18" charset="0"/>
              </a:rPr>
              <a:t>: SỌ DỪA</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30188" y="483908"/>
            <a:ext cx="3249104" cy="553085"/>
          </a:xfrm>
          <a:prstGeom prst="rect">
            <a:avLst/>
          </a:prstGeom>
          <a:noFill/>
        </p:spPr>
        <p:txBody>
          <a:bodyPr wrap="square" rtlCol="0">
            <a:spAutoFit/>
          </a:bodyPr>
          <a:lstStyle/>
          <a:p>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Truyện</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cổ</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tích</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2870" y="803338"/>
            <a:ext cx="4340510" cy="553085"/>
          </a:xfrm>
          <a:prstGeom prst="rect">
            <a:avLst/>
          </a:prstGeom>
          <a:noFill/>
        </p:spPr>
        <p:txBody>
          <a:bodyPr wrap="square" rtlCol="0">
            <a:spAutoFit/>
          </a:bodyPr>
          <a:lstStyle/>
          <a:p>
            <a:r>
              <a:rPr lang="en-US" sz="3000" b="1" dirty="0">
                <a:solidFill>
                  <a:schemeClr val="accent1">
                    <a:lumMod val="50000"/>
                  </a:schemeClr>
                </a:solidFill>
                <a:latin typeface="Times New Roman" panose="02020603050405020304" pitchFamily="18" charset="0"/>
                <a:cs typeface="Times New Roman" panose="02020603050405020304" pitchFamily="18" charset="0"/>
              </a:rPr>
              <a:t>II.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bản</a:t>
            </a:r>
            <a:r>
              <a:rPr lang="en-US" sz="3000" b="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16"/>
          <p:cNvSpPr txBox="1"/>
          <p:nvPr/>
        </p:nvSpPr>
        <p:spPr>
          <a:xfrm>
            <a:off x="159145" y="1226805"/>
            <a:ext cx="6094378" cy="55308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i="0" dirty="0">
                <a:solidFill>
                  <a:srgbClr val="000000"/>
                </a:solidFill>
                <a:effectLst/>
                <a:latin typeface="Times New Roman" panose="02020603050405020304" pitchFamily="18" charset="0"/>
                <a:cs typeface="Times New Roman" panose="02020603050405020304" pitchFamily="18" charset="0"/>
              </a:rPr>
              <a:t>c. </a:t>
            </a:r>
            <a:r>
              <a:rPr lang="en-US" sz="3000" b="1" i="0" dirty="0" err="1">
                <a:solidFill>
                  <a:srgbClr val="000000"/>
                </a:solidFill>
                <a:effectLst/>
                <a:latin typeface="Times New Roman" panose="02020603050405020304" pitchFamily="18" charset="0"/>
                <a:cs typeface="Times New Roman" panose="02020603050405020304" pitchFamily="18" charset="0"/>
              </a:rPr>
              <a:t>Tài</a:t>
            </a:r>
            <a:r>
              <a:rPr lang="en-US" sz="3000" b="1" i="0" dirty="0">
                <a:solidFill>
                  <a:srgbClr val="000000"/>
                </a:solidFill>
                <a:effectLst/>
                <a:latin typeface="Times New Roman" panose="02020603050405020304" pitchFamily="18" charset="0"/>
                <a:cs typeface="Times New Roman" panose="02020603050405020304" pitchFamily="18" charset="0"/>
              </a:rPr>
              <a:t> </a:t>
            </a:r>
            <a:r>
              <a:rPr lang="en-US" sz="3000" b="1" i="0" dirty="0" err="1">
                <a:solidFill>
                  <a:srgbClr val="000000"/>
                </a:solidFill>
                <a:effectLst/>
                <a:latin typeface="Times New Roman" panose="02020603050405020304" pitchFamily="18" charset="0"/>
                <a:cs typeface="Times New Roman" panose="02020603050405020304" pitchFamily="18" charset="0"/>
              </a:rPr>
              <a:t>năng</a:t>
            </a:r>
            <a:r>
              <a:rPr lang="en-US" sz="3000" b="1" i="0" dirty="0">
                <a:solidFill>
                  <a:srgbClr val="000000"/>
                </a:solidFill>
                <a:effectLst/>
                <a:latin typeface="Times New Roman" panose="02020603050405020304" pitchFamily="18" charset="0"/>
                <a:cs typeface="Times New Roman" panose="02020603050405020304" pitchFamily="18" charset="0"/>
              </a:rPr>
              <a:t>, </a:t>
            </a:r>
            <a:r>
              <a:rPr lang="en-US" sz="3000" b="1" i="0" dirty="0" err="1">
                <a:solidFill>
                  <a:srgbClr val="000000"/>
                </a:solidFill>
                <a:effectLst/>
                <a:latin typeface="Times New Roman" panose="02020603050405020304" pitchFamily="18" charset="0"/>
                <a:cs typeface="Times New Roman" panose="02020603050405020304" pitchFamily="18" charset="0"/>
              </a:rPr>
              <a:t>phẩm</a:t>
            </a:r>
            <a:r>
              <a:rPr lang="en-US" sz="3000" b="1" i="0" dirty="0">
                <a:solidFill>
                  <a:srgbClr val="000000"/>
                </a:solidFill>
                <a:effectLst/>
                <a:latin typeface="Times New Roman" panose="02020603050405020304" pitchFamily="18" charset="0"/>
                <a:cs typeface="Times New Roman" panose="02020603050405020304" pitchFamily="18" charset="0"/>
              </a:rPr>
              <a:t> </a:t>
            </a:r>
            <a:r>
              <a:rPr lang="en-US" sz="3000" b="1" i="0" dirty="0" err="1">
                <a:solidFill>
                  <a:srgbClr val="000000"/>
                </a:solidFill>
                <a:effectLst/>
                <a:latin typeface="Times New Roman" panose="02020603050405020304" pitchFamily="18" charset="0"/>
                <a:cs typeface="Times New Roman" panose="02020603050405020304" pitchFamily="18" charset="0"/>
              </a:rPr>
              <a:t>chất</a:t>
            </a:r>
            <a:r>
              <a:rPr lang="en-US" sz="3000" b="1" i="0" dirty="0">
                <a:solidFill>
                  <a:srgbClr val="000000"/>
                </a:solidFill>
                <a:effectLst/>
                <a:latin typeface="Times New Roman" panose="02020603050405020304" pitchFamily="18" charset="0"/>
                <a:cs typeface="Times New Roman" panose="02020603050405020304" pitchFamily="18" charset="0"/>
              </a:rPr>
              <a:t> </a:t>
            </a:r>
            <a:r>
              <a:rPr lang="en-US" sz="3000" b="1" i="0" dirty="0" err="1">
                <a:solidFill>
                  <a:srgbClr val="000000"/>
                </a:solidFill>
                <a:effectLst/>
                <a:latin typeface="Times New Roman" panose="02020603050405020304" pitchFamily="18" charset="0"/>
                <a:cs typeface="Times New Roman" panose="02020603050405020304" pitchFamily="18" charset="0"/>
              </a:rPr>
              <a:t>của</a:t>
            </a:r>
            <a:r>
              <a:rPr lang="en-US" sz="3000" b="1" i="0" dirty="0">
                <a:solidFill>
                  <a:srgbClr val="000000"/>
                </a:solidFill>
                <a:effectLst/>
                <a:latin typeface="Times New Roman" panose="02020603050405020304" pitchFamily="18" charset="0"/>
                <a:cs typeface="Times New Roman" panose="02020603050405020304" pitchFamily="18" charset="0"/>
              </a:rPr>
              <a:t> </a:t>
            </a:r>
            <a:r>
              <a:rPr lang="en-US" sz="3000" b="1" i="0" dirty="0" err="1">
                <a:solidFill>
                  <a:srgbClr val="000000"/>
                </a:solidFill>
                <a:effectLst/>
                <a:latin typeface="Times New Roman" panose="02020603050405020304" pitchFamily="18" charset="0"/>
                <a:cs typeface="Times New Roman" panose="02020603050405020304" pitchFamily="18" charset="0"/>
              </a:rPr>
              <a:t>Sọ</a:t>
            </a:r>
            <a:r>
              <a:rPr lang="en-US" sz="3000" b="1" i="0" dirty="0">
                <a:solidFill>
                  <a:srgbClr val="000000"/>
                </a:solidFill>
                <a:effectLst/>
                <a:latin typeface="Times New Roman" panose="02020603050405020304" pitchFamily="18" charset="0"/>
                <a:cs typeface="Times New Roman" panose="02020603050405020304" pitchFamily="18" charset="0"/>
              </a:rPr>
              <a:t> </a:t>
            </a:r>
            <a:r>
              <a:rPr lang="en-US" sz="3000" b="1" i="0" dirty="0" err="1">
                <a:solidFill>
                  <a:srgbClr val="000000"/>
                </a:solidFill>
                <a:effectLst/>
                <a:latin typeface="Times New Roman" panose="02020603050405020304" pitchFamily="18" charset="0"/>
                <a:cs typeface="Times New Roman" panose="02020603050405020304" pitchFamily="18" charset="0"/>
              </a:rPr>
              <a:t>Dừa</a:t>
            </a:r>
            <a:r>
              <a:rPr lang="en-US" sz="3000" b="1" i="0" dirty="0">
                <a:solidFill>
                  <a:srgbClr val="000000"/>
                </a:solidFill>
                <a:effectLst/>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
        <p:nvSpPr>
          <p:cNvPr id="9" name="TextBox 18"/>
          <p:cNvSpPr txBox="1"/>
          <p:nvPr/>
        </p:nvSpPr>
        <p:spPr>
          <a:xfrm>
            <a:off x="355319" y="1687050"/>
            <a:ext cx="6344062" cy="332295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bò</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giỏi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Times New Roman" panose="02020603050405020304" pitchFamily="18" charset="0"/>
              <a:cs typeface="Times New Roman" panose="02020603050405020304" pitchFamily="18" charset="0"/>
            </a:endParaRPr>
          </a:p>
          <a:p>
            <a:pPr>
              <a:spcAft>
                <a:spcPts val="0"/>
              </a:spcAft>
            </a:pP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sáo</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a:t>
            </a:r>
            <a:endPar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Tự</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kiếm</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đủ</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sính</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lễ</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cưới</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vợ</a:t>
            </a:r>
            <a:r>
              <a:rPr lang="en-US" sz="3000" b="0" i="0" dirty="0">
                <a:solidFill>
                  <a:srgbClr val="000000"/>
                </a:solidFill>
                <a:effectLst/>
                <a:latin typeface="Times New Roman" panose="02020603050405020304" pitchFamily="18" charset="0"/>
                <a:cs typeface="Times New Roman" panose="02020603050405020304" pitchFamily="18" charset="0"/>
              </a:rPr>
              <a:t>.</a:t>
            </a:r>
            <a:endParaRPr lang="en-US" sz="3000" b="0" i="0" dirty="0">
              <a:solidFill>
                <a:srgbClr val="000000"/>
              </a:solidFill>
              <a:effectLst/>
              <a:latin typeface="Times New Roman" panose="02020603050405020304" pitchFamily="18" charset="0"/>
              <a:cs typeface="Times New Roman" panose="02020603050405020304" pitchFamily="18" charset="0"/>
            </a:endParaRPr>
          </a:p>
          <a:p>
            <a:pPr>
              <a:spcAft>
                <a:spcPts val="0"/>
              </a:spcAft>
            </a:pP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Chăm</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chỉ</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học</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hành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thi</a:t>
            </a:r>
            <a:r>
              <a:rPr lang="en-US" sz="3000" dirty="0">
                <a:solidFill>
                  <a:srgbClr val="000000"/>
                </a:solidFill>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đỗ</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trạng</a:t>
            </a:r>
            <a:r>
              <a:rPr lang="en-US" sz="3000" b="0" i="0" dirty="0">
                <a:solidFill>
                  <a:srgbClr val="000000"/>
                </a:solidFill>
                <a:effectLst/>
                <a:latin typeface="Times New Roman" panose="02020603050405020304" pitchFamily="18" charset="0"/>
                <a:cs typeface="Times New Roman" panose="02020603050405020304" pitchFamily="18" charset="0"/>
              </a:rPr>
              <a:t> </a:t>
            </a:r>
            <a:r>
              <a:rPr lang="en-US" sz="3000" b="0" i="0" dirty="0" err="1">
                <a:solidFill>
                  <a:srgbClr val="000000"/>
                </a:solidFill>
                <a:effectLst/>
                <a:latin typeface="Times New Roman" panose="02020603050405020304" pitchFamily="18" charset="0"/>
                <a:cs typeface="Times New Roman" panose="02020603050405020304" pitchFamily="18" charset="0"/>
              </a:rPr>
              <a:t>nguyên</a:t>
            </a:r>
            <a:r>
              <a:rPr lang="en-US" sz="3000" b="0" i="0" dirty="0">
                <a:solidFill>
                  <a:srgbClr val="000000"/>
                </a:solidFill>
                <a:effectLst/>
                <a:latin typeface="Times New Roman" panose="02020603050405020304" pitchFamily="18" charset="0"/>
                <a:cs typeface="Times New Roman" panose="02020603050405020304" pitchFamily="18" charset="0"/>
              </a:rPr>
              <a:t>.</a:t>
            </a:r>
            <a:endParaRPr lang="en-US" sz="3000" b="0" i="0" dirty="0">
              <a:solidFill>
                <a:srgbClr val="000000"/>
              </a:solidFill>
              <a:effectLst/>
              <a:latin typeface="Times New Roman" panose="02020603050405020304" pitchFamily="18" charset="0"/>
              <a:cs typeface="Times New Roman" panose="02020603050405020304" pitchFamily="18" charset="0"/>
            </a:endParaRPr>
          </a:p>
          <a:p>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 lắng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vợ</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 đoán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 những thử thách. </a:t>
            </a:r>
            <a:endParaRPr lang="vi-VN" sz="3000" dirty="0">
              <a:effectLst/>
              <a:latin typeface="Times New Roman" panose="02020603050405020304" pitchFamily="18" charset="0"/>
              <a:cs typeface="Times New Roman" panose="02020603050405020304" pitchFamily="18" charset="0"/>
            </a:endParaRPr>
          </a:p>
        </p:txBody>
      </p:sp>
      <p:sp>
        <p:nvSpPr>
          <p:cNvPr id="10" name="TextBox 20"/>
          <p:cNvSpPr txBox="1"/>
          <p:nvPr/>
        </p:nvSpPr>
        <p:spPr>
          <a:xfrm>
            <a:off x="355318" y="4886118"/>
            <a:ext cx="6274869" cy="10147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spcBef>
                <a:spcPts val="0"/>
              </a:spcBef>
              <a:spcAft>
                <a:spcPts val="0"/>
              </a:spcAft>
              <a:buFont typeface="Symbol" panose="05050102010706020507" pitchFamily="18" charset="2"/>
              <a:buChar char="®"/>
            </a:pP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en-US" sz="30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ự</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30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chemeClr val="accent1">
                  <a:lumMod val="50000"/>
                </a:schemeClr>
              </a:solidFill>
              <a:effectLst/>
              <a:latin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1"/>
          <a:stretch>
            <a:fillRect/>
          </a:stretch>
        </p:blipFill>
        <p:spPr>
          <a:xfrm>
            <a:off x="6630188" y="1197077"/>
            <a:ext cx="5561812" cy="5648087"/>
          </a:xfrm>
          <a:prstGeom prst="rect">
            <a:avLst/>
          </a:prstGeom>
          <a:noFill/>
          <a:ln w="9525">
            <a:noFill/>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8462" y="12837"/>
            <a:ext cx="3930977" cy="553085"/>
          </a:xfrm>
          <a:prstGeom prst="rect">
            <a:avLst/>
          </a:prstGeom>
          <a:noFill/>
        </p:spPr>
        <p:txBody>
          <a:bodyPr wrap="square" rtlCol="0">
            <a:spAutoFit/>
          </a:bodyPr>
          <a:lstStyle/>
          <a:p>
            <a:r>
              <a:rPr lang="en-US" sz="3000" b="1" dirty="0" err="1">
                <a:solidFill>
                  <a:srgbClr val="7030A0"/>
                </a:solidFill>
                <a:latin typeface="Times New Roman" panose="02020603050405020304" pitchFamily="18" charset="0"/>
                <a:cs typeface="Times New Roman" panose="02020603050405020304" pitchFamily="18" charset="0"/>
              </a:rPr>
              <a:t>Bài</a:t>
            </a:r>
            <a:r>
              <a:rPr lang="en-US" sz="3000" b="1" dirty="0">
                <a:solidFill>
                  <a:srgbClr val="7030A0"/>
                </a:solidFill>
                <a:latin typeface="Times New Roman" panose="02020603050405020304" pitchFamily="18" charset="0"/>
                <a:cs typeface="Times New Roman" panose="02020603050405020304" pitchFamily="18" charset="0"/>
              </a:rPr>
              <a:t> 1: </a:t>
            </a:r>
            <a:r>
              <a:rPr lang="en-US" sz="3000" b="1" dirty="0" err="1">
                <a:solidFill>
                  <a:srgbClr val="7030A0"/>
                </a:solidFill>
                <a:latin typeface="Times New Roman" panose="02020603050405020304" pitchFamily="18" charset="0"/>
                <a:cs typeface="Times New Roman" panose="02020603050405020304" pitchFamily="18" charset="0"/>
              </a:rPr>
              <a:t>Miền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cổ</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tích</a:t>
            </a:r>
            <a:endParaRPr lang="en-US" sz="30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05927" y="12836"/>
            <a:ext cx="3930977" cy="553085"/>
          </a:xfrm>
          <a:prstGeom prst="rect">
            <a:avLst/>
          </a:prstGeom>
          <a:noFill/>
        </p:spPr>
        <p:txBody>
          <a:bodyPr wrap="square" rtlCol="0">
            <a:spAutoFit/>
          </a:bodyPr>
          <a:lstStyle/>
          <a:p>
            <a:r>
              <a:rPr lang="en-US" sz="3000" b="1" dirty="0" err="1">
                <a:solidFill>
                  <a:srgbClr val="C00000"/>
                </a:solidFill>
                <a:latin typeface="Times New Roman" panose="02020603050405020304" pitchFamily="18" charset="0"/>
                <a:cs typeface="Times New Roman" panose="02020603050405020304" pitchFamily="18" charset="0"/>
              </a:rPr>
              <a:t>Văn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bản</a:t>
            </a:r>
            <a:r>
              <a:rPr lang="en-US" sz="3000" b="1" dirty="0">
                <a:solidFill>
                  <a:srgbClr val="C00000"/>
                </a:solidFill>
                <a:latin typeface="Times New Roman" panose="02020603050405020304" pitchFamily="18" charset="0"/>
                <a:cs typeface="Times New Roman" panose="02020603050405020304" pitchFamily="18" charset="0"/>
              </a:rPr>
              <a:t>: SỌ DỪA</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30188" y="483908"/>
            <a:ext cx="3249104" cy="553085"/>
          </a:xfrm>
          <a:prstGeom prst="rect">
            <a:avLst/>
          </a:prstGeom>
          <a:noFill/>
        </p:spPr>
        <p:txBody>
          <a:bodyPr wrap="square" rtlCol="0">
            <a:spAutoFit/>
          </a:bodyPr>
          <a:lstStyle/>
          <a:p>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Truyện</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cổ</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tích</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2870" y="803338"/>
            <a:ext cx="4340510" cy="553085"/>
          </a:xfrm>
          <a:prstGeom prst="rect">
            <a:avLst/>
          </a:prstGeom>
          <a:noFill/>
        </p:spPr>
        <p:txBody>
          <a:bodyPr wrap="square" rtlCol="0">
            <a:spAutoFit/>
          </a:bodyPr>
          <a:lstStyle/>
          <a:p>
            <a:r>
              <a:rPr lang="en-US" sz="3000" b="1" dirty="0">
                <a:solidFill>
                  <a:schemeClr val="accent1">
                    <a:lumMod val="50000"/>
                  </a:schemeClr>
                </a:solidFill>
                <a:latin typeface="Times New Roman" panose="02020603050405020304" pitchFamily="18" charset="0"/>
                <a:cs typeface="Times New Roman" panose="02020603050405020304" pitchFamily="18" charset="0"/>
              </a:rPr>
              <a:t>II.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bản</a:t>
            </a:r>
            <a:r>
              <a:rPr lang="en-US" sz="3000" b="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TextBox 6"/>
          <p:cNvSpPr txBox="1"/>
          <p:nvPr/>
        </p:nvSpPr>
        <p:spPr>
          <a:xfrm>
            <a:off x="226087" y="1236135"/>
            <a:ext cx="6094378" cy="55308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en-US" sz="30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0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30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30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30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ảo</a:t>
            </a:r>
            <a:endParaRPr lang="en-US" sz="3000" dirty="0">
              <a:effectLst/>
              <a:latin typeface="Calibri" panose="020F0502020204030204" pitchFamily="34" charset="0"/>
              <a:cs typeface="Times New Roman" panose="02020603050405020304" pitchFamily="18" charset="0"/>
            </a:endParaRPr>
          </a:p>
        </p:txBody>
      </p:sp>
      <p:sp>
        <p:nvSpPr>
          <p:cNvPr id="3" name="TextBox 8"/>
          <p:cNvSpPr txBox="1"/>
          <p:nvPr/>
        </p:nvSpPr>
        <p:spPr>
          <a:xfrm>
            <a:off x="138942" y="1683289"/>
            <a:ext cx="9734552" cy="19380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Sự ra đời của Sọ Dừa</a:t>
            </a:r>
            <a:endParaRPr lang="vi-VN" sz="3000" dirty="0">
              <a:effectLst/>
              <a:latin typeface="Calibri" panose="020F0502020204030204" pitchFamily="34" charset="0"/>
              <a:cs typeface="Times New Roman" panose="02020603050405020304" pitchFamily="18" charset="0"/>
            </a:endParaRPr>
          </a:p>
          <a:p>
            <a:pPr>
              <a:spcAft>
                <a:spcPts val="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Sọ Dừa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b</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iến thành chàng trai khôi ngô.</a:t>
            </a:r>
            <a:endParaRPr lang="vi-VN" sz="3000" dirty="0">
              <a:effectLst/>
              <a:latin typeface="Calibri" panose="020F0502020204030204" pitchFamily="34" charset="0"/>
              <a:cs typeface="Times New Roman" panose="02020603050405020304" pitchFamily="18" charset="0"/>
            </a:endParaRPr>
          </a:p>
          <a:p>
            <a:pPr>
              <a:spcAft>
                <a:spcPts val="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Vợ Sọ Dừa thoát khỏi bụng cá, sống sót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3000" dirty="0">
              <a:effectLst/>
              <a:latin typeface="Calibri" panose="020F0502020204030204" pitchFamily="34" charset="0"/>
              <a:cs typeface="Times New Roman" panose="02020603050405020304" pitchFamily="18" charset="0"/>
            </a:endParaRPr>
          </a:p>
          <a:p>
            <a:pPr>
              <a:spcAft>
                <a:spcPts val="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Gà trống gáy thành tiếng người,…</a:t>
            </a:r>
            <a:endParaRPr lang="vi-VN" sz="3000" dirty="0">
              <a:effectLst/>
              <a:latin typeface="Calibri" panose="020F0502020204030204" pitchFamily="34" charset="0"/>
              <a:cs typeface="Times New Roman" panose="02020603050405020304" pitchFamily="18" charset="0"/>
            </a:endParaRPr>
          </a:p>
        </p:txBody>
      </p:sp>
      <p:sp>
        <p:nvSpPr>
          <p:cNvPr id="8" name="TextBox 10"/>
          <p:cNvSpPr txBox="1"/>
          <p:nvPr/>
        </p:nvSpPr>
        <p:spPr>
          <a:xfrm>
            <a:off x="138942" y="3466906"/>
            <a:ext cx="10765684" cy="10147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0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Góp</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0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phần</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l</a:t>
            </a:r>
            <a:r>
              <a:rPr lang="vi-VN"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àm cho câu chuyện ly kỳ, hấp dẫn.</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a:t>
            </a:r>
            <a:r>
              <a:rPr lang="vi-VN"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hể hiện ước mơ của nhân dân</a:t>
            </a:r>
            <a:r>
              <a:rPr lang="en-US" sz="30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000" b="1" dirty="0">
              <a:solidFill>
                <a:schemeClr val="accent1">
                  <a:lumMod val="50000"/>
                </a:schemeClr>
              </a:solidFill>
              <a:effectLst/>
              <a:latin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8462" y="121422"/>
            <a:ext cx="3930977" cy="553085"/>
          </a:xfrm>
          <a:prstGeom prst="rect">
            <a:avLst/>
          </a:prstGeom>
          <a:noFill/>
        </p:spPr>
        <p:txBody>
          <a:bodyPr wrap="square" rtlCol="0">
            <a:spAutoFit/>
          </a:bodyPr>
          <a:lstStyle/>
          <a:p>
            <a:r>
              <a:rPr lang="en-US" sz="3000" b="1" dirty="0" err="1">
                <a:solidFill>
                  <a:srgbClr val="7030A0"/>
                </a:solidFill>
                <a:latin typeface="Times New Roman" panose="02020603050405020304" pitchFamily="18" charset="0"/>
                <a:cs typeface="Times New Roman" panose="02020603050405020304" pitchFamily="18" charset="0"/>
              </a:rPr>
              <a:t>Bài</a:t>
            </a:r>
            <a:r>
              <a:rPr lang="en-US" sz="3000" b="1" dirty="0">
                <a:solidFill>
                  <a:srgbClr val="7030A0"/>
                </a:solidFill>
                <a:latin typeface="Times New Roman" panose="02020603050405020304" pitchFamily="18" charset="0"/>
                <a:cs typeface="Times New Roman" panose="02020603050405020304" pitchFamily="18" charset="0"/>
              </a:rPr>
              <a:t> 1: </a:t>
            </a:r>
            <a:r>
              <a:rPr lang="en-US" sz="3000" b="1" dirty="0" err="1">
                <a:solidFill>
                  <a:srgbClr val="7030A0"/>
                </a:solidFill>
                <a:latin typeface="Times New Roman" panose="02020603050405020304" pitchFamily="18" charset="0"/>
                <a:cs typeface="Times New Roman" panose="02020603050405020304" pitchFamily="18" charset="0"/>
              </a:rPr>
              <a:t>Miền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cổ</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tích</a:t>
            </a:r>
            <a:endParaRPr lang="en-US" sz="30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05927" y="121421"/>
            <a:ext cx="3930977" cy="553085"/>
          </a:xfrm>
          <a:prstGeom prst="rect">
            <a:avLst/>
          </a:prstGeom>
          <a:noFill/>
        </p:spPr>
        <p:txBody>
          <a:bodyPr wrap="square" rtlCol="0">
            <a:spAutoFit/>
          </a:bodyPr>
          <a:lstStyle/>
          <a:p>
            <a:r>
              <a:rPr lang="en-US" sz="3000" b="1" dirty="0" err="1">
                <a:solidFill>
                  <a:srgbClr val="C00000"/>
                </a:solidFill>
                <a:latin typeface="Times New Roman" panose="02020603050405020304" pitchFamily="18" charset="0"/>
                <a:cs typeface="Times New Roman" panose="02020603050405020304" pitchFamily="18" charset="0"/>
              </a:rPr>
              <a:t>Văn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bản</a:t>
            </a:r>
            <a:r>
              <a:rPr lang="en-US" sz="3000" b="1" dirty="0">
                <a:solidFill>
                  <a:srgbClr val="C00000"/>
                </a:solidFill>
                <a:latin typeface="Times New Roman" panose="02020603050405020304" pitchFamily="18" charset="0"/>
                <a:cs typeface="Times New Roman" panose="02020603050405020304" pitchFamily="18" charset="0"/>
              </a:rPr>
              <a:t>: SỌ DỪA</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30188" y="592493"/>
            <a:ext cx="3249104" cy="553085"/>
          </a:xfrm>
          <a:prstGeom prst="rect">
            <a:avLst/>
          </a:prstGeom>
          <a:noFill/>
        </p:spPr>
        <p:txBody>
          <a:bodyPr wrap="square" rtlCol="0">
            <a:spAutoFit/>
          </a:bodyPr>
          <a:lstStyle/>
          <a:p>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Truyện</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cổ</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50000"/>
                  </a:schemeClr>
                </a:solidFill>
                <a:latin typeface="Times New Roman" panose="02020603050405020304" pitchFamily="18" charset="0"/>
                <a:cs typeface="Times New Roman" panose="02020603050405020304" pitchFamily="18" charset="0"/>
              </a:rPr>
              <a:t>tích</a:t>
            </a:r>
            <a:r>
              <a:rPr lang="en-US" sz="3000" b="1" i="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2870" y="803338"/>
            <a:ext cx="4340510" cy="553085"/>
          </a:xfrm>
          <a:prstGeom prst="rect">
            <a:avLst/>
          </a:prstGeom>
          <a:noFill/>
        </p:spPr>
        <p:txBody>
          <a:bodyPr wrap="square" rtlCol="0">
            <a:spAutoFit/>
          </a:bodyPr>
          <a:lstStyle/>
          <a:p>
            <a:r>
              <a:rPr lang="en-US" sz="3000" b="1" dirty="0">
                <a:solidFill>
                  <a:schemeClr val="accent1">
                    <a:lumMod val="50000"/>
                  </a:schemeClr>
                </a:solidFill>
                <a:latin typeface="Times New Roman" panose="02020603050405020304" pitchFamily="18" charset="0"/>
                <a:cs typeface="Times New Roman" panose="02020603050405020304" pitchFamily="18" charset="0"/>
              </a:rPr>
              <a:t>III.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Tổng</a:t>
            </a:r>
            <a:r>
              <a:rPr lang="en-US" sz="3000" b="1" dirty="0">
                <a:solidFill>
                  <a:schemeClr val="accent1">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1">
                    <a:lumMod val="50000"/>
                  </a:schemeClr>
                </a:solidFill>
                <a:latin typeface="Times New Roman" panose="02020603050405020304" pitchFamily="18" charset="0"/>
                <a:cs typeface="Times New Roman" panose="02020603050405020304" pitchFamily="18" charset="0"/>
              </a:rPr>
              <a:t>kết</a:t>
            </a:r>
            <a:r>
              <a:rPr lang="en-US" sz="3000" b="1" dirty="0">
                <a:solidFill>
                  <a:schemeClr val="accent1">
                    <a:lumMod val="50000"/>
                  </a:schemeClr>
                </a:solidFill>
                <a:latin typeface="Times New Roman" panose="02020603050405020304" pitchFamily="18" charset="0"/>
                <a:cs typeface="Times New Roman" panose="02020603050405020304" pitchFamily="18" charset="0"/>
              </a:rPr>
              <a:t>.</a:t>
            </a:r>
            <a:endParaRPr lang="en-US" sz="3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TextBox 8"/>
          <p:cNvSpPr txBox="1"/>
          <p:nvPr/>
        </p:nvSpPr>
        <p:spPr>
          <a:xfrm>
            <a:off x="423697" y="1229463"/>
            <a:ext cx="10901869" cy="563118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vi-VN" sz="30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1. Nghệ thuật:</a:t>
            </a:r>
            <a:endParaRPr lang="vi-VN" sz="3000" dirty="0">
              <a:effectLst/>
              <a:latin typeface="Calibri" panose="020F0502020204030204" pitchFamily="34" charset="0"/>
              <a:cs typeface="Times New Roman" panose="02020603050405020304" pitchFamily="18" charset="0"/>
            </a:endParaRPr>
          </a:p>
          <a:p>
            <a:pPr>
              <a:spcAft>
                <a:spcPts val="0"/>
              </a:spcAft>
            </a:pP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Cốt truyện ly kỳ, hấp dẫn.</a:t>
            </a:r>
            <a:endParaRPr lang="vi-VN" sz="3000" dirty="0">
              <a:effectLst/>
              <a:latin typeface="Calibri" panose="020F0502020204030204" pitchFamily="34" charset="0"/>
              <a:cs typeface="Times New Roman" panose="02020603050405020304" pitchFamily="18" charset="0"/>
            </a:endParaRPr>
          </a:p>
          <a:p>
            <a:pPr>
              <a:spcAft>
                <a:spcPts val="0"/>
              </a:spcAft>
            </a:pP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chi tiết tưởng tượng kỳ ảo thú vị, bất ngờ.</a:t>
            </a:r>
            <a:endParaRPr lang="vi-VN" sz="3000" dirty="0">
              <a:effectLst/>
              <a:latin typeface="Calibri" panose="020F0502020204030204" pitchFamily="34" charset="0"/>
              <a:cs typeface="Times New Roman" panose="02020603050405020304" pitchFamily="18" charset="0"/>
            </a:endParaRPr>
          </a:p>
          <a:p>
            <a:pPr>
              <a:spcAft>
                <a:spcPts val="0"/>
              </a:spcAft>
            </a:pP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Xây dựng nhân vật có đặc điểm đặc biệt.</a:t>
            </a:r>
            <a:endParaRPr lang="vi-VN" sz="3000" dirty="0">
              <a:effectLst/>
              <a:latin typeface="Calibri" panose="020F0502020204030204" pitchFamily="34" charset="0"/>
              <a:cs typeface="Times New Roman" panose="02020603050405020304" pitchFamily="18" charset="0"/>
            </a:endParaRPr>
          </a:p>
          <a:p>
            <a:pPr>
              <a:spcAft>
                <a:spcPts val="0"/>
              </a:spcAft>
            </a:pPr>
            <a:r>
              <a:rPr lang="vi-VN" sz="30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2. Nội dung:</a:t>
            </a:r>
            <a:endParaRPr lang="en-US" sz="30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k</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 xem xét, đánh giá con người không nên chỉ dựa vào hình thức bên ngoài, không nên có định kiến với vẻ bề ngoài dị biệt. Điều quan trọng là xem xét những phẩm chất của họ.</a:t>
            </a:r>
            <a:endParaRPr lang="vi-VN" sz="3000" dirty="0">
              <a:effectLst/>
              <a:latin typeface="Calibri" panose="020F0502020204030204" pitchFamily="34" charset="0"/>
              <a:cs typeface="Times New Roman" panose="02020603050405020304" pitchFamily="18" charset="0"/>
            </a:endParaRPr>
          </a:p>
          <a:p>
            <a:pPr>
              <a:spcAft>
                <a:spcPts val="0"/>
              </a:spcAft>
            </a:pP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người nếu có hoàn cảnh khó khăn, không hoàn thiện về ngoại hình thì càng cần biết vươn lên để nâng cao và chứng tỏ giá trị bản thân.</a:t>
            </a:r>
            <a:endParaRPr lang="vi-VN" sz="3000" dirty="0">
              <a:effectLst/>
              <a:latin typeface="Calibri" panose="020F0502020204030204" pitchFamily="34" charset="0"/>
              <a:cs typeface="Times New Roman" panose="02020603050405020304" pitchFamily="18" charset="0"/>
            </a:endParaRPr>
          </a:p>
          <a:p>
            <a:pPr>
              <a:spcAft>
                <a:spcPts val="0"/>
              </a:spcAft>
            </a:pPr>
            <a:endParaRPr lang="vi-VN" sz="3000" dirty="0">
              <a:effectLst/>
              <a:latin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arn(out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circle(in)">
                                      <p:cBhvr>
                                        <p:cTn id="1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ền Cổ Tích - Chuyện Sọ dừa">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3803</Words>
  <Application>WPS Presentation</Application>
  <PresentationFormat>Widescreen</PresentationFormat>
  <Paragraphs>163</Paragraphs>
  <Slides>13</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13</vt:i4>
      </vt:variant>
    </vt:vector>
  </HeadingPairs>
  <TitlesOfParts>
    <vt:vector size="23" baseType="lpstr">
      <vt:lpstr>Arial</vt:lpstr>
      <vt:lpstr>SimSun</vt:lpstr>
      <vt:lpstr>Wingdings</vt:lpstr>
      <vt:lpstr>Times New Roman</vt:lpstr>
      <vt:lpstr>Calibri</vt:lpstr>
      <vt:lpstr>Symbol</vt:lpstr>
      <vt:lpstr>Calibri Light</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võ thị thảo thảo</dc:creator>
  <cp:lastModifiedBy>Mai</cp:lastModifiedBy>
  <cp:revision>4</cp:revision>
  <dcterms:created xsi:type="dcterms:W3CDTF">2022-09-30T00:40:00Z</dcterms:created>
  <dcterms:modified xsi:type="dcterms:W3CDTF">2022-10-05T06:42:41Z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AC60518380BC4BEA9D7CEEF058660D36</vt:lpwstr>
  </property>
  <property fmtid="{D5CDD505-2E9C-101B-9397-08002B2CF9AE}" pid="3" name="KSOProductBuildVer">
    <vt:lpwstr>1033-11.2.0.11341</vt:lpwstr>
  </property>
</Properties>
</file>