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262A7A0-12C8-442C-BD3F-F8504D1720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xmlns="" id="{A2421D4B-6ADE-4BB3-9657-739566EA779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xmlns="" id="{7EF8ADCF-EE23-4F41-93B8-89D6B7F0F7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xmlns="" id="{8287AA76-A479-4EEB-AC75-94FE048562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xmlns="" id="{CE5F0575-DA01-42FC-B6A6-FF222EBF39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xmlns="" id="{1419ACBA-9FF9-419B-B34F-40067DAB01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xmlns="" id="{FDA13B6B-BCB7-4777-B297-5CEC3ED955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E77EF885-F27F-4FB7-A36A-A7E02AD9B50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xmlns="" id="{00DE6837-8E9E-4740-8409-D8AF34A7FF7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47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47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xmlns="" id="{560A2515-36C8-4CBC-BDDB-ADFBE28D671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xmlns="" id="{3FE538B2-BE03-48E4-B277-6954F727D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8AA5E0E-45B8-40BC-BCD5-6DFD51FAC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00EA0F-8DD1-45B5-ADBE-15DE7186D57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21F567-289D-45B1-BD59-3D4FBEDD16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113A52B5-CF1D-4846-9BE6-D86E041D8D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E338-E612-4324-A2E7-8696464BEE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A25998FD-278F-4CB7-911C-E2BBF5EDCF7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6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6C38D19-0847-44C8-9628-B2A5E7439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DCCBCFE-7A68-4A31-BF7E-682A9EF9479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4C7F-8E5C-490D-B9C4-9B35023606E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D7686BF8-8179-49C7-A095-395B8A421BA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97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18AA386-AFC5-4FC9-852C-11BA52B0E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3AA69385-57B8-4964-9DC1-79DABFB2DB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663C9-49AE-47AA-ADE7-92F35DF9A2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B682F6E5-0175-40EB-9B0A-BB4C87F40B8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93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8EEE6290-786A-4D62-A45E-929E6EA7AC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ED17A550-39BA-402B-AE9C-8021D4E5EE0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9582D-B524-4A11-859B-B11C6A22597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xmlns="" id="{F39D7684-73C9-4DC9-85AA-4040BD8B3C4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36F3D14-DA1B-4ADF-BBBC-7B7582B7C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44AE5C7-FE3D-4E7C-8161-536E3106E25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7677E-EE57-42FF-B8CB-305514112B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48BBA569-5349-4294-9839-F4A42718C44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3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0AC1F549-EF3F-4143-8E20-2E8ABE888E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CA4273B-2530-4BA8-94D3-7BEAB483D9B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E8589-5487-401A-9D15-2772BE4809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xmlns="" id="{318EB6F2-276C-41B3-84AF-F0BFAF0DA5C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0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AF30EB-85A6-48EA-B089-66910B73E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18FD46A-EA1D-43D9-88AA-D2865F8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32B7-37CA-4292-B192-A761F48C4B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xmlns="" id="{1BA94BE4-1FB7-4E2A-8ED9-71C0E2CCD9D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0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CCF3E3B-1830-4AA9-8DC3-8CB28F45E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BB024069-6212-4C09-9591-DB723BB396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B1A53-F806-44CB-BBE1-9425D75F10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xmlns="" id="{7C4F1EF7-A851-44A1-A3A8-078B589D2E63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8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92B4B7C5-2946-468C-B00D-14BEF22E6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A879173E-D0D4-4929-97EF-0D842962DE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DD691-41ED-4209-86A0-9E209A6735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16C7DBAA-7238-4C38-AEAB-7E83986D946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459B6E4-B290-459F-9A62-0DAF84F90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466DEAB3-DCE1-4B5C-818D-CF65E7A975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081E-DEA3-4FB1-84FA-5502D246DF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DC49C9F5-849A-46F1-AAEE-FB8A6EA19656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487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11FE4928-B25E-4B87-8163-89EA33D7C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AB5752C9-DD93-4068-AF90-43E4F0FEC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28B720-1441-46FA-B085-36B1EEFD49C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1028" name="Group 4">
            <a:extLst>
              <a:ext uri="{FF2B5EF4-FFF2-40B4-BE49-F238E27FC236}">
                <a16:creationId xmlns:a16="http://schemas.microsoft.com/office/drawing/2014/main" xmlns="" id="{4E643DFC-08FA-4B8E-9B48-C5BB99B9BAB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>
              <a:extLst>
                <a:ext uri="{FF2B5EF4-FFF2-40B4-BE49-F238E27FC236}">
                  <a16:creationId xmlns:a16="http://schemas.microsoft.com/office/drawing/2014/main" xmlns="" id="{A5DB2D8B-53B8-4C43-9BA7-17ACB08E2D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3734" name="Freeform 6">
                <a:extLst>
                  <a:ext uri="{FF2B5EF4-FFF2-40B4-BE49-F238E27FC236}">
                    <a16:creationId xmlns:a16="http://schemas.microsoft.com/office/drawing/2014/main" xmlns="" id="{55D5E595-8FDF-4B58-8283-4691EE852D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35" name="Freeform 7">
                <a:extLst>
                  <a:ext uri="{FF2B5EF4-FFF2-40B4-BE49-F238E27FC236}">
                    <a16:creationId xmlns:a16="http://schemas.microsoft.com/office/drawing/2014/main" xmlns="" id="{91D0CA0B-93C3-422F-BB64-E2D35D729A0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36" name="Freeform 8">
                <a:extLst>
                  <a:ext uri="{FF2B5EF4-FFF2-40B4-BE49-F238E27FC236}">
                    <a16:creationId xmlns:a16="http://schemas.microsoft.com/office/drawing/2014/main" xmlns="" id="{0BDD93AB-57CD-4737-AB86-E9D434BC2F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38" name="Freeform 9">
                <a:extLst>
                  <a:ext uri="{FF2B5EF4-FFF2-40B4-BE49-F238E27FC236}">
                    <a16:creationId xmlns:a16="http://schemas.microsoft.com/office/drawing/2014/main" xmlns="" id="{27F92110-CD55-4CC0-A119-BF4CB223DFC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738" name="Freeform 10">
                <a:extLst>
                  <a:ext uri="{FF2B5EF4-FFF2-40B4-BE49-F238E27FC236}">
                    <a16:creationId xmlns:a16="http://schemas.microsoft.com/office/drawing/2014/main" xmlns="" id="{51A3A145-E5C5-4F2A-BB70-7176EEFE07C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3739" name="Freeform 11">
              <a:extLst>
                <a:ext uri="{FF2B5EF4-FFF2-40B4-BE49-F238E27FC236}">
                  <a16:creationId xmlns:a16="http://schemas.microsoft.com/office/drawing/2014/main" xmlns="" id="{3E8496E6-BA64-4413-ACAB-0C9FD1EE1D0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4" name="Freeform 12">
              <a:extLst>
                <a:ext uri="{FF2B5EF4-FFF2-40B4-BE49-F238E27FC236}">
                  <a16:creationId xmlns:a16="http://schemas.microsoft.com/office/drawing/2014/main" xmlns="" id="{D8634AB4-5714-453D-BA53-E0B0F58E54D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3741" name="Rectangle 13">
            <a:extLst>
              <a:ext uri="{FF2B5EF4-FFF2-40B4-BE49-F238E27FC236}">
                <a16:creationId xmlns:a16="http://schemas.microsoft.com/office/drawing/2014/main" xmlns="" id="{0B8192C8-A585-4D3F-A320-2368E5599BC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3742" name="Rectangle 14">
            <a:extLst>
              <a:ext uri="{FF2B5EF4-FFF2-40B4-BE49-F238E27FC236}">
                <a16:creationId xmlns:a16="http://schemas.microsoft.com/office/drawing/2014/main" xmlns="" id="{DB3B138B-F63D-46C0-8C53-72779D281C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3743" name="Rectangle 15">
            <a:extLst>
              <a:ext uri="{FF2B5EF4-FFF2-40B4-BE49-F238E27FC236}">
                <a16:creationId xmlns:a16="http://schemas.microsoft.com/office/drawing/2014/main" xmlns="" id="{4FAD7132-0A40-4C94-9278-EFD32F15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lipArt\Anhdong\Nguoi_vat\ag00355_.gif" TargetMode="External"/><Relationship Id="rId7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.vn/imgres?imgurl=http://upload.wikimedia.org/wikipedia/commons/thumb/f/fe/Flag_of_Algeria_(bordered).svg/800px-Flag_of_Algeria_(bordered).svg.png&amp;imgrefurl=http://vi.wikipedia.org/wiki/T%E1%BA%ADp_tin:Flag_of_Algeria_(bordered).svg&amp;usg=__OHYfpON1fKkyZbBwabiOrLAaRdo=&amp;h=542&amp;w=800&amp;sz=16&amp;hl=vi&amp;start=4&amp;um=1&amp;tbnid=c-qeHrhLqiH-nM:&amp;tbnh=97&amp;tbnw=143&amp;prev=/images?q=c%E1%BB%9D++angeria&amp;hl=vi&amp;sa=G&amp;um=1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6D0512C-E6EB-421D-9045-4AD7D4D60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2400"/>
            <a:ext cx="8686800" cy="600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6217CA1-A60E-4B66-8DF5-15AEA338408E}"/>
              </a:ext>
            </a:extLst>
          </p:cNvPr>
          <p:cNvSpPr/>
          <p:nvPr/>
        </p:nvSpPr>
        <p:spPr bwMode="auto">
          <a:xfrm>
            <a:off x="304800" y="4572000"/>
            <a:ext cx="8593667" cy="1524000"/>
          </a:xfrm>
          <a:prstGeom prst="rect">
            <a:avLst/>
          </a:prstGeom>
          <a:solidFill>
            <a:schemeClr val="tx2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Chevron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200" dirty="0">
                <a:solidFill>
                  <a:srgbClr val="FFFFFF"/>
                </a:solidFill>
                <a:effectLst>
                  <a:glow rad="228600">
                    <a:srgbClr val="0099CC">
                      <a:satMod val="175000"/>
                      <a:alpha val="40000"/>
                    </a:srgbClr>
                  </a:glow>
                </a:effectLst>
                <a:latin typeface="Time New Roman"/>
              </a:rPr>
              <a:t>CHỦ ĐỀ 2 : CÁC NƯỚC Á, PHI, MĨ LA </a:t>
            </a:r>
            <a:r>
              <a:rPr lang="en-US" sz="3200" dirty="0" smtClean="0">
                <a:solidFill>
                  <a:srgbClr val="FFFFFF"/>
                </a:solidFill>
                <a:effectLst>
                  <a:glow rad="228600">
                    <a:srgbClr val="0099CC">
                      <a:satMod val="175000"/>
                      <a:alpha val="40000"/>
                    </a:srgbClr>
                  </a:glow>
                </a:effectLst>
                <a:latin typeface="Time New Roman"/>
              </a:rPr>
              <a:t>-</a:t>
            </a:r>
            <a:r>
              <a:rPr lang="vi-VN" sz="3200" dirty="0" smtClean="0">
                <a:solidFill>
                  <a:srgbClr val="FFFFFF"/>
                </a:solidFill>
                <a:effectLst>
                  <a:glow rad="228600">
                    <a:srgbClr val="0099CC">
                      <a:satMod val="175000"/>
                      <a:alpha val="40000"/>
                    </a:srgbClr>
                  </a:glow>
                </a:effectLst>
                <a:latin typeface="Time New Roman"/>
              </a:rPr>
              <a:t>TINH </a:t>
            </a:r>
            <a:r>
              <a:rPr lang="vi-VN" sz="3200" dirty="0">
                <a:solidFill>
                  <a:srgbClr val="FFFFFF"/>
                </a:solidFill>
                <a:effectLst>
                  <a:glow rad="228600">
                    <a:srgbClr val="0099CC">
                      <a:satMod val="175000"/>
                      <a:alpha val="40000"/>
                    </a:srgbClr>
                  </a:glow>
                </a:effectLst>
                <a:latin typeface="Time New Roman"/>
              </a:rPr>
              <a:t>TỪ NĂM 1945 ĐẾN NAY </a:t>
            </a:r>
            <a:endParaRPr lang="en-US" sz="3200" dirty="0">
              <a:solidFill>
                <a:srgbClr val="FFFFFF"/>
              </a:solidFill>
              <a:effectLst>
                <a:glow rad="228600">
                  <a:srgbClr val="0099CC">
                    <a:satMod val="175000"/>
                    <a:alpha val="40000"/>
                  </a:srgbClr>
                </a:glow>
              </a:effectLst>
              <a:latin typeface="Time New Roman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xmlns="" id="{9CDD65B0-B6DD-45B3-8BC9-73959334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68288"/>
            <a:ext cx="740727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hỏi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Ở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Mĩ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La-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tinh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nổi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dậy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đầu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tiên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xmlns="" id="{49585365-4D07-4008-99C0-4B065AE4C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00200"/>
            <a:ext cx="5654675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luoc_do_khu_vuc_mi_la_tinh_dau_the_ki_xix_500">
            <a:extLst>
              <a:ext uri="{FF2B5EF4-FFF2-40B4-BE49-F238E27FC236}">
                <a16:creationId xmlns:a16="http://schemas.microsoft.com/office/drawing/2014/main" xmlns="" id="{A6CF59D6-2591-4709-B5F6-58F0C2D46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44481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37393B79-5D9A-4BD3-8B44-BF8070B63F3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8" name="Picture 8" descr="Cờ Cuba">
            <a:extLst>
              <a:ext uri="{FF2B5EF4-FFF2-40B4-BE49-F238E27FC236}">
                <a16:creationId xmlns:a16="http://schemas.microsoft.com/office/drawing/2014/main" xmlns="" id="{252E7585-426F-41DC-B272-C1F2AF40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23622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9" name="Line 9">
            <a:extLst>
              <a:ext uri="{FF2B5EF4-FFF2-40B4-BE49-F238E27FC236}">
                <a16:creationId xmlns:a16="http://schemas.microsoft.com/office/drawing/2014/main" xmlns="" id="{86D0FCEF-3D1F-4B4C-9F94-5989D9B53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1371600"/>
            <a:ext cx="2057400" cy="1600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Text Box 10">
            <a:extLst>
              <a:ext uri="{FF2B5EF4-FFF2-40B4-BE49-F238E27FC236}">
                <a16:creationId xmlns:a16="http://schemas.microsoft.com/office/drawing/2014/main" xmlns="" id="{7704D14E-3F52-475B-A331-67A9D9EE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1295400" cy="1800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Xác định trên bản đồ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7" name="Picture 5" descr="cuba02">
            <a:extLst>
              <a:ext uri="{FF2B5EF4-FFF2-40B4-BE49-F238E27FC236}">
                <a16:creationId xmlns:a16="http://schemas.microsoft.com/office/drawing/2014/main" xmlns="" id="{2F92F318-AEE0-4A11-8D80-7F7707917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6775"/>
            <a:ext cx="80772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59" name="Picture 7" descr="Magdalena Cuba">
            <a:extLst>
              <a:ext uri="{FF2B5EF4-FFF2-40B4-BE49-F238E27FC236}">
                <a16:creationId xmlns:a16="http://schemas.microsoft.com/office/drawing/2014/main" xmlns="" id="{5D968F8A-727E-435B-BCC9-206521DAB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49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961" name="Picture 9" descr="Magdalena Cuba">
            <a:extLst>
              <a:ext uri="{FF2B5EF4-FFF2-40B4-BE49-F238E27FC236}">
                <a16:creationId xmlns:a16="http://schemas.microsoft.com/office/drawing/2014/main" xmlns="" id="{37053EB8-707D-4131-901F-06AD6A8C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1628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11" descr="Cuba xuất bản từ điển thuật ngữ Fidel Castro">
            <a:extLst>
              <a:ext uri="{FF2B5EF4-FFF2-40B4-BE49-F238E27FC236}">
                <a16:creationId xmlns:a16="http://schemas.microsoft.com/office/drawing/2014/main" xmlns="" id="{49E61215-CC47-4751-9480-9230AC9976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342" name="AutoShape 13" descr="Cuba xuất bản từ điển thuật ngữ Fidel Castro">
            <a:extLst>
              <a:ext uri="{FF2B5EF4-FFF2-40B4-BE49-F238E27FC236}">
                <a16:creationId xmlns:a16="http://schemas.microsoft.com/office/drawing/2014/main" xmlns="" id="{72BAF5E6-D527-4CEF-99B0-FAC863DC02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25967" name="Picture 15" descr="Cuba xuất bản từ điển thuật ngữ Fidel Castro">
            <a:extLst>
              <a:ext uri="{FF2B5EF4-FFF2-40B4-BE49-F238E27FC236}">
                <a16:creationId xmlns:a16="http://schemas.microsoft.com/office/drawing/2014/main" xmlns="" id="{33A33DCC-201C-4CD5-A53E-4EDB38E5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467600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6">
            <a:extLst>
              <a:ext uri="{FF2B5EF4-FFF2-40B4-BE49-F238E27FC236}">
                <a16:creationId xmlns:a16="http://schemas.microsoft.com/office/drawing/2014/main" xmlns="" id="{F509DD15-EDE1-4D38-AF82-0428E4587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31763"/>
            <a:ext cx="3919663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ảnh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về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đất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Cu-</a:t>
            </a:r>
            <a:r>
              <a:rPr lang="en-US" altLang="en-US" sz="2400" b="1" dirty="0" err="1" smtClean="0">
                <a:solidFill>
                  <a:srgbClr val="000000"/>
                </a:solidFill>
              </a:rPr>
              <a:t>ba</a:t>
            </a:r>
            <a:endParaRPr lang="en-US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>
            <a:extLst>
              <a:ext uri="{FF2B5EF4-FFF2-40B4-BE49-F238E27FC236}">
                <a16:creationId xmlns:a16="http://schemas.microsoft.com/office/drawing/2014/main" xmlns="" id="{45ABC37C-F929-4ADC-A0EE-69F5C461D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838200"/>
            <a:ext cx="77882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hỏi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luận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nhóm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nhận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xét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về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hệ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thống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thuộc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địa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qua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sự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nổi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dậy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ở Á, Phi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Mỹ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La-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tinh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Dẫn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chứng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số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liệu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xmlns="" id="{6340EA6C-B691-4F41-8A5B-22245CC86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468688"/>
            <a:ext cx="7788275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5" name="Picture 3" descr="bandochauphi">
            <a:extLst>
              <a:ext uri="{FF2B5EF4-FFF2-40B4-BE49-F238E27FC236}">
                <a16:creationId xmlns:a16="http://schemas.microsoft.com/office/drawing/2014/main" xmlns="" id="{94657597-B005-45A4-88EC-AD3D907BCD5C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81000"/>
            <a:ext cx="4953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7" name="Oval 5">
            <a:extLst>
              <a:ext uri="{FF2B5EF4-FFF2-40B4-BE49-F238E27FC236}">
                <a16:creationId xmlns:a16="http://schemas.microsoft.com/office/drawing/2014/main" xmlns="" id="{908D2648-D148-4EF7-934F-557DA068C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4114800"/>
            <a:ext cx="2819400" cy="1752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FFFFE7"/>
                </a:solidFill>
              </a:rPr>
              <a:t>55 triệu km2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b="1">
                <a:solidFill>
                  <a:srgbClr val="FFFFE7"/>
                </a:solidFill>
              </a:rPr>
              <a:t>Và 35 triệu dân</a:t>
            </a:r>
          </a:p>
        </p:txBody>
      </p:sp>
      <p:sp>
        <p:nvSpPr>
          <p:cNvPr id="100359" name="Rectangle 7">
            <a:extLst>
              <a:ext uri="{FF2B5EF4-FFF2-40B4-BE49-F238E27FC236}">
                <a16:creationId xmlns:a16="http://schemas.microsoft.com/office/drawing/2014/main" xmlns="" id="{443B87B1-09C6-4F55-A032-3AED823B2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1600200" cy="2514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Hệ thống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thuộc địa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 chỉ còn</a:t>
            </a:r>
          </a:p>
        </p:txBody>
      </p:sp>
      <p:sp>
        <p:nvSpPr>
          <p:cNvPr id="100361" name="Oval 9">
            <a:extLst>
              <a:ext uri="{FF2B5EF4-FFF2-40B4-BE49-F238E27FC236}">
                <a16:creationId xmlns:a16="http://schemas.microsoft.com/office/drawing/2014/main" xmlns="" id="{7605F7F3-19ED-4F60-9583-0EBCE3A42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733800"/>
            <a:ext cx="1143000" cy="6096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0362" name="Oval 10">
            <a:extLst>
              <a:ext uri="{FF2B5EF4-FFF2-40B4-BE49-F238E27FC236}">
                <a16:creationId xmlns:a16="http://schemas.microsoft.com/office/drawing/2014/main" xmlns="" id="{A0ECD001-061B-4D63-A395-6E6FC75CA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352800"/>
            <a:ext cx="609600" cy="304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0363" name="Oval 11">
            <a:extLst>
              <a:ext uri="{FF2B5EF4-FFF2-40B4-BE49-F238E27FC236}">
                <a16:creationId xmlns:a16="http://schemas.microsoft.com/office/drawing/2014/main" xmlns="" id="{BE757583-2F49-4456-ABCB-533287225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048000"/>
            <a:ext cx="457200" cy="152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9" grpId="0" animBg="1"/>
      <p:bldP spid="100361" grpId="0" animBg="1"/>
      <p:bldP spid="100362" grpId="0" animBg="1"/>
      <p:bldP spid="1003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xmlns="" id="{06EBF0E2-61DC-4B86-BBD8-0BBE9BCF5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647"/>
            <a:ext cx="8534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CHƯƠNG II   </a:t>
            </a:r>
            <a:r>
              <a:rPr lang="en-US" altLang="en-US" sz="2000" b="1" dirty="0">
                <a:solidFill>
                  <a:srgbClr val="336600"/>
                </a:solidFill>
                <a:latin typeface="Arial" panose="020B0604020202020204" pitchFamily="34" charset="0"/>
              </a:rPr>
              <a:t>CÁC NƯỚC Á, PHI, MỸ LATINE TỪ 1945 ĐẾN NAY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BÀI 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QUÁ TRÌNH PHÁT TRIỂN CỦA PHONG TRÀO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GiẢI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PHÓNG DÂN TỘC   VÀ SỰ TAN RÃ CỦA HỆ THỐNG THUỘC ĐỊA.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I/ GIAI ĐOẠN 1945 ĐẾN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60 CỦA THẾ KỶ XX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4995" name="Picture 3" descr="Book-09">
            <a:extLst>
              <a:ext uri="{FF2B5EF4-FFF2-40B4-BE49-F238E27FC236}">
                <a16:creationId xmlns:a16="http://schemas.microsoft.com/office/drawing/2014/main" xmlns="" id="{84A3F72E-7752-4EF9-86F8-0CE19F3410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53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9632" y="2021666"/>
            <a:ext cx="66967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- </a:t>
            </a:r>
            <a:r>
              <a:rPr lang="vi-VN" sz="2400" dirty="0"/>
              <a:t>Phong trào đấu tranh giải phóng dân tộc khởi đầu ở ĐNA:</a:t>
            </a:r>
          </a:p>
          <a:p>
            <a:r>
              <a:rPr lang="vi-VN" sz="2400" dirty="0"/>
              <a:t>   + In-đô-nê-xi-a ( 17/8/1945). </a:t>
            </a:r>
          </a:p>
          <a:p>
            <a:r>
              <a:rPr lang="vi-VN" sz="2400" dirty="0"/>
              <a:t>   + Việt Nam (2/9/1945).</a:t>
            </a:r>
          </a:p>
          <a:p>
            <a:r>
              <a:rPr lang="vi-VN" sz="2400" dirty="0"/>
              <a:t>   + Lào (</a:t>
            </a:r>
            <a:r>
              <a:rPr lang="vi-VN" sz="2400" dirty="0" smtClean="0"/>
              <a:t>12/10/</a:t>
            </a:r>
            <a:r>
              <a:rPr lang="en-US" sz="2400" dirty="0" smtClean="0"/>
              <a:t>19</a:t>
            </a:r>
            <a:r>
              <a:rPr lang="vi-VN" sz="2400" dirty="0" smtClean="0"/>
              <a:t>45</a:t>
            </a:r>
            <a:r>
              <a:rPr lang="vi-VN" sz="2400" dirty="0"/>
              <a:t>) </a:t>
            </a:r>
          </a:p>
          <a:p>
            <a:r>
              <a:rPr lang="vi-VN" sz="2400" dirty="0"/>
              <a:t>- Phong trào tiếp tục lan sang Nam Á và Bắc Phi: Ấn Độ, Ai Cập và </a:t>
            </a:r>
            <a:r>
              <a:rPr lang="vi-VN" sz="2400" dirty="0" smtClean="0"/>
              <a:t>An-giê-ri</a:t>
            </a:r>
            <a:r>
              <a:rPr lang="en-US" sz="2400" dirty="0" smtClean="0"/>
              <a:t>,.</a:t>
            </a:r>
            <a:r>
              <a:rPr lang="vi-VN" sz="2400" dirty="0" smtClean="0"/>
              <a:t>..</a:t>
            </a:r>
            <a:r>
              <a:rPr lang="vi-VN" sz="2400" dirty="0"/>
              <a:t>năm 1960,  17 nước châu Phi tuyên bố độc lập </a:t>
            </a:r>
          </a:p>
          <a:p>
            <a:r>
              <a:rPr lang="vi-VN" sz="2400" dirty="0"/>
              <a:t>- Mĩ La-tinh: 1/1/1959 cách mạng Cu-ba thắng lợi </a:t>
            </a:r>
          </a:p>
          <a:p>
            <a:r>
              <a:rPr lang="vi-VN" sz="2400" dirty="0"/>
              <a:t>- Đến giữa những năm </a:t>
            </a:r>
            <a:r>
              <a:rPr lang="vi-VN" sz="2400" dirty="0" smtClean="0"/>
              <a:t>60</a:t>
            </a:r>
            <a:r>
              <a:rPr lang="en-US" sz="2400" dirty="0" smtClean="0"/>
              <a:t>, </a:t>
            </a:r>
            <a:r>
              <a:rPr lang="vi-VN" sz="2400" dirty="0" smtClean="0"/>
              <a:t>hệ </a:t>
            </a:r>
            <a:r>
              <a:rPr lang="vi-VN" sz="2400" dirty="0"/>
              <a:t>thống thuộc địa của chủ nghĩa đế quốc  bị sụp đổ. </a:t>
            </a:r>
          </a:p>
          <a:p>
            <a:endParaRPr lang="vi-VN" sz="2400" dirty="0"/>
          </a:p>
          <a:p>
            <a:endParaRPr lang="vi-VN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xmlns="" id="{CF34161D-44BA-4DD8-A834-26BB211F7F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0213"/>
            <a:ext cx="8534400" cy="224676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CHƯƠNG II   </a:t>
            </a:r>
            <a:r>
              <a:rPr lang="en-US" altLang="en-US" sz="2000" b="1" dirty="0">
                <a:solidFill>
                  <a:srgbClr val="336600"/>
                </a:solidFill>
                <a:latin typeface="Arial" panose="020B0604020202020204" pitchFamily="34" charset="0"/>
              </a:rPr>
              <a:t>CÁC NƯỚC Á, PHI, MỸ LATINE TỪ 1945 ĐẾN NAY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BÀI 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QUÁ TRÌNH PHÁT TRIỂN CỦA PHONG TRÀO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GiẢI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PHÓNG DÂN TỘC   VÀ SỰ TAN RÃ CỦA HỆ THỐNG THUỘC ĐỊA.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I/ GIAI ĐOẠN 1945 ĐẾN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60 CỦA THẾ KỶ XX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II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/ GIAI ĐOẠN GIỮA NHỮNG NĂM 60 ĐẾN GIỮA NHỮNG NĂM 70 CỦA THẾ KỶ XX:</a:t>
            </a:r>
          </a:p>
        </p:txBody>
      </p:sp>
      <p:pic>
        <p:nvPicPr>
          <p:cNvPr id="83971" name="Picture 3" descr="Book-09">
            <a:extLst>
              <a:ext uri="{FF2B5EF4-FFF2-40B4-BE49-F238E27FC236}">
                <a16:creationId xmlns:a16="http://schemas.microsoft.com/office/drawing/2014/main" xmlns="" id="{9749E134-3A53-413E-9FF1-67D16C47E9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3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xmlns="" id="{42DEDB9A-78A1-434B-B6D3-C4C0E116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20688"/>
            <a:ext cx="7924800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336600"/>
                </a:solidFill>
                <a:latin typeface="Arial" panose="020B0604020202020204" pitchFamily="34" charset="0"/>
              </a:rPr>
              <a:t>CÂU HỎI TÌM HiỂU: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Các nước nào của châu Phi tiếp tục nổi lên đấu tranh? Kết quả? Ý nghĩa?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xmlns="" id="{CDCB9E4D-A009-413A-A23D-3C7972EE4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68613"/>
            <a:ext cx="8153400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  <p:bldP spid="829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xmlns="" id="{F3B30C02-3AE2-42BC-9DD6-B6C643C1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0213"/>
            <a:ext cx="85344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CHƯƠNG II   </a:t>
            </a:r>
            <a:r>
              <a:rPr lang="en-US" altLang="en-US" sz="2000" b="1" dirty="0">
                <a:solidFill>
                  <a:srgbClr val="336600"/>
                </a:solidFill>
                <a:latin typeface="Arial" panose="020B0604020202020204" pitchFamily="34" charset="0"/>
              </a:rPr>
              <a:t>CÁC NƯỚC Á, PHI, MỸ LATINE TỪ 1945 ĐẾN NAY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BÀI 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QUÁ TRÌNH PHÁT TRIỂN CỦA PHONG TRÀO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GiẢI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PHÓNG DÂN TỘC   VÀ SỰ TAN RÃ CỦA HỆ THỐNG THUỘC ĐỊA.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I/ GIAI ĐOẠN 1945 ĐẾN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60 CỦA THẾ KỶ XX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II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/ GIAI ĐOẠN GIỮA NHỮNG NĂM 60 ĐẾN GIỮA NHỮNG NĂM 70 CỦA THẾ KỶ XX</a:t>
            </a:r>
            <a:r>
              <a:rPr lang="en-US" altLang="en-US" sz="20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:</a:t>
            </a:r>
            <a:endParaRPr lang="en-US" altLang="en-US" sz="2000" u="sng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pic>
        <p:nvPicPr>
          <p:cNvPr id="79875" name="Picture 3" descr="Book-09">
            <a:extLst>
              <a:ext uri="{FF2B5EF4-FFF2-40B4-BE49-F238E27FC236}">
                <a16:creationId xmlns:a16="http://schemas.microsoft.com/office/drawing/2014/main" xmlns="" id="{DD95242A-1D35-4479-A4E0-8AD97E2743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53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292494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 </a:t>
            </a:r>
            <a:r>
              <a:rPr lang="en-US" sz="2400" dirty="0"/>
              <a:t>N</a:t>
            </a:r>
            <a:r>
              <a:rPr lang="vi-VN" sz="2400" dirty="0" smtClean="0"/>
              <a:t>hân </a:t>
            </a:r>
            <a:r>
              <a:rPr lang="vi-VN" sz="2400" dirty="0"/>
              <a:t>dân một số nước Châu Phi giành độc </a:t>
            </a:r>
            <a:r>
              <a:rPr lang="vi-VN" sz="2400" dirty="0" smtClean="0"/>
              <a:t>lập</a:t>
            </a:r>
            <a:r>
              <a:rPr lang="en-US" sz="2400" dirty="0" smtClean="0"/>
              <a:t>, </a:t>
            </a:r>
            <a:r>
              <a:rPr lang="en-US" sz="2400" dirty="0" err="1" smtClean="0"/>
              <a:t>thoát</a:t>
            </a:r>
            <a:r>
              <a:rPr lang="vi-VN" sz="2400" dirty="0" smtClean="0"/>
              <a:t> </a:t>
            </a:r>
            <a:r>
              <a:rPr lang="vi-VN" sz="2400" dirty="0"/>
              <a:t>khỏi ách thống trị của Bồ Đào Nha:</a:t>
            </a:r>
          </a:p>
          <a:p>
            <a:r>
              <a:rPr lang="vi-VN" sz="2400" dirty="0"/>
              <a:t>  + Ghi-nê Bít-xao (9/1974).</a:t>
            </a:r>
          </a:p>
          <a:p>
            <a:r>
              <a:rPr lang="vi-VN" sz="2400" dirty="0"/>
              <a:t>  + Mô-dăm-bích (6/1975) .</a:t>
            </a:r>
          </a:p>
          <a:p>
            <a:r>
              <a:rPr lang="vi-VN" sz="2400" dirty="0"/>
              <a:t>  </a:t>
            </a:r>
            <a:r>
              <a:rPr lang="vi-VN" sz="2400" dirty="0" smtClean="0"/>
              <a:t>+ </a:t>
            </a:r>
            <a:r>
              <a:rPr lang="vi-VN" sz="2400" dirty="0"/>
              <a:t>Ăng-gô-la (11/1975</a:t>
            </a:r>
            <a:r>
              <a:rPr lang="vi-VN" sz="2400" dirty="0" smtClean="0"/>
              <a:t>).</a:t>
            </a:r>
            <a:endParaRPr lang="en-US" sz="2400" dirty="0" smtClean="0"/>
          </a:p>
          <a:p>
            <a:r>
              <a:rPr lang="en-US" sz="2400" dirty="0" smtClean="0"/>
              <a:t>=&gt;</a:t>
            </a:r>
            <a:endParaRPr lang="vi-VN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BFF7C920-1A7E-4C78-A499-C0F855382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0213"/>
            <a:ext cx="853440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CHƯƠNG II   </a:t>
            </a:r>
            <a:r>
              <a:rPr lang="en-US" altLang="en-US" sz="2000" b="1" dirty="0">
                <a:solidFill>
                  <a:srgbClr val="336600"/>
                </a:solidFill>
                <a:latin typeface="Arial" panose="020B0604020202020204" pitchFamily="34" charset="0"/>
              </a:rPr>
              <a:t>CÁC NƯỚC Á, PHI, MỸ LATINE TỪ 1945 ĐẾN NAY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BÀI 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QUÁ TRÌNH PHÁT TRIỂN CỦA PHONG TRÀO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GiẢI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PHÓNG DÂN TỘC   VÀ SỰ TAN RÃ CỦA HỆ THỐNG THUỘC ĐỊA.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I/ GIAI ĐOẠN 1945 ĐẾN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60 CỦA THẾ KỶ XX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II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/ GIAI ĐOẠN GIỮA NHỮNG NĂM 60 ĐẾN GIỮA NHỮNG NĂM 70 CỦA THẾ KỶ XX: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III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/ GIAI ĐOẠN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70 ĐẾN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90 CỦA THẾ KỶ XX:</a:t>
            </a:r>
          </a:p>
        </p:txBody>
      </p:sp>
      <p:pic>
        <p:nvPicPr>
          <p:cNvPr id="115717" name="Picture 5" descr="Book-09">
            <a:extLst>
              <a:ext uri="{FF2B5EF4-FFF2-40B4-BE49-F238E27FC236}">
                <a16:creationId xmlns:a16="http://schemas.microsoft.com/office/drawing/2014/main" xmlns="" id="{38B796D9-6BBF-42BE-9949-DA841BB0D7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53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>
            <a:extLst>
              <a:ext uri="{FF2B5EF4-FFF2-40B4-BE49-F238E27FC236}">
                <a16:creationId xmlns:a16="http://schemas.microsoft.com/office/drawing/2014/main" xmlns="" id="{9AC92041-FAC0-4331-9147-67C7AAF5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7200"/>
            <a:ext cx="8534400" cy="44012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Time New Roman"/>
              </a:rPr>
              <a:t>C</a:t>
            </a:r>
            <a:r>
              <a:rPr lang="vi-VN" sz="2000" dirty="0">
                <a:solidFill>
                  <a:srgbClr val="000000"/>
                </a:solidFill>
                <a:latin typeface="Time New Roman"/>
              </a:rPr>
              <a:t>hủ đề 2: </a:t>
            </a:r>
            <a:r>
              <a:rPr lang="en-US" sz="2000" dirty="0">
                <a:solidFill>
                  <a:srgbClr val="000000"/>
                </a:solidFill>
                <a:latin typeface="Time New Roman"/>
              </a:rPr>
              <a:t>   </a:t>
            </a:r>
            <a:r>
              <a:rPr lang="en-US" sz="2000" b="1" dirty="0">
                <a:solidFill>
                  <a:srgbClr val="336600"/>
                </a:solidFill>
                <a:latin typeface="Time New Roman"/>
              </a:rPr>
              <a:t>CÁC NƯỚC Á, PHI, MỸ </a:t>
            </a:r>
            <a:r>
              <a:rPr lang="en-US" sz="2000" b="1" dirty="0" smtClean="0">
                <a:solidFill>
                  <a:srgbClr val="336600"/>
                </a:solidFill>
                <a:latin typeface="Time New Roman"/>
              </a:rPr>
              <a:t>LA-TINH TỪ </a:t>
            </a:r>
            <a:r>
              <a:rPr lang="en-US" sz="2000" b="1" dirty="0">
                <a:solidFill>
                  <a:srgbClr val="336600"/>
                </a:solidFill>
                <a:latin typeface="Time New Roman"/>
              </a:rPr>
              <a:t>1945 ĐẾN NAY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srgbClr val="000000"/>
                </a:solidFill>
                <a:latin typeface="Time New Roman"/>
              </a:rPr>
              <a:t>BÀI </a:t>
            </a:r>
            <a:r>
              <a:rPr lang="en-US" sz="2000" dirty="0">
                <a:solidFill>
                  <a:srgbClr val="000000"/>
                </a:solidFill>
                <a:latin typeface="Time New Roman"/>
              </a:rPr>
              <a:t>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FF3300"/>
                </a:solidFill>
                <a:latin typeface="Time New Roman"/>
              </a:rPr>
              <a:t>QUÁ TRÌNH PHÁT TRIỂN CỦA PHONG TRÀO G</a:t>
            </a:r>
            <a:r>
              <a:rPr lang="vi-VN" sz="2000" dirty="0">
                <a:solidFill>
                  <a:srgbClr val="FF3300"/>
                </a:solidFill>
                <a:latin typeface="Time New Roman"/>
              </a:rPr>
              <a:t>I</a:t>
            </a:r>
            <a:r>
              <a:rPr lang="en-US" sz="2000" dirty="0">
                <a:solidFill>
                  <a:srgbClr val="FF3300"/>
                </a:solidFill>
                <a:latin typeface="Time New Roman"/>
              </a:rPr>
              <a:t>ẢI PHÓNG DÂN TỘC   VÀ SỰ TAN RÃ CỦA HỆ THỐNG THUỘC ĐỊA.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I/</a:t>
            </a:r>
            <a:r>
              <a:rPr lang="en-US" sz="2000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 GIAI ĐOẠN 1945 ĐẾN G</a:t>
            </a:r>
            <a:r>
              <a:rPr lang="vi-VN" sz="2000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I</a:t>
            </a:r>
            <a:r>
              <a:rPr lang="en-US" sz="2000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ỮA NHỮNG NĂM 60 CỦA THẾ KỶ XX</a:t>
            </a:r>
            <a:r>
              <a:rPr lang="en-US" sz="2000" dirty="0">
                <a:ln>
                  <a:solidFill>
                    <a:srgbClr val="336600"/>
                  </a:solidFill>
                </a:ln>
                <a:solidFill>
                  <a:srgbClr val="000000"/>
                </a:solidFill>
                <a:latin typeface="Time New Roman"/>
              </a:rPr>
              <a:t>:</a:t>
            </a:r>
            <a:endParaRPr lang="vi-VN" sz="2000" dirty="0">
              <a:ln>
                <a:solidFill>
                  <a:srgbClr val="336600"/>
                </a:solidFill>
              </a:ln>
              <a:solidFill>
                <a:srgbClr val="000000"/>
              </a:solidFill>
              <a:latin typeface="Time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000" dirty="0">
              <a:ln>
                <a:solidFill>
                  <a:srgbClr val="336600"/>
                </a:solidFill>
              </a:ln>
              <a:solidFill>
                <a:srgbClr val="000000"/>
              </a:solidFill>
              <a:latin typeface="Time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000" dirty="0">
              <a:ln>
                <a:solidFill>
                  <a:srgbClr val="336600"/>
                </a:solidFill>
              </a:ln>
              <a:solidFill>
                <a:srgbClr val="000000"/>
              </a:solidFill>
              <a:latin typeface="Time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dirty="0">
                <a:ln>
                  <a:solidFill>
                    <a:srgbClr val="00B0F0"/>
                  </a:solidFill>
                </a:ln>
                <a:solidFill>
                  <a:schemeClr val="accent4"/>
                </a:solidFill>
                <a:latin typeface="Time New Roman"/>
              </a:rPr>
              <a:t>II/ GIAI ĐOẠN TỪ GIỮA NHỮNG NĂM 60 ĐẾN GIỮA NHỮNG NĂM 70 CỦA THẾ KỈ XX.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000" dirty="0">
              <a:ln>
                <a:solidFill>
                  <a:srgbClr val="00B0F0"/>
                </a:solidFill>
              </a:ln>
              <a:solidFill>
                <a:srgbClr val="000000"/>
              </a:solidFill>
              <a:latin typeface="Time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 sz="2000" dirty="0">
              <a:ln>
                <a:solidFill>
                  <a:srgbClr val="00B0F0"/>
                </a:solidFill>
              </a:ln>
              <a:solidFill>
                <a:srgbClr val="000000"/>
              </a:solidFill>
              <a:latin typeface="Time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dirty="0">
                <a:ln>
                  <a:solidFill>
                    <a:srgbClr val="002060"/>
                  </a:solidFill>
                </a:ln>
                <a:solidFill>
                  <a:srgbClr val="000000"/>
                </a:solidFill>
                <a:latin typeface="Time New Roman"/>
              </a:rPr>
              <a:t>III/ GIAI ĐOẠN TỪ NHỮNG NĂM 70 ĐẾN GIỮA NHỮNG NĂM 90 CỦA THẾ KỈ XX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000000"/>
              </a:solidFill>
              <a:latin typeface="Time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36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6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>
            <a:extLst>
              <a:ext uri="{FF2B5EF4-FFF2-40B4-BE49-F238E27FC236}">
                <a16:creationId xmlns:a16="http://schemas.microsoft.com/office/drawing/2014/main" xmlns="" id="{152A019C-D983-4DBC-9560-D7BDB7DA5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33400"/>
            <a:ext cx="8169275" cy="1938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hỏi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thảo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luận</a:t>
            </a:r>
            <a:r>
              <a:rPr lang="en-US" altLang="en-US" sz="2400" u="sng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Cuối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70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châu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Phi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tồn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tại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chế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độ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xóa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bỏ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năm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Cộng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hòa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độc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xmlns="" id="{AF28569B-261C-49D9-8CC4-C58B09AE0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352800"/>
            <a:ext cx="8169275" cy="46166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  <p:bldP spid="788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xmlns="" id="{00F304A5-2D5A-434B-A61A-F652787C6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28600"/>
            <a:ext cx="2759075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Hãy xác định trên bản đồ</a:t>
            </a:r>
          </a:p>
        </p:txBody>
      </p:sp>
      <p:pic>
        <p:nvPicPr>
          <p:cNvPr id="23555" name="Picture 3" descr="bandochauphi">
            <a:extLst>
              <a:ext uri="{FF2B5EF4-FFF2-40B4-BE49-F238E27FC236}">
                <a16:creationId xmlns:a16="http://schemas.microsoft.com/office/drawing/2014/main" xmlns="" id="{A39D0CCD-9DAA-4561-A3AA-1C3C8D90E688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28600"/>
            <a:ext cx="51054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24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B0A4CD23-B0BD-459A-835E-834BE74DDA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7">
            <a:extLst>
              <a:ext uri="{FF2B5EF4-FFF2-40B4-BE49-F238E27FC236}">
                <a16:creationId xmlns:a16="http://schemas.microsoft.com/office/drawing/2014/main" xmlns="" id="{B29EAD3A-81CA-456C-976E-C6972C8BD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1" t="14650" r="15488" b="68666"/>
          <a:stretch>
            <a:fillRect/>
          </a:stretch>
        </p:blipFill>
        <p:spPr bwMode="auto">
          <a:xfrm>
            <a:off x="2514600" y="5105400"/>
            <a:ext cx="2590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AutoShape 9" descr="9k=">
            <a:extLst>
              <a:ext uri="{FF2B5EF4-FFF2-40B4-BE49-F238E27FC236}">
                <a16:creationId xmlns:a16="http://schemas.microsoft.com/office/drawing/2014/main" xmlns="" id="{20DBD67F-5368-4FB0-B626-3EB3E72A1A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23559" name="AutoShape 11" descr="9k=">
            <a:extLst>
              <a:ext uri="{FF2B5EF4-FFF2-40B4-BE49-F238E27FC236}">
                <a16:creationId xmlns:a16="http://schemas.microsoft.com/office/drawing/2014/main" xmlns="" id="{44E78FA7-3894-4302-AFB9-FFBE40CFAE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81932" name="Picture 12">
            <a:extLst>
              <a:ext uri="{FF2B5EF4-FFF2-40B4-BE49-F238E27FC236}">
                <a16:creationId xmlns:a16="http://schemas.microsoft.com/office/drawing/2014/main" xmlns="" id="{6E0761D8-F2A0-4326-81BC-1AAE11B7B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220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6" name="Picture 16" descr="Cờ Namibia">
            <a:extLst>
              <a:ext uri="{FF2B5EF4-FFF2-40B4-BE49-F238E27FC236}">
                <a16:creationId xmlns:a16="http://schemas.microsoft.com/office/drawing/2014/main" xmlns="" id="{29536B5A-56E2-4691-B548-01DF4C553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23622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7" name="Line 17">
            <a:extLst>
              <a:ext uri="{FF2B5EF4-FFF2-40B4-BE49-F238E27FC236}">
                <a16:creationId xmlns:a16="http://schemas.microsoft.com/office/drawing/2014/main" xmlns="" id="{4E84E74C-DDFE-4A23-BE34-852CB4E40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5486400"/>
            <a:ext cx="1143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38" name="Line 18">
            <a:extLst>
              <a:ext uri="{FF2B5EF4-FFF2-40B4-BE49-F238E27FC236}">
                <a16:creationId xmlns:a16="http://schemas.microsoft.com/office/drawing/2014/main" xmlns="" id="{9A869655-C8DF-4308-8766-807EEFD56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419600"/>
            <a:ext cx="1676400" cy="533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39" name="Line 19">
            <a:extLst>
              <a:ext uri="{FF2B5EF4-FFF2-40B4-BE49-F238E27FC236}">
                <a16:creationId xmlns:a16="http://schemas.microsoft.com/office/drawing/2014/main" xmlns="" id="{8E49C087-0CAB-46DD-9E39-F5E93DB3D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14600"/>
            <a:ext cx="3733800" cy="2209800"/>
          </a:xfrm>
          <a:prstGeom prst="line">
            <a:avLst/>
          </a:prstGeom>
          <a:noFill/>
          <a:ln w="7620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0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86E591DA-75BD-4D74-829C-4595E38B76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1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F71DED51-4768-410F-97CA-F67B123FB0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9" name="Picture 5" descr="zimbabwe">
            <a:extLst>
              <a:ext uri="{FF2B5EF4-FFF2-40B4-BE49-F238E27FC236}">
                <a16:creationId xmlns:a16="http://schemas.microsoft.com/office/drawing/2014/main" xmlns="" id="{782DAEB0-8F54-42CB-8576-DE985712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00100"/>
            <a:ext cx="7620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7" descr="zimbabwe1">
            <a:extLst>
              <a:ext uri="{FF2B5EF4-FFF2-40B4-BE49-F238E27FC236}">
                <a16:creationId xmlns:a16="http://schemas.microsoft.com/office/drawing/2014/main" xmlns="" id="{802F574E-9F5C-4793-9003-2BA42FFCF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46910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9" descr="f_zimbabwe_l">
            <a:extLst>
              <a:ext uri="{FF2B5EF4-FFF2-40B4-BE49-F238E27FC236}">
                <a16:creationId xmlns:a16="http://schemas.microsoft.com/office/drawing/2014/main" xmlns="" id="{808C30C9-54E4-4C49-AD84-FCEF9A032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010400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AutoShape 11" descr="2Q==">
            <a:extLst>
              <a:ext uri="{FF2B5EF4-FFF2-40B4-BE49-F238E27FC236}">
                <a16:creationId xmlns:a16="http://schemas.microsoft.com/office/drawing/2014/main" xmlns="" id="{428F9DF3-EA8A-4FD6-8E39-E616838CC0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23917" name="Picture 13" descr="DWS-Zimbabwe-Nyungu-big">
            <a:extLst>
              <a:ext uri="{FF2B5EF4-FFF2-40B4-BE49-F238E27FC236}">
                <a16:creationId xmlns:a16="http://schemas.microsoft.com/office/drawing/2014/main" xmlns="" id="{71A5566B-BBCD-4670-894C-4E360EA70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438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9" name="Picture 15" descr="75185582-196576_ap_zimbabwe_070606_ms">
            <a:extLst>
              <a:ext uri="{FF2B5EF4-FFF2-40B4-BE49-F238E27FC236}">
                <a16:creationId xmlns:a16="http://schemas.microsoft.com/office/drawing/2014/main" xmlns="" id="{811C0FFB-763A-44A7-A801-13E96CF2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467600" cy="560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Text Box 16">
            <a:extLst>
              <a:ext uri="{FF2B5EF4-FFF2-40B4-BE49-F238E27FC236}">
                <a16:creationId xmlns:a16="http://schemas.microsoft.com/office/drawing/2014/main" xmlns="" id="{B86C61E3-335E-4571-A640-2E9A7E5D4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5563"/>
            <a:ext cx="771207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00"/>
                </a:solidFill>
              </a:rPr>
              <a:t>Hình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ảnh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về</a:t>
            </a:r>
            <a:r>
              <a:rPr lang="en-US" altLang="en-US" sz="2400" b="1" dirty="0">
                <a:solidFill>
                  <a:srgbClr val="000000"/>
                </a:solidFill>
              </a:rPr>
              <a:t>  </a:t>
            </a:r>
            <a:r>
              <a:rPr lang="en-US" altLang="en-US" sz="2400" b="1" dirty="0" err="1">
                <a:solidFill>
                  <a:srgbClr val="000000"/>
                </a:solidFill>
              </a:rPr>
              <a:t>các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</a:rPr>
              <a:t>nước</a:t>
            </a:r>
            <a:r>
              <a:rPr lang="en-US" altLang="en-US" sz="2400" b="1" dirty="0">
                <a:solidFill>
                  <a:srgbClr val="00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000000"/>
                </a:solidFill>
              </a:rPr>
              <a:t>Zimbabue</a:t>
            </a:r>
            <a:r>
              <a:rPr lang="en-US" altLang="en-US" sz="2400" b="1" dirty="0">
                <a:solidFill>
                  <a:srgbClr val="000000"/>
                </a:solidFill>
              </a:rPr>
              <a:t>; Namibia </a:t>
            </a:r>
            <a:r>
              <a:rPr lang="en-US" altLang="en-US" sz="2400" b="1" dirty="0" err="1">
                <a:solidFill>
                  <a:srgbClr val="000000"/>
                </a:solidFill>
              </a:rPr>
              <a:t>và</a:t>
            </a:r>
            <a:r>
              <a:rPr lang="en-US" altLang="en-US" sz="2400" b="1" dirty="0">
                <a:solidFill>
                  <a:srgbClr val="000000"/>
                </a:solidFill>
              </a:rPr>
              <a:t> Nam Phi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xmlns="" id="{C79610B0-7155-4D13-B6EC-A2B3BEA70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09600"/>
            <a:ext cx="83058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Theo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trào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này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do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giai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cấp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lãnh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đạo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đấu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tranh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phong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trào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này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899" name="Text Box 3">
            <a:extLst>
              <a:ext uri="{FF2B5EF4-FFF2-40B4-BE49-F238E27FC236}">
                <a16:creationId xmlns:a16="http://schemas.microsoft.com/office/drawing/2014/main" xmlns="" id="{09B4606E-9FDA-4837-A2BE-A9447852B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40088"/>
            <a:ext cx="82296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>
            <a:extLst>
              <a:ext uri="{FF2B5EF4-FFF2-40B4-BE49-F238E27FC236}">
                <a16:creationId xmlns:a16="http://schemas.microsoft.com/office/drawing/2014/main" xmlns="" id="{C11B4D00-0358-4611-82C2-010FC3DC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0213"/>
            <a:ext cx="8534400" cy="31700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CHƯƠNG II   </a:t>
            </a:r>
            <a:r>
              <a:rPr lang="en-US" altLang="en-US" sz="2000" b="1" dirty="0">
                <a:solidFill>
                  <a:srgbClr val="336600"/>
                </a:solidFill>
                <a:latin typeface="Arial" panose="020B0604020202020204" pitchFamily="34" charset="0"/>
              </a:rPr>
              <a:t>CÁC NƯỚC Á, PHI, MỸ LATINE TỪ 1945 ĐẾN NAY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BÀI 3: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QUÁ TRÌNH PHÁT TRIỂN CỦA PHONG TRÀO </a:t>
            </a:r>
            <a:r>
              <a:rPr lang="en-US" altLang="en-US" sz="2000" dirty="0" err="1">
                <a:solidFill>
                  <a:srgbClr val="FF3300"/>
                </a:solidFill>
                <a:latin typeface="Arial" panose="020B0604020202020204" pitchFamily="34" charset="0"/>
              </a:rPr>
              <a:t>GiẢI</a:t>
            </a:r>
            <a:r>
              <a:rPr lang="en-US" altLang="en-US" sz="2000" dirty="0">
                <a:solidFill>
                  <a:srgbClr val="FF3300"/>
                </a:solidFill>
                <a:latin typeface="Arial" panose="020B0604020202020204" pitchFamily="34" charset="0"/>
              </a:rPr>
              <a:t> PHÓNG DÂN TỘC   VÀ SỰ TAN RÃ CỦA HỆ THỐNG THUỘC ĐỊA.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I/ GIAI ĐOẠN 1945 ĐẾN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60 CỦA THẾ KỶ XX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II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/ GIAI ĐOẠN GIỮA NHỮNG NĂM 60 ĐẾN GIỮA NHỮNG NĂM 70 CỦA THẾ KỶ XX: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000" u="sng" dirty="0" smtClean="0">
                <a:solidFill>
                  <a:srgbClr val="336600"/>
                </a:solidFill>
                <a:latin typeface="Arial" panose="020B0604020202020204" pitchFamily="34" charset="0"/>
              </a:rPr>
              <a:t>III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/ GIAI ĐOẠN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70 ĐẾN </a:t>
            </a:r>
            <a:r>
              <a:rPr lang="en-US" altLang="en-US" sz="2000" u="sng" dirty="0" err="1">
                <a:solidFill>
                  <a:srgbClr val="336600"/>
                </a:solidFill>
                <a:latin typeface="Arial" panose="020B0604020202020204" pitchFamily="34" charset="0"/>
              </a:rPr>
              <a:t>GiỮA</a:t>
            </a:r>
            <a:r>
              <a:rPr lang="en-US" altLang="en-US" sz="2000" u="sng" dirty="0">
                <a:solidFill>
                  <a:srgbClr val="336600"/>
                </a:solidFill>
                <a:latin typeface="Arial" panose="020B0604020202020204" pitchFamily="34" charset="0"/>
              </a:rPr>
              <a:t> NHỮNG NĂM 90 CỦA THẾ KỶ XX: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18789" name="Picture 5" descr="Book-09">
            <a:extLst>
              <a:ext uri="{FF2B5EF4-FFF2-40B4-BE49-F238E27FC236}">
                <a16:creationId xmlns:a16="http://schemas.microsoft.com/office/drawing/2014/main" xmlns="" id="{CF3249AB-8CEC-40FD-AB76-32F8A81A2A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533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3608" y="3449758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- </a:t>
            </a:r>
            <a:r>
              <a:rPr lang="vi-VN" sz="2400" dirty="0"/>
              <a:t>Trong thời kì </a:t>
            </a:r>
            <a:r>
              <a:rPr lang="vi-VN" sz="2400" dirty="0" smtClean="0"/>
              <a:t>này</a:t>
            </a:r>
            <a:r>
              <a:rPr lang="en-US" sz="2400" dirty="0" smtClean="0"/>
              <a:t>,</a:t>
            </a:r>
            <a:r>
              <a:rPr lang="vi-VN" sz="2400" dirty="0" smtClean="0"/>
              <a:t> </a:t>
            </a:r>
            <a:r>
              <a:rPr lang="vi-VN" sz="2400" dirty="0"/>
              <a:t>chủ nghĩa thực dân chỉ còn tồn tại dưới hình thức chủ nghĩa phân biệt chủng tộc(A-pác-thai).</a:t>
            </a:r>
          </a:p>
          <a:p>
            <a:r>
              <a:rPr lang="vi-VN" sz="2400" dirty="0"/>
              <a:t>- Nhân dân các nước châu Phi đã giành được chính quyền</a:t>
            </a:r>
          </a:p>
          <a:p>
            <a:r>
              <a:rPr lang="vi-VN" sz="2400" dirty="0"/>
              <a:t>  + Dim-ba-bu-ê (1980).</a:t>
            </a:r>
          </a:p>
          <a:p>
            <a:r>
              <a:rPr lang="vi-VN" sz="2400" dirty="0"/>
              <a:t>  + Na-mi-bi-a (1990).</a:t>
            </a:r>
          </a:p>
          <a:p>
            <a:r>
              <a:rPr lang="vi-VN" sz="2400" dirty="0"/>
              <a:t>  + Cộng hòa  Nam Phi (1993).</a:t>
            </a:r>
          </a:p>
          <a:p>
            <a:r>
              <a:rPr lang="vi-VN" sz="2400" dirty="0"/>
              <a:t>=&gt; Xoá bỏ chế độ phân biệt chủng tộc ở Nam Phi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xmlns="" id="{AA72F2C9-BA40-4023-A92B-85E46831E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4250"/>
            <a:ext cx="8534400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DACE2E55-CA53-4DD8-934D-ECECAEB56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95C766DA-00AE-45F5-9EFF-34D7E2C6A9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15E9D03D-8D51-4B75-AC29-E746A49749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71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8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A7D66E7F-2CD6-4A40-ABBB-EA32E6A5D1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9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887C89CD-D0E3-437D-9541-BE5A9709A4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648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4849D660-1E87-469D-B9C9-141EFE6E6F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10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D30BCA82-5A27-402F-AA9D-3C66B67A6D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2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B1BE68AB-09F8-446C-80BA-72467D7E0B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3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DB6C8B7D-3868-4527-A982-D729EAFF4A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276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4D38B635-DEF2-4C6A-A81E-1CBC9C8E61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24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97C06317-2780-4214-A054-36B73B7490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2" name="Text Box 16">
            <a:extLst>
              <a:ext uri="{FF2B5EF4-FFF2-40B4-BE49-F238E27FC236}">
                <a16:creationId xmlns:a16="http://schemas.microsoft.com/office/drawing/2014/main" xmlns="" id="{D4AF3759-FCA4-4708-BCF3-FAEF7F6BC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31763"/>
            <a:ext cx="8474075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u="sng" dirty="0" err="1">
                <a:solidFill>
                  <a:srgbClr val="000000"/>
                </a:solidFill>
              </a:rPr>
              <a:t>Củng</a:t>
            </a:r>
            <a:r>
              <a:rPr lang="en-US" altLang="en-US" sz="2400" b="1" u="sng" dirty="0">
                <a:solidFill>
                  <a:srgbClr val="00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0000"/>
                </a:solidFill>
              </a:rPr>
              <a:t>cố</a:t>
            </a:r>
            <a:r>
              <a:rPr lang="en-US" altLang="en-US" sz="2400" b="1" u="sng" dirty="0">
                <a:solidFill>
                  <a:srgbClr val="00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0000"/>
                </a:solidFill>
              </a:rPr>
              <a:t>toàn</a:t>
            </a:r>
            <a:r>
              <a:rPr lang="en-US" altLang="en-US" sz="2400" b="1" u="sng" dirty="0">
                <a:solidFill>
                  <a:srgbClr val="000000"/>
                </a:solidFill>
              </a:rPr>
              <a:t> </a:t>
            </a:r>
            <a:r>
              <a:rPr lang="en-US" altLang="en-US" sz="2400" b="1" u="sng" dirty="0" err="1">
                <a:solidFill>
                  <a:srgbClr val="000000"/>
                </a:solidFill>
              </a:rPr>
              <a:t>bài</a:t>
            </a:r>
            <a:r>
              <a:rPr lang="en-US" altLang="en-US" sz="2400" b="1" u="sng" dirty="0">
                <a:solidFill>
                  <a:srgbClr val="000000"/>
                </a:solidFill>
              </a:rPr>
              <a:t> 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FF3300"/>
                </a:solidFill>
              </a:rPr>
              <a:t>Hãy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xác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định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vị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trí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khu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vực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3300"/>
                </a:solidFill>
              </a:rPr>
              <a:t>      </a:t>
            </a:r>
            <a:r>
              <a:rPr lang="en-US" altLang="en-US" sz="2400" b="1" dirty="0" err="1">
                <a:solidFill>
                  <a:srgbClr val="FF3300"/>
                </a:solidFill>
              </a:rPr>
              <a:t>có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phong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trào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đấu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tranh</a:t>
            </a:r>
            <a:r>
              <a:rPr lang="en-US" altLang="en-US" sz="2400" b="1" dirty="0">
                <a:solidFill>
                  <a:srgbClr val="FF3300"/>
                </a:solidFill>
              </a:rPr>
              <a:t>  ở Á; Phi </a:t>
            </a:r>
            <a:r>
              <a:rPr lang="en-US" altLang="en-US" sz="2400" b="1" dirty="0" err="1">
                <a:solidFill>
                  <a:srgbClr val="FF3300"/>
                </a:solidFill>
              </a:rPr>
              <a:t>và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err="1">
                <a:solidFill>
                  <a:srgbClr val="FF3300"/>
                </a:solidFill>
              </a:rPr>
              <a:t>Mỹ</a:t>
            </a:r>
            <a:r>
              <a:rPr lang="en-US" altLang="en-US" sz="2400" b="1" dirty="0">
                <a:solidFill>
                  <a:srgbClr val="FF33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3300"/>
                </a:solidFill>
              </a:rPr>
              <a:t>La-</a:t>
            </a:r>
            <a:r>
              <a:rPr lang="en-US" altLang="en-US" sz="2400" b="1" dirty="0" err="1" smtClean="0">
                <a:solidFill>
                  <a:srgbClr val="FF3300"/>
                </a:solidFill>
              </a:rPr>
              <a:t>tinh</a:t>
            </a:r>
            <a:endParaRPr lang="en-US" altLang="en-US" sz="24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>
            <a:extLst>
              <a:ext uri="{FF2B5EF4-FFF2-40B4-BE49-F238E27FC236}">
                <a16:creationId xmlns:a16="http://schemas.microsoft.com/office/drawing/2014/main" xmlns="" id="{5CA17889-9E2E-4206-8D5F-E7B4CC374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036496" cy="5755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về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nhà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hãy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Làm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phần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hỏi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tập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Chuẩn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bị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trước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mới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Bài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4 </a:t>
            </a:r>
            <a:r>
              <a:rPr lang="en-US" altLang="en-US" sz="2400" i="1" dirty="0">
                <a:solidFill>
                  <a:srgbClr val="FF3300"/>
                </a:solidFill>
                <a:latin typeface="Arial" panose="020B0604020202020204" pitchFamily="34" charset="0"/>
              </a:rPr>
              <a:t>CÁC NƯỚC CHÂU </a:t>
            </a:r>
            <a:r>
              <a:rPr lang="en-US" altLang="en-US" sz="2400" i="1" dirty="0" smtClean="0">
                <a:solidFill>
                  <a:srgbClr val="FF3300"/>
                </a:solidFill>
                <a:latin typeface="Arial" panose="020B0604020202020204" pitchFamily="34" charset="0"/>
              </a:rPr>
              <a:t>Á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4000" i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kết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thúc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Chúc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con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luôn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vui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khỏe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–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tốt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400" i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          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Hẹn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gặp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lại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các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con ở   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tiết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học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tuần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400" i="1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sau</a:t>
            </a:r>
            <a:r>
              <a:rPr lang="en-US" altLang="en-US" sz="44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endParaRPr lang="en-US" altLang="en-US" sz="4400" i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>
            <a:extLst>
              <a:ext uri="{FF2B5EF4-FFF2-40B4-BE49-F238E27FC236}">
                <a16:creationId xmlns:a16="http://schemas.microsoft.com/office/drawing/2014/main" xmlns="" id="{CCD0E48F-C967-471E-A62B-A0B5E4F3C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1371600"/>
            <a:ext cx="8093075" cy="191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336600"/>
                </a:solidFill>
                <a:latin typeface="Arial" panose="020B0604020202020204" pitchFamily="34" charset="0"/>
              </a:rPr>
              <a:t>Câu</a:t>
            </a:r>
            <a:r>
              <a:rPr lang="en-US" altLang="en-US" sz="24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336600"/>
                </a:solidFill>
                <a:latin typeface="Arial" panose="020B0604020202020204" pitchFamily="34" charset="0"/>
              </a:rPr>
              <a:t>hỏi</a:t>
            </a:r>
            <a:r>
              <a:rPr lang="en-US" altLang="en-US" sz="24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336600"/>
                </a:solidFill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336600"/>
                </a:solidFill>
                <a:latin typeface="Arial" panose="020B0604020202020204" pitchFamily="34" charset="0"/>
              </a:rPr>
              <a:t>hiểu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hãy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biết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Đông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Nam Á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Nam Á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tuyên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bố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độc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lập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 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Thời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gian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7523" name="Text Box 3">
            <a:extLst>
              <a:ext uri="{FF2B5EF4-FFF2-40B4-BE49-F238E27FC236}">
                <a16:creationId xmlns:a16="http://schemas.microsoft.com/office/drawing/2014/main" xmlns="" id="{0BABD83A-8182-47BF-B471-F37C58F7E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657600"/>
            <a:ext cx="8169275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8D4F12B-D932-427D-97E0-5274507390E3}"/>
              </a:ext>
            </a:extLst>
          </p:cNvPr>
          <p:cNvSpPr txBox="1"/>
          <p:nvPr/>
        </p:nvSpPr>
        <p:spPr>
          <a:xfrm>
            <a:off x="609600" y="381000"/>
            <a:ext cx="7772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I/</a:t>
            </a:r>
            <a:r>
              <a:rPr lang="en-US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 GIAI ĐOẠN 1945 ĐẾN G</a:t>
            </a:r>
            <a:r>
              <a:rPr lang="vi-VN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I</a:t>
            </a:r>
            <a:r>
              <a:rPr lang="en-US" dirty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Time New Roman"/>
              </a:rPr>
              <a:t>ỮA NHỮNG NĂM 60 CỦA THẾ KỶ XX</a:t>
            </a:r>
            <a:r>
              <a:rPr lang="en-US" dirty="0">
                <a:ln>
                  <a:solidFill>
                    <a:srgbClr val="336600"/>
                  </a:solidFill>
                </a:ln>
                <a:solidFill>
                  <a:srgbClr val="000000"/>
                </a:solidFill>
                <a:latin typeface="Time New Roman"/>
              </a:rPr>
              <a:t>:</a:t>
            </a:r>
            <a:endParaRPr lang="vi-VN" dirty="0">
              <a:ln>
                <a:solidFill>
                  <a:srgbClr val="336600"/>
                </a:solidFill>
              </a:ln>
              <a:solidFill>
                <a:srgbClr val="000000"/>
              </a:solidFill>
              <a:latin typeface="Time New Roman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sia-map">
            <a:extLst>
              <a:ext uri="{FF2B5EF4-FFF2-40B4-BE49-F238E27FC236}">
                <a16:creationId xmlns:a16="http://schemas.microsoft.com/office/drawing/2014/main" xmlns="" id="{4EEB9B7E-791A-4856-834C-2F11DAD9B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"/>
            <a:ext cx="6553200" cy="642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1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4536901F-E651-4F1C-9FA4-E809D832D0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2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86C429F1-AD62-44B5-8B53-B843D7D432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57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3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A3F466F8-60DE-411D-BCCD-3061679A80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38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4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37B8D0DC-EAE8-4311-8A4B-702E6F14D6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6" name="Picture 10" descr="120px-Flag_of_Laos">
            <a:extLst>
              <a:ext uri="{FF2B5EF4-FFF2-40B4-BE49-F238E27FC236}">
                <a16:creationId xmlns:a16="http://schemas.microsoft.com/office/drawing/2014/main" xmlns="" id="{3A08CDA4-EFB3-4167-80F4-DB6EF949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8" name="Picture 12" descr="120px-Flag_of_Vietnam">
            <a:extLst>
              <a:ext uri="{FF2B5EF4-FFF2-40B4-BE49-F238E27FC236}">
                <a16:creationId xmlns:a16="http://schemas.microsoft.com/office/drawing/2014/main" xmlns="" id="{FB380246-4A3C-427A-ABE9-722E614AE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626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0" name="Picture 14" descr="120px-Flag_of_India">
            <a:extLst>
              <a:ext uri="{FF2B5EF4-FFF2-40B4-BE49-F238E27FC236}">
                <a16:creationId xmlns:a16="http://schemas.microsoft.com/office/drawing/2014/main" xmlns="" id="{9156A719-F3E2-405C-94D4-CC68A3768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496" y="49530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12" name="Picture 16" descr="120px-Flag_of_Indonesia">
            <a:extLst>
              <a:ext uri="{FF2B5EF4-FFF2-40B4-BE49-F238E27FC236}">
                <a16:creationId xmlns:a16="http://schemas.microsoft.com/office/drawing/2014/main" xmlns="" id="{2355CCF0-06F5-406F-A37B-2D7E4FC86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814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13" name="Line 17">
            <a:extLst>
              <a:ext uri="{FF2B5EF4-FFF2-40B4-BE49-F238E27FC236}">
                <a16:creationId xmlns:a16="http://schemas.microsoft.com/office/drawing/2014/main" xmlns="" id="{6C515715-F98F-4F22-B075-0DFD376947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4419600"/>
            <a:ext cx="1447800" cy="1219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4" name="Line 18">
            <a:extLst>
              <a:ext uri="{FF2B5EF4-FFF2-40B4-BE49-F238E27FC236}">
                <a16:creationId xmlns:a16="http://schemas.microsoft.com/office/drawing/2014/main" xmlns="" id="{16885D21-28B2-46E0-A750-3C6955FAE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4495800"/>
            <a:ext cx="1447800" cy="1066800"/>
          </a:xfrm>
          <a:prstGeom prst="line">
            <a:avLst/>
          </a:prstGeom>
          <a:noFill/>
          <a:ln w="57150">
            <a:solidFill>
              <a:srgbClr val="33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5" name="Line 19">
            <a:extLst>
              <a:ext uri="{FF2B5EF4-FFF2-40B4-BE49-F238E27FC236}">
                <a16:creationId xmlns:a16="http://schemas.microsoft.com/office/drawing/2014/main" xmlns="" id="{07560EDE-24C0-4998-9F69-0CE0CE1C88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1143000"/>
            <a:ext cx="457200" cy="2895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6516" name="Line 20">
            <a:extLst>
              <a:ext uri="{FF2B5EF4-FFF2-40B4-BE49-F238E27FC236}">
                <a16:creationId xmlns:a16="http://schemas.microsoft.com/office/drawing/2014/main" xmlns="" id="{22276C00-6B22-4A4A-9888-728D546204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800" y="4114800"/>
            <a:ext cx="8096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159" name="Text Box 21">
            <a:extLst>
              <a:ext uri="{FF2B5EF4-FFF2-40B4-BE49-F238E27FC236}">
                <a16:creationId xmlns:a16="http://schemas.microsoft.com/office/drawing/2014/main" xmlns="" id="{7C497CEC-B33D-4981-9A13-8705B11F0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506413"/>
            <a:ext cx="1158875" cy="1552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Hãy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xác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định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trên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bản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đồ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6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7" name="Picture 5" descr="ANd9GcS7h3OalJsTUDIxgOnkfHPHIvChw8wdQjfO7Oe5fvIpCeOFRcw&amp;t=1&amp;usg=__QlCor05Qnt0dA63sEe5cpvFB4B8=">
            <a:extLst>
              <a:ext uri="{FF2B5EF4-FFF2-40B4-BE49-F238E27FC236}">
                <a16:creationId xmlns:a16="http://schemas.microsoft.com/office/drawing/2014/main" xmlns="" id="{EC57813E-AFE1-4388-B137-C6FAED438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914400"/>
            <a:ext cx="39941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7" descr="ANd9GcQsKhqKk8fC3wSz9Lf7S0OgKGHmo1k9mDjqags3iX2aicUin0s&amp;t=1&amp;usg=__NfblZQTtdOqCGYIXplU6BaIF3Tk=">
            <a:extLst>
              <a:ext uri="{FF2B5EF4-FFF2-40B4-BE49-F238E27FC236}">
                <a16:creationId xmlns:a16="http://schemas.microsoft.com/office/drawing/2014/main" xmlns="" id="{9DF0B605-BE7E-47B6-A78C-039818E8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3048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1" name="Picture 9" descr="cm-thang8-2L">
            <a:extLst>
              <a:ext uri="{FF2B5EF4-FFF2-40B4-BE49-F238E27FC236}">
                <a16:creationId xmlns:a16="http://schemas.microsoft.com/office/drawing/2014/main" xmlns="" id="{EF79CFD4-43CC-44B7-9E7B-A0B7EB37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33528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Text Box 10">
            <a:extLst>
              <a:ext uri="{FF2B5EF4-FFF2-40B4-BE49-F238E27FC236}">
                <a16:creationId xmlns:a16="http://schemas.microsoft.com/office/drawing/2014/main" xmlns="" id="{A3413A15-B672-41AC-811F-DF31A74F6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07963"/>
            <a:ext cx="6600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Hình ảnh về ngày Quốc Khánh Việt Nam 2.9.1945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xmlns="" id="{D4892842-3EF0-45AB-A4C6-DDDCDF4FA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09600"/>
            <a:ext cx="8169275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336600"/>
                </a:solidFill>
                <a:latin typeface="Arial" panose="020B0604020202020204" pitchFamily="34" charset="0"/>
              </a:rPr>
              <a:t>Câu hỏi tìm hiểu tiếp theo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Những nước nào ở Bắc Phi giành độc lập?  Thời gian?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4451" name="Text Box 3">
            <a:extLst>
              <a:ext uri="{FF2B5EF4-FFF2-40B4-BE49-F238E27FC236}">
                <a16:creationId xmlns:a16="http://schemas.microsoft.com/office/drawing/2014/main" xmlns="" id="{4624FB1D-1D1A-4467-9F52-670CF3934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3505200"/>
            <a:ext cx="7483475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  <p:bldP spid="1044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xmlns="" id="{F9AAB1A6-49E1-4CDA-9131-0EA9E6DF8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0363"/>
            <a:ext cx="2819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Hãy xác định trên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</a:rPr>
              <a:t>      bản đồ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219" name="Picture 3" descr="bandochauphi">
            <a:extLst>
              <a:ext uri="{FF2B5EF4-FFF2-40B4-BE49-F238E27FC236}">
                <a16:creationId xmlns:a16="http://schemas.microsoft.com/office/drawing/2014/main" xmlns="" id="{11745A56-354B-47B1-AF7C-2A2FB331F23F}"/>
              </a:ext>
            </a:extLst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304800"/>
            <a:ext cx="4953000" cy="6248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3428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0553BD26-D5B1-453C-87FE-F0CE7FC3B0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13" descr="ag00355_.gif">
            <a:hlinkClick r:id="rId3" action="ppaction://hlinkfile"/>
            <a:extLst>
              <a:ext uri="{FF2B5EF4-FFF2-40B4-BE49-F238E27FC236}">
                <a16:creationId xmlns:a16="http://schemas.microsoft.com/office/drawing/2014/main" xmlns="" id="{E02BD293-B98C-4BFD-B732-DD0D2A05F0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1" name="Picture 7" descr="ANd9GcSt62md8ueFplvdvMcYOQwmevC8UX-lr6jxE_Y7u-LD2uSerAo&amp;t=1&amp;usg=__d0pe0-C79NPApJfKo13U12uTfWA=">
            <a:extLst>
              <a:ext uri="{FF2B5EF4-FFF2-40B4-BE49-F238E27FC236}">
                <a16:creationId xmlns:a16="http://schemas.microsoft.com/office/drawing/2014/main" xmlns="" id="{F7D05EEF-C907-42D9-BE8B-5A204AD25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2" name="Picture 8" descr="800px-Flag_of_Algeria_(bordered)">
            <a:hlinkClick r:id="rId6"/>
            <a:extLst>
              <a:ext uri="{FF2B5EF4-FFF2-40B4-BE49-F238E27FC236}">
                <a16:creationId xmlns:a16="http://schemas.microsoft.com/office/drawing/2014/main" xmlns="" id="{19F4793B-41F4-457B-A11A-463BA07A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514600" cy="16764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Line 9">
            <a:extLst>
              <a:ext uri="{FF2B5EF4-FFF2-40B4-BE49-F238E27FC236}">
                <a16:creationId xmlns:a16="http://schemas.microsoft.com/office/drawing/2014/main" xmlns="" id="{3F24E9B7-ED86-4CAD-AC29-BAE4F658C3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209800"/>
            <a:ext cx="1828800" cy="2362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434" name="Line 10">
            <a:extLst>
              <a:ext uri="{FF2B5EF4-FFF2-40B4-BE49-F238E27FC236}">
                <a16:creationId xmlns:a16="http://schemas.microsoft.com/office/drawing/2014/main" xmlns="" id="{8FE622E7-56EF-42D8-98C2-7FF77A7D2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1981200"/>
            <a:ext cx="1828800" cy="76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1" name="Picture 5" descr="ANd9GcTqMavaYUSJKuKioNpp43MzORbo3HPhHPwxOxvwSfvn1wjmQ14&amp;t=1&amp;usg=__SHwPZU3RVzEICmThRBWdLmEeZXA=">
            <a:extLst>
              <a:ext uri="{FF2B5EF4-FFF2-40B4-BE49-F238E27FC236}">
                <a16:creationId xmlns:a16="http://schemas.microsoft.com/office/drawing/2014/main" xmlns="" id="{B15DBB85-B145-4BCD-90BD-74A04BD28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620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2" name="Text Box 6">
            <a:extLst>
              <a:ext uri="{FF2B5EF4-FFF2-40B4-BE49-F238E27FC236}">
                <a16:creationId xmlns:a16="http://schemas.microsoft.com/office/drawing/2014/main" xmlns="" id="{2E52905B-008E-4F9B-8C4C-85F9841BF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5611813"/>
            <a:ext cx="6305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Abdel Gamal Nasser, tổng thống đầu tiên của nước </a:t>
            </a:r>
            <a:r>
              <a:rPr lang="en-US" altLang="en-US" sz="1800" b="1">
                <a:solidFill>
                  <a:srgbClr val="000000"/>
                </a:solidFill>
              </a:rPr>
              <a:t>Ai Cập độc lập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26984" name="Picture 8" descr="ANd9GcR8swz0KMq3VxZwbcVKXwY9Su8dDfwuVlxKkcR_mPA8Aq6sI0s&amp;t=1&amp;usg=__sMTznVkffdr8foL3M7spJv8ol4k=">
            <a:extLst>
              <a:ext uri="{FF2B5EF4-FFF2-40B4-BE49-F238E27FC236}">
                <a16:creationId xmlns:a16="http://schemas.microsoft.com/office/drawing/2014/main" xmlns="" id="{AFB5CF31-60CD-4A0E-9D0D-FF952881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415213" cy="487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6" name="Picture 10" descr="VietNamAiCap2">
            <a:extLst>
              <a:ext uri="{FF2B5EF4-FFF2-40B4-BE49-F238E27FC236}">
                <a16:creationId xmlns:a16="http://schemas.microsoft.com/office/drawing/2014/main" xmlns="" id="{A7E5B1C8-DBB3-43AE-9137-A876BD370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01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92" name="Picture 16" descr="Đẩy mạnh hợp tác thương mại giữa Việt Nam và An-giê-ri">
            <a:extLst>
              <a:ext uri="{FF2B5EF4-FFF2-40B4-BE49-F238E27FC236}">
                <a16:creationId xmlns:a16="http://schemas.microsoft.com/office/drawing/2014/main" xmlns="" id="{04F7E80E-9718-482C-8484-6064773DC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6911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3" name="Text Box 17">
            <a:extLst>
              <a:ext uri="{FF2B5EF4-FFF2-40B4-BE49-F238E27FC236}">
                <a16:creationId xmlns:a16="http://schemas.microsoft.com/office/drawing/2014/main" xmlns="" id="{DEECB7C0-35F7-4017-B3B4-9621839C0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410200"/>
            <a:ext cx="3597275" cy="1190625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800" i="1">
                <a:solidFill>
                  <a:srgbClr val="FFFFE7"/>
                </a:solidFill>
              </a:rPr>
              <a:t>Phó Thủ tướng Trương Vĩnh Trọng tiếp Bộ trưởng Doanh nghiệp nhỏ và vừa và thủ công nghiệp An-giê-ri Mutstapha Benbada</a:t>
            </a:r>
            <a:r>
              <a:rPr lang="en-US" altLang="en-US" sz="1800">
                <a:solidFill>
                  <a:srgbClr val="FFFFE7"/>
                </a:solidFill>
              </a:rPr>
              <a:t> </a:t>
            </a:r>
          </a:p>
        </p:txBody>
      </p:sp>
      <p:sp>
        <p:nvSpPr>
          <p:cNvPr id="126994" name="Text Box 18">
            <a:extLst>
              <a:ext uri="{FF2B5EF4-FFF2-40B4-BE49-F238E27FC236}">
                <a16:creationId xmlns:a16="http://schemas.microsoft.com/office/drawing/2014/main" xmlns="" id="{56F92B86-CF96-44EB-8A38-FE6F645C7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00800"/>
            <a:ext cx="5159375" cy="4572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Hợp tác kinh tế Ai – cập và Việt Nam</a:t>
            </a:r>
          </a:p>
        </p:txBody>
      </p:sp>
      <p:sp>
        <p:nvSpPr>
          <p:cNvPr id="10249" name="Text Box 19">
            <a:extLst>
              <a:ext uri="{FF2B5EF4-FFF2-40B4-BE49-F238E27FC236}">
                <a16:creationId xmlns:a16="http://schemas.microsoft.com/office/drawing/2014/main" xmlns="" id="{B129FA69-661F-4701-B430-E1225F3D3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7938"/>
            <a:ext cx="6797675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Hình ảnh về Ai cập và Algéria với Việt Nam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6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12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6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69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26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  <p:bldP spid="126982" grpId="1"/>
      <p:bldP spid="126993" grpId="0" animBg="1"/>
      <p:bldP spid="126993" grpId="1" animBg="1"/>
      <p:bldP spid="12699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xmlns="" id="{B9443DDF-E344-4D1C-BEBA-C7E3B85B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066800"/>
            <a:ext cx="7712075" cy="1552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u="sng">
                <a:solidFill>
                  <a:srgbClr val="336600"/>
                </a:solidFill>
                <a:latin typeface="Arial" panose="020B0604020202020204" pitchFamily="34" charset="0"/>
              </a:rPr>
              <a:t>Câu hỏi tìm hiểu: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Sự kiện gì nổi bật ở châu Phi vào 1960? Ý nghĩa?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1379" name="Text Box 3">
            <a:extLst>
              <a:ext uri="{FF2B5EF4-FFF2-40B4-BE49-F238E27FC236}">
                <a16:creationId xmlns:a16="http://schemas.microsoft.com/office/drawing/2014/main" xmlns="" id="{28100895-EE7A-4FB6-A464-E4A22C29C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962400"/>
            <a:ext cx="7861300" cy="8309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</p:bldLst>
  </p:timing>
</p:sld>
</file>

<file path=ppt/theme/theme1.xml><?xml version="1.0" encoding="utf-8"?>
<a:theme xmlns:a="http://schemas.openxmlformats.org/drawingml/2006/main" name="Stream">
  <a:themeElements>
    <a:clrScheme name="Stream 13">
      <a:dk1>
        <a:srgbClr val="000000"/>
      </a:dk1>
      <a:lt1>
        <a:srgbClr val="FFFFE7"/>
      </a:lt1>
      <a:dk2>
        <a:srgbClr val="A69564"/>
      </a:dk2>
      <a:lt2>
        <a:srgbClr val="EFDEAF"/>
      </a:lt2>
      <a:accent1>
        <a:srgbClr val="FFFFE3"/>
      </a:accent1>
      <a:accent2>
        <a:srgbClr val="BFBFA7"/>
      </a:accent2>
      <a:accent3>
        <a:srgbClr val="FFFFF1"/>
      </a:accent3>
      <a:accent4>
        <a:srgbClr val="000000"/>
      </a:accent4>
      <a:accent5>
        <a:srgbClr val="FFFFEF"/>
      </a:accent5>
      <a:accent6>
        <a:srgbClr val="ADAD97"/>
      </a:accent6>
      <a:hlink>
        <a:srgbClr val="7B6D47"/>
      </a:hlink>
      <a:folHlink>
        <a:srgbClr val="A99D2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0">
        <a:dk1>
          <a:srgbClr val="000000"/>
        </a:dk1>
        <a:lt1>
          <a:srgbClr val="FFCC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E2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1">
        <a:dk1>
          <a:srgbClr val="4B2500"/>
        </a:dk1>
        <a:lt1>
          <a:srgbClr val="FFFF99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FFFCA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2">
        <a:dk1>
          <a:srgbClr val="4B2500"/>
        </a:dk1>
        <a:lt1>
          <a:srgbClr val="FFFFE7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FFFF1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13">
        <a:dk1>
          <a:srgbClr val="000000"/>
        </a:dk1>
        <a:lt1>
          <a:srgbClr val="FFFFE7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FFFF1"/>
        </a:accent3>
        <a:accent4>
          <a:srgbClr val="0000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Stream 1">
    <a:dk1>
      <a:srgbClr val="000514"/>
    </a:dk1>
    <a:lt1>
      <a:srgbClr val="FFFFFF"/>
    </a:lt1>
    <a:dk2>
      <a:srgbClr val="003399"/>
    </a:dk2>
    <a:lt2>
      <a:srgbClr val="E5E5FF"/>
    </a:lt2>
    <a:accent1>
      <a:srgbClr val="0099CC"/>
    </a:accent1>
    <a:accent2>
      <a:srgbClr val="A886E0"/>
    </a:accent2>
    <a:accent3>
      <a:srgbClr val="AAADCA"/>
    </a:accent3>
    <a:accent4>
      <a:srgbClr val="DADADA"/>
    </a:accent4>
    <a:accent5>
      <a:srgbClr val="AACAE2"/>
    </a:accent5>
    <a:accent6>
      <a:srgbClr val="9879CB"/>
    </a:accent6>
    <a:hlink>
      <a:srgbClr val="FFCC00"/>
    </a:hlink>
    <a:folHlink>
      <a:srgbClr val="FFFF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1109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</dc:creator>
  <cp:lastModifiedBy>Admin</cp:lastModifiedBy>
  <cp:revision>11</cp:revision>
  <dcterms:created xsi:type="dcterms:W3CDTF">2020-09-20T00:48:19Z</dcterms:created>
  <dcterms:modified xsi:type="dcterms:W3CDTF">2021-10-24T10:16:07Z</dcterms:modified>
</cp:coreProperties>
</file>