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9" r:id="rId5"/>
    <p:sldId id="270" r:id="rId6"/>
    <p:sldId id="271" r:id="rId7"/>
    <p:sldId id="272" r:id="rId8"/>
    <p:sldId id="273" r:id="rId9"/>
    <p:sldId id="259" r:id="rId10"/>
    <p:sldId id="274" r:id="rId11"/>
    <p:sldId id="275" r:id="rId12"/>
    <p:sldId id="278" r:id="rId13"/>
    <p:sldId id="280" r:id="rId14"/>
    <p:sldId id="260" r:id="rId15"/>
    <p:sldId id="281" r:id="rId16"/>
    <p:sldId id="282" r:id="rId17"/>
    <p:sldId id="276" r:id="rId18"/>
    <p:sldId id="277" r:id="rId19"/>
    <p:sldId id="283" r:id="rId20"/>
    <p:sldId id="285" r:id="rId21"/>
    <p:sldId id="261" r:id="rId22"/>
    <p:sldId id="286" r:id="rId23"/>
    <p:sldId id="264" r:id="rId24"/>
    <p:sldId id="262" r:id="rId25"/>
    <p:sldId id="287" r:id="rId26"/>
    <p:sldId id="288" r:id="rId27"/>
    <p:sldId id="293" r:id="rId28"/>
    <p:sldId id="292" r:id="rId29"/>
    <p:sldId id="294" r:id="rId30"/>
    <p:sldId id="291" r:id="rId31"/>
    <p:sldId id="290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72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EB9-8C09-41B4-8D5F-20E9AD42359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DA0-6F7C-472E-8D87-B61458B2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9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EB9-8C09-41B4-8D5F-20E9AD42359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DA0-6F7C-472E-8D87-B61458B2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1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EB9-8C09-41B4-8D5F-20E9AD42359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DA0-6F7C-472E-8D87-B61458B2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5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EB9-8C09-41B4-8D5F-20E9AD42359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DA0-6F7C-472E-8D87-B61458B2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1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EB9-8C09-41B4-8D5F-20E9AD42359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DA0-6F7C-472E-8D87-B61458B2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1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EB9-8C09-41B4-8D5F-20E9AD42359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DA0-6F7C-472E-8D87-B61458B2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4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EB9-8C09-41B4-8D5F-20E9AD42359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DA0-6F7C-472E-8D87-B61458B2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2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EB9-8C09-41B4-8D5F-20E9AD42359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DA0-6F7C-472E-8D87-B61458B2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EB9-8C09-41B4-8D5F-20E9AD42359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DA0-6F7C-472E-8D87-B61458B2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5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EB9-8C09-41B4-8D5F-20E9AD42359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DA0-6F7C-472E-8D87-B61458B2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EB9-8C09-41B4-8D5F-20E9AD42359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DA0-6F7C-472E-8D87-B61458B2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DEB9-8C09-41B4-8D5F-20E9AD42359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18DA0-6F7C-472E-8D87-B61458B2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9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04775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LỊCH SỬ 7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285750"/>
            <a:ext cx="35813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Cột</a:t>
            </a:r>
            <a:r>
              <a:rPr lang="en-US" sz="2400" i="1" dirty="0"/>
              <a:t> </a:t>
            </a:r>
            <a:r>
              <a:rPr lang="en-US" sz="2400" i="1" dirty="0" err="1"/>
              <a:t>sắt</a:t>
            </a:r>
            <a:r>
              <a:rPr lang="en-US" sz="2400" i="1" dirty="0"/>
              <a:t>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gỉ</a:t>
            </a:r>
            <a:r>
              <a:rPr lang="en-US" sz="2400" i="1" dirty="0"/>
              <a:t>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đúc</a:t>
            </a:r>
            <a:r>
              <a:rPr lang="en-US" sz="2400" i="1" dirty="0"/>
              <a:t> </a:t>
            </a:r>
            <a:r>
              <a:rPr lang="en-US" sz="2400" i="1" dirty="0" err="1"/>
              <a:t>vào</a:t>
            </a:r>
            <a:r>
              <a:rPr lang="en-US" sz="2400" i="1" dirty="0"/>
              <a:t> </a:t>
            </a:r>
            <a:r>
              <a:rPr lang="en-US" sz="2400" i="1" dirty="0" err="1"/>
              <a:t>thế</a:t>
            </a:r>
            <a:r>
              <a:rPr lang="en-US" sz="2400" i="1" dirty="0"/>
              <a:t> </a:t>
            </a:r>
            <a:r>
              <a:rPr lang="en-US" sz="2400" i="1" dirty="0" err="1"/>
              <a:t>kỉ</a:t>
            </a:r>
            <a:r>
              <a:rPr lang="en-US" sz="2400" i="1" dirty="0"/>
              <a:t> V </a:t>
            </a:r>
            <a:r>
              <a:rPr lang="en-US" sz="2400" i="1" dirty="0" err="1"/>
              <a:t>dưới</a:t>
            </a:r>
            <a:r>
              <a:rPr lang="en-US" sz="2400" i="1" dirty="0"/>
              <a:t> </a:t>
            </a:r>
            <a:r>
              <a:rPr lang="en-US" sz="2400" i="1" dirty="0" err="1"/>
              <a:t>thời</a:t>
            </a:r>
            <a:r>
              <a:rPr lang="en-US" sz="2400" i="1" dirty="0"/>
              <a:t> </a:t>
            </a:r>
            <a:r>
              <a:rPr lang="en-US" sz="2400" i="1" dirty="0" err="1"/>
              <a:t>Vương</a:t>
            </a:r>
            <a:r>
              <a:rPr lang="en-US" sz="2400" i="1" dirty="0"/>
              <a:t> </a:t>
            </a:r>
            <a:r>
              <a:rPr lang="en-US" sz="2400" i="1" dirty="0" err="1"/>
              <a:t>triều</a:t>
            </a:r>
            <a:r>
              <a:rPr lang="en-US" sz="2400" i="1" dirty="0"/>
              <a:t> </a:t>
            </a:r>
            <a:r>
              <a:rPr lang="en-US" sz="2400" i="1" dirty="0" err="1"/>
              <a:t>Gúp</a:t>
            </a:r>
            <a:r>
              <a:rPr lang="en-US" sz="2400" i="1" dirty="0"/>
              <a:t>-ta, </a:t>
            </a:r>
            <a:r>
              <a:rPr lang="en-US" sz="2400" i="1" dirty="0" err="1"/>
              <a:t>chống</a:t>
            </a:r>
            <a:r>
              <a:rPr lang="en-US" sz="2400" i="1" dirty="0"/>
              <a:t> </a:t>
            </a:r>
            <a:r>
              <a:rPr lang="en-US" sz="2400" i="1" dirty="0" err="1"/>
              <a:t>chịu</a:t>
            </a:r>
            <a:r>
              <a:rPr lang="en-US" sz="2400" i="1" dirty="0"/>
              <a:t>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gỉ</a:t>
            </a:r>
            <a:r>
              <a:rPr lang="en-US" sz="2400" i="1" dirty="0"/>
              <a:t> </a:t>
            </a:r>
            <a:r>
              <a:rPr lang="en-US" sz="2400" i="1" dirty="0" err="1"/>
              <a:t>sét</a:t>
            </a:r>
            <a:r>
              <a:rPr lang="en-US" sz="2400" i="1" dirty="0"/>
              <a:t> </a:t>
            </a:r>
            <a:r>
              <a:rPr lang="en-US" sz="2400" i="1" dirty="0" err="1"/>
              <a:t>đến</a:t>
            </a:r>
            <a:r>
              <a:rPr lang="en-US" sz="2400" i="1" dirty="0"/>
              <a:t> </a:t>
            </a:r>
            <a:r>
              <a:rPr lang="en-US" sz="2400" i="1" dirty="0" err="1"/>
              <a:t>tận</a:t>
            </a:r>
            <a:r>
              <a:rPr lang="en-US" sz="2400" i="1" dirty="0"/>
              <a:t> </a:t>
            </a:r>
            <a:r>
              <a:rPr lang="en-US" sz="2400" i="1" dirty="0" err="1"/>
              <a:t>ngày</a:t>
            </a:r>
            <a:r>
              <a:rPr lang="en-US" sz="2400" i="1" dirty="0"/>
              <a:t> nay </a:t>
            </a:r>
            <a:r>
              <a:rPr lang="en-US" sz="2400" i="1" dirty="0" err="1"/>
              <a:t>dù</a:t>
            </a:r>
            <a:r>
              <a:rPr lang="en-US" sz="2400" i="1" dirty="0"/>
              <a:t>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điều</a:t>
            </a:r>
            <a:r>
              <a:rPr lang="en-US" sz="2400" i="1" dirty="0"/>
              <a:t> </a:t>
            </a:r>
            <a:r>
              <a:rPr lang="en-US" sz="2400" i="1" dirty="0" err="1"/>
              <a:t>kiện</a:t>
            </a:r>
            <a:r>
              <a:rPr lang="en-US" sz="2400" i="1" dirty="0"/>
              <a:t> </a:t>
            </a:r>
            <a:r>
              <a:rPr lang="en-US" sz="2400" i="1" dirty="0" err="1"/>
              <a:t>thời</a:t>
            </a:r>
            <a:r>
              <a:rPr lang="en-US" sz="2400" i="1" dirty="0"/>
              <a:t> </a:t>
            </a:r>
            <a:r>
              <a:rPr lang="en-US" sz="2400" i="1" dirty="0" err="1"/>
              <a:t>tiết</a:t>
            </a:r>
            <a:r>
              <a:rPr lang="en-US" sz="2400" i="1" dirty="0"/>
              <a:t> </a:t>
            </a:r>
            <a:r>
              <a:rPr lang="en-US" sz="2400" i="1" dirty="0" err="1"/>
              <a:t>khắc</a:t>
            </a:r>
            <a:r>
              <a:rPr lang="en-US" sz="2400" i="1" dirty="0"/>
              <a:t> </a:t>
            </a:r>
            <a:r>
              <a:rPr lang="en-US" sz="2400" i="1" dirty="0" err="1"/>
              <a:t>nghiệt</a:t>
            </a:r>
            <a:r>
              <a:rPr lang="en-US" sz="2400" i="1" dirty="0"/>
              <a:t>. </a:t>
            </a:r>
            <a:r>
              <a:rPr lang="en-US" sz="2400" i="1" dirty="0" err="1"/>
              <a:t>Đây</a:t>
            </a:r>
            <a:r>
              <a:rPr lang="en-US" sz="2400" i="1" dirty="0"/>
              <a:t> </a:t>
            </a:r>
            <a:r>
              <a:rPr lang="en-US" sz="2400" i="1" dirty="0" err="1"/>
              <a:t>là</a:t>
            </a:r>
            <a:r>
              <a:rPr lang="en-US" sz="2400" i="1" dirty="0"/>
              <a:t> minh </a:t>
            </a:r>
            <a:r>
              <a:rPr lang="en-US" sz="2400" i="1" dirty="0" err="1"/>
              <a:t>chứng</a:t>
            </a:r>
            <a:r>
              <a:rPr lang="en-US" sz="2400" i="1" dirty="0"/>
              <a:t> </a:t>
            </a:r>
            <a:r>
              <a:rPr lang="en-US" sz="2400" i="1" dirty="0" err="1"/>
              <a:t>cho</a:t>
            </a:r>
            <a:r>
              <a:rPr lang="en-US" sz="2400" i="1" dirty="0"/>
              <a:t> </a:t>
            </a:r>
            <a:r>
              <a:rPr lang="en-US" sz="2400" i="1" dirty="0" err="1"/>
              <a:t>sự</a:t>
            </a:r>
            <a:r>
              <a:rPr lang="en-US" sz="2400" i="1" dirty="0"/>
              <a:t> </a:t>
            </a:r>
            <a:r>
              <a:rPr lang="en-US" sz="2400" i="1" dirty="0" err="1"/>
              <a:t>phát</a:t>
            </a:r>
            <a:r>
              <a:rPr lang="en-US" sz="2400" i="1" dirty="0"/>
              <a:t> </a:t>
            </a:r>
            <a:r>
              <a:rPr lang="en-US" sz="2400" i="1" dirty="0" err="1"/>
              <a:t>triển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kĩ</a:t>
            </a:r>
            <a:r>
              <a:rPr lang="en-US" sz="2400" i="1" dirty="0"/>
              <a:t> </a:t>
            </a:r>
            <a:r>
              <a:rPr lang="en-US" sz="2400" i="1" dirty="0" err="1"/>
              <a:t>nghệ</a:t>
            </a:r>
            <a:r>
              <a:rPr lang="en-US" sz="2400" i="1" dirty="0"/>
              <a:t> </a:t>
            </a:r>
            <a:r>
              <a:rPr lang="en-US" sz="2400" i="1" dirty="0" err="1"/>
              <a:t>đồ</a:t>
            </a:r>
            <a:r>
              <a:rPr lang="en-US" sz="2400" i="1" dirty="0"/>
              <a:t> </a:t>
            </a:r>
            <a:r>
              <a:rPr lang="en-US" sz="2400" i="1" dirty="0" err="1"/>
              <a:t>sắt</a:t>
            </a:r>
            <a:r>
              <a:rPr lang="en-US" sz="2400" i="1" dirty="0"/>
              <a:t> </a:t>
            </a:r>
            <a:r>
              <a:rPr lang="en-US" sz="2400" i="1" dirty="0" err="1"/>
              <a:t>tinh</a:t>
            </a:r>
            <a:r>
              <a:rPr lang="en-US" sz="2400" i="1" dirty="0"/>
              <a:t> </a:t>
            </a:r>
            <a:r>
              <a:rPr lang="en-US" sz="2400" i="1" dirty="0" err="1"/>
              <a:t>xảo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thợ</a:t>
            </a:r>
            <a:r>
              <a:rPr lang="en-US" sz="2400" i="1" dirty="0"/>
              <a:t> </a:t>
            </a:r>
            <a:r>
              <a:rPr lang="en-US" sz="2400" i="1" dirty="0" err="1"/>
              <a:t>thủ</a:t>
            </a:r>
            <a:r>
              <a:rPr lang="en-US" sz="2400" i="1" dirty="0"/>
              <a:t> </a:t>
            </a:r>
            <a:r>
              <a:rPr lang="en-US" sz="2400" i="1" dirty="0" err="1"/>
              <a:t>công</a:t>
            </a:r>
            <a:r>
              <a:rPr lang="en-US" sz="2400" i="1" dirty="0"/>
              <a:t> </a:t>
            </a:r>
            <a:r>
              <a:rPr lang="en-US" sz="2400" i="1" dirty="0" err="1"/>
              <a:t>Ấn</a:t>
            </a:r>
            <a:r>
              <a:rPr lang="en-US" sz="2400" i="1" dirty="0"/>
              <a:t> </a:t>
            </a:r>
            <a:r>
              <a:rPr lang="en-US" sz="2400" i="1" dirty="0" err="1"/>
              <a:t>Độ</a:t>
            </a:r>
            <a:r>
              <a:rPr lang="en-US" sz="2400" i="1" dirty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8150"/>
            <a:ext cx="3733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2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"/>
            <a:ext cx="861059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739735"/>
            <a:ext cx="664179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 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Thảo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luận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nhóm</a:t>
            </a:r>
            <a:endParaRPr lang="en-US" sz="28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2800" dirty="0" err="1">
                <a:latin typeface="Times" pitchFamily="18" charset="0"/>
                <a:cs typeface="Times" pitchFamily="18" charset="0"/>
              </a:rPr>
              <a:t>Đ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ọc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mục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3b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Tư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liệu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2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SGk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tr.30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31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trả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lời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câu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hỏi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: </a:t>
            </a:r>
            <a:endParaRPr lang="en-US" sz="28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2800" i="1" dirty="0" smtClean="0">
                <a:latin typeface="Times" pitchFamily="18" charset="0"/>
                <a:cs typeface="Times" pitchFamily="18" charset="0"/>
              </a:rPr>
              <a:t>+ </a:t>
            </a:r>
            <a:r>
              <a:rPr lang="en-US" sz="2800" i="1" dirty="0" err="1" smtClean="0">
                <a:latin typeface="Times" pitchFamily="18" charset="0"/>
                <a:cs typeface="Times" pitchFamily="18" charset="0"/>
              </a:rPr>
              <a:t>Trình</a:t>
            </a:r>
            <a:r>
              <a:rPr lang="en-US" sz="2800" i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bày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sự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ra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đời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tình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hình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chính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kinh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tế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xã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hội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Ấn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Độ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thời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Vương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triều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Hồi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Đê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-li.</a:t>
            </a:r>
            <a:endParaRPr lang="en-US" sz="2800" dirty="0">
              <a:latin typeface="Times" pitchFamily="18" charset="0"/>
              <a:cs typeface="Times" pitchFamily="18" charset="0"/>
            </a:endParaRPr>
          </a:p>
          <a:p>
            <a:r>
              <a:rPr lang="en-US" sz="2800" i="1" dirty="0" smtClean="0">
                <a:latin typeface="Times" pitchFamily="18" charset="0"/>
                <a:cs typeface="Times" pitchFamily="18" charset="0"/>
              </a:rPr>
              <a:t>+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Vì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sao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gọi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là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Vương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triều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Hồi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Đê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-li?</a:t>
            </a:r>
            <a:endParaRPr lang="en-US" sz="2800" dirty="0">
              <a:latin typeface="Times" pitchFamily="18" charset="0"/>
              <a:cs typeface="Times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8575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Từ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cuối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thế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kỉ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XII,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người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Hồi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gốc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Thổ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Nhĩ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Kỳ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đã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xâm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nhập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chiếm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miền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Bắc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Ấn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Độ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lập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nên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Vương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triều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Hồi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Đê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-li (1206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).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Nhà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vua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quyền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lực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cao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nhất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.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Ấn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Độ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được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chia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thành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nhiều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khu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vực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hành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chính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do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tướng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lĩnh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Hồi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cai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quản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còn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tín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đồ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Hin-đu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chỉ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được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giữ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chức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vụ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không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quan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trọng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.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Nhà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vua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Hồi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tiến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hành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xâm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chiếm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tiểu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quốc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ở Nam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Ấn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với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hi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vọng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thành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lập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đế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quốc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Hồi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85750"/>
            <a:ext cx="8458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sz="3200" dirty="0">
                <a:latin typeface="Times" pitchFamily="18" charset="0"/>
                <a:cs typeface="Times" pitchFamily="18" charset="0"/>
              </a:rPr>
              <a:t>-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Nghề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nông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trồng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lúa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vẫn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giữ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vai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trò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quan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trọng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được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nhà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nước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khuyến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khích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phát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triển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latin typeface="Times" pitchFamily="18" charset="0"/>
                <a:cs typeface="Times" pitchFamily="18" charset="0"/>
              </a:rPr>
              <a:t>-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Thủ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công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nghiệp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thương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nghiệp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tiếp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tục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phát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triển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.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Nhiều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thành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thị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mới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xuất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hiện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hải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cảng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được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xây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dựng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để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đẩy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mạnh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buôn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bán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với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Trung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Quốc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nước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Đông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Nam Á,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phương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Tây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Ả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Rập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9550"/>
            <a:ext cx="4640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/>
                <a:ea typeface="Times"/>
              </a:rPr>
              <a:t>b. </a:t>
            </a: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Vương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triều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Hồi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giáo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Đê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-li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819150"/>
            <a:ext cx="891540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0" algn="l"/>
                <a:tab pos="76200" algn="l"/>
              </a:tabLst>
            </a:pPr>
            <a:r>
              <a:rPr lang="en-US" sz="2800" dirty="0" smtClean="0">
                <a:effectLst/>
                <a:latin typeface="Times"/>
                <a:ea typeface="Times New Roman"/>
              </a:rPr>
              <a:t>-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Thành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lập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năm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1206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0" algn="l"/>
                <a:tab pos="76200" algn="l"/>
              </a:tabLst>
            </a:pPr>
            <a:r>
              <a:rPr lang="en-US" sz="2800" dirty="0" smtClean="0">
                <a:effectLst/>
                <a:latin typeface="Times"/>
                <a:ea typeface="Times New Roman"/>
              </a:rPr>
              <a:t>-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Vua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là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người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có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quyền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lực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cao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nhất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.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0" algn="l"/>
                <a:tab pos="76200" algn="l"/>
              </a:tabLst>
            </a:pPr>
            <a:r>
              <a:rPr lang="en-US" sz="2800" dirty="0" smtClean="0">
                <a:effectLst/>
                <a:latin typeface="Times"/>
                <a:ea typeface="Times"/>
              </a:rPr>
              <a:t>-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Trong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nông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nghiệp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nghề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trồng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lúa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giữ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vai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trò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quan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trọng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nhất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.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0" algn="l"/>
                <a:tab pos="76200" algn="l"/>
              </a:tabLst>
            </a:pPr>
            <a:r>
              <a:rPr lang="en-US" sz="2800" dirty="0" smtClean="0">
                <a:effectLst/>
                <a:latin typeface="Times"/>
                <a:ea typeface="Times New Roman"/>
              </a:rPr>
              <a:t>-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Thủ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thương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phát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triển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nhiều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thành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thị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ra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đời</a:t>
            </a:r>
            <a:r>
              <a:rPr lang="en-US" sz="2800" dirty="0" smtClean="0">
                <a:latin typeface="Times New Roman"/>
                <a:ea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Times New Roman"/>
              </a:rPr>
              <a:t>xây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dựng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nhiều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hải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cảng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buôn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bán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với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nước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ngoài</a:t>
            </a:r>
            <a:r>
              <a:rPr lang="en-US" sz="2800" dirty="0" smtClean="0">
                <a:latin typeface="Times New Roman"/>
                <a:ea typeface="Times New Roman"/>
              </a:rPr>
              <a:t>.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0" algn="l"/>
                <a:tab pos="76200" algn="l"/>
              </a:tabLst>
            </a:pP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4512"/>
            <a:ext cx="566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8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6195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" pitchFamily="18" charset="0"/>
                <a:cs typeface="Times" pitchFamily="18" charset="0"/>
              </a:rPr>
              <a:t>Mặc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dù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ông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vua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đã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cố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gắng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thực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thi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nhiều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chỉnh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sách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mềm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mỏng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để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giữ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yên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phát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triển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đất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nước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nhưng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sự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phân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biệt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sắc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tộc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tôn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giáo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không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thể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làm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tan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đi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nỗi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bất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bìnhrong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nhân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dân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.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Mâu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thuẫn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dân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tộc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gay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gắt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làm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bùng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nổ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cuộc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đấu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tranh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của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nhân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dân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chống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lại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triều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đình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6195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- </a:t>
            </a:r>
            <a:r>
              <a:rPr lang="en-US" sz="3200" dirty="0" err="1">
                <a:latin typeface="Times New Roman"/>
                <a:ea typeface="Times New Roman"/>
              </a:rPr>
              <a:t>Xã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hội</a:t>
            </a:r>
            <a:r>
              <a:rPr lang="en-US" sz="3200" dirty="0">
                <a:latin typeface="Times New Roman"/>
                <a:ea typeface="Times New Roman"/>
              </a:rPr>
              <a:t>: </a:t>
            </a:r>
            <a:r>
              <a:rPr lang="en-US" sz="3200" dirty="0" err="1">
                <a:latin typeface="Times"/>
                <a:ea typeface="Times New Roman"/>
              </a:rPr>
              <a:t>Mâu</a:t>
            </a:r>
            <a:r>
              <a:rPr lang="en-US" sz="3200" dirty="0">
                <a:latin typeface="Times"/>
                <a:ea typeface="Times New Roman"/>
              </a:rPr>
              <a:t> </a:t>
            </a:r>
            <a:r>
              <a:rPr lang="en-US" sz="3200" dirty="0" err="1">
                <a:latin typeface="Times"/>
                <a:ea typeface="Times New Roman"/>
              </a:rPr>
              <a:t>thuẫn</a:t>
            </a:r>
            <a:r>
              <a:rPr lang="en-US" sz="3200" dirty="0">
                <a:latin typeface="Times"/>
                <a:ea typeface="Times New Roman"/>
              </a:rPr>
              <a:t> </a:t>
            </a:r>
            <a:r>
              <a:rPr lang="en-US" sz="3200" dirty="0" err="1">
                <a:latin typeface="Times"/>
                <a:ea typeface="Times New Roman"/>
              </a:rPr>
              <a:t>dân</a:t>
            </a:r>
            <a:r>
              <a:rPr lang="en-US" sz="3200" dirty="0">
                <a:latin typeface="Times"/>
                <a:ea typeface="Times New Roman"/>
              </a:rPr>
              <a:t> </a:t>
            </a:r>
            <a:r>
              <a:rPr lang="en-US" sz="3200" dirty="0" err="1">
                <a:latin typeface="Times"/>
                <a:ea typeface="Times New Roman"/>
              </a:rPr>
              <a:t>tộc</a:t>
            </a:r>
            <a:r>
              <a:rPr lang="en-US" sz="3200" dirty="0">
                <a:latin typeface="Times"/>
                <a:ea typeface="Times New Roman"/>
              </a:rPr>
              <a:t> gay </a:t>
            </a:r>
            <a:r>
              <a:rPr lang="en-US" sz="3200" dirty="0" err="1">
                <a:latin typeface="Times"/>
                <a:ea typeface="Times New Roman"/>
              </a:rPr>
              <a:t>gắt</a:t>
            </a:r>
            <a:r>
              <a:rPr lang="en-US" sz="3200" dirty="0">
                <a:latin typeface="Times"/>
                <a:ea typeface="Times New Roman"/>
              </a:rPr>
              <a:t> -&gt; </a:t>
            </a:r>
            <a:r>
              <a:rPr lang="en-US" sz="3200" dirty="0" err="1">
                <a:latin typeface="Times"/>
                <a:ea typeface="Times New Roman"/>
              </a:rPr>
              <a:t>các</a:t>
            </a:r>
            <a:r>
              <a:rPr lang="en-US" sz="3200" dirty="0">
                <a:latin typeface="Times"/>
                <a:ea typeface="Times New Roman"/>
              </a:rPr>
              <a:t> </a:t>
            </a:r>
            <a:r>
              <a:rPr lang="en-US" sz="3200" dirty="0" err="1">
                <a:latin typeface="Times"/>
                <a:ea typeface="Times New Roman"/>
              </a:rPr>
              <a:t>cuộc</a:t>
            </a:r>
            <a:r>
              <a:rPr lang="en-US" sz="3200" dirty="0">
                <a:latin typeface="Times"/>
                <a:ea typeface="Times New Roman"/>
              </a:rPr>
              <a:t> </a:t>
            </a:r>
            <a:r>
              <a:rPr lang="en-US" sz="3200" dirty="0" err="1">
                <a:latin typeface="Times"/>
                <a:ea typeface="Times New Roman"/>
              </a:rPr>
              <a:t>đấu</a:t>
            </a:r>
            <a:r>
              <a:rPr lang="en-US" sz="3200" dirty="0">
                <a:latin typeface="Times"/>
                <a:ea typeface="Times New Roman"/>
              </a:rPr>
              <a:t> </a:t>
            </a:r>
            <a:r>
              <a:rPr lang="en-US" sz="3200" dirty="0" err="1">
                <a:latin typeface="Times"/>
                <a:ea typeface="Times New Roman"/>
              </a:rPr>
              <a:t>tranh</a:t>
            </a:r>
            <a:r>
              <a:rPr lang="en-US" b="1" i="1" dirty="0">
                <a:latin typeface="Times"/>
                <a:ea typeface="Times New Roman"/>
              </a:rPr>
              <a:t>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6722"/>
            <a:ext cx="566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85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9550"/>
            <a:ext cx="350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043"/>
            <a:ext cx="22923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200150"/>
            <a:ext cx="1981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3424540"/>
            <a:ext cx="183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" pitchFamily="18" charset="0"/>
                <a:cs typeface="Times" pitchFamily="18" charset="0"/>
              </a:rPr>
              <a:t>ông</a:t>
            </a:r>
            <a:r>
              <a:rPr lang="en-US" dirty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latin typeface="Times" pitchFamily="18" charset="0"/>
                <a:cs typeface="Times" pitchFamily="18" charset="0"/>
              </a:rPr>
              <a:t>vua</a:t>
            </a:r>
            <a:r>
              <a:rPr lang="en-US" dirty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latin typeface="Times" pitchFamily="18" charset="0"/>
                <a:cs typeface="Times" pitchFamily="18" charset="0"/>
              </a:rPr>
              <a:t>kiệt</a:t>
            </a:r>
            <a:r>
              <a:rPr lang="en-US" dirty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latin typeface="Times" pitchFamily="18" charset="0"/>
                <a:cs typeface="Times" pitchFamily="18" charset="0"/>
              </a:rPr>
              <a:t>xuất</a:t>
            </a:r>
            <a:r>
              <a:rPr lang="en-US" dirty="0">
                <a:latin typeface="Times" pitchFamily="18" charset="0"/>
                <a:cs typeface="Times" pitchFamily="18" charset="0"/>
              </a:rPr>
              <a:t> 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1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"/>
            <a:ext cx="861059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739735"/>
            <a:ext cx="664179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 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Thảo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luận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nhóm</a:t>
            </a:r>
            <a:endParaRPr lang="en-US" sz="28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3600" dirty="0" err="1">
                <a:latin typeface="Times" pitchFamily="18" charset="0"/>
                <a:cs typeface="Times" pitchFamily="18" charset="0"/>
              </a:rPr>
              <a:t>Đ</a:t>
            </a:r>
            <a:r>
              <a:rPr lang="en-US" sz="3600" dirty="0" err="1" smtClean="0">
                <a:latin typeface="Times" pitchFamily="18" charset="0"/>
                <a:cs typeface="Times" pitchFamily="18" charset="0"/>
              </a:rPr>
              <a:t>ọc</a:t>
            </a:r>
            <a:r>
              <a:rPr lang="en-US" sz="36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mục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3c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Hình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3,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sơ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đồ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SGK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tr.31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, 31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trả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lời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câu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hỏi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: 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Trình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bày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sự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ra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đời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tình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hình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chính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kinh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tế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xã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hội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Ấn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Độ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thời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Vương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triều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i="1" dirty="0" err="1">
                <a:latin typeface="Times" pitchFamily="18" charset="0"/>
                <a:cs typeface="Times" pitchFamily="18" charset="0"/>
              </a:rPr>
              <a:t>Mô-gôn</a:t>
            </a:r>
            <a:r>
              <a:rPr lang="en-US" sz="3600" i="1" dirty="0">
                <a:latin typeface="Times" pitchFamily="18" charset="0"/>
                <a:cs typeface="Times" pitchFamily="18" charset="0"/>
              </a:rPr>
              <a:t>.</a:t>
            </a:r>
            <a:endParaRPr lang="en-US" sz="3600" dirty="0">
              <a:latin typeface="Times" pitchFamily="18" charset="0"/>
              <a:cs typeface="Times" pitchFamily="18" charset="0"/>
            </a:endParaRPr>
          </a:p>
          <a:p>
            <a:r>
              <a:rPr lang="en-US" sz="2800" i="1" dirty="0" smtClean="0">
                <a:latin typeface="Times" pitchFamily="18" charset="0"/>
                <a:cs typeface="Times" pitchFamily="18" charset="0"/>
              </a:rPr>
              <a:t>?</a:t>
            </a:r>
            <a:endParaRPr lang="en-US" sz="2800" dirty="0">
              <a:latin typeface="Times" pitchFamily="18" charset="0"/>
              <a:cs typeface="Times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1" y="209550"/>
            <a:ext cx="8610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 pitchFamily="18" charset="0"/>
                <a:cs typeface="Times" pitchFamily="18" charset="0"/>
              </a:rPr>
              <a:t>-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Đầu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thế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kỉ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XVI,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người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Hồi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tự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nhận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là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dòng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dõi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Mông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Cổ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ở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Ấn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Độ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đã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lật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đổ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Vương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triều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Đê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-li,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lập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ra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Vương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triều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Mô-gôn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.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vua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đã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ra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sức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củng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cố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vương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triều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theo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hướng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không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phân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biệt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nguồn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gốc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xây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dựng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đất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nước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.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Ấn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Độ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đạt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được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bước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phát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triển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mới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dưới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sự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vì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của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vua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A-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cơ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-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ba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.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Ông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đã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hành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chính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sách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tích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cực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làm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cho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xã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hội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ổn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định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</a:t>
            </a:r>
          </a:p>
          <a:p>
            <a:r>
              <a:rPr lang="en-US" sz="2800" dirty="0" err="1">
                <a:latin typeface="Times" pitchFamily="18" charset="0"/>
                <a:cs typeface="Times" pitchFamily="18" charset="0"/>
              </a:rPr>
              <a:t>đất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nước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thịnh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vượng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kinh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tế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văn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hoá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đạt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nhiều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thành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tựu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mới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448351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" y="2495550"/>
            <a:ext cx="446384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005"/>
            <a:ext cx="3810000" cy="507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9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1" y="209550"/>
            <a:ext cx="86105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 pitchFamily="18" charset="0"/>
                <a:cs typeface="Times" pitchFamily="18" charset="0"/>
              </a:rPr>
              <a:t>-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Chính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:</a:t>
            </a:r>
          </a:p>
          <a:p>
            <a:r>
              <a:rPr lang="en-US" sz="2400" dirty="0">
                <a:latin typeface="Times" pitchFamily="18" charset="0"/>
                <a:cs typeface="Times" pitchFamily="18" charset="0"/>
              </a:rPr>
              <a:t>+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Cải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cách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bộ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máy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hành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chính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từ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trung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ương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đến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địa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phương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chia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đất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nước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thành15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tỉnh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.</a:t>
            </a:r>
          </a:p>
          <a:p>
            <a:r>
              <a:rPr lang="en-US" sz="2400" dirty="0">
                <a:latin typeface="Times" pitchFamily="18" charset="0"/>
                <a:cs typeface="Times" pitchFamily="18" charset="0"/>
              </a:rPr>
              <a:t>+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Thực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hiện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chế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độ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chuyên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chế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vua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trực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tiếp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bổ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nhiệm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quan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lại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cấp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.</a:t>
            </a:r>
          </a:p>
          <a:p>
            <a:r>
              <a:rPr lang="en-US" sz="2400" dirty="0">
                <a:latin typeface="Times" pitchFamily="18" charset="0"/>
                <a:cs typeface="Times" pitchFamily="18" charset="0"/>
              </a:rPr>
              <a:t>+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Tiến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hành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sửa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đổi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luật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pháp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.</a:t>
            </a:r>
          </a:p>
          <a:p>
            <a:r>
              <a:rPr lang="en-US" sz="2400" dirty="0">
                <a:latin typeface="Times" pitchFamily="18" charset="0"/>
                <a:cs typeface="Times" pitchFamily="18" charset="0"/>
              </a:rPr>
              <a:t>-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Kinh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tế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:</a:t>
            </a:r>
          </a:p>
          <a:p>
            <a:r>
              <a:rPr lang="en-US" sz="2400" dirty="0">
                <a:latin typeface="Times" pitchFamily="18" charset="0"/>
                <a:cs typeface="Times" pitchFamily="18" charset="0"/>
              </a:rPr>
              <a:t>+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Nhà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nước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thi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hành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chính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sách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như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: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đo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đạc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lại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ruộng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đất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định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mức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thuế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hợp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lí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thống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nhất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lại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hệ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thống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đo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lường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.</a:t>
            </a:r>
          </a:p>
          <a:p>
            <a:r>
              <a:rPr lang="en-US" sz="2400" dirty="0">
                <a:latin typeface="Times" pitchFamily="18" charset="0"/>
                <a:cs typeface="Times" pitchFamily="18" charset="0"/>
              </a:rPr>
              <a:t>+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Ngoài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cây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lương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thực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nhiều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loại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cây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mới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được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đưa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vào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trồng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trọt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.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nghề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thủ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công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truyền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thống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nghề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khác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khá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phát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triển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.</a:t>
            </a:r>
          </a:p>
          <a:p>
            <a:r>
              <a:rPr lang="en-US" sz="2400" dirty="0">
                <a:latin typeface="Times" pitchFamily="18" charset="0"/>
                <a:cs typeface="Times" pitchFamily="18" charset="0"/>
              </a:rPr>
              <a:t>+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Tại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thành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phố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hải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cảng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thương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mại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là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hoạt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động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kinh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tế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chính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3350"/>
            <a:ext cx="368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/>
                <a:ea typeface="Times"/>
              </a:rPr>
              <a:t>c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/>
                <a:ea typeface="Times"/>
              </a:rPr>
              <a:t>. </a:t>
            </a: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Vương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triều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Mô-gôn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742950"/>
            <a:ext cx="87630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5850890" algn="l"/>
              </a:tabLst>
            </a:pPr>
            <a:r>
              <a:rPr lang="en-US" sz="2800" dirty="0" smtClean="0">
                <a:effectLst/>
                <a:latin typeface="Times New Roman"/>
                <a:ea typeface="Times New Roman"/>
              </a:rPr>
              <a:t>-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Thế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kỉ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XVI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người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Mông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Cổ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chiếm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đóng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-&gt;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lập</a:t>
            </a:r>
            <a:r>
              <a:rPr lang="en-US" sz="2800" dirty="0" smtClean="0">
                <a:latin typeface="Times"/>
                <a:ea typeface="Times New Roman"/>
              </a:rPr>
              <a:t> </a:t>
            </a:r>
            <a:r>
              <a:rPr lang="en-US" sz="2800" dirty="0" err="1" smtClean="0">
                <a:latin typeface="Times"/>
                <a:ea typeface="Times New Roman"/>
              </a:rPr>
              <a:t>ra</a:t>
            </a:r>
            <a:r>
              <a:rPr lang="en-US" sz="2800" dirty="0" smtClean="0">
                <a:latin typeface="Times"/>
                <a:ea typeface="Times New Roman"/>
              </a:rPr>
              <a:t> 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Vương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triều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Mô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-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gôn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.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 marL="457200" indent="-457200">
              <a:lnSpc>
                <a:spcPct val="115000"/>
              </a:lnSpc>
              <a:buFontTx/>
              <a:buChar char="-"/>
              <a:tabLst>
                <a:tab pos="5850890" algn="l"/>
              </a:tabLst>
            </a:pPr>
            <a:r>
              <a:rPr lang="en-US" sz="2800" dirty="0" err="1" smtClean="0">
                <a:effectLst/>
                <a:latin typeface="Times"/>
                <a:ea typeface="Times New Roman"/>
              </a:rPr>
              <a:t>Dưới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thời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vua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A-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cơ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-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ba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Ấn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Độ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đạt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bước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phát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triển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mới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,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thi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hành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nhiều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chính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sách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tích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cực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-&gt;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xã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hội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ổn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định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,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đất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nước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thịnh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vượng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,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và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kinh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tế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và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văn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hóa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đạt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nhiều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thành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tựu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.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 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 marL="457200" indent="-457200">
              <a:lnSpc>
                <a:spcPct val="115000"/>
              </a:lnSpc>
              <a:buFontTx/>
              <a:buChar char="-"/>
              <a:tabLst>
                <a:tab pos="5850890" algn="l"/>
              </a:tabLst>
            </a:pPr>
            <a:r>
              <a:rPr lang="en-US" sz="2800" dirty="0" err="1">
                <a:latin typeface="Times"/>
                <a:ea typeface="Times New Roman"/>
              </a:rPr>
              <a:t>Vương</a:t>
            </a:r>
            <a:r>
              <a:rPr lang="en-US" sz="2800" dirty="0">
                <a:latin typeface="Times"/>
                <a:ea typeface="Times New Roman"/>
              </a:rPr>
              <a:t> </a:t>
            </a:r>
            <a:r>
              <a:rPr lang="en-US" sz="2800" dirty="0" err="1">
                <a:latin typeface="Times"/>
                <a:ea typeface="Times New Roman"/>
              </a:rPr>
              <a:t>triều</a:t>
            </a:r>
            <a:r>
              <a:rPr lang="en-US" sz="2800" dirty="0">
                <a:latin typeface="Times"/>
                <a:ea typeface="Times New Roman"/>
              </a:rPr>
              <a:t> </a:t>
            </a:r>
            <a:r>
              <a:rPr lang="en-US" sz="2800" dirty="0" err="1">
                <a:latin typeface="Times"/>
                <a:ea typeface="Times New Roman"/>
              </a:rPr>
              <a:t>Mô</a:t>
            </a:r>
            <a:r>
              <a:rPr lang="en-US" sz="2800" dirty="0">
                <a:latin typeface="Times"/>
                <a:ea typeface="Times New Roman"/>
              </a:rPr>
              <a:t> - </a:t>
            </a:r>
            <a:r>
              <a:rPr lang="en-US" sz="2800" dirty="0" err="1">
                <a:latin typeface="Times"/>
                <a:ea typeface="Times New Roman"/>
              </a:rPr>
              <a:t>gôn</a:t>
            </a:r>
            <a:r>
              <a:rPr lang="en-US" sz="2800" dirty="0">
                <a:latin typeface="Times"/>
                <a:ea typeface="Times New Roman"/>
              </a:rPr>
              <a:t>. </a:t>
            </a:r>
            <a:r>
              <a:rPr lang="en-US" sz="2800" dirty="0" err="1" smtClean="0">
                <a:latin typeface="Times"/>
                <a:ea typeface="Times New Roman"/>
              </a:rPr>
              <a:t>Tồn</a:t>
            </a:r>
            <a:r>
              <a:rPr lang="en-US" sz="2800" dirty="0" smtClean="0">
                <a:latin typeface="Times"/>
                <a:ea typeface="Times New Roman"/>
              </a:rPr>
              <a:t> </a:t>
            </a:r>
            <a:r>
              <a:rPr lang="en-US" sz="2800" dirty="0" err="1" smtClean="0">
                <a:latin typeface="Times"/>
                <a:ea typeface="Times New Roman"/>
              </a:rPr>
              <a:t>tại</a:t>
            </a:r>
            <a:r>
              <a:rPr lang="en-US" sz="2800" dirty="0" smtClean="0">
                <a:latin typeface="Times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đ</a:t>
            </a:r>
            <a:r>
              <a:rPr lang="en-US" sz="2800" dirty="0" err="1" smtClean="0">
                <a:latin typeface="Times New Roman"/>
                <a:ea typeface="Times New Roman"/>
              </a:rPr>
              <a:t>ến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thế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kỉ</a:t>
            </a:r>
            <a:r>
              <a:rPr lang="en-US" sz="2800" dirty="0" smtClean="0">
                <a:latin typeface="Times New Roman"/>
                <a:ea typeface="Times New Roman"/>
              </a:rPr>
              <a:t> XIX </a:t>
            </a:r>
            <a:r>
              <a:rPr lang="en-US" sz="2800" dirty="0" err="1" smtClean="0">
                <a:latin typeface="Times New Roman"/>
                <a:ea typeface="Times New Roman"/>
              </a:rPr>
              <a:t>khi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thực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dân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Anh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xâm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lược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"/>
                <a:ea typeface="Times New Roman"/>
              </a:rPr>
              <a:t>Ấn</a:t>
            </a:r>
            <a:r>
              <a:rPr lang="en-US" sz="2800" dirty="0">
                <a:latin typeface="Times"/>
                <a:ea typeface="Times New Roman"/>
              </a:rPr>
              <a:t> </a:t>
            </a:r>
            <a:r>
              <a:rPr lang="en-US" sz="2800" dirty="0" err="1">
                <a:latin typeface="Times"/>
                <a:ea typeface="Times New Roman"/>
              </a:rPr>
              <a:t>Độ</a:t>
            </a:r>
            <a:r>
              <a:rPr lang="en-US" sz="2800" dirty="0">
                <a:latin typeface="Times"/>
                <a:ea typeface="Times New Roman"/>
              </a:rPr>
              <a:t> 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5750"/>
            <a:ext cx="566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1" y="28575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 pitchFamily="18" charset="0"/>
                <a:cs typeface="Times" pitchFamily="18" charset="0"/>
              </a:rPr>
              <a:t>-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Xã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hội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:</a:t>
            </a:r>
          </a:p>
          <a:p>
            <a:r>
              <a:rPr lang="en-US" sz="2800" dirty="0">
                <a:latin typeface="Times" pitchFamily="18" charset="0"/>
                <a:cs typeface="Times" pitchFamily="18" charset="0"/>
              </a:rPr>
              <a:t>+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Xây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dựng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khối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hoà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hợp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dân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tộc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trên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cơ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sở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hạn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chế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sự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phân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biệt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sắc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tộc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tôn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;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biện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pháp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ngăn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chặn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sự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bóc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lột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nặng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nề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của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quý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tộc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đối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với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người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dân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.</a:t>
            </a:r>
          </a:p>
          <a:p>
            <a:r>
              <a:rPr lang="en-US" sz="2800" dirty="0">
                <a:latin typeface="Times" pitchFamily="18" charset="0"/>
                <a:cs typeface="Times" pitchFamily="18" charset="0"/>
              </a:rPr>
              <a:t>+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Khuyến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khích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ủng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hộ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hoạt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động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sáng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tạo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văn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hoá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nghệ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thuật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.</a:t>
            </a:r>
          </a:p>
          <a:p>
            <a:r>
              <a:rPr lang="en-US" sz="2800" dirty="0">
                <a:latin typeface="Times" pitchFamily="18" charset="0"/>
                <a:cs typeface="Times" pitchFamily="18" charset="0"/>
              </a:rPr>
              <a:t>à Do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mâu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thuẫn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dân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tộc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tôn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lâu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đời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ở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Ấn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Độ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làm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cho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mâu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thuẫn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trong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xã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hội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ngày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càng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thêm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sâu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sắc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.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quý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tộc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Ấn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Độ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ra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sức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chiếm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đất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đai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củng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cố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thế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lực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của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mình</a:t>
            </a:r>
            <a:r>
              <a:rPr lang="en-US" sz="2800" dirty="0"/>
              <a:t>. </a:t>
            </a:r>
            <a:endParaRPr lang="en-US" sz="28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3350"/>
            <a:ext cx="3810000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1" y="590550"/>
            <a:ext cx="472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" pitchFamily="18" charset="0"/>
                <a:cs typeface="Times" pitchFamily="18" charset="0"/>
              </a:rPr>
              <a:t>Vì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vậy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sau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thời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kì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vì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của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vua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A-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cơ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-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ba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Ấn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Độ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rơi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vào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tình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trạng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chia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rẽ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suy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yếu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trở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thành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miếng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mồi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béo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bở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của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nước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tư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>
                <a:latin typeface="Times" pitchFamily="18" charset="0"/>
                <a:cs typeface="Times" pitchFamily="18" charset="0"/>
              </a:rPr>
              <a:t>bản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 smtClean="0">
                <a:latin typeface="Times" pitchFamily="18" charset="0"/>
                <a:cs typeface="Times" pitchFamily="18" charset="0"/>
              </a:rPr>
              <a:t>phương</a:t>
            </a:r>
            <a:r>
              <a:rPr lang="en-US" sz="32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 err="1" smtClean="0">
                <a:latin typeface="Times" pitchFamily="18" charset="0"/>
                <a:cs typeface="Times" pitchFamily="18" charset="0"/>
              </a:rPr>
              <a:t>Tây</a:t>
            </a:r>
            <a:endParaRPr lang="en-US" sz="3200" dirty="0">
              <a:latin typeface="Times" pitchFamily="18" charset="0"/>
              <a:cs typeface="Times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955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Times" pitchFamily="18" charset="0"/>
                <a:cs typeface="Times" pitchFamily="18" charset="0"/>
              </a:rPr>
              <a:t>Điểm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khác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biệt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của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vua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thời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Mô-gôn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với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vua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Vương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 smtClean="0">
                <a:latin typeface="Times" pitchFamily="18" charset="0"/>
                <a:cs typeface="Times" pitchFamily="18" charset="0"/>
              </a:rPr>
              <a:t>triều</a:t>
            </a:r>
            <a:r>
              <a:rPr lang="en-US" sz="2800" i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Hồi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Đê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-li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là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gì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?</a:t>
            </a:r>
            <a:endParaRPr lang="en-US" sz="28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173182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Nếu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như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Thổ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Nhĩ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Kỳ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mang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theo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Hồi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vào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Ấn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Độ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lập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nên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Vương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triều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Hồi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Đê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-li,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thực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chính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sách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phân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biệt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tôn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thì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Hồi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gốc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Mông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Cổ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lại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chủ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trương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dung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hoà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tôn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giáo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tự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hoà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mình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với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tầng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lớp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thống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trị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Ấn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Độ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tuy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vẫn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giữ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địa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vị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chủ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chốt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trong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triều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đình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tầng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lớp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thống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trị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. Do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vậy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trong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tầng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lớp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thống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trị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không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còn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phân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biệt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đâu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gốc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Ấn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Độ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với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gốc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Mông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Cổ</a:t>
            </a:r>
            <a:r>
              <a:rPr lang="en-US" sz="2800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).</a:t>
            </a:r>
            <a:endParaRPr lang="en-US" sz="2800" dirty="0">
              <a:solidFill>
                <a:srgbClr val="0000FF"/>
              </a:solidFill>
              <a:latin typeface="Times" pitchFamily="18" charset="0"/>
              <a:cs typeface="Times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03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8686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819150"/>
            <a:ext cx="3121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TẬP</a:t>
            </a:r>
            <a:endParaRPr lang="en-US" sz="4000" b="1" dirty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61950"/>
            <a:ext cx="189163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Câu </a:t>
            </a:r>
            <a:r>
              <a:rPr lang="en-US" sz="3200" b="1" dirty="0" smtClean="0">
                <a:latin typeface="+mj-lt"/>
              </a:rPr>
              <a:t>1</a:t>
            </a:r>
            <a:r>
              <a:rPr lang="vi-VN" sz="3200" b="1" dirty="0" smtClean="0">
                <a:latin typeface="+mj-lt"/>
              </a:rPr>
              <a:t>:</a:t>
            </a:r>
            <a:r>
              <a:rPr lang="vi-VN" sz="3200" dirty="0">
                <a:latin typeface="+mj-lt"/>
              </a:rPr>
              <a:t> Trong lịch sử trung đại Ấn Độ, vương triều nào được coi là giai đoạn thống nhất, phục hưng và phát triển?</a:t>
            </a:r>
          </a:p>
          <a:p>
            <a:r>
              <a:rPr lang="vi-VN" sz="3200" dirty="0">
                <a:latin typeface="+mj-lt"/>
              </a:rPr>
              <a:t>   </a:t>
            </a:r>
            <a:r>
              <a:rPr lang="vi-VN" sz="3200" b="1" dirty="0">
                <a:latin typeface="+mj-lt"/>
              </a:rPr>
              <a:t>A.</a:t>
            </a:r>
            <a:r>
              <a:rPr lang="vi-VN" sz="3200" dirty="0">
                <a:latin typeface="+mj-lt"/>
              </a:rPr>
              <a:t> Vương triều Gúp-ta.</a:t>
            </a:r>
          </a:p>
          <a:p>
            <a:r>
              <a:rPr lang="vi-VN" sz="3200" dirty="0">
                <a:latin typeface="+mj-lt"/>
              </a:rPr>
              <a:t>   </a:t>
            </a:r>
            <a:r>
              <a:rPr lang="vi-VN" sz="3200" b="1" dirty="0">
                <a:latin typeface="+mj-lt"/>
              </a:rPr>
              <a:t>B.</a:t>
            </a:r>
            <a:r>
              <a:rPr lang="vi-VN" sz="3200" dirty="0">
                <a:latin typeface="+mj-lt"/>
              </a:rPr>
              <a:t> Vương triều Hồi giáo Đê-li.</a:t>
            </a:r>
          </a:p>
          <a:p>
            <a:r>
              <a:rPr lang="vi-VN" sz="3200" dirty="0">
                <a:latin typeface="+mj-lt"/>
              </a:rPr>
              <a:t>   </a:t>
            </a:r>
            <a:r>
              <a:rPr lang="vi-VN" sz="3200" b="1" dirty="0">
                <a:latin typeface="+mj-lt"/>
              </a:rPr>
              <a:t>C.</a:t>
            </a:r>
            <a:r>
              <a:rPr lang="vi-VN" sz="3200" dirty="0">
                <a:latin typeface="+mj-lt"/>
              </a:rPr>
              <a:t> Vương triều Mô-gôn.</a:t>
            </a:r>
          </a:p>
          <a:p>
            <a:r>
              <a:rPr lang="vi-VN" sz="3200" dirty="0">
                <a:latin typeface="+mj-lt"/>
              </a:rPr>
              <a:t>   </a:t>
            </a:r>
            <a:r>
              <a:rPr lang="vi-VN" sz="3200" b="1" dirty="0">
                <a:latin typeface="+mj-lt"/>
              </a:rPr>
              <a:t>D.</a:t>
            </a:r>
            <a:r>
              <a:rPr lang="vi-VN" sz="3200" dirty="0">
                <a:latin typeface="+mj-lt"/>
              </a:rPr>
              <a:t> Vương triều Hác-sa</a:t>
            </a:r>
            <a:r>
              <a:rPr lang="vi-VN" sz="3200" dirty="0"/>
              <a:t>.</a:t>
            </a:r>
          </a:p>
          <a:p>
            <a:endParaRPr lang="vi-VN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790950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A.</a:t>
            </a:r>
            <a:r>
              <a:rPr lang="vi-VN" dirty="0"/>
              <a:t> Vương triều Gúp-ta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61950"/>
            <a:ext cx="86619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Câu 1:</a:t>
            </a:r>
            <a:r>
              <a:rPr lang="vi-VN" sz="3200" dirty="0">
                <a:latin typeface="+mj-lt"/>
              </a:rPr>
              <a:t> Tên Ấn Độ được bắt nguồn từ:</a:t>
            </a:r>
          </a:p>
          <a:p>
            <a:r>
              <a:rPr lang="vi-VN" sz="3200" dirty="0">
                <a:latin typeface="+mj-lt"/>
              </a:rPr>
              <a:t>   </a:t>
            </a:r>
            <a:r>
              <a:rPr lang="vi-VN" sz="3200" b="1" dirty="0">
                <a:latin typeface="+mj-lt"/>
              </a:rPr>
              <a:t>A.</a:t>
            </a:r>
            <a:r>
              <a:rPr lang="vi-VN" sz="3200" dirty="0">
                <a:latin typeface="+mj-lt"/>
              </a:rPr>
              <a:t> Tên một dòng sông.</a:t>
            </a:r>
          </a:p>
          <a:p>
            <a:r>
              <a:rPr lang="vi-VN" sz="3200" dirty="0">
                <a:latin typeface="+mj-lt"/>
              </a:rPr>
              <a:t>   </a:t>
            </a:r>
            <a:r>
              <a:rPr lang="vi-VN" sz="3200" b="1" dirty="0">
                <a:latin typeface="+mj-lt"/>
              </a:rPr>
              <a:t>B.</a:t>
            </a:r>
            <a:r>
              <a:rPr lang="vi-VN" sz="3200" dirty="0">
                <a:latin typeface="+mj-lt"/>
              </a:rPr>
              <a:t> Tên một ngọn núi.</a:t>
            </a:r>
          </a:p>
          <a:p>
            <a:r>
              <a:rPr lang="vi-VN" sz="3200" dirty="0">
                <a:latin typeface="+mj-lt"/>
              </a:rPr>
              <a:t>   </a:t>
            </a:r>
            <a:r>
              <a:rPr lang="vi-VN" sz="3200" b="1" dirty="0">
                <a:latin typeface="+mj-lt"/>
              </a:rPr>
              <a:t>C.</a:t>
            </a:r>
            <a:r>
              <a:rPr lang="vi-VN" sz="3200" dirty="0">
                <a:latin typeface="+mj-lt"/>
              </a:rPr>
              <a:t> Tên một vị thần.</a:t>
            </a:r>
          </a:p>
          <a:p>
            <a:r>
              <a:rPr lang="vi-VN" sz="3200" dirty="0">
                <a:latin typeface="+mj-lt"/>
              </a:rPr>
              <a:t>   </a:t>
            </a:r>
            <a:r>
              <a:rPr lang="vi-VN" sz="3200" b="1" dirty="0">
                <a:latin typeface="+mj-lt"/>
              </a:rPr>
              <a:t>D.</a:t>
            </a:r>
            <a:r>
              <a:rPr lang="vi-VN" sz="3200" dirty="0">
                <a:latin typeface="+mj-lt"/>
              </a:rPr>
              <a:t> Tên của người sáng lập nên nhà nước đầu tiên.</a:t>
            </a:r>
          </a:p>
          <a:p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181350"/>
            <a:ext cx="399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 smtClean="0"/>
              <a:t>.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61950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Câu 5:</a:t>
            </a:r>
            <a:r>
              <a:rPr lang="vi-VN" sz="3200" dirty="0"/>
              <a:t> Sự giống nhau giữa Vương quốc Hồi giáo Đê-li và Vương quốc Mô- gôn là gì?</a:t>
            </a:r>
          </a:p>
          <a:p>
            <a:r>
              <a:rPr lang="vi-VN" sz="3200" dirty="0"/>
              <a:t>   </a:t>
            </a:r>
            <a:r>
              <a:rPr lang="vi-VN" sz="3200" b="1" dirty="0"/>
              <a:t>A.</a:t>
            </a:r>
            <a:r>
              <a:rPr lang="vi-VN" sz="3200" dirty="0"/>
              <a:t> Đều là vương triều của người nước ngoài.</a:t>
            </a:r>
          </a:p>
          <a:p>
            <a:r>
              <a:rPr lang="vi-VN" sz="3200" dirty="0"/>
              <a:t>   </a:t>
            </a:r>
            <a:r>
              <a:rPr lang="vi-VN" sz="3200" b="1" dirty="0"/>
              <a:t>B.</a:t>
            </a:r>
            <a:r>
              <a:rPr lang="vi-VN" sz="3200" dirty="0"/>
              <a:t> Cùng theo đạo Hồi</a:t>
            </a:r>
          </a:p>
          <a:p>
            <a:r>
              <a:rPr lang="vi-VN" sz="3200" dirty="0"/>
              <a:t>   </a:t>
            </a:r>
            <a:r>
              <a:rPr lang="vi-VN" sz="3200" b="1" dirty="0"/>
              <a:t>C.</a:t>
            </a:r>
            <a:r>
              <a:rPr lang="vi-VN" sz="3200" dirty="0"/>
              <a:t> Cùng theo đạo Phật.</a:t>
            </a:r>
          </a:p>
          <a:p>
            <a:r>
              <a:rPr lang="vi-VN" sz="3200" dirty="0"/>
              <a:t>   </a:t>
            </a:r>
            <a:r>
              <a:rPr lang="vi-VN" sz="3200" b="1" dirty="0"/>
              <a:t>D.</a:t>
            </a:r>
            <a:r>
              <a:rPr lang="vi-VN" sz="3200" dirty="0"/>
              <a:t> Đều là những dân cư có nguồn gốc từ Thổ Nhĩ Kì.</a:t>
            </a:r>
          </a:p>
          <a:p>
            <a:r>
              <a:rPr lang="vi-VN" sz="3200" dirty="0" smtClean="0">
                <a:latin typeface="+mj-lt"/>
              </a:rPr>
              <a:t>.</a:t>
            </a:r>
            <a:endParaRPr lang="vi-VN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0768" y="188595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285750"/>
            <a:ext cx="8305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Câu 6:</a:t>
            </a:r>
            <a:r>
              <a:rPr lang="vi-VN" sz="2800" dirty="0">
                <a:latin typeface="+mj-lt"/>
              </a:rPr>
              <a:t> Dưới sự trị vì của mình, A-cơ-ba (1566 – 1605) đã thi hành những biện pháp tiến bộ. Đó là những biện pháp gì?</a:t>
            </a:r>
          </a:p>
          <a:p>
            <a:r>
              <a:rPr lang="vi-VN" sz="2800" dirty="0">
                <a:latin typeface="+mj-lt"/>
              </a:rPr>
              <a:t>   </a:t>
            </a:r>
            <a:r>
              <a:rPr lang="vi-VN" sz="2800" b="1" dirty="0">
                <a:latin typeface="+mj-lt"/>
              </a:rPr>
              <a:t>A.</a:t>
            </a:r>
            <a:r>
              <a:rPr lang="vi-VN" sz="2800" dirty="0">
                <a:latin typeface="+mj-lt"/>
              </a:rPr>
              <a:t> Xóa bỏ Hồi giáo.</a:t>
            </a:r>
          </a:p>
          <a:p>
            <a:r>
              <a:rPr lang="vi-VN" sz="2800" dirty="0">
                <a:latin typeface="+mj-lt"/>
              </a:rPr>
              <a:t>   </a:t>
            </a:r>
            <a:r>
              <a:rPr lang="vi-VN" sz="2800" b="1" dirty="0">
                <a:latin typeface="+mj-lt"/>
              </a:rPr>
              <a:t>B.</a:t>
            </a:r>
            <a:r>
              <a:rPr lang="vi-VN" sz="2800" dirty="0">
                <a:latin typeface="+mj-lt"/>
              </a:rPr>
              <a:t> Giành nhiều đặc lợi cho quí tộc gốc Mông Cổ.</a:t>
            </a:r>
          </a:p>
          <a:p>
            <a:r>
              <a:rPr lang="vi-VN" sz="2800" dirty="0">
                <a:latin typeface="+mj-lt"/>
              </a:rPr>
              <a:t>   </a:t>
            </a:r>
            <a:r>
              <a:rPr lang="vi-VN" sz="2800" b="1" dirty="0">
                <a:latin typeface="+mj-lt"/>
              </a:rPr>
              <a:t>C.</a:t>
            </a:r>
            <a:r>
              <a:rPr lang="vi-VN" sz="2800" dirty="0">
                <a:latin typeface="+mj-lt"/>
              </a:rPr>
              <a:t> Xóa bỏ sự kì thị tôn giáo. Thủ tiêu đặc quyền Hồi giáo. Khôi phục và phát triển kinh tế, văn hóa Ấn Độ.</a:t>
            </a:r>
          </a:p>
          <a:p>
            <a:r>
              <a:rPr lang="vi-VN" sz="2800" dirty="0">
                <a:latin typeface="+mj-lt"/>
              </a:rPr>
              <a:t>   </a:t>
            </a:r>
            <a:r>
              <a:rPr lang="vi-VN" sz="2800" b="1" dirty="0">
                <a:latin typeface="+mj-lt"/>
              </a:rPr>
              <a:t>D.</a:t>
            </a:r>
            <a:r>
              <a:rPr lang="vi-VN" sz="2800" dirty="0">
                <a:latin typeface="+mj-lt"/>
              </a:rPr>
              <a:t> Xây dựng chính quyền vững mạnh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762000" y="2038350"/>
            <a:ext cx="533400" cy="4571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8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21"/>
            <a:ext cx="9067800" cy="512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38350"/>
            <a:ext cx="7696200" cy="2400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268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61950"/>
            <a:ext cx="86619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Câu 1:</a:t>
            </a:r>
            <a:r>
              <a:rPr lang="vi-VN" sz="3200" dirty="0">
                <a:latin typeface="+mj-lt"/>
              </a:rPr>
              <a:t> Tên Ấn Độ được bắt nguồn từ:</a:t>
            </a:r>
          </a:p>
          <a:p>
            <a:r>
              <a:rPr lang="vi-VN" sz="3200" dirty="0">
                <a:latin typeface="+mj-lt"/>
              </a:rPr>
              <a:t>   </a:t>
            </a:r>
            <a:r>
              <a:rPr lang="vi-VN" sz="3200" b="1" dirty="0">
                <a:latin typeface="+mj-lt"/>
              </a:rPr>
              <a:t>A.</a:t>
            </a:r>
            <a:r>
              <a:rPr lang="vi-VN" sz="3200" dirty="0">
                <a:latin typeface="+mj-lt"/>
              </a:rPr>
              <a:t> Tên một dòng sông.</a:t>
            </a:r>
          </a:p>
          <a:p>
            <a:r>
              <a:rPr lang="vi-VN" sz="3200" dirty="0">
                <a:latin typeface="+mj-lt"/>
              </a:rPr>
              <a:t>   </a:t>
            </a:r>
            <a:r>
              <a:rPr lang="vi-VN" sz="3200" b="1" dirty="0">
                <a:latin typeface="+mj-lt"/>
              </a:rPr>
              <a:t>B.</a:t>
            </a:r>
            <a:r>
              <a:rPr lang="vi-VN" sz="3200" dirty="0">
                <a:latin typeface="+mj-lt"/>
              </a:rPr>
              <a:t> Tên một ngọn núi.</a:t>
            </a:r>
          </a:p>
          <a:p>
            <a:r>
              <a:rPr lang="vi-VN" sz="3200" dirty="0">
                <a:latin typeface="+mj-lt"/>
              </a:rPr>
              <a:t>   </a:t>
            </a:r>
            <a:r>
              <a:rPr lang="vi-VN" sz="3200" b="1" dirty="0">
                <a:latin typeface="+mj-lt"/>
              </a:rPr>
              <a:t>C.</a:t>
            </a:r>
            <a:r>
              <a:rPr lang="vi-VN" sz="3200" dirty="0">
                <a:latin typeface="+mj-lt"/>
              </a:rPr>
              <a:t> Tên một vị thần.</a:t>
            </a:r>
          </a:p>
          <a:p>
            <a:r>
              <a:rPr lang="vi-VN" sz="3200" dirty="0">
                <a:latin typeface="+mj-lt"/>
              </a:rPr>
              <a:t>   </a:t>
            </a:r>
            <a:r>
              <a:rPr lang="vi-VN" sz="3200" b="1" dirty="0">
                <a:latin typeface="+mj-lt"/>
              </a:rPr>
              <a:t>D.</a:t>
            </a:r>
            <a:r>
              <a:rPr lang="vi-VN" sz="3200" dirty="0">
                <a:latin typeface="+mj-lt"/>
              </a:rPr>
              <a:t> Tên của người sáng lập nên nhà nước đầu tiên.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550"/>
            <a:ext cx="8915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1516618"/>
            <a:ext cx="656942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" pitchFamily="18" charset="0"/>
                <a:cs typeface="Times" pitchFamily="18" charset="0"/>
              </a:rPr>
              <a:t>Đọc</a:t>
            </a:r>
            <a:r>
              <a:rPr lang="en-US" sz="4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000" dirty="0" err="1" smtClean="0">
                <a:latin typeface="Times" pitchFamily="18" charset="0"/>
                <a:cs typeface="Times" pitchFamily="18" charset="0"/>
              </a:rPr>
              <a:t>sách</a:t>
            </a:r>
            <a:r>
              <a:rPr lang="en-US" sz="4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000" dirty="0" err="1" smtClean="0">
                <a:latin typeface="Times" pitchFamily="18" charset="0"/>
                <a:cs typeface="Times" pitchFamily="18" charset="0"/>
              </a:rPr>
              <a:t>giáo</a:t>
            </a:r>
            <a:r>
              <a:rPr lang="en-US" sz="4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000" dirty="0" err="1" smtClean="0">
                <a:latin typeface="Times" pitchFamily="18" charset="0"/>
                <a:cs typeface="Times" pitchFamily="18" charset="0"/>
              </a:rPr>
              <a:t>khoa</a:t>
            </a:r>
            <a:r>
              <a:rPr lang="en-US" sz="4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000" dirty="0" err="1" smtClean="0">
                <a:latin typeface="Times" pitchFamily="18" charset="0"/>
                <a:cs typeface="Times" pitchFamily="18" charset="0"/>
              </a:rPr>
              <a:t>trang</a:t>
            </a:r>
            <a:r>
              <a:rPr lang="en-US" sz="4000" dirty="0" smtClean="0">
                <a:latin typeface="Times" pitchFamily="18" charset="0"/>
                <a:cs typeface="Times" pitchFamily="18" charset="0"/>
              </a:rPr>
              <a:t> 29</a:t>
            </a:r>
          </a:p>
          <a:p>
            <a:r>
              <a:rPr lang="en-US" sz="4000" i="1" dirty="0" err="1" smtClean="0">
                <a:latin typeface="Times" pitchFamily="18" charset="0"/>
                <a:cs typeface="Times" pitchFamily="18" charset="0"/>
              </a:rPr>
              <a:t>Giới</a:t>
            </a:r>
            <a:r>
              <a:rPr lang="en-US" sz="4000" i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000" i="1" dirty="0" err="1" smtClean="0">
                <a:latin typeface="Times" pitchFamily="18" charset="0"/>
                <a:cs typeface="Times" pitchFamily="18" charset="0"/>
              </a:rPr>
              <a:t>thiệu</a:t>
            </a:r>
            <a:r>
              <a:rPr lang="en-US" sz="4000" i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000" i="1" dirty="0" err="1" smtClean="0">
                <a:latin typeface="Times" pitchFamily="18" charset="0"/>
                <a:cs typeface="Times" pitchFamily="18" charset="0"/>
              </a:rPr>
              <a:t>Nền</a:t>
            </a:r>
            <a:r>
              <a:rPr lang="en-US" sz="4000" i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000" i="1" dirty="0" err="1" smtClean="0">
                <a:latin typeface="Times" pitchFamily="18" charset="0"/>
                <a:cs typeface="Times" pitchFamily="18" charset="0"/>
              </a:rPr>
              <a:t>văn</a:t>
            </a:r>
            <a:r>
              <a:rPr lang="en-US" sz="4000" i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000" i="1" dirty="0" err="1" smtClean="0">
                <a:latin typeface="Times" pitchFamily="18" charset="0"/>
                <a:cs typeface="Times" pitchFamily="18" charset="0"/>
              </a:rPr>
              <a:t>hoá</a:t>
            </a:r>
            <a:r>
              <a:rPr lang="en-US" sz="4000" i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000" i="1" dirty="0" err="1" smtClean="0">
                <a:latin typeface="Times" pitchFamily="18" charset="0"/>
                <a:cs typeface="Times" pitchFamily="18" charset="0"/>
              </a:rPr>
              <a:t>Ấn</a:t>
            </a:r>
            <a:r>
              <a:rPr lang="en-US" sz="4000" i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000" i="1" dirty="0" err="1" smtClean="0">
                <a:latin typeface="Times" pitchFamily="18" charset="0"/>
                <a:cs typeface="Times" pitchFamily="18" charset="0"/>
              </a:rPr>
              <a:t>Độ</a:t>
            </a:r>
            <a:r>
              <a:rPr lang="en-US" sz="4000" i="1" dirty="0" smtClean="0">
                <a:latin typeface="Times" pitchFamily="18" charset="0"/>
                <a:cs typeface="Times" pitchFamily="18" charset="0"/>
              </a:rPr>
              <a:t> </a:t>
            </a:r>
            <a:endParaRPr lang="en-US" sz="4000" i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63246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8150"/>
            <a:ext cx="14382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2676525"/>
            <a:ext cx="144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SGK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29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"/>
            <a:ext cx="86105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1276350"/>
            <a:ext cx="629691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5850890" algn="l"/>
              </a:tabLst>
            </a:pPr>
            <a:r>
              <a:rPr lang="en-US" sz="2800" b="1" dirty="0" smtClean="0">
                <a:effectLst/>
                <a:latin typeface="Times New Roman"/>
                <a:ea typeface="Times New Roman"/>
              </a:rPr>
              <a:t>1.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Ấn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Độ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dưới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các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triều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đại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phong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kiến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. 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419350"/>
            <a:ext cx="434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" pitchFamily="18" charset="0"/>
                <a:cs typeface="Times" pitchFamily="18" charset="0"/>
              </a:rPr>
              <a:t>Hãy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giới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thiệu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những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nét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cơ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bản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về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địa</a:t>
            </a:r>
            <a:r>
              <a:rPr lang="en-US" dirty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hình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,</a:t>
            </a:r>
          </a:p>
          <a:p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điều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kiện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tự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nhiên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Ấn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Độ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?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6705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150"/>
            <a:ext cx="43434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438400" y="2266950"/>
            <a:ext cx="16002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969" y="4248150"/>
            <a:ext cx="40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" pitchFamily="18" charset="0"/>
                <a:cs typeface="Times" pitchFamily="18" charset="0"/>
              </a:rPr>
              <a:t>Dựa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vào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sgk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trang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30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giới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thiệu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về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Ấn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Độ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77" y="514350"/>
            <a:ext cx="3900616" cy="4062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+ </a:t>
            </a:r>
            <a:r>
              <a:rPr lang="en-US" sz="2400" i="1" dirty="0" err="1"/>
              <a:t>Ấn</a:t>
            </a:r>
            <a:r>
              <a:rPr lang="en-US" sz="2400" i="1" dirty="0"/>
              <a:t> </a:t>
            </a:r>
            <a:r>
              <a:rPr lang="en-US" sz="2400" i="1" dirty="0" err="1"/>
              <a:t>Độ</a:t>
            </a:r>
            <a:r>
              <a:rPr lang="en-US" sz="2400" i="1" dirty="0"/>
              <a:t> </a:t>
            </a:r>
            <a:r>
              <a:rPr lang="en-US" sz="2400" i="1" dirty="0" err="1"/>
              <a:t>là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bán</a:t>
            </a:r>
            <a:r>
              <a:rPr lang="en-US" sz="2400" i="1" dirty="0"/>
              <a:t> </a:t>
            </a:r>
            <a:r>
              <a:rPr lang="en-US" sz="2400" i="1" dirty="0" err="1"/>
              <a:t>đảo</a:t>
            </a:r>
            <a:r>
              <a:rPr lang="en-US" sz="2400" i="1" dirty="0"/>
              <a:t> </a:t>
            </a:r>
            <a:r>
              <a:rPr lang="en-US" sz="2400" i="1" dirty="0" err="1"/>
              <a:t>lớn</a:t>
            </a:r>
            <a:r>
              <a:rPr lang="en-US" sz="2400" i="1" dirty="0"/>
              <a:t> ở Nam Á. </a:t>
            </a:r>
            <a:r>
              <a:rPr lang="en-US" sz="2400" i="1" dirty="0" err="1"/>
              <a:t>Phía</a:t>
            </a:r>
            <a:r>
              <a:rPr lang="en-US" sz="2400" i="1" dirty="0"/>
              <a:t> </a:t>
            </a:r>
            <a:r>
              <a:rPr lang="en-US" sz="2400" i="1" dirty="0" err="1"/>
              <a:t>bắc</a:t>
            </a:r>
            <a:r>
              <a:rPr lang="en-US" sz="2400" i="1" dirty="0"/>
              <a:t> </a:t>
            </a:r>
            <a:r>
              <a:rPr lang="en-US" sz="2400" i="1" dirty="0" err="1"/>
              <a:t>bị</a:t>
            </a:r>
            <a:r>
              <a:rPr lang="en-US" sz="2400" i="1" dirty="0"/>
              <a:t> </a:t>
            </a:r>
            <a:r>
              <a:rPr lang="en-US" sz="2400" i="1" dirty="0" err="1"/>
              <a:t>ngăn</a:t>
            </a:r>
            <a:r>
              <a:rPr lang="en-US" sz="2400" i="1" dirty="0"/>
              <a:t> </a:t>
            </a:r>
            <a:r>
              <a:rPr lang="en-US" sz="2400" i="1" dirty="0" err="1"/>
              <a:t>cách</a:t>
            </a:r>
            <a:r>
              <a:rPr lang="en-US" sz="2400" i="1" dirty="0"/>
              <a:t> </a:t>
            </a:r>
            <a:r>
              <a:rPr lang="en-US" sz="2400" i="1" dirty="0" err="1"/>
              <a:t>với</a:t>
            </a:r>
            <a:r>
              <a:rPr lang="en-US" sz="2400" i="1" dirty="0"/>
              <a:t> </a:t>
            </a:r>
            <a:r>
              <a:rPr lang="en-US" sz="2400" i="1" dirty="0" err="1"/>
              <a:t>bên</a:t>
            </a:r>
            <a:r>
              <a:rPr lang="en-US" sz="2400" i="1" dirty="0"/>
              <a:t> </a:t>
            </a:r>
            <a:r>
              <a:rPr lang="en-US" sz="2400" i="1" dirty="0" err="1"/>
              <a:t>ngoài</a:t>
            </a:r>
            <a:r>
              <a:rPr lang="en-US" sz="2400" i="1" dirty="0"/>
              <a:t> </a:t>
            </a:r>
            <a:r>
              <a:rPr lang="en-US" sz="2400" i="1" dirty="0" err="1"/>
              <a:t>bởi</a:t>
            </a:r>
            <a:r>
              <a:rPr lang="en-US" sz="2400" i="1" dirty="0"/>
              <a:t> </a:t>
            </a:r>
            <a:r>
              <a:rPr lang="en-US" sz="2400" i="1" dirty="0" err="1"/>
              <a:t>dãy</a:t>
            </a:r>
            <a:r>
              <a:rPr lang="en-US" sz="2400" i="1" dirty="0"/>
              <a:t> Hi-ma-lay-a, </a:t>
            </a:r>
            <a:r>
              <a:rPr lang="en-US" sz="2400" i="1" dirty="0" err="1"/>
              <a:t>ba</a:t>
            </a:r>
            <a:r>
              <a:rPr lang="en-US" sz="2400" i="1" dirty="0"/>
              <a:t> </a:t>
            </a:r>
            <a:r>
              <a:rPr lang="en-US" sz="2400" i="1" dirty="0" err="1"/>
              <a:t>mặt</a:t>
            </a:r>
            <a:r>
              <a:rPr lang="en-US" sz="2400" i="1" dirty="0"/>
              <a:t> </a:t>
            </a:r>
            <a:r>
              <a:rPr lang="en-US" sz="2400" i="1" dirty="0" err="1"/>
              <a:t>còn</a:t>
            </a:r>
            <a:r>
              <a:rPr lang="en-US" sz="2400" i="1" dirty="0"/>
              <a:t> </a:t>
            </a:r>
            <a:r>
              <a:rPr lang="en-US" sz="2400" i="1" dirty="0" err="1"/>
              <a:t>lại</a:t>
            </a:r>
            <a:r>
              <a:rPr lang="en-US" sz="2400" i="1" dirty="0"/>
              <a:t> </a:t>
            </a:r>
            <a:r>
              <a:rPr lang="en-US" sz="2400" i="1" dirty="0" err="1"/>
              <a:t>giáp</a:t>
            </a:r>
            <a:r>
              <a:rPr lang="en-US" sz="2400" i="1" dirty="0"/>
              <a:t> </a:t>
            </a:r>
            <a:r>
              <a:rPr lang="en-US" sz="2400" i="1" dirty="0" err="1"/>
              <a:t>biển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/>
              <a:t>+ </a:t>
            </a:r>
            <a:r>
              <a:rPr lang="en-US" sz="2400" i="1" dirty="0" err="1"/>
              <a:t>Địa</a:t>
            </a:r>
            <a:r>
              <a:rPr lang="en-US" sz="2400" i="1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</a:t>
            </a:r>
            <a:r>
              <a:rPr lang="en-US" sz="2400" i="1" dirty="0" err="1"/>
              <a:t>chủ</a:t>
            </a:r>
            <a:r>
              <a:rPr lang="en-US" sz="2400" i="1" dirty="0"/>
              <a:t> </a:t>
            </a:r>
            <a:r>
              <a:rPr lang="en-US" sz="2400" i="1" dirty="0" err="1"/>
              <a:t>yếu</a:t>
            </a:r>
            <a:r>
              <a:rPr lang="en-US" sz="2400" i="1" dirty="0"/>
              <a:t> </a:t>
            </a:r>
            <a:r>
              <a:rPr lang="en-US" sz="2400" i="1" dirty="0" err="1"/>
              <a:t>là</a:t>
            </a:r>
            <a:r>
              <a:rPr lang="en-US" sz="2400" i="1" dirty="0"/>
              <a:t> </a:t>
            </a:r>
            <a:r>
              <a:rPr lang="en-US" sz="2400" i="1" dirty="0" err="1"/>
              <a:t>đồng</a:t>
            </a:r>
            <a:r>
              <a:rPr lang="en-US" sz="2400" i="1" dirty="0"/>
              <a:t> </a:t>
            </a:r>
            <a:r>
              <a:rPr lang="en-US" sz="2400" i="1" dirty="0" err="1"/>
              <a:t>bằng</a:t>
            </a:r>
            <a:r>
              <a:rPr lang="en-US" sz="2400" i="1" dirty="0"/>
              <a:t> </a:t>
            </a:r>
            <a:r>
              <a:rPr lang="en-US" sz="2400" i="1" dirty="0" err="1"/>
              <a:t>Ấn</a:t>
            </a:r>
            <a:r>
              <a:rPr lang="en-US" sz="2400" i="1" dirty="0"/>
              <a:t> - </a:t>
            </a:r>
            <a:r>
              <a:rPr lang="en-US" sz="2400" i="1" dirty="0" err="1"/>
              <a:t>Hằng</a:t>
            </a:r>
            <a:r>
              <a:rPr lang="en-US" sz="2400" i="1" dirty="0"/>
              <a:t> ở </a:t>
            </a:r>
            <a:r>
              <a:rPr lang="en-US" sz="2400" i="1" dirty="0" err="1"/>
              <a:t>miền</a:t>
            </a:r>
            <a:r>
              <a:rPr lang="en-US" sz="2400" i="1" dirty="0"/>
              <a:t> </a:t>
            </a:r>
            <a:r>
              <a:rPr lang="en-US" sz="2400" i="1" dirty="0" err="1"/>
              <a:t>Bắc</a:t>
            </a:r>
            <a:r>
              <a:rPr lang="en-US" sz="2400" i="1" dirty="0"/>
              <a:t>, </a:t>
            </a:r>
            <a:r>
              <a:rPr lang="en-US" sz="2400" i="1" dirty="0" err="1"/>
              <a:t>cao</a:t>
            </a:r>
            <a:r>
              <a:rPr lang="en-US" sz="2400" i="1" dirty="0"/>
              <a:t> </a:t>
            </a:r>
            <a:r>
              <a:rPr lang="en-US" sz="2400" i="1" dirty="0" err="1"/>
              <a:t>nguyên</a:t>
            </a:r>
            <a:r>
              <a:rPr lang="en-US" sz="2400" i="1" dirty="0"/>
              <a:t> </a:t>
            </a:r>
            <a:r>
              <a:rPr lang="en-US" sz="2400" i="1" dirty="0" err="1"/>
              <a:t>Đê</a:t>
            </a:r>
            <a:r>
              <a:rPr lang="en-US" sz="2400" i="1" dirty="0"/>
              <a:t>-can </a:t>
            </a:r>
            <a:r>
              <a:rPr lang="en-US" sz="2400" i="1" dirty="0" err="1"/>
              <a:t>rộng</a:t>
            </a:r>
            <a:r>
              <a:rPr lang="en-US" sz="2400" i="1" dirty="0"/>
              <a:t> </a:t>
            </a:r>
            <a:r>
              <a:rPr lang="en-US" sz="2400" i="1" dirty="0" err="1"/>
              <a:t>lớn</a:t>
            </a:r>
            <a:r>
              <a:rPr lang="en-US" sz="2400" i="1" dirty="0"/>
              <a:t> ở </a:t>
            </a:r>
            <a:r>
              <a:rPr lang="en-US" sz="2400" i="1" dirty="0" err="1"/>
              <a:t>miền</a:t>
            </a:r>
            <a:r>
              <a:rPr lang="en-US" sz="2400" i="1" dirty="0"/>
              <a:t> </a:t>
            </a:r>
            <a:r>
              <a:rPr lang="en-US" sz="2400" i="1" dirty="0" err="1"/>
              <a:t>Tây</a:t>
            </a:r>
            <a:r>
              <a:rPr lang="en-US" sz="2400" i="1" dirty="0"/>
              <a:t> Nam.</a:t>
            </a:r>
            <a:endParaRPr lang="en-US" sz="2400" dirty="0"/>
          </a:p>
          <a:p>
            <a:r>
              <a:rPr lang="en-US" sz="2400" i="1" dirty="0"/>
              <a:t>+ </a:t>
            </a:r>
            <a:r>
              <a:rPr lang="en-US" sz="2400" i="1" dirty="0" err="1"/>
              <a:t>Khí</a:t>
            </a:r>
            <a:r>
              <a:rPr lang="en-US" sz="2400" i="1" dirty="0"/>
              <a:t> </a:t>
            </a:r>
            <a:r>
              <a:rPr lang="en-US" sz="2400" i="1" dirty="0" err="1"/>
              <a:t>hậu</a:t>
            </a:r>
            <a:r>
              <a:rPr lang="en-US" sz="2400" i="1" dirty="0"/>
              <a:t> </a:t>
            </a:r>
            <a:r>
              <a:rPr lang="en-US" sz="2400" i="1" dirty="0" err="1"/>
              <a:t>rất</a:t>
            </a:r>
            <a:r>
              <a:rPr lang="en-US" sz="2400" i="1" dirty="0"/>
              <a:t> </a:t>
            </a:r>
            <a:r>
              <a:rPr lang="en-US" sz="2400" i="1" dirty="0" err="1"/>
              <a:t>đa</a:t>
            </a:r>
            <a:r>
              <a:rPr lang="en-US" sz="2400" i="1" dirty="0"/>
              <a:t> </a:t>
            </a:r>
            <a:r>
              <a:rPr lang="en-US" sz="2400" i="1" dirty="0" err="1"/>
              <a:t>dạng</a:t>
            </a:r>
            <a:r>
              <a:rPr lang="en-US" sz="2400" i="1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6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"/>
            <a:ext cx="861059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739735"/>
            <a:ext cx="66417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 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Thảo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luận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nhóm</a:t>
            </a:r>
            <a:endParaRPr lang="en-US" sz="2800" dirty="0" smtClean="0">
              <a:latin typeface="Times" pitchFamily="18" charset="0"/>
              <a:cs typeface="Times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Đọc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mục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1a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SGK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tr.30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thảo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luận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:</a:t>
            </a:r>
          </a:p>
          <a:p>
            <a:r>
              <a:rPr lang="en-US" sz="2800" i="1" dirty="0">
                <a:latin typeface="Times" pitchFamily="18" charset="0"/>
                <a:cs typeface="Times" pitchFamily="18" charset="0"/>
              </a:rPr>
              <a:t>+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Nhóm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1: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Trình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bày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sự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ra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đời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tình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hình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chính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thời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Gúp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-ta.</a:t>
            </a:r>
            <a:endParaRPr lang="en-US" sz="2800" dirty="0">
              <a:latin typeface="Times" pitchFamily="18" charset="0"/>
              <a:cs typeface="Times" pitchFamily="18" charset="0"/>
            </a:endParaRPr>
          </a:p>
          <a:p>
            <a:r>
              <a:rPr lang="en-US" sz="2800" i="1" dirty="0">
                <a:latin typeface="Times" pitchFamily="18" charset="0"/>
                <a:cs typeface="Times" pitchFamily="18" charset="0"/>
              </a:rPr>
              <a:t>+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Nhóm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2: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Trình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bày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tình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hình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kinh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tế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Ấn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Độ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thời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Gúp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-ta.</a:t>
            </a:r>
            <a:endParaRPr lang="en-US" sz="2800" dirty="0">
              <a:latin typeface="Times" pitchFamily="18" charset="0"/>
              <a:cs typeface="Times" pitchFamily="18" charset="0"/>
            </a:endParaRPr>
          </a:p>
          <a:p>
            <a:r>
              <a:rPr lang="en-US" sz="2800" i="1" dirty="0">
                <a:latin typeface="Times" pitchFamily="18" charset="0"/>
                <a:cs typeface="Times" pitchFamily="18" charset="0"/>
              </a:rPr>
              <a:t>+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Nhóm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3: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Trình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bày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tình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hình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xã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hội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Ấn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Độ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thời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i="1" dirty="0" err="1">
                <a:latin typeface="Times" pitchFamily="18" charset="0"/>
                <a:cs typeface="Times" pitchFamily="18" charset="0"/>
              </a:rPr>
              <a:t>Gúp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-ta.</a:t>
            </a:r>
            <a:endParaRPr lang="en-US" sz="2800" dirty="0">
              <a:latin typeface="Times" pitchFamily="18" charset="0"/>
              <a:cs typeface="Times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33350"/>
            <a:ext cx="629691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5850890" algn="l"/>
              </a:tabLst>
            </a:pPr>
            <a:r>
              <a:rPr lang="en-US" sz="2800" b="1" dirty="0" smtClean="0">
                <a:effectLst/>
                <a:latin typeface="Times New Roman"/>
                <a:ea typeface="Times New Roman"/>
              </a:rPr>
              <a:t>1.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Ấn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Độ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dưới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các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triều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đại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phong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kiến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. 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742950"/>
            <a:ext cx="3607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a. </a:t>
            </a: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Vương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triều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Gúp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-ta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276350"/>
            <a:ext cx="8762999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0" algn="l"/>
                <a:tab pos="76200" algn="l"/>
              </a:tabLst>
            </a:pPr>
            <a:r>
              <a:rPr lang="en-US" sz="2800" dirty="0" smtClean="0">
                <a:effectLst/>
                <a:latin typeface="Times"/>
                <a:ea typeface="Times New Roman"/>
              </a:rPr>
              <a:t>- T</a:t>
            </a:r>
            <a:r>
              <a:rPr lang="vi-VN" sz="2800" dirty="0" smtClean="0">
                <a:effectLst/>
                <a:latin typeface="Times"/>
                <a:ea typeface="Times New Roman"/>
              </a:rPr>
              <a:t>hành lập vào đầu thế kỉ IV.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0" algn="l"/>
                <a:tab pos="76200" algn="l"/>
              </a:tabLst>
            </a:pPr>
            <a:r>
              <a:rPr lang="en-US" sz="2800" dirty="0" smtClean="0">
                <a:effectLst/>
                <a:latin typeface="Times"/>
                <a:ea typeface="Times New Roman"/>
              </a:rPr>
              <a:t>- D</a:t>
            </a:r>
            <a:r>
              <a:rPr lang="vi-VN" sz="2800" dirty="0" smtClean="0">
                <a:effectLst/>
                <a:latin typeface="Times"/>
                <a:ea typeface="Times New Roman"/>
              </a:rPr>
              <a:t>o San-dra Gúp-ta I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lập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nên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.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 marL="457200" indent="-457200">
              <a:lnSpc>
                <a:spcPct val="115000"/>
              </a:lnSpc>
              <a:buFontTx/>
              <a:buChar char="-"/>
              <a:tabLst>
                <a:tab pos="0" algn="l"/>
                <a:tab pos="76200" algn="l"/>
              </a:tabLst>
            </a:pPr>
            <a:r>
              <a:rPr lang="en-US" sz="2800" dirty="0" err="1" smtClean="0">
                <a:effectLst/>
                <a:latin typeface="Times"/>
                <a:ea typeface="Times"/>
              </a:rPr>
              <a:t>Nông</a:t>
            </a:r>
            <a:r>
              <a:rPr lang="en-US" sz="2800" dirty="0" smtClean="0">
                <a:effectLst/>
                <a:latin typeface="Times"/>
                <a:ea typeface="Times"/>
              </a:rPr>
              <a:t> </a:t>
            </a:r>
            <a:r>
              <a:rPr lang="en-US" sz="2800" dirty="0" err="1" smtClean="0">
                <a:effectLst/>
                <a:latin typeface="Times"/>
                <a:ea typeface="Times"/>
              </a:rPr>
              <a:t>nghiệp</a:t>
            </a:r>
            <a:r>
              <a:rPr lang="en-US" sz="2800" dirty="0" smtClean="0">
                <a:effectLst/>
                <a:latin typeface="Times"/>
                <a:ea typeface="Times"/>
              </a:rPr>
              <a:t>: </a:t>
            </a:r>
            <a:r>
              <a:rPr lang="vi-VN" sz="2800" dirty="0" smtClean="0">
                <a:effectLst/>
                <a:latin typeface="Times"/>
                <a:ea typeface="Times New Roman"/>
              </a:rPr>
              <a:t>Công cụ bằng sắt được sử dụng rộng rãi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. </a:t>
            </a:r>
          </a:p>
          <a:p>
            <a:pPr>
              <a:lnSpc>
                <a:spcPct val="115000"/>
              </a:lnSpc>
              <a:tabLst>
                <a:tab pos="0" algn="l"/>
                <a:tab pos="76200" algn="l"/>
              </a:tabLst>
            </a:pPr>
            <a:r>
              <a:rPr lang="en-US" sz="2800" dirty="0" smtClean="0">
                <a:effectLst/>
                <a:latin typeface="Times"/>
                <a:ea typeface="Times New Roman"/>
              </a:rPr>
              <a:t>+ </a:t>
            </a:r>
            <a:r>
              <a:rPr lang="en-US" sz="2800" dirty="0">
                <a:latin typeface="Times"/>
                <a:ea typeface="Times New Roman"/>
              </a:rPr>
              <a:t>K</a:t>
            </a:r>
            <a:r>
              <a:rPr lang="vi-VN" sz="2800" dirty="0" smtClean="0">
                <a:effectLst/>
                <a:latin typeface="Times"/>
                <a:ea typeface="Times New Roman"/>
              </a:rPr>
              <a:t>inh </a:t>
            </a:r>
            <a:r>
              <a:rPr lang="vi-VN" sz="2800" dirty="0" smtClean="0">
                <a:effectLst/>
                <a:latin typeface="Times"/>
                <a:ea typeface="Times New Roman"/>
              </a:rPr>
              <a:t>tế -xã hội và văn hóa phát triển. </a:t>
            </a:r>
            <a:endParaRPr lang="en-US" sz="2800" dirty="0" smtClean="0">
              <a:effectLst/>
              <a:latin typeface="Times"/>
              <a:ea typeface="Times New Roman"/>
            </a:endParaRPr>
          </a:p>
          <a:p>
            <a:pPr>
              <a:lnSpc>
                <a:spcPct val="115000"/>
              </a:lnSpc>
              <a:tabLst>
                <a:tab pos="0" algn="l"/>
                <a:tab pos="76200" algn="l"/>
              </a:tabLst>
            </a:pPr>
            <a:r>
              <a:rPr lang="en-US" sz="2800" dirty="0" smtClean="0">
                <a:latin typeface="Times"/>
                <a:ea typeface="Times New Roman"/>
              </a:rPr>
              <a:t>+ </a:t>
            </a:r>
            <a:r>
              <a:rPr lang="vi-VN" sz="2800" dirty="0" smtClean="0">
                <a:effectLst/>
                <a:latin typeface="Times"/>
                <a:ea typeface="Times New Roman"/>
              </a:rPr>
              <a:t>Quan hệ thương mại với nhiều </a:t>
            </a:r>
            <a:r>
              <a:rPr lang="vi-VN" sz="2800" dirty="0" smtClean="0">
                <a:effectLst/>
                <a:latin typeface="Times"/>
                <a:ea typeface="Times New Roman"/>
              </a:rPr>
              <a:t>nước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Ả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Rập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và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"/>
                <a:ea typeface="Times New Roman"/>
              </a:rPr>
              <a:t>Đông</a:t>
            </a:r>
            <a:r>
              <a:rPr lang="en-US" sz="2800" dirty="0" smtClean="0">
                <a:effectLst/>
                <a:latin typeface="Times"/>
                <a:ea typeface="Times New Roman"/>
              </a:rPr>
              <a:t> Nam Á.</a:t>
            </a:r>
            <a:r>
              <a:rPr lang="vi-VN" sz="2800" dirty="0" smtClean="0">
                <a:effectLst/>
                <a:latin typeface="Times"/>
                <a:ea typeface="Times New Roman"/>
              </a:rPr>
              <a:t>.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tabLst>
                <a:tab pos="0" algn="l"/>
                <a:tab pos="76200" algn="l"/>
              </a:tabLst>
            </a:pPr>
            <a:r>
              <a:rPr lang="en-US" sz="2800" dirty="0" smtClean="0">
                <a:effectLst/>
                <a:latin typeface="Times"/>
                <a:ea typeface="Times"/>
              </a:rPr>
              <a:t>- </a:t>
            </a:r>
            <a:r>
              <a:rPr lang="vi-VN" sz="2800" dirty="0" smtClean="0">
                <a:effectLst/>
                <a:latin typeface="Times"/>
                <a:ea typeface="Times"/>
              </a:rPr>
              <a:t>Đời sống người dân được ổn định, sung túc hơn</a:t>
            </a:r>
            <a:r>
              <a:rPr lang="en-US" sz="2800" dirty="0" smtClean="0">
                <a:effectLst/>
                <a:latin typeface="Times"/>
                <a:ea typeface="Times"/>
              </a:rPr>
              <a:t>.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85" y="895350"/>
            <a:ext cx="566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33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1173</Words>
  <Application>Microsoft Office PowerPoint</Application>
  <PresentationFormat>On-screen Show (16:9)</PresentationFormat>
  <Paragraphs>95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35</cp:revision>
  <dcterms:created xsi:type="dcterms:W3CDTF">2022-10-02T07:45:44Z</dcterms:created>
  <dcterms:modified xsi:type="dcterms:W3CDTF">2022-10-29T14:11:25Z</dcterms:modified>
</cp:coreProperties>
</file>