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6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25" r:id="rId3"/>
    <p:sldMasterId id="2147483738" r:id="rId4"/>
    <p:sldMasterId id="2147483764" r:id="rId5"/>
    <p:sldMasterId id="2147483816" r:id="rId6"/>
    <p:sldMasterId id="2147483842" r:id="rId7"/>
    <p:sldMasterId id="2147483868" r:id="rId8"/>
    <p:sldMasterId id="2147483881" r:id="rId9"/>
    <p:sldMasterId id="2147483907" r:id="rId10"/>
    <p:sldMasterId id="2147483959" r:id="rId11"/>
    <p:sldMasterId id="2147483985" r:id="rId12"/>
    <p:sldMasterId id="2147484024" r:id="rId13"/>
    <p:sldMasterId id="2147484037" r:id="rId14"/>
    <p:sldMasterId id="2147484063" r:id="rId15"/>
    <p:sldMasterId id="2147484076" r:id="rId16"/>
    <p:sldMasterId id="2147484088" r:id="rId17"/>
  </p:sldMasterIdLst>
  <p:notesMasterIdLst>
    <p:notesMasterId r:id="rId57"/>
  </p:notesMasterIdLst>
  <p:sldIdLst>
    <p:sldId id="297" r:id="rId18"/>
    <p:sldId id="327" r:id="rId19"/>
    <p:sldId id="311" r:id="rId20"/>
    <p:sldId id="294" r:id="rId21"/>
    <p:sldId id="257" r:id="rId22"/>
    <p:sldId id="258" r:id="rId23"/>
    <p:sldId id="259" r:id="rId24"/>
    <p:sldId id="312" r:id="rId25"/>
    <p:sldId id="314" r:id="rId26"/>
    <p:sldId id="261" r:id="rId27"/>
    <p:sldId id="315" r:id="rId28"/>
    <p:sldId id="262" r:id="rId29"/>
    <p:sldId id="301" r:id="rId30"/>
    <p:sldId id="263" r:id="rId31"/>
    <p:sldId id="264" r:id="rId32"/>
    <p:sldId id="319" r:id="rId33"/>
    <p:sldId id="317" r:id="rId34"/>
    <p:sldId id="316" r:id="rId35"/>
    <p:sldId id="265" r:id="rId36"/>
    <p:sldId id="318" r:id="rId37"/>
    <p:sldId id="269" r:id="rId38"/>
    <p:sldId id="299" r:id="rId39"/>
    <p:sldId id="321" r:id="rId40"/>
    <p:sldId id="323" r:id="rId41"/>
    <p:sldId id="324" r:id="rId42"/>
    <p:sldId id="305" r:id="rId43"/>
    <p:sldId id="307" r:id="rId44"/>
    <p:sldId id="309" r:id="rId45"/>
    <p:sldId id="273" r:id="rId46"/>
    <p:sldId id="310" r:id="rId47"/>
    <p:sldId id="326" r:id="rId48"/>
    <p:sldId id="285" r:id="rId49"/>
    <p:sldId id="276" r:id="rId50"/>
    <p:sldId id="286" r:id="rId51"/>
    <p:sldId id="280" r:id="rId52"/>
    <p:sldId id="282" r:id="rId53"/>
    <p:sldId id="284" r:id="rId54"/>
    <p:sldId id="288" r:id="rId55"/>
    <p:sldId id="29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2CA"/>
    <a:srgbClr val="00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4662" autoAdjust="0"/>
  </p:normalViewPr>
  <p:slideViewPr>
    <p:cSldViewPr>
      <p:cViewPr>
        <p:scale>
          <a:sx n="91" d="100"/>
          <a:sy n="91" d="100"/>
        </p:scale>
        <p:origin x="-13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8D0AD-7AF9-4BEE-A44A-1FA15D7B7222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504E9-A80A-46C5-B417-4A059515C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6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66850" y="769938"/>
            <a:ext cx="3914775" cy="29352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32927304-A445-4FC1-9119-50865D679B03}" type="slidenum">
              <a:rPr lang="vi-VN" altLang="en-US" b="1" smtClean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eaLnBrk="1" hangingPunct="1"/>
              <a:t>1</a:t>
            </a:fld>
            <a:endParaRPr lang="vi-VN" altLang="en-US" b="1" smtClean="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5698D-5FF6-46D3-8E0B-3314538FC5C5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E9076EF-EF9F-43FF-82F5-CCC23D240087}" type="slidenum">
              <a:rPr lang="en-US" sz="1200" smtClean="0">
                <a:solidFill>
                  <a:prstClr val="black"/>
                </a:solidFill>
                <a:latin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63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393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1301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17699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7466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5225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898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057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0250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59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466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8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4615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6313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4962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9732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096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390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6143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1430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9107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987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21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789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0805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903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587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953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006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3796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0752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327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8405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852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3684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451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78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3038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5684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202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5245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8902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3961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97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593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284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581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8252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313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0FCE2-FE3E-43D5-8269-211A1530F9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4960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D7509-E996-40D5-9B35-74E824E4EC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628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6CA6A-CC78-469F-87A4-D0D25EF453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56830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F4FBE-6891-4C10-89D7-C4172EBC6F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42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45C54-ACDB-4D11-B378-519CD602E5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7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798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E92EA-D4D8-486A-A121-1337F2A139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9091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EF8EB-0CC7-4AC3-9C1C-4876093448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5748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AE6C4-134B-4BD2-9344-41DA79873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9023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1969A-10DB-4246-ADC2-08E71D7AAD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63416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6BD4D-831C-49EF-BD0D-389782600F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7379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3FFA-4466-4EFF-84B7-FD90E1DA0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139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986FB1-18D5-45DA-8D0B-760BD382C2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068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0FCE2-FE3E-43D5-8269-211A1530F9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7835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D7509-E996-40D5-9B35-74E824E4EC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730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6CA6A-CC78-469F-87A4-D0D25EF453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61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08570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F4FBE-6891-4C10-89D7-C4172EBC6F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441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45C54-ACDB-4D11-B378-519CD602E5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531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E92EA-D4D8-486A-A121-1337F2A139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0294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EF8EB-0CC7-4AC3-9C1C-4876093448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3495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AE6C4-134B-4BD2-9344-41DA79873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569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1969A-10DB-4246-ADC2-08E71D7AAD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6974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6BD4D-831C-49EF-BD0D-389782600F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3604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3FFA-4466-4EFF-84B7-FD90E1DA0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5672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986FB1-18D5-45DA-8D0B-760BD382C2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6708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C0FCE2-FE3E-43D5-8269-211A1530F9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94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6655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D7509-E996-40D5-9B35-74E824E4EC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3224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6CA6A-CC78-469F-87A4-D0D25EF453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5110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7F4FBE-6891-4C10-89D7-C4172EBC6F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5869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A45C54-ACDB-4D11-B378-519CD602E5C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2799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E92EA-D4D8-486A-A121-1337F2A139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11914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4EF8EB-0CC7-4AC3-9C1C-4876093448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81076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AE6C4-134B-4BD2-9344-41DA79873C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989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1969A-10DB-4246-ADC2-08E71D7AAD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7076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6BD4D-831C-49EF-BD0D-389782600F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3188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3FFA-4466-4EFF-84B7-FD90E1DA0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96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65912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986FB1-18D5-45DA-8D0B-760BD382C2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02695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9F634-1909-4A54-B97E-C34C30482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4821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1493F-5ADC-4E19-8829-5272778F3E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5424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4B5CB-E7E7-4FCA-A5B0-3DB99BFFB8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77820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4E856-04AA-4A5A-897A-F265C7B155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42184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0593D-2A7B-422C-814C-2CA22C5820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3670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8587B-064B-42FD-86B0-768FD0EC2E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8449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8BB29-1AEF-42D6-B664-58792FCB62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41315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4BA0E-FFB2-4081-82CA-6CCDB1D83E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595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CCF0F-F70C-4D48-8BD8-2B3EF87DBB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09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1576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79A42-B53B-4854-8E96-9D53DCA4B4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50615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A8AB4-F7E4-4184-AAF7-D5278E1DF8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366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F7899-A1FB-476D-BD6C-2FC445485A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5296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A0A625-2556-4AA4-A9D1-5B88F695F1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4728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E5BBA-50BF-4B81-B231-850E514676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765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961AF4-4CF1-4C10-84CD-6F957C968A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439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83991-32CA-4E8A-8355-BBB77BD681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862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0F72C-24C1-48E6-A55D-684EB78DAB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3447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0E668-2448-47D1-ABA5-1F3AEB3846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6686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46FFE-7C56-4FC2-A211-312BAE243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52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8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8612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60A09E-F04E-45D1-903B-C056BDF3F6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501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1F3F1-CDBF-40E4-8F28-CAB2376495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64209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DA4018-027F-4FB7-9500-A169BB9DAF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70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96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5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11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83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311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91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295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174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3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573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229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28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232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793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93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80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60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76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18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8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645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287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919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191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70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09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470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64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839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24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9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2921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5142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31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76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193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50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102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94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728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1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895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203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9456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135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124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49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75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990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168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346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476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00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87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4076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662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282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784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150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783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112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991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081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36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897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2535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7079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813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950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0431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35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801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135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1ECB4-D0F8-41BE-8BAF-7AF72D2DA5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902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1FCC1-4455-4744-A437-0475F9BF815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2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898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F67AA-CB39-42A8-B743-8F2FD211ACD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298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6E72D-3824-44EE-92F8-1CE2C1DE68B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985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1F496E-E48F-47EE-B554-2654937ACB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623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88DD6-D246-4115-A547-0FD62D226B1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880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EB81-8A08-466A-8ADA-0FA42D87A8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185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483B9-D7C6-408D-AE1D-17E55306589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205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B0C93A6-158D-4986-9B29-E55C7B855D8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7017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765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5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6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7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768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768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768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769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769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769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769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2203381-E374-4259-9B6B-3EB821ED27A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4205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FFF94-1BBF-4CE2-8FCC-59793605E6D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9435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7CA241-55A4-478E-8F40-016F03FB51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85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04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7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3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1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F6DEF2-887D-45CE-952B-6DB4F55B17E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804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F6DEF2-887D-45CE-952B-6DB4F55B17E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26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F6DEF2-887D-45CE-952B-6DB4F55B17E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84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538A5C-43A3-4CE8-95A5-67812B8DCB0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63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E800D4-6A41-40B2-85DC-379665CE28B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-76200" y="14288"/>
            <a:ext cx="93726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333399"/>
                </a:solidFill>
                <a:latin typeface="VNI-Times" pitchFamily="2" charset="0"/>
              </a:rPr>
              <a:t>                            </a:t>
            </a:r>
            <a:r>
              <a:rPr lang="en-US" sz="1600" b="1" smtClean="0">
                <a:solidFill>
                  <a:srgbClr val="333399"/>
                </a:solidFill>
                <a:latin typeface="VNI-Times" pitchFamily="2" charset="0"/>
              </a:rPr>
              <a:t>TIEÁT 10 – BAØI 6:</a:t>
            </a:r>
            <a:r>
              <a:rPr lang="en-US" sz="1600" b="1" smtClean="0">
                <a:solidFill>
                  <a:srgbClr val="000000"/>
                </a:solidFill>
                <a:latin typeface="VNI-Times" pitchFamily="2" charset="0"/>
              </a:rPr>
              <a:t> </a:t>
            </a:r>
            <a:r>
              <a:rPr lang="en-US" sz="1600" b="1" smtClean="0">
                <a:solidFill>
                  <a:srgbClr val="FF0000"/>
                </a:solidFill>
                <a:latin typeface="VNI-Times" pitchFamily="2" charset="0"/>
              </a:rPr>
              <a:t>CAÙC NÖÔÙC ANH, PHAÙP, ÑÖÙC, MÓ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0000"/>
                </a:solidFill>
                <a:latin typeface="VNI-Times" pitchFamily="2" charset="0"/>
              </a:rPr>
              <a:t>          CUOÁI THEÁ KÆ XIX–ÑAÀU THEÁ KÆ XX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380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4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51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8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5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3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4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8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662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2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722 w 1722"/>
                <a:gd name="T1" fmla="*/ 66 h 66"/>
                <a:gd name="T2" fmla="*/ 1722 w 1722"/>
                <a:gd name="T3" fmla="*/ 60 h 66"/>
                <a:gd name="T4" fmla="*/ 0 w 1722"/>
                <a:gd name="T5" fmla="*/ 0 h 66"/>
                <a:gd name="T6" fmla="*/ 0 w 1722"/>
                <a:gd name="T7" fmla="*/ 48 h 66"/>
                <a:gd name="T8" fmla="*/ 1722 w 1722"/>
                <a:gd name="T9" fmla="*/ 66 h 66"/>
                <a:gd name="T10" fmla="*/ 1722 w 1722"/>
                <a:gd name="T1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75 w 975"/>
                <a:gd name="T1" fmla="*/ 48 h 101"/>
                <a:gd name="T2" fmla="*/ 97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75 w 975"/>
                <a:gd name="T9" fmla="*/ 48 h 101"/>
                <a:gd name="T10" fmla="*/ 975 w 975"/>
                <a:gd name="T11" fmla="*/ 4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4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41 w 2141"/>
                <a:gd name="T7" fmla="*/ 0 h 198"/>
                <a:gd name="T8" fmla="*/ 2141 w 2141"/>
                <a:gd name="T9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82 w 2517"/>
                <a:gd name="T1" fmla="*/ 276 h 276"/>
                <a:gd name="T2" fmla="*/ 2517 w 2517"/>
                <a:gd name="T3" fmla="*/ 204 h 276"/>
                <a:gd name="T4" fmla="*/ 2260 w 2517"/>
                <a:gd name="T5" fmla="*/ 0 h 276"/>
                <a:gd name="T6" fmla="*/ 0 w 2517"/>
                <a:gd name="T7" fmla="*/ 276 h 276"/>
                <a:gd name="T8" fmla="*/ 2182 w 2517"/>
                <a:gd name="T9" fmla="*/ 276 h 276"/>
                <a:gd name="T10" fmla="*/ 2182 w 2517"/>
                <a:gd name="T11" fmla="*/ 276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2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29 w 729"/>
                <a:gd name="T7" fmla="*/ 240 h 240"/>
                <a:gd name="T8" fmla="*/ 729 w 729"/>
                <a:gd name="T9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29 w 729"/>
                <a:gd name="T1" fmla="*/ 318 h 318"/>
                <a:gd name="T2" fmla="*/ 72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29 w 729"/>
                <a:gd name="T9" fmla="*/ 318 h 318"/>
                <a:gd name="T10" fmla="*/ 729 w 729"/>
                <a:gd name="T11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4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31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grpSp>
          <p:nvGrpSpPr>
            <p:cNvPr id="2666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666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666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6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6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6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667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EFDCEF-66F1-4C6D-9453-F57A390310BB}" type="slidenum">
              <a:rPr 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411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Relationship Id="rId5" Type="http://schemas.openxmlformats.org/officeDocument/2006/relationships/hyperlink" Target="http://vi.m.wikivoyage.org/wiki/Washington_D.C." TargetMode="Externa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vi.wikipedia.org/wiki/%C4%90%E1%BB%A9c" TargetMode="External"/><Relationship Id="rId1" Type="http://schemas.openxmlformats.org/officeDocument/2006/relationships/slideLayout" Target="../slideLayouts/slideLayout18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 descr="hinh-nen-powerpoint-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3"/>
          <p:cNvSpPr txBox="1">
            <a:spLocks/>
          </p:cNvSpPr>
          <p:nvPr/>
        </p:nvSpPr>
        <p:spPr>
          <a:xfrm>
            <a:off x="457200" y="1338263"/>
            <a:ext cx="8229600" cy="2362200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4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LỊCH SỬ LỚP </a:t>
            </a:r>
            <a:r>
              <a:rPr lang="vi-VN" sz="4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itchFamily="18" charset="0"/>
              </a:rPr>
              <a:t>8</a:t>
            </a:r>
            <a:endParaRPr lang="en-US" sz="44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6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AutoShape 7"/>
          <p:cNvSpPr>
            <a:spLocks noChangeArrowheads="1"/>
          </p:cNvSpPr>
          <p:nvPr/>
        </p:nvSpPr>
        <p:spPr bwMode="auto">
          <a:xfrm>
            <a:off x="4495800" y="190819"/>
            <a:ext cx="4419600" cy="2316897"/>
          </a:xfrm>
          <a:prstGeom prst="cloudCallout">
            <a:avLst>
              <a:gd name="adj1" fmla="val -46220"/>
              <a:gd name="adj2" fmla="val 66121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6088" name="Text Box 8"/>
          <p:cNvSpPr txBox="1">
            <a:spLocks noChangeArrowheads="1"/>
          </p:cNvSpPr>
          <p:nvPr/>
        </p:nvSpPr>
        <p:spPr bwMode="auto">
          <a:xfrm>
            <a:off x="420806" y="190819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u="sng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230306" y="648019"/>
            <a:ext cx="3884494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FFFF"/>
                </a:solidFill>
              </a:rPr>
              <a:t>-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nghiêp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157655" y="1984486"/>
            <a:ext cx="44605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ty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4724400" y="2590800"/>
            <a:ext cx="4419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>
                <a:solidFill>
                  <a:srgbClr val="FFFFFF"/>
                </a:solidFill>
              </a:rPr>
              <a:t>Xanh-đi-ca Rai-nơ-ve-xpha-len ở vùng Rua. Từ năm 1893-1910 đã kiểm soát hơn 50% sản lượng than toàn quốc và 95% sản lượng than vùng Rua.</a:t>
            </a:r>
          </a:p>
        </p:txBody>
      </p:sp>
      <p:pic>
        <p:nvPicPr>
          <p:cNvPr id="11" name="Picture 10" descr="imagesCAZEWV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62114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6" y="3047999"/>
            <a:ext cx="4067175" cy="32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008" y="1508236"/>
            <a:ext cx="8540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1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7" grpId="0" animBg="1"/>
      <p:bldP spid="46087" grpId="1" animBg="1"/>
      <p:bldP spid="46093" grpId="0"/>
      <p:bldP spid="460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731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5454134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24050"/>
            <a:ext cx="23622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199" y="5454134"/>
            <a:ext cx="289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 hoàng đế đầu tiên của đế quốc </a:t>
            </a:r>
            <a:r>
              <a:rPr lang="vi-VN" dirty="0" smtClean="0"/>
              <a:t>Đức</a:t>
            </a:r>
            <a:r>
              <a:rPr lang="en-US" dirty="0"/>
              <a:t> </a:t>
            </a:r>
            <a:r>
              <a:rPr lang="vi-VN" dirty="0"/>
              <a:t> năm 1871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9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5169090" y="543422"/>
            <a:ext cx="0" cy="58573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9166" name="Text Box 14"/>
          <p:cNvSpPr txBox="1">
            <a:spLocks noChangeArrowheads="1"/>
          </p:cNvSpPr>
          <p:nvPr/>
        </p:nvSpPr>
        <p:spPr bwMode="auto">
          <a:xfrm>
            <a:off x="125105" y="152400"/>
            <a:ext cx="21785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 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167" name="Text Box 15"/>
          <p:cNvSpPr txBox="1">
            <a:spLocks noChangeArrowheads="1"/>
          </p:cNvSpPr>
          <p:nvPr/>
        </p:nvSpPr>
        <p:spPr bwMode="auto">
          <a:xfrm>
            <a:off x="125104" y="798439"/>
            <a:ext cx="490409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quân chủ lập hiến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bang.</a:t>
            </a:r>
          </a:p>
        </p:txBody>
      </p:sp>
      <p:sp>
        <p:nvSpPr>
          <p:cNvPr id="49170" name="Text Box 18"/>
          <p:cNvSpPr txBox="1">
            <a:spLocks noChangeArrowheads="1"/>
          </p:cNvSpPr>
          <p:nvPr/>
        </p:nvSpPr>
        <p:spPr bwMode="auto">
          <a:xfrm>
            <a:off x="125104" y="1735778"/>
            <a:ext cx="4904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9171" name="Text Box 19"/>
          <p:cNvSpPr txBox="1">
            <a:spLocks noChangeArrowheads="1"/>
          </p:cNvSpPr>
          <p:nvPr/>
        </p:nvSpPr>
        <p:spPr bwMode="auto">
          <a:xfrm>
            <a:off x="125105" y="2566775"/>
            <a:ext cx="475169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400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72" name="Text Box 20"/>
          <p:cNvSpPr txBox="1">
            <a:spLocks noChangeArrowheads="1"/>
          </p:cNvSpPr>
          <p:nvPr/>
        </p:nvSpPr>
        <p:spPr bwMode="auto">
          <a:xfrm>
            <a:off x="5313954" y="2814072"/>
            <a:ext cx="361665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i="1" dirty="0">
                <a:solidFill>
                  <a:srgbClr val="FFFFFF"/>
                </a:solidFill>
              </a:rPr>
              <a:t>“…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1871,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bang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22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do…”(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43422"/>
            <a:ext cx="2743200" cy="219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327" y="1177327"/>
            <a:ext cx="854075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0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9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6" grpId="0"/>
      <p:bldP spid="49167" grpId="0"/>
      <p:bldP spid="49170" grpId="0"/>
      <p:bldP spid="49171" grpId="0"/>
      <p:bldP spid="49172" grpId="0"/>
      <p:bldP spid="4917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-6824" y="685800"/>
            <a:ext cx="8686800" cy="48006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9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en-US" altLang="vi-VN" dirty="0" smtClean="0">
                <a:latin typeface="Times New Roman" panose="02020603050405020304" pitchFamily="18" charset="0"/>
              </a:rPr>
              <a:t>	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Đến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cuối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thế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kỉ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 XIX,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Đức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chỉ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chiếm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được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bán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đảo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Sơn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Đông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Trung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Quốc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),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một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số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đảo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trên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Thái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Bình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Dương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và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một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vài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thuộc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địa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ở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châu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Phi.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Họ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nhằm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đánh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bại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kẻ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thù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phía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tây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Pháp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Anh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)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và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kẻ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thù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phía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đông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(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Nga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)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để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mở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bờ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cõi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ra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toàn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bộ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châu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Âu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chiếm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thuộc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địa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ở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các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châu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lục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khác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.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Họ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muốn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mở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rộng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ảnh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hưởng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ở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khu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vực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Bancăng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tiến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sang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vùng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Trung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Cận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Đông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nhiều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dầu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mỏ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dự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thảo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kế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hoạch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xây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dựng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đường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sắt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3B,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nối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liền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Beclin-Bidantium-Batđa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để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từ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đó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bước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vào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cửa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ngõ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Ấn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Độ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đang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là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thuộc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địa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của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effectLst/>
                <a:latin typeface="Times New Roman" panose="02020603050405020304" pitchFamily="18" charset="0"/>
              </a:rPr>
              <a:t>Anh</a:t>
            </a:r>
            <a:r>
              <a:rPr lang="en-US" altLang="vi-VN" sz="2800" b="1" dirty="0" smtClean="0">
                <a:effectLst/>
                <a:latin typeface="Times New Roman" panose="02020603050405020304" pitchFamily="18" charset="0"/>
              </a:rPr>
              <a:t>.</a:t>
            </a:r>
            <a:endParaRPr lang="en-US" altLang="vi-VN" sz="2800" b="1" dirty="0"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73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S8-B6-H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705"/>
            <a:ext cx="8915400" cy="657189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84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304800" y="152400"/>
            <a:ext cx="182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105770" y="838101"/>
            <a:ext cx="534537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bang</a:t>
            </a:r>
            <a:r>
              <a:rPr lang="en-US" sz="2800" b="1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142164" y="1902767"/>
            <a:ext cx="54977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121692" y="2514600"/>
            <a:ext cx="53294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113731" y="3991668"/>
            <a:ext cx="5601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2400" b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c. Đặc điểm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nghĩa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đế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quốc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phiệt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203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10655"/>
            <a:ext cx="8540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88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1" y="533400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phiệt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981200"/>
            <a:ext cx="434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 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bang,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Á,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14400"/>
            <a:ext cx="2676525" cy="47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5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1"/>
            <a:ext cx="8229600" cy="569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52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3962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41910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41913"/>
            <a:ext cx="7400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5674116"/>
            <a:ext cx="4601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1783 –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Hoà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ước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Vec-Xai</a:t>
            </a:r>
            <a:endParaRPr lang="en-US" sz="2800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08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15339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56660"/>
            <a:ext cx="2060575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29000" y="3463553"/>
            <a:ext cx="1371600" cy="46166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nước Mĩ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57200" y="531167"/>
            <a:ext cx="106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2667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 bwMode="auto">
          <a:xfrm>
            <a:off x="152400" y="4495800"/>
            <a:ext cx="8686800" cy="2057400"/>
          </a:xfrm>
          <a:prstGeom prst="wedgeRoundRectCallout">
            <a:avLst>
              <a:gd name="adj1" fmla="val 24464"/>
              <a:gd name="adj2" fmla="val -16779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 Kỳ hay Mỹ là một quốc gia thuộc Bắc Mỹ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nằm gần hoàn toàn trong tây bán cầu: 48 tiểu bang lục địa và thủ đô Washington, D.C., nằm giữa Bắc Mỹ, giáp Thái Bình Dương ở phía tây, Đại Tây Dương ở phía đông, Canada ở phía bắc, và Mexico ở phía nam.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Chính phủ: Cộng hòa liên bang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.</a:t>
            </a:r>
            <a:r>
              <a:rPr lang="vi-VN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Ngôn </a:t>
            </a:r>
            <a:r>
              <a:rPr lang="vi-V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ngữ: tiếng Anh 82,1%, tiếng Tây Ban Nha ...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Diện tích: 9.631.418 km2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8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504489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Lê-nin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”?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1066800"/>
            <a:ext cx="754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Á,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Phi,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, Ô-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xtrây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-li-a,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35421" y="2438400"/>
            <a:ext cx="7238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2.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phiệt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3581400"/>
            <a:ext cx="731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phiệt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hiến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bang,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hính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dirty="0"/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bạo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XIX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Á,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đòi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8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D:\hinh-nen-slide-thuyet-trinh-dep-23-1024x7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401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88758"/>
            <a:ext cx="8540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4159" y="1485572"/>
            <a:ext cx="411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33400" y="2512367"/>
            <a:ext cx="4114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1894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½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168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Bieu do SL thep ANH_MI_D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2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9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7620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4572000" y="1143000"/>
            <a:ext cx="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1019032" y="5520435"/>
            <a:ext cx="737832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1524000" y="3962400"/>
            <a:ext cx="594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2438400" y="27432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>
            <a:off x="3429000" y="11430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3525672" y="724469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876800" y="685800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876266" y="2326980"/>
            <a:ext cx="9155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2233684" y="3471165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1295400" y="5088701"/>
            <a:ext cx="76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6400800" y="3510887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7086600" y="5105400"/>
            <a:ext cx="121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5308410" y="2326980"/>
            <a:ext cx="7875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381000" y="5710535"/>
            <a:ext cx="373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TK 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XVIII-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TK 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XIX</a:t>
            </a: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4876800" y="5710535"/>
            <a:ext cx="403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TK XIX -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TK 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XX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4114800" y="5105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4114800" y="3505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4267200" y="2286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4244454" y="685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1019033" y="6242713"/>
            <a:ext cx="7162800" cy="457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56" name="Line 32"/>
          <p:cNvSpPr>
            <a:spLocks noChangeShapeType="1"/>
          </p:cNvSpPr>
          <p:nvPr/>
        </p:nvSpPr>
        <p:spPr bwMode="auto">
          <a:xfrm>
            <a:off x="1524000" y="6324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 flipV="1">
            <a:off x="1295400" y="1066800"/>
            <a:ext cx="3657600" cy="426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D:\hinh-nen-slide-thuyet-trinh-dep-23-1024x7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7745"/>
            <a:ext cx="8540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-76200" y="862886"/>
            <a:ext cx="411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0" y="1828800"/>
            <a:ext cx="51816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Aft>
                <a:spcPct val="0"/>
              </a:spcAft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Tài nguyên thiên nhiên phong phú và điều kiện hòa bình.</a:t>
            </a:r>
          </a:p>
          <a:p>
            <a:pPr algn="just" fontAlgn="base">
              <a:spcAft>
                <a:spcPct val="0"/>
              </a:spcAft>
              <a:buFontTx/>
              <a:buChar char="-"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trường trong nước rộng, nguồn nhân công dồi dào.</a:t>
            </a:r>
          </a:p>
          <a:p>
            <a:pPr algn="just" fontAlgn="base">
              <a:spcAft>
                <a:spcPct val="0"/>
              </a:spcAft>
              <a:buFontTx/>
              <a:buChar char="-"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Ứng dụng khoa học kĩ thuật vào trong sản xuất.</a:t>
            </a:r>
          </a:p>
          <a:p>
            <a:pPr algn="just" fontAlgn="base">
              <a:spcAft>
                <a:spcPct val="0"/>
              </a:spcAft>
              <a:buFontTx/>
              <a:buChar char="-"/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Lợi dụng vốn đầu tư của các nước châu Âu.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62886"/>
            <a:ext cx="2143125" cy="3785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64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D:\hinh-nen-slide-thuyet-trinh-dep-23-1024x76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76200"/>
            <a:ext cx="92964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7745"/>
            <a:ext cx="8540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-76200" y="862886"/>
            <a:ext cx="411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0" y="1828800"/>
            <a:ext cx="518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- Xuất hiện các công ty độc quyền khổng lồ có ảnh hưởng lớn đến  kinh tế, chính trị.</a:t>
            </a:r>
            <a:endParaRPr lang="en-US" sz="2400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00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29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34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895600"/>
            <a:ext cx="2667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304800"/>
            <a:ext cx="32258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27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="" xmlns:a16="http://schemas.microsoft.com/office/drawing/2014/main" id="{4F63F4BD-DC32-4DA2-86C4-CAEEB3C9C60C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350" y="76200"/>
            <a:ext cx="4424650" cy="5486400"/>
          </a:xfrm>
          <a:ln>
            <a:solidFill>
              <a:schemeClr val="accent1"/>
            </a:solidFill>
          </a:ln>
        </p:spPr>
      </p:pic>
      <p:sp>
        <p:nvSpPr>
          <p:cNvPr id="62468" name="Rectangle 4">
            <a:extLst>
              <a:ext uri="{FF2B5EF4-FFF2-40B4-BE49-F238E27FC236}">
                <a16:creationId xmlns="" xmlns:a16="http://schemas.microsoft.com/office/drawing/2014/main" id="{6E2694BC-194F-445E-BFCC-233D54C1683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32045" y="1628775"/>
            <a:ext cx="3512451" cy="3171825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 eaLnBrk="1" hangingPunct="1">
              <a:buFontTx/>
              <a:buNone/>
              <a:defRPr/>
            </a:pPr>
            <a:r>
              <a:rPr lang="en-US" sz="2400" dirty="0">
                <a:effectLst/>
                <a:latin typeface="Times New Roman" pitchFamily="18" charset="0"/>
              </a:rPr>
              <a:t>- </a:t>
            </a:r>
            <a:r>
              <a:rPr lang="en-US" sz="2400" dirty="0" err="1">
                <a:effectLst/>
                <a:latin typeface="Times New Roman" pitchFamily="18" charset="0"/>
              </a:rPr>
              <a:t>Thành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lập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công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ti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thép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năm</a:t>
            </a:r>
            <a:r>
              <a:rPr lang="en-US" sz="2400" dirty="0">
                <a:effectLst/>
                <a:latin typeface="Times New Roman" pitchFamily="18" charset="0"/>
              </a:rPr>
              <a:t> 1903, </a:t>
            </a:r>
            <a:r>
              <a:rPr lang="en-US" sz="2400" dirty="0" err="1">
                <a:effectLst/>
                <a:latin typeface="Times New Roman" pitchFamily="18" charset="0"/>
              </a:rPr>
              <a:t>kiểm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soát</a:t>
            </a:r>
            <a:r>
              <a:rPr lang="en-US" sz="2400" dirty="0">
                <a:effectLst/>
                <a:latin typeface="Times New Roman" pitchFamily="18" charset="0"/>
              </a:rPr>
              <a:t> 60% </a:t>
            </a:r>
            <a:r>
              <a:rPr lang="en-US" sz="2400" dirty="0" err="1">
                <a:effectLst/>
                <a:latin typeface="Times New Roman" pitchFamily="18" charset="0"/>
              </a:rPr>
              <a:t>ngành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sản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xuất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thép</a:t>
            </a:r>
            <a:r>
              <a:rPr lang="en-US" sz="2400" dirty="0">
                <a:effectLst/>
                <a:latin typeface="Times New Roman" pitchFamily="18" charset="0"/>
              </a:rPr>
              <a:t>.</a:t>
            </a:r>
          </a:p>
          <a:p>
            <a:pPr algn="just" eaLnBrk="1" hangingPunct="1">
              <a:buFontTx/>
              <a:buNone/>
              <a:defRPr/>
            </a:pPr>
            <a:r>
              <a:rPr lang="en-US" sz="2400" dirty="0">
                <a:effectLst/>
                <a:latin typeface="Times New Roman" pitchFamily="18" charset="0"/>
              </a:rPr>
              <a:t>- </a:t>
            </a:r>
            <a:r>
              <a:rPr lang="en-US" sz="2400" dirty="0" err="1">
                <a:effectLst/>
                <a:latin typeface="Times New Roman" pitchFamily="18" charset="0"/>
              </a:rPr>
              <a:t>Công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ti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còn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có</a:t>
            </a:r>
            <a:r>
              <a:rPr lang="en-US" sz="2400" dirty="0">
                <a:effectLst/>
                <a:latin typeface="Times New Roman" pitchFamily="18" charset="0"/>
              </a:rPr>
              <a:t> 5.000 ha </a:t>
            </a:r>
            <a:r>
              <a:rPr lang="en-US" sz="2400" dirty="0" err="1">
                <a:effectLst/>
                <a:latin typeface="Times New Roman" pitchFamily="18" charset="0"/>
              </a:rPr>
              <a:t>đất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mỏ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chứa</a:t>
            </a:r>
            <a:r>
              <a:rPr lang="en-US" sz="2400" dirty="0">
                <a:effectLst/>
                <a:latin typeface="Times New Roman" pitchFamily="18" charset="0"/>
              </a:rPr>
              <a:t> than, 1.600 km </a:t>
            </a:r>
            <a:r>
              <a:rPr lang="en-US" sz="2400" dirty="0" err="1">
                <a:effectLst/>
                <a:latin typeface="Times New Roman" pitchFamily="18" charset="0"/>
              </a:rPr>
              <a:t>đường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sắt</a:t>
            </a:r>
            <a:r>
              <a:rPr lang="en-US" sz="2400" dirty="0">
                <a:effectLst/>
                <a:latin typeface="Times New Roman" pitchFamily="18" charset="0"/>
              </a:rPr>
              <a:t>, 100 </a:t>
            </a:r>
            <a:r>
              <a:rPr lang="en-US" sz="2400" dirty="0" err="1">
                <a:effectLst/>
                <a:latin typeface="Times New Roman" pitchFamily="18" charset="0"/>
              </a:rPr>
              <a:t>tàu</a:t>
            </a:r>
            <a:r>
              <a:rPr lang="en-US" sz="2400" dirty="0">
                <a:effectLst/>
                <a:latin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</a:rPr>
              <a:t>thủy</a:t>
            </a:r>
            <a:r>
              <a:rPr lang="en-US" sz="2400" dirty="0"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="" xmlns:a16="http://schemas.microsoft.com/office/drawing/2014/main" id="{B10D0E22-B123-40BD-B028-AD844C42C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791200"/>
            <a:ext cx="2286000" cy="83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atin typeface="Times New Roman" pitchFamily="18" charset="0"/>
                <a:cs typeface="Arial" charset="0"/>
              </a:rPr>
              <a:t>J.P.Moóc-gan</a:t>
            </a:r>
            <a:r>
              <a:rPr lang="en-US" sz="2400" b="1" dirty="0">
                <a:latin typeface="Times New Roman" pitchFamily="18" charset="0"/>
                <a:cs typeface="Arial" charset="0"/>
              </a:rPr>
              <a:t> (1837-1913)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525E457-ED1A-45D6-9B25-7650B295896D}"/>
              </a:ext>
            </a:extLst>
          </p:cNvPr>
          <p:cNvSpPr/>
          <p:nvPr/>
        </p:nvSpPr>
        <p:spPr>
          <a:xfrm>
            <a:off x="5521328" y="908685"/>
            <a:ext cx="21635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 dirty="0">
                <a:latin typeface="Times New Roman" pitchFamily="18" charset="0"/>
                <a:cs typeface="Arial" charset="0"/>
              </a:rPr>
              <a:t>“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Vua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Arial" charset="0"/>
              </a:rPr>
              <a:t>thép</a:t>
            </a:r>
            <a:r>
              <a:rPr lang="en-US" sz="3200" b="1" dirty="0">
                <a:latin typeface="Times New Roman" pitchFamily="18" charset="0"/>
                <a:cs typeface="Arial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509599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>
            <a:extLst>
              <a:ext uri="{FF2B5EF4-FFF2-40B4-BE49-F238E27FC236}">
                <a16:creationId xmlns="" xmlns:a16="http://schemas.microsoft.com/office/drawing/2014/main" id="{34C9757D-0790-4245-8431-5DD3E2AAEF0A}"/>
              </a:ext>
            </a:extLst>
          </p:cNvPr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381000"/>
            <a:ext cx="4267200" cy="5263720"/>
          </a:xfrm>
          <a:ln>
            <a:solidFill>
              <a:schemeClr val="accent1"/>
            </a:solidFill>
          </a:ln>
        </p:spPr>
      </p:pic>
      <p:sp>
        <p:nvSpPr>
          <p:cNvPr id="63492" name="Rectangle 4">
            <a:extLst>
              <a:ext uri="{FF2B5EF4-FFF2-40B4-BE49-F238E27FC236}">
                <a16:creationId xmlns="" xmlns:a16="http://schemas.microsoft.com/office/drawing/2014/main" id="{ED3B1C4F-8114-4D2B-965E-1479BD42D01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36562" y="1828801"/>
            <a:ext cx="4102638" cy="3581400"/>
          </a:xfrm>
        </p:spPr>
        <p:txBody>
          <a:bodyPr/>
          <a:lstStyle/>
          <a:p>
            <a:pPr algn="just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vi-VN" sz="2400" dirty="0" smtClean="0"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 smtClean="0">
                <a:effectLst/>
                <a:latin typeface="Times New Roman" pitchFamily="18" charset="0"/>
                <a:cs typeface="Times New Roman" pitchFamily="18" charset="0"/>
              </a:rPr>
              <a:t>Tờ-rớt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effectLst/>
                <a:latin typeface="Times New Roman" pitchFamily="18" charset="0"/>
                <a:cs typeface="Times New Roman" pitchFamily="18" charset="0"/>
              </a:rPr>
              <a:t>Rốc-phe-lơ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kiểm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soát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90%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70.000 km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 -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kẽm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effectLst/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92B51F53-38CD-41A3-9E78-6413E595D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849" y="5791200"/>
            <a:ext cx="2362200" cy="83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 err="1">
                <a:latin typeface="Times New Roman" pitchFamily="18" charset="0"/>
                <a:cs typeface="Arial" charset="0"/>
              </a:rPr>
              <a:t>J.D.Rốc-phe-lơ</a:t>
            </a:r>
            <a:r>
              <a:rPr lang="en-US" sz="2400" b="1" dirty="0">
                <a:latin typeface="Times New Roman" pitchFamily="18" charset="0"/>
                <a:cs typeface="Arial" charset="0"/>
              </a:rPr>
              <a:t> (1839-1937)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B6ACD7F-6866-44D3-86AA-E6C6E755105F}"/>
              </a:ext>
            </a:extLst>
          </p:cNvPr>
          <p:cNvSpPr/>
          <p:nvPr/>
        </p:nvSpPr>
        <p:spPr>
          <a:xfrm>
            <a:off x="5446812" y="908685"/>
            <a:ext cx="2389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  <a:cs typeface="Arial" charset="0"/>
              </a:rPr>
              <a:t>“</a:t>
            </a:r>
            <a:r>
              <a:rPr lang="en-US" sz="2800" b="1" dirty="0" err="1">
                <a:latin typeface="Times New Roman" pitchFamily="18" charset="0"/>
                <a:cs typeface="Arial" charset="0"/>
              </a:rPr>
              <a:t>Vua</a:t>
            </a:r>
            <a:r>
              <a:rPr lang="en-US" sz="28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Arial" charset="0"/>
              </a:rPr>
              <a:t>dầu</a:t>
            </a:r>
            <a:r>
              <a:rPr lang="en-US" sz="2800" b="1" dirty="0">
                <a:latin typeface="Times New Roman" pitchFamily="18" charset="0"/>
                <a:cs typeface="Arial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Arial" charset="0"/>
              </a:rPr>
              <a:t>mỏ</a:t>
            </a:r>
            <a:r>
              <a:rPr lang="en-US" sz="2800" b="1" dirty="0">
                <a:latin typeface="Times New Roman" pitchFamily="18" charset="0"/>
                <a:cs typeface="Arial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9510739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>
            <a:extLst>
              <a:ext uri="{FF2B5EF4-FFF2-40B4-BE49-F238E27FC236}">
                <a16:creationId xmlns="" xmlns:a16="http://schemas.microsoft.com/office/drawing/2014/main" id="{DA48D8AF-B292-48C0-B4C5-5067C785A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4190999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10">
            <a:extLst>
              <a:ext uri="{FF2B5EF4-FFF2-40B4-BE49-F238E27FC236}">
                <a16:creationId xmlns="" xmlns:a16="http://schemas.microsoft.com/office/drawing/2014/main" id="{52694B02-46CE-4FFB-BA38-2B491C90B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947597"/>
            <a:ext cx="402050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defRPr/>
            </a:pPr>
            <a:r>
              <a:rPr lang="en-US" sz="2400" dirty="0">
                <a:latin typeface="Times New Roman" pitchFamily="18" charset="0"/>
                <a:cs typeface="+mn-cs"/>
              </a:rPr>
              <a:t>- </a:t>
            </a:r>
            <a:r>
              <a:rPr lang="en-US" sz="2400" dirty="0" err="1">
                <a:latin typeface="Times New Roman" pitchFamily="18" charset="0"/>
                <a:cs typeface="+mn-cs"/>
              </a:rPr>
              <a:t>Từ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năm</a:t>
            </a:r>
            <a:r>
              <a:rPr lang="en-US" sz="2400" dirty="0">
                <a:latin typeface="Times New Roman" pitchFamily="18" charset="0"/>
                <a:cs typeface="+mn-cs"/>
              </a:rPr>
              <a:t> 1902, </a:t>
            </a:r>
            <a:r>
              <a:rPr lang="en-US" sz="2400" dirty="0" err="1">
                <a:latin typeface="Times New Roman" pitchFamily="18" charset="0"/>
                <a:cs typeface="+mn-cs"/>
              </a:rPr>
              <a:t>công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ti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xe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hơi</a:t>
            </a:r>
            <a:r>
              <a:rPr lang="en-US" sz="2400" dirty="0">
                <a:latin typeface="Times New Roman" pitchFamily="18" charset="0"/>
                <a:cs typeface="+mn-cs"/>
              </a:rPr>
              <a:t> Ford </a:t>
            </a:r>
            <a:r>
              <a:rPr lang="en-US" sz="2400" dirty="0" err="1">
                <a:latin typeface="Times New Roman" pitchFamily="18" charset="0"/>
                <a:cs typeface="+mn-cs"/>
              </a:rPr>
              <a:t>chính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thức</a:t>
            </a:r>
            <a:r>
              <a:rPr lang="en-US" sz="2400" dirty="0">
                <a:latin typeface="Times New Roman" pitchFamily="18" charset="0"/>
                <a:cs typeface="+mn-cs"/>
              </a:rPr>
              <a:t> ra </a:t>
            </a:r>
            <a:r>
              <a:rPr lang="en-US" sz="2400" dirty="0" err="1">
                <a:latin typeface="Times New Roman" pitchFamily="18" charset="0"/>
                <a:cs typeface="+mn-cs"/>
              </a:rPr>
              <a:t>đời</a:t>
            </a:r>
            <a:r>
              <a:rPr lang="en-US" sz="2400" dirty="0">
                <a:latin typeface="Times New Roman" pitchFamily="18" charset="0"/>
                <a:cs typeface="+mn-cs"/>
              </a:rPr>
              <a:t>. </a:t>
            </a:r>
            <a:r>
              <a:rPr lang="en-US" sz="2400" dirty="0" err="1">
                <a:latin typeface="Times New Roman" pitchFamily="18" charset="0"/>
                <a:cs typeface="+mn-cs"/>
              </a:rPr>
              <a:t>Tổng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cộng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trong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vòng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hơn</a:t>
            </a:r>
            <a:r>
              <a:rPr lang="en-US" sz="2400" dirty="0">
                <a:latin typeface="Times New Roman" pitchFamily="18" charset="0"/>
                <a:cs typeface="+mn-cs"/>
              </a:rPr>
              <a:t> 5 </a:t>
            </a:r>
            <a:r>
              <a:rPr lang="en-US" sz="2400" dirty="0" err="1">
                <a:latin typeface="Times New Roman" pitchFamily="18" charset="0"/>
                <a:cs typeface="+mn-cs"/>
              </a:rPr>
              <a:t>năm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có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tới</a:t>
            </a:r>
            <a:r>
              <a:rPr lang="en-US" sz="2400" dirty="0">
                <a:latin typeface="Times New Roman" pitchFamily="18" charset="0"/>
                <a:cs typeface="+mn-cs"/>
              </a:rPr>
              <a:t> 8 </a:t>
            </a:r>
            <a:r>
              <a:rPr lang="en-US" sz="2400" dirty="0" err="1">
                <a:latin typeface="Times New Roman" pitchFamily="18" charset="0"/>
                <a:cs typeface="+mn-cs"/>
              </a:rPr>
              <a:t>thế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hệ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xe</a:t>
            </a:r>
            <a:r>
              <a:rPr lang="en-US" sz="2400" dirty="0">
                <a:latin typeface="Times New Roman" pitchFamily="18" charset="0"/>
                <a:cs typeface="+mn-cs"/>
              </a:rPr>
              <a:t> Ford </a:t>
            </a:r>
            <a:r>
              <a:rPr lang="en-US" sz="2400" dirty="0" err="1">
                <a:latin typeface="Times New Roman" pitchFamily="18" charset="0"/>
                <a:cs typeface="+mn-cs"/>
              </a:rPr>
              <a:t>khác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nhau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được</a:t>
            </a:r>
            <a:r>
              <a:rPr lang="en-US" sz="2400" dirty="0">
                <a:latin typeface="Times New Roman" pitchFamily="18" charset="0"/>
                <a:cs typeface="+mn-cs"/>
              </a:rPr>
              <a:t> ra </a:t>
            </a:r>
            <a:r>
              <a:rPr lang="en-US" sz="2400" dirty="0" err="1">
                <a:latin typeface="Times New Roman" pitchFamily="18" charset="0"/>
                <a:cs typeface="+mn-cs"/>
              </a:rPr>
              <a:t>đời</a:t>
            </a:r>
            <a:r>
              <a:rPr lang="en-US" sz="2400" dirty="0">
                <a:latin typeface="Times New Roman" pitchFamily="18" charset="0"/>
                <a:cs typeface="+mn-cs"/>
              </a:rPr>
              <a:t>. </a:t>
            </a:r>
          </a:p>
          <a:p>
            <a:pPr algn="just">
              <a:defRPr/>
            </a:pPr>
            <a:r>
              <a:rPr lang="en-US" sz="2400" dirty="0">
                <a:latin typeface="Times New Roman" pitchFamily="18" charset="0"/>
                <a:cs typeface="+mn-cs"/>
              </a:rPr>
              <a:t>- </a:t>
            </a:r>
            <a:r>
              <a:rPr lang="en-US" sz="2400" dirty="0" err="1">
                <a:latin typeface="Times New Roman" pitchFamily="18" charset="0"/>
                <a:cs typeface="+mn-cs"/>
              </a:rPr>
              <a:t>Trên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cơ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sở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đó</a:t>
            </a:r>
            <a:r>
              <a:rPr lang="en-US" sz="2400" dirty="0">
                <a:latin typeface="Times New Roman" pitchFamily="18" charset="0"/>
                <a:cs typeface="+mn-cs"/>
              </a:rPr>
              <a:t> Henry Ford </a:t>
            </a:r>
            <a:r>
              <a:rPr lang="en-US" sz="2400" dirty="0" err="1">
                <a:latin typeface="Times New Roman" pitchFamily="18" charset="0"/>
                <a:cs typeface="+mn-cs"/>
              </a:rPr>
              <a:t>đã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rất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thành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công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xây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dựng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một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tập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đoàn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xe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hơi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hiện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đại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bậc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nhất</a:t>
            </a:r>
            <a:r>
              <a:rPr lang="en-US" sz="2400" dirty="0">
                <a:latin typeface="Times New Roman" pitchFamily="18" charset="0"/>
                <a:cs typeface="+mn-cs"/>
              </a:rPr>
              <a:t>. </a:t>
            </a:r>
            <a:r>
              <a:rPr lang="en-US" sz="2400" dirty="0" err="1">
                <a:latin typeface="Times New Roman" pitchFamily="18" charset="0"/>
                <a:cs typeface="+mn-cs"/>
              </a:rPr>
              <a:t>Hiện</a:t>
            </a:r>
            <a:r>
              <a:rPr lang="en-US" sz="2400" dirty="0">
                <a:latin typeface="Times New Roman" pitchFamily="18" charset="0"/>
                <a:cs typeface="+mn-cs"/>
              </a:rPr>
              <a:t> nay Ford </a:t>
            </a:r>
            <a:r>
              <a:rPr lang="en-US" sz="2400" dirty="0" err="1">
                <a:latin typeface="Times New Roman" pitchFamily="18" charset="0"/>
                <a:cs typeface="+mn-cs"/>
              </a:rPr>
              <a:t>vẫn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là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tập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đoàn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xe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hơi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đứng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số</a:t>
            </a:r>
            <a:r>
              <a:rPr lang="en-US" sz="2400" dirty="0">
                <a:latin typeface="Times New Roman" pitchFamily="18" charset="0"/>
                <a:cs typeface="+mn-cs"/>
              </a:rPr>
              <a:t> 2 ở </a:t>
            </a:r>
            <a:r>
              <a:rPr lang="en-US" sz="2400" dirty="0" err="1">
                <a:latin typeface="Times New Roman" pitchFamily="18" charset="0"/>
                <a:cs typeface="+mn-cs"/>
              </a:rPr>
              <a:t>Mĩ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với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doanh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số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bán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xe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lên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tới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hàng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trăm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tỉ</a:t>
            </a:r>
            <a:r>
              <a:rPr lang="en-US" sz="2400" dirty="0">
                <a:latin typeface="Times New Roman" pitchFamily="18" charset="0"/>
                <a:cs typeface="+mn-cs"/>
              </a:rPr>
              <a:t> USD </a:t>
            </a:r>
            <a:r>
              <a:rPr lang="en-US" sz="2400" dirty="0" err="1">
                <a:latin typeface="Times New Roman" pitchFamily="18" charset="0"/>
                <a:cs typeface="+mn-cs"/>
              </a:rPr>
              <a:t>mỗi</a:t>
            </a:r>
            <a:r>
              <a:rPr lang="en-US" sz="2400" dirty="0">
                <a:latin typeface="Times New Roman" pitchFamily="18" charset="0"/>
                <a:cs typeface="+mn-cs"/>
              </a:rPr>
              <a:t> </a:t>
            </a:r>
            <a:r>
              <a:rPr lang="en-US" sz="2400" dirty="0" err="1">
                <a:latin typeface="Times New Roman" pitchFamily="18" charset="0"/>
                <a:cs typeface="+mn-cs"/>
              </a:rPr>
              <a:t>năm</a:t>
            </a:r>
            <a:r>
              <a:rPr lang="en-US" sz="2400" dirty="0">
                <a:latin typeface="Times New Roman" pitchFamily="18" charset="0"/>
                <a:cs typeface="+mn-cs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86B479C-B91C-430A-B3D2-93308954E0D0}"/>
              </a:ext>
            </a:extLst>
          </p:cNvPr>
          <p:cNvSpPr/>
          <p:nvPr/>
        </p:nvSpPr>
        <p:spPr>
          <a:xfrm>
            <a:off x="5867400" y="300365"/>
            <a:ext cx="1898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  <a:cs typeface="Arial" charset="0"/>
              </a:rPr>
              <a:t>“</a:t>
            </a:r>
            <a:r>
              <a:rPr lang="en-US" sz="2800" b="1" dirty="0" err="1">
                <a:latin typeface="Times New Roman" pitchFamily="18" charset="0"/>
                <a:cs typeface="Arial" charset="0"/>
              </a:rPr>
              <a:t>Vua</a:t>
            </a:r>
            <a:r>
              <a:rPr lang="en-US" sz="2800" b="1" dirty="0">
                <a:latin typeface="Times New Roman" pitchFamily="18" charset="0"/>
                <a:cs typeface="Arial" charset="0"/>
              </a:rPr>
              <a:t> ô </a:t>
            </a:r>
            <a:r>
              <a:rPr lang="en-US" sz="2800" b="1" dirty="0" err="1">
                <a:latin typeface="Times New Roman" pitchFamily="18" charset="0"/>
                <a:cs typeface="Arial" charset="0"/>
              </a:rPr>
              <a:t>tô</a:t>
            </a:r>
            <a:r>
              <a:rPr lang="en-US" sz="2800" b="1" dirty="0">
                <a:latin typeface="Times New Roman" pitchFamily="18" charset="0"/>
                <a:cs typeface="Arial" charset="0"/>
              </a:rPr>
              <a:t>”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DA2A4D1-E2F2-4C5B-9D55-EEE0397900E2}"/>
              </a:ext>
            </a:extLst>
          </p:cNvPr>
          <p:cNvSpPr/>
          <p:nvPr/>
        </p:nvSpPr>
        <p:spPr>
          <a:xfrm>
            <a:off x="1219200" y="5662314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>
                <a:latin typeface="Times New Roman" pitchFamily="18" charset="0"/>
                <a:cs typeface="Arial" charset="0"/>
              </a:rPr>
              <a:t>Henry For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2400" b="1" dirty="0">
                <a:latin typeface="Times New Roman" pitchFamily="18" charset="0"/>
                <a:cs typeface="Arial" charset="0"/>
              </a:rPr>
              <a:t>(1863-1947)</a:t>
            </a:r>
          </a:p>
        </p:txBody>
      </p:sp>
    </p:spTree>
    <p:extLst>
      <p:ext uri="{BB962C8B-B14F-4D97-AF65-F5344CB8AC3E}">
        <p14:creationId xmlns:p14="http://schemas.microsoft.com/office/powerpoint/2010/main" val="1325391619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44" name="Text Box 12"/>
          <p:cNvSpPr txBox="1">
            <a:spLocks noChangeArrowheads="1"/>
          </p:cNvSpPr>
          <p:nvPr/>
        </p:nvSpPr>
        <p:spPr bwMode="auto">
          <a:xfrm>
            <a:off x="5029200" y="2601499"/>
            <a:ext cx="372925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vi-VN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Nông nghiệp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đảm bảo lương thực trong nước và xuất khẩu sang châu Âu</a:t>
            </a:r>
            <a:endParaRPr lang="en-US" sz="2400" b="1" dirty="0" smtClean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954"/>
            <a:ext cx="4518025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81400"/>
            <a:ext cx="4518025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27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52400"/>
            <a:ext cx="3886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 </a:t>
            </a:r>
            <a:r>
              <a:rPr lang="vi-VN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Đức</a:t>
            </a:r>
            <a:r>
              <a:rPr lang="vi-VN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bộ lạc người German 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Phổ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 1850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nước Phổ vẫn theo chế độ quân chủ chuyên </a:t>
            </a:r>
            <a:r>
              <a:rPr lang="vi-VN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chế </a:t>
            </a:r>
            <a:r>
              <a:rPr lang="vi-VN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 Phổ phát triển rực rỡ nhất trong thế kỉ 18 và thế kỷ 19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Vương quốc Phổ vươn lên đứng trong hàng ngũ các cường </a:t>
            </a:r>
            <a:r>
              <a:rPr lang="vi-VN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hàng </a:t>
            </a:r>
            <a:r>
              <a:rPr lang="vi-VN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đầu châu Âu, là một cường quốc của thế giới. Trong suốt thế kỉ 19,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q</a:t>
            </a:r>
            <a:r>
              <a:rPr lang="vi-VN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uân đội Phổ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Đan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quá trình công nghiệp hóa đất nước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1871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9772"/>
            <a:ext cx="35052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3509963"/>
            <a:ext cx="30607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4008931"/>
            <a:ext cx="2057400" cy="1486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43600" y="5758934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Quốc</a:t>
            </a:r>
            <a:r>
              <a:rPr lang="en-US" dirty="0" smtClean="0"/>
              <a:t> </a:t>
            </a:r>
            <a:r>
              <a:rPr lang="en-US" dirty="0" err="1" smtClean="0"/>
              <a:t>kì</a:t>
            </a:r>
            <a:r>
              <a:rPr lang="en-US" dirty="0" smtClean="0"/>
              <a:t> </a:t>
            </a:r>
            <a:r>
              <a:rPr lang="en-US" dirty="0" err="1" smtClean="0"/>
              <a:t>Đức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77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Text Box 7"/>
          <p:cNvSpPr txBox="1">
            <a:spLocks noChangeArrowheads="1"/>
          </p:cNvSpPr>
          <p:nvPr/>
        </p:nvSpPr>
        <p:spPr bwMode="auto">
          <a:xfrm>
            <a:off x="182538" y="105588"/>
            <a:ext cx="16564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u="sng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u="sng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u="sng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010" y="798085"/>
            <a:ext cx="606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82538" y="1371600"/>
            <a:ext cx="835015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- Xuất hiện các công ty độc quyền khổng lồ có ảnh hưởng lớn đến  kinh tế, chính trị.</a:t>
            </a:r>
            <a:endParaRPr lang="en-US" sz="2400" b="1" dirty="0" smtClean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03010" y="2375213"/>
            <a:ext cx="77979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- Nông nghiệp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đảm bảo lương thực trong nước và xuất khẩu sang châu Âu</a:t>
            </a:r>
            <a:endParaRPr lang="en-US" sz="2400" b="1" dirty="0" smtClean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80" y="1962090"/>
            <a:ext cx="854075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52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5" y="-152400"/>
            <a:ext cx="9296400" cy="68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533399"/>
            <a:ext cx="167065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Chính 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57201"/>
            <a:ext cx="12287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143000" y="1066801"/>
            <a:ext cx="47244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 thể chế cộng hòa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ai đảng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ảng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ộng hòa và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ảng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ân chủ thay nhau cầm quyền</a:t>
            </a:r>
            <a:r>
              <a:rPr lang="vi-VN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76" y="585789"/>
            <a:ext cx="854075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1371600" y="2819400"/>
            <a:ext cx="48006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 nội: bảo vệ quyền lợi giai cấp tư sản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vi-VN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Đối ngoại:  tăng cường bành trướng  và gây chiến tranh tranh giành thuộc địa.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916" y="5029200"/>
            <a:ext cx="53418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vi-VN" sz="2400" u="sng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 điểm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 là xứ sở của những ông «vua công nghiệp»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950191" y="228600"/>
            <a:ext cx="3526809" cy="487363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sp>
        <p:nvSpPr>
          <p:cNvPr id="23598" name="Text Box 46"/>
          <p:cNvSpPr txBox="1">
            <a:spLocks noChangeArrowheads="1"/>
          </p:cNvSpPr>
          <p:nvPr/>
        </p:nvSpPr>
        <p:spPr bwMode="auto">
          <a:xfrm>
            <a:off x="609600" y="4267200"/>
            <a:ext cx="792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708" name="Text Box 156"/>
          <p:cNvSpPr txBox="1">
            <a:spLocks noChangeArrowheads="1"/>
          </p:cNvSpPr>
          <p:nvPr/>
        </p:nvSpPr>
        <p:spPr bwMode="auto">
          <a:xfrm>
            <a:off x="114300" y="762000"/>
            <a:ext cx="88392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1870, 1913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</a:p>
        </p:txBody>
      </p:sp>
      <p:graphicFrame>
        <p:nvGraphicFramePr>
          <p:cNvPr id="23751" name="Group 19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35895"/>
              </p:ext>
            </p:extLst>
          </p:nvPr>
        </p:nvGraphicFramePr>
        <p:xfrm>
          <a:off x="139321" y="1934369"/>
          <a:ext cx="8229600" cy="4084638"/>
        </p:xfrm>
        <a:graphic>
          <a:graphicData uri="http://schemas.openxmlformats.org/drawingml/2006/table">
            <a:tbl>
              <a:tblPr/>
              <a:tblGrid>
                <a:gridCol w="16462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62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465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62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62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hai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ba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Thứ tư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1870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08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743" name="Text Box 191"/>
          <p:cNvSpPr txBox="1">
            <a:spLocks noChangeArrowheads="1"/>
          </p:cNvSpPr>
          <p:nvPr/>
        </p:nvSpPr>
        <p:spPr bwMode="auto">
          <a:xfrm>
            <a:off x="1943100" y="3462125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</a:p>
        </p:txBody>
      </p:sp>
      <p:sp>
        <p:nvSpPr>
          <p:cNvPr id="23744" name="Text Box 192"/>
          <p:cNvSpPr txBox="1">
            <a:spLocks noChangeArrowheads="1"/>
          </p:cNvSpPr>
          <p:nvPr/>
        </p:nvSpPr>
        <p:spPr bwMode="auto">
          <a:xfrm>
            <a:off x="3631442" y="349397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</a:p>
        </p:txBody>
      </p:sp>
      <p:sp>
        <p:nvSpPr>
          <p:cNvPr id="23745" name="Text Box 193"/>
          <p:cNvSpPr txBox="1">
            <a:spLocks noChangeArrowheads="1"/>
          </p:cNvSpPr>
          <p:nvPr/>
        </p:nvSpPr>
        <p:spPr bwMode="auto">
          <a:xfrm>
            <a:off x="5272585" y="3462124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</a:p>
        </p:txBody>
      </p:sp>
      <p:sp>
        <p:nvSpPr>
          <p:cNvPr id="23746" name="Text Box 194"/>
          <p:cNvSpPr txBox="1">
            <a:spLocks noChangeArrowheads="1"/>
          </p:cNvSpPr>
          <p:nvPr/>
        </p:nvSpPr>
        <p:spPr bwMode="auto">
          <a:xfrm>
            <a:off x="7039970" y="3448619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</a:p>
        </p:txBody>
      </p:sp>
      <p:sp>
        <p:nvSpPr>
          <p:cNvPr id="23747" name="Text Box 195"/>
          <p:cNvSpPr txBox="1">
            <a:spLocks noChangeArrowheads="1"/>
          </p:cNvSpPr>
          <p:nvPr/>
        </p:nvSpPr>
        <p:spPr bwMode="auto">
          <a:xfrm>
            <a:off x="5120185" y="5056285"/>
            <a:ext cx="152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</a:p>
        </p:txBody>
      </p:sp>
      <p:sp>
        <p:nvSpPr>
          <p:cNvPr id="23748" name="Text Box 196"/>
          <p:cNvSpPr txBox="1">
            <a:spLocks noChangeArrowheads="1"/>
          </p:cNvSpPr>
          <p:nvPr/>
        </p:nvSpPr>
        <p:spPr bwMode="auto">
          <a:xfrm>
            <a:off x="6887570" y="508873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</a:p>
        </p:txBody>
      </p:sp>
      <p:sp>
        <p:nvSpPr>
          <p:cNvPr id="23749" name="Text Box 197"/>
          <p:cNvSpPr txBox="1">
            <a:spLocks noChangeArrowheads="1"/>
          </p:cNvSpPr>
          <p:nvPr/>
        </p:nvSpPr>
        <p:spPr bwMode="auto">
          <a:xfrm>
            <a:off x="3733800" y="5072168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</a:p>
        </p:txBody>
      </p:sp>
      <p:sp>
        <p:nvSpPr>
          <p:cNvPr id="23750" name="Text Box 198"/>
          <p:cNvSpPr txBox="1">
            <a:spLocks noChangeArrowheads="1"/>
          </p:cNvSpPr>
          <p:nvPr/>
        </p:nvSpPr>
        <p:spPr bwMode="auto">
          <a:xfrm>
            <a:off x="2209800" y="508873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</a:p>
        </p:txBody>
      </p:sp>
    </p:spTree>
    <p:extLst>
      <p:ext uri="{BB962C8B-B14F-4D97-AF65-F5344CB8AC3E}">
        <p14:creationId xmlns:p14="http://schemas.microsoft.com/office/powerpoint/2010/main" val="149745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43" grpId="0"/>
      <p:bldP spid="23744" grpId="0"/>
      <p:bldP spid="23745" grpId="0"/>
      <p:bldP spid="23746" grpId="0"/>
      <p:bldP spid="23747" grpId="0"/>
      <p:bldP spid="23748" grpId="0"/>
      <p:bldP spid="23749" grpId="0"/>
      <p:bldP spid="237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2" name="Text Box 6"/>
          <p:cNvSpPr txBox="1">
            <a:spLocks noChangeArrowheads="1"/>
          </p:cNvSpPr>
          <p:nvPr/>
        </p:nvSpPr>
        <p:spPr bwMode="auto">
          <a:xfrm>
            <a:off x="800100" y="228600"/>
            <a:ext cx="407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5783" name="Text Box 7"/>
          <p:cNvSpPr txBox="1">
            <a:spLocks noChangeArrowheads="1"/>
          </p:cNvSpPr>
          <p:nvPr/>
        </p:nvSpPr>
        <p:spPr bwMode="auto">
          <a:xfrm>
            <a:off x="1295400" y="3429000"/>
            <a:ext cx="2819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graphicFrame>
        <p:nvGraphicFramePr>
          <p:cNvPr id="75909" name="Group 13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12138412"/>
              </p:ext>
            </p:extLst>
          </p:nvPr>
        </p:nvGraphicFramePr>
        <p:xfrm>
          <a:off x="457200" y="1600200"/>
          <a:ext cx="8229600" cy="4569144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24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Tên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nước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Vị trí kinh tế thế giới( cuối thế kỉ XIX –đầu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Anh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Pháp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Đức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Mĩ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5910" name="Text Box 134"/>
          <p:cNvSpPr txBox="1">
            <a:spLocks noChangeArrowheads="1"/>
          </p:cNvSpPr>
          <p:nvPr/>
        </p:nvSpPr>
        <p:spPr bwMode="auto">
          <a:xfrm>
            <a:off x="3352800" y="2743200"/>
            <a:ext cx="2286000" cy="466725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</a:rPr>
              <a:t>Đứng thứ 3</a:t>
            </a:r>
          </a:p>
        </p:txBody>
      </p:sp>
      <p:sp>
        <p:nvSpPr>
          <p:cNvPr id="75912" name="Text Box 136"/>
          <p:cNvSpPr txBox="1">
            <a:spLocks noChangeArrowheads="1"/>
          </p:cNvSpPr>
          <p:nvPr/>
        </p:nvSpPr>
        <p:spPr bwMode="auto">
          <a:xfrm>
            <a:off x="3429000" y="3657600"/>
            <a:ext cx="2286000" cy="466725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0000"/>
                </a:solidFill>
              </a:rPr>
              <a:t>Đứng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thứ</a:t>
            </a:r>
            <a:r>
              <a:rPr lang="en-US" sz="2400" dirty="0" smtClean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75913" name="Text Box 137"/>
          <p:cNvSpPr txBox="1">
            <a:spLocks noChangeArrowheads="1"/>
          </p:cNvSpPr>
          <p:nvPr/>
        </p:nvSpPr>
        <p:spPr bwMode="auto">
          <a:xfrm>
            <a:off x="3429000" y="4572000"/>
            <a:ext cx="2286000" cy="466725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FF0000"/>
                </a:solidFill>
              </a:rPr>
              <a:t>Đứng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thứ</a:t>
            </a:r>
            <a:r>
              <a:rPr lang="en-US" sz="2400" dirty="0" smtClean="0">
                <a:solidFill>
                  <a:srgbClr val="FF0000"/>
                </a:solidFill>
              </a:rPr>
              <a:t> 2</a:t>
            </a:r>
          </a:p>
        </p:txBody>
      </p:sp>
      <p:sp>
        <p:nvSpPr>
          <p:cNvPr id="75914" name="Text Box 138"/>
          <p:cNvSpPr txBox="1">
            <a:spLocks noChangeArrowheads="1"/>
          </p:cNvSpPr>
          <p:nvPr/>
        </p:nvSpPr>
        <p:spPr bwMode="auto">
          <a:xfrm>
            <a:off x="3429000" y="5410200"/>
            <a:ext cx="2895600" cy="466725"/>
          </a:xfrm>
          <a:prstGeom prst="rect">
            <a:avLst/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0000"/>
                </a:solidFill>
              </a:rPr>
              <a:t>Đứng đầu thế giới</a:t>
            </a:r>
          </a:p>
        </p:txBody>
      </p:sp>
    </p:spTree>
    <p:extLst>
      <p:ext uri="{BB962C8B-B14F-4D97-AF65-F5344CB8AC3E}">
        <p14:creationId xmlns:p14="http://schemas.microsoft.com/office/powerpoint/2010/main" val="351049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9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9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9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9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10" grpId="0" animBg="1"/>
      <p:bldP spid="75912" grpId="0" animBg="1"/>
      <p:bldP spid="75913" grpId="0" animBg="1"/>
      <p:bldP spid="759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367712"/>
              </p:ext>
            </p:extLst>
          </p:nvPr>
        </p:nvGraphicFramePr>
        <p:xfrm>
          <a:off x="152400" y="1311320"/>
          <a:ext cx="8458200" cy="373380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5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4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386" name="Rectangle 3"/>
          <p:cNvSpPr>
            <a:spLocks noChangeArrowheads="1"/>
          </p:cNvSpPr>
          <p:nvPr/>
        </p:nvSpPr>
        <p:spPr bwMode="auto">
          <a:xfrm>
            <a:off x="335506" y="228600"/>
            <a:ext cx="85798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Nối tên các nước đế quốc phù hợp với đặc điểm của mỗi nước</a:t>
            </a:r>
            <a:endParaRPr lang="en-US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54840" y="1839190"/>
            <a:ext cx="86868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</a:rPr>
              <a:t>   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.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Anh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	                     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a.CN§Q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qu©n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phiÖt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,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hiÕu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chiÕn</a:t>
            </a:r>
            <a:endParaRPr lang="en-US" sz="2800" b="1" dirty="0" smtClean="0">
              <a:solidFill>
                <a:srgbClr val="000000"/>
              </a:solidFill>
              <a:latin typeface=".VnTime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   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2.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Ph¸p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	                      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b. CN§Q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thùc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d©n</a:t>
            </a:r>
            <a:endParaRPr lang="en-US" sz="2800" b="1" dirty="0" smtClean="0">
              <a:solidFill>
                <a:srgbClr val="000000"/>
              </a:solidFill>
              <a:latin typeface=".VnTime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.VnTime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   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3. §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øc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 </a:t>
            </a: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	                      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c.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"¤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ng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vua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c«ng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nghiÖp</a:t>
            </a: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“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latin typeface=".VnTime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   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4. MÜ    </a:t>
            </a: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	                      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d. CN§Q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cho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.VnTime" pitchFamily="34" charset="0"/>
              </a:rPr>
              <a:t>vay</a:t>
            </a:r>
            <a:r>
              <a:rPr lang="en-US" sz="2800" b="1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lãi</a:t>
            </a:r>
            <a:endParaRPr lang="en-US" sz="2800" b="1" dirty="0" smtClean="0">
              <a:solidFill>
                <a:srgbClr val="000000"/>
              </a:solidFill>
              <a:latin typeface=".VnTime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832513" y="1417033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.VnTime" pitchFamily="34" charset="0"/>
              </a:rPr>
              <a:t>A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484125" y="1377227"/>
            <a:ext cx="60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.VnTime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.VnTime" pitchFamily="34" charset="0"/>
              </a:rPr>
              <a:t>B</a:t>
            </a: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2209800" y="2057400"/>
            <a:ext cx="1524000" cy="7620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2209800" y="3048000"/>
            <a:ext cx="1524000" cy="1307908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2209800" y="2209800"/>
            <a:ext cx="1524000" cy="142220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133600" y="3701954"/>
            <a:ext cx="1524000" cy="762000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52400" y="5257800"/>
            <a:ext cx="8534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iểm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về kinh tế và chính trị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là gì 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123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/>
      <p:bldP spid="5" grpId="0"/>
      <p:bldP spid="6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17_8_1344331740_62_mo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" y="152400"/>
            <a:ext cx="4534469" cy="5715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418531" y="6145495"/>
            <a:ext cx="3886200" cy="396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NƯỚC ĐỨC CUỐI THẾ KỈ XIX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52" y="152400"/>
            <a:ext cx="4433248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62600" y="6114831"/>
            <a:ext cx="2940524" cy="396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NƯỚC ĐỨC </a:t>
            </a:r>
            <a:r>
              <a:rPr lang="vi-VN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HÔM NAY</a:t>
            </a:r>
            <a:endParaRPr lang="en-US" sz="2000" b="1" dirty="0" smtClean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6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hchinh_p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7948"/>
            <a:ext cx="4191000" cy="57912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t an-gio-l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918" y="166048"/>
            <a:ext cx="4510882" cy="5715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18531" y="6145495"/>
            <a:ext cx="3886200" cy="396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CUỐI THẾ KỈ XIX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334000" y="6099457"/>
            <a:ext cx="2743200" cy="3968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HÔM NAY</a:t>
            </a:r>
            <a:endParaRPr lang="en-US" sz="2000" b="1" dirty="0" smtClean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05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373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92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6962775" cy="533400"/>
          </a:xfrm>
          <a:ln>
            <a:solidFill>
              <a:schemeClr val="accent1"/>
            </a:solidFill>
          </a:ln>
        </p:spPr>
        <p:txBody>
          <a:bodyPr/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HS CHUẨN BỊ Ở NHÀ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458200" cy="26876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 algn="just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kết hợp bài 22 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marL="609600" indent="-609600" algn="ctr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 PHÁT TRIỂN KHOA HỌC KĨ THUẬT, VĂN HÓA THẾ KỈ XVIII- ĐẦU THẾ KỈ XX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536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 w="9525">
            <a:pattFill prst="pct20">
              <a:fgClr>
                <a:srgbClr val="FF3300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  <p:sp>
        <p:nvSpPr>
          <p:cNvPr id="53251" name="WordArt 8"/>
          <p:cNvSpPr>
            <a:spLocks noChangeArrowheads="1" noChangeShapeType="1" noTextEdit="1"/>
          </p:cNvSpPr>
          <p:nvPr/>
        </p:nvSpPr>
        <p:spPr bwMode="auto">
          <a:xfrm>
            <a:off x="914400" y="762000"/>
            <a:ext cx="7362825" cy="2057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9525">
                  <a:pattFill prst="pct80">
                    <a:fgClr>
                      <a:srgbClr val="FF3300"/>
                    </a:fgClr>
                    <a:bgClr>
                      <a:srgbClr val="FFFFFF"/>
                    </a:bgClr>
                  </a:patt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Times"/>
              </a:rPr>
              <a:t>TIEÁT HOÏC ÑEÁN ÑAÂY LAØ KEÁT THUÙC.</a:t>
            </a:r>
          </a:p>
        </p:txBody>
      </p:sp>
      <p:sp>
        <p:nvSpPr>
          <p:cNvPr id="53252" name="WordArt 9"/>
          <p:cNvSpPr>
            <a:spLocks noChangeArrowheads="1" noChangeShapeType="1" noTextEdit="1"/>
          </p:cNvSpPr>
          <p:nvPr/>
        </p:nvSpPr>
        <p:spPr bwMode="auto">
          <a:xfrm>
            <a:off x="838200" y="3048000"/>
            <a:ext cx="7553325" cy="1905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Times"/>
              </a:rPr>
              <a:t>CHUÙC CAÙC THAÀY COÂ  MAÏNH KHOÛE,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Times"/>
              </a:rPr>
              <a:t>CAÙC EM HOÏC TAÄP TOÁT.</a:t>
            </a:r>
          </a:p>
        </p:txBody>
      </p:sp>
    </p:spTree>
    <p:extLst>
      <p:ext uri="{BB962C8B-B14F-4D97-AF65-F5344CB8AC3E}">
        <p14:creationId xmlns:p14="http://schemas.microsoft.com/office/powerpoint/2010/main" val="385562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8406" y="22860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6: CÁC NƯỚC ANH, PHÁP, ĐỨC, MĨ CUỐI THẾ KỈ XIX-ĐẦU THẾ KỈ XX (</a:t>
            </a:r>
            <a:r>
              <a:rPr lang="en-US" sz="32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57300"/>
            <a:ext cx="872319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/>
          <p:cNvSpPr/>
          <p:nvPr/>
        </p:nvSpPr>
        <p:spPr bwMode="auto">
          <a:xfrm>
            <a:off x="457200" y="3505200"/>
            <a:ext cx="3581400" cy="2438400"/>
          </a:xfrm>
          <a:prstGeom prst="wedgeRoundRectCallout">
            <a:avLst>
              <a:gd name="adj1" fmla="val 55605"/>
              <a:gd name="adj2" fmla="val -7918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vi-VN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là một quốc gia tại Trung </a:t>
            </a:r>
            <a:r>
              <a:rPr lang="vi-V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Âu,</a:t>
            </a:r>
            <a:endParaRPr lang="en-US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S= </a:t>
            </a:r>
            <a:r>
              <a:rPr lang="vi-V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357.021</a:t>
            </a: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km</a:t>
            </a:r>
            <a:r>
              <a:rPr lang="vi-VN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Đức </a:t>
            </a: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 biên giới với 9 quốc gia châu Âu,  Đan Mạch ở phía bắc, Ba Lan và Cộng hòa Séc ở phía đông, Áo và Thụy Sĩ ở phía nam, </a:t>
            </a:r>
            <a:r>
              <a:rPr lang="vi-V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phía tây nam và Bỉ, Luxembourg và Hà Lan ở phía tây.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06" y="2133600"/>
            <a:ext cx="41113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25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33492" y="152400"/>
            <a:ext cx="1390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sz="2800" b="1" u="sng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  <a:r>
              <a:rPr lang="en-US" sz="2800" b="1" u="sng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chemeClr val="tx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7" name="Picture 9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5334000" cy="657208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157020" y="70746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u="sng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u="sng" dirty="0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u="sng" dirty="0">
              <a:solidFill>
                <a:schemeClr val="tx1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7" descr="Germany-07-ju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3" y="3286741"/>
            <a:ext cx="474345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0386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9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762000" y="3810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>
            <a:off x="4572000" y="1143000"/>
            <a:ext cx="0" cy="441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6" name="Line 12"/>
          <p:cNvSpPr>
            <a:spLocks noChangeShapeType="1"/>
          </p:cNvSpPr>
          <p:nvPr/>
        </p:nvSpPr>
        <p:spPr bwMode="auto">
          <a:xfrm>
            <a:off x="1019032" y="5520435"/>
            <a:ext cx="737832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1524000" y="3962400"/>
            <a:ext cx="594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8" name="Line 14"/>
          <p:cNvSpPr>
            <a:spLocks noChangeShapeType="1"/>
          </p:cNvSpPr>
          <p:nvPr/>
        </p:nvSpPr>
        <p:spPr bwMode="auto">
          <a:xfrm>
            <a:off x="2438400" y="27432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9" name="Line 15"/>
          <p:cNvSpPr>
            <a:spLocks noChangeShapeType="1"/>
          </p:cNvSpPr>
          <p:nvPr/>
        </p:nvSpPr>
        <p:spPr bwMode="auto">
          <a:xfrm>
            <a:off x="3429000" y="1143000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2240" name="Text Box 16"/>
          <p:cNvSpPr txBox="1">
            <a:spLocks noChangeArrowheads="1"/>
          </p:cNvSpPr>
          <p:nvPr/>
        </p:nvSpPr>
        <p:spPr bwMode="auto">
          <a:xfrm>
            <a:off x="3525672" y="724469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876800" y="685800"/>
            <a:ext cx="914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876266" y="2326980"/>
            <a:ext cx="9155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2233684" y="3471165"/>
            <a:ext cx="838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1295400" y="5088701"/>
            <a:ext cx="76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6400800" y="3510887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7086600" y="5105400"/>
            <a:ext cx="1219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7" name="Text Box 23"/>
          <p:cNvSpPr txBox="1">
            <a:spLocks noChangeArrowheads="1"/>
          </p:cNvSpPr>
          <p:nvPr/>
        </p:nvSpPr>
        <p:spPr bwMode="auto">
          <a:xfrm>
            <a:off x="5308410" y="2326980"/>
            <a:ext cx="78759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400" b="1" dirty="0">
              <a:solidFill>
                <a:srgbClr val="00001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48" name="Text Box 24"/>
          <p:cNvSpPr txBox="1">
            <a:spLocks noChangeArrowheads="1"/>
          </p:cNvSpPr>
          <p:nvPr/>
        </p:nvSpPr>
        <p:spPr bwMode="auto">
          <a:xfrm>
            <a:off x="381000" y="5710535"/>
            <a:ext cx="373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tk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XVIII-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tk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XIX</a:t>
            </a:r>
          </a:p>
        </p:txBody>
      </p:sp>
      <p:sp>
        <p:nvSpPr>
          <p:cNvPr id="52249" name="Text Box 25"/>
          <p:cNvSpPr txBox="1">
            <a:spLocks noChangeArrowheads="1"/>
          </p:cNvSpPr>
          <p:nvPr/>
        </p:nvSpPr>
        <p:spPr bwMode="auto">
          <a:xfrm>
            <a:off x="4876800" y="5710535"/>
            <a:ext cx="4038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tk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XIX - </a:t>
            </a:r>
            <a:r>
              <a:rPr lang="en-US" sz="2400" b="1" dirty="0" err="1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 XX</a:t>
            </a:r>
          </a:p>
        </p:txBody>
      </p:sp>
      <p:sp>
        <p:nvSpPr>
          <p:cNvPr id="52250" name="Text Box 26"/>
          <p:cNvSpPr txBox="1">
            <a:spLocks noChangeArrowheads="1"/>
          </p:cNvSpPr>
          <p:nvPr/>
        </p:nvSpPr>
        <p:spPr bwMode="auto">
          <a:xfrm>
            <a:off x="4114800" y="5105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2251" name="Text Box 27"/>
          <p:cNvSpPr txBox="1">
            <a:spLocks noChangeArrowheads="1"/>
          </p:cNvSpPr>
          <p:nvPr/>
        </p:nvSpPr>
        <p:spPr bwMode="auto">
          <a:xfrm>
            <a:off x="4114800" y="35052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2252" name="Text Box 28"/>
          <p:cNvSpPr txBox="1">
            <a:spLocks noChangeArrowheads="1"/>
          </p:cNvSpPr>
          <p:nvPr/>
        </p:nvSpPr>
        <p:spPr bwMode="auto">
          <a:xfrm>
            <a:off x="4267200" y="22860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4244454" y="685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14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2255" name="Text Box 31"/>
          <p:cNvSpPr txBox="1">
            <a:spLocks noChangeArrowheads="1"/>
          </p:cNvSpPr>
          <p:nvPr/>
        </p:nvSpPr>
        <p:spPr bwMode="auto">
          <a:xfrm>
            <a:off x="1019033" y="6242713"/>
            <a:ext cx="7162800" cy="4572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56" name="Line 32"/>
          <p:cNvSpPr>
            <a:spLocks noChangeShapeType="1"/>
          </p:cNvSpPr>
          <p:nvPr/>
        </p:nvSpPr>
        <p:spPr bwMode="auto">
          <a:xfrm>
            <a:off x="1524000" y="6324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Bieu do SL thep ANH_MI_DU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4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785513"/>
              </p:ext>
            </p:extLst>
          </p:nvPr>
        </p:nvGraphicFramePr>
        <p:xfrm>
          <a:off x="1066800" y="2286000"/>
          <a:ext cx="7086600" cy="1611630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5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g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ang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thép</a:t>
                      </a:r>
                      <a:r>
                        <a:rPr kumimoji="0" lang="vi-V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Anh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Đức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1913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3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d834f425c5f826585dbe8d6c6d13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33492" y="152400"/>
            <a:ext cx="1390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 smtClean="0">
                <a:solidFill>
                  <a:srgbClr val="4502CA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sz="2800" b="1" u="sng" dirty="0" smtClean="0">
                <a:solidFill>
                  <a:srgbClr val="4502CA"/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  <a:r>
              <a:rPr lang="en-US" sz="2800" b="1" u="sng" dirty="0" smtClean="0">
                <a:solidFill>
                  <a:srgbClr val="4502C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4502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57020" y="93606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524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vọt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6695"/>
            <a:ext cx="2133600" cy="185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203" y="1018847"/>
            <a:ext cx="8524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3129" y="2590800"/>
            <a:ext cx="5715000" cy="25853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Do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nhuận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Pháp-Phổ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tỷ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phơ-răng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Lo-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ren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iàu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04" y="211940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99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bd834f425c5f826585dbe8d6c6d136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33492" y="152400"/>
            <a:ext cx="13905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u="sng" dirty="0" smtClean="0">
                <a:solidFill>
                  <a:srgbClr val="4502CA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sz="2800" b="1" u="sng" dirty="0" smtClean="0">
                <a:solidFill>
                  <a:srgbClr val="4502CA"/>
                </a:solidFill>
                <a:latin typeface="Times New Roman" pitchFamily="18" charset="0"/>
                <a:cs typeface="Times New Roman" pitchFamily="18" charset="0"/>
              </a:rPr>
              <a:t> Đức</a:t>
            </a:r>
            <a:r>
              <a:rPr lang="en-US" sz="2800" b="1" u="sng" dirty="0" smtClean="0">
                <a:solidFill>
                  <a:srgbClr val="4502CA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u="sng" dirty="0">
              <a:solidFill>
                <a:srgbClr val="4502C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57020" y="93606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tế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1524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TK XIX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vọt,trở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133600" cy="185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531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9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8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4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1346</Words>
  <Application>Microsoft Office PowerPoint</Application>
  <PresentationFormat>On-screen Show (4:3)</PresentationFormat>
  <Paragraphs>181</Paragraphs>
  <Slides>39</Slides>
  <Notes>2</Notes>
  <HiddenSlides>1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Beam</vt:lpstr>
      <vt:lpstr>1_Beam</vt:lpstr>
      <vt:lpstr>5_Beam</vt:lpstr>
      <vt:lpstr>6_Beam</vt:lpstr>
      <vt:lpstr>8_Beam</vt:lpstr>
      <vt:lpstr>12_Beam</vt:lpstr>
      <vt:lpstr>14_Beam</vt:lpstr>
      <vt:lpstr>16_Beam</vt:lpstr>
      <vt:lpstr>17_Beam</vt:lpstr>
      <vt:lpstr>19_Beam</vt:lpstr>
      <vt:lpstr>23_Beam</vt:lpstr>
      <vt:lpstr>25_Beam</vt:lpstr>
      <vt:lpstr>Default Design</vt:lpstr>
      <vt:lpstr>1_Default Design</vt:lpstr>
      <vt:lpstr>3_Default Design</vt:lpstr>
      <vt:lpstr>4_Default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HS CHUẨN BỊ Ở NHÀ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138</cp:revision>
  <dcterms:created xsi:type="dcterms:W3CDTF">2016-09-17T00:20:25Z</dcterms:created>
  <dcterms:modified xsi:type="dcterms:W3CDTF">2021-11-16T11:58:38Z</dcterms:modified>
</cp:coreProperties>
</file>