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2" r:id="rId2"/>
    <p:sldId id="303" r:id="rId3"/>
    <p:sldId id="306" r:id="rId4"/>
    <p:sldId id="305" r:id="rId5"/>
    <p:sldId id="301" r:id="rId6"/>
    <p:sldId id="256" r:id="rId7"/>
    <p:sldId id="261" r:id="rId8"/>
    <p:sldId id="290" r:id="rId9"/>
    <p:sldId id="291" r:id="rId10"/>
    <p:sldId id="292" r:id="rId11"/>
    <p:sldId id="274" r:id="rId12"/>
    <p:sldId id="293" r:id="rId13"/>
    <p:sldId id="294" r:id="rId14"/>
    <p:sldId id="295" r:id="rId15"/>
    <p:sldId id="296" r:id="rId16"/>
    <p:sldId id="298" r:id="rId17"/>
    <p:sldId id="313" r:id="rId18"/>
    <p:sldId id="315" r:id="rId19"/>
    <p:sldId id="299" r:id="rId20"/>
    <p:sldId id="307" r:id="rId21"/>
    <p:sldId id="310" r:id="rId22"/>
    <p:sldId id="309" r:id="rId23"/>
    <p:sldId id="318" r:id="rId24"/>
    <p:sldId id="317" r:id="rId25"/>
    <p:sldId id="283" r:id="rId26"/>
    <p:sldId id="284" r:id="rId27"/>
    <p:sldId id="285" r:id="rId28"/>
    <p:sldId id="286" r:id="rId29"/>
    <p:sldId id="287" r:id="rId30"/>
    <p:sldId id="288" r:id="rId31"/>
    <p:sldId id="272" r:id="rId32"/>
    <p:sldId id="289" r:id="rId33"/>
    <p:sldId id="273" r:id="rId3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2634" autoAdjust="0"/>
  </p:normalViewPr>
  <p:slideViewPr>
    <p:cSldViewPr snapToGrid="0" snapToObjects="1">
      <p:cViewPr varScale="1">
        <p:scale>
          <a:sx n="78" d="100"/>
          <a:sy n="78" d="100"/>
        </p:scale>
        <p:origin x="-348" y="-90"/>
      </p:cViewPr>
      <p:guideLst>
        <p:guide orient="horz" pos="2160"/>
        <p:guide pos="384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0F795-AF6B-4E7B-A151-498F2A9D91C5}" type="datetimeFigureOut">
              <a:rPr lang="en-US" smtClean="0"/>
              <a:t>11/18/2022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77428-3A46-4678-A9BB-EC01BCCEB0BE}" type="slidenum">
              <a:rPr lang="en-US" smtClean="0"/>
              <a:t>‹#›</a:t>
            </a:fld>
            <a:endParaRPr lang="en-US"/>
          </a:p>
        </p:txBody>
      </p:sp>
    </p:spTree>
    <p:extLst>
      <p:ext uri="{BB962C8B-B14F-4D97-AF65-F5344CB8AC3E}">
        <p14:creationId xmlns:p14="http://schemas.microsoft.com/office/powerpoint/2010/main" val="243540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9pPr>
          </a:lstStyle>
          <a:p>
            <a:pPr eaLnBrk="1" hangingPunct="1"/>
            <a:fld id="{16BB1439-088D-4A4F-B51F-5FE44EFF4422}" type="slidenum">
              <a:rPr lang="en-US" altLang="vi-VN" smtClean="0">
                <a:solidFill>
                  <a:srgbClr val="898989"/>
                </a:solidFill>
                <a:latin typeface="Calibri" pitchFamily="34" charset="0"/>
              </a:rPr>
              <a:pPr eaLnBrk="1" hangingPunct="1"/>
              <a:t>3</a:t>
            </a:fld>
            <a:endParaRPr lang="en-US" altLang="vi-VN" smtClean="0">
              <a:solidFill>
                <a:srgbClr val="898989"/>
              </a:solidFill>
              <a:latin typeface="Calibri" pitchFamily="34" charset="0"/>
            </a:endParaRPr>
          </a:p>
        </p:txBody>
      </p:sp>
      <p:sp>
        <p:nvSpPr>
          <p:cNvPr id="55299" name="Rectangle 2"/>
          <p:cNvSpPr>
            <a:spLocks noChangeArrowheads="1" noTextEdit="1"/>
          </p:cNvSpPr>
          <p:nvPr>
            <p:ph type="sldImg"/>
          </p:nvPr>
        </p:nvSpPr>
        <p:spPr>
          <a:xfrm>
            <a:off x="330200" y="685488"/>
            <a:ext cx="6197600" cy="3429000"/>
          </a:xfrm>
          <a:ln/>
        </p:spPr>
      </p:sp>
      <p:sp>
        <p:nvSpPr>
          <p:cNvPr id="55300" name="Rectangle 3"/>
          <p:cNvSpPr>
            <a:spLocks noChangeArrowheads="1"/>
          </p:cNvSpPr>
          <p:nvPr>
            <p:ph type="body" idx="1"/>
          </p:nvPr>
        </p:nvSpPr>
        <p:spPr>
          <a:xfrm>
            <a:off x="685800" y="4344025"/>
            <a:ext cx="5486400" cy="4114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vi-V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17</a:t>
            </a:fld>
            <a:endParaRPr lang="en-US"/>
          </a:p>
        </p:txBody>
      </p:sp>
    </p:spTree>
    <p:extLst>
      <p:ext uri="{BB962C8B-B14F-4D97-AF65-F5344CB8AC3E}">
        <p14:creationId xmlns:p14="http://schemas.microsoft.com/office/powerpoint/2010/main" val="3773414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19</a:t>
            </a:fld>
            <a:endParaRPr lang="en-US"/>
          </a:p>
        </p:txBody>
      </p:sp>
    </p:spTree>
    <p:extLst>
      <p:ext uri="{BB962C8B-B14F-4D97-AF65-F5344CB8AC3E}">
        <p14:creationId xmlns:p14="http://schemas.microsoft.com/office/powerpoint/2010/main" val="2752259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9pPr>
          </a:lstStyle>
          <a:p>
            <a:pPr eaLnBrk="1" hangingPunct="1"/>
            <a:fld id="{CA5218E6-C7F1-4388-B130-0C7F85A57BDE}" type="slidenum">
              <a:rPr lang="en-US" altLang="vi-VN" smtClean="0">
                <a:solidFill>
                  <a:srgbClr val="898989"/>
                </a:solidFill>
                <a:latin typeface="Calibri" pitchFamily="34" charset="0"/>
              </a:rPr>
              <a:pPr eaLnBrk="1" hangingPunct="1"/>
              <a:t>4</a:t>
            </a:fld>
            <a:endParaRPr lang="en-US" altLang="vi-VN" smtClean="0">
              <a:solidFill>
                <a:srgbClr val="898989"/>
              </a:solidFill>
              <a:latin typeface="Calibri" pitchFamily="34" charset="0"/>
            </a:endParaRPr>
          </a:p>
        </p:txBody>
      </p:sp>
      <p:sp>
        <p:nvSpPr>
          <p:cNvPr id="53251" name="Rectangle 2"/>
          <p:cNvSpPr>
            <a:spLocks noChangeArrowheads="1" noTextEdit="1"/>
          </p:cNvSpPr>
          <p:nvPr>
            <p:ph type="sldImg"/>
          </p:nvPr>
        </p:nvSpPr>
        <p:spPr>
          <a:xfrm>
            <a:off x="381000" y="685800"/>
            <a:ext cx="6096000" cy="3429000"/>
          </a:xfrm>
          <a:ln/>
        </p:spPr>
      </p:sp>
      <p:sp>
        <p:nvSpPr>
          <p:cNvPr id="53252" name="Rectangle 3"/>
          <p:cNvSpPr>
            <a:spLocks noChangeArrowheads="1"/>
          </p:cNvSpPr>
          <p:nvPr>
            <p:ph type="body" idx="1"/>
          </p:nvPr>
        </p:nvSpPr>
        <p:spPr>
          <a:xfrm>
            <a:off x="685800" y="4344025"/>
            <a:ext cx="5486400" cy="4114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vi-V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5</a:t>
            </a:fld>
            <a:endParaRPr lang="en-US"/>
          </a:p>
        </p:txBody>
      </p:sp>
    </p:spTree>
    <p:extLst>
      <p:ext uri="{BB962C8B-B14F-4D97-AF65-F5344CB8AC3E}">
        <p14:creationId xmlns:p14="http://schemas.microsoft.com/office/powerpoint/2010/main" val="321407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khoảng</a:t>
            </a:r>
            <a:r>
              <a:rPr lang="en-US" dirty="0"/>
              <a:t> </a:t>
            </a:r>
            <a:r>
              <a:rPr lang="en-US" dirty="0" err="1"/>
              <a:t>nửa</a:t>
            </a:r>
            <a:r>
              <a:rPr lang="en-US" dirty="0"/>
              <a:t> </a:t>
            </a:r>
            <a:r>
              <a:rPr lang="en-US" dirty="0" err="1"/>
              <a:t>sau</a:t>
            </a:r>
            <a:r>
              <a:rPr lang="en-US" dirty="0"/>
              <a:t> </a:t>
            </a:r>
            <a:r>
              <a:rPr lang="en-US" dirty="0" err="1"/>
              <a:t>thế</a:t>
            </a:r>
            <a:r>
              <a:rPr lang="en-US" dirty="0"/>
              <a:t> </a:t>
            </a:r>
            <a:r>
              <a:rPr lang="en-US" dirty="0" err="1"/>
              <a:t>kỉ</a:t>
            </a:r>
            <a:r>
              <a:rPr lang="en-US" dirty="0"/>
              <a:t> X </a:t>
            </a:r>
            <a:r>
              <a:rPr lang="en-US" dirty="0" err="1"/>
              <a:t>đến</a:t>
            </a:r>
            <a:r>
              <a:rPr lang="en-US" dirty="0"/>
              <a:t> </a:t>
            </a:r>
            <a:r>
              <a:rPr lang="en-US" dirty="0" err="1"/>
              <a:t>nửa</a:t>
            </a:r>
            <a:r>
              <a:rPr lang="en-US" dirty="0"/>
              <a:t> </a:t>
            </a:r>
            <a:r>
              <a:rPr lang="en-US" dirty="0" err="1"/>
              <a:t>đầu</a:t>
            </a:r>
            <a:r>
              <a:rPr lang="en-US" dirty="0"/>
              <a:t> </a:t>
            </a:r>
            <a:r>
              <a:rPr lang="en-US" dirty="0" err="1"/>
              <a:t>thế</a:t>
            </a:r>
            <a:r>
              <a:rPr lang="en-US" dirty="0"/>
              <a:t> </a:t>
            </a:r>
            <a:r>
              <a:rPr lang="en-US" dirty="0" err="1"/>
              <a:t>kỉ</a:t>
            </a:r>
            <a:r>
              <a:rPr lang="en-US" dirty="0"/>
              <a:t> XIII </a:t>
            </a:r>
            <a:r>
              <a:rPr lang="en-US" dirty="0" err="1"/>
              <a:t>các</a:t>
            </a:r>
            <a:r>
              <a:rPr lang="en-US" dirty="0"/>
              <a:t> v</a:t>
            </a:r>
            <a:r>
              <a:rPr lang="vi-VN" dirty="0"/>
              <a:t>ư</a:t>
            </a:r>
            <a:r>
              <a:rPr lang="en-US" dirty="0" err="1"/>
              <a:t>ơng</a:t>
            </a:r>
            <a:r>
              <a:rPr lang="en-US" dirty="0"/>
              <a:t> </a:t>
            </a:r>
            <a:r>
              <a:rPr lang="en-US" dirty="0" err="1"/>
              <a:t>quốc</a:t>
            </a:r>
            <a:r>
              <a:rPr lang="en-US" dirty="0"/>
              <a:t> b</a:t>
            </a:r>
            <a:r>
              <a:rPr lang="vi-VN" dirty="0"/>
              <a:t>ư</a:t>
            </a:r>
            <a:r>
              <a:rPr lang="en-US" dirty="0" err="1"/>
              <a:t>ớc</a:t>
            </a:r>
            <a:r>
              <a:rPr lang="en-US" dirty="0"/>
              <a:t> </a:t>
            </a:r>
            <a:r>
              <a:rPr lang="en-US" dirty="0" err="1"/>
              <a:t>vào</a:t>
            </a:r>
            <a:r>
              <a:rPr lang="en-US" dirty="0"/>
              <a:t> </a:t>
            </a:r>
            <a:r>
              <a:rPr lang="en-US" dirty="0" err="1"/>
              <a:t>thời</a:t>
            </a:r>
            <a:r>
              <a:rPr lang="en-US" dirty="0"/>
              <a:t> </a:t>
            </a:r>
            <a:r>
              <a:rPr lang="en-US" dirty="0" err="1"/>
              <a:t>kỳ</a:t>
            </a:r>
            <a:r>
              <a:rPr lang="en-US" dirty="0"/>
              <a:t> </a:t>
            </a:r>
            <a:r>
              <a:rPr lang="en-US" dirty="0" err="1"/>
              <a:t>phát</a:t>
            </a:r>
            <a:r>
              <a:rPr lang="en-US" dirty="0"/>
              <a:t> </a:t>
            </a:r>
            <a:r>
              <a:rPr lang="en-US" dirty="0" err="1"/>
              <a:t>triển</a:t>
            </a:r>
            <a:r>
              <a:rPr lang="en-US" dirty="0"/>
              <a:t> </a:t>
            </a:r>
            <a:r>
              <a:rPr lang="en-US" dirty="0" err="1"/>
              <a:t>trên</a:t>
            </a:r>
            <a:r>
              <a:rPr lang="en-US" dirty="0"/>
              <a:t> c</a:t>
            </a:r>
            <a:r>
              <a:rPr lang="vi-VN" dirty="0"/>
              <a:t>ơ</a:t>
            </a:r>
            <a:r>
              <a:rPr lang="en-US" dirty="0"/>
              <a:t> </a:t>
            </a:r>
            <a:r>
              <a:rPr lang="en-US" dirty="0" err="1"/>
              <a:t>sở</a:t>
            </a:r>
            <a:r>
              <a:rPr lang="en-US" dirty="0"/>
              <a:t> </a:t>
            </a:r>
            <a:r>
              <a:rPr lang="en-US" dirty="0" err="1"/>
              <a:t>các</a:t>
            </a:r>
            <a:r>
              <a:rPr lang="en-US" dirty="0"/>
              <a:t> v</a:t>
            </a:r>
            <a:r>
              <a:rPr lang="vi-VN" dirty="0"/>
              <a:t>ư</a:t>
            </a:r>
            <a:r>
              <a:rPr lang="en-US" dirty="0" err="1"/>
              <a:t>ơng</a:t>
            </a:r>
            <a:r>
              <a:rPr lang="en-US" dirty="0"/>
              <a:t> </a:t>
            </a:r>
            <a:r>
              <a:rPr lang="en-US" dirty="0" err="1"/>
              <a:t>quốc</a:t>
            </a:r>
            <a:r>
              <a:rPr lang="en-US" dirty="0"/>
              <a:t> </a:t>
            </a:r>
            <a:r>
              <a:rPr lang="en-US" dirty="0" err="1"/>
              <a:t>đã</a:t>
            </a:r>
            <a:r>
              <a:rPr lang="en-US" dirty="0"/>
              <a:t> </a:t>
            </a:r>
            <a:r>
              <a:rPr lang="en-US" dirty="0" err="1"/>
              <a:t>hình</a:t>
            </a:r>
            <a:r>
              <a:rPr lang="en-US" dirty="0"/>
              <a:t> </a:t>
            </a:r>
            <a:r>
              <a:rPr lang="en-US" dirty="0" err="1"/>
              <a:t>thành</a:t>
            </a:r>
            <a:r>
              <a:rPr lang="en-US" dirty="0"/>
              <a:t> </a:t>
            </a:r>
            <a:r>
              <a:rPr lang="en-US" dirty="0" err="1"/>
              <a:t>từ</a:t>
            </a:r>
            <a:r>
              <a:rPr lang="en-US" dirty="0"/>
              <a:t> </a:t>
            </a:r>
            <a:r>
              <a:rPr lang="en-US" dirty="0" err="1"/>
              <a:t>thế</a:t>
            </a:r>
            <a:r>
              <a:rPr lang="en-US" dirty="0"/>
              <a:t> </a:t>
            </a:r>
            <a:r>
              <a:rPr lang="en-US" dirty="0" err="1"/>
              <a:t>kỉ</a:t>
            </a:r>
            <a:r>
              <a:rPr lang="en-US" dirty="0"/>
              <a:t> VII </a:t>
            </a:r>
            <a:r>
              <a:rPr lang="en-US" dirty="0" err="1"/>
              <a:t>đến</a:t>
            </a:r>
            <a:r>
              <a:rPr lang="en-US" dirty="0"/>
              <a:t> </a:t>
            </a:r>
            <a:r>
              <a:rPr lang="en-US" dirty="0" err="1"/>
              <a:t>thế</a:t>
            </a:r>
            <a:r>
              <a:rPr lang="en-US" dirty="0"/>
              <a:t> </a:t>
            </a:r>
            <a:r>
              <a:rPr lang="en-US" dirty="0" err="1"/>
              <a:t>kỷ</a:t>
            </a:r>
            <a:r>
              <a:rPr lang="en-US" dirty="0"/>
              <a:t> X.</a:t>
            </a:r>
          </a:p>
          <a:p>
            <a:r>
              <a:rPr lang="en-US" dirty="0"/>
              <a:t>	+ </a:t>
            </a:r>
            <a:r>
              <a:rPr lang="en-US" dirty="0" err="1"/>
              <a:t>Vư</a:t>
            </a:r>
            <a:r>
              <a:rPr lang="vi-VN" dirty="0"/>
              <a:t>ơ</a:t>
            </a:r>
            <a:r>
              <a:rPr lang="en-US" dirty="0"/>
              <a:t>ng </a:t>
            </a:r>
            <a:r>
              <a:rPr lang="en-US" dirty="0" err="1"/>
              <a:t>Quốc</a:t>
            </a:r>
            <a:r>
              <a:rPr lang="en-US" dirty="0"/>
              <a:t> Pa </a:t>
            </a:r>
            <a:r>
              <a:rPr lang="en-US" dirty="0" err="1"/>
              <a:t>gan</a:t>
            </a:r>
            <a:r>
              <a:rPr lang="en-US" dirty="0"/>
              <a:t>, </a:t>
            </a:r>
            <a:r>
              <a:rPr lang="en-US" dirty="0" err="1"/>
              <a:t>trên</a:t>
            </a:r>
            <a:r>
              <a:rPr lang="en-US" dirty="0"/>
              <a:t> l</a:t>
            </a:r>
            <a:r>
              <a:rPr lang="vi-VN" dirty="0"/>
              <a:t>ư</a:t>
            </a:r>
            <a:r>
              <a:rPr lang="en-US" dirty="0"/>
              <a:t>u </a:t>
            </a:r>
            <a:r>
              <a:rPr lang="en-US" dirty="0" err="1"/>
              <a:t>vực</a:t>
            </a:r>
            <a:r>
              <a:rPr lang="en-US" dirty="0"/>
              <a:t> </a:t>
            </a:r>
            <a:r>
              <a:rPr lang="en-US" dirty="0" err="1"/>
              <a:t>sông</a:t>
            </a:r>
            <a:r>
              <a:rPr lang="en-US" dirty="0"/>
              <a:t> </a:t>
            </a:r>
            <a:r>
              <a:rPr lang="en-US" dirty="0" err="1"/>
              <a:t>i</a:t>
            </a:r>
            <a:r>
              <a:rPr lang="en-US" dirty="0"/>
              <a:t>-ra-</a:t>
            </a:r>
            <a:r>
              <a:rPr lang="en-US" dirty="0" err="1"/>
              <a:t>oa</a:t>
            </a:r>
            <a:r>
              <a:rPr lang="en-US" dirty="0"/>
              <a:t>-</a:t>
            </a:r>
            <a:r>
              <a:rPr lang="en-US" dirty="0" err="1"/>
              <a:t>đi</a:t>
            </a:r>
            <a:r>
              <a:rPr lang="en-US" dirty="0"/>
              <a:t> </a:t>
            </a:r>
            <a:r>
              <a:rPr lang="en-US" dirty="0" err="1"/>
              <a:t>phát</a:t>
            </a:r>
            <a:r>
              <a:rPr lang="en-US" dirty="0"/>
              <a:t> </a:t>
            </a:r>
            <a:r>
              <a:rPr lang="en-US" dirty="0" err="1"/>
              <a:t>triển</a:t>
            </a:r>
            <a:r>
              <a:rPr lang="en-US" dirty="0"/>
              <a:t> </a:t>
            </a:r>
            <a:r>
              <a:rPr lang="en-US" dirty="0" err="1"/>
              <a:t>thành</a:t>
            </a:r>
            <a:r>
              <a:rPr lang="en-US" dirty="0"/>
              <a:t> v</a:t>
            </a:r>
            <a:r>
              <a:rPr lang="vi-VN" dirty="0"/>
              <a:t>ư</a:t>
            </a:r>
            <a:r>
              <a:rPr lang="en-US" dirty="0" err="1"/>
              <a:t>ơng</a:t>
            </a:r>
            <a:r>
              <a:rPr lang="en-US" dirty="0"/>
              <a:t> </a:t>
            </a:r>
            <a:r>
              <a:rPr lang="en-US" dirty="0" err="1"/>
              <a:t>quốc</a:t>
            </a:r>
            <a:r>
              <a:rPr lang="en-US" dirty="0"/>
              <a:t> Mi an ma.</a:t>
            </a:r>
          </a:p>
          <a:p>
            <a:r>
              <a:rPr lang="en-US" dirty="0"/>
              <a:t>	+ </a:t>
            </a:r>
            <a:r>
              <a:rPr lang="en-US" dirty="0" err="1"/>
              <a:t>Trên</a:t>
            </a:r>
            <a:r>
              <a:rPr lang="en-US" dirty="0"/>
              <a:t> l</a:t>
            </a:r>
            <a:r>
              <a:rPr lang="vi-VN" dirty="0"/>
              <a:t>ư</a:t>
            </a:r>
            <a:r>
              <a:rPr lang="en-US" dirty="0"/>
              <a:t>u </a:t>
            </a:r>
            <a:r>
              <a:rPr lang="en-US" dirty="0" err="1"/>
              <a:t>vực</a:t>
            </a:r>
            <a:r>
              <a:rPr lang="en-US" dirty="0"/>
              <a:t> </a:t>
            </a:r>
            <a:r>
              <a:rPr lang="en-US" dirty="0" err="1"/>
              <a:t>sông</a:t>
            </a:r>
            <a:r>
              <a:rPr lang="en-US" dirty="0"/>
              <a:t> Chao-</a:t>
            </a:r>
            <a:r>
              <a:rPr lang="en-US" dirty="0" err="1"/>
              <a:t>phray</a:t>
            </a:r>
            <a:r>
              <a:rPr lang="en-US" dirty="0"/>
              <a:t>-a </a:t>
            </a:r>
            <a:r>
              <a:rPr lang="en-US" dirty="0" err="1"/>
              <a:t>có</a:t>
            </a:r>
            <a:r>
              <a:rPr lang="en-US" dirty="0"/>
              <a:t> v</a:t>
            </a:r>
            <a:r>
              <a:rPr lang="vi-VN" dirty="0"/>
              <a:t>ư</a:t>
            </a:r>
            <a:r>
              <a:rPr lang="en-US" dirty="0" err="1"/>
              <a:t>ơng</a:t>
            </a:r>
            <a:r>
              <a:rPr lang="en-US" dirty="0"/>
              <a:t> </a:t>
            </a:r>
            <a:r>
              <a:rPr lang="en-US" dirty="0" err="1"/>
              <a:t>quốc</a:t>
            </a:r>
            <a:r>
              <a:rPr lang="en-US" dirty="0"/>
              <a:t> Ha-</a:t>
            </a:r>
            <a:r>
              <a:rPr lang="en-US" dirty="0" err="1"/>
              <a:t>ri</a:t>
            </a:r>
            <a:r>
              <a:rPr lang="en-US" dirty="0"/>
              <a:t>-pun-</a:t>
            </a:r>
            <a:r>
              <a:rPr lang="en-US" dirty="0" err="1"/>
              <a:t>giay</a:t>
            </a:r>
            <a:r>
              <a:rPr lang="en-US" dirty="0"/>
              <a:t>-a.</a:t>
            </a:r>
          </a:p>
          <a:p>
            <a:r>
              <a:rPr lang="en-US" dirty="0"/>
              <a:t>	+ </a:t>
            </a:r>
            <a:r>
              <a:rPr lang="en-US" dirty="0" err="1"/>
              <a:t>Trên</a:t>
            </a:r>
            <a:r>
              <a:rPr lang="en-US" dirty="0"/>
              <a:t> </a:t>
            </a:r>
            <a:r>
              <a:rPr lang="en-US" dirty="0" err="1"/>
              <a:t>bán</a:t>
            </a:r>
            <a:r>
              <a:rPr lang="en-US" dirty="0"/>
              <a:t> </a:t>
            </a:r>
            <a:r>
              <a:rPr lang="en-US" dirty="0" err="1"/>
              <a:t>đảo</a:t>
            </a:r>
            <a:r>
              <a:rPr lang="en-US" dirty="0"/>
              <a:t> </a:t>
            </a:r>
            <a:r>
              <a:rPr lang="en-US" dirty="0" err="1"/>
              <a:t>Đông</a:t>
            </a:r>
            <a:r>
              <a:rPr lang="en-US" dirty="0"/>
              <a:t> D</a:t>
            </a:r>
            <a:r>
              <a:rPr lang="vi-VN" dirty="0"/>
              <a:t>ư</a:t>
            </a:r>
            <a:r>
              <a:rPr lang="en-US" dirty="0" err="1"/>
              <a:t>ơng</a:t>
            </a:r>
            <a:r>
              <a:rPr lang="en-US" dirty="0"/>
              <a:t> </a:t>
            </a:r>
            <a:r>
              <a:rPr lang="en-US" dirty="0" err="1"/>
              <a:t>ngoài</a:t>
            </a:r>
            <a:r>
              <a:rPr lang="en-US" dirty="0"/>
              <a:t> </a:t>
            </a:r>
            <a:r>
              <a:rPr lang="en-US" dirty="0" err="1"/>
              <a:t>Đại</a:t>
            </a:r>
            <a:r>
              <a:rPr lang="en-US" dirty="0"/>
              <a:t> </a:t>
            </a:r>
            <a:r>
              <a:rPr lang="en-US" dirty="0" err="1"/>
              <a:t>Việt</a:t>
            </a:r>
            <a:r>
              <a:rPr lang="en-US" dirty="0"/>
              <a:t>, Cham pa </a:t>
            </a:r>
            <a:r>
              <a:rPr lang="en-US" dirty="0" err="1"/>
              <a:t>thì</a:t>
            </a:r>
            <a:r>
              <a:rPr lang="en-US" dirty="0"/>
              <a:t> v</a:t>
            </a:r>
            <a:r>
              <a:rPr lang="vi-VN" dirty="0"/>
              <a:t>ư</a:t>
            </a:r>
            <a:r>
              <a:rPr lang="en-US" dirty="0" err="1"/>
              <a:t>ơng</a:t>
            </a:r>
            <a:r>
              <a:rPr lang="en-US" dirty="0"/>
              <a:t> </a:t>
            </a:r>
            <a:r>
              <a:rPr lang="en-US" dirty="0" err="1"/>
              <a:t>Quốc</a:t>
            </a:r>
            <a:r>
              <a:rPr lang="en-US" dirty="0"/>
              <a:t> </a:t>
            </a:r>
            <a:r>
              <a:rPr lang="en-US" dirty="0" err="1"/>
              <a:t>của</a:t>
            </a:r>
            <a:r>
              <a:rPr lang="en-US" dirty="0"/>
              <a:t> Ng</a:t>
            </a:r>
            <a:r>
              <a:rPr lang="vi-VN" dirty="0"/>
              <a:t>ư</a:t>
            </a:r>
            <a:r>
              <a:rPr lang="en-US" dirty="0" err="1"/>
              <a:t>ời</a:t>
            </a:r>
            <a:r>
              <a:rPr lang="en-US" dirty="0"/>
              <a:t> </a:t>
            </a:r>
            <a:r>
              <a:rPr lang="en-US" dirty="0" err="1"/>
              <a:t>Kh</a:t>
            </a:r>
            <a:r>
              <a:rPr lang="vi-VN" dirty="0"/>
              <a:t>ơ</a:t>
            </a:r>
            <a:r>
              <a:rPr lang="en-US" dirty="0"/>
              <a:t>-me ở Cam-</a:t>
            </a:r>
            <a:r>
              <a:rPr lang="en-US" dirty="0" err="1"/>
              <a:t>pu</a:t>
            </a:r>
            <a:r>
              <a:rPr lang="en-US" dirty="0"/>
              <a:t>-chi </a:t>
            </a:r>
            <a:r>
              <a:rPr lang="en-US" dirty="0" err="1"/>
              <a:t>cũng</a:t>
            </a:r>
            <a:r>
              <a:rPr lang="en-US" dirty="0"/>
              <a:t> </a:t>
            </a:r>
            <a:r>
              <a:rPr lang="en-US" dirty="0" err="1"/>
              <a:t>trở</a:t>
            </a:r>
            <a:r>
              <a:rPr lang="en-US" dirty="0"/>
              <a:t> </a:t>
            </a:r>
            <a:r>
              <a:rPr lang="en-US" dirty="0" err="1"/>
              <a:t>nên</a:t>
            </a:r>
            <a:r>
              <a:rPr lang="en-US" dirty="0"/>
              <a:t> </a:t>
            </a:r>
            <a:r>
              <a:rPr lang="en-US" dirty="0" err="1"/>
              <a:t>hùng</a:t>
            </a:r>
            <a:r>
              <a:rPr lang="en-US" dirty="0"/>
              <a:t> </a:t>
            </a:r>
            <a:r>
              <a:rPr lang="en-US" dirty="0" err="1"/>
              <a:t>thịnh</a:t>
            </a:r>
            <a:r>
              <a:rPr lang="en-US" dirty="0"/>
              <a:t>.</a:t>
            </a:r>
          </a:p>
          <a:p>
            <a:r>
              <a:rPr lang="en-US" dirty="0"/>
              <a:t>	+ </a:t>
            </a:r>
            <a:r>
              <a:rPr lang="en-US" dirty="0" err="1"/>
              <a:t>Trên</a:t>
            </a:r>
            <a:r>
              <a:rPr lang="en-US" dirty="0"/>
              <a:t> </a:t>
            </a:r>
            <a:r>
              <a:rPr lang="en-US" dirty="0" err="1"/>
              <a:t>bán</a:t>
            </a:r>
            <a:r>
              <a:rPr lang="en-US" dirty="0"/>
              <a:t> </a:t>
            </a:r>
            <a:r>
              <a:rPr lang="en-US" dirty="0" err="1"/>
              <a:t>đảo</a:t>
            </a:r>
            <a:r>
              <a:rPr lang="en-US" dirty="0"/>
              <a:t> Xu-ma-</a:t>
            </a:r>
            <a:r>
              <a:rPr lang="en-US" dirty="0" err="1"/>
              <a:t>tra</a:t>
            </a:r>
            <a:r>
              <a:rPr lang="en-US" dirty="0"/>
              <a:t>. V</a:t>
            </a:r>
            <a:r>
              <a:rPr lang="vi-VN" dirty="0"/>
              <a:t>ư</a:t>
            </a:r>
            <a:r>
              <a:rPr lang="en-US" dirty="0" err="1"/>
              <a:t>ơng</a:t>
            </a:r>
            <a:r>
              <a:rPr lang="en-US" dirty="0"/>
              <a:t> </a:t>
            </a:r>
            <a:r>
              <a:rPr lang="en-US" dirty="0" err="1"/>
              <a:t>quốc</a:t>
            </a:r>
            <a:r>
              <a:rPr lang="en-US" dirty="0"/>
              <a:t> Sri-vi-</a:t>
            </a:r>
            <a:r>
              <a:rPr lang="en-US" dirty="0" err="1"/>
              <a:t>giay</a:t>
            </a:r>
            <a:r>
              <a:rPr lang="en-US" dirty="0"/>
              <a:t>-a </a:t>
            </a:r>
            <a:r>
              <a:rPr lang="en-US" dirty="0" err="1"/>
              <a:t>cũng</a:t>
            </a:r>
            <a:r>
              <a:rPr lang="en-US" dirty="0"/>
              <a:t> </a:t>
            </a:r>
            <a:r>
              <a:rPr lang="en-US" dirty="0" err="1"/>
              <a:t>phát</a:t>
            </a:r>
            <a:r>
              <a:rPr lang="en-US" dirty="0"/>
              <a:t> </a:t>
            </a:r>
            <a:r>
              <a:rPr lang="en-US" dirty="0" err="1"/>
              <a:t>triển</a:t>
            </a:r>
            <a:r>
              <a:rPr lang="en-US" dirty="0"/>
              <a:t> </a:t>
            </a:r>
            <a:r>
              <a:rPr lang="en-US" dirty="0" err="1"/>
              <a:t>mạnh</a:t>
            </a:r>
            <a:r>
              <a:rPr lang="en-US" dirty="0"/>
              <a:t>.</a:t>
            </a:r>
          </a:p>
        </p:txBody>
      </p:sp>
      <p:sp>
        <p:nvSpPr>
          <p:cNvPr id="4" name="Slide Number Placeholder 3"/>
          <p:cNvSpPr>
            <a:spLocks noGrp="1"/>
          </p:cNvSpPr>
          <p:nvPr>
            <p:ph type="sldNum" sz="quarter" idx="5"/>
          </p:nvPr>
        </p:nvSpPr>
        <p:spPr/>
        <p:txBody>
          <a:bodyPr/>
          <a:lstStyle/>
          <a:p>
            <a:fld id="{B0377428-3A46-4678-A9BB-EC01BCCEB0BE}" type="slidenum">
              <a:rPr lang="en-US" smtClean="0"/>
              <a:t>7</a:t>
            </a:fld>
            <a:endParaRPr lang="en-US"/>
          </a:p>
        </p:txBody>
      </p:sp>
    </p:spTree>
    <p:extLst>
      <p:ext uri="{BB962C8B-B14F-4D97-AF65-F5344CB8AC3E}">
        <p14:creationId xmlns:p14="http://schemas.microsoft.com/office/powerpoint/2010/main" val="84444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Vào</a:t>
            </a:r>
            <a:r>
              <a:rPr lang="en-US" dirty="0"/>
              <a:t> </a:t>
            </a:r>
            <a:r>
              <a:rPr lang="en-US" dirty="0" err="1"/>
              <a:t>đầu</a:t>
            </a:r>
            <a:r>
              <a:rPr lang="en-US" dirty="0"/>
              <a:t> </a:t>
            </a:r>
            <a:r>
              <a:rPr lang="en-US" dirty="0" err="1"/>
              <a:t>thế</a:t>
            </a:r>
            <a:r>
              <a:rPr lang="en-US" dirty="0"/>
              <a:t> </a:t>
            </a:r>
            <a:r>
              <a:rPr lang="en-US" dirty="0" err="1"/>
              <a:t>kỉ</a:t>
            </a:r>
            <a:r>
              <a:rPr lang="en-US" dirty="0"/>
              <a:t> XIII, tr</a:t>
            </a:r>
            <a:r>
              <a:rPr lang="vi-VN" dirty="0"/>
              <a:t>ư</a:t>
            </a:r>
            <a:r>
              <a:rPr lang="en-US" dirty="0" err="1"/>
              <a:t>ớc</a:t>
            </a:r>
            <a:r>
              <a:rPr lang="en-US" dirty="0"/>
              <a:t> </a:t>
            </a:r>
            <a:r>
              <a:rPr lang="en-US" dirty="0" err="1"/>
              <a:t>thảm</a:t>
            </a:r>
            <a:r>
              <a:rPr lang="en-US" dirty="0"/>
              <a:t> </a:t>
            </a:r>
            <a:r>
              <a:rPr lang="en-US" dirty="0" err="1"/>
              <a:t>họa</a:t>
            </a:r>
            <a:r>
              <a:rPr lang="en-US" dirty="0"/>
              <a:t> </a:t>
            </a:r>
            <a:r>
              <a:rPr lang="en-US" dirty="0" err="1"/>
              <a:t>xâm</a:t>
            </a:r>
            <a:r>
              <a:rPr lang="en-US" dirty="0"/>
              <a:t> l</a:t>
            </a:r>
            <a:r>
              <a:rPr lang="vi-VN" dirty="0"/>
              <a:t>ư</a:t>
            </a:r>
            <a:r>
              <a:rPr lang="en-US" dirty="0" err="1"/>
              <a:t>ợc</a:t>
            </a:r>
            <a:r>
              <a:rPr lang="en-US" dirty="0"/>
              <a:t> </a:t>
            </a:r>
            <a:r>
              <a:rPr lang="en-US" dirty="0" err="1"/>
              <a:t>của</a:t>
            </a:r>
            <a:r>
              <a:rPr lang="en-US" dirty="0"/>
              <a:t> </a:t>
            </a:r>
            <a:r>
              <a:rPr lang="en-US" dirty="0" err="1"/>
              <a:t>quân</a:t>
            </a:r>
            <a:r>
              <a:rPr lang="en-US" dirty="0"/>
              <a:t> </a:t>
            </a:r>
            <a:r>
              <a:rPr lang="en-US" dirty="0" err="1"/>
              <a:t>Mông</a:t>
            </a:r>
            <a:r>
              <a:rPr lang="en-US" dirty="0"/>
              <a:t> </a:t>
            </a:r>
            <a:r>
              <a:rPr lang="en-US" dirty="0" err="1"/>
              <a:t>Cổ</a:t>
            </a:r>
            <a:r>
              <a:rPr lang="en-US" dirty="0"/>
              <a:t>, </a:t>
            </a:r>
            <a:r>
              <a:rPr lang="en-US" dirty="0" err="1"/>
              <a:t>nhiều</a:t>
            </a:r>
            <a:r>
              <a:rPr lang="en-US" dirty="0"/>
              <a:t> </a:t>
            </a:r>
            <a:r>
              <a:rPr lang="en-US" dirty="0" err="1"/>
              <a:t>quốc</a:t>
            </a:r>
            <a:r>
              <a:rPr lang="en-US" dirty="0"/>
              <a:t> </a:t>
            </a:r>
            <a:r>
              <a:rPr lang="en-US" dirty="0" err="1"/>
              <a:t>gia</a:t>
            </a:r>
            <a:r>
              <a:rPr lang="en-US" dirty="0"/>
              <a:t> </a:t>
            </a:r>
            <a:r>
              <a:rPr lang="en-US" dirty="0" err="1"/>
              <a:t>nhỏ</a:t>
            </a:r>
            <a:r>
              <a:rPr lang="en-US" dirty="0"/>
              <a:t> ở </a:t>
            </a:r>
            <a:r>
              <a:rPr lang="en-US" dirty="0" err="1"/>
              <a:t>Đông</a:t>
            </a:r>
            <a:r>
              <a:rPr lang="en-US" dirty="0"/>
              <a:t> Nam Á </a:t>
            </a:r>
            <a:r>
              <a:rPr lang="en-US" dirty="0" err="1"/>
              <a:t>đã</a:t>
            </a:r>
            <a:r>
              <a:rPr lang="en-US" dirty="0"/>
              <a:t> </a:t>
            </a:r>
            <a:r>
              <a:rPr lang="en-US" dirty="0" err="1"/>
              <a:t>phải</a:t>
            </a:r>
            <a:r>
              <a:rPr lang="en-US" dirty="0"/>
              <a:t> </a:t>
            </a:r>
            <a:r>
              <a:rPr lang="en-US" dirty="0" err="1"/>
              <a:t>liên</a:t>
            </a:r>
            <a:r>
              <a:rPr lang="en-US" dirty="0"/>
              <a:t> </a:t>
            </a:r>
            <a:r>
              <a:rPr lang="en-US" dirty="0" err="1"/>
              <a:t>kết</a:t>
            </a:r>
            <a:r>
              <a:rPr lang="en-US" dirty="0"/>
              <a:t> </a:t>
            </a:r>
            <a:r>
              <a:rPr lang="en-US" dirty="0" err="1"/>
              <a:t>với</a:t>
            </a:r>
            <a:r>
              <a:rPr lang="en-US" dirty="0"/>
              <a:t> </a:t>
            </a:r>
            <a:r>
              <a:rPr lang="en-US" dirty="0" err="1"/>
              <a:t>nhau</a:t>
            </a:r>
            <a:r>
              <a:rPr lang="en-US" dirty="0"/>
              <a:t> </a:t>
            </a:r>
            <a:r>
              <a:rPr lang="en-US" dirty="0" err="1"/>
              <a:t>để</a:t>
            </a:r>
            <a:r>
              <a:rPr lang="en-US" dirty="0"/>
              <a:t> </a:t>
            </a:r>
            <a:r>
              <a:rPr lang="en-US" dirty="0" err="1"/>
              <a:t>chống</a:t>
            </a:r>
            <a:r>
              <a:rPr lang="en-US" dirty="0"/>
              <a:t> </a:t>
            </a:r>
            <a:r>
              <a:rPr lang="en-US" dirty="0" err="1"/>
              <a:t>ngoại</a:t>
            </a:r>
            <a:r>
              <a:rPr lang="en-US" dirty="0"/>
              <a:t> </a:t>
            </a:r>
            <a:r>
              <a:rPr lang="en-US" dirty="0" err="1"/>
              <a:t>xâm</a:t>
            </a:r>
            <a:r>
              <a:rPr lang="en-US" dirty="0"/>
              <a:t>, </a:t>
            </a:r>
            <a:r>
              <a:rPr lang="en-US" dirty="0" err="1"/>
              <a:t>vì</a:t>
            </a:r>
            <a:r>
              <a:rPr lang="en-US" dirty="0"/>
              <a:t> </a:t>
            </a:r>
            <a:r>
              <a:rPr lang="en-US" dirty="0" err="1"/>
              <a:t>thế</a:t>
            </a:r>
            <a:r>
              <a:rPr lang="en-US" dirty="0"/>
              <a:t> </a:t>
            </a:r>
            <a:r>
              <a:rPr lang="en-US" dirty="0" err="1"/>
              <a:t>đã</a:t>
            </a:r>
            <a:r>
              <a:rPr lang="en-US" dirty="0"/>
              <a:t> </a:t>
            </a:r>
            <a:r>
              <a:rPr lang="en-US" dirty="0" err="1"/>
              <a:t>hình</a:t>
            </a:r>
            <a:r>
              <a:rPr lang="en-US" dirty="0"/>
              <a:t> </a:t>
            </a:r>
            <a:r>
              <a:rPr lang="en-US" dirty="0" err="1"/>
              <a:t>thành</a:t>
            </a:r>
            <a:r>
              <a:rPr lang="en-US" dirty="0"/>
              <a:t> </a:t>
            </a:r>
            <a:r>
              <a:rPr lang="en-US" dirty="0" err="1"/>
              <a:t>một</a:t>
            </a:r>
            <a:r>
              <a:rPr lang="en-US" dirty="0"/>
              <a:t> </a:t>
            </a:r>
            <a:r>
              <a:rPr lang="en-US" dirty="0" err="1"/>
              <a:t>số</a:t>
            </a:r>
            <a:r>
              <a:rPr lang="en-US" dirty="0"/>
              <a:t> </a:t>
            </a:r>
            <a:r>
              <a:rPr lang="en-US" dirty="0" err="1"/>
              <a:t>quốc</a:t>
            </a:r>
            <a:r>
              <a:rPr lang="en-US" dirty="0"/>
              <a:t> </a:t>
            </a:r>
            <a:r>
              <a:rPr lang="en-US" dirty="0" err="1"/>
              <a:t>gia</a:t>
            </a:r>
            <a:r>
              <a:rPr lang="en-US" dirty="0"/>
              <a:t> </a:t>
            </a:r>
            <a:r>
              <a:rPr lang="en-US" dirty="0" err="1"/>
              <a:t>lớn</a:t>
            </a:r>
            <a:r>
              <a:rPr lang="en-US" dirty="0"/>
              <a:t> </a:t>
            </a:r>
            <a:r>
              <a:rPr lang="en-US" dirty="0" err="1"/>
              <a:t>mạnh</a:t>
            </a:r>
            <a:r>
              <a:rPr lang="en-US" dirty="0"/>
              <a:t> h</a:t>
            </a:r>
            <a:r>
              <a:rPr lang="vi-VN" dirty="0"/>
              <a:t>ơ</a:t>
            </a:r>
            <a:r>
              <a:rPr lang="en-US" dirty="0"/>
              <a:t>n.</a:t>
            </a:r>
          </a:p>
          <a:p>
            <a:r>
              <a:rPr lang="en-US" dirty="0"/>
              <a:t>	+ Ng</a:t>
            </a:r>
            <a:r>
              <a:rPr lang="vi-VN" dirty="0"/>
              <a:t>ư</a:t>
            </a:r>
            <a:r>
              <a:rPr lang="en-US" dirty="0" err="1"/>
              <a:t>ời</a:t>
            </a:r>
            <a:r>
              <a:rPr lang="en-US" dirty="0"/>
              <a:t> </a:t>
            </a:r>
            <a:r>
              <a:rPr lang="en-US" dirty="0" err="1"/>
              <a:t>Thái</a:t>
            </a:r>
            <a:r>
              <a:rPr lang="en-US" dirty="0"/>
              <a:t> </a:t>
            </a:r>
            <a:r>
              <a:rPr lang="en-US" dirty="0" err="1"/>
              <a:t>lập</a:t>
            </a:r>
            <a:r>
              <a:rPr lang="en-US" dirty="0"/>
              <a:t> ra v</a:t>
            </a:r>
            <a:r>
              <a:rPr lang="vi-VN" dirty="0"/>
              <a:t>ư</a:t>
            </a:r>
            <a:r>
              <a:rPr lang="en-US" dirty="0" err="1"/>
              <a:t>ơng</a:t>
            </a:r>
            <a:r>
              <a:rPr lang="en-US" dirty="0"/>
              <a:t> </a:t>
            </a:r>
            <a:r>
              <a:rPr lang="en-US" dirty="0" err="1"/>
              <a:t>quốc</a:t>
            </a:r>
            <a:r>
              <a:rPr lang="en-US" dirty="0"/>
              <a:t> A-</a:t>
            </a:r>
            <a:r>
              <a:rPr lang="en-US" dirty="0" err="1"/>
              <a:t>ut</a:t>
            </a:r>
            <a:r>
              <a:rPr lang="en-US" dirty="0"/>
              <a:t>-</a:t>
            </a:r>
            <a:r>
              <a:rPr lang="en-US" dirty="0" err="1"/>
              <a:t>thay</a:t>
            </a:r>
            <a:r>
              <a:rPr lang="en-US" dirty="0"/>
              <a:t>-a </a:t>
            </a:r>
            <a:r>
              <a:rPr lang="en-US" dirty="0" err="1"/>
              <a:t>và</a:t>
            </a:r>
            <a:r>
              <a:rPr lang="en-US" dirty="0"/>
              <a:t> </a:t>
            </a:r>
            <a:r>
              <a:rPr lang="en-US" dirty="0" err="1"/>
              <a:t>Su-khô-thay</a:t>
            </a:r>
            <a:r>
              <a:rPr lang="en-US" dirty="0"/>
              <a:t>, </a:t>
            </a:r>
            <a:r>
              <a:rPr lang="en-US" dirty="0" err="1"/>
              <a:t>sau</a:t>
            </a:r>
            <a:r>
              <a:rPr lang="en-US" dirty="0"/>
              <a:t> </a:t>
            </a:r>
            <a:r>
              <a:rPr lang="en-US" dirty="0" err="1"/>
              <a:t>đó</a:t>
            </a:r>
            <a:r>
              <a:rPr lang="en-US" dirty="0"/>
              <a:t> A-</a:t>
            </a:r>
            <a:r>
              <a:rPr lang="en-US" dirty="0" err="1"/>
              <a:t>ut</a:t>
            </a:r>
            <a:r>
              <a:rPr lang="en-US" dirty="0"/>
              <a:t>-</a:t>
            </a:r>
            <a:r>
              <a:rPr lang="en-US" dirty="0" err="1"/>
              <a:t>thay</a:t>
            </a:r>
            <a:r>
              <a:rPr lang="en-US" dirty="0"/>
              <a:t>-a </a:t>
            </a:r>
            <a:r>
              <a:rPr lang="en-US" dirty="0" err="1"/>
              <a:t>chinh</a:t>
            </a:r>
            <a:r>
              <a:rPr lang="en-US" dirty="0"/>
              <a:t> </a:t>
            </a:r>
            <a:r>
              <a:rPr lang="en-US" dirty="0" err="1"/>
              <a:t>phục</a:t>
            </a:r>
            <a:r>
              <a:rPr lang="en-US" dirty="0"/>
              <a:t> </a:t>
            </a:r>
            <a:r>
              <a:rPr lang="en-US" dirty="0" err="1"/>
              <a:t>Su-khô-thay</a:t>
            </a:r>
            <a:r>
              <a:rPr lang="en-US" dirty="0"/>
              <a:t>,  </a:t>
            </a:r>
            <a:r>
              <a:rPr lang="en-US" dirty="0" err="1"/>
              <a:t>lập</a:t>
            </a:r>
            <a:r>
              <a:rPr lang="en-US" dirty="0"/>
              <a:t> ra v</a:t>
            </a:r>
            <a:r>
              <a:rPr lang="vi-VN" dirty="0"/>
              <a:t>ư</a:t>
            </a:r>
            <a:r>
              <a:rPr lang="en-US" dirty="0" err="1"/>
              <a:t>ơng</a:t>
            </a:r>
            <a:r>
              <a:rPr lang="en-US" dirty="0"/>
              <a:t> </a:t>
            </a:r>
            <a:r>
              <a:rPr lang="en-US" dirty="0" err="1"/>
              <a:t>quốc</a:t>
            </a:r>
            <a:r>
              <a:rPr lang="en-US" dirty="0"/>
              <a:t> </a:t>
            </a:r>
            <a:r>
              <a:rPr lang="en-US" dirty="0" err="1"/>
              <a:t>thống</a:t>
            </a:r>
            <a:r>
              <a:rPr lang="en-US" dirty="0"/>
              <a:t> </a:t>
            </a:r>
            <a:r>
              <a:rPr lang="en-US" dirty="0" err="1"/>
              <a:t>nhất</a:t>
            </a:r>
            <a:r>
              <a:rPr lang="en-US" dirty="0"/>
              <a:t> (</a:t>
            </a:r>
            <a:r>
              <a:rPr lang="en-US" dirty="0" err="1"/>
              <a:t>Thái</a:t>
            </a:r>
            <a:r>
              <a:rPr lang="en-US" dirty="0"/>
              <a:t> Lan </a:t>
            </a:r>
            <a:r>
              <a:rPr lang="en-US" dirty="0" err="1"/>
              <a:t>ngày</a:t>
            </a:r>
            <a:r>
              <a:rPr lang="en-US" dirty="0"/>
              <a:t> nay).</a:t>
            </a:r>
          </a:p>
          <a:p>
            <a:r>
              <a:rPr lang="en-US" dirty="0"/>
              <a:t>	+ </a:t>
            </a:r>
            <a:r>
              <a:rPr lang="en-US" dirty="0" err="1"/>
              <a:t>Năm</a:t>
            </a:r>
            <a:r>
              <a:rPr lang="en-US" dirty="0"/>
              <a:t> 1353, </a:t>
            </a:r>
            <a:r>
              <a:rPr lang="en-US" dirty="0" err="1"/>
              <a:t>Pha-Ngừm</a:t>
            </a:r>
            <a:r>
              <a:rPr lang="en-US" dirty="0"/>
              <a:t> </a:t>
            </a:r>
            <a:r>
              <a:rPr lang="en-US" dirty="0" err="1"/>
              <a:t>thống</a:t>
            </a:r>
            <a:r>
              <a:rPr lang="en-US" dirty="0"/>
              <a:t> </a:t>
            </a:r>
            <a:r>
              <a:rPr lang="en-US" dirty="0" err="1"/>
              <a:t>nhất</a:t>
            </a:r>
            <a:r>
              <a:rPr lang="en-US" dirty="0"/>
              <a:t> </a:t>
            </a:r>
            <a:r>
              <a:rPr lang="en-US" dirty="0" err="1"/>
              <a:t>các</a:t>
            </a:r>
            <a:r>
              <a:rPr lang="en-US" dirty="0"/>
              <a:t> </a:t>
            </a:r>
            <a:r>
              <a:rPr lang="en-US" dirty="0" err="1"/>
              <a:t>bộ</a:t>
            </a:r>
            <a:r>
              <a:rPr lang="en-US" dirty="0"/>
              <a:t> </a:t>
            </a:r>
            <a:r>
              <a:rPr lang="en-US" dirty="0" err="1"/>
              <a:t>tộc</a:t>
            </a:r>
            <a:r>
              <a:rPr lang="en-US" dirty="0"/>
              <a:t> </a:t>
            </a:r>
            <a:r>
              <a:rPr lang="en-US" dirty="0" err="1"/>
              <a:t>Lào</a:t>
            </a:r>
            <a:r>
              <a:rPr lang="en-US" dirty="0"/>
              <a:t>, </a:t>
            </a:r>
            <a:r>
              <a:rPr lang="en-US" dirty="0" err="1"/>
              <a:t>đặt</a:t>
            </a:r>
            <a:r>
              <a:rPr lang="en-US" dirty="0"/>
              <a:t> </a:t>
            </a:r>
            <a:r>
              <a:rPr lang="en-US" dirty="0" err="1"/>
              <a:t>tên</a:t>
            </a:r>
            <a:r>
              <a:rPr lang="en-US" dirty="0"/>
              <a:t> n</a:t>
            </a:r>
            <a:r>
              <a:rPr lang="vi-VN" dirty="0"/>
              <a:t>ư</a:t>
            </a:r>
            <a:r>
              <a:rPr lang="en-US" dirty="0" err="1"/>
              <a:t>ớc</a:t>
            </a:r>
            <a:r>
              <a:rPr lang="en-US" dirty="0"/>
              <a:t> </a:t>
            </a:r>
            <a:r>
              <a:rPr lang="en-US" dirty="0" err="1"/>
              <a:t>là</a:t>
            </a:r>
            <a:r>
              <a:rPr lang="en-US" dirty="0"/>
              <a:t> Lan-</a:t>
            </a:r>
            <a:r>
              <a:rPr lang="en-US" dirty="0" err="1"/>
              <a:t>xang</a:t>
            </a:r>
            <a:endParaRPr lang="en-US" dirty="0"/>
          </a:p>
          <a:p>
            <a:r>
              <a:rPr lang="en-US" dirty="0"/>
              <a:t>	+</a:t>
            </a:r>
            <a:r>
              <a:rPr lang="en-US" dirty="0" err="1"/>
              <a:t>Nhiều</a:t>
            </a:r>
            <a:r>
              <a:rPr lang="en-US" dirty="0"/>
              <a:t> </a:t>
            </a:r>
            <a:r>
              <a:rPr lang="en-US" dirty="0" err="1"/>
              <a:t>quốc</a:t>
            </a:r>
            <a:r>
              <a:rPr lang="en-US" dirty="0"/>
              <a:t> </a:t>
            </a:r>
            <a:r>
              <a:rPr lang="en-US" dirty="0" err="1"/>
              <a:t>gia</a:t>
            </a:r>
            <a:r>
              <a:rPr lang="en-US" dirty="0"/>
              <a:t> </a:t>
            </a:r>
            <a:r>
              <a:rPr lang="en-US" dirty="0" err="1"/>
              <a:t>nhỏ</a:t>
            </a:r>
            <a:r>
              <a:rPr lang="en-US" dirty="0"/>
              <a:t> </a:t>
            </a:r>
            <a:r>
              <a:rPr lang="en-US" dirty="0" err="1"/>
              <a:t>cũng</a:t>
            </a:r>
            <a:r>
              <a:rPr lang="en-US" dirty="0"/>
              <a:t> đ</a:t>
            </a:r>
            <a:r>
              <a:rPr lang="vi-VN" dirty="0"/>
              <a:t>ư</a:t>
            </a:r>
            <a:r>
              <a:rPr lang="en-US" dirty="0" err="1"/>
              <a:t>ợc</a:t>
            </a:r>
            <a:r>
              <a:rPr lang="en-US" dirty="0"/>
              <a:t> </a:t>
            </a:r>
            <a:r>
              <a:rPr lang="en-US" dirty="0" err="1"/>
              <a:t>thống</a:t>
            </a:r>
            <a:r>
              <a:rPr lang="en-US" dirty="0"/>
              <a:t> </a:t>
            </a:r>
            <a:r>
              <a:rPr lang="en-US" dirty="0" err="1"/>
              <a:t>nhất</a:t>
            </a:r>
            <a:r>
              <a:rPr lang="en-US" dirty="0"/>
              <a:t> </a:t>
            </a:r>
            <a:r>
              <a:rPr lang="en-US" dirty="0" err="1"/>
              <a:t>trên</a:t>
            </a:r>
            <a:r>
              <a:rPr lang="en-US" dirty="0"/>
              <a:t> </a:t>
            </a:r>
            <a:r>
              <a:rPr lang="en-US" dirty="0" err="1"/>
              <a:t>bán</a:t>
            </a:r>
            <a:r>
              <a:rPr lang="en-US" dirty="0"/>
              <a:t> </a:t>
            </a:r>
            <a:r>
              <a:rPr lang="en-US" dirty="0" err="1"/>
              <a:t>đảo</a:t>
            </a:r>
            <a:r>
              <a:rPr lang="en-US" dirty="0"/>
              <a:t> Xu-ma-</a:t>
            </a:r>
            <a:r>
              <a:rPr lang="en-US" dirty="0" err="1"/>
              <a:t>tra</a:t>
            </a:r>
            <a:r>
              <a:rPr lang="en-US" dirty="0"/>
              <a:t> </a:t>
            </a:r>
            <a:r>
              <a:rPr lang="en-US" dirty="0" err="1"/>
              <a:t>và</a:t>
            </a:r>
            <a:r>
              <a:rPr lang="en-US" dirty="0"/>
              <a:t> </a:t>
            </a:r>
            <a:r>
              <a:rPr lang="en-US" dirty="0" err="1"/>
              <a:t>bán</a:t>
            </a:r>
            <a:r>
              <a:rPr lang="en-US" dirty="0"/>
              <a:t> </a:t>
            </a:r>
            <a:r>
              <a:rPr lang="en-US" dirty="0" err="1"/>
              <a:t>đảo</a:t>
            </a:r>
            <a:r>
              <a:rPr lang="en-US" dirty="0"/>
              <a:t> Gia-</a:t>
            </a:r>
            <a:r>
              <a:rPr lang="en-US" dirty="0" err="1"/>
              <a:t>va</a:t>
            </a:r>
            <a:r>
              <a:rPr lang="en-US" dirty="0"/>
              <a:t> </a:t>
            </a:r>
            <a:r>
              <a:rPr lang="en-US" dirty="0" err="1"/>
              <a:t>lập</a:t>
            </a:r>
            <a:r>
              <a:rPr lang="en-US" dirty="0"/>
              <a:t> </a:t>
            </a:r>
            <a:r>
              <a:rPr lang="en-US" dirty="0" err="1"/>
              <a:t>nên</a:t>
            </a:r>
            <a:r>
              <a:rPr lang="en-US" dirty="0"/>
              <a:t> v</a:t>
            </a:r>
            <a:r>
              <a:rPr lang="vi-VN" dirty="0"/>
              <a:t>ư</a:t>
            </a:r>
            <a:r>
              <a:rPr lang="en-US" dirty="0" err="1"/>
              <a:t>ơng</a:t>
            </a:r>
            <a:r>
              <a:rPr lang="en-US" dirty="0"/>
              <a:t> </a:t>
            </a:r>
            <a:r>
              <a:rPr lang="en-US" dirty="0" err="1"/>
              <a:t>triều</a:t>
            </a:r>
            <a:r>
              <a:rPr lang="en-US" dirty="0"/>
              <a:t> </a:t>
            </a:r>
            <a:r>
              <a:rPr lang="en-US" dirty="0" err="1"/>
              <a:t>Mô</a:t>
            </a:r>
            <a:r>
              <a:rPr lang="en-US" dirty="0"/>
              <a:t>-</a:t>
            </a:r>
            <a:r>
              <a:rPr lang="en-US" dirty="0" err="1"/>
              <a:t>gô</a:t>
            </a:r>
            <a:r>
              <a:rPr lang="en-US" dirty="0"/>
              <a:t>-pa-</a:t>
            </a:r>
            <a:r>
              <a:rPr lang="en-US" dirty="0" err="1"/>
              <a:t>hít</a:t>
            </a:r>
            <a:r>
              <a:rPr lang="en-US" dirty="0"/>
              <a:t>.</a:t>
            </a:r>
          </a:p>
          <a:p>
            <a:r>
              <a:rPr lang="en-US" dirty="0"/>
              <a:t>	+V</a:t>
            </a:r>
            <a:r>
              <a:rPr lang="vi-VN" dirty="0"/>
              <a:t>ư</a:t>
            </a:r>
            <a:r>
              <a:rPr lang="en-US" dirty="0" err="1"/>
              <a:t>ơng</a:t>
            </a:r>
            <a:r>
              <a:rPr lang="en-US" dirty="0"/>
              <a:t> </a:t>
            </a:r>
            <a:r>
              <a:rPr lang="en-US" dirty="0" err="1"/>
              <a:t>Quốc</a:t>
            </a:r>
            <a:r>
              <a:rPr lang="en-US" dirty="0"/>
              <a:t> Ma </a:t>
            </a:r>
            <a:r>
              <a:rPr lang="en-US" dirty="0" err="1"/>
              <a:t>Lắc</a:t>
            </a:r>
            <a:r>
              <a:rPr lang="en-US" dirty="0"/>
              <a:t> Ca (ma </a:t>
            </a:r>
            <a:r>
              <a:rPr lang="en-US" dirty="0" err="1"/>
              <a:t>lai</a:t>
            </a:r>
            <a:r>
              <a:rPr lang="en-US" dirty="0"/>
              <a:t> xi a)</a:t>
            </a:r>
          </a:p>
        </p:txBody>
      </p:sp>
      <p:sp>
        <p:nvSpPr>
          <p:cNvPr id="4" name="Slide Number Placeholder 3"/>
          <p:cNvSpPr>
            <a:spLocks noGrp="1"/>
          </p:cNvSpPr>
          <p:nvPr>
            <p:ph type="sldNum" sz="quarter" idx="5"/>
          </p:nvPr>
        </p:nvSpPr>
        <p:spPr/>
        <p:txBody>
          <a:bodyPr/>
          <a:lstStyle/>
          <a:p>
            <a:fld id="{B0377428-3A46-4678-A9BB-EC01BCCEB0BE}" type="slidenum">
              <a:rPr lang="en-US" smtClean="0"/>
              <a:t>9</a:t>
            </a:fld>
            <a:endParaRPr lang="en-US"/>
          </a:p>
        </p:txBody>
      </p:sp>
    </p:spTree>
    <p:extLst>
      <p:ext uri="{BB962C8B-B14F-4D97-AF65-F5344CB8AC3E}">
        <p14:creationId xmlns:p14="http://schemas.microsoft.com/office/powerpoint/2010/main" val="261073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biển</a:t>
            </a:r>
            <a:r>
              <a:rPr lang="en-US" sz="1200" b="0" i="0" kern="1200" dirty="0">
                <a:solidFill>
                  <a:schemeClr val="tx1"/>
                </a:solidFill>
                <a:effectLst/>
                <a:latin typeface="+mn-lt"/>
                <a:ea typeface="+mn-ea"/>
                <a:cs typeface="+mn-cs"/>
              </a:rPr>
              <a:t> Ma </a:t>
            </a:r>
            <a:r>
              <a:rPr lang="en-US" sz="1200" b="0" i="0" kern="1200" dirty="0" err="1">
                <a:solidFill>
                  <a:schemeClr val="tx1"/>
                </a:solidFill>
                <a:effectLst/>
                <a:latin typeface="+mn-lt"/>
                <a:ea typeface="+mn-ea"/>
                <a:cs typeface="+mn-cs"/>
              </a:rPr>
              <a:t>lắc</a:t>
            </a:r>
            <a:r>
              <a:rPr lang="en-US" sz="1200" b="0" i="0" kern="1200" dirty="0">
                <a:solidFill>
                  <a:schemeClr val="tx1"/>
                </a:solidFill>
                <a:effectLst/>
                <a:latin typeface="+mn-lt"/>
                <a:ea typeface="+mn-ea"/>
                <a:cs typeface="+mn-cs"/>
              </a:rPr>
              <a:t> ca </a:t>
            </a:r>
            <a:r>
              <a:rPr lang="en-US" sz="1200" b="0" i="0" kern="1200" dirty="0" err="1">
                <a:solidFill>
                  <a:schemeClr val="tx1"/>
                </a:solidFill>
                <a:effectLst/>
                <a:latin typeface="+mn-lt"/>
                <a:ea typeface="+mn-ea"/>
                <a:cs typeface="+mn-cs"/>
              </a:rPr>
              <a:t>nằm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giữa</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đô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Ma </a:t>
            </a:r>
            <a:r>
              <a:rPr lang="en-US" sz="1200" b="0" i="0" kern="1200" dirty="0" err="1">
                <a:solidFill>
                  <a:schemeClr val="tx1"/>
                </a:solidFill>
                <a:effectLst/>
                <a:latin typeface="+mn-lt"/>
                <a:ea typeface="+mn-ea"/>
                <a:cs typeface="+mn-cs"/>
              </a:rPr>
              <a:t>lai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sin </a:t>
            </a:r>
            <a:r>
              <a:rPr lang="en-US" sz="1200" b="0" i="0" kern="1200" dirty="0" err="1">
                <a:solidFill>
                  <a:schemeClr val="tx1"/>
                </a:solidFill>
                <a:effectLst/>
                <a:latin typeface="+mn-lt"/>
                <a:ea typeface="+mn-ea"/>
                <a:cs typeface="+mn-cs"/>
              </a:rPr>
              <a:t>ga</a:t>
            </a:r>
            <a:r>
              <a:rPr lang="en-US" sz="1200" b="0" i="0" kern="1200" dirty="0">
                <a:solidFill>
                  <a:schemeClr val="tx1"/>
                </a:solidFill>
                <a:effectLst/>
                <a:latin typeface="+mn-lt"/>
                <a:ea typeface="+mn-ea"/>
                <a:cs typeface="+mn-cs"/>
              </a:rPr>
              <a:t> po. </a:t>
            </a:r>
            <a:r>
              <a:rPr lang="en-US" sz="1200" b="0" i="0" kern="1200" dirty="0" err="1">
                <a:solidFill>
                  <a:schemeClr val="tx1"/>
                </a:solidFill>
                <a:effectLst/>
                <a:latin typeface="+mn-lt"/>
                <a:ea typeface="+mn-ea"/>
                <a:cs typeface="+mn-cs"/>
              </a:rPr>
              <a:t>Nối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Ấn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dư</a:t>
            </a:r>
            <a:r>
              <a:rPr lang="vi-VN" sz="1200" b="0" i="0" kern="1200" dirty="0">
                <a:solidFill>
                  <a:schemeClr val="tx1"/>
                </a:solidFill>
                <a:effectLst/>
                <a:latin typeface="+mn-lt"/>
                <a:ea typeface="+mn-ea"/>
                <a:cs typeface="+mn-cs"/>
              </a:rPr>
              <a:t>ơ</a:t>
            </a:r>
            <a:r>
              <a:rPr lang="en-US" sz="1200" b="0" i="0" kern="1200" dirty="0">
                <a:solidFill>
                  <a:schemeClr val="tx1"/>
                </a:solidFill>
                <a:effectLst/>
                <a:latin typeface="+mn-lt"/>
                <a:ea typeface="+mn-ea"/>
                <a:cs typeface="+mn-cs"/>
              </a:rPr>
              <a:t>ng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bình</a:t>
            </a:r>
            <a:r>
              <a:rPr lang="en-US" sz="1200" b="0" i="0" kern="1200" dirty="0">
                <a:solidFill>
                  <a:schemeClr val="tx1"/>
                </a:solidFill>
                <a:effectLst/>
                <a:latin typeface="+mn-lt"/>
                <a:ea typeface="+mn-ea"/>
                <a:cs typeface="+mn-cs"/>
              </a:rPr>
              <a:t> d</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Ngày</a:t>
            </a:r>
            <a:r>
              <a:rPr lang="en-US" sz="1200" b="0" i="0" kern="1200" dirty="0">
                <a:solidFill>
                  <a:schemeClr val="tx1"/>
                </a:solidFill>
                <a:effectLst/>
                <a:latin typeface="+mn-lt"/>
                <a:ea typeface="+mn-ea"/>
                <a:cs typeface="+mn-cs"/>
              </a:rPr>
              <a:t> nay </a:t>
            </a:r>
            <a:r>
              <a:rPr lang="en-US" sz="1200" b="0" i="0" kern="1200" dirty="0" err="1">
                <a:solidFill>
                  <a:schemeClr val="tx1"/>
                </a:solidFill>
                <a:effectLst/>
                <a:latin typeface="+mn-lt"/>
                <a:ea typeface="+mn-ea"/>
                <a:cs typeface="+mn-cs"/>
              </a:rPr>
              <a:t>đây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nhộn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nhịp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chiếm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khoảng</a:t>
            </a:r>
            <a:r>
              <a:rPr lang="en-US" sz="1200" b="0" i="0" kern="1200" dirty="0">
                <a:solidFill>
                  <a:schemeClr val="tx1"/>
                </a:solidFill>
                <a:effectLst/>
                <a:latin typeface="+mn-lt"/>
                <a:ea typeface="+mn-ea"/>
                <a:cs typeface="+mn-cs"/>
              </a:rPr>
              <a:t> 30% </a:t>
            </a:r>
            <a:r>
              <a:rPr lang="en-US" sz="1200" b="0" i="0" kern="1200" dirty="0" err="1">
                <a:solidFill>
                  <a:schemeClr val="tx1"/>
                </a:solidFill>
                <a:effectLst/>
                <a:latin typeface="+mn-lt"/>
                <a:ea typeface="+mn-ea"/>
                <a:cs typeface="+mn-cs"/>
              </a:rPr>
              <a:t>giao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dịch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thế</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Nhiều</a:t>
            </a:r>
            <a:r>
              <a:rPr lang="en-US" sz="1200" b="0" i="0" kern="1200" dirty="0">
                <a:solidFill>
                  <a:schemeClr val="tx1"/>
                </a:solidFill>
                <a:effectLst/>
                <a:latin typeface="+mn-lt"/>
                <a:ea typeface="+mn-ea"/>
                <a:cs typeface="+mn-cs"/>
              </a:rPr>
              <a:t> n</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a:t>
            </a:r>
            <a:r>
              <a:rPr lang="vi-VN" sz="1200" b="0" i="0" kern="1200" dirty="0">
                <a:solidFill>
                  <a:schemeClr val="tx1"/>
                </a:solidFill>
                <a:effectLst/>
                <a:latin typeface="+mn-lt"/>
                <a:ea typeface="+mn-ea"/>
                <a:cs typeface="+mn-cs"/>
              </a:rPr>
              <a:t>ư</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Nhật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Quốc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Quốc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phụ</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thuộc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lớn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động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này</a:t>
            </a:r>
            <a:r>
              <a:rPr lang="en-US" sz="1200" b="0" i="0" kern="1200" dirty="0">
                <a:solidFill>
                  <a:schemeClr val="tx1"/>
                </a:solidFill>
                <a:effectLst/>
                <a:latin typeface="+mn-lt"/>
                <a:ea typeface="+mn-ea"/>
                <a:cs typeface="+mn-cs"/>
              </a:rPr>
              <a:t>.</a:t>
            </a:r>
          </a:p>
          <a:p>
            <a:pPr marL="171450" indent="-171450">
              <a:buFontTx/>
              <a:buChar char="-"/>
            </a:pPr>
            <a:r>
              <a:rPr lang="vi-VN" sz="1200" b="0" i="0" kern="1200" dirty="0">
                <a:solidFill>
                  <a:schemeClr val="tx1"/>
                </a:solidFill>
                <a:effectLst/>
                <a:latin typeface="+mn-lt"/>
                <a:ea typeface="+mn-ea"/>
                <a:cs typeface="+mn-cs"/>
              </a:rPr>
              <a:t>Đầu thế kỷ XVI Tiểu vương quốc Ma-lắc-ca trở thành một trong những quốc gia hùng mạnh nhất ở Đông Nam Á, còn thành phố Ma-lắc-ca là một trong những trung tâm buôn bán quan trọng bậc nhất ở châu Á nói riêng và trên toàn thế giới nói chung.</a:t>
            </a:r>
            <a:endParaRPr lang="en-US" sz="1200" b="0" i="0" kern="1200" dirty="0">
              <a:solidFill>
                <a:schemeClr val="tx1"/>
              </a:solidFill>
              <a:effectLst/>
              <a:latin typeface="+mn-lt"/>
              <a:ea typeface="+mn-ea"/>
              <a:cs typeface="+mn-cs"/>
            </a:endParaRPr>
          </a:p>
          <a:p>
            <a:pPr marL="171450" indent="-171450">
              <a:buFontTx/>
              <a:buChar char="-"/>
            </a:pPr>
            <a:r>
              <a:rPr lang="vi-VN" sz="1200" b="0" i="0" kern="1200" dirty="0">
                <a:solidFill>
                  <a:schemeClr val="tx1"/>
                </a:solidFill>
                <a:effectLst/>
                <a:latin typeface="+mn-lt"/>
                <a:ea typeface="+mn-ea"/>
                <a:cs typeface="+mn-cs"/>
              </a:rPr>
              <a:t>Một nhà hàng hải Bồ Đào Nha đã viết “...Ma-lắc-ca là một hải cảng giàu có nhất thế giới, trên hành tinh này không đâu có thể gặp nhiều tàu buôn và nhiều thương gia như ở Ma-lăc-ca...”. Ở đây người ta đã dùng tới 84 thứ tiếng để giao dịch buôn bán. Các nhà buôn từ châu Âu, châu Phi, Ấn Độ, Ai Cập. Indonesia, Philippin v..v. đến mua bán từ vàng, bạc, ngọc hồng, xaphia, vũ khí. San hô, đồ gia vị và dầu thơm cho tới các loại gỗ quý, lụa, đồ sứ...</a:t>
            </a:r>
            <a:endParaRPr lang="en-US" sz="1200" b="0" i="0" kern="1200" dirty="0">
              <a:solidFill>
                <a:schemeClr val="tx1"/>
              </a:solidFill>
              <a:effectLst/>
              <a:latin typeface="+mn-lt"/>
              <a:ea typeface="+mn-ea"/>
              <a:cs typeface="+mn-cs"/>
            </a:endParaRPr>
          </a:p>
          <a:p>
            <a:pPr marL="171450" indent="-171450">
              <a:buFontTx/>
              <a:buChar char="-"/>
            </a:pPr>
            <a:r>
              <a:rPr lang="vi-VN" sz="1200" b="0" i="0" kern="1200" dirty="0">
                <a:solidFill>
                  <a:schemeClr val="tx1"/>
                </a:solidFill>
                <a:effectLst/>
                <a:latin typeface="+mn-lt"/>
                <a:ea typeface="+mn-ea"/>
                <a:cs typeface="+mn-cs"/>
              </a:rPr>
              <a:t>Với vị trí như vậy, người ta đã không lấy gì làm ngạc nhiên khi biết mục đích của cuộc trong những cuộc viễn chinh đầu tiên của Bồ Đào Nha là chiếm cho được Ma-lắc-ca, và thế là năm 1511, một hạm đội của đế chế Bồ Đồ Nha sau cuộc hành trình dài ngày đã ập tới và chiếm đóng thành phố này.</a:t>
            </a:r>
            <a:r>
              <a:rPr lang="vi-VN" dirty="0"/>
              <a:t/>
            </a:r>
            <a:br>
              <a:rPr lang="vi-VN" dirty="0"/>
            </a:br>
            <a:r>
              <a:rPr lang="vi-VN" sz="1200" b="0" i="0" kern="1200" dirty="0">
                <a:solidFill>
                  <a:schemeClr val="tx1"/>
                </a:solidFill>
                <a:effectLst/>
                <a:latin typeface="+mn-lt"/>
                <a:ea typeface="+mn-ea"/>
                <a:cs typeface="+mn-cs"/>
              </a:rPr>
              <a:t>Hiện nay Ma-lắc-ca là một trong những thành phố lớn nhất của Malaysia với dân số gần 100 nghìn người. Khác với trước kia, cuộc sống của Ma-lắc-ca trước hết gắn liền với việc trồng dừa và cao su. Các đồn điền cao su và dừa rải khắp từ nội ra ngoại thành. Các sản phẩm của Ma-lắc-ca trước hết gắn liền với việc trồng dừa và cao su. Các đồn điền cao su và dừa rải khắp từ nội ra ngoại thành. Các sản phẩm của Ma-lắc-ca ngày nay có mặt ở nhiều nước trên thế giới và đó cũng là nguồn thu nhập rất lớn của Malaysia.</a:t>
            </a:r>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11</a:t>
            </a:fld>
            <a:endParaRPr lang="en-US"/>
          </a:p>
        </p:txBody>
      </p:sp>
    </p:spTree>
    <p:extLst>
      <p:ext uri="{BB962C8B-B14F-4D97-AF65-F5344CB8AC3E}">
        <p14:creationId xmlns:p14="http://schemas.microsoft.com/office/powerpoint/2010/main" val="674932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14</a:t>
            </a:fld>
            <a:endParaRPr lang="en-US"/>
          </a:p>
        </p:txBody>
      </p:sp>
    </p:spTree>
    <p:extLst>
      <p:ext uri="{BB962C8B-B14F-4D97-AF65-F5344CB8AC3E}">
        <p14:creationId xmlns:p14="http://schemas.microsoft.com/office/powerpoint/2010/main" val="1638424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15</a:t>
            </a:fld>
            <a:endParaRPr lang="en-US"/>
          </a:p>
        </p:txBody>
      </p:sp>
    </p:spTree>
    <p:extLst>
      <p:ext uri="{BB962C8B-B14F-4D97-AF65-F5344CB8AC3E}">
        <p14:creationId xmlns:p14="http://schemas.microsoft.com/office/powerpoint/2010/main" val="535809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16</a:t>
            </a:fld>
            <a:endParaRPr lang="en-US"/>
          </a:p>
        </p:txBody>
      </p:sp>
    </p:spTree>
    <p:extLst>
      <p:ext uri="{BB962C8B-B14F-4D97-AF65-F5344CB8AC3E}">
        <p14:creationId xmlns:p14="http://schemas.microsoft.com/office/powerpoint/2010/main" val="4247422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E2599-44C4-D643-876A-DCCD126CF9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865FBF85-8D17-B449-9364-6A610C840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BFAF574E-A9F2-9948-909E-094DA8752216}"/>
              </a:ext>
            </a:extLst>
          </p:cNvPr>
          <p:cNvSpPr>
            <a:spLocks noGrp="1"/>
          </p:cNvSpPr>
          <p:nvPr>
            <p:ph type="dt" sz="half" idx="10"/>
          </p:nvPr>
        </p:nvSpPr>
        <p:spPr/>
        <p:txBody>
          <a:bodyPr/>
          <a:lstStyle/>
          <a:p>
            <a:fld id="{AB0018BF-1DEF-AF45-856A-D94288752618}" type="datetimeFigureOut">
              <a:rPr lang="x-none" smtClean="0"/>
              <a:t>11/18/2022</a:t>
            </a:fld>
            <a:endParaRPr lang="x-none"/>
          </a:p>
        </p:txBody>
      </p:sp>
      <p:sp>
        <p:nvSpPr>
          <p:cNvPr id="5" name="Footer Placeholder 4">
            <a:extLst>
              <a:ext uri="{FF2B5EF4-FFF2-40B4-BE49-F238E27FC236}">
                <a16:creationId xmlns:a16="http://schemas.microsoft.com/office/drawing/2014/main" xmlns="" id="{A79AA14D-2BF8-EF4B-95B1-5B46B7C79B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DD2A47D-3E6F-2543-B23C-A7408A22EAAD}"/>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84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E16A96DB-ACF7-804A-BBFB-91D4C4FF157C}"/>
              </a:ext>
            </a:extLst>
          </p:cNvPr>
          <p:cNvSpPr>
            <a:spLocks noGrp="1"/>
          </p:cNvSpPr>
          <p:nvPr>
            <p:ph type="dt" sz="half" idx="10"/>
          </p:nvPr>
        </p:nvSpPr>
        <p:spPr/>
        <p:txBody>
          <a:bodyPr/>
          <a:lstStyle/>
          <a:p>
            <a:fld id="{AB0018BF-1DEF-AF45-856A-D94288752618}" type="datetimeFigureOut">
              <a:rPr lang="x-none" smtClean="0"/>
              <a:t>11/18/2022</a:t>
            </a:fld>
            <a:endParaRPr lang="x-none"/>
          </a:p>
        </p:txBody>
      </p:sp>
      <p:sp>
        <p:nvSpPr>
          <p:cNvPr id="5" name="Footer Placeholder 4">
            <a:extLst>
              <a:ext uri="{FF2B5EF4-FFF2-40B4-BE49-F238E27FC236}">
                <a16:creationId xmlns:a16="http://schemas.microsoft.com/office/drawing/2014/main" xmlns="" id="{9AF45A9F-2D64-774D-B5D2-47E7B8F92B9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0F417E7-F316-D142-9CB8-D22E3B83CEE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59174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51CE6A-56C0-AB43-8E92-2AFBED7F96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D2993075-B871-FC4E-A49E-FE858DF3BB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6F69CB9-FE3C-9B43-9913-8D7A7B3B535B}"/>
              </a:ext>
            </a:extLst>
          </p:cNvPr>
          <p:cNvSpPr>
            <a:spLocks noGrp="1"/>
          </p:cNvSpPr>
          <p:nvPr>
            <p:ph type="dt" sz="half" idx="10"/>
          </p:nvPr>
        </p:nvSpPr>
        <p:spPr/>
        <p:txBody>
          <a:bodyPr/>
          <a:lstStyle/>
          <a:p>
            <a:fld id="{AB0018BF-1DEF-AF45-856A-D94288752618}" type="datetimeFigureOut">
              <a:rPr lang="x-none" smtClean="0"/>
              <a:t>11/18/2022</a:t>
            </a:fld>
            <a:endParaRPr lang="x-none"/>
          </a:p>
        </p:txBody>
      </p:sp>
      <p:sp>
        <p:nvSpPr>
          <p:cNvPr id="5" name="Footer Placeholder 4">
            <a:extLst>
              <a:ext uri="{FF2B5EF4-FFF2-40B4-BE49-F238E27FC236}">
                <a16:creationId xmlns:a16="http://schemas.microsoft.com/office/drawing/2014/main" xmlns="" id="{F0D4929B-6707-7C47-80A0-7BE9DA1319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8B7D01F-406E-2240-A715-5BDB687D9179}"/>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914664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DFB9DFD-C8D3-3C44-B0D5-7BF6616AA387}"/>
              </a:ext>
            </a:extLst>
          </p:cNvPr>
          <p:cNvSpPr>
            <a:spLocks noGrp="1"/>
          </p:cNvSpPr>
          <p:nvPr>
            <p:ph type="dt" sz="half" idx="10"/>
          </p:nvPr>
        </p:nvSpPr>
        <p:spPr/>
        <p:txBody>
          <a:bodyPr/>
          <a:lstStyle/>
          <a:p>
            <a:fld id="{AB0018BF-1DEF-AF45-856A-D94288752618}" type="datetimeFigureOut">
              <a:rPr lang="x-none" smtClean="0"/>
              <a:t>11/18/2022</a:t>
            </a:fld>
            <a:endParaRPr lang="x-none"/>
          </a:p>
        </p:txBody>
      </p:sp>
      <p:sp>
        <p:nvSpPr>
          <p:cNvPr id="5" name="Footer Placeholder 4">
            <a:extLst>
              <a:ext uri="{FF2B5EF4-FFF2-40B4-BE49-F238E27FC236}">
                <a16:creationId xmlns:a16="http://schemas.microsoft.com/office/drawing/2014/main" xmlns="" id="{84D704E4-185E-3E4F-BEBC-2A76647B99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916325F-0762-694E-AAD1-9A2FD043CC1F}"/>
              </a:ext>
            </a:extLst>
          </p:cNvPr>
          <p:cNvSpPr>
            <a:spLocks noGrp="1"/>
          </p:cNvSpPr>
          <p:nvPr>
            <p:ph type="sldNum" sz="quarter" idx="12"/>
          </p:nvPr>
        </p:nvSpPr>
        <p:spPr/>
        <p:txBody>
          <a:bodyPr/>
          <a:lstStyle/>
          <a:p>
            <a:fld id="{E0600755-D1C8-6B46-AEDB-81690690640B}" type="slidenum">
              <a:rPr lang="x-none" smtClean="0"/>
              <a:t>‹#›</a:t>
            </a:fld>
            <a:endParaRPr lang="x-none"/>
          </a:p>
        </p:txBody>
      </p:sp>
      <p:pic>
        <p:nvPicPr>
          <p:cNvPr id="7" name="Content Placeholder 4">
            <a:extLst>
              <a:ext uri="{FF2B5EF4-FFF2-40B4-BE49-F238E27FC236}">
                <a16:creationId xmlns:a16="http://schemas.microsoft.com/office/drawing/2014/main" xmlns="" id="{4C93CA4E-8F35-F040-9D8E-0C430431323D}"/>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359096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EF388E-3BCF-1F47-84AC-D783E5EFE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1875079-0FC1-AC4E-B65E-9508171A7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1D3914-6327-4C4F-BD6B-CF1A8F3AC46D}"/>
              </a:ext>
            </a:extLst>
          </p:cNvPr>
          <p:cNvSpPr>
            <a:spLocks noGrp="1"/>
          </p:cNvSpPr>
          <p:nvPr>
            <p:ph type="dt" sz="half" idx="10"/>
          </p:nvPr>
        </p:nvSpPr>
        <p:spPr/>
        <p:txBody>
          <a:bodyPr/>
          <a:lstStyle/>
          <a:p>
            <a:fld id="{AB0018BF-1DEF-AF45-856A-D94288752618}" type="datetimeFigureOut">
              <a:rPr lang="x-none" smtClean="0"/>
              <a:t>11/18/2022</a:t>
            </a:fld>
            <a:endParaRPr lang="x-none"/>
          </a:p>
        </p:txBody>
      </p:sp>
      <p:sp>
        <p:nvSpPr>
          <p:cNvPr id="5" name="Footer Placeholder 4">
            <a:extLst>
              <a:ext uri="{FF2B5EF4-FFF2-40B4-BE49-F238E27FC236}">
                <a16:creationId xmlns:a16="http://schemas.microsoft.com/office/drawing/2014/main" xmlns="" id="{722B2FE8-8625-3C43-9014-5A431ABC03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5A126B7-FB7A-6C4D-B6E8-7A7AD3D3A482}"/>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27999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138F8868-5C82-8F44-843E-13ACC75C2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2BFA4B59-2DF0-2D4D-81DC-4B5D1BEDA2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7C6BDB5D-AC0A-A24B-886F-29826BC4BCF0}"/>
              </a:ext>
            </a:extLst>
          </p:cNvPr>
          <p:cNvSpPr>
            <a:spLocks noGrp="1"/>
          </p:cNvSpPr>
          <p:nvPr>
            <p:ph type="dt" sz="half" idx="10"/>
          </p:nvPr>
        </p:nvSpPr>
        <p:spPr/>
        <p:txBody>
          <a:bodyPr/>
          <a:lstStyle/>
          <a:p>
            <a:fld id="{AB0018BF-1DEF-AF45-856A-D94288752618}" type="datetimeFigureOut">
              <a:rPr lang="x-none" smtClean="0"/>
              <a:t>11/18/2022</a:t>
            </a:fld>
            <a:endParaRPr lang="x-none"/>
          </a:p>
        </p:txBody>
      </p:sp>
      <p:sp>
        <p:nvSpPr>
          <p:cNvPr id="6" name="Footer Placeholder 5">
            <a:extLst>
              <a:ext uri="{FF2B5EF4-FFF2-40B4-BE49-F238E27FC236}">
                <a16:creationId xmlns:a16="http://schemas.microsoft.com/office/drawing/2014/main" xmlns="" id="{D073ED2E-7511-8144-97D6-45497E29DA3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1A75F0DF-67F8-5C49-987A-535B0A67B32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30671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AB8C6B-11E7-5347-901B-A4FA2A91888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FB9ABDFF-3AD9-B94B-8D98-B4AED0796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074D1E3-70D4-CB40-9DE6-D0C3E4827D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E8D97218-4E18-C446-89E6-B367A43A0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95BB46D-CB89-5A45-AC0F-37D1AF15F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590AEACF-67F4-7140-A45C-1DB7529C72D4}"/>
              </a:ext>
            </a:extLst>
          </p:cNvPr>
          <p:cNvSpPr>
            <a:spLocks noGrp="1"/>
          </p:cNvSpPr>
          <p:nvPr>
            <p:ph type="dt" sz="half" idx="10"/>
          </p:nvPr>
        </p:nvSpPr>
        <p:spPr/>
        <p:txBody>
          <a:bodyPr/>
          <a:lstStyle/>
          <a:p>
            <a:fld id="{AB0018BF-1DEF-AF45-856A-D94288752618}" type="datetimeFigureOut">
              <a:rPr lang="x-none" smtClean="0"/>
              <a:t>11/18/2022</a:t>
            </a:fld>
            <a:endParaRPr lang="x-none"/>
          </a:p>
        </p:txBody>
      </p:sp>
      <p:sp>
        <p:nvSpPr>
          <p:cNvPr id="8" name="Footer Placeholder 7">
            <a:extLst>
              <a:ext uri="{FF2B5EF4-FFF2-40B4-BE49-F238E27FC236}">
                <a16:creationId xmlns:a16="http://schemas.microsoft.com/office/drawing/2014/main" xmlns="" id="{90BCC459-C0FB-5243-BDEF-C5C4A1DC27F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403583BC-8C88-D94A-A827-1CF1BD2E475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6647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B5F2415-FB33-0643-B3CC-94377FCB1F31}"/>
              </a:ext>
            </a:extLst>
          </p:cNvPr>
          <p:cNvSpPr>
            <a:spLocks noGrp="1"/>
          </p:cNvSpPr>
          <p:nvPr>
            <p:ph type="dt" sz="half" idx="10"/>
          </p:nvPr>
        </p:nvSpPr>
        <p:spPr/>
        <p:txBody>
          <a:bodyPr/>
          <a:lstStyle/>
          <a:p>
            <a:fld id="{AB0018BF-1DEF-AF45-856A-D94288752618}" type="datetimeFigureOut">
              <a:rPr lang="x-none" smtClean="0"/>
              <a:t>11/18/2022</a:t>
            </a:fld>
            <a:endParaRPr lang="x-none"/>
          </a:p>
        </p:txBody>
      </p:sp>
      <p:sp>
        <p:nvSpPr>
          <p:cNvPr id="4" name="Footer Placeholder 3">
            <a:extLst>
              <a:ext uri="{FF2B5EF4-FFF2-40B4-BE49-F238E27FC236}">
                <a16:creationId xmlns:a16="http://schemas.microsoft.com/office/drawing/2014/main" xmlns="" id="{8566C06D-B3AF-4147-9D18-DD421936A67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DC72309-C4D9-CC4C-B4E0-28A37FF037D3}"/>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2136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9FBCE91-98BD-7F42-9EB2-03387EAB583F}"/>
              </a:ext>
            </a:extLst>
          </p:cNvPr>
          <p:cNvSpPr>
            <a:spLocks noGrp="1"/>
          </p:cNvSpPr>
          <p:nvPr>
            <p:ph type="dt" sz="half" idx="10"/>
          </p:nvPr>
        </p:nvSpPr>
        <p:spPr/>
        <p:txBody>
          <a:bodyPr/>
          <a:lstStyle/>
          <a:p>
            <a:fld id="{AB0018BF-1DEF-AF45-856A-D94288752618}" type="datetimeFigureOut">
              <a:rPr lang="x-none" smtClean="0"/>
              <a:t>11/18/2022</a:t>
            </a:fld>
            <a:endParaRPr lang="x-none"/>
          </a:p>
        </p:txBody>
      </p:sp>
      <p:sp>
        <p:nvSpPr>
          <p:cNvPr id="3" name="Footer Placeholder 2">
            <a:extLst>
              <a:ext uri="{FF2B5EF4-FFF2-40B4-BE49-F238E27FC236}">
                <a16:creationId xmlns:a16="http://schemas.microsoft.com/office/drawing/2014/main" xmlns="" id="{3AE85E20-1072-844A-A4FB-EC5E6A4884C8}"/>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BF7D6AFA-FE69-C640-9E37-4A778F1C8834}"/>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61136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FF024-E972-4641-BBDC-75D947E35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257420A-E054-FE40-AA4C-27C033670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8A37CE29-67C0-1740-AEE1-B4A33F436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1A06563-8279-914A-B5DE-C03AE1A1B031}"/>
              </a:ext>
            </a:extLst>
          </p:cNvPr>
          <p:cNvSpPr>
            <a:spLocks noGrp="1"/>
          </p:cNvSpPr>
          <p:nvPr>
            <p:ph type="dt" sz="half" idx="10"/>
          </p:nvPr>
        </p:nvSpPr>
        <p:spPr/>
        <p:txBody>
          <a:bodyPr/>
          <a:lstStyle/>
          <a:p>
            <a:fld id="{AB0018BF-1DEF-AF45-856A-D94288752618}" type="datetimeFigureOut">
              <a:rPr lang="x-none" smtClean="0"/>
              <a:t>11/18/2022</a:t>
            </a:fld>
            <a:endParaRPr lang="x-none"/>
          </a:p>
        </p:txBody>
      </p:sp>
      <p:sp>
        <p:nvSpPr>
          <p:cNvPr id="6" name="Footer Placeholder 5">
            <a:extLst>
              <a:ext uri="{FF2B5EF4-FFF2-40B4-BE49-F238E27FC236}">
                <a16:creationId xmlns:a16="http://schemas.microsoft.com/office/drawing/2014/main" xmlns="" id="{C10A42F0-05AB-3246-B134-957CE5ED795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B8B4F9F4-5931-F84A-BCD5-37E44A1ACB1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8759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9EA94-4E31-2440-8789-7CE2AEA2F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B707E50E-4F25-CA48-8CFD-CFA9AB2571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105C266F-1DFC-EC43-8DB7-3F761E64C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43482F-2AF9-6540-B7FE-7DBCA984A415}"/>
              </a:ext>
            </a:extLst>
          </p:cNvPr>
          <p:cNvSpPr>
            <a:spLocks noGrp="1"/>
          </p:cNvSpPr>
          <p:nvPr>
            <p:ph type="dt" sz="half" idx="10"/>
          </p:nvPr>
        </p:nvSpPr>
        <p:spPr/>
        <p:txBody>
          <a:bodyPr/>
          <a:lstStyle/>
          <a:p>
            <a:fld id="{AB0018BF-1DEF-AF45-856A-D94288752618}" type="datetimeFigureOut">
              <a:rPr lang="x-none" smtClean="0"/>
              <a:t>11/18/2022</a:t>
            </a:fld>
            <a:endParaRPr lang="x-none"/>
          </a:p>
        </p:txBody>
      </p:sp>
      <p:sp>
        <p:nvSpPr>
          <p:cNvPr id="6" name="Footer Placeholder 5">
            <a:extLst>
              <a:ext uri="{FF2B5EF4-FFF2-40B4-BE49-F238E27FC236}">
                <a16:creationId xmlns:a16="http://schemas.microsoft.com/office/drawing/2014/main" xmlns="" id="{37FCD735-9E52-874D-94CA-8F326ADA2FE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3E6E8648-DEB3-654A-9F9F-055C776CDD45}"/>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059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54EA24-9EF0-7C42-A209-DF3B945D5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1306266B-73D1-2C46-91BC-C9122C544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8DD6082A-8886-654E-9F84-D814F579D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18BF-1DEF-AF45-856A-D94288752618}" type="datetimeFigureOut">
              <a:rPr lang="x-none" smtClean="0"/>
              <a:t>11/18/2022</a:t>
            </a:fld>
            <a:endParaRPr lang="x-none"/>
          </a:p>
        </p:txBody>
      </p:sp>
      <p:sp>
        <p:nvSpPr>
          <p:cNvPr id="5" name="Footer Placeholder 4">
            <a:extLst>
              <a:ext uri="{FF2B5EF4-FFF2-40B4-BE49-F238E27FC236}">
                <a16:creationId xmlns:a16="http://schemas.microsoft.com/office/drawing/2014/main" xmlns="" id="{08636F96-BFA6-7F4D-B33D-B6226CF3A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F72691A1-6AC7-844A-8F98-B580B30E2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0755-D1C8-6B46-AEDB-81690690640B}" type="slidenum">
              <a:rPr lang="x-none" smtClean="0"/>
              <a:t>‹#›</a:t>
            </a:fld>
            <a:endParaRPr lang="x-none"/>
          </a:p>
        </p:txBody>
      </p:sp>
    </p:spTree>
    <p:extLst>
      <p:ext uri="{BB962C8B-B14F-4D97-AF65-F5344CB8AC3E}">
        <p14:creationId xmlns:p14="http://schemas.microsoft.com/office/powerpoint/2010/main" val="366350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30.xml"/><Relationship Id="rId3" Type="http://schemas.openxmlformats.org/officeDocument/2006/relationships/slideLayout" Target="../slideLayouts/slideLayout2.xml"/><Relationship Id="rId7" Type="http://schemas.openxmlformats.org/officeDocument/2006/relationships/slide" Target="slide28.xml"/><Relationship Id="rId12" Type="http://schemas.openxmlformats.org/officeDocument/2006/relationships/image" Target="../media/image3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7.xml"/><Relationship Id="rId11" Type="http://schemas.openxmlformats.org/officeDocument/2006/relationships/image" Target="../media/image34.gif"/><Relationship Id="rId5" Type="http://schemas.openxmlformats.org/officeDocument/2006/relationships/slide" Target="slide26.xml"/><Relationship Id="rId15" Type="http://schemas.openxmlformats.org/officeDocument/2006/relationships/slide" Target="slide31.xml"/><Relationship Id="rId10" Type="http://schemas.openxmlformats.org/officeDocument/2006/relationships/image" Target="../media/image33.gif"/><Relationship Id="rId4" Type="http://schemas.openxmlformats.org/officeDocument/2006/relationships/image" Target="../media/image31.png"/><Relationship Id="rId9" Type="http://schemas.openxmlformats.org/officeDocument/2006/relationships/image" Target="../media/image32.gif"/><Relationship Id="rId1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8.png"/><Relationship Id="rId1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5.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8.png"/><Relationship Id="rId1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47.png"/><Relationship Id="rId2" Type="http://schemas.openxmlformats.org/officeDocument/2006/relationships/audio" Target="../media/audio1.wav"/><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36.png"/><Relationship Id="rId15" Type="http://schemas.openxmlformats.org/officeDocument/2006/relationships/slide" Target="slide25.xml"/><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8.png"/><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5.xml"/><Relationship Id="rId3" Type="http://schemas.openxmlformats.org/officeDocument/2006/relationships/audio" Target="../media/audio3.wav"/><Relationship Id="rId7" Type="http://schemas.openxmlformats.org/officeDocument/2006/relationships/image" Target="../media/image37.png"/><Relationship Id="rId12" Type="http://schemas.openxmlformats.org/officeDocument/2006/relationships/image" Target="../media/image51.png"/><Relationship Id="rId2" Type="http://schemas.openxmlformats.org/officeDocument/2006/relationships/audio" Target="../media/audio1.wav"/><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36.png"/><Relationship Id="rId15" Type="http://schemas.openxmlformats.org/officeDocument/2006/relationships/image" Target="../media/image5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8.png"/><Relationship Id="rId1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8.png"/><Relationship Id="rId1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2231137" y="365125"/>
            <a:ext cx="7217664" cy="1754326"/>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smtClean="0">
                <a:ln w="0"/>
                <a:solidFill>
                  <a:srgbClr val="0000FF"/>
                </a:solidFill>
                <a:effectLst>
                  <a:reflection blurRad="12700" stA="50000" endPos="50000" dist="5000" dir="5400000" sy="-100000" rotWithShape="0"/>
                </a:effectLst>
              </a:rPr>
              <a:t>Chào</a:t>
            </a:r>
            <a:r>
              <a:rPr lang="en-US" sz="5400" b="1" cap="all" spc="0" dirty="0" smtClean="0">
                <a:ln w="0"/>
                <a:solidFill>
                  <a:srgbClr val="0000FF"/>
                </a:solidFill>
                <a:effectLst>
                  <a:reflection blurRad="12700" stA="50000" endPos="50000" dist="5000" dir="5400000" sy="-100000" rotWithShape="0"/>
                </a:effectLst>
              </a:rPr>
              <a:t> </a:t>
            </a:r>
            <a:r>
              <a:rPr lang="en-US" sz="5400" b="1" cap="all" spc="0" dirty="0" err="1" smtClean="0">
                <a:ln w="0"/>
                <a:solidFill>
                  <a:srgbClr val="0000FF"/>
                </a:solidFill>
                <a:effectLst>
                  <a:reflection blurRad="12700" stA="50000" endPos="50000" dist="5000" dir="5400000" sy="-100000" rotWithShape="0"/>
                </a:effectLst>
              </a:rPr>
              <a:t>mừng</a:t>
            </a:r>
            <a:r>
              <a:rPr lang="en-US" sz="5400" b="1" cap="all" spc="0" dirty="0" smtClean="0">
                <a:ln w="0"/>
                <a:solidFill>
                  <a:srgbClr val="0000FF"/>
                </a:solidFill>
                <a:effectLst>
                  <a:reflection blurRad="12700" stA="50000" endPos="50000" dist="5000" dir="5400000" sy="-100000" rotWithShape="0"/>
                </a:effectLst>
              </a:rPr>
              <a:t> </a:t>
            </a:r>
            <a:r>
              <a:rPr lang="en-US" sz="5400" b="1" cap="all" spc="0" dirty="0" err="1" smtClean="0">
                <a:ln w="0"/>
                <a:solidFill>
                  <a:srgbClr val="0000FF"/>
                </a:solidFill>
                <a:effectLst>
                  <a:reflection blurRad="12700" stA="50000" endPos="50000" dist="5000" dir="5400000" sy="-100000" rotWithShape="0"/>
                </a:effectLst>
              </a:rPr>
              <a:t>các</a:t>
            </a:r>
            <a:r>
              <a:rPr lang="en-US" sz="5400" b="1" cap="all" spc="0" dirty="0" smtClean="0">
                <a:ln w="0"/>
                <a:solidFill>
                  <a:srgbClr val="0000FF"/>
                </a:solidFill>
                <a:effectLst>
                  <a:reflection blurRad="12700" stA="50000" endPos="50000" dist="5000" dir="5400000" sy="-100000" rotWithShape="0"/>
                </a:effectLst>
              </a:rPr>
              <a:t> </a:t>
            </a:r>
            <a:r>
              <a:rPr lang="en-US" sz="5400" b="1" cap="all" spc="0" dirty="0" err="1" smtClean="0">
                <a:ln w="0"/>
                <a:solidFill>
                  <a:srgbClr val="0000FF"/>
                </a:solidFill>
                <a:effectLst>
                  <a:reflection blurRad="12700" stA="50000" endPos="50000" dist="5000" dir="5400000" sy="-100000" rotWithShape="0"/>
                </a:effectLst>
              </a:rPr>
              <a:t>em</a:t>
            </a:r>
            <a:r>
              <a:rPr lang="en-US" sz="5400" b="1" cap="all" spc="0" dirty="0" smtClean="0">
                <a:ln w="0"/>
                <a:solidFill>
                  <a:srgbClr val="0000FF"/>
                </a:solidFill>
                <a:effectLst>
                  <a:reflection blurRad="12700" stA="50000" endPos="50000" dist="5000" dir="5400000" sy="-100000" rotWithShape="0"/>
                </a:effectLst>
              </a:rPr>
              <a:t> </a:t>
            </a:r>
            <a:r>
              <a:rPr lang="en-US" sz="5400" b="1" cap="all" spc="0" dirty="0" err="1" smtClean="0">
                <a:ln w="0"/>
                <a:solidFill>
                  <a:srgbClr val="0000FF"/>
                </a:solidFill>
                <a:effectLst>
                  <a:reflection blurRad="12700" stA="50000" endPos="50000" dist="5000" dir="5400000" sy="-100000" rotWithShape="0"/>
                </a:effectLst>
              </a:rPr>
              <a:t>đến</a:t>
            </a:r>
            <a:r>
              <a:rPr lang="en-US" sz="5400" b="1" cap="all" spc="0" dirty="0" smtClean="0">
                <a:ln w="0"/>
                <a:solidFill>
                  <a:srgbClr val="0000FF"/>
                </a:solidFill>
                <a:effectLst>
                  <a:reflection blurRad="12700" stA="50000" endPos="50000" dist="5000" dir="5400000" sy="-100000" rotWithShape="0"/>
                </a:effectLst>
              </a:rPr>
              <a:t> </a:t>
            </a:r>
            <a:r>
              <a:rPr lang="en-US" sz="5400" b="1" cap="all" spc="0" dirty="0" err="1" smtClean="0">
                <a:ln w="0"/>
                <a:solidFill>
                  <a:srgbClr val="0000FF"/>
                </a:solidFill>
                <a:effectLst>
                  <a:reflection blurRad="12700" stA="50000" endPos="50000" dist="5000" dir="5400000" sy="-100000" rotWithShape="0"/>
                </a:effectLst>
              </a:rPr>
              <a:t>với</a:t>
            </a:r>
            <a:r>
              <a:rPr lang="en-US" sz="5400" b="1" cap="all" spc="0" dirty="0" smtClean="0">
                <a:ln w="0"/>
                <a:solidFill>
                  <a:srgbClr val="0000FF"/>
                </a:solidFill>
                <a:effectLst>
                  <a:reflection blurRad="12700" stA="50000" endPos="50000" dist="5000" dir="5400000" sy="-100000" rotWithShape="0"/>
                </a:effectLst>
              </a:rPr>
              <a:t> </a:t>
            </a:r>
            <a:r>
              <a:rPr lang="en-US" sz="5400" b="1" cap="all" spc="0" dirty="0" err="1" smtClean="0">
                <a:ln w="0"/>
                <a:solidFill>
                  <a:srgbClr val="0000FF"/>
                </a:solidFill>
                <a:effectLst>
                  <a:reflection blurRad="12700" stA="50000" endPos="50000" dist="5000" dir="5400000" sy="-100000" rotWithShape="0"/>
                </a:effectLst>
              </a:rPr>
              <a:t>môn</a:t>
            </a:r>
            <a:r>
              <a:rPr lang="en-US" sz="5400" b="1" cap="all" spc="0" dirty="0" smtClean="0">
                <a:ln w="0"/>
                <a:solidFill>
                  <a:srgbClr val="0000FF"/>
                </a:solidFill>
                <a:effectLst>
                  <a:reflection blurRad="12700" stA="50000" endPos="50000" dist="5000" dir="5400000" sy="-100000" rotWithShape="0"/>
                </a:effectLst>
              </a:rPr>
              <a:t> </a:t>
            </a:r>
            <a:r>
              <a:rPr lang="en-US" sz="5400" b="1" cap="all" spc="0" dirty="0" err="1" smtClean="0">
                <a:ln w="0"/>
                <a:solidFill>
                  <a:srgbClr val="0000FF"/>
                </a:solidFill>
                <a:effectLst>
                  <a:reflection blurRad="12700" stA="50000" endPos="50000" dist="5000" dir="5400000" sy="-100000" rotWithShape="0"/>
                </a:effectLst>
              </a:rPr>
              <a:t>học</a:t>
            </a:r>
            <a:endParaRPr lang="en-US" sz="5400" b="1" cap="all" spc="0" dirty="0">
              <a:ln w="0"/>
              <a:solidFill>
                <a:srgbClr val="0000FF"/>
              </a:solidFill>
              <a:effectLst>
                <a:reflection blurRad="12700" stA="50000" endPos="50000" dist="5000" dir="5400000" sy="-100000" rotWithShape="0"/>
              </a:effectLst>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1137" y="2450592"/>
            <a:ext cx="7924799" cy="368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669280" y="4473493"/>
            <a:ext cx="2233304" cy="461665"/>
          </a:xfrm>
          <a:prstGeom prst="rect">
            <a:avLst/>
          </a:prstGeom>
          <a:noFill/>
        </p:spPr>
        <p:txBody>
          <a:bodyPr wrap="none" rtlCol="0">
            <a:spAutoFit/>
          </a:bodyPr>
          <a:lstStyle/>
          <a:p>
            <a:r>
              <a:rPr lang="en-US" sz="2400" dirty="0" err="1" smtClean="0">
                <a:solidFill>
                  <a:srgbClr val="FF0000"/>
                </a:solidFill>
                <a:latin typeface=".VnArabiaH" pitchFamily="34" charset="0"/>
              </a:rPr>
              <a:t>Lịch</a:t>
            </a:r>
            <a:r>
              <a:rPr lang="en-US" sz="2400" dirty="0" smtClean="0">
                <a:solidFill>
                  <a:srgbClr val="FF0000"/>
                </a:solidFill>
                <a:latin typeface=".VnArabiaH" pitchFamily="34" charset="0"/>
              </a:rPr>
              <a:t> </a:t>
            </a:r>
            <a:r>
              <a:rPr lang="en-US" sz="2400" dirty="0" err="1" smtClean="0">
                <a:solidFill>
                  <a:srgbClr val="FF0000"/>
                </a:solidFill>
                <a:latin typeface=".VnArabiaH" pitchFamily="34" charset="0"/>
              </a:rPr>
              <a:t>sử</a:t>
            </a:r>
            <a:r>
              <a:rPr lang="en-US" sz="2400" dirty="0" smtClean="0">
                <a:solidFill>
                  <a:srgbClr val="FF0000"/>
                </a:solidFill>
                <a:latin typeface=".VnArabiaH" pitchFamily="34" charset="0"/>
              </a:rPr>
              <a:t> </a:t>
            </a:r>
            <a:r>
              <a:rPr lang="en-US" sz="2400" dirty="0" err="1" smtClean="0">
                <a:solidFill>
                  <a:srgbClr val="FF0000"/>
                </a:solidFill>
                <a:latin typeface=".VnArabiaH" pitchFamily="34" charset="0"/>
              </a:rPr>
              <a:t>lớp</a:t>
            </a:r>
            <a:r>
              <a:rPr lang="en-US" sz="2400" dirty="0" smtClean="0">
                <a:solidFill>
                  <a:srgbClr val="FF0000"/>
                </a:solidFill>
                <a:latin typeface=".VnArabiaH" pitchFamily="34" charset="0"/>
              </a:rPr>
              <a:t> 7</a:t>
            </a:r>
            <a:endParaRPr lang="en-US" sz="2400" dirty="0">
              <a:solidFill>
                <a:srgbClr val="FF0000"/>
              </a:solidFill>
              <a:latin typeface=".VnArabiaH" pitchFamily="34" charset="0"/>
            </a:endParaRPr>
          </a:p>
        </p:txBody>
      </p:sp>
    </p:spTree>
    <p:extLst>
      <p:ext uri="{BB962C8B-B14F-4D97-AF65-F5344CB8AC3E}">
        <p14:creationId xmlns:p14="http://schemas.microsoft.com/office/powerpoint/2010/main" val="278699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91335" y="1082946"/>
            <a:ext cx="11732198"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
        <p:nvSpPr>
          <p:cNvPr id="8" name="Rounded Rectangle 5">
            <a:extLst>
              <a:ext uri="{FF2B5EF4-FFF2-40B4-BE49-F238E27FC236}">
                <a16:creationId xmlns:a16="http://schemas.microsoft.com/office/drawing/2014/main" xmlns="" id="{E6FCF961-C33B-4AD0-9956-5E9D5A831780}"/>
              </a:ext>
            </a:extLst>
          </p:cNvPr>
          <p:cNvSpPr/>
          <p:nvPr/>
        </p:nvSpPr>
        <p:spPr>
          <a:xfrm>
            <a:off x="229901" y="2174291"/>
            <a:ext cx="11732198" cy="1423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XIII: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Nam Á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Nh</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Pa-</a:t>
            </a:r>
            <a:r>
              <a:rPr lang="en-US" sz="2800" dirty="0" err="1">
                <a:solidFill>
                  <a:schemeClr val="tx1"/>
                </a:solidFill>
                <a:latin typeface="Times New Roman" panose="02020603050405020304" pitchFamily="18" charset="0"/>
                <a:cs typeface="Times New Roman" panose="02020603050405020304" pitchFamily="18" charset="0"/>
              </a:rPr>
              <a:t>gan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Cham-pa, Ha-</a:t>
            </a:r>
            <a:r>
              <a:rPr lang="en-US" sz="2800" dirty="0" err="1">
                <a:solidFill>
                  <a:schemeClr val="tx1"/>
                </a:solidFill>
                <a:latin typeface="Times New Roman" panose="02020603050405020304" pitchFamily="18" charset="0"/>
                <a:cs typeface="Times New Roman" panose="02020603050405020304" pitchFamily="18" charset="0"/>
              </a:rPr>
              <a:t>ri</a:t>
            </a:r>
            <a:r>
              <a:rPr lang="en-US" sz="2800" dirty="0">
                <a:solidFill>
                  <a:schemeClr val="tx1"/>
                </a:solidFill>
                <a:latin typeface="Times New Roman" panose="02020603050405020304" pitchFamily="18" charset="0"/>
                <a:cs typeface="Times New Roman" panose="02020603050405020304" pitchFamily="18" charset="0"/>
              </a:rPr>
              <a:t>-pun-</a:t>
            </a:r>
            <a:r>
              <a:rPr lang="en-US" sz="2800" dirty="0" err="1">
                <a:solidFill>
                  <a:schemeClr val="tx1"/>
                </a:solidFill>
                <a:latin typeface="Times New Roman" panose="02020603050405020304" pitchFamily="18" charset="0"/>
                <a:cs typeface="Times New Roman" panose="02020603050405020304" pitchFamily="18" charset="0"/>
              </a:rPr>
              <a:t>giay</a:t>
            </a:r>
            <a:r>
              <a:rPr lang="en-US" sz="2800" dirty="0">
                <a:solidFill>
                  <a:schemeClr val="tx1"/>
                </a:solidFill>
                <a:latin typeface="Times New Roman" panose="02020603050405020304" pitchFamily="18" charset="0"/>
                <a:cs typeface="Times New Roman" panose="02020603050405020304" pitchFamily="18" charset="0"/>
              </a:rPr>
              <a:t>-a, Sri-vi-</a:t>
            </a:r>
            <a:r>
              <a:rPr lang="en-US" sz="2800" dirty="0" err="1">
                <a:solidFill>
                  <a:schemeClr val="tx1"/>
                </a:solidFill>
                <a:latin typeface="Times New Roman" panose="02020603050405020304" pitchFamily="18" charset="0"/>
                <a:cs typeface="Times New Roman" panose="02020603050405020304" pitchFamily="18" charset="0"/>
              </a:rPr>
              <a:t>giay</a:t>
            </a:r>
            <a:r>
              <a:rPr lang="en-US" sz="2800" dirty="0">
                <a:solidFill>
                  <a:schemeClr val="tx1"/>
                </a:solidFill>
                <a:latin typeface="Times New Roman" panose="02020603050405020304" pitchFamily="18" charset="0"/>
                <a:cs typeface="Times New Roman" panose="02020603050405020304" pitchFamily="18" charset="0"/>
              </a:rPr>
              <a:t>-a…</a:t>
            </a:r>
          </a:p>
        </p:txBody>
      </p:sp>
      <p:sp>
        <p:nvSpPr>
          <p:cNvPr id="5" name="Rounded Rectangle 5">
            <a:extLst>
              <a:ext uri="{FF2B5EF4-FFF2-40B4-BE49-F238E27FC236}">
                <a16:creationId xmlns:a16="http://schemas.microsoft.com/office/drawing/2014/main" xmlns="" id="{C641BBE7-8FEF-479E-B4C9-F4100EE2D67B}"/>
              </a:ext>
            </a:extLst>
          </p:cNvPr>
          <p:cNvSpPr/>
          <p:nvPr/>
        </p:nvSpPr>
        <p:spPr>
          <a:xfrm>
            <a:off x="298216" y="3914472"/>
            <a:ext cx="11732198" cy="237456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Đến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thế</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kỉ</a:t>
            </a:r>
            <a:r>
              <a:rPr lang="en-US" sz="3600" b="1" i="1" dirty="0">
                <a:solidFill>
                  <a:schemeClr val="tx1"/>
                </a:solidFill>
                <a:latin typeface="Times New Roman" panose="02020603050405020304" pitchFamily="18" charset="0"/>
                <a:cs typeface="Times New Roman" panose="02020603050405020304" pitchFamily="18" charset="0"/>
              </a:rPr>
              <a:t> XIII, tr</a:t>
            </a:r>
            <a:r>
              <a:rPr lang="vi-VN" sz="3600" b="1" i="1" dirty="0">
                <a:solidFill>
                  <a:schemeClr val="tx1"/>
                </a:solidFill>
                <a:latin typeface="Times New Roman" panose="02020603050405020304" pitchFamily="18" charset="0"/>
                <a:cs typeface="Times New Roman" panose="02020603050405020304" pitchFamily="18" charset="0"/>
              </a:rPr>
              <a:t>ư</a:t>
            </a:r>
            <a:r>
              <a:rPr lang="en-US" sz="3600" b="1" i="1" dirty="0" err="1">
                <a:solidFill>
                  <a:schemeClr val="tx1"/>
                </a:solidFill>
                <a:latin typeface="Times New Roman" panose="02020603050405020304" pitchFamily="18" charset="0"/>
                <a:cs typeface="Times New Roman" panose="02020603050405020304" pitchFamily="18" charset="0"/>
              </a:rPr>
              <a:t>ớc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nguy</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cơ</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xâm</a:t>
            </a:r>
            <a:r>
              <a:rPr lang="en-US" sz="3600" b="1" i="1" dirty="0">
                <a:solidFill>
                  <a:schemeClr val="tx1"/>
                </a:solidFill>
                <a:latin typeface="Times New Roman" panose="02020603050405020304" pitchFamily="18" charset="0"/>
                <a:cs typeface="Times New Roman" panose="02020603050405020304" pitchFamily="18" charset="0"/>
              </a:rPr>
              <a:t> l</a:t>
            </a:r>
            <a:r>
              <a:rPr lang="vi-VN" sz="3600" b="1" i="1" dirty="0">
                <a:solidFill>
                  <a:schemeClr val="tx1"/>
                </a:solidFill>
                <a:latin typeface="Times New Roman" panose="02020603050405020304" pitchFamily="18" charset="0"/>
                <a:cs typeface="Times New Roman" panose="02020603050405020304" pitchFamily="18" charset="0"/>
              </a:rPr>
              <a:t>ư</a:t>
            </a:r>
            <a:r>
              <a:rPr lang="en-US" sz="3600" b="1" i="1" dirty="0" err="1">
                <a:solidFill>
                  <a:schemeClr val="tx1"/>
                </a:solidFill>
                <a:latin typeface="Times New Roman" panose="02020603050405020304" pitchFamily="18" charset="0"/>
                <a:cs typeface="Times New Roman" panose="02020603050405020304" pitchFamily="18" charset="0"/>
              </a:rPr>
              <a:t>ợc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của</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Mông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cổ</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các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tiểu</a:t>
            </a:r>
            <a:r>
              <a:rPr lang="en-US" sz="3600" b="1" i="1" dirty="0">
                <a:solidFill>
                  <a:schemeClr val="tx1"/>
                </a:solidFill>
                <a:latin typeface="Times New Roman" panose="02020603050405020304" pitchFamily="18" charset="0"/>
                <a:cs typeface="Times New Roman" panose="02020603050405020304" pitchFamily="18" charset="0"/>
              </a:rPr>
              <a:t> v</a:t>
            </a:r>
            <a:r>
              <a:rPr lang="vi-VN" sz="3600" b="1" i="1" dirty="0">
                <a:solidFill>
                  <a:schemeClr val="tx1"/>
                </a:solidFill>
                <a:latin typeface="Times New Roman" panose="02020603050405020304" pitchFamily="18" charset="0"/>
                <a:cs typeface="Times New Roman" panose="02020603050405020304" pitchFamily="18" charset="0"/>
              </a:rPr>
              <a:t>ư</a:t>
            </a:r>
            <a:r>
              <a:rPr lang="en-US" sz="3600" b="1" i="1" dirty="0" err="1">
                <a:solidFill>
                  <a:schemeClr val="tx1"/>
                </a:solidFill>
                <a:latin typeface="Times New Roman" panose="02020603050405020304" pitchFamily="18" charset="0"/>
                <a:cs typeface="Times New Roman" panose="02020603050405020304" pitchFamily="18" charset="0"/>
              </a:rPr>
              <a:t>ơng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quốc</a:t>
            </a:r>
            <a:r>
              <a:rPr lang="en-US" sz="3600" b="1" i="1" dirty="0">
                <a:solidFill>
                  <a:schemeClr val="tx1"/>
                </a:solidFill>
                <a:latin typeface="Times New Roman" panose="02020603050405020304" pitchFamily="18" charset="0"/>
                <a:cs typeface="Times New Roman" panose="02020603050405020304" pitchFamily="18" charset="0"/>
              </a:rPr>
              <a:t> ở </a:t>
            </a:r>
            <a:r>
              <a:rPr lang="en-US" sz="3600" b="1" i="1" dirty="0" err="1">
                <a:solidFill>
                  <a:schemeClr val="tx1"/>
                </a:solidFill>
                <a:latin typeface="Times New Roman" panose="02020603050405020304" pitchFamily="18" charset="0"/>
                <a:cs typeface="Times New Roman" panose="02020603050405020304" pitchFamily="18" charset="0"/>
              </a:rPr>
              <a:t>Đông</a:t>
            </a:r>
            <a:r>
              <a:rPr lang="en-US" sz="3600" b="1" i="1" dirty="0">
                <a:solidFill>
                  <a:schemeClr val="tx1"/>
                </a:solidFill>
                <a:latin typeface="Times New Roman" panose="02020603050405020304" pitchFamily="18" charset="0"/>
                <a:cs typeface="Times New Roman" panose="02020603050405020304" pitchFamily="18" charset="0"/>
              </a:rPr>
              <a:t> Nam Á </a:t>
            </a:r>
            <a:r>
              <a:rPr lang="en-US" sz="3600" b="1" i="1" dirty="0" err="1">
                <a:solidFill>
                  <a:schemeClr val="tx1"/>
                </a:solidFill>
                <a:latin typeface="Times New Roman" panose="02020603050405020304" pitchFamily="18" charset="0"/>
                <a:cs typeface="Times New Roman" panose="02020603050405020304" pitchFamily="18" charset="0"/>
              </a:rPr>
              <a:t>đã</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thống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nhất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thành</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các</a:t>
            </a:r>
            <a:r>
              <a:rPr lang="en-US" sz="3600" b="1" i="1" dirty="0">
                <a:solidFill>
                  <a:schemeClr val="tx1"/>
                </a:solidFill>
                <a:latin typeface="Times New Roman" panose="02020603050405020304" pitchFamily="18" charset="0"/>
                <a:cs typeface="Times New Roman" panose="02020603050405020304" pitchFamily="18" charset="0"/>
              </a:rPr>
              <a:t> v</a:t>
            </a:r>
            <a:r>
              <a:rPr lang="vi-VN" sz="3600" b="1" i="1" dirty="0">
                <a:solidFill>
                  <a:schemeClr val="tx1"/>
                </a:solidFill>
                <a:latin typeface="Times New Roman" panose="02020603050405020304" pitchFamily="18" charset="0"/>
                <a:cs typeface="Times New Roman" panose="02020603050405020304" pitchFamily="18" charset="0"/>
              </a:rPr>
              <a:t>ư</a:t>
            </a:r>
            <a:r>
              <a:rPr lang="en-US" sz="3600" b="1" i="1" dirty="0" err="1">
                <a:solidFill>
                  <a:schemeClr val="tx1"/>
                </a:solidFill>
                <a:latin typeface="Times New Roman" panose="02020603050405020304" pitchFamily="18" charset="0"/>
                <a:cs typeface="Times New Roman" panose="02020603050405020304" pitchFamily="18" charset="0"/>
              </a:rPr>
              <a:t>ơng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quốc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lớn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mạnh</a:t>
            </a:r>
            <a:r>
              <a:rPr lang="en-US" sz="3600" b="1" i="1" dirty="0">
                <a:solidFill>
                  <a:schemeClr val="tx1"/>
                </a:solidFill>
                <a:latin typeface="Times New Roman" panose="02020603050405020304" pitchFamily="18" charset="0"/>
                <a:cs typeface="Times New Roman" panose="02020603050405020304" pitchFamily="18" charset="0"/>
              </a:rPr>
              <a:t> h</a:t>
            </a:r>
            <a:r>
              <a:rPr lang="vi-VN" sz="3600" b="1" i="1" dirty="0">
                <a:solidFill>
                  <a:schemeClr val="tx1"/>
                </a:solidFill>
                <a:latin typeface="Times New Roman" panose="02020603050405020304" pitchFamily="18" charset="0"/>
                <a:cs typeface="Times New Roman" panose="02020603050405020304" pitchFamily="18" charset="0"/>
              </a:rPr>
              <a:t>ơ</a:t>
            </a:r>
            <a:r>
              <a:rPr lang="en-US" sz="3600" b="1" i="1" dirty="0">
                <a:solidFill>
                  <a:schemeClr val="tx1"/>
                </a:solidFill>
                <a:latin typeface="Times New Roman" panose="02020603050405020304" pitchFamily="18" charset="0"/>
                <a:cs typeface="Times New Roman" panose="02020603050405020304" pitchFamily="18" charset="0"/>
              </a:rPr>
              <a:t>n, </a:t>
            </a:r>
            <a:r>
              <a:rPr lang="en-US" sz="3600" b="1" i="1" dirty="0" err="1">
                <a:solidFill>
                  <a:schemeClr val="tx1"/>
                </a:solidFill>
                <a:latin typeface="Times New Roman" panose="02020603050405020304" pitchFamily="18" charset="0"/>
                <a:cs typeface="Times New Roman" panose="02020603050405020304" pitchFamily="18" charset="0"/>
              </a:rPr>
              <a:t>nh</a:t>
            </a:r>
            <a:r>
              <a:rPr lang="vi-VN" sz="3600" b="1" i="1" dirty="0">
                <a:solidFill>
                  <a:schemeClr val="tx1"/>
                </a:solidFill>
                <a:latin typeface="Times New Roman" panose="02020603050405020304" pitchFamily="18" charset="0"/>
                <a:cs typeface="Times New Roman" panose="02020603050405020304" pitchFamily="18" charset="0"/>
              </a:rPr>
              <a:t>ư</a:t>
            </a:r>
            <a:r>
              <a:rPr lang="en-US" sz="3600" b="1" i="1" dirty="0">
                <a:solidFill>
                  <a:schemeClr val="tx1"/>
                </a:solidFill>
                <a:latin typeface="Times New Roman" panose="02020603050405020304" pitchFamily="18" charset="0"/>
                <a:cs typeface="Times New Roman" panose="02020603050405020304" pitchFamily="18" charset="0"/>
              </a:rPr>
              <a:t>: V</a:t>
            </a:r>
            <a:r>
              <a:rPr lang="vi-VN" sz="3600" b="1" i="1" dirty="0">
                <a:solidFill>
                  <a:schemeClr val="tx1"/>
                </a:solidFill>
                <a:latin typeface="Times New Roman" panose="02020603050405020304" pitchFamily="18" charset="0"/>
                <a:cs typeface="Times New Roman" panose="02020603050405020304" pitchFamily="18" charset="0"/>
              </a:rPr>
              <a:t>ư</a:t>
            </a:r>
            <a:r>
              <a:rPr lang="en-US" sz="3600" b="1" i="1" dirty="0" err="1">
                <a:solidFill>
                  <a:schemeClr val="tx1"/>
                </a:solidFill>
                <a:latin typeface="Times New Roman" panose="02020603050405020304" pitchFamily="18" charset="0"/>
                <a:cs typeface="Times New Roman" panose="02020603050405020304" pitchFamily="18" charset="0"/>
              </a:rPr>
              <a:t>ơng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quốc</a:t>
            </a:r>
            <a:r>
              <a:rPr lang="en-US" sz="3600" b="1" i="1" dirty="0">
                <a:solidFill>
                  <a:schemeClr val="tx1"/>
                </a:solidFill>
                <a:latin typeface="Times New Roman" panose="02020603050405020304" pitchFamily="18" charset="0"/>
                <a:cs typeface="Times New Roman" panose="02020603050405020304" pitchFamily="18" charset="0"/>
              </a:rPr>
              <a:t> A-</a:t>
            </a:r>
            <a:r>
              <a:rPr lang="en-US" sz="3600" b="1" i="1" dirty="0" err="1">
                <a:solidFill>
                  <a:schemeClr val="tx1"/>
                </a:solidFill>
                <a:latin typeface="Times New Roman" panose="02020603050405020304" pitchFamily="18" charset="0"/>
                <a:cs typeface="Times New Roman" panose="02020603050405020304" pitchFamily="18" charset="0"/>
              </a:rPr>
              <a:t>út</a:t>
            </a:r>
            <a:r>
              <a:rPr lang="en-US" sz="3600" b="1" i="1" dirty="0">
                <a:solidFill>
                  <a:schemeClr val="tx1"/>
                </a:solidFill>
                <a:latin typeface="Times New Roman" panose="02020603050405020304" pitchFamily="18" charset="0"/>
                <a:cs typeface="Times New Roman" panose="02020603050405020304" pitchFamily="18" charset="0"/>
              </a:rPr>
              <a:t>-</a:t>
            </a:r>
            <a:r>
              <a:rPr lang="en-US" sz="3600" b="1" i="1" dirty="0" err="1">
                <a:solidFill>
                  <a:schemeClr val="tx1"/>
                </a:solidFill>
                <a:latin typeface="Times New Roman" panose="02020603050405020304" pitchFamily="18" charset="0"/>
                <a:cs typeface="Times New Roman" panose="02020603050405020304" pitchFamily="18" charset="0"/>
              </a:rPr>
              <a:t>thay</a:t>
            </a:r>
            <a:r>
              <a:rPr lang="en-US" sz="3600" b="1" i="1" dirty="0">
                <a:solidFill>
                  <a:schemeClr val="tx1"/>
                </a:solidFill>
                <a:latin typeface="Times New Roman" panose="02020603050405020304" pitchFamily="18" charset="0"/>
                <a:cs typeface="Times New Roman" panose="02020603050405020304" pitchFamily="18" charset="0"/>
              </a:rPr>
              <a:t>-a (</a:t>
            </a:r>
            <a:r>
              <a:rPr lang="en-US" sz="3600" b="1" i="1" dirty="0" err="1">
                <a:solidFill>
                  <a:schemeClr val="tx1"/>
                </a:solidFill>
                <a:latin typeface="Times New Roman" panose="02020603050405020304" pitchFamily="18" charset="0"/>
                <a:cs typeface="Times New Roman" panose="02020603050405020304" pitchFamily="18" charset="0"/>
              </a:rPr>
              <a:t>Thái</a:t>
            </a:r>
            <a:r>
              <a:rPr lang="en-US" sz="3600" b="1" i="1" dirty="0">
                <a:solidFill>
                  <a:schemeClr val="tx1"/>
                </a:solidFill>
                <a:latin typeface="Times New Roman" panose="02020603050405020304" pitchFamily="18" charset="0"/>
                <a:cs typeface="Times New Roman" panose="02020603050405020304" pitchFamily="18" charset="0"/>
              </a:rPr>
              <a:t> Lan), Lan-</a:t>
            </a:r>
            <a:r>
              <a:rPr lang="en-US" sz="3600" b="1" i="1" dirty="0" err="1">
                <a:solidFill>
                  <a:schemeClr val="tx1"/>
                </a:solidFill>
                <a:latin typeface="Times New Roman" panose="02020603050405020304" pitchFamily="18" charset="0"/>
                <a:cs typeface="Times New Roman" panose="02020603050405020304" pitchFamily="18" charset="0"/>
              </a:rPr>
              <a:t>Xang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Lào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Mô</a:t>
            </a:r>
            <a:r>
              <a:rPr lang="en-US" sz="3600" b="1" i="1" dirty="0">
                <a:solidFill>
                  <a:schemeClr val="tx1"/>
                </a:solidFill>
                <a:latin typeface="Times New Roman" panose="02020603050405020304" pitchFamily="18" charset="0"/>
                <a:cs typeface="Times New Roman" panose="02020603050405020304" pitchFamily="18" charset="0"/>
              </a:rPr>
              <a:t>-</a:t>
            </a:r>
            <a:r>
              <a:rPr lang="en-US" sz="3600" b="1" i="1" dirty="0" err="1">
                <a:solidFill>
                  <a:schemeClr val="tx1"/>
                </a:solidFill>
                <a:latin typeface="Times New Roman" panose="02020603050405020304" pitchFamily="18" charset="0"/>
                <a:cs typeface="Times New Roman" panose="02020603050405020304" pitchFamily="18" charset="0"/>
              </a:rPr>
              <a:t>gô</a:t>
            </a:r>
            <a:r>
              <a:rPr lang="en-US" sz="3600" b="1" i="1" dirty="0">
                <a:solidFill>
                  <a:schemeClr val="tx1"/>
                </a:solidFill>
                <a:latin typeface="Times New Roman" panose="02020603050405020304" pitchFamily="18" charset="0"/>
                <a:cs typeface="Times New Roman" panose="02020603050405020304" pitchFamily="18" charset="0"/>
              </a:rPr>
              <a:t>-pa-</a:t>
            </a:r>
            <a:r>
              <a:rPr lang="en-US" sz="3600" b="1" i="1" dirty="0" err="1">
                <a:solidFill>
                  <a:schemeClr val="tx1"/>
                </a:solidFill>
                <a:latin typeface="Times New Roman" panose="02020603050405020304" pitchFamily="18" charset="0"/>
                <a:cs typeface="Times New Roman" panose="02020603050405020304" pitchFamily="18" charset="0"/>
              </a:rPr>
              <a:t>hít</a:t>
            </a:r>
            <a:r>
              <a:rPr lang="en-US" sz="3600" b="1" i="1" dirty="0">
                <a:solidFill>
                  <a:schemeClr val="tx1"/>
                </a:solidFill>
                <a:latin typeface="Times New Roman" panose="02020603050405020304" pitchFamily="18" charset="0"/>
                <a:cs typeface="Times New Roman" panose="02020603050405020304" pitchFamily="18" charset="0"/>
              </a:rPr>
              <a:t> (In-</a:t>
            </a:r>
            <a:r>
              <a:rPr lang="en-US" sz="3600" b="1" i="1" dirty="0" err="1">
                <a:solidFill>
                  <a:schemeClr val="tx1"/>
                </a:solidFill>
                <a:latin typeface="Times New Roman" panose="02020603050405020304" pitchFamily="18" charset="0"/>
                <a:cs typeface="Times New Roman" panose="02020603050405020304" pitchFamily="18" charset="0"/>
              </a:rPr>
              <a:t>đô</a:t>
            </a:r>
            <a:r>
              <a:rPr lang="en-US" sz="3600" b="1" i="1" dirty="0">
                <a:solidFill>
                  <a:schemeClr val="tx1"/>
                </a:solidFill>
                <a:latin typeface="Times New Roman" panose="02020603050405020304" pitchFamily="18" charset="0"/>
                <a:cs typeface="Times New Roman" panose="02020603050405020304" pitchFamily="18" charset="0"/>
              </a:rPr>
              <a:t>-</a:t>
            </a:r>
            <a:r>
              <a:rPr lang="en-US" sz="3600" b="1" i="1" dirty="0" err="1">
                <a:solidFill>
                  <a:schemeClr val="tx1"/>
                </a:solidFill>
                <a:latin typeface="Times New Roman" panose="02020603050405020304" pitchFamily="18" charset="0"/>
                <a:cs typeface="Times New Roman" panose="02020603050405020304" pitchFamily="18" charset="0"/>
              </a:rPr>
              <a:t>nê</a:t>
            </a:r>
            <a:r>
              <a:rPr lang="en-US" sz="3600" b="1" i="1" dirty="0">
                <a:solidFill>
                  <a:schemeClr val="tx1"/>
                </a:solidFill>
                <a:latin typeface="Times New Roman" panose="02020603050405020304" pitchFamily="18" charset="0"/>
                <a:cs typeface="Times New Roman" panose="02020603050405020304" pitchFamily="18" charset="0"/>
              </a:rPr>
              <a:t>-xi-a), Ma-</a:t>
            </a:r>
            <a:r>
              <a:rPr lang="en-US" sz="3600" b="1" i="1" dirty="0" err="1">
                <a:solidFill>
                  <a:schemeClr val="tx1"/>
                </a:solidFill>
                <a:latin typeface="Times New Roman" panose="02020603050405020304" pitchFamily="18" charset="0"/>
                <a:cs typeface="Times New Roman" panose="02020603050405020304" pitchFamily="18" charset="0"/>
              </a:rPr>
              <a:t>lắc</a:t>
            </a:r>
            <a:r>
              <a:rPr lang="en-US" sz="3600" b="1" i="1" dirty="0">
                <a:solidFill>
                  <a:schemeClr val="tx1"/>
                </a:solidFill>
                <a:latin typeface="Times New Roman" panose="02020603050405020304" pitchFamily="18" charset="0"/>
                <a:cs typeface="Times New Roman" panose="02020603050405020304" pitchFamily="18" charset="0"/>
              </a:rPr>
              <a:t>-ca (Ma-</a:t>
            </a:r>
            <a:r>
              <a:rPr lang="en-US" sz="3600" b="1" i="1" dirty="0" err="1">
                <a:solidFill>
                  <a:schemeClr val="tx1"/>
                </a:solidFill>
                <a:latin typeface="Times New Roman" panose="02020603050405020304" pitchFamily="18" charset="0"/>
                <a:cs typeface="Times New Roman" panose="02020603050405020304" pitchFamily="18" charset="0"/>
              </a:rPr>
              <a:t>lai</a:t>
            </a:r>
            <a:r>
              <a:rPr lang="en-US" sz="3600" b="1" i="1" dirty="0">
                <a:solidFill>
                  <a:schemeClr val="tx1"/>
                </a:solidFill>
                <a:latin typeface="Times New Roman" panose="02020603050405020304" pitchFamily="18" charset="0"/>
                <a:cs typeface="Times New Roman" panose="02020603050405020304" pitchFamily="18" charset="0"/>
              </a:rPr>
              <a:t>-xi-a)</a:t>
            </a:r>
          </a:p>
        </p:txBody>
      </p:sp>
    </p:spTree>
    <p:extLst>
      <p:ext uri="{BB962C8B-B14F-4D97-AF65-F5344CB8AC3E}">
        <p14:creationId xmlns:p14="http://schemas.microsoft.com/office/powerpoint/2010/main" val="59228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 y="-1"/>
            <a:ext cx="189026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xmlns="" id="{EE82ACD1-580D-3D4F-981A-1725373A7B91}"/>
              </a:ext>
            </a:extLst>
          </p:cNvPr>
          <p:cNvPicPr>
            <a:picLocks noChangeAspect="1"/>
          </p:cNvPicPr>
          <p:nvPr/>
        </p:nvPicPr>
        <p:blipFill>
          <a:blip r:embed="rId3"/>
          <a:stretch>
            <a:fillRect/>
          </a:stretch>
        </p:blipFill>
        <p:spPr>
          <a:xfrm>
            <a:off x="339768" y="175427"/>
            <a:ext cx="683419" cy="683419"/>
          </a:xfrm>
          <a:prstGeom prst="rect">
            <a:avLst/>
          </a:prstGeom>
        </p:spPr>
      </p:pic>
      <p:pic>
        <p:nvPicPr>
          <p:cNvPr id="8" name="Picture 7">
            <a:extLst>
              <a:ext uri="{FF2B5EF4-FFF2-40B4-BE49-F238E27FC236}">
                <a16:creationId xmlns:a16="http://schemas.microsoft.com/office/drawing/2014/main" xmlns="" id="{5DAA0949-EBF1-4391-A2C5-E10A35069082}"/>
              </a:ext>
            </a:extLst>
          </p:cNvPr>
          <p:cNvPicPr>
            <a:picLocks noChangeAspect="1"/>
          </p:cNvPicPr>
          <p:nvPr/>
        </p:nvPicPr>
        <p:blipFill>
          <a:blip r:embed="rId4"/>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29507D0C-DF34-4F2C-8DCA-37E360A81B4E}"/>
              </a:ext>
            </a:extLst>
          </p:cNvPr>
          <p:cNvPicPr>
            <a:picLocks noChangeAspect="1"/>
          </p:cNvPicPr>
          <p:nvPr/>
        </p:nvPicPr>
        <p:blipFill>
          <a:blip r:embed="rId5"/>
          <a:stretch>
            <a:fillRect/>
          </a:stretch>
        </p:blipFill>
        <p:spPr>
          <a:xfrm>
            <a:off x="-2" y="45718"/>
            <a:ext cx="12192000" cy="6858000"/>
          </a:xfrm>
          <a:prstGeom prst="rect">
            <a:avLst/>
          </a:prstGeom>
        </p:spPr>
      </p:pic>
      <p:pic>
        <p:nvPicPr>
          <p:cNvPr id="12" name="Picture 11">
            <a:extLst>
              <a:ext uri="{FF2B5EF4-FFF2-40B4-BE49-F238E27FC236}">
                <a16:creationId xmlns:a16="http://schemas.microsoft.com/office/drawing/2014/main" xmlns="" id="{6E3A4854-D542-4655-9512-A1AD409945E6}"/>
              </a:ext>
            </a:extLst>
          </p:cNvPr>
          <p:cNvPicPr>
            <a:picLocks noChangeAspect="1"/>
          </p:cNvPicPr>
          <p:nvPr/>
        </p:nvPicPr>
        <p:blipFill>
          <a:blip r:embed="rId6"/>
          <a:stretch>
            <a:fillRect/>
          </a:stretch>
        </p:blipFill>
        <p:spPr>
          <a:xfrm>
            <a:off x="-4" y="57149"/>
            <a:ext cx="12191998" cy="6858000"/>
          </a:xfrm>
          <a:prstGeom prst="rect">
            <a:avLst/>
          </a:prstGeom>
        </p:spPr>
      </p:pic>
      <p:pic>
        <p:nvPicPr>
          <p:cNvPr id="21" name="Picture 20">
            <a:extLst>
              <a:ext uri="{FF2B5EF4-FFF2-40B4-BE49-F238E27FC236}">
                <a16:creationId xmlns:a16="http://schemas.microsoft.com/office/drawing/2014/main" xmlns="" id="{BF6B76AB-97F6-4882-AB5A-296F1A895334}"/>
              </a:ext>
            </a:extLst>
          </p:cNvPr>
          <p:cNvPicPr>
            <a:picLocks noChangeAspect="1"/>
          </p:cNvPicPr>
          <p:nvPr/>
        </p:nvPicPr>
        <p:blipFill>
          <a:blip r:embed="rId7"/>
          <a:stretch>
            <a:fillRect/>
          </a:stretch>
        </p:blipFill>
        <p:spPr>
          <a:xfrm>
            <a:off x="0" y="11428"/>
            <a:ext cx="12232644" cy="6880862"/>
          </a:xfrm>
          <a:prstGeom prst="rect">
            <a:avLst/>
          </a:prstGeom>
          <a:ln>
            <a:solidFill>
              <a:srgbClr val="92D050"/>
            </a:solidFill>
          </a:ln>
        </p:spPr>
      </p:pic>
    </p:spTree>
    <p:extLst>
      <p:ext uri="{BB962C8B-B14F-4D97-AF65-F5344CB8AC3E}">
        <p14:creationId xmlns:p14="http://schemas.microsoft.com/office/powerpoint/2010/main" val="22509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91335" y="1082946"/>
            <a:ext cx="11732198"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4802254"/>
            <a:ext cx="11732198" cy="169392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Nam Á,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chẽ</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 name="Star: 7 Points 1">
            <a:extLst>
              <a:ext uri="{FF2B5EF4-FFF2-40B4-BE49-F238E27FC236}">
                <a16:creationId xmlns:a16="http://schemas.microsoft.com/office/drawing/2014/main" xmlns="" id="{E1F9A5CF-5E19-4EAE-8F2F-C376F815F1FD}"/>
              </a:ext>
            </a:extLst>
          </p:cNvPr>
          <p:cNvSpPr/>
          <p:nvPr/>
        </p:nvSpPr>
        <p:spPr>
          <a:xfrm>
            <a:off x="1664208" y="1856232"/>
            <a:ext cx="7552944" cy="2798064"/>
          </a:xfrm>
          <a:prstGeom prst="star7">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chức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bộ</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máy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nước</a:t>
            </a:r>
            <a:r>
              <a:rPr lang="en-US" sz="2800" b="1" dirty="0">
                <a:solidFill>
                  <a:schemeClr val="tx1"/>
                </a:solidFill>
                <a:latin typeface="Times New Roman" panose="02020603050405020304" pitchFamily="18" charset="0"/>
                <a:cs typeface="Times New Roman" panose="02020603050405020304" pitchFamily="18" charset="0"/>
              </a:rPr>
              <a:t> ở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vương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quốc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Đông</a:t>
            </a:r>
            <a:r>
              <a:rPr lang="en-US" sz="2800" b="1" dirty="0">
                <a:solidFill>
                  <a:schemeClr val="tx1"/>
                </a:solidFill>
                <a:latin typeface="Times New Roman" panose="02020603050405020304" pitchFamily="18" charset="0"/>
                <a:cs typeface="Times New Roman" panose="02020603050405020304" pitchFamily="18" charset="0"/>
              </a:rPr>
              <a:t> Nam Á, </a:t>
            </a:r>
            <a:r>
              <a:rPr lang="en-US" sz="2800" b="1" dirty="0" err="1">
                <a:solidFill>
                  <a:schemeClr val="tx1"/>
                </a:solidFill>
                <a:latin typeface="Times New Roman" panose="02020603050405020304" pitchFamily="18" charset="0"/>
                <a:cs typeface="Times New Roman" panose="02020603050405020304" pitchFamily="18" charset="0"/>
              </a:rPr>
              <a:t>thời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t>
            </a:r>
            <a:r>
              <a:rPr lang="vi-VN" sz="2800" b="1" dirty="0">
                <a:solidFill>
                  <a:schemeClr val="tx1"/>
                </a:solidFill>
                <a:latin typeface="Times New Roman" panose="02020603050405020304" pitchFamily="18" charset="0"/>
                <a:cs typeface="Times New Roman" panose="02020603050405020304" pitchFamily="18" charset="0"/>
              </a:rPr>
              <a:t>ư</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260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91335" y="1082946"/>
            <a:ext cx="11732198"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4802254"/>
            <a:ext cx="11732198" cy="169392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lúa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đạt</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 name="Star: 7 Points 1">
            <a:extLst>
              <a:ext uri="{FF2B5EF4-FFF2-40B4-BE49-F238E27FC236}">
                <a16:creationId xmlns:a16="http://schemas.microsoft.com/office/drawing/2014/main" xmlns="" id="{E1F9A5CF-5E19-4EAE-8F2F-C376F815F1FD}"/>
              </a:ext>
            </a:extLst>
          </p:cNvPr>
          <p:cNvSpPr/>
          <p:nvPr/>
        </p:nvSpPr>
        <p:spPr>
          <a:xfrm>
            <a:off x="1664208" y="1856232"/>
            <a:ext cx="7552944" cy="2798064"/>
          </a:xfrm>
          <a:prstGeom prst="star7">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Nền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vương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quốc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Đông</a:t>
            </a:r>
            <a:r>
              <a:rPr lang="en-US" sz="2800" b="1" dirty="0">
                <a:solidFill>
                  <a:schemeClr val="tx1"/>
                </a:solidFill>
                <a:latin typeface="Times New Roman" panose="02020603050405020304" pitchFamily="18" charset="0"/>
                <a:cs typeface="Times New Roman" panose="02020603050405020304" pitchFamily="18" charset="0"/>
              </a:rPr>
              <a:t> Nam Á ra </a:t>
            </a:r>
            <a:r>
              <a:rPr lang="en-US" sz="2800" b="1" dirty="0" err="1">
                <a:solidFill>
                  <a:schemeClr val="tx1"/>
                </a:solidFill>
                <a:latin typeface="Times New Roman" panose="02020603050405020304" pitchFamily="18" charset="0"/>
                <a:cs typeface="Times New Roman" panose="02020603050405020304" pitchFamily="18" charset="0"/>
              </a:rPr>
              <a:t>sao</a:t>
            </a:r>
            <a:r>
              <a:rPr lang="en-US" sz="2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588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2196741"/>
            <a:ext cx="3811747"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Tín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tôn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Thought Bubble: Cloud 2">
            <a:extLst>
              <a:ext uri="{FF2B5EF4-FFF2-40B4-BE49-F238E27FC236}">
                <a16:creationId xmlns:a16="http://schemas.microsoft.com/office/drawing/2014/main" xmlns="" id="{76DB18A9-127D-43CD-B109-686E42E63B80}"/>
              </a:ext>
            </a:extLst>
          </p:cNvPr>
          <p:cNvSpPr/>
          <p:nvPr/>
        </p:nvSpPr>
        <p:spPr>
          <a:xfrm>
            <a:off x="7590350" y="1082946"/>
            <a:ext cx="4462272" cy="2670919"/>
          </a:xfrm>
          <a:prstGeom prst="cloudCallout">
            <a:avLst>
              <a:gd name="adj1" fmla="val -57731"/>
              <a:gd name="adj2" fmla="val 61856"/>
            </a:avLst>
          </a:prstGeom>
          <a:noFill/>
          <a:ln w="571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a:t>
            </a:r>
            <a:r>
              <a:rPr lang="en-US" sz="2400" b="1" dirty="0" err="1">
                <a:solidFill>
                  <a:schemeClr val="tx1"/>
                </a:solidFill>
                <a:latin typeface="Times New Roman" panose="02020603050405020304" pitchFamily="18" charset="0"/>
                <a:cs typeface="Times New Roman" panose="02020603050405020304" pitchFamily="18" charset="0"/>
              </a:rPr>
              <a:t>Hãy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tôn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giáo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chính</a:t>
            </a:r>
            <a:r>
              <a:rPr lang="en-US" sz="2400" b="1" dirty="0">
                <a:solidFill>
                  <a:schemeClr val="tx1"/>
                </a:solidFill>
                <a:latin typeface="Times New Roman" panose="02020603050405020304" pitchFamily="18" charset="0"/>
                <a:cs typeface="Times New Roman" panose="02020603050405020304" pitchFamily="18" charset="0"/>
              </a:rPr>
              <a:t> ở </a:t>
            </a:r>
            <a:r>
              <a:rPr lang="en-US" sz="2400" b="1" dirty="0" err="1">
                <a:solidFill>
                  <a:schemeClr val="tx1"/>
                </a:solidFill>
                <a:latin typeface="Times New Roman" panose="02020603050405020304" pitchFamily="18" charset="0"/>
                <a:cs typeface="Times New Roman" panose="02020603050405020304" pitchFamily="18" charset="0"/>
              </a:rPr>
              <a:t>Đông</a:t>
            </a:r>
            <a:r>
              <a:rPr lang="en-US" sz="2400" b="1" dirty="0">
                <a:solidFill>
                  <a:schemeClr val="tx1"/>
                </a:solidFill>
                <a:latin typeface="Times New Roman" panose="02020603050405020304" pitchFamily="18" charset="0"/>
                <a:cs typeface="Times New Roman" panose="02020603050405020304" pitchFamily="18" charset="0"/>
              </a:rPr>
              <a:t> Nam Á </a:t>
            </a:r>
            <a:r>
              <a:rPr lang="en-US" sz="2400" b="1" dirty="0" err="1">
                <a:solidFill>
                  <a:schemeClr val="tx1"/>
                </a:solidFill>
                <a:latin typeface="Times New Roman" panose="02020603050405020304" pitchFamily="18" charset="0"/>
                <a:cs typeface="Times New Roman" panose="02020603050405020304" pitchFamily="18" charset="0"/>
              </a:rPr>
              <a:t>thời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kỉ</a:t>
            </a:r>
            <a:r>
              <a:rPr lang="en-US" sz="2400" b="1" dirty="0">
                <a:solidFill>
                  <a:schemeClr val="tx1"/>
                </a:solidFill>
                <a:latin typeface="Times New Roman" panose="02020603050405020304" pitchFamily="18" charset="0"/>
                <a:cs typeface="Times New Roman" panose="02020603050405020304" pitchFamily="18" charset="0"/>
              </a:rPr>
              <a:t> X </a:t>
            </a:r>
            <a:r>
              <a:rPr lang="en-US" sz="2400" b="1" dirty="0" err="1">
                <a:solidFill>
                  <a:schemeClr val="tx1"/>
                </a:solidFill>
                <a:latin typeface="Times New Roman" panose="02020603050405020304" pitchFamily="18" charset="0"/>
                <a:cs typeface="Times New Roman" panose="02020603050405020304" pitchFamily="18" charset="0"/>
              </a:rPr>
              <a:t>đến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kỉ</a:t>
            </a:r>
            <a:r>
              <a:rPr lang="en-US" sz="2400" b="1" dirty="0">
                <a:solidFill>
                  <a:schemeClr val="tx1"/>
                </a:solidFill>
                <a:latin typeface="Times New Roman" panose="02020603050405020304" pitchFamily="18" charset="0"/>
                <a:cs typeface="Times New Roman" panose="02020603050405020304" pitchFamily="18" charset="0"/>
              </a:rPr>
              <a:t> XVI?</a:t>
            </a:r>
          </a:p>
        </p:txBody>
      </p:sp>
      <p:sp>
        <p:nvSpPr>
          <p:cNvPr id="9" name="Rounded Rectangle 5">
            <a:extLst>
              <a:ext uri="{FF2B5EF4-FFF2-40B4-BE49-F238E27FC236}">
                <a16:creationId xmlns:a16="http://schemas.microsoft.com/office/drawing/2014/main" xmlns="" id="{E731A44E-34BF-4ACE-BE7D-8281743334AD}"/>
              </a:ext>
            </a:extLst>
          </p:cNvPr>
          <p:cNvSpPr/>
          <p:nvPr/>
        </p:nvSpPr>
        <p:spPr>
          <a:xfrm>
            <a:off x="443735" y="3266532"/>
            <a:ext cx="6517067" cy="125060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Lan-</a:t>
            </a:r>
            <a:r>
              <a:rPr lang="en-US" sz="2800" dirty="0" err="1">
                <a:solidFill>
                  <a:schemeClr val="tx1"/>
                </a:solidFill>
                <a:latin typeface="Times New Roman" panose="02020603050405020304" pitchFamily="18" charset="0"/>
                <a:cs typeface="Times New Roman" panose="02020603050405020304" pitchFamily="18" charset="0"/>
              </a:rPr>
              <a:t>xang</a:t>
            </a:r>
            <a:r>
              <a:rPr lang="en-US" sz="2800" dirty="0">
                <a:solidFill>
                  <a:schemeClr val="tx1"/>
                </a:solidFill>
                <a:latin typeface="Times New Roman" panose="02020603050405020304" pitchFamily="18" charset="0"/>
                <a:cs typeface="Times New Roman" panose="02020603050405020304" pitchFamily="18" charset="0"/>
              </a:rPr>
              <a:t>, Cam-</a:t>
            </a:r>
            <a:r>
              <a:rPr lang="en-US" sz="2800" dirty="0" err="1">
                <a:solidFill>
                  <a:schemeClr val="tx1"/>
                </a:solidFill>
                <a:latin typeface="Times New Roman" panose="02020603050405020304" pitchFamily="18" charset="0"/>
                <a:cs typeface="Times New Roman" panose="02020603050405020304" pitchFamily="18" charset="0"/>
              </a:rPr>
              <a:t>pu</a:t>
            </a:r>
            <a:r>
              <a:rPr lang="en-US" sz="2800" dirty="0">
                <a:solidFill>
                  <a:schemeClr val="tx1"/>
                </a:solidFill>
                <a:latin typeface="Times New Roman" panose="02020603050405020304" pitchFamily="18" charset="0"/>
                <a:cs typeface="Times New Roman" panose="02020603050405020304" pitchFamily="18" charset="0"/>
              </a:rPr>
              <a:t>-chia,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Lan, Mi-an-ma,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xmlns="" id="{914113A1-C79D-4760-A554-2DDBCC8C8989}"/>
              </a:ext>
            </a:extLst>
          </p:cNvPr>
          <p:cNvPicPr>
            <a:picLocks noChangeAspect="1"/>
          </p:cNvPicPr>
          <p:nvPr/>
        </p:nvPicPr>
        <p:blipFill>
          <a:blip r:embed="rId3"/>
          <a:stretch>
            <a:fillRect/>
          </a:stretch>
        </p:blipFill>
        <p:spPr>
          <a:xfrm>
            <a:off x="6998787" y="1082946"/>
            <a:ext cx="5053835" cy="5083620"/>
          </a:xfrm>
          <a:prstGeom prst="rect">
            <a:avLst/>
          </a:prstGeom>
        </p:spPr>
      </p:pic>
      <p:sp>
        <p:nvSpPr>
          <p:cNvPr id="12" name="Rounded Rectangle 5">
            <a:extLst>
              <a:ext uri="{FF2B5EF4-FFF2-40B4-BE49-F238E27FC236}">
                <a16:creationId xmlns:a16="http://schemas.microsoft.com/office/drawing/2014/main" xmlns="" id="{318F71F1-19B0-4052-8E1B-DB792804AB0E}"/>
              </a:ext>
            </a:extLst>
          </p:cNvPr>
          <p:cNvSpPr/>
          <p:nvPr/>
        </p:nvSpPr>
        <p:spPr>
          <a:xfrm>
            <a:off x="6960802" y="5883202"/>
            <a:ext cx="5053835" cy="87978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Su-khô-thay</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tâm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Thái</a:t>
            </a:r>
            <a:r>
              <a:rPr lang="en-US" sz="2800" b="1" dirty="0">
                <a:solidFill>
                  <a:schemeClr val="tx1"/>
                </a:solidFill>
                <a:latin typeface="Times New Roman" panose="02020603050405020304" pitchFamily="18" charset="0"/>
                <a:cs typeface="Times New Roman" panose="02020603050405020304" pitchFamily="18" charset="0"/>
              </a:rPr>
              <a:t> Lan</a:t>
            </a:r>
          </a:p>
        </p:txBody>
      </p:sp>
      <p:pic>
        <p:nvPicPr>
          <p:cNvPr id="19" name="Picture 18">
            <a:extLst>
              <a:ext uri="{FF2B5EF4-FFF2-40B4-BE49-F238E27FC236}">
                <a16:creationId xmlns:a16="http://schemas.microsoft.com/office/drawing/2014/main" xmlns="" id="{840E8CA5-B03B-45C2-A379-A28DCE2263E8}"/>
              </a:ext>
            </a:extLst>
          </p:cNvPr>
          <p:cNvPicPr>
            <a:picLocks noChangeAspect="1"/>
          </p:cNvPicPr>
          <p:nvPr/>
        </p:nvPicPr>
        <p:blipFill>
          <a:blip r:embed="rId4"/>
          <a:stretch>
            <a:fillRect/>
          </a:stretch>
        </p:blipFill>
        <p:spPr>
          <a:xfrm>
            <a:off x="0" y="1104180"/>
            <a:ext cx="6960802" cy="5062385"/>
          </a:xfrm>
          <a:prstGeom prst="rect">
            <a:avLst/>
          </a:prstGeom>
        </p:spPr>
      </p:pic>
      <p:sp>
        <p:nvSpPr>
          <p:cNvPr id="20" name="Rounded Rectangle 5">
            <a:extLst>
              <a:ext uri="{FF2B5EF4-FFF2-40B4-BE49-F238E27FC236}">
                <a16:creationId xmlns:a16="http://schemas.microsoft.com/office/drawing/2014/main" xmlns="" id="{701A03D9-119A-426F-AAEC-FFFB58902EE3}"/>
              </a:ext>
            </a:extLst>
          </p:cNvPr>
          <p:cNvSpPr/>
          <p:nvPr/>
        </p:nvSpPr>
        <p:spPr>
          <a:xfrm>
            <a:off x="-37985" y="6035602"/>
            <a:ext cx="7036772" cy="87978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Thạt-luổng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Chùa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vàng</a:t>
            </a:r>
            <a:r>
              <a:rPr lang="en-US" sz="2800" b="1" dirty="0">
                <a:solidFill>
                  <a:schemeClr val="tx1"/>
                </a:solidFill>
                <a:latin typeface="Times New Roman" panose="02020603050405020304" pitchFamily="18" charset="0"/>
                <a:cs typeface="Times New Roman" panose="02020603050405020304" pitchFamily="18" charset="0"/>
              </a:rPr>
              <a:t> ở </a:t>
            </a:r>
            <a:r>
              <a:rPr lang="en-US" sz="2800" b="1" dirty="0" err="1">
                <a:solidFill>
                  <a:schemeClr val="tx1"/>
                </a:solidFill>
                <a:latin typeface="Times New Roman" panose="02020603050405020304" pitchFamily="18" charset="0"/>
                <a:cs typeface="Times New Roman" panose="02020603050405020304" pitchFamily="18" charset="0"/>
              </a:rPr>
              <a:t>Lào</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668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50"/>
                                        <p:tgtEl>
                                          <p:spTgt spid="20"/>
                                        </p:tgtEl>
                                      </p:cBhvr>
                                    </p:animEffect>
                                    <p:anim calcmode="lin" valueType="num">
                                      <p:cBhvr>
                                        <p:cTn id="31" dur="250" fill="hold"/>
                                        <p:tgtEl>
                                          <p:spTgt spid="20"/>
                                        </p:tgtEl>
                                        <p:attrNameLst>
                                          <p:attrName>ppt_x</p:attrName>
                                        </p:attrNameLst>
                                      </p:cBhvr>
                                      <p:tavLst>
                                        <p:tav tm="0">
                                          <p:val>
                                            <p:strVal val="#ppt_x"/>
                                          </p:val>
                                        </p:tav>
                                        <p:tav tm="100000">
                                          <p:val>
                                            <p:strVal val="#ppt_x"/>
                                          </p:val>
                                        </p:tav>
                                      </p:tavLst>
                                    </p:anim>
                                    <p:anim calcmode="lin" valueType="num">
                                      <p:cBhvr>
                                        <p:cTn id="32" dur="25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anim calcmode="lin" valueType="num">
                                      <p:cBhvr>
                                        <p:cTn id="36" dur="250" fill="hold"/>
                                        <p:tgtEl>
                                          <p:spTgt spid="19"/>
                                        </p:tgtEl>
                                        <p:attrNameLst>
                                          <p:attrName>ppt_x</p:attrName>
                                        </p:attrNameLst>
                                      </p:cBhvr>
                                      <p:tavLst>
                                        <p:tav tm="0">
                                          <p:val>
                                            <p:strVal val="#ppt_x"/>
                                          </p:val>
                                        </p:tav>
                                        <p:tav tm="100000">
                                          <p:val>
                                            <p:strVal val="#ppt_x"/>
                                          </p:val>
                                        </p:tav>
                                      </p:tavLst>
                                    </p:anim>
                                    <p:anim calcmode="lin" valueType="num">
                                      <p:cBhvr>
                                        <p:cTn id="37" dur="2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12"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2196741"/>
            <a:ext cx="7438393"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4000" b="1" dirty="0">
                <a:solidFill>
                  <a:schemeClr val="tx1"/>
                </a:solidFill>
                <a:latin typeface="Times New Roman" panose="02020603050405020304" pitchFamily="18" charset="0"/>
                <a:cs typeface="Times New Roman" panose="02020603050405020304" pitchFamily="18" charset="0"/>
              </a:rPr>
              <a:t>a. </a:t>
            </a:r>
            <a:r>
              <a:rPr lang="en-US" sz="4000" b="1" dirty="0" err="1">
                <a:solidFill>
                  <a:schemeClr val="tx1"/>
                </a:solidFill>
                <a:latin typeface="Times New Roman" panose="02020603050405020304" pitchFamily="18" charset="0"/>
                <a:cs typeface="Times New Roman" panose="02020603050405020304" pitchFamily="18" charset="0"/>
              </a:rPr>
              <a:t>Tín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ngưỡng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tôn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giáo</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5">
            <a:extLst>
              <a:ext uri="{FF2B5EF4-FFF2-40B4-BE49-F238E27FC236}">
                <a16:creationId xmlns:a16="http://schemas.microsoft.com/office/drawing/2014/main" xmlns="" id="{E731A44E-34BF-4ACE-BE7D-8281743334AD}"/>
              </a:ext>
            </a:extLst>
          </p:cNvPr>
          <p:cNvSpPr/>
          <p:nvPr/>
        </p:nvSpPr>
        <p:spPr>
          <a:xfrm>
            <a:off x="139378" y="3017160"/>
            <a:ext cx="12052622" cy="1835256"/>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hưởng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nhiều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quốc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gia</a:t>
            </a:r>
            <a:r>
              <a:rPr lang="en-US" sz="4400" dirty="0">
                <a:solidFill>
                  <a:schemeClr val="tx1"/>
                </a:solidFill>
                <a:latin typeface="Times New Roman" panose="02020603050405020304" pitchFamily="18" charset="0"/>
                <a:cs typeface="Times New Roman" panose="02020603050405020304" pitchFamily="18" charset="0"/>
              </a:rPr>
              <a:t>, Lan-</a:t>
            </a:r>
            <a:r>
              <a:rPr lang="en-US" sz="4400" dirty="0" err="1">
                <a:solidFill>
                  <a:schemeClr val="tx1"/>
                </a:solidFill>
                <a:latin typeface="Times New Roman" panose="02020603050405020304" pitchFamily="18" charset="0"/>
                <a:cs typeface="Times New Roman" panose="02020603050405020304" pitchFamily="18" charset="0"/>
              </a:rPr>
              <a:t>xang</a:t>
            </a:r>
            <a:r>
              <a:rPr lang="en-US" sz="4400" dirty="0">
                <a:solidFill>
                  <a:schemeClr val="tx1"/>
                </a:solidFill>
                <a:latin typeface="Times New Roman" panose="02020603050405020304" pitchFamily="18" charset="0"/>
                <a:cs typeface="Times New Roman" panose="02020603050405020304" pitchFamily="18" charset="0"/>
              </a:rPr>
              <a:t>, Cam-</a:t>
            </a:r>
            <a:r>
              <a:rPr lang="en-US" sz="4400" dirty="0" err="1">
                <a:solidFill>
                  <a:schemeClr val="tx1"/>
                </a:solidFill>
                <a:latin typeface="Times New Roman" panose="02020603050405020304" pitchFamily="18" charset="0"/>
                <a:cs typeface="Times New Roman" panose="02020603050405020304" pitchFamily="18" charset="0"/>
              </a:rPr>
              <a:t>pu</a:t>
            </a:r>
            <a:r>
              <a:rPr lang="en-US" sz="4400" dirty="0">
                <a:solidFill>
                  <a:schemeClr val="tx1"/>
                </a:solidFill>
                <a:latin typeface="Times New Roman" panose="02020603050405020304" pitchFamily="18" charset="0"/>
                <a:cs typeface="Times New Roman" panose="02020603050405020304" pitchFamily="18" charset="0"/>
              </a:rPr>
              <a:t>-chia, </a:t>
            </a:r>
            <a:r>
              <a:rPr lang="en-US" sz="4400" dirty="0" err="1">
                <a:solidFill>
                  <a:schemeClr val="tx1"/>
                </a:solidFill>
                <a:latin typeface="Times New Roman" panose="02020603050405020304" pitchFamily="18" charset="0"/>
                <a:cs typeface="Times New Roman" panose="02020603050405020304" pitchFamily="18" charset="0"/>
              </a:rPr>
              <a:t>Thái</a:t>
            </a:r>
            <a:r>
              <a:rPr lang="en-US" sz="4400" dirty="0">
                <a:solidFill>
                  <a:schemeClr val="tx1"/>
                </a:solidFill>
                <a:latin typeface="Times New Roman" panose="02020603050405020304" pitchFamily="18" charset="0"/>
                <a:cs typeface="Times New Roman" panose="02020603050405020304" pitchFamily="18" charset="0"/>
              </a:rPr>
              <a:t> Lan, Mi-an-ma, </a:t>
            </a:r>
            <a:r>
              <a:rPr lang="en-US" sz="4400" dirty="0" err="1">
                <a:solidFill>
                  <a:schemeClr val="tx1"/>
                </a:solidFill>
                <a:latin typeface="Times New Roman" panose="02020603050405020304" pitchFamily="18" charset="0"/>
                <a:cs typeface="Times New Roman" panose="02020603050405020304" pitchFamily="18" charset="0"/>
              </a:rPr>
              <a:t>Đại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Việt</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3" name="Rounded Rectangle 5">
            <a:extLst>
              <a:ext uri="{FF2B5EF4-FFF2-40B4-BE49-F238E27FC236}">
                <a16:creationId xmlns:a16="http://schemas.microsoft.com/office/drawing/2014/main" xmlns="" id="{E254319F-CD3F-431C-9C4F-8893F3906337}"/>
              </a:ext>
            </a:extLst>
          </p:cNvPr>
          <p:cNvSpPr/>
          <p:nvPr/>
        </p:nvSpPr>
        <p:spPr>
          <a:xfrm>
            <a:off x="1989929" y="5110147"/>
            <a:ext cx="8351520" cy="125060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Hồi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cũng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triển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nhiều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Quốc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gia</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Đông</a:t>
            </a:r>
            <a:r>
              <a:rPr lang="en-US" sz="4400" dirty="0">
                <a:solidFill>
                  <a:schemeClr val="tx1"/>
                </a:solidFill>
                <a:latin typeface="Times New Roman" panose="02020603050405020304" pitchFamily="18" charset="0"/>
                <a:cs typeface="Times New Roman" panose="02020603050405020304" pitchFamily="18" charset="0"/>
              </a:rPr>
              <a:t> Nam Á</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976" y="1838736"/>
            <a:ext cx="76200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378" y="1104181"/>
            <a:ext cx="6821424" cy="38669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b="1" dirty="0">
                <a:solidFill>
                  <a:schemeClr val="accent6">
                    <a:lumMod val="50000"/>
                  </a:schemeClr>
                </a:solidFill>
                <a:latin typeface="Times New Roman" panose="02020603050405020304" pitchFamily="18" charset="0"/>
                <a:cs typeface="Times New Roman" panose="02020603050405020304" pitchFamily="18" charset="0"/>
              </a:rPr>
              <a:t>2. </a:t>
            </a:r>
            <a:r>
              <a:rPr lang="en-US"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139378" y="1660293"/>
            <a:ext cx="7724462"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4400" b="1" dirty="0">
                <a:solidFill>
                  <a:schemeClr val="tx1"/>
                </a:solidFill>
                <a:latin typeface="Times New Roman" panose="020206030504050203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cs typeface="Times New Roman" panose="02020603050405020304" pitchFamily="18" charset="0"/>
              </a:rPr>
              <a:t>Chữ</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viết</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văn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học</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5">
            <a:extLst>
              <a:ext uri="{FF2B5EF4-FFF2-40B4-BE49-F238E27FC236}">
                <a16:creationId xmlns:a16="http://schemas.microsoft.com/office/drawing/2014/main" xmlns="" id="{9E17F378-94D4-4748-A6F9-D02EEAC98E2A}"/>
              </a:ext>
            </a:extLst>
          </p:cNvPr>
          <p:cNvSpPr/>
          <p:nvPr/>
        </p:nvSpPr>
        <p:spPr>
          <a:xfrm>
            <a:off x="139378" y="2642488"/>
            <a:ext cx="11623865" cy="16612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Nhiều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nước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Đông</a:t>
            </a:r>
            <a:r>
              <a:rPr lang="en-US" sz="4000" dirty="0">
                <a:solidFill>
                  <a:schemeClr val="tx1"/>
                </a:solidFill>
                <a:latin typeface="Times New Roman" panose="02020603050405020304" pitchFamily="18" charset="0"/>
                <a:cs typeface="Times New Roman" panose="02020603050405020304" pitchFamily="18" charset="0"/>
              </a:rPr>
              <a:t> Nam Á </a:t>
            </a:r>
            <a:r>
              <a:rPr lang="en-US" sz="4000" dirty="0" err="1">
                <a:solidFill>
                  <a:schemeClr val="tx1"/>
                </a:solidFill>
                <a:latin typeface="Times New Roman" panose="02020603050405020304" pitchFamily="18" charset="0"/>
                <a:cs typeface="Times New Roman" panose="02020603050405020304" pitchFamily="18" charset="0"/>
              </a:rPr>
              <a:t>đã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tạo</a:t>
            </a:r>
            <a:r>
              <a:rPr lang="en-US" sz="4000" dirty="0">
                <a:solidFill>
                  <a:schemeClr val="tx1"/>
                </a:solidFill>
                <a:latin typeface="Times New Roman" panose="02020603050405020304" pitchFamily="18" charset="0"/>
                <a:cs typeface="Times New Roman" panose="02020603050405020304" pitchFamily="18" charset="0"/>
              </a:rPr>
              <a:t> ra </a:t>
            </a:r>
            <a:r>
              <a:rPr lang="en-US" sz="4000" dirty="0" err="1">
                <a:solidFill>
                  <a:schemeClr val="tx1"/>
                </a:solidFill>
                <a:latin typeface="Times New Roman" panose="02020603050405020304" pitchFamily="18" charset="0"/>
                <a:cs typeface="Times New Roman" panose="02020603050405020304" pitchFamily="18" charset="0"/>
              </a:rPr>
              <a:t>chữ</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viết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riêng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như</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chữ</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chữ</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chữ</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Nôm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Việt</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0" name="Rounded Rectangle 5">
            <a:extLst>
              <a:ext uri="{FF2B5EF4-FFF2-40B4-BE49-F238E27FC236}">
                <a16:creationId xmlns:a16="http://schemas.microsoft.com/office/drawing/2014/main" xmlns="" id="{353F43B4-F8D9-492B-AF8B-FB301BB8CC23}"/>
              </a:ext>
            </a:extLst>
          </p:cNvPr>
          <p:cNvSpPr/>
          <p:nvPr/>
        </p:nvSpPr>
        <p:spPr>
          <a:xfrm>
            <a:off x="291335" y="4512569"/>
            <a:ext cx="11900665" cy="181507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Dòng</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văn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học</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viết</a:t>
            </a:r>
            <a:r>
              <a:rPr lang="en-US" sz="5400" dirty="0">
                <a:solidFill>
                  <a:schemeClr val="tx1"/>
                </a:solidFill>
                <a:latin typeface="Times New Roman" panose="02020603050405020304" pitchFamily="18" charset="0"/>
                <a:cs typeface="Times New Roman" panose="02020603050405020304" pitchFamily="18" charset="0"/>
              </a:rPr>
              <a:t> ra </a:t>
            </a:r>
            <a:r>
              <a:rPr lang="en-US" sz="5400" dirty="0" err="1">
                <a:solidFill>
                  <a:schemeClr val="tx1"/>
                </a:solidFill>
                <a:latin typeface="Times New Roman" panose="02020603050405020304" pitchFamily="18" charset="0"/>
                <a:cs typeface="Times New Roman" panose="02020603050405020304" pitchFamily="18" charset="0"/>
              </a:rPr>
              <a:t>đời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và</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phát</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triển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nhanh</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với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nhiều</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tác</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phẩm</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nổi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tiếng</a:t>
            </a:r>
            <a:r>
              <a:rPr lang="en-US" sz="5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95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2196741"/>
            <a:ext cx="4527408"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Chữ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xmlns="" id="{0494155C-AACA-4C40-9D38-7F07AB33957A}"/>
              </a:ext>
            </a:extLst>
          </p:cNvPr>
          <p:cNvSpPr/>
          <p:nvPr/>
        </p:nvSpPr>
        <p:spPr>
          <a:xfrm>
            <a:off x="7611132" y="1465943"/>
            <a:ext cx="3875313" cy="3661229"/>
          </a:xfrm>
          <a:prstGeom prst="cloudCallout">
            <a:avLst>
              <a:gd name="adj1" fmla="val -73002"/>
              <a:gd name="adj2" fmla="val 371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p>
        </p:txBody>
      </p:sp>
      <p:sp>
        <p:nvSpPr>
          <p:cNvPr id="11" name="Rounded Rectangle 5">
            <a:extLst>
              <a:ext uri="{FF2B5EF4-FFF2-40B4-BE49-F238E27FC236}">
                <a16:creationId xmlns:a16="http://schemas.microsoft.com/office/drawing/2014/main" xmlns="" id="{9E17F378-94D4-4748-A6F9-D02EEAC98E2A}"/>
              </a:ext>
            </a:extLst>
          </p:cNvPr>
          <p:cNvSpPr/>
          <p:nvPr/>
        </p:nvSpPr>
        <p:spPr>
          <a:xfrm>
            <a:off x="291334" y="3220815"/>
            <a:ext cx="7319797" cy="2029411"/>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nước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Đông</a:t>
            </a:r>
            <a:r>
              <a:rPr lang="en-US" sz="2500" dirty="0">
                <a:solidFill>
                  <a:schemeClr val="tx1"/>
                </a:solidFill>
                <a:latin typeface="Times New Roman" panose="02020603050405020304" pitchFamily="18" charset="0"/>
                <a:cs typeface="Times New Roman" panose="02020603050405020304" pitchFamily="18" charset="0"/>
              </a:rPr>
              <a:t> Nam Á </a:t>
            </a:r>
            <a:r>
              <a:rPr lang="en-US" sz="2500" dirty="0" err="1">
                <a:solidFill>
                  <a:schemeClr val="tx1"/>
                </a:solidFill>
                <a:latin typeface="Times New Roman" panose="02020603050405020304" pitchFamily="18" charset="0"/>
                <a:cs typeface="Times New Roman" panose="02020603050405020304" pitchFamily="18" charset="0"/>
              </a:rPr>
              <a:t>đã</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sáng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tạo</a:t>
            </a:r>
            <a:r>
              <a:rPr lang="en-US" sz="2500" dirty="0">
                <a:solidFill>
                  <a:schemeClr val="tx1"/>
                </a:solidFill>
                <a:latin typeface="Times New Roman" panose="02020603050405020304" pitchFamily="18" charset="0"/>
                <a:cs typeface="Times New Roman" panose="02020603050405020304" pitchFamily="18" charset="0"/>
              </a:rPr>
              <a:t> ra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viết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riêng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Thái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Lào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Nôm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người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Việt</a:t>
            </a:r>
            <a:r>
              <a:rPr lang="en-US" sz="2500" dirty="0">
                <a:solidFill>
                  <a:schemeClr val="tx1"/>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F9758640-BD77-4C9D-B154-77670DB72363}"/>
              </a:ext>
            </a:extLst>
          </p:cNvPr>
          <p:cNvPicPr>
            <a:picLocks noChangeAspect="1"/>
          </p:cNvPicPr>
          <p:nvPr/>
        </p:nvPicPr>
        <p:blipFill>
          <a:blip r:embed="rId3"/>
          <a:stretch>
            <a:fillRect/>
          </a:stretch>
        </p:blipFill>
        <p:spPr>
          <a:xfrm>
            <a:off x="6096001" y="0"/>
            <a:ext cx="6095998" cy="6636992"/>
          </a:xfrm>
          <a:prstGeom prst="rect">
            <a:avLst/>
          </a:prstGeom>
        </p:spPr>
      </p:pic>
      <p:pic>
        <p:nvPicPr>
          <p:cNvPr id="15" name="Picture 14">
            <a:extLst>
              <a:ext uri="{FF2B5EF4-FFF2-40B4-BE49-F238E27FC236}">
                <a16:creationId xmlns:a16="http://schemas.microsoft.com/office/drawing/2014/main" xmlns="" id="{AF690602-73CA-46F6-BEA4-37555C0B9C90}"/>
              </a:ext>
            </a:extLst>
          </p:cNvPr>
          <p:cNvPicPr>
            <a:picLocks noChangeAspect="1"/>
          </p:cNvPicPr>
          <p:nvPr/>
        </p:nvPicPr>
        <p:blipFill>
          <a:blip r:embed="rId4"/>
          <a:stretch>
            <a:fillRect/>
          </a:stretch>
        </p:blipFill>
        <p:spPr>
          <a:xfrm>
            <a:off x="1" y="5728"/>
            <a:ext cx="6096000" cy="6631264"/>
          </a:xfrm>
          <a:prstGeom prst="rect">
            <a:avLst/>
          </a:prstGeom>
        </p:spPr>
      </p:pic>
      <p:pic>
        <p:nvPicPr>
          <p:cNvPr id="17" name="Picture 16">
            <a:extLst>
              <a:ext uri="{FF2B5EF4-FFF2-40B4-BE49-F238E27FC236}">
                <a16:creationId xmlns:a16="http://schemas.microsoft.com/office/drawing/2014/main" xmlns="" id="{33559B66-668F-4B04-819A-CDCAEAD60D53}"/>
              </a:ext>
            </a:extLst>
          </p:cNvPr>
          <p:cNvPicPr>
            <a:picLocks noChangeAspect="1"/>
          </p:cNvPicPr>
          <p:nvPr/>
        </p:nvPicPr>
        <p:blipFill>
          <a:blip r:embed="rId5"/>
          <a:stretch>
            <a:fillRect/>
          </a:stretch>
        </p:blipFill>
        <p:spPr>
          <a:xfrm>
            <a:off x="-31842" y="-1"/>
            <a:ext cx="12223841" cy="6858001"/>
          </a:xfrm>
          <a:prstGeom prst="rect">
            <a:avLst/>
          </a:prstGeom>
        </p:spPr>
      </p:pic>
    </p:spTree>
    <p:extLst>
      <p:ext uri="{BB962C8B-B14F-4D97-AF65-F5344CB8AC3E}">
        <p14:creationId xmlns:p14="http://schemas.microsoft.com/office/powerpoint/2010/main" val="165009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533400" y="1143000"/>
            <a:ext cx="10668001" cy="1938992"/>
          </a:xfrm>
          <a:prstGeom prst="rect">
            <a:avLst/>
          </a:prstGeom>
          <a:noFill/>
        </p:spPr>
        <p:txBody>
          <a:bodyPr wrap="square" rtlCol="0">
            <a:spAutoFit/>
          </a:bodyPr>
          <a:lstStyle/>
          <a:p>
            <a:r>
              <a:rPr lang="en-US" sz="6000" b="1" dirty="0" smtClean="0">
                <a:solidFill>
                  <a:srgbClr val="0000FF"/>
                </a:solidFill>
              </a:rPr>
              <a:t>c) </a:t>
            </a:r>
            <a:r>
              <a:rPr lang="en-US" sz="6000" b="1" dirty="0" err="1" smtClean="0">
                <a:solidFill>
                  <a:srgbClr val="0000FF"/>
                </a:solidFill>
              </a:rPr>
              <a:t>Kiến</a:t>
            </a:r>
            <a:r>
              <a:rPr lang="en-US" sz="6000" b="1" dirty="0" smtClean="0">
                <a:solidFill>
                  <a:srgbClr val="0000FF"/>
                </a:solidFill>
              </a:rPr>
              <a:t> </a:t>
            </a:r>
            <a:r>
              <a:rPr lang="en-US" sz="6000" b="1" dirty="0" err="1" smtClean="0">
                <a:solidFill>
                  <a:srgbClr val="0000FF"/>
                </a:solidFill>
              </a:rPr>
              <a:t>trúc</a:t>
            </a:r>
            <a:r>
              <a:rPr lang="en-US" sz="6000" b="1" dirty="0" smtClean="0">
                <a:solidFill>
                  <a:srgbClr val="0000FF"/>
                </a:solidFill>
              </a:rPr>
              <a:t>, </a:t>
            </a:r>
            <a:r>
              <a:rPr lang="en-US" sz="6000" b="1" dirty="0" err="1" smtClean="0">
                <a:solidFill>
                  <a:srgbClr val="0000FF"/>
                </a:solidFill>
              </a:rPr>
              <a:t>điêu</a:t>
            </a:r>
            <a:r>
              <a:rPr lang="en-US" sz="6000" b="1" dirty="0" smtClean="0">
                <a:solidFill>
                  <a:srgbClr val="0000FF"/>
                </a:solidFill>
              </a:rPr>
              <a:t> </a:t>
            </a:r>
            <a:r>
              <a:rPr lang="en-US" sz="6000" b="1" dirty="0" err="1" smtClean="0">
                <a:solidFill>
                  <a:srgbClr val="0000FF"/>
                </a:solidFill>
              </a:rPr>
              <a:t>khắc</a:t>
            </a:r>
            <a:r>
              <a:rPr lang="en-US" sz="6000" b="1" dirty="0" smtClean="0">
                <a:solidFill>
                  <a:srgbClr val="0000FF"/>
                </a:solidFill>
              </a:rPr>
              <a:t>:</a:t>
            </a:r>
          </a:p>
          <a:p>
            <a:r>
              <a:rPr lang="vi-VN" sz="6000" dirty="0"/>
              <a:t> </a:t>
            </a:r>
            <a:endParaRPr lang="en-US" sz="4800" b="1" dirty="0">
              <a:solidFill>
                <a:srgbClr val="0000FF"/>
              </a:solidFill>
            </a:endParaRPr>
          </a:p>
        </p:txBody>
      </p:sp>
    </p:spTree>
    <p:extLst>
      <p:ext uri="{BB962C8B-B14F-4D97-AF65-F5344CB8AC3E}">
        <p14:creationId xmlns:p14="http://schemas.microsoft.com/office/powerpoint/2010/main" val="264276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2196741"/>
            <a:ext cx="4527408"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Kiến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trúc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khắc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5">
            <a:extLst>
              <a:ext uri="{FF2B5EF4-FFF2-40B4-BE49-F238E27FC236}">
                <a16:creationId xmlns:a16="http://schemas.microsoft.com/office/drawing/2014/main" xmlns="" id="{353F43B4-F8D9-492B-AF8B-FB301BB8CC23}"/>
              </a:ext>
            </a:extLst>
          </p:cNvPr>
          <p:cNvSpPr/>
          <p:nvPr/>
        </p:nvSpPr>
        <p:spPr>
          <a:xfrm>
            <a:off x="291335" y="3132373"/>
            <a:ext cx="11900665" cy="1651942"/>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công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kiến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trúc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điêu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khắc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đền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chùa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tháp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được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xây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dựng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một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cách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kì</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vĩ</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thể</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hiện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sự</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ảnh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hưởng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tín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ngưỡng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tôn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giáo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đến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sống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tinh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thần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phong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phú</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Đông</a:t>
            </a:r>
            <a:r>
              <a:rPr lang="en-US" sz="2500" dirty="0">
                <a:solidFill>
                  <a:schemeClr val="tx1"/>
                </a:solidFill>
                <a:latin typeface="Times New Roman" panose="02020603050405020304" pitchFamily="18" charset="0"/>
                <a:cs typeface="Times New Roman" panose="02020603050405020304" pitchFamily="18" charset="0"/>
              </a:rPr>
              <a:t> Nam Á.</a:t>
            </a:r>
          </a:p>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Chùa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vàng</a:t>
            </a:r>
            <a:r>
              <a:rPr lang="en-US" sz="2500" dirty="0">
                <a:solidFill>
                  <a:schemeClr val="tx1"/>
                </a:solidFill>
                <a:latin typeface="Times New Roman" panose="02020603050405020304" pitchFamily="18" charset="0"/>
                <a:cs typeface="Times New Roman" panose="02020603050405020304" pitchFamily="18" charset="0"/>
              </a:rPr>
              <a:t> ở Mi-an-ma, </a:t>
            </a:r>
            <a:r>
              <a:rPr lang="en-US" sz="2500" dirty="0" err="1">
                <a:solidFill>
                  <a:schemeClr val="tx1"/>
                </a:solidFill>
                <a:latin typeface="Times New Roman" panose="02020603050405020304" pitchFamily="18" charset="0"/>
                <a:cs typeface="Times New Roman" panose="02020603050405020304" pitchFamily="18" charset="0"/>
              </a:rPr>
              <a:t>khu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đền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Ăng</a:t>
            </a:r>
            <a:r>
              <a:rPr lang="en-US" sz="2500" dirty="0">
                <a:solidFill>
                  <a:schemeClr val="tx1"/>
                </a:solidFill>
                <a:latin typeface="Times New Roman" panose="02020603050405020304" pitchFamily="18" charset="0"/>
                <a:cs typeface="Times New Roman" panose="02020603050405020304" pitchFamily="18" charset="0"/>
              </a:rPr>
              <a:t>-co ở Cam-</a:t>
            </a:r>
            <a:r>
              <a:rPr lang="en-US" sz="2500" dirty="0" err="1">
                <a:solidFill>
                  <a:schemeClr val="tx1"/>
                </a:solidFill>
                <a:latin typeface="Times New Roman" panose="02020603050405020304" pitchFamily="18" charset="0"/>
                <a:cs typeface="Times New Roman" panose="02020603050405020304" pitchFamily="18" charset="0"/>
              </a:rPr>
              <a:t>pu</a:t>
            </a:r>
            <a:r>
              <a:rPr lang="en-US" sz="2500" dirty="0">
                <a:solidFill>
                  <a:schemeClr val="tx1"/>
                </a:solidFill>
                <a:latin typeface="Times New Roman" panose="02020603050405020304" pitchFamily="18" charset="0"/>
                <a:cs typeface="Times New Roman" panose="02020603050405020304" pitchFamily="18" charset="0"/>
              </a:rPr>
              <a:t>-chia</a:t>
            </a:r>
          </a:p>
        </p:txBody>
      </p:sp>
      <p:pic>
        <p:nvPicPr>
          <p:cNvPr id="3" name="Picture 2">
            <a:extLst>
              <a:ext uri="{FF2B5EF4-FFF2-40B4-BE49-F238E27FC236}">
                <a16:creationId xmlns:a16="http://schemas.microsoft.com/office/drawing/2014/main" xmlns="" id="{17733562-07CB-45D5-90E8-88077B652CCC}"/>
              </a:ext>
            </a:extLst>
          </p:cNvPr>
          <p:cNvPicPr>
            <a:picLocks noChangeAspect="1"/>
          </p:cNvPicPr>
          <p:nvPr/>
        </p:nvPicPr>
        <p:blipFill>
          <a:blip r:embed="rId3"/>
          <a:stretch>
            <a:fillRect/>
          </a:stretch>
        </p:blipFill>
        <p:spPr>
          <a:xfrm>
            <a:off x="0" y="-26991"/>
            <a:ext cx="12171186" cy="6884991"/>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71420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0" y="463296"/>
            <a:ext cx="9631680" cy="605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6336" y="792480"/>
            <a:ext cx="4230624" cy="447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960" y="682752"/>
            <a:ext cx="4572000" cy="458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48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11" y="365125"/>
            <a:ext cx="5013579" cy="53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61973" y="365125"/>
            <a:ext cx="5411243" cy="6247864"/>
          </a:xfrm>
          <a:prstGeom prst="rect">
            <a:avLst/>
          </a:prstGeom>
          <a:noFill/>
        </p:spPr>
        <p:txBody>
          <a:bodyPr wrap="square" rtlCol="0">
            <a:spAutoFit/>
          </a:bodyPr>
          <a:lstStyle/>
          <a:p>
            <a:r>
              <a:rPr lang="vi-VN" sz="4000" dirty="0">
                <a:latin typeface="+mj-lt"/>
              </a:rPr>
              <a:t>Khi bước chân vào khuôn viên chùa bạn sẽ không khỏi trầm trồ với những kiến trúc tinh xảo và ngọn tháp chính sừng sững giữa đỉnh đồi. Thiết kế của phần lọng tháp bao gồm 7 tầng, trang trí với những chuông bằng vàng, bạc và đá quý. </a:t>
            </a:r>
            <a:endParaRPr lang="en-US" sz="4000" dirty="0">
              <a:latin typeface="+mj-lt"/>
            </a:endParaRPr>
          </a:p>
        </p:txBody>
      </p:sp>
    </p:spTree>
    <p:extLst>
      <p:ext uri="{BB962C8B-B14F-4D97-AF65-F5344CB8AC3E}">
        <p14:creationId xmlns:p14="http://schemas.microsoft.com/office/powerpoint/2010/main" val="13254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11" y="365125"/>
            <a:ext cx="5013579" cy="53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61973" y="365125"/>
            <a:ext cx="5411243" cy="2554545"/>
          </a:xfrm>
          <a:prstGeom prst="rect">
            <a:avLst/>
          </a:prstGeom>
          <a:noFill/>
        </p:spPr>
        <p:txBody>
          <a:bodyPr wrap="square" rtlCol="0">
            <a:spAutoFit/>
          </a:bodyPr>
          <a:lstStyle/>
          <a:p>
            <a:r>
              <a:rPr lang="vi-VN" sz="4000" dirty="0">
                <a:latin typeface="+mj-lt"/>
              </a:rPr>
              <a:t>Tầng cao nhất được khảm hơn 1.100 viên kim cương cùng khoảng 1.300 viên đá quý</a:t>
            </a:r>
            <a:endParaRPr lang="en-US" sz="4000" dirty="0">
              <a:latin typeface="+mj-lt"/>
            </a:endParaRPr>
          </a:p>
        </p:txBody>
      </p:sp>
    </p:spTree>
    <p:extLst>
      <p:ext uri="{BB962C8B-B14F-4D97-AF65-F5344CB8AC3E}">
        <p14:creationId xmlns:p14="http://schemas.microsoft.com/office/powerpoint/2010/main" val="266256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11" y="365125"/>
            <a:ext cx="5013579" cy="53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61973" y="365125"/>
            <a:ext cx="5411243" cy="5016758"/>
          </a:xfrm>
          <a:prstGeom prst="rect">
            <a:avLst/>
          </a:prstGeom>
          <a:noFill/>
        </p:spPr>
        <p:txBody>
          <a:bodyPr wrap="square" rtlCol="0">
            <a:spAutoFit/>
          </a:bodyPr>
          <a:lstStyle/>
          <a:p>
            <a:r>
              <a:rPr lang="vi-VN" sz="4000" dirty="0">
                <a:latin typeface="+mj-lt"/>
              </a:rPr>
              <a:t>Quả cầu trên đỉnh tháp đính tổng cộng 4.351 viên kim cương, đặc biệt viên kim cương tới 76 carat được đính trên đỉnh tòa tháp. Và nếu ước tính thì toàn bộ ngôi chùa đã được dát hơn 90 tấn vàng</a:t>
            </a:r>
            <a:endParaRPr lang="en-US" sz="4000" dirty="0">
              <a:latin typeface="+mj-lt"/>
            </a:endParaRPr>
          </a:p>
        </p:txBody>
      </p:sp>
    </p:spTree>
    <p:extLst>
      <p:ext uri="{BB962C8B-B14F-4D97-AF65-F5344CB8AC3E}">
        <p14:creationId xmlns:p14="http://schemas.microsoft.com/office/powerpoint/2010/main" val="266256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533399" y="173504"/>
            <a:ext cx="10668001" cy="1015663"/>
          </a:xfrm>
          <a:prstGeom prst="rect">
            <a:avLst/>
          </a:prstGeom>
          <a:noFill/>
        </p:spPr>
        <p:txBody>
          <a:bodyPr wrap="square" rtlCol="0">
            <a:spAutoFit/>
          </a:bodyPr>
          <a:lstStyle/>
          <a:p>
            <a:r>
              <a:rPr lang="en-US" sz="6000" b="1" dirty="0" smtClean="0">
                <a:solidFill>
                  <a:srgbClr val="0000FF"/>
                </a:solidFill>
              </a:rPr>
              <a:t>c) </a:t>
            </a:r>
            <a:r>
              <a:rPr lang="en-US" sz="6000" b="1" dirty="0" err="1" smtClean="0">
                <a:solidFill>
                  <a:srgbClr val="0000FF"/>
                </a:solidFill>
              </a:rPr>
              <a:t>Kiến</a:t>
            </a:r>
            <a:r>
              <a:rPr lang="en-US" sz="6000" b="1" dirty="0" smtClean="0">
                <a:solidFill>
                  <a:srgbClr val="0000FF"/>
                </a:solidFill>
              </a:rPr>
              <a:t> </a:t>
            </a:r>
            <a:r>
              <a:rPr lang="en-US" sz="6000" b="1" dirty="0" err="1" smtClean="0">
                <a:solidFill>
                  <a:srgbClr val="0000FF"/>
                </a:solidFill>
              </a:rPr>
              <a:t>trúc</a:t>
            </a:r>
            <a:r>
              <a:rPr lang="en-US" sz="6000" b="1" dirty="0" smtClean="0">
                <a:solidFill>
                  <a:srgbClr val="0000FF"/>
                </a:solidFill>
              </a:rPr>
              <a:t>, </a:t>
            </a:r>
            <a:r>
              <a:rPr lang="en-US" sz="6000" b="1" dirty="0" err="1" smtClean="0">
                <a:solidFill>
                  <a:srgbClr val="0000FF"/>
                </a:solidFill>
              </a:rPr>
              <a:t>điêu</a:t>
            </a:r>
            <a:r>
              <a:rPr lang="en-US" sz="6000" b="1" dirty="0" smtClean="0">
                <a:solidFill>
                  <a:srgbClr val="0000FF"/>
                </a:solidFill>
              </a:rPr>
              <a:t> </a:t>
            </a:r>
            <a:r>
              <a:rPr lang="en-US" sz="6000" b="1" dirty="0" err="1" smtClean="0">
                <a:solidFill>
                  <a:srgbClr val="0000FF"/>
                </a:solidFill>
              </a:rPr>
              <a:t>khắc</a:t>
            </a:r>
            <a:r>
              <a:rPr lang="en-US" sz="6000" b="1" dirty="0" smtClean="0">
                <a:solidFill>
                  <a:srgbClr val="0000FF"/>
                </a:solidFill>
              </a:rPr>
              <a:t>:</a:t>
            </a:r>
            <a:endParaRPr lang="en-US" sz="6000" b="1" dirty="0" smtClean="0">
              <a:solidFill>
                <a:srgbClr val="0000FF"/>
              </a:solidFill>
            </a:endParaRPr>
          </a:p>
        </p:txBody>
      </p:sp>
      <p:sp>
        <p:nvSpPr>
          <p:cNvPr id="3" name="TextBox 2"/>
          <p:cNvSpPr txBox="1"/>
          <p:nvPr/>
        </p:nvSpPr>
        <p:spPr>
          <a:xfrm>
            <a:off x="353567" y="1307824"/>
            <a:ext cx="11631169" cy="5786199"/>
          </a:xfrm>
          <a:prstGeom prst="rect">
            <a:avLst/>
          </a:prstGeom>
          <a:noFill/>
        </p:spPr>
        <p:txBody>
          <a:bodyPr wrap="square" rtlCol="0">
            <a:spAutoFit/>
          </a:bodyPr>
          <a:lstStyle/>
          <a:p>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kiến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trúc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tháp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dựng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Ăng</a:t>
            </a:r>
            <a:r>
              <a:rPr lang="en-US" sz="4400" dirty="0">
                <a:latin typeface="Times New Roman" pitchFamily="18" charset="0"/>
                <a:cs typeface="Times New Roman" pitchFamily="18" charset="0"/>
              </a:rPr>
              <a:t>-co (Cam-</a:t>
            </a:r>
            <a:r>
              <a:rPr lang="en-US" sz="4400" dirty="0" err="1">
                <a:latin typeface="Times New Roman" pitchFamily="18" charset="0"/>
                <a:cs typeface="Times New Roman" pitchFamily="18" charset="0"/>
              </a:rPr>
              <a:t>pu</a:t>
            </a:r>
            <a:r>
              <a:rPr lang="en-US" sz="4400" dirty="0">
                <a:latin typeface="Times New Roman" pitchFamily="18" charset="0"/>
                <a:cs typeface="Times New Roman" pitchFamily="18" charset="0"/>
              </a:rPr>
              <a:t>-chia), </a:t>
            </a:r>
            <a:r>
              <a:rPr lang="en-US" sz="4400" dirty="0" err="1">
                <a:latin typeface="Times New Roman" pitchFamily="18" charset="0"/>
                <a:cs typeface="Times New Roman" pitchFamily="18" charset="0"/>
              </a:rPr>
              <a:t>chùa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Mi</a:t>
            </a:r>
            <a:r>
              <a:rPr lang="en-US" sz="4400" dirty="0">
                <a:latin typeface="Times New Roman" pitchFamily="18" charset="0"/>
                <a:cs typeface="Times New Roman" pitchFamily="18" charset="0"/>
              </a:rPr>
              <a:t>-an-ma), </a:t>
            </a:r>
            <a:r>
              <a:rPr lang="en-US" sz="4400" dirty="0" err="1">
                <a:latin typeface="Times New Roman" pitchFamily="18" charset="0"/>
                <a:cs typeface="Times New Roman" pitchFamily="18" charset="0"/>
              </a:rPr>
              <a:t>chùa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Lan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Nghệ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thuật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khắc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ảnh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hưởng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mẽ</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hóa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Ấn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Trung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Quốc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nghệ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Đông</a:t>
            </a:r>
            <a:r>
              <a:rPr lang="en-US" sz="4400" dirty="0">
                <a:latin typeface="Times New Roman" pitchFamily="18" charset="0"/>
                <a:cs typeface="Times New Roman" pitchFamily="18" charset="0"/>
              </a:rPr>
              <a:t> Nam Á.</a:t>
            </a:r>
          </a:p>
          <a:p>
            <a:endParaRPr lang="en-US" dirty="0"/>
          </a:p>
        </p:txBody>
      </p:sp>
    </p:spTree>
    <p:extLst>
      <p:ext uri="{BB962C8B-B14F-4D97-AF65-F5344CB8AC3E}">
        <p14:creationId xmlns:p14="http://schemas.microsoft.com/office/powerpoint/2010/main" val="405394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4784" y="959993"/>
            <a:ext cx="5838350"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784" y="1384300"/>
            <a:ext cx="396240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980" y="1652334"/>
            <a:ext cx="1395413"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95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barn(inVertical)">
                                      <p:cBhvr>
                                        <p:cTn id="10" dur="500"/>
                                        <p:tgtEl>
                                          <p:spTgt spid="614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barn(inVertical)">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vong quay"/>
          <p:cNvGrpSpPr/>
          <p:nvPr/>
        </p:nvGrpSpPr>
        <p:grpSpPr>
          <a:xfrm>
            <a:off x="5825984" y="478510"/>
            <a:ext cx="5042125" cy="5036855"/>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9"/>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5" name="quay dung"/>
          <p:cNvSpPr/>
          <p:nvPr/>
        </p:nvSpPr>
        <p:spPr>
          <a:xfrm>
            <a:off x="9287691" y="587828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30813" y="221472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173320"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519728"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1492051" y="350321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680307" y="53951"/>
            <a:ext cx="5121915" cy="1938992"/>
          </a:xfrm>
          <a:prstGeom prst="rect">
            <a:avLst/>
          </a:prstGeom>
          <a:noFill/>
        </p:spPr>
        <p:txBody>
          <a:bodyPr wrap="none" lIns="91440" tIns="45720" rIns="91440" bIns="45720">
            <a:spAutoFit/>
          </a:bodyPr>
          <a:lstStyle/>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6194"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1" name="Isosceles Triangle 6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2" name="Rounded Rectangle 61">
            <a:hlinkClick r:id="rId13" action="ppaction://hlinksldjump"/>
          </p:cNvPr>
          <p:cNvSpPr/>
          <p:nvPr/>
        </p:nvSpPr>
        <p:spPr>
          <a:xfrm>
            <a:off x="2847717" y="35246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4" name="Picture 63">
            <a:extLst>
              <a:ext uri="{FF2B5EF4-FFF2-40B4-BE49-F238E27FC236}">
                <a16:creationId xmlns:a16="http://schemas.microsoft.com/office/drawing/2014/main" xmlns="" id="{EE82ACD1-580D-3D4F-981A-1725373A7B91}"/>
              </a:ext>
            </a:extLst>
          </p:cNvPr>
          <p:cNvPicPr>
            <a:picLocks noChangeAspect="1"/>
          </p:cNvPicPr>
          <p:nvPr/>
        </p:nvPicPr>
        <p:blipFill>
          <a:blip r:embed="rId14"/>
          <a:stretch>
            <a:fillRect/>
          </a:stretch>
        </p:blipFill>
        <p:spPr>
          <a:xfrm>
            <a:off x="443355" y="161140"/>
            <a:ext cx="683419" cy="683419"/>
          </a:xfrm>
          <a:prstGeom prst="rect">
            <a:avLst/>
          </a:prstGeom>
        </p:spPr>
      </p:pic>
      <p:sp>
        <p:nvSpPr>
          <p:cNvPr id="5" name="Right Arrow 4">
            <a:hlinkClick r:id="rId15" action="ppaction://hlinksldjump"/>
          </p:cNvPr>
          <p:cNvSpPr/>
          <p:nvPr/>
        </p:nvSpPr>
        <p:spPr>
          <a:xfrm>
            <a:off x="0" y="6316395"/>
            <a:ext cx="1220107" cy="5416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47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54167E-6 -4.07407E-6 L 3.541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2"/>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2"/>
                                        </p:tgtEl>
                                        <p:attrNameLst>
                                          <p:attrName>fillcolor</p:attrName>
                                        </p:attrNameLst>
                                      </p:cBhvr>
                                      <p:to>
                                        <a:srgbClr val="000000"/>
                                      </p:to>
                                    </p:animClr>
                                    <p:set>
                                      <p:cBhvr>
                                        <p:cTn id="192" dur="500" fill="hold"/>
                                        <p:tgtEl>
                                          <p:spTgt spid="62"/>
                                        </p:tgtEl>
                                        <p:attrNameLst>
                                          <p:attrName>fill.type</p:attrName>
                                        </p:attrNameLst>
                                      </p:cBhvr>
                                      <p:to>
                                        <p:strVal val="solid"/>
                                      </p:to>
                                    </p:set>
                                    <p:set>
                                      <p:cBhvr>
                                        <p:cTn id="19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557337" y="191810"/>
            <a:ext cx="9963685"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Câu 1. Từ thế kỉ XIII, người Thái di cư từ phía bắc xuống phía nam đã dẫn tới sự hình thành của hai quốc gia nào?</a:t>
            </a:r>
          </a:p>
        </p:txBody>
      </p:sp>
      <p:sp>
        <p:nvSpPr>
          <p:cNvPr id="26" name="Rectangle 25"/>
          <p:cNvSpPr/>
          <p:nvPr/>
        </p:nvSpPr>
        <p:spPr>
          <a:xfrm>
            <a:off x="173430" y="2439500"/>
            <a:ext cx="5994399" cy="11144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a:t>
            </a:r>
            <a:r>
              <a:rPr lang="vi-VN" sz="48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Su-khô-thay và Lan Xang.</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167828" y="2717473"/>
            <a:ext cx="5927469"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a:t>
            </a:r>
            <a:r>
              <a:rPr lang="en-US" sz="3200" b="1">
                <a:solidFill>
                  <a:srgbClr val="0070C0"/>
                </a:solidFill>
                <a:latin typeface="Times New Roman" panose="02020603050405020304" pitchFamily="18" charset="0"/>
                <a:cs typeface="Times New Roman" panose="02020603050405020304" pitchFamily="18" charset="0"/>
              </a:rPr>
              <a:t>. Cham-pa và Su-khô-thay.</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424510" y="3265435"/>
            <a:ext cx="569889" cy="45587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21023" y="3286158"/>
            <a:ext cx="604999" cy="531665"/>
          </a:xfrm>
          <a:prstGeom prst="rect">
            <a:avLst/>
          </a:prstGeom>
        </p:spPr>
      </p:pic>
      <p:sp>
        <p:nvSpPr>
          <p:cNvPr id="57" name="Cloud 56">
            <a:hlinkClick r:id="rId13"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2" y="4060497"/>
            <a:ext cx="5994397" cy="1069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Pa-gan và Cham-pa.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4510" y="4611011"/>
            <a:ext cx="605175" cy="531820"/>
          </a:xfrm>
          <a:prstGeom prst="rect">
            <a:avLst/>
          </a:prstGeom>
        </p:spPr>
      </p:pic>
      <p:sp>
        <p:nvSpPr>
          <p:cNvPr id="21" name="Rectangle 20"/>
          <p:cNvSpPr/>
          <p:nvPr/>
        </p:nvSpPr>
        <p:spPr>
          <a:xfrm>
            <a:off x="6167829" y="4091632"/>
            <a:ext cx="592746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Mô-giô-pa-hit và Gia-va.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70425" y="4639250"/>
            <a:ext cx="598431" cy="525893"/>
          </a:xfrm>
          <a:prstGeom prst="rect">
            <a:avLst/>
          </a:prstGeom>
        </p:spPr>
      </p:pic>
      <p:pic>
        <p:nvPicPr>
          <p:cNvPr id="23" name="Picture 22">
            <a:extLst>
              <a:ext uri="{FF2B5EF4-FFF2-40B4-BE49-F238E27FC236}">
                <a16:creationId xmlns:a16="http://schemas.microsoft.com/office/drawing/2014/main" xmlns="" id="{EE82ACD1-580D-3D4F-981A-1725373A7B91}"/>
              </a:ext>
            </a:extLst>
          </p:cNvPr>
          <p:cNvPicPr>
            <a:picLocks noChangeAspect="1"/>
          </p:cNvPicPr>
          <p:nvPr/>
        </p:nvPicPr>
        <p:blipFill>
          <a:blip r:embed="rId15"/>
          <a:stretch>
            <a:fillRect/>
          </a:stretch>
        </p:blipFill>
        <p:spPr>
          <a:xfrm>
            <a:off x="443355" y="161140"/>
            <a:ext cx="683419" cy="683419"/>
          </a:xfrm>
          <a:prstGeom prst="rect">
            <a:avLst/>
          </a:prstGeom>
        </p:spPr>
      </p:pic>
    </p:spTree>
    <p:extLst>
      <p:ext uri="{BB962C8B-B14F-4D97-AF65-F5344CB8AC3E}">
        <p14:creationId xmlns:p14="http://schemas.microsoft.com/office/powerpoint/2010/main" val="35767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9"/>
                                        </p:tgtEl>
                                        <p:attrNameLst>
                                          <p:attrName>fillcolor</p:attrName>
                                        </p:attrNameLst>
                                      </p:cBhvr>
                                      <p:to>
                                        <a:srgbClr val="FFF2CC"/>
                                      </p:to>
                                    </p:animClr>
                                    <p:set>
                                      <p:cBhvr>
                                        <p:cTn id="79" dur="250" fill="hold"/>
                                        <p:tgtEl>
                                          <p:spTgt spid="19"/>
                                        </p:tgtEl>
                                        <p:attrNameLst>
                                          <p:attrName>fill.type</p:attrName>
                                        </p:attrNameLst>
                                      </p:cBhvr>
                                      <p:to>
                                        <p:strVal val="solid"/>
                                      </p:to>
                                    </p:set>
                                    <p:set>
                                      <p:cBhvr>
                                        <p:cTn id="80" dur="250" fill="hold"/>
                                        <p:tgtEl>
                                          <p:spTgt spid="1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0"/>
                                        </p:tgtEl>
                                        <p:attrNameLst>
                                          <p:attrName>style.visibility</p:attrName>
                                        </p:attrNameLst>
                                      </p:cBhvr>
                                      <p:to>
                                        <p:strVal val="visible"/>
                                      </p:to>
                                    </p:set>
                                    <p:anim calcmode="lin" valueType="num">
                                      <p:cBhvr>
                                        <p:cTn id="83" dur="250" fill="hold"/>
                                        <p:tgtEl>
                                          <p:spTgt spid="20"/>
                                        </p:tgtEl>
                                        <p:attrNameLst>
                                          <p:attrName>ppt_w</p:attrName>
                                        </p:attrNameLst>
                                      </p:cBhvr>
                                      <p:tavLst>
                                        <p:tav tm="0">
                                          <p:val>
                                            <p:strVal val="4*#ppt_w"/>
                                          </p:val>
                                        </p:tav>
                                        <p:tav tm="100000">
                                          <p:val>
                                            <p:strVal val="#ppt_w"/>
                                          </p:val>
                                        </p:tav>
                                      </p:tavLst>
                                    </p:anim>
                                    <p:anim calcmode="lin" valueType="num">
                                      <p:cBhvr>
                                        <p:cTn id="8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9"/>
                                        </p:tgtEl>
                                        <p:attrNameLst>
                                          <p:attrName>fillcolor</p:attrName>
                                        </p:attrNameLst>
                                      </p:cBhvr>
                                      <p:to>
                                        <a:srgbClr val="FFFF00"/>
                                      </p:to>
                                    </p:animClr>
                                    <p:set>
                                      <p:cBhvr>
                                        <p:cTn id="87" dur="250" fill="hold"/>
                                        <p:tgtEl>
                                          <p:spTgt spid="19"/>
                                        </p:tgtEl>
                                        <p:attrNameLst>
                                          <p:attrName>fill.type</p:attrName>
                                        </p:attrNameLst>
                                      </p:cBhvr>
                                      <p:to>
                                        <p:strVal val="solid"/>
                                      </p:to>
                                    </p:set>
                                    <p:set>
                                      <p:cBhvr>
                                        <p:cTn id="8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1"/>
                                        </p:tgtEl>
                                        <p:attrNameLst>
                                          <p:attrName>fillcolor</p:attrName>
                                        </p:attrNameLst>
                                      </p:cBhvr>
                                      <p:to>
                                        <a:srgbClr val="FFF2CC"/>
                                      </p:to>
                                    </p:animClr>
                                    <p:set>
                                      <p:cBhvr>
                                        <p:cTn id="94" dur="250" fill="hold"/>
                                        <p:tgtEl>
                                          <p:spTgt spid="21"/>
                                        </p:tgtEl>
                                        <p:attrNameLst>
                                          <p:attrName>fill.type</p:attrName>
                                        </p:attrNameLst>
                                      </p:cBhvr>
                                      <p:to>
                                        <p:strVal val="solid"/>
                                      </p:to>
                                    </p:set>
                                    <p:set>
                                      <p:cBhvr>
                                        <p:cTn id="95" dur="250" fill="hold"/>
                                        <p:tgtEl>
                                          <p:spTgt spid="21"/>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2"/>
                                        </p:tgtEl>
                                        <p:attrNameLst>
                                          <p:attrName>style.visibility</p:attrName>
                                        </p:attrNameLst>
                                      </p:cBhvr>
                                      <p:to>
                                        <p:strVal val="visible"/>
                                      </p:to>
                                    </p:set>
                                    <p:anim calcmode="lin" valueType="num">
                                      <p:cBhvr>
                                        <p:cTn id="98" dur="250" fill="hold"/>
                                        <p:tgtEl>
                                          <p:spTgt spid="22"/>
                                        </p:tgtEl>
                                        <p:attrNameLst>
                                          <p:attrName>ppt_w</p:attrName>
                                        </p:attrNameLst>
                                      </p:cBhvr>
                                      <p:tavLst>
                                        <p:tav tm="0">
                                          <p:val>
                                            <p:strVal val="4*#ppt_w"/>
                                          </p:val>
                                        </p:tav>
                                        <p:tav tm="100000">
                                          <p:val>
                                            <p:strVal val="#ppt_w"/>
                                          </p:val>
                                        </p:tav>
                                      </p:tavLst>
                                    </p:anim>
                                    <p:anim calcmode="lin" valueType="num">
                                      <p:cBhvr>
                                        <p:cTn id="99"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1"/>
                                        </p:tgtEl>
                                        <p:attrNameLst>
                                          <p:attrName>fillcolor</p:attrName>
                                        </p:attrNameLst>
                                      </p:cBhvr>
                                      <p:to>
                                        <a:srgbClr val="FFFF00"/>
                                      </p:to>
                                    </p:animClr>
                                    <p:set>
                                      <p:cBhvr>
                                        <p:cTn id="102" dur="250" fill="hold"/>
                                        <p:tgtEl>
                                          <p:spTgt spid="21"/>
                                        </p:tgtEl>
                                        <p:attrNameLst>
                                          <p:attrName>fill.type</p:attrName>
                                        </p:attrNameLst>
                                      </p:cBhvr>
                                      <p:to>
                                        <p:strVal val="solid"/>
                                      </p:to>
                                    </p:set>
                                    <p:set>
                                      <p:cBhvr>
                                        <p:cTn id="103"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282704" y="396680"/>
            <a:ext cx="10018709" cy="13320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Câu 2. Vương quốc Su-khô-thay là tiền thân của quốc gia nào hiện nay?</a:t>
            </a:r>
          </a:p>
        </p:txBody>
      </p:sp>
      <p:sp>
        <p:nvSpPr>
          <p:cNvPr id="26" name="Rectangle 25"/>
          <p:cNvSpPr/>
          <p:nvPr/>
        </p:nvSpPr>
        <p:spPr>
          <a:xfrm>
            <a:off x="203200" y="3769829"/>
            <a:ext cx="53848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Thái Lan.</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5973707" y="2255623"/>
            <a:ext cx="611669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Ma-lai-xi-a.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16699" y="3950061"/>
            <a:ext cx="550780" cy="440592"/>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54565" y="2566766"/>
            <a:ext cx="509737" cy="447951"/>
          </a:xfrm>
          <a:prstGeom prst="rect">
            <a:avLst/>
          </a:prstGeom>
        </p:spPr>
      </p:pic>
      <p:sp>
        <p:nvSpPr>
          <p:cNvPr id="17" name="Cloud 16">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4" name="Rectangle 13"/>
          <p:cNvSpPr/>
          <p:nvPr/>
        </p:nvSpPr>
        <p:spPr>
          <a:xfrm>
            <a:off x="228258" y="2264440"/>
            <a:ext cx="535974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Mi-an-ma.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479" y="2413000"/>
            <a:ext cx="498805" cy="438344"/>
          </a:xfrm>
          <a:prstGeom prst="rect">
            <a:avLst/>
          </a:prstGeom>
        </p:spPr>
      </p:pic>
      <p:sp>
        <p:nvSpPr>
          <p:cNvPr id="18" name="Rectangle 17"/>
          <p:cNvSpPr/>
          <p:nvPr/>
        </p:nvSpPr>
        <p:spPr>
          <a:xfrm>
            <a:off x="6055416" y="3597979"/>
            <a:ext cx="60349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In-đô-nê-xi-a.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62361" y="3795065"/>
            <a:ext cx="494143" cy="434247"/>
          </a:xfrm>
          <a:prstGeom prst="rect">
            <a:avLst/>
          </a:prstGeom>
        </p:spPr>
      </p:pic>
      <p:pic>
        <p:nvPicPr>
          <p:cNvPr id="21" name="Picture 20">
            <a:extLst>
              <a:ext uri="{FF2B5EF4-FFF2-40B4-BE49-F238E27FC236}">
                <a16:creationId xmlns:a16="http://schemas.microsoft.com/office/drawing/2014/main" xmlns=""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8868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4"/>
                                        </p:tgtEl>
                                        <p:attrNameLst>
                                          <p:attrName>fillcolor</p:attrName>
                                        </p:attrNameLst>
                                      </p:cBhvr>
                                      <p:to>
                                        <a:srgbClr val="FFF2CC"/>
                                      </p:to>
                                    </p:animClr>
                                    <p:set>
                                      <p:cBhvr>
                                        <p:cTn id="79" dur="250" fill="hold"/>
                                        <p:tgtEl>
                                          <p:spTgt spid="14"/>
                                        </p:tgtEl>
                                        <p:attrNameLst>
                                          <p:attrName>fill.type</p:attrName>
                                        </p:attrNameLst>
                                      </p:cBhvr>
                                      <p:to>
                                        <p:strVal val="solid"/>
                                      </p:to>
                                    </p:set>
                                    <p:set>
                                      <p:cBhvr>
                                        <p:cTn id="80" dur="25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4"/>
                                        </p:tgtEl>
                                        <p:attrNameLst>
                                          <p:attrName>fillcolor</p:attrName>
                                        </p:attrNameLst>
                                      </p:cBhvr>
                                      <p:to>
                                        <a:srgbClr val="FFFF00"/>
                                      </p:to>
                                    </p:animClr>
                                    <p:set>
                                      <p:cBhvr>
                                        <p:cTn id="87" dur="250" fill="hold"/>
                                        <p:tgtEl>
                                          <p:spTgt spid="14"/>
                                        </p:tgtEl>
                                        <p:attrNameLst>
                                          <p:attrName>fill.type</p:attrName>
                                        </p:attrNameLst>
                                      </p:cBhvr>
                                      <p:to>
                                        <p:strVal val="solid"/>
                                      </p:to>
                                    </p:set>
                                    <p:set>
                                      <p:cBhvr>
                                        <p:cTn id="8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8"/>
                                        </p:tgtEl>
                                        <p:attrNameLst>
                                          <p:attrName>fillcolor</p:attrName>
                                        </p:attrNameLst>
                                      </p:cBhvr>
                                      <p:to>
                                        <a:srgbClr val="FFF2CC"/>
                                      </p:to>
                                    </p:animClr>
                                    <p:set>
                                      <p:cBhvr>
                                        <p:cTn id="94" dur="250" fill="hold"/>
                                        <p:tgtEl>
                                          <p:spTgt spid="18"/>
                                        </p:tgtEl>
                                        <p:attrNameLst>
                                          <p:attrName>fill.type</p:attrName>
                                        </p:attrNameLst>
                                      </p:cBhvr>
                                      <p:to>
                                        <p:strVal val="solid"/>
                                      </p:to>
                                    </p:set>
                                    <p:set>
                                      <p:cBhvr>
                                        <p:cTn id="95" dur="250" fill="hold"/>
                                        <p:tgtEl>
                                          <p:spTgt spid="1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8"/>
                                        </p:tgtEl>
                                        <p:attrNameLst>
                                          <p:attrName>fillcolor</p:attrName>
                                        </p:attrNameLst>
                                      </p:cBhvr>
                                      <p:to>
                                        <a:srgbClr val="FFFF00"/>
                                      </p:to>
                                    </p:animClr>
                                    <p:set>
                                      <p:cBhvr>
                                        <p:cTn id="102" dur="250" fill="hold"/>
                                        <p:tgtEl>
                                          <p:spTgt spid="18"/>
                                        </p:tgtEl>
                                        <p:attrNameLst>
                                          <p:attrName>fill.type</p:attrName>
                                        </p:attrNameLst>
                                      </p:cBhvr>
                                      <p:to>
                                        <p:strVal val="solid"/>
                                      </p:to>
                                    </p:set>
                                    <p:set>
                                      <p:cBhvr>
                                        <p:cTn id="103"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4" grpId="0" animBg="1"/>
      <p:bldP spid="26" grpId="0" animBg="1"/>
      <p:bldP spid="40" grpId="0" animBg="1"/>
      <p:bldP spid="41" grpId="0" animBg="1"/>
      <p:bldP spid="42" grpId="0" animBg="1"/>
      <p:bldP spid="14"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90150" y="26795"/>
            <a:ext cx="9478161" cy="14855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3. Vương quốc Pa-gan là tiền thân của quốc gia nào hiện nay?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040762" y="2056013"/>
            <a:ext cx="4906799" cy="1468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7"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Mi-an-ma.</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573498" y="3803761"/>
            <a:ext cx="4906799" cy="13266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Phi-lip-pin.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365897" y="2589609"/>
            <a:ext cx="603607" cy="482851"/>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48464" y="4245628"/>
            <a:ext cx="482321" cy="423857"/>
          </a:xfrm>
          <a:prstGeom prst="rect">
            <a:avLst/>
          </a:prstGeom>
        </p:spPr>
      </p:pic>
      <p:sp>
        <p:nvSpPr>
          <p:cNvPr id="15" name="Rectangle 14"/>
          <p:cNvSpPr/>
          <p:nvPr/>
        </p:nvSpPr>
        <p:spPr>
          <a:xfrm>
            <a:off x="573497" y="2056013"/>
            <a:ext cx="5155735" cy="1472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A</a:t>
            </a:r>
            <a:r>
              <a:rPr lang="vi-VN" sz="2667"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Cam-pu-chia.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56308" y="2619814"/>
            <a:ext cx="421477" cy="370389"/>
          </a:xfrm>
          <a:prstGeom prst="rect">
            <a:avLst/>
          </a:prstGeom>
        </p:spPr>
      </p:pic>
      <p:sp>
        <p:nvSpPr>
          <p:cNvPr id="17" name="Rectangle 16"/>
          <p:cNvSpPr/>
          <p:nvPr/>
        </p:nvSpPr>
        <p:spPr>
          <a:xfrm>
            <a:off x="5994401" y="3815881"/>
            <a:ext cx="4906799" cy="13145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D</a:t>
            </a:r>
            <a:r>
              <a:rPr lang="vi-VN" sz="2667" b="1">
                <a:solidFill>
                  <a:srgbClr val="0070C0"/>
                </a:solidFill>
                <a:latin typeface="Times New Roman" panose="02020603050405020304" pitchFamily="18" charset="0"/>
                <a:cs typeface="Times New Roman" panose="02020603050405020304" pitchFamily="18" charset="0"/>
              </a:rPr>
              <a:t>.</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Lào</a:t>
            </a:r>
            <a:r>
              <a:rPr lang="en-US"/>
              <a:t>.</a:t>
            </a:r>
            <a:endParaRPr lang="vi-VN" sz="2667" b="1" dirty="0">
              <a:solidFill>
                <a:srgbClr val="0070C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56483" y="4264664"/>
            <a:ext cx="460659" cy="404821"/>
          </a:xfrm>
          <a:prstGeom prst="rect">
            <a:avLst/>
          </a:prstGeom>
        </p:spPr>
      </p:pic>
      <p:sp>
        <p:nvSpPr>
          <p:cNvPr id="19" name="Cloud 18">
            <a:hlinkClick r:id="rId15" action="ppaction://hlinksldjump"/>
          </p:cNvPr>
          <p:cNvSpPr/>
          <p:nvPr/>
        </p:nvSpPr>
        <p:spPr>
          <a:xfrm>
            <a:off x="4688968" y="567823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pic>
        <p:nvPicPr>
          <p:cNvPr id="21" name="Picture 20">
            <a:extLst>
              <a:ext uri="{FF2B5EF4-FFF2-40B4-BE49-F238E27FC236}">
                <a16:creationId xmlns:a16="http://schemas.microsoft.com/office/drawing/2014/main" xmlns=""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275080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8"/>
                                        </p:tgtEl>
                                        <p:attrNameLst>
                                          <p:attrName>style.visibility</p:attrName>
                                        </p:attrNameLst>
                                      </p:cBhvr>
                                      <p:to>
                                        <p:strVal val="visible"/>
                                      </p:to>
                                    </p:set>
                                    <p:anim calcmode="lin" valueType="num">
                                      <p:cBhvr>
                                        <p:cTn id="98" dur="250" fill="hold"/>
                                        <p:tgtEl>
                                          <p:spTgt spid="18"/>
                                        </p:tgtEl>
                                        <p:attrNameLst>
                                          <p:attrName>ppt_w</p:attrName>
                                        </p:attrNameLst>
                                      </p:cBhvr>
                                      <p:tavLst>
                                        <p:tav tm="0">
                                          <p:val>
                                            <p:strVal val="4*#ppt_w"/>
                                          </p:val>
                                        </p:tav>
                                        <p:tav tm="100000">
                                          <p:val>
                                            <p:strVal val="#ppt_w"/>
                                          </p:val>
                                        </p:tav>
                                      </p:tavLst>
                                    </p:anim>
                                    <p:anim calcmode="lin" valueType="num">
                                      <p:cBhvr>
                                        <p:cTn id="9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76720" y="62469"/>
            <a:ext cx="9517443" cy="13345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4.</a:t>
            </a:r>
            <a:r>
              <a:rPr lang="en-US" sz="36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Vương triều nào đã thống nhất được In-đô-nê-xi-a</a:t>
            </a:r>
            <a:r>
              <a:rPr lang="en-US" sz="3600">
                <a:latin typeface="Times New Roman" panose="02020603050405020304" pitchFamily="18" charset="0"/>
                <a:cs typeface="Times New Roman" panose="02020603050405020304" pitchFamily="18" charset="0"/>
              </a:rPr>
              <a:t>?</a:t>
            </a:r>
          </a:p>
        </p:txBody>
      </p:sp>
      <p:sp>
        <p:nvSpPr>
          <p:cNvPr id="26" name="Rectangle 25"/>
          <p:cNvSpPr/>
          <p:nvPr/>
        </p:nvSpPr>
        <p:spPr>
          <a:xfrm>
            <a:off x="199218" y="3787225"/>
            <a:ext cx="5854633"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Xu-la-vê-di</a:t>
            </a:r>
            <a:r>
              <a:rPr lang="en-US"/>
              <a:t>.</a:t>
            </a:r>
            <a:r>
              <a:rPr lang="en-US" sz="3200" b="1">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195638" y="2098699"/>
            <a:ext cx="5308513" cy="13351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Gia-va (Mô-giô-pa-hít)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9251" y="4032482"/>
            <a:ext cx="550045" cy="483373"/>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1268" y="2790097"/>
            <a:ext cx="532883" cy="426305"/>
          </a:xfrm>
          <a:prstGeom prst="rect">
            <a:avLst/>
          </a:prstGeom>
        </p:spPr>
      </p:pic>
      <p:sp>
        <p:nvSpPr>
          <p:cNvPr id="18" name="Cloud 17">
            <a:hlinkClick r:id="rId13" action="ppaction://hlinksldjump"/>
          </p:cNvPr>
          <p:cNvSpPr/>
          <p:nvPr/>
        </p:nvSpPr>
        <p:spPr>
          <a:xfrm>
            <a:off x="4625152" y="569696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5" name="Rectangle 14"/>
          <p:cNvSpPr/>
          <p:nvPr/>
        </p:nvSpPr>
        <p:spPr>
          <a:xfrm>
            <a:off x="199218" y="2128044"/>
            <a:ext cx="5863373" cy="130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Xu-ma-tơ-ra.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95615" y="2650447"/>
            <a:ext cx="558236" cy="490571"/>
          </a:xfrm>
          <a:prstGeom prst="rect">
            <a:avLst/>
          </a:prstGeom>
        </p:spPr>
      </p:pic>
      <p:sp>
        <p:nvSpPr>
          <p:cNvPr id="17" name="Rectangle 16"/>
          <p:cNvSpPr/>
          <p:nvPr/>
        </p:nvSpPr>
        <p:spPr>
          <a:xfrm>
            <a:off x="6195638" y="3787225"/>
            <a:ext cx="5243239"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Ca-li-man-tan.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86848" y="4125287"/>
            <a:ext cx="592353" cy="520552"/>
          </a:xfrm>
          <a:prstGeom prst="rect">
            <a:avLst/>
          </a:prstGeom>
        </p:spPr>
      </p:pic>
      <p:pic>
        <p:nvPicPr>
          <p:cNvPr id="21" name="Picture 20">
            <a:extLst>
              <a:ext uri="{FF2B5EF4-FFF2-40B4-BE49-F238E27FC236}">
                <a16:creationId xmlns:a16="http://schemas.microsoft.com/office/drawing/2014/main" xmlns="" id="{EE82ACD1-580D-3D4F-981A-1725373A7B91}"/>
              </a:ext>
            </a:extLst>
          </p:cNvPr>
          <p:cNvPicPr>
            <a:picLocks noChangeAspect="1"/>
          </p:cNvPicPr>
          <p:nvPr/>
        </p:nvPicPr>
        <p:blipFill>
          <a:blip r:embed="rId16"/>
          <a:stretch>
            <a:fillRect/>
          </a:stretch>
        </p:blipFill>
        <p:spPr>
          <a:xfrm>
            <a:off x="443355" y="161140"/>
            <a:ext cx="683419" cy="683419"/>
          </a:xfrm>
          <a:prstGeom prst="rect">
            <a:avLst/>
          </a:prstGeom>
        </p:spPr>
      </p:pic>
    </p:spTree>
    <p:extLst>
      <p:ext uri="{BB962C8B-B14F-4D97-AF65-F5344CB8AC3E}">
        <p14:creationId xmlns:p14="http://schemas.microsoft.com/office/powerpoint/2010/main" val="407470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228600"/>
            <a:ext cx="1148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2" name="Text Box 4"/>
          <p:cNvSpPr txBox="1">
            <a:spLocks noChangeArrowheads="1"/>
          </p:cNvSpPr>
          <p:nvPr/>
        </p:nvSpPr>
        <p:spPr bwMode="auto">
          <a:xfrm>
            <a:off x="2336800" y="6248400"/>
            <a:ext cx="6705600" cy="61806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19997" tIns="62398" rIns="119997" bIns="62398">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9pPr>
          </a:lstStyle>
          <a:p>
            <a:pPr algn="ctr" eaLnBrk="1" hangingPunct="1">
              <a:spcBef>
                <a:spcPts val="1500"/>
              </a:spcBef>
            </a:pPr>
            <a:r>
              <a:rPr lang="en-US" altLang="vi-VN" sz="3200" b="1">
                <a:solidFill>
                  <a:srgbClr val="FF0000"/>
                </a:solidFill>
                <a:latin typeface="Times New Roman" pitchFamily="18" charset="0"/>
                <a:cs typeface="Times New Roman" pitchFamily="18" charset="0"/>
              </a:rPr>
              <a:t>Cổng vào Thạt Luổng</a:t>
            </a:r>
          </a:p>
        </p:txBody>
      </p:sp>
    </p:spTree>
    <p:extLst>
      <p:ext uri="{BB962C8B-B14F-4D97-AF65-F5344CB8AC3E}">
        <p14:creationId xmlns:p14="http://schemas.microsoft.com/office/powerpoint/2010/main" val="4576603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557337" y="191810"/>
            <a:ext cx="9963685"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5. Văn hóa Đông Nam Á chịu ảnh hưởng mạnh mẽ nhất từ nền văn hóa nào?</a:t>
            </a:r>
          </a:p>
        </p:txBody>
      </p:sp>
      <p:sp>
        <p:nvSpPr>
          <p:cNvPr id="26" name="Rectangle 25"/>
          <p:cNvSpPr/>
          <p:nvPr/>
        </p:nvSpPr>
        <p:spPr>
          <a:xfrm>
            <a:off x="173430" y="2439500"/>
            <a:ext cx="5994399" cy="11144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Ấn Độ.</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167828" y="2717473"/>
            <a:ext cx="5927469"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a:t>
            </a:r>
            <a:r>
              <a:rPr lang="en-US" sz="3200" b="1">
                <a:solidFill>
                  <a:srgbClr val="0070C0"/>
                </a:solidFill>
                <a:latin typeface="Times New Roman" panose="02020603050405020304" pitchFamily="18" charset="0"/>
                <a:cs typeface="Times New Roman" panose="02020603050405020304" pitchFamily="18" charset="0"/>
              </a:rPr>
              <a:t>. Trung Quốc.</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69454" y="2897955"/>
            <a:ext cx="569889" cy="45587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21023" y="3286158"/>
            <a:ext cx="604999" cy="531665"/>
          </a:xfrm>
          <a:prstGeom prst="rect">
            <a:avLst/>
          </a:prstGeom>
        </p:spPr>
      </p:pic>
      <p:sp>
        <p:nvSpPr>
          <p:cNvPr id="57" name="Cloud 56">
            <a:hlinkClick r:id="rId13"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2" y="4060497"/>
            <a:ext cx="5994397" cy="1069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Nhật Bản.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4510" y="4611011"/>
            <a:ext cx="605175" cy="531820"/>
          </a:xfrm>
          <a:prstGeom prst="rect">
            <a:avLst/>
          </a:prstGeom>
        </p:spPr>
      </p:pic>
      <p:sp>
        <p:nvSpPr>
          <p:cNvPr id="21" name="Rectangle 20"/>
          <p:cNvSpPr/>
          <p:nvPr/>
        </p:nvSpPr>
        <p:spPr>
          <a:xfrm>
            <a:off x="6167829" y="4091632"/>
            <a:ext cx="592746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Phương Tây.</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70425" y="4639250"/>
            <a:ext cx="598431" cy="525893"/>
          </a:xfrm>
          <a:prstGeom prst="rect">
            <a:avLst/>
          </a:prstGeom>
        </p:spPr>
      </p:pic>
      <p:pic>
        <p:nvPicPr>
          <p:cNvPr id="23" name="Picture 22">
            <a:extLst>
              <a:ext uri="{FF2B5EF4-FFF2-40B4-BE49-F238E27FC236}">
                <a16:creationId xmlns:a16="http://schemas.microsoft.com/office/drawing/2014/main" xmlns="" id="{EE82ACD1-580D-3D4F-981A-1725373A7B91}"/>
              </a:ext>
            </a:extLst>
          </p:cNvPr>
          <p:cNvPicPr>
            <a:picLocks noChangeAspect="1"/>
          </p:cNvPicPr>
          <p:nvPr/>
        </p:nvPicPr>
        <p:blipFill>
          <a:blip r:embed="rId15"/>
          <a:stretch>
            <a:fillRect/>
          </a:stretch>
        </p:blipFill>
        <p:spPr>
          <a:xfrm>
            <a:off x="443355" y="161140"/>
            <a:ext cx="683419" cy="683419"/>
          </a:xfrm>
          <a:prstGeom prst="rect">
            <a:avLst/>
          </a:prstGeom>
        </p:spPr>
      </p:pic>
    </p:spTree>
    <p:extLst>
      <p:ext uri="{BB962C8B-B14F-4D97-AF65-F5344CB8AC3E}">
        <p14:creationId xmlns:p14="http://schemas.microsoft.com/office/powerpoint/2010/main" val="11917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9"/>
                                        </p:tgtEl>
                                        <p:attrNameLst>
                                          <p:attrName>fillcolor</p:attrName>
                                        </p:attrNameLst>
                                      </p:cBhvr>
                                      <p:to>
                                        <a:srgbClr val="FFF2CC"/>
                                      </p:to>
                                    </p:animClr>
                                    <p:set>
                                      <p:cBhvr>
                                        <p:cTn id="79" dur="250" fill="hold"/>
                                        <p:tgtEl>
                                          <p:spTgt spid="19"/>
                                        </p:tgtEl>
                                        <p:attrNameLst>
                                          <p:attrName>fill.type</p:attrName>
                                        </p:attrNameLst>
                                      </p:cBhvr>
                                      <p:to>
                                        <p:strVal val="solid"/>
                                      </p:to>
                                    </p:set>
                                    <p:set>
                                      <p:cBhvr>
                                        <p:cTn id="80" dur="250" fill="hold"/>
                                        <p:tgtEl>
                                          <p:spTgt spid="1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0"/>
                                        </p:tgtEl>
                                        <p:attrNameLst>
                                          <p:attrName>style.visibility</p:attrName>
                                        </p:attrNameLst>
                                      </p:cBhvr>
                                      <p:to>
                                        <p:strVal val="visible"/>
                                      </p:to>
                                    </p:set>
                                    <p:anim calcmode="lin" valueType="num">
                                      <p:cBhvr>
                                        <p:cTn id="83" dur="250" fill="hold"/>
                                        <p:tgtEl>
                                          <p:spTgt spid="20"/>
                                        </p:tgtEl>
                                        <p:attrNameLst>
                                          <p:attrName>ppt_w</p:attrName>
                                        </p:attrNameLst>
                                      </p:cBhvr>
                                      <p:tavLst>
                                        <p:tav tm="0">
                                          <p:val>
                                            <p:strVal val="4*#ppt_w"/>
                                          </p:val>
                                        </p:tav>
                                        <p:tav tm="100000">
                                          <p:val>
                                            <p:strVal val="#ppt_w"/>
                                          </p:val>
                                        </p:tav>
                                      </p:tavLst>
                                    </p:anim>
                                    <p:anim calcmode="lin" valueType="num">
                                      <p:cBhvr>
                                        <p:cTn id="8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9"/>
                                        </p:tgtEl>
                                        <p:attrNameLst>
                                          <p:attrName>fillcolor</p:attrName>
                                        </p:attrNameLst>
                                      </p:cBhvr>
                                      <p:to>
                                        <a:srgbClr val="FFFF00"/>
                                      </p:to>
                                    </p:animClr>
                                    <p:set>
                                      <p:cBhvr>
                                        <p:cTn id="87" dur="250" fill="hold"/>
                                        <p:tgtEl>
                                          <p:spTgt spid="19"/>
                                        </p:tgtEl>
                                        <p:attrNameLst>
                                          <p:attrName>fill.type</p:attrName>
                                        </p:attrNameLst>
                                      </p:cBhvr>
                                      <p:to>
                                        <p:strVal val="solid"/>
                                      </p:to>
                                    </p:set>
                                    <p:set>
                                      <p:cBhvr>
                                        <p:cTn id="8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1"/>
                                        </p:tgtEl>
                                        <p:attrNameLst>
                                          <p:attrName>fillcolor</p:attrName>
                                        </p:attrNameLst>
                                      </p:cBhvr>
                                      <p:to>
                                        <a:srgbClr val="FFF2CC"/>
                                      </p:to>
                                    </p:animClr>
                                    <p:set>
                                      <p:cBhvr>
                                        <p:cTn id="94" dur="250" fill="hold"/>
                                        <p:tgtEl>
                                          <p:spTgt spid="21"/>
                                        </p:tgtEl>
                                        <p:attrNameLst>
                                          <p:attrName>fill.type</p:attrName>
                                        </p:attrNameLst>
                                      </p:cBhvr>
                                      <p:to>
                                        <p:strVal val="solid"/>
                                      </p:to>
                                    </p:set>
                                    <p:set>
                                      <p:cBhvr>
                                        <p:cTn id="95" dur="250" fill="hold"/>
                                        <p:tgtEl>
                                          <p:spTgt spid="21"/>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2"/>
                                        </p:tgtEl>
                                        <p:attrNameLst>
                                          <p:attrName>style.visibility</p:attrName>
                                        </p:attrNameLst>
                                      </p:cBhvr>
                                      <p:to>
                                        <p:strVal val="visible"/>
                                      </p:to>
                                    </p:set>
                                    <p:anim calcmode="lin" valueType="num">
                                      <p:cBhvr>
                                        <p:cTn id="98" dur="250" fill="hold"/>
                                        <p:tgtEl>
                                          <p:spTgt spid="22"/>
                                        </p:tgtEl>
                                        <p:attrNameLst>
                                          <p:attrName>ppt_w</p:attrName>
                                        </p:attrNameLst>
                                      </p:cBhvr>
                                      <p:tavLst>
                                        <p:tav tm="0">
                                          <p:val>
                                            <p:strVal val="4*#ppt_w"/>
                                          </p:val>
                                        </p:tav>
                                        <p:tav tm="100000">
                                          <p:val>
                                            <p:strVal val="#ppt_w"/>
                                          </p:val>
                                        </p:tav>
                                      </p:tavLst>
                                    </p:anim>
                                    <p:anim calcmode="lin" valueType="num">
                                      <p:cBhvr>
                                        <p:cTn id="99"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1"/>
                                        </p:tgtEl>
                                        <p:attrNameLst>
                                          <p:attrName>fillcolor</p:attrName>
                                        </p:attrNameLst>
                                      </p:cBhvr>
                                      <p:to>
                                        <a:srgbClr val="FFFF00"/>
                                      </p:to>
                                    </p:animClr>
                                    <p:set>
                                      <p:cBhvr>
                                        <p:cTn id="102" dur="250" fill="hold"/>
                                        <p:tgtEl>
                                          <p:spTgt spid="21"/>
                                        </p:tgtEl>
                                        <p:attrNameLst>
                                          <p:attrName>fill.type</p:attrName>
                                        </p:attrNameLst>
                                      </p:cBhvr>
                                      <p:to>
                                        <p:strVal val="solid"/>
                                      </p:to>
                                    </p:set>
                                    <p:set>
                                      <p:cBhvr>
                                        <p:cTn id="103"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VẬN DỤNG</a:t>
            </a:r>
          </a:p>
        </p:txBody>
      </p:sp>
      <p:sp>
        <p:nvSpPr>
          <p:cNvPr id="2" name="Rectangle 1"/>
          <p:cNvSpPr/>
          <p:nvPr/>
        </p:nvSpPr>
        <p:spPr>
          <a:xfrm>
            <a:off x="1320802" y="841750"/>
            <a:ext cx="9929089" cy="1189108"/>
          </a:xfrm>
          <a:prstGeom prst="rect">
            <a:avLst/>
          </a:prstGeom>
        </p:spPr>
        <p:txBody>
          <a:bodyPr wrap="square">
            <a:spAutoFit/>
          </a:bodyPr>
          <a:lstStyle/>
          <a:p>
            <a:pPr algn="ctr">
              <a:lnSpc>
                <a:spcPct val="115000"/>
              </a:lnSpc>
              <a:spcAft>
                <a:spcPts val="0"/>
              </a:spcAft>
              <a:tabLst>
                <a:tab pos="810133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N</a:t>
            </a:r>
            <a:r>
              <a:rPr lang="vi-VN" sz="3200" b="1" dirty="0">
                <a:latin typeface="Times New Roman" panose="02020603050405020304" pitchFamily="18" charset="0"/>
                <a:ea typeface="Calibri" panose="020F0502020204030204" pitchFamily="34" charset="0"/>
                <a:cs typeface="Times New Roman" panose="02020603050405020304" pitchFamily="18" charset="0"/>
              </a:rPr>
              <a:t>hiệm vụ </a:t>
            </a:r>
            <a:r>
              <a:rPr lang="vi-VN" sz="3200" b="1">
                <a:latin typeface="Times New Roman" panose="02020603050405020304" pitchFamily="18" charset="0"/>
                <a:ea typeface="Calibri" panose="020F0502020204030204" pitchFamily="34" charset="0"/>
                <a:cs typeface="Times New Roman" panose="02020603050405020304" pitchFamily="18" charset="0"/>
              </a:rPr>
              <a:t>học tập</a:t>
            </a: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vi-VN" sz="3200">
                <a:latin typeface="Times New Roman" panose="02020603050405020304" pitchFamily="18" charset="0"/>
                <a:ea typeface="Calibri" panose="020F0502020204030204" pitchFamily="34" charset="0"/>
                <a:cs typeface="Times New Roman" panose="02020603050405020304" pitchFamily="18" charset="0"/>
              </a:rPr>
              <a:t>Dựa </a:t>
            </a:r>
            <a:r>
              <a:rPr lang="vi-VN" sz="3200" dirty="0">
                <a:latin typeface="Times New Roman" panose="02020603050405020304" pitchFamily="18" charset="0"/>
                <a:ea typeface="Calibri" panose="020F0502020204030204" pitchFamily="34" charset="0"/>
                <a:cs typeface="Times New Roman" panose="02020603050405020304" pitchFamily="18" charset="0"/>
              </a:rPr>
              <a:t>vào kiến thức vừa học hãy hoàn thành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err="1">
                <a:latin typeface="Times New Roman" panose="02020603050405020304" pitchFamily="18" charset="0"/>
                <a:ea typeface="Calibri" panose="020F0502020204030204" pitchFamily="34" charset="0"/>
                <a:cs typeface="Times New Roman" panose="02020603050405020304" pitchFamily="18" charset="0"/>
              </a:rPr>
              <a:t>tập</a:t>
            </a:r>
            <a:r>
              <a:rPr lang="en-US" sz="3200">
                <a:latin typeface="Times New Roman" panose="02020603050405020304" pitchFamily="18" charset="0"/>
                <a:ea typeface="Calibri" panose="020F0502020204030204" pitchFamily="34" charset="0"/>
                <a:cs typeface="Times New Roman" panose="02020603050405020304" pitchFamily="18" charset="0"/>
              </a:rPr>
              <a:t> 2 SGK/38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22231808-4386-5E43-8295-3F201E9119DF}"/>
              </a:ext>
            </a:extLst>
          </p:cNvPr>
          <p:cNvPicPr>
            <a:picLocks noChangeAspect="1"/>
          </p:cNvPicPr>
          <p:nvPr/>
        </p:nvPicPr>
        <p:blipFill>
          <a:blip r:embed="rId2"/>
          <a:stretch>
            <a:fillRect/>
          </a:stretch>
        </p:blipFill>
        <p:spPr>
          <a:xfrm>
            <a:off x="11441723" y="-79024"/>
            <a:ext cx="750277" cy="750277"/>
          </a:xfrm>
          <a:prstGeom prst="rect">
            <a:avLst/>
          </a:prstGeom>
        </p:spPr>
      </p:pic>
      <p:pic>
        <p:nvPicPr>
          <p:cNvPr id="7" name="Picture 6">
            <a:extLst>
              <a:ext uri="{FF2B5EF4-FFF2-40B4-BE49-F238E27FC236}">
                <a16:creationId xmlns:a16="http://schemas.microsoft.com/office/drawing/2014/main" xmlns="" id="{EE82ACD1-580D-3D4F-981A-1725373A7B91}"/>
              </a:ext>
            </a:extLst>
          </p:cNvPr>
          <p:cNvPicPr>
            <a:picLocks noChangeAspect="1"/>
          </p:cNvPicPr>
          <p:nvPr/>
        </p:nvPicPr>
        <p:blipFill>
          <a:blip r:embed="rId3"/>
          <a:stretch>
            <a:fillRect/>
          </a:stretch>
        </p:blipFill>
        <p:spPr>
          <a:xfrm>
            <a:off x="443355" y="161140"/>
            <a:ext cx="683419" cy="683419"/>
          </a:xfrm>
          <a:prstGeom prst="rect">
            <a:avLst/>
          </a:prstGeom>
        </p:spPr>
      </p:pic>
      <p:pic>
        <p:nvPicPr>
          <p:cNvPr id="9" name="Picture 8" descr="C:\Users\Admin\Pictures\Screenshots\Screenshot (538).png"/>
          <p:cNvPicPr/>
          <p:nvPr/>
        </p:nvPicPr>
        <p:blipFill rotWithShape="1">
          <a:blip r:embed="rId4">
            <a:extLst>
              <a:ext uri="{28A0092B-C50C-407E-A947-70E740481C1C}">
                <a14:useLocalDpi xmlns:a14="http://schemas.microsoft.com/office/drawing/2010/main" val="0"/>
              </a:ext>
            </a:extLst>
          </a:blip>
          <a:srcRect l="26901" t="69774" r="25617" b="18989"/>
          <a:stretch/>
        </p:blipFill>
        <p:spPr bwMode="auto">
          <a:xfrm>
            <a:off x="1457325" y="2095499"/>
            <a:ext cx="10387013" cy="15335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511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HƯỚNG DẪN HỌC SINH TỰ 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83602" y="1410079"/>
            <a:ext cx="8557727" cy="1569660"/>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1.Học bài</a:t>
            </a:r>
          </a:p>
          <a:p>
            <a:r>
              <a:rPr lang="en-US" sz="3200">
                <a:latin typeface="Times New Roman" panose="02020603050405020304" pitchFamily="18" charset="0"/>
                <a:cs typeface="Times New Roman" panose="02020603050405020304" pitchFamily="18" charset="0"/>
              </a:rPr>
              <a:t>2.Làm bài tập phần vận dụng</a:t>
            </a:r>
          </a:p>
          <a:p>
            <a:r>
              <a:rPr lang="en-US" sz="3200">
                <a:latin typeface="Times New Roman" panose="02020603050405020304" pitchFamily="18" charset="0"/>
                <a:cs typeface="Times New Roman" panose="02020603050405020304" pitchFamily="18" charset="0"/>
              </a:rPr>
              <a:t>3.Chuẩn bị bài mới: </a:t>
            </a:r>
            <a:r>
              <a:rPr lang="en-US" sz="3200">
                <a:solidFill>
                  <a:srgbClr val="0070C0"/>
                </a:solidFill>
                <a:latin typeface="Times New Roman" panose="02020603050405020304" pitchFamily="18" charset="0"/>
                <a:cs typeface="Times New Roman" panose="02020603050405020304" pitchFamily="18" charset="0"/>
              </a:rPr>
              <a:t>Bài 7 _ VƯƠNG QUỐC LÀO</a:t>
            </a:r>
          </a:p>
        </p:txBody>
      </p:sp>
    </p:spTree>
    <p:extLst>
      <p:ext uri="{BB962C8B-B14F-4D97-AF65-F5344CB8AC3E}">
        <p14:creationId xmlns:p14="http://schemas.microsoft.com/office/powerpoint/2010/main" val="536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A6AC80C6-294F-3B45-B917-B056FD1E80CE}"/>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AB53C941-41C4-3145-B1AC-B6DC66719B98}"/>
              </a:ext>
            </a:extLst>
          </p:cNvPr>
          <p:cNvSpPr txBox="1"/>
          <p:nvPr/>
        </p:nvSpPr>
        <p:spPr>
          <a:xfrm>
            <a:off x="1623647" y="2062302"/>
            <a:ext cx="9931044" cy="1938992"/>
          </a:xfrm>
          <a:prstGeom prst="rect">
            <a:avLst/>
          </a:prstGeom>
          <a:noFill/>
        </p:spPr>
        <p:txBody>
          <a:bodyPr wrap="square" rtlCol="0">
            <a:spAutoFit/>
          </a:bodyPr>
          <a:lstStyle/>
          <a:p>
            <a:pPr algn="ctr"/>
            <a:r>
              <a:rPr lang="x-none" sz="6000" b="1" dirty="0">
                <a:solidFill>
                  <a:srgbClr val="7030A0"/>
                </a:solidFill>
                <a:latin typeface="Times New Roman" panose="02020603050405020304" pitchFamily="18" charset="0"/>
                <a:cs typeface="Times New Roman" panose="02020603050405020304" pitchFamily="18" charset="0"/>
              </a:rPr>
              <a:t>CẢM ƠN CÁC EM!</a:t>
            </a:r>
          </a:p>
          <a:p>
            <a:pPr algn="ctr"/>
            <a:r>
              <a:rPr lang="x-none" sz="6000" b="1" dirty="0">
                <a:solidFill>
                  <a:srgbClr val="7030A0"/>
                </a:solidFill>
                <a:latin typeface="Times New Roman" panose="02020603050405020304" pitchFamily="18" charset="0"/>
                <a:cs typeface="Times New Roman" panose="02020603050405020304" pitchFamily="18" charset="0"/>
              </a:rPr>
              <a:t>CHÚC CÁC EM HỌC TỐT!</a:t>
            </a:r>
          </a:p>
        </p:txBody>
      </p:sp>
    </p:spTree>
    <p:extLst>
      <p:ext uri="{BB962C8B-B14F-4D97-AF65-F5344CB8AC3E}">
        <p14:creationId xmlns:p14="http://schemas.microsoft.com/office/powerpoint/2010/main" val="206059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
            <a:ext cx="11582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64" name="Text Box 4"/>
          <p:cNvSpPr txBox="1">
            <a:spLocks noChangeArrowheads="1"/>
          </p:cNvSpPr>
          <p:nvPr/>
        </p:nvSpPr>
        <p:spPr bwMode="auto">
          <a:xfrm>
            <a:off x="203200" y="6248400"/>
            <a:ext cx="11785600" cy="5415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19997" tIns="62398" rIns="119997" bIns="62398">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defRPr>
            </a:lvl9pPr>
          </a:lstStyle>
          <a:p>
            <a:pPr algn="ctr" eaLnBrk="1" hangingPunct="1">
              <a:spcBef>
                <a:spcPts val="1417"/>
              </a:spcBef>
            </a:pPr>
            <a:r>
              <a:rPr lang="en-US" altLang="vi-VN" sz="2700" b="1">
                <a:solidFill>
                  <a:srgbClr val="FF0000"/>
                </a:solidFill>
                <a:latin typeface="Times New Roman" pitchFamily="18" charset="0"/>
                <a:ea typeface="Arial Unicode MS" pitchFamily="34" charset="-128"/>
                <a:cs typeface="Times New Roman" pitchFamily="18" charset="0"/>
              </a:rPr>
              <a:t>Kiến trúc Phật giáo trong khuôn viên Thạt Luổng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544" y="914400"/>
            <a:ext cx="8973312" cy="496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969535"/>
      </p:ext>
    </p:extLst>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arn(inVertical)">
                                      <p:cBhvr>
                                        <p:cTn id="7" dur="500"/>
                                        <p:tgtEl>
                                          <p:spTgt spid="409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E82ACD1-580D-3D4F-981A-1725373A7B91}"/>
              </a:ext>
            </a:extLst>
          </p:cNvPr>
          <p:cNvPicPr>
            <a:picLocks noChangeAspect="1"/>
          </p:cNvPicPr>
          <p:nvPr/>
        </p:nvPicPr>
        <p:blipFill>
          <a:blip r:embed="rId3"/>
          <a:stretch>
            <a:fillRect/>
          </a:stretch>
        </p:blipFill>
        <p:spPr>
          <a:xfrm>
            <a:off x="433220" y="228600"/>
            <a:ext cx="683419" cy="683419"/>
          </a:xfrm>
          <a:prstGeom prst="rect">
            <a:avLst/>
          </a:prstGeom>
        </p:spPr>
      </p:pic>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5"/>
          <p:cNvSpPr>
            <a:spLocks noChangeArrowheads="1"/>
          </p:cNvSpPr>
          <p:nvPr/>
        </p:nvSpPr>
        <p:spPr bwMode="auto">
          <a:xfrm>
            <a:off x="0" y="51911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xmlns="" id="{39EF8942-DE7E-44CC-86E7-A5B774232936}"/>
              </a:ext>
            </a:extLst>
          </p:cNvPr>
          <p:cNvPicPr>
            <a:picLocks noChangeAspect="1"/>
          </p:cNvPicPr>
          <p:nvPr/>
        </p:nvPicPr>
        <p:blipFill>
          <a:blip r:embed="rId4"/>
          <a:stretch>
            <a:fillRect/>
          </a:stretch>
        </p:blipFill>
        <p:spPr>
          <a:xfrm>
            <a:off x="0" y="0"/>
            <a:ext cx="12337366" cy="6858000"/>
          </a:xfrm>
          <a:prstGeom prst="rect">
            <a:avLst/>
          </a:prstGeom>
        </p:spPr>
      </p:pic>
      <p:pic>
        <p:nvPicPr>
          <p:cNvPr id="9" name="Picture 8">
            <a:extLst>
              <a:ext uri="{FF2B5EF4-FFF2-40B4-BE49-F238E27FC236}">
                <a16:creationId xmlns:a16="http://schemas.microsoft.com/office/drawing/2014/main" xmlns="" id="{92DDB352-88D0-451C-96C5-22E351EF172B}"/>
              </a:ext>
            </a:extLst>
          </p:cNvPr>
          <p:cNvPicPr>
            <a:picLocks noChangeAspect="1"/>
          </p:cNvPicPr>
          <p:nvPr/>
        </p:nvPicPr>
        <p:blipFill>
          <a:blip r:embed="rId5"/>
          <a:stretch>
            <a:fillRect/>
          </a:stretch>
        </p:blipFill>
        <p:spPr>
          <a:xfrm>
            <a:off x="0" y="-9696"/>
            <a:ext cx="12192000" cy="6799895"/>
          </a:xfrm>
          <a:prstGeom prst="rect">
            <a:avLst/>
          </a:prstGeom>
        </p:spPr>
      </p:pic>
      <p:pic>
        <p:nvPicPr>
          <p:cNvPr id="11" name="Picture 10">
            <a:extLst>
              <a:ext uri="{FF2B5EF4-FFF2-40B4-BE49-F238E27FC236}">
                <a16:creationId xmlns:a16="http://schemas.microsoft.com/office/drawing/2014/main" xmlns="" id="{B8BB791E-CB77-4244-90F7-8D27D1C50D78}"/>
              </a:ext>
            </a:extLst>
          </p:cNvPr>
          <p:cNvPicPr>
            <a:picLocks noChangeAspect="1"/>
          </p:cNvPicPr>
          <p:nvPr/>
        </p:nvPicPr>
        <p:blipFill>
          <a:blip r:embed="rId6"/>
          <a:stretch>
            <a:fillRect/>
          </a:stretch>
        </p:blipFill>
        <p:spPr>
          <a:xfrm>
            <a:off x="0" y="46682"/>
            <a:ext cx="12192000" cy="6743518"/>
          </a:xfrm>
          <a:prstGeom prst="rect">
            <a:avLst/>
          </a:prstGeom>
        </p:spPr>
      </p:pic>
      <p:sp>
        <p:nvSpPr>
          <p:cNvPr id="12" name="Star: 12 Points 11">
            <a:extLst>
              <a:ext uri="{FF2B5EF4-FFF2-40B4-BE49-F238E27FC236}">
                <a16:creationId xmlns:a16="http://schemas.microsoft.com/office/drawing/2014/main" xmlns="" id="{166EC344-177F-4B48-8684-B308713A4AC2}"/>
              </a:ext>
            </a:extLst>
          </p:cNvPr>
          <p:cNvSpPr/>
          <p:nvPr/>
        </p:nvSpPr>
        <p:spPr>
          <a:xfrm>
            <a:off x="682584" y="228600"/>
            <a:ext cx="10826832" cy="5142704"/>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err="1">
                <a:solidFill>
                  <a:schemeClr val="tx1"/>
                </a:solidFill>
                <a:latin typeface="Times New Roman" panose="02020603050405020304" pitchFamily="18" charset="0"/>
                <a:cs typeface="Times New Roman" panose="02020603050405020304" pitchFamily="18" charset="0"/>
              </a:rPr>
              <a:t>Những</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hình</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ảnh</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trên</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cho</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em</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liên</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tưởng</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đến</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vùng</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đất</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Khu</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vực</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nào</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trên</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thế</a:t>
            </a:r>
            <a:r>
              <a:rPr lang="en-US" sz="4500" b="1" dirty="0">
                <a:solidFill>
                  <a:schemeClr val="tx1"/>
                </a:solidFill>
                <a:latin typeface="Times New Roman" panose="02020603050405020304" pitchFamily="18" charset="0"/>
                <a:cs typeface="Times New Roman" panose="02020603050405020304" pitchFamily="18" charset="0"/>
              </a:rPr>
              <a:t> </a:t>
            </a:r>
            <a:r>
              <a:rPr lang="en-US" sz="4500" b="1" dirty="0" err="1">
                <a:solidFill>
                  <a:schemeClr val="tx1"/>
                </a:solidFill>
                <a:latin typeface="Times New Roman" panose="02020603050405020304" pitchFamily="18" charset="0"/>
                <a:cs typeface="Times New Roman" panose="02020603050405020304" pitchFamily="18" charset="0"/>
              </a:rPr>
              <a:t>giới</a:t>
            </a:r>
            <a:r>
              <a:rPr lang="en-US" sz="45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211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anim calcmode="lin" valueType="num">
                                      <p:cBhvr>
                                        <p:cTn id="13" dur="250" fill="hold"/>
                                        <p:tgtEl>
                                          <p:spTgt spid="9"/>
                                        </p:tgtEl>
                                        <p:attrNameLst>
                                          <p:attrName>ppt_x</p:attrName>
                                        </p:attrNameLst>
                                      </p:cBhvr>
                                      <p:tavLst>
                                        <p:tav tm="0">
                                          <p:val>
                                            <p:strVal val="#ppt_x"/>
                                          </p:val>
                                        </p:tav>
                                        <p:tav tm="100000">
                                          <p:val>
                                            <p:strVal val="#ppt_x"/>
                                          </p:val>
                                        </p:tav>
                                      </p:tavLst>
                                    </p:anim>
                                    <p:anim calcmode="lin" valueType="num">
                                      <p:cBhvr>
                                        <p:cTn id="1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A4AF896F-1712-3A44-A8E9-1C7E0BC74F78}"/>
              </a:ext>
            </a:extLst>
          </p:cNvPr>
          <p:cNvSpPr txBox="1"/>
          <p:nvPr/>
        </p:nvSpPr>
        <p:spPr>
          <a:xfrm>
            <a:off x="587022" y="483146"/>
            <a:ext cx="11017956"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CHƯƠNG 3. ĐÔNG NAM Á TỪ NỬA SAU </a:t>
            </a:r>
          </a:p>
          <a:p>
            <a:pPr algn="ctr"/>
            <a:r>
              <a:rPr lang="en-US" sz="4400" b="1" dirty="0">
                <a:solidFill>
                  <a:srgbClr val="FF0000"/>
                </a:solidFill>
                <a:latin typeface="Times New Roman" panose="02020603050405020304" pitchFamily="18" charset="0"/>
                <a:cs typeface="Times New Roman" panose="02020603050405020304" pitchFamily="18" charset="0"/>
              </a:rPr>
              <a:t>THẾ KỈ X ĐẾN NỬA ĐẦU THẾ KỈ XVI</a:t>
            </a:r>
            <a:endParaRPr lang="x-none" sz="4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7911" y="1783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72927" y="3181233"/>
            <a:ext cx="8927776"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pic>
        <p:nvPicPr>
          <p:cNvPr id="14" name="Picture 13">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392068" y="145978"/>
            <a:ext cx="683419" cy="683419"/>
          </a:xfrm>
          <a:prstGeom prst="rect">
            <a:avLst/>
          </a:prstGeom>
        </p:spPr>
      </p:pic>
    </p:spTree>
    <p:extLst>
      <p:ext uri="{BB962C8B-B14F-4D97-AF65-F5344CB8AC3E}">
        <p14:creationId xmlns:p14="http://schemas.microsoft.com/office/powerpoint/2010/main" val="16391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C135DEC-1800-4E86-90E0-801CBB9287C0}"/>
              </a:ext>
            </a:extLst>
          </p:cNvPr>
          <p:cNvPicPr>
            <a:picLocks noChangeAspect="1"/>
          </p:cNvPicPr>
          <p:nvPr/>
        </p:nvPicPr>
        <p:blipFill>
          <a:blip r:embed="rId3"/>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xmlns="" id="{5A9DA712-2B24-4EB0-A17A-4905D4258905}"/>
              </a:ext>
            </a:extLst>
          </p:cNvPr>
          <p:cNvSpPr/>
          <p:nvPr/>
        </p:nvSpPr>
        <p:spPr>
          <a:xfrm>
            <a:off x="1253067" y="237067"/>
            <a:ext cx="948774" cy="1828800"/>
          </a:xfrm>
          <a:custGeom>
            <a:avLst/>
            <a:gdLst>
              <a:gd name="connsiteX0" fmla="*/ 812800 w 948774"/>
              <a:gd name="connsiteY0" fmla="*/ 0 h 1828800"/>
              <a:gd name="connsiteX1" fmla="*/ 914400 w 948774"/>
              <a:gd name="connsiteY1" fmla="*/ 50800 h 1828800"/>
              <a:gd name="connsiteX2" fmla="*/ 948266 w 948774"/>
              <a:gd name="connsiteY2" fmla="*/ 152400 h 1828800"/>
              <a:gd name="connsiteX3" fmla="*/ 931333 w 948774"/>
              <a:gd name="connsiteY3" fmla="*/ 338666 h 1828800"/>
              <a:gd name="connsiteX4" fmla="*/ 829733 w 948774"/>
              <a:gd name="connsiteY4" fmla="*/ 372533 h 1828800"/>
              <a:gd name="connsiteX5" fmla="*/ 778933 w 948774"/>
              <a:gd name="connsiteY5" fmla="*/ 423333 h 1828800"/>
              <a:gd name="connsiteX6" fmla="*/ 728133 w 948774"/>
              <a:gd name="connsiteY6" fmla="*/ 457200 h 1828800"/>
              <a:gd name="connsiteX7" fmla="*/ 694266 w 948774"/>
              <a:gd name="connsiteY7" fmla="*/ 524933 h 1828800"/>
              <a:gd name="connsiteX8" fmla="*/ 677333 w 948774"/>
              <a:gd name="connsiteY8" fmla="*/ 609600 h 1828800"/>
              <a:gd name="connsiteX9" fmla="*/ 626533 w 948774"/>
              <a:gd name="connsiteY9" fmla="*/ 626533 h 1828800"/>
              <a:gd name="connsiteX10" fmla="*/ 440266 w 948774"/>
              <a:gd name="connsiteY10" fmla="*/ 643466 h 1828800"/>
              <a:gd name="connsiteX11" fmla="*/ 389466 w 948774"/>
              <a:gd name="connsiteY11" fmla="*/ 829733 h 1828800"/>
              <a:gd name="connsiteX12" fmla="*/ 372533 w 948774"/>
              <a:gd name="connsiteY12" fmla="*/ 931333 h 1828800"/>
              <a:gd name="connsiteX13" fmla="*/ 321733 w 948774"/>
              <a:gd name="connsiteY13" fmla="*/ 965200 h 1828800"/>
              <a:gd name="connsiteX14" fmla="*/ 254000 w 948774"/>
              <a:gd name="connsiteY14" fmla="*/ 982133 h 1828800"/>
              <a:gd name="connsiteX15" fmla="*/ 203200 w 948774"/>
              <a:gd name="connsiteY15" fmla="*/ 999066 h 1828800"/>
              <a:gd name="connsiteX16" fmla="*/ 169333 w 948774"/>
              <a:gd name="connsiteY16" fmla="*/ 1049866 h 1828800"/>
              <a:gd name="connsiteX17" fmla="*/ 118533 w 948774"/>
              <a:gd name="connsiteY17" fmla="*/ 1100666 h 1828800"/>
              <a:gd name="connsiteX18" fmla="*/ 169333 w 948774"/>
              <a:gd name="connsiteY18" fmla="*/ 1253066 h 1828800"/>
              <a:gd name="connsiteX19" fmla="*/ 186266 w 948774"/>
              <a:gd name="connsiteY19" fmla="*/ 1456266 h 1828800"/>
              <a:gd name="connsiteX20" fmla="*/ 220133 w 948774"/>
              <a:gd name="connsiteY20" fmla="*/ 1557866 h 1828800"/>
              <a:gd name="connsiteX21" fmla="*/ 203200 w 948774"/>
              <a:gd name="connsiteY21" fmla="*/ 1608666 h 1828800"/>
              <a:gd name="connsiteX22" fmla="*/ 152400 w 948774"/>
              <a:gd name="connsiteY22" fmla="*/ 1642533 h 1828800"/>
              <a:gd name="connsiteX23" fmla="*/ 84666 w 948774"/>
              <a:gd name="connsiteY23" fmla="*/ 1693333 h 1828800"/>
              <a:gd name="connsiteX24" fmla="*/ 67733 w 948774"/>
              <a:gd name="connsiteY24" fmla="*/ 1744133 h 1828800"/>
              <a:gd name="connsiteX25" fmla="*/ 0 w 948774"/>
              <a:gd name="connsiteY2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8774" h="1828800">
                <a:moveTo>
                  <a:pt x="812800" y="0"/>
                </a:moveTo>
                <a:cubicBezTo>
                  <a:pt x="846667" y="16933"/>
                  <a:pt x="889245" y="22500"/>
                  <a:pt x="914400" y="50800"/>
                </a:cubicBezTo>
                <a:cubicBezTo>
                  <a:pt x="938117" y="77481"/>
                  <a:pt x="948266" y="152400"/>
                  <a:pt x="948266" y="152400"/>
                </a:cubicBezTo>
                <a:cubicBezTo>
                  <a:pt x="942622" y="214489"/>
                  <a:pt x="960891" y="283773"/>
                  <a:pt x="931333" y="338666"/>
                </a:cubicBezTo>
                <a:cubicBezTo>
                  <a:pt x="914408" y="370098"/>
                  <a:pt x="829733" y="372533"/>
                  <a:pt x="829733" y="372533"/>
                </a:cubicBezTo>
                <a:cubicBezTo>
                  <a:pt x="812800" y="389466"/>
                  <a:pt x="797330" y="408002"/>
                  <a:pt x="778933" y="423333"/>
                </a:cubicBezTo>
                <a:cubicBezTo>
                  <a:pt x="763299" y="436362"/>
                  <a:pt x="741162" y="441566"/>
                  <a:pt x="728133" y="457200"/>
                </a:cubicBezTo>
                <a:cubicBezTo>
                  <a:pt x="711973" y="476592"/>
                  <a:pt x="705555" y="502355"/>
                  <a:pt x="694266" y="524933"/>
                </a:cubicBezTo>
                <a:cubicBezTo>
                  <a:pt x="688622" y="553155"/>
                  <a:pt x="693298" y="585653"/>
                  <a:pt x="677333" y="609600"/>
                </a:cubicBezTo>
                <a:cubicBezTo>
                  <a:pt x="667432" y="624452"/>
                  <a:pt x="644203" y="624009"/>
                  <a:pt x="626533" y="626533"/>
                </a:cubicBezTo>
                <a:cubicBezTo>
                  <a:pt x="564815" y="635350"/>
                  <a:pt x="502355" y="637822"/>
                  <a:pt x="440266" y="643466"/>
                </a:cubicBezTo>
                <a:cubicBezTo>
                  <a:pt x="418380" y="709126"/>
                  <a:pt x="402197" y="753348"/>
                  <a:pt x="389466" y="829733"/>
                </a:cubicBezTo>
                <a:cubicBezTo>
                  <a:pt x="383822" y="863600"/>
                  <a:pt x="387887" y="900624"/>
                  <a:pt x="372533" y="931333"/>
                </a:cubicBezTo>
                <a:cubicBezTo>
                  <a:pt x="363432" y="949536"/>
                  <a:pt x="340439" y="957183"/>
                  <a:pt x="321733" y="965200"/>
                </a:cubicBezTo>
                <a:cubicBezTo>
                  <a:pt x="300342" y="974368"/>
                  <a:pt x="276377" y="975740"/>
                  <a:pt x="254000" y="982133"/>
                </a:cubicBezTo>
                <a:cubicBezTo>
                  <a:pt x="236837" y="987036"/>
                  <a:pt x="220133" y="993422"/>
                  <a:pt x="203200" y="999066"/>
                </a:cubicBezTo>
                <a:cubicBezTo>
                  <a:pt x="191911" y="1015999"/>
                  <a:pt x="182362" y="1034232"/>
                  <a:pt x="169333" y="1049866"/>
                </a:cubicBezTo>
                <a:cubicBezTo>
                  <a:pt x="154002" y="1068263"/>
                  <a:pt x="123728" y="1077289"/>
                  <a:pt x="118533" y="1100666"/>
                </a:cubicBezTo>
                <a:cubicBezTo>
                  <a:pt x="103323" y="1169109"/>
                  <a:pt x="137457" y="1205252"/>
                  <a:pt x="169333" y="1253066"/>
                </a:cubicBezTo>
                <a:cubicBezTo>
                  <a:pt x="174977" y="1320799"/>
                  <a:pt x="175092" y="1389223"/>
                  <a:pt x="186266" y="1456266"/>
                </a:cubicBezTo>
                <a:cubicBezTo>
                  <a:pt x="192135" y="1491479"/>
                  <a:pt x="220133" y="1557866"/>
                  <a:pt x="220133" y="1557866"/>
                </a:cubicBezTo>
                <a:cubicBezTo>
                  <a:pt x="214489" y="1574799"/>
                  <a:pt x="214350" y="1594728"/>
                  <a:pt x="203200" y="1608666"/>
                </a:cubicBezTo>
                <a:cubicBezTo>
                  <a:pt x="190487" y="1624558"/>
                  <a:pt x="168961" y="1630704"/>
                  <a:pt x="152400" y="1642533"/>
                </a:cubicBezTo>
                <a:cubicBezTo>
                  <a:pt x="129434" y="1658937"/>
                  <a:pt x="107244" y="1676400"/>
                  <a:pt x="84666" y="1693333"/>
                </a:cubicBezTo>
                <a:cubicBezTo>
                  <a:pt x="79022" y="1710266"/>
                  <a:pt x="75715" y="1728168"/>
                  <a:pt x="67733" y="1744133"/>
                </a:cubicBezTo>
                <a:cubicBezTo>
                  <a:pt x="46373" y="1786853"/>
                  <a:pt x="31498" y="1797301"/>
                  <a:pt x="0" y="182880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14">
            <a:extLst>
              <a:ext uri="{FF2B5EF4-FFF2-40B4-BE49-F238E27FC236}">
                <a16:creationId xmlns:a16="http://schemas.microsoft.com/office/drawing/2014/main" xmlns="" id="{9D69A8A3-045F-405E-B30B-2207DAB7D7BE}"/>
              </a:ext>
            </a:extLst>
          </p:cNvPr>
          <p:cNvSpPr/>
          <p:nvPr/>
        </p:nvSpPr>
        <p:spPr>
          <a:xfrm>
            <a:off x="67479" y="237066"/>
            <a:ext cx="1185587" cy="1083733"/>
          </a:xfrm>
          <a:prstGeom prst="wedgeRectCallout">
            <a:avLst>
              <a:gd name="adj1" fmla="val 95882"/>
              <a:gd name="adj2" fmla="val 40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a:t>
            </a:r>
            <a:r>
              <a:rPr lang="en-US" dirty="0" err="1"/>
              <a:t>gan</a:t>
            </a:r>
            <a:endParaRPr lang="en-US" dirty="0"/>
          </a:p>
          <a:p>
            <a:pPr algn="ctr"/>
            <a:r>
              <a:rPr lang="en-US" dirty="0"/>
              <a:t>(Mi-an-ma)</a:t>
            </a:r>
          </a:p>
        </p:txBody>
      </p:sp>
      <p:sp>
        <p:nvSpPr>
          <p:cNvPr id="17" name="Freeform: Shape 16">
            <a:extLst>
              <a:ext uri="{FF2B5EF4-FFF2-40B4-BE49-F238E27FC236}">
                <a16:creationId xmlns:a16="http://schemas.microsoft.com/office/drawing/2014/main" xmlns="" id="{A5D58C37-CF7E-4FB4-A445-4FD64521054D}"/>
              </a:ext>
            </a:extLst>
          </p:cNvPr>
          <p:cNvSpPr/>
          <p:nvPr/>
        </p:nvSpPr>
        <p:spPr>
          <a:xfrm>
            <a:off x="2275163" y="1574800"/>
            <a:ext cx="332570" cy="880533"/>
          </a:xfrm>
          <a:custGeom>
            <a:avLst/>
            <a:gdLst>
              <a:gd name="connsiteX0" fmla="*/ 332570 w 332570"/>
              <a:gd name="connsiteY0" fmla="*/ 0 h 880533"/>
              <a:gd name="connsiteX1" fmla="*/ 315637 w 332570"/>
              <a:gd name="connsiteY1" fmla="*/ 118533 h 880533"/>
              <a:gd name="connsiteX2" fmla="*/ 264837 w 332570"/>
              <a:gd name="connsiteY2" fmla="*/ 135467 h 880533"/>
              <a:gd name="connsiteX3" fmla="*/ 163237 w 332570"/>
              <a:gd name="connsiteY3" fmla="*/ 152400 h 880533"/>
              <a:gd name="connsiteX4" fmla="*/ 146304 w 332570"/>
              <a:gd name="connsiteY4" fmla="*/ 203200 h 880533"/>
              <a:gd name="connsiteX5" fmla="*/ 44704 w 332570"/>
              <a:gd name="connsiteY5" fmla="*/ 237067 h 880533"/>
              <a:gd name="connsiteX6" fmla="*/ 27770 w 332570"/>
              <a:gd name="connsiteY6" fmla="*/ 508000 h 880533"/>
              <a:gd name="connsiteX7" fmla="*/ 129370 w 332570"/>
              <a:gd name="connsiteY7" fmla="*/ 524933 h 880533"/>
              <a:gd name="connsiteX8" fmla="*/ 214037 w 332570"/>
              <a:gd name="connsiteY8" fmla="*/ 592667 h 880533"/>
              <a:gd name="connsiteX9" fmla="*/ 264837 w 332570"/>
              <a:gd name="connsiteY9" fmla="*/ 609600 h 880533"/>
              <a:gd name="connsiteX10" fmla="*/ 264837 w 332570"/>
              <a:gd name="connsiteY10" fmla="*/ 829733 h 880533"/>
              <a:gd name="connsiteX11" fmla="*/ 281770 w 332570"/>
              <a:gd name="connsiteY11" fmla="*/ 880533 h 8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570" h="880533">
                <a:moveTo>
                  <a:pt x="332570" y="0"/>
                </a:moveTo>
                <a:cubicBezTo>
                  <a:pt x="326926" y="39511"/>
                  <a:pt x="333486" y="82834"/>
                  <a:pt x="315637" y="118533"/>
                </a:cubicBezTo>
                <a:cubicBezTo>
                  <a:pt x="307655" y="134498"/>
                  <a:pt x="282261" y="131595"/>
                  <a:pt x="264837" y="135467"/>
                </a:cubicBezTo>
                <a:cubicBezTo>
                  <a:pt x="231321" y="142915"/>
                  <a:pt x="197104" y="146756"/>
                  <a:pt x="163237" y="152400"/>
                </a:cubicBezTo>
                <a:cubicBezTo>
                  <a:pt x="157593" y="169333"/>
                  <a:pt x="160829" y="192825"/>
                  <a:pt x="146304" y="203200"/>
                </a:cubicBezTo>
                <a:cubicBezTo>
                  <a:pt x="117255" y="223950"/>
                  <a:pt x="44704" y="237067"/>
                  <a:pt x="44704" y="237067"/>
                </a:cubicBezTo>
                <a:cubicBezTo>
                  <a:pt x="16668" y="321174"/>
                  <a:pt x="-30486" y="416456"/>
                  <a:pt x="27770" y="508000"/>
                </a:cubicBezTo>
                <a:cubicBezTo>
                  <a:pt x="46203" y="536966"/>
                  <a:pt x="95503" y="519289"/>
                  <a:pt x="129370" y="524933"/>
                </a:cubicBezTo>
                <a:cubicBezTo>
                  <a:pt x="257060" y="567498"/>
                  <a:pt x="104615" y="505130"/>
                  <a:pt x="214037" y="592667"/>
                </a:cubicBezTo>
                <a:cubicBezTo>
                  <a:pt x="227975" y="603817"/>
                  <a:pt x="247904" y="603956"/>
                  <a:pt x="264837" y="609600"/>
                </a:cubicBezTo>
                <a:cubicBezTo>
                  <a:pt x="305595" y="731876"/>
                  <a:pt x="264837" y="586511"/>
                  <a:pt x="264837" y="829733"/>
                </a:cubicBezTo>
                <a:cubicBezTo>
                  <a:pt x="264837" y="847582"/>
                  <a:pt x="281770" y="880533"/>
                  <a:pt x="281770" y="88053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17">
            <a:extLst>
              <a:ext uri="{FF2B5EF4-FFF2-40B4-BE49-F238E27FC236}">
                <a16:creationId xmlns:a16="http://schemas.microsoft.com/office/drawing/2014/main" xmlns="" id="{D5E60DB4-6099-490A-95CE-DC98304D976F}"/>
              </a:ext>
            </a:extLst>
          </p:cNvPr>
          <p:cNvSpPr/>
          <p:nvPr/>
        </p:nvSpPr>
        <p:spPr>
          <a:xfrm>
            <a:off x="-5842" y="1710266"/>
            <a:ext cx="1185587" cy="1270000"/>
          </a:xfrm>
          <a:prstGeom prst="wedgeRectCallout">
            <a:avLst>
              <a:gd name="adj1" fmla="val 157297"/>
              <a:gd name="adj2" fmla="val -527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a:t>
            </a:r>
            <a:r>
              <a:rPr lang="en-US" dirty="0" err="1"/>
              <a:t>ri</a:t>
            </a:r>
            <a:r>
              <a:rPr lang="en-US" dirty="0"/>
              <a:t>-pun-</a:t>
            </a:r>
            <a:r>
              <a:rPr lang="en-US" dirty="0" err="1"/>
              <a:t>giay</a:t>
            </a:r>
            <a:r>
              <a:rPr lang="en-US" dirty="0"/>
              <a:t>-a</a:t>
            </a:r>
          </a:p>
          <a:p>
            <a:pPr algn="ctr"/>
            <a:r>
              <a:rPr lang="en-US" dirty="0"/>
              <a:t>(Chao </a:t>
            </a:r>
            <a:r>
              <a:rPr lang="en-US" dirty="0" err="1"/>
              <a:t>phray</a:t>
            </a:r>
            <a:r>
              <a:rPr lang="en-US" dirty="0"/>
              <a:t>-a)</a:t>
            </a:r>
          </a:p>
        </p:txBody>
      </p:sp>
      <p:sp>
        <p:nvSpPr>
          <p:cNvPr id="20" name="Freeform: Shape 19">
            <a:extLst>
              <a:ext uri="{FF2B5EF4-FFF2-40B4-BE49-F238E27FC236}">
                <a16:creationId xmlns:a16="http://schemas.microsoft.com/office/drawing/2014/main" xmlns="" id="{7B6C1443-A2EE-451B-812F-A7902F46E50C}"/>
              </a:ext>
            </a:extLst>
          </p:cNvPr>
          <p:cNvSpPr/>
          <p:nvPr/>
        </p:nvSpPr>
        <p:spPr>
          <a:xfrm>
            <a:off x="2995084" y="1032933"/>
            <a:ext cx="1526116" cy="2257002"/>
          </a:xfrm>
          <a:custGeom>
            <a:avLst/>
            <a:gdLst>
              <a:gd name="connsiteX0" fmla="*/ 1187449 w 1526116"/>
              <a:gd name="connsiteY0" fmla="*/ 254000 h 2257002"/>
              <a:gd name="connsiteX1" fmla="*/ 1102783 w 1526116"/>
              <a:gd name="connsiteY1" fmla="*/ 237067 h 2257002"/>
              <a:gd name="connsiteX2" fmla="*/ 1001183 w 1526116"/>
              <a:gd name="connsiteY2" fmla="*/ 203200 h 2257002"/>
              <a:gd name="connsiteX3" fmla="*/ 950383 w 1526116"/>
              <a:gd name="connsiteY3" fmla="*/ 67734 h 2257002"/>
              <a:gd name="connsiteX4" fmla="*/ 933449 w 1526116"/>
              <a:gd name="connsiteY4" fmla="*/ 16934 h 2257002"/>
              <a:gd name="connsiteX5" fmla="*/ 865716 w 1526116"/>
              <a:gd name="connsiteY5" fmla="*/ 0 h 2257002"/>
              <a:gd name="connsiteX6" fmla="*/ 628649 w 1526116"/>
              <a:gd name="connsiteY6" fmla="*/ 33867 h 2257002"/>
              <a:gd name="connsiteX7" fmla="*/ 527049 w 1526116"/>
              <a:gd name="connsiteY7" fmla="*/ 67734 h 2257002"/>
              <a:gd name="connsiteX8" fmla="*/ 476249 w 1526116"/>
              <a:gd name="connsiteY8" fmla="*/ 101600 h 2257002"/>
              <a:gd name="connsiteX9" fmla="*/ 120649 w 1526116"/>
              <a:gd name="connsiteY9" fmla="*/ 84667 h 2257002"/>
              <a:gd name="connsiteX10" fmla="*/ 69849 w 1526116"/>
              <a:gd name="connsiteY10" fmla="*/ 67734 h 2257002"/>
              <a:gd name="connsiteX11" fmla="*/ 52916 w 1526116"/>
              <a:gd name="connsiteY11" fmla="*/ 118534 h 2257002"/>
              <a:gd name="connsiteX12" fmla="*/ 103716 w 1526116"/>
              <a:gd name="connsiteY12" fmla="*/ 237067 h 2257002"/>
              <a:gd name="connsiteX13" fmla="*/ 154516 w 1526116"/>
              <a:gd name="connsiteY13" fmla="*/ 270934 h 2257002"/>
              <a:gd name="connsiteX14" fmla="*/ 205316 w 1526116"/>
              <a:gd name="connsiteY14" fmla="*/ 406400 h 2257002"/>
              <a:gd name="connsiteX15" fmla="*/ 256116 w 1526116"/>
              <a:gd name="connsiteY15" fmla="*/ 423334 h 2257002"/>
              <a:gd name="connsiteX16" fmla="*/ 442383 w 1526116"/>
              <a:gd name="connsiteY16" fmla="*/ 355600 h 2257002"/>
              <a:gd name="connsiteX17" fmla="*/ 527049 w 1526116"/>
              <a:gd name="connsiteY17" fmla="*/ 372534 h 2257002"/>
              <a:gd name="connsiteX18" fmla="*/ 543983 w 1526116"/>
              <a:gd name="connsiteY18" fmla="*/ 558800 h 2257002"/>
              <a:gd name="connsiteX19" fmla="*/ 408516 w 1526116"/>
              <a:gd name="connsiteY19" fmla="*/ 575734 h 2257002"/>
              <a:gd name="connsiteX20" fmla="*/ 459316 w 1526116"/>
              <a:gd name="connsiteY20" fmla="*/ 694267 h 2257002"/>
              <a:gd name="connsiteX21" fmla="*/ 510116 w 1526116"/>
              <a:gd name="connsiteY21" fmla="*/ 711200 h 2257002"/>
              <a:gd name="connsiteX22" fmla="*/ 611716 w 1526116"/>
              <a:gd name="connsiteY22" fmla="*/ 778934 h 2257002"/>
              <a:gd name="connsiteX23" fmla="*/ 696383 w 1526116"/>
              <a:gd name="connsiteY23" fmla="*/ 846667 h 2257002"/>
              <a:gd name="connsiteX24" fmla="*/ 831849 w 1526116"/>
              <a:gd name="connsiteY24" fmla="*/ 965200 h 2257002"/>
              <a:gd name="connsiteX25" fmla="*/ 882649 w 1526116"/>
              <a:gd name="connsiteY25" fmla="*/ 1016000 h 2257002"/>
              <a:gd name="connsiteX26" fmla="*/ 984249 w 1526116"/>
              <a:gd name="connsiteY26" fmla="*/ 1083734 h 2257002"/>
              <a:gd name="connsiteX27" fmla="*/ 1035049 w 1526116"/>
              <a:gd name="connsiteY27" fmla="*/ 1117600 h 2257002"/>
              <a:gd name="connsiteX28" fmla="*/ 1119716 w 1526116"/>
              <a:gd name="connsiteY28" fmla="*/ 1270000 h 2257002"/>
              <a:gd name="connsiteX29" fmla="*/ 1102783 w 1526116"/>
              <a:gd name="connsiteY29" fmla="*/ 1337734 h 2257002"/>
              <a:gd name="connsiteX30" fmla="*/ 1051983 w 1526116"/>
              <a:gd name="connsiteY30" fmla="*/ 1320800 h 2257002"/>
              <a:gd name="connsiteX31" fmla="*/ 950383 w 1526116"/>
              <a:gd name="connsiteY31" fmla="*/ 1270000 h 2257002"/>
              <a:gd name="connsiteX32" fmla="*/ 848783 w 1526116"/>
              <a:gd name="connsiteY32" fmla="*/ 1337734 h 2257002"/>
              <a:gd name="connsiteX33" fmla="*/ 747183 w 1526116"/>
              <a:gd name="connsiteY33" fmla="*/ 1371600 h 2257002"/>
              <a:gd name="connsiteX34" fmla="*/ 577849 w 1526116"/>
              <a:gd name="connsiteY34" fmla="*/ 1354667 h 2257002"/>
              <a:gd name="connsiteX35" fmla="*/ 527049 w 1526116"/>
              <a:gd name="connsiteY35" fmla="*/ 1337734 h 2257002"/>
              <a:gd name="connsiteX36" fmla="*/ 306916 w 1526116"/>
              <a:gd name="connsiteY36" fmla="*/ 1354667 h 2257002"/>
              <a:gd name="connsiteX37" fmla="*/ 154516 w 1526116"/>
              <a:gd name="connsiteY37" fmla="*/ 1405467 h 2257002"/>
              <a:gd name="connsiteX38" fmla="*/ 103716 w 1526116"/>
              <a:gd name="connsiteY38" fmla="*/ 1422400 h 2257002"/>
              <a:gd name="connsiteX39" fmla="*/ 35983 w 1526116"/>
              <a:gd name="connsiteY39" fmla="*/ 1439334 h 2257002"/>
              <a:gd name="connsiteX40" fmla="*/ 86783 w 1526116"/>
              <a:gd name="connsiteY40" fmla="*/ 1473200 h 2257002"/>
              <a:gd name="connsiteX41" fmla="*/ 103716 w 1526116"/>
              <a:gd name="connsiteY41" fmla="*/ 1524000 h 2257002"/>
              <a:gd name="connsiteX42" fmla="*/ 19049 w 1526116"/>
              <a:gd name="connsiteY42" fmla="*/ 1608667 h 2257002"/>
              <a:gd name="connsiteX43" fmla="*/ 52916 w 1526116"/>
              <a:gd name="connsiteY43" fmla="*/ 1676400 h 2257002"/>
              <a:gd name="connsiteX44" fmla="*/ 69849 w 1526116"/>
              <a:gd name="connsiteY44" fmla="*/ 1727200 h 2257002"/>
              <a:gd name="connsiteX45" fmla="*/ 86783 w 1526116"/>
              <a:gd name="connsiteY45" fmla="*/ 1879600 h 2257002"/>
              <a:gd name="connsiteX46" fmla="*/ 323849 w 1526116"/>
              <a:gd name="connsiteY46" fmla="*/ 1964267 h 2257002"/>
              <a:gd name="connsiteX47" fmla="*/ 391583 w 1526116"/>
              <a:gd name="connsiteY47" fmla="*/ 1879600 h 2257002"/>
              <a:gd name="connsiteX48" fmla="*/ 442383 w 1526116"/>
              <a:gd name="connsiteY48" fmla="*/ 1896534 h 2257002"/>
              <a:gd name="connsiteX49" fmla="*/ 459316 w 1526116"/>
              <a:gd name="connsiteY49" fmla="*/ 2082800 h 2257002"/>
              <a:gd name="connsiteX50" fmla="*/ 476249 w 1526116"/>
              <a:gd name="connsiteY50" fmla="*/ 2184400 h 2257002"/>
              <a:gd name="connsiteX51" fmla="*/ 510116 w 1526116"/>
              <a:gd name="connsiteY51" fmla="*/ 2252134 h 2257002"/>
              <a:gd name="connsiteX52" fmla="*/ 560916 w 1526116"/>
              <a:gd name="connsiteY52" fmla="*/ 2235200 h 2257002"/>
              <a:gd name="connsiteX53" fmla="*/ 628649 w 1526116"/>
              <a:gd name="connsiteY53" fmla="*/ 2218267 h 2257002"/>
              <a:gd name="connsiteX54" fmla="*/ 730249 w 1526116"/>
              <a:gd name="connsiteY54" fmla="*/ 2150534 h 2257002"/>
              <a:gd name="connsiteX55" fmla="*/ 781049 w 1526116"/>
              <a:gd name="connsiteY55" fmla="*/ 2116667 h 2257002"/>
              <a:gd name="connsiteX56" fmla="*/ 814916 w 1526116"/>
              <a:gd name="connsiteY56" fmla="*/ 2065867 h 2257002"/>
              <a:gd name="connsiteX57" fmla="*/ 1001183 w 1526116"/>
              <a:gd name="connsiteY57" fmla="*/ 2015067 h 2257002"/>
              <a:gd name="connsiteX58" fmla="*/ 1051983 w 1526116"/>
              <a:gd name="connsiteY58" fmla="*/ 1998134 h 2257002"/>
              <a:gd name="connsiteX59" fmla="*/ 1153583 w 1526116"/>
              <a:gd name="connsiteY59" fmla="*/ 1930400 h 2257002"/>
              <a:gd name="connsiteX60" fmla="*/ 1238249 w 1526116"/>
              <a:gd name="connsiteY60" fmla="*/ 1913467 h 2257002"/>
              <a:gd name="connsiteX61" fmla="*/ 1339849 w 1526116"/>
              <a:gd name="connsiteY61" fmla="*/ 1879600 h 2257002"/>
              <a:gd name="connsiteX62" fmla="*/ 1390649 w 1526116"/>
              <a:gd name="connsiteY62" fmla="*/ 1862667 h 2257002"/>
              <a:gd name="connsiteX63" fmla="*/ 1441449 w 1526116"/>
              <a:gd name="connsiteY63" fmla="*/ 1828800 h 2257002"/>
              <a:gd name="connsiteX64" fmla="*/ 1458383 w 1526116"/>
              <a:gd name="connsiteY64" fmla="*/ 1778000 h 2257002"/>
              <a:gd name="connsiteX65" fmla="*/ 1492249 w 1526116"/>
              <a:gd name="connsiteY65" fmla="*/ 1642534 h 2257002"/>
              <a:gd name="connsiteX66" fmla="*/ 1526116 w 1526116"/>
              <a:gd name="connsiteY66" fmla="*/ 1490134 h 2257002"/>
              <a:gd name="connsiteX67" fmla="*/ 1509183 w 1526116"/>
              <a:gd name="connsiteY67" fmla="*/ 1439334 h 2257002"/>
              <a:gd name="connsiteX68" fmla="*/ 1492249 w 1526116"/>
              <a:gd name="connsiteY68" fmla="*/ 1354667 h 2257002"/>
              <a:gd name="connsiteX69" fmla="*/ 1441449 w 1526116"/>
              <a:gd name="connsiteY69" fmla="*/ 1320800 h 2257002"/>
              <a:gd name="connsiteX70" fmla="*/ 1407583 w 1526116"/>
              <a:gd name="connsiteY70" fmla="*/ 1219200 h 2257002"/>
              <a:gd name="connsiteX71" fmla="*/ 1339849 w 1526116"/>
              <a:gd name="connsiteY71" fmla="*/ 1117600 h 2257002"/>
              <a:gd name="connsiteX72" fmla="*/ 1322916 w 1526116"/>
              <a:gd name="connsiteY72" fmla="*/ 1066800 h 2257002"/>
              <a:gd name="connsiteX73" fmla="*/ 1272116 w 1526116"/>
              <a:gd name="connsiteY73" fmla="*/ 1049867 h 2257002"/>
              <a:gd name="connsiteX74" fmla="*/ 1221316 w 1526116"/>
              <a:gd name="connsiteY74" fmla="*/ 1016000 h 2257002"/>
              <a:gd name="connsiteX75" fmla="*/ 1187449 w 1526116"/>
              <a:gd name="connsiteY75" fmla="*/ 965200 h 2257002"/>
              <a:gd name="connsiteX76" fmla="*/ 1136649 w 1526116"/>
              <a:gd name="connsiteY76" fmla="*/ 931334 h 2257002"/>
              <a:gd name="connsiteX77" fmla="*/ 1119716 w 1526116"/>
              <a:gd name="connsiteY77" fmla="*/ 880534 h 2257002"/>
              <a:gd name="connsiteX78" fmla="*/ 1018116 w 1526116"/>
              <a:gd name="connsiteY78" fmla="*/ 829734 h 2257002"/>
              <a:gd name="connsiteX79" fmla="*/ 933449 w 1526116"/>
              <a:gd name="connsiteY79" fmla="*/ 762000 h 2257002"/>
              <a:gd name="connsiteX80" fmla="*/ 848783 w 1526116"/>
              <a:gd name="connsiteY80" fmla="*/ 694267 h 2257002"/>
              <a:gd name="connsiteX81" fmla="*/ 764116 w 1526116"/>
              <a:gd name="connsiteY81" fmla="*/ 609600 h 2257002"/>
              <a:gd name="connsiteX82" fmla="*/ 814916 w 1526116"/>
              <a:gd name="connsiteY82" fmla="*/ 558800 h 2257002"/>
              <a:gd name="connsiteX83" fmla="*/ 899583 w 1526116"/>
              <a:gd name="connsiteY83" fmla="*/ 457200 h 2257002"/>
              <a:gd name="connsiteX84" fmla="*/ 1068916 w 1526116"/>
              <a:gd name="connsiteY84" fmla="*/ 406400 h 2257002"/>
              <a:gd name="connsiteX85" fmla="*/ 1153583 w 1526116"/>
              <a:gd name="connsiteY85" fmla="*/ 321734 h 2257002"/>
              <a:gd name="connsiteX86" fmla="*/ 1170516 w 1526116"/>
              <a:gd name="connsiteY86" fmla="*/ 321734 h 225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526116" h="2257002">
                <a:moveTo>
                  <a:pt x="1187449" y="254000"/>
                </a:moveTo>
                <a:cubicBezTo>
                  <a:pt x="1159227" y="248356"/>
                  <a:pt x="1130550" y="244640"/>
                  <a:pt x="1102783" y="237067"/>
                </a:cubicBezTo>
                <a:cubicBezTo>
                  <a:pt x="1068342" y="227674"/>
                  <a:pt x="1001183" y="203200"/>
                  <a:pt x="1001183" y="203200"/>
                </a:cubicBezTo>
                <a:cubicBezTo>
                  <a:pt x="945432" y="119574"/>
                  <a:pt x="979678" y="184912"/>
                  <a:pt x="950383" y="67734"/>
                </a:cubicBezTo>
                <a:cubicBezTo>
                  <a:pt x="946054" y="50418"/>
                  <a:pt x="947387" y="28084"/>
                  <a:pt x="933449" y="16934"/>
                </a:cubicBezTo>
                <a:cubicBezTo>
                  <a:pt x="915276" y="2396"/>
                  <a:pt x="888294" y="5645"/>
                  <a:pt x="865716" y="0"/>
                </a:cubicBezTo>
                <a:cubicBezTo>
                  <a:pt x="748045" y="11768"/>
                  <a:pt x="720719" y="6246"/>
                  <a:pt x="628649" y="33867"/>
                </a:cubicBezTo>
                <a:cubicBezTo>
                  <a:pt x="594456" y="44125"/>
                  <a:pt x="556752" y="47932"/>
                  <a:pt x="527049" y="67734"/>
                </a:cubicBezTo>
                <a:lnTo>
                  <a:pt x="476249" y="101600"/>
                </a:lnTo>
                <a:cubicBezTo>
                  <a:pt x="357716" y="95956"/>
                  <a:pt x="238907" y="94522"/>
                  <a:pt x="120649" y="84667"/>
                </a:cubicBezTo>
                <a:cubicBezTo>
                  <a:pt x="102861" y="83185"/>
                  <a:pt x="85814" y="59751"/>
                  <a:pt x="69849" y="67734"/>
                </a:cubicBezTo>
                <a:cubicBezTo>
                  <a:pt x="53884" y="75717"/>
                  <a:pt x="58560" y="101601"/>
                  <a:pt x="52916" y="118534"/>
                </a:cubicBezTo>
                <a:cubicBezTo>
                  <a:pt x="65870" y="170352"/>
                  <a:pt x="64735" y="198086"/>
                  <a:pt x="103716" y="237067"/>
                </a:cubicBezTo>
                <a:cubicBezTo>
                  <a:pt x="118107" y="251458"/>
                  <a:pt x="137583" y="259645"/>
                  <a:pt x="154516" y="270934"/>
                </a:cubicBezTo>
                <a:cubicBezTo>
                  <a:pt x="163695" y="316831"/>
                  <a:pt x="163789" y="373178"/>
                  <a:pt x="205316" y="406400"/>
                </a:cubicBezTo>
                <a:cubicBezTo>
                  <a:pt x="219254" y="417550"/>
                  <a:pt x="239183" y="417689"/>
                  <a:pt x="256116" y="423334"/>
                </a:cubicBezTo>
                <a:cubicBezTo>
                  <a:pt x="411327" y="384531"/>
                  <a:pt x="352855" y="415286"/>
                  <a:pt x="442383" y="355600"/>
                </a:cubicBezTo>
                <a:cubicBezTo>
                  <a:pt x="470605" y="361245"/>
                  <a:pt x="502060" y="358255"/>
                  <a:pt x="527049" y="372534"/>
                </a:cubicBezTo>
                <a:cubicBezTo>
                  <a:pt x="582324" y="404120"/>
                  <a:pt x="572015" y="530768"/>
                  <a:pt x="543983" y="558800"/>
                </a:cubicBezTo>
                <a:cubicBezTo>
                  <a:pt x="511805" y="590978"/>
                  <a:pt x="453672" y="570089"/>
                  <a:pt x="408516" y="575734"/>
                </a:cubicBezTo>
                <a:cubicBezTo>
                  <a:pt x="418684" y="616408"/>
                  <a:pt x="422772" y="665032"/>
                  <a:pt x="459316" y="694267"/>
                </a:cubicBezTo>
                <a:cubicBezTo>
                  <a:pt x="473254" y="705417"/>
                  <a:pt x="493183" y="705556"/>
                  <a:pt x="510116" y="711200"/>
                </a:cubicBezTo>
                <a:cubicBezTo>
                  <a:pt x="543983" y="733778"/>
                  <a:pt x="589138" y="745067"/>
                  <a:pt x="611716" y="778934"/>
                </a:cubicBezTo>
                <a:cubicBezTo>
                  <a:pt x="655484" y="844585"/>
                  <a:pt x="626276" y="823298"/>
                  <a:pt x="696383" y="846667"/>
                </a:cubicBezTo>
                <a:cubicBezTo>
                  <a:pt x="792335" y="990598"/>
                  <a:pt x="634297" y="767648"/>
                  <a:pt x="831849" y="965200"/>
                </a:cubicBezTo>
                <a:cubicBezTo>
                  <a:pt x="848782" y="982133"/>
                  <a:pt x="863746" y="1001298"/>
                  <a:pt x="882649" y="1016000"/>
                </a:cubicBezTo>
                <a:cubicBezTo>
                  <a:pt x="914778" y="1040989"/>
                  <a:pt x="950382" y="1061156"/>
                  <a:pt x="984249" y="1083734"/>
                </a:cubicBezTo>
                <a:lnTo>
                  <a:pt x="1035049" y="1117600"/>
                </a:lnTo>
                <a:cubicBezTo>
                  <a:pt x="1112684" y="1234051"/>
                  <a:pt x="1089912" y="1180586"/>
                  <a:pt x="1119716" y="1270000"/>
                </a:cubicBezTo>
                <a:cubicBezTo>
                  <a:pt x="1114072" y="1292578"/>
                  <a:pt x="1121401" y="1323770"/>
                  <a:pt x="1102783" y="1337734"/>
                </a:cubicBezTo>
                <a:cubicBezTo>
                  <a:pt x="1088504" y="1348444"/>
                  <a:pt x="1067948" y="1328782"/>
                  <a:pt x="1051983" y="1320800"/>
                </a:cubicBezTo>
                <a:cubicBezTo>
                  <a:pt x="920680" y="1255148"/>
                  <a:pt x="1078071" y="1312564"/>
                  <a:pt x="950383" y="1270000"/>
                </a:cubicBezTo>
                <a:cubicBezTo>
                  <a:pt x="916516" y="1292578"/>
                  <a:pt x="887397" y="1324863"/>
                  <a:pt x="848783" y="1337734"/>
                </a:cubicBezTo>
                <a:lnTo>
                  <a:pt x="747183" y="1371600"/>
                </a:lnTo>
                <a:cubicBezTo>
                  <a:pt x="690738" y="1365956"/>
                  <a:pt x="633916" y="1363292"/>
                  <a:pt x="577849" y="1354667"/>
                </a:cubicBezTo>
                <a:cubicBezTo>
                  <a:pt x="560207" y="1351953"/>
                  <a:pt x="544898" y="1337734"/>
                  <a:pt x="527049" y="1337734"/>
                </a:cubicBezTo>
                <a:cubicBezTo>
                  <a:pt x="453455" y="1337734"/>
                  <a:pt x="380294" y="1349023"/>
                  <a:pt x="306916" y="1354667"/>
                </a:cubicBezTo>
                <a:lnTo>
                  <a:pt x="154516" y="1405467"/>
                </a:lnTo>
                <a:cubicBezTo>
                  <a:pt x="137583" y="1411111"/>
                  <a:pt x="121032" y="1418071"/>
                  <a:pt x="103716" y="1422400"/>
                </a:cubicBezTo>
                <a:lnTo>
                  <a:pt x="35983" y="1439334"/>
                </a:lnTo>
                <a:cubicBezTo>
                  <a:pt x="52916" y="1450623"/>
                  <a:pt x="74070" y="1457308"/>
                  <a:pt x="86783" y="1473200"/>
                </a:cubicBezTo>
                <a:cubicBezTo>
                  <a:pt x="97933" y="1487138"/>
                  <a:pt x="106651" y="1506394"/>
                  <a:pt x="103716" y="1524000"/>
                </a:cubicBezTo>
                <a:cubicBezTo>
                  <a:pt x="96660" y="1566333"/>
                  <a:pt x="48682" y="1588911"/>
                  <a:pt x="19049" y="1608667"/>
                </a:cubicBezTo>
                <a:cubicBezTo>
                  <a:pt x="-14817" y="1710268"/>
                  <a:pt x="-3529" y="1619955"/>
                  <a:pt x="52916" y="1676400"/>
                </a:cubicBezTo>
                <a:cubicBezTo>
                  <a:pt x="65537" y="1689021"/>
                  <a:pt x="64205" y="1710267"/>
                  <a:pt x="69849" y="1727200"/>
                </a:cubicBezTo>
                <a:cubicBezTo>
                  <a:pt x="75494" y="1778000"/>
                  <a:pt x="62550" y="1834597"/>
                  <a:pt x="86783" y="1879600"/>
                </a:cubicBezTo>
                <a:cubicBezTo>
                  <a:pt x="130396" y="1960596"/>
                  <a:pt x="255158" y="1955681"/>
                  <a:pt x="323849" y="1964267"/>
                </a:cubicBezTo>
                <a:cubicBezTo>
                  <a:pt x="337057" y="1924644"/>
                  <a:pt x="337518" y="1888611"/>
                  <a:pt x="391583" y="1879600"/>
                </a:cubicBezTo>
                <a:cubicBezTo>
                  <a:pt x="409190" y="1876666"/>
                  <a:pt x="425450" y="1890889"/>
                  <a:pt x="442383" y="1896534"/>
                </a:cubicBezTo>
                <a:cubicBezTo>
                  <a:pt x="448027" y="1958623"/>
                  <a:pt x="452032" y="2020882"/>
                  <a:pt x="459316" y="2082800"/>
                </a:cubicBezTo>
                <a:cubicBezTo>
                  <a:pt x="463328" y="2116899"/>
                  <a:pt x="476249" y="2184400"/>
                  <a:pt x="476249" y="2184400"/>
                </a:cubicBezTo>
                <a:cubicBezTo>
                  <a:pt x="592371" y="2145693"/>
                  <a:pt x="469247" y="2170398"/>
                  <a:pt x="510116" y="2252134"/>
                </a:cubicBezTo>
                <a:cubicBezTo>
                  <a:pt x="518099" y="2268099"/>
                  <a:pt x="543753" y="2240104"/>
                  <a:pt x="560916" y="2235200"/>
                </a:cubicBezTo>
                <a:cubicBezTo>
                  <a:pt x="583293" y="2228806"/>
                  <a:pt x="606071" y="2223911"/>
                  <a:pt x="628649" y="2218267"/>
                </a:cubicBezTo>
                <a:lnTo>
                  <a:pt x="730249" y="2150534"/>
                </a:lnTo>
                <a:lnTo>
                  <a:pt x="781049" y="2116667"/>
                </a:lnTo>
                <a:cubicBezTo>
                  <a:pt x="792338" y="2099734"/>
                  <a:pt x="800525" y="2080258"/>
                  <a:pt x="814916" y="2065867"/>
                </a:cubicBezTo>
                <a:cubicBezTo>
                  <a:pt x="869804" y="2010979"/>
                  <a:pt x="921047" y="2025084"/>
                  <a:pt x="1001183" y="2015067"/>
                </a:cubicBezTo>
                <a:cubicBezTo>
                  <a:pt x="1018116" y="2009423"/>
                  <a:pt x="1036380" y="2006802"/>
                  <a:pt x="1051983" y="1998134"/>
                </a:cubicBezTo>
                <a:cubicBezTo>
                  <a:pt x="1087564" y="1978367"/>
                  <a:pt x="1113671" y="1938382"/>
                  <a:pt x="1153583" y="1930400"/>
                </a:cubicBezTo>
                <a:cubicBezTo>
                  <a:pt x="1181805" y="1924756"/>
                  <a:pt x="1210482" y="1921040"/>
                  <a:pt x="1238249" y="1913467"/>
                </a:cubicBezTo>
                <a:cubicBezTo>
                  <a:pt x="1272690" y="1904074"/>
                  <a:pt x="1305982" y="1890889"/>
                  <a:pt x="1339849" y="1879600"/>
                </a:cubicBezTo>
                <a:lnTo>
                  <a:pt x="1390649" y="1862667"/>
                </a:lnTo>
                <a:cubicBezTo>
                  <a:pt x="1407582" y="1851378"/>
                  <a:pt x="1428736" y="1844692"/>
                  <a:pt x="1441449" y="1828800"/>
                </a:cubicBezTo>
                <a:cubicBezTo>
                  <a:pt x="1452599" y="1814862"/>
                  <a:pt x="1453687" y="1795220"/>
                  <a:pt x="1458383" y="1778000"/>
                </a:cubicBezTo>
                <a:cubicBezTo>
                  <a:pt x="1470630" y="1733095"/>
                  <a:pt x="1483120" y="1688175"/>
                  <a:pt x="1492249" y="1642534"/>
                </a:cubicBezTo>
                <a:cubicBezTo>
                  <a:pt x="1513747" y="1535046"/>
                  <a:pt x="1502203" y="1585789"/>
                  <a:pt x="1526116" y="1490134"/>
                </a:cubicBezTo>
                <a:cubicBezTo>
                  <a:pt x="1520472" y="1473201"/>
                  <a:pt x="1513512" y="1456650"/>
                  <a:pt x="1509183" y="1439334"/>
                </a:cubicBezTo>
                <a:cubicBezTo>
                  <a:pt x="1502202" y="1411412"/>
                  <a:pt x="1506529" y="1379656"/>
                  <a:pt x="1492249" y="1354667"/>
                </a:cubicBezTo>
                <a:cubicBezTo>
                  <a:pt x="1482152" y="1336997"/>
                  <a:pt x="1458382" y="1332089"/>
                  <a:pt x="1441449" y="1320800"/>
                </a:cubicBezTo>
                <a:cubicBezTo>
                  <a:pt x="1430160" y="1286933"/>
                  <a:pt x="1427385" y="1248903"/>
                  <a:pt x="1407583" y="1219200"/>
                </a:cubicBezTo>
                <a:lnTo>
                  <a:pt x="1339849" y="1117600"/>
                </a:lnTo>
                <a:cubicBezTo>
                  <a:pt x="1334205" y="1100667"/>
                  <a:pt x="1335537" y="1079421"/>
                  <a:pt x="1322916" y="1066800"/>
                </a:cubicBezTo>
                <a:cubicBezTo>
                  <a:pt x="1310295" y="1054179"/>
                  <a:pt x="1288081" y="1057849"/>
                  <a:pt x="1272116" y="1049867"/>
                </a:cubicBezTo>
                <a:cubicBezTo>
                  <a:pt x="1253913" y="1040766"/>
                  <a:pt x="1238249" y="1027289"/>
                  <a:pt x="1221316" y="1016000"/>
                </a:cubicBezTo>
                <a:cubicBezTo>
                  <a:pt x="1210027" y="999067"/>
                  <a:pt x="1201840" y="979591"/>
                  <a:pt x="1187449" y="965200"/>
                </a:cubicBezTo>
                <a:cubicBezTo>
                  <a:pt x="1173058" y="950810"/>
                  <a:pt x="1149362" y="947226"/>
                  <a:pt x="1136649" y="931334"/>
                </a:cubicBezTo>
                <a:cubicBezTo>
                  <a:pt x="1125499" y="917396"/>
                  <a:pt x="1130866" y="894472"/>
                  <a:pt x="1119716" y="880534"/>
                </a:cubicBezTo>
                <a:cubicBezTo>
                  <a:pt x="1095842" y="850692"/>
                  <a:pt x="1051582" y="840889"/>
                  <a:pt x="1018116" y="829734"/>
                </a:cubicBezTo>
                <a:cubicBezTo>
                  <a:pt x="921056" y="684146"/>
                  <a:pt x="1050296" y="855479"/>
                  <a:pt x="933449" y="762000"/>
                </a:cubicBezTo>
                <a:cubicBezTo>
                  <a:pt x="824033" y="674466"/>
                  <a:pt x="976468" y="736828"/>
                  <a:pt x="848783" y="694267"/>
                </a:cubicBezTo>
                <a:cubicBezTo>
                  <a:pt x="831850" y="682978"/>
                  <a:pt x="758472" y="643466"/>
                  <a:pt x="764116" y="609600"/>
                </a:cubicBezTo>
                <a:cubicBezTo>
                  <a:pt x="768053" y="585978"/>
                  <a:pt x="799585" y="577197"/>
                  <a:pt x="814916" y="558800"/>
                </a:cubicBezTo>
                <a:cubicBezTo>
                  <a:pt x="845807" y="521731"/>
                  <a:pt x="853525" y="482788"/>
                  <a:pt x="899583" y="457200"/>
                </a:cubicBezTo>
                <a:cubicBezTo>
                  <a:pt x="933308" y="438464"/>
                  <a:pt x="1025193" y="417331"/>
                  <a:pt x="1068916" y="406400"/>
                </a:cubicBezTo>
                <a:cubicBezTo>
                  <a:pt x="1102783" y="355600"/>
                  <a:pt x="1097138" y="349956"/>
                  <a:pt x="1153583" y="321734"/>
                </a:cubicBezTo>
                <a:cubicBezTo>
                  <a:pt x="1158631" y="319210"/>
                  <a:pt x="1164872" y="321734"/>
                  <a:pt x="1170516" y="321734"/>
                </a:cubicBez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6182F6B8-CAEE-43BC-97D4-18BB143E7AD9}"/>
              </a:ext>
            </a:extLst>
          </p:cNvPr>
          <p:cNvSpPr/>
          <p:nvPr/>
        </p:nvSpPr>
        <p:spPr>
          <a:xfrm>
            <a:off x="3471333" y="2353733"/>
            <a:ext cx="699055" cy="610158"/>
          </a:xfrm>
          <a:custGeom>
            <a:avLst/>
            <a:gdLst>
              <a:gd name="connsiteX0" fmla="*/ 406400 w 699055"/>
              <a:gd name="connsiteY0" fmla="*/ 0 h 610158"/>
              <a:gd name="connsiteX1" fmla="*/ 491067 w 699055"/>
              <a:gd name="connsiteY1" fmla="*/ 67734 h 610158"/>
              <a:gd name="connsiteX2" fmla="*/ 541867 w 699055"/>
              <a:gd name="connsiteY2" fmla="*/ 101600 h 610158"/>
              <a:gd name="connsiteX3" fmla="*/ 609600 w 699055"/>
              <a:gd name="connsiteY3" fmla="*/ 84667 h 610158"/>
              <a:gd name="connsiteX4" fmla="*/ 694267 w 699055"/>
              <a:gd name="connsiteY4" fmla="*/ 101600 h 610158"/>
              <a:gd name="connsiteX5" fmla="*/ 660400 w 699055"/>
              <a:gd name="connsiteY5" fmla="*/ 270934 h 610158"/>
              <a:gd name="connsiteX6" fmla="*/ 643467 w 699055"/>
              <a:gd name="connsiteY6" fmla="*/ 338667 h 610158"/>
              <a:gd name="connsiteX7" fmla="*/ 592667 w 699055"/>
              <a:gd name="connsiteY7" fmla="*/ 372534 h 610158"/>
              <a:gd name="connsiteX8" fmla="*/ 406400 w 699055"/>
              <a:gd name="connsiteY8" fmla="*/ 406400 h 610158"/>
              <a:gd name="connsiteX9" fmla="*/ 321734 w 699055"/>
              <a:gd name="connsiteY9" fmla="*/ 474134 h 610158"/>
              <a:gd name="connsiteX10" fmla="*/ 220134 w 699055"/>
              <a:gd name="connsiteY10" fmla="*/ 541867 h 610158"/>
              <a:gd name="connsiteX11" fmla="*/ 186267 w 699055"/>
              <a:gd name="connsiteY11" fmla="*/ 592667 h 610158"/>
              <a:gd name="connsiteX12" fmla="*/ 135467 w 699055"/>
              <a:gd name="connsiteY12" fmla="*/ 609600 h 610158"/>
              <a:gd name="connsiteX13" fmla="*/ 0 w 699055"/>
              <a:gd name="connsiteY13" fmla="*/ 575734 h 61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9055" h="610158">
                <a:moveTo>
                  <a:pt x="406400" y="0"/>
                </a:moveTo>
                <a:cubicBezTo>
                  <a:pt x="434622" y="22578"/>
                  <a:pt x="462153" y="46049"/>
                  <a:pt x="491067" y="67734"/>
                </a:cubicBezTo>
                <a:cubicBezTo>
                  <a:pt x="507348" y="79945"/>
                  <a:pt x="521720" y="98722"/>
                  <a:pt x="541867" y="101600"/>
                </a:cubicBezTo>
                <a:cubicBezTo>
                  <a:pt x="564906" y="104891"/>
                  <a:pt x="587022" y="90311"/>
                  <a:pt x="609600" y="84667"/>
                </a:cubicBezTo>
                <a:cubicBezTo>
                  <a:pt x="637822" y="90311"/>
                  <a:pt x="681396" y="75857"/>
                  <a:pt x="694267" y="101600"/>
                </a:cubicBezTo>
                <a:cubicBezTo>
                  <a:pt x="712659" y="138383"/>
                  <a:pt x="673029" y="226732"/>
                  <a:pt x="660400" y="270934"/>
                </a:cubicBezTo>
                <a:cubicBezTo>
                  <a:pt x="654006" y="293311"/>
                  <a:pt x="656376" y="319303"/>
                  <a:pt x="643467" y="338667"/>
                </a:cubicBezTo>
                <a:cubicBezTo>
                  <a:pt x="632178" y="355600"/>
                  <a:pt x="610870" y="363433"/>
                  <a:pt x="592667" y="372534"/>
                </a:cubicBezTo>
                <a:cubicBezTo>
                  <a:pt x="540462" y="398637"/>
                  <a:pt x="453094" y="400563"/>
                  <a:pt x="406400" y="406400"/>
                </a:cubicBezTo>
                <a:cubicBezTo>
                  <a:pt x="291998" y="444535"/>
                  <a:pt x="416004" y="391647"/>
                  <a:pt x="321734" y="474134"/>
                </a:cubicBezTo>
                <a:cubicBezTo>
                  <a:pt x="291102" y="500937"/>
                  <a:pt x="220134" y="541867"/>
                  <a:pt x="220134" y="541867"/>
                </a:cubicBezTo>
                <a:cubicBezTo>
                  <a:pt x="208845" y="558800"/>
                  <a:pt x="202159" y="579954"/>
                  <a:pt x="186267" y="592667"/>
                </a:cubicBezTo>
                <a:cubicBezTo>
                  <a:pt x="172329" y="603817"/>
                  <a:pt x="153316" y="609600"/>
                  <a:pt x="135467" y="609600"/>
                </a:cubicBezTo>
                <a:cubicBezTo>
                  <a:pt x="27095" y="609600"/>
                  <a:pt x="41544" y="617276"/>
                  <a:pt x="0" y="57573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7CC367F9-D0C8-4C7D-9C46-02F490186D41}"/>
              </a:ext>
            </a:extLst>
          </p:cNvPr>
          <p:cNvSpPr/>
          <p:nvPr/>
        </p:nvSpPr>
        <p:spPr>
          <a:xfrm>
            <a:off x="1286933" y="3589711"/>
            <a:ext cx="2419473" cy="1845890"/>
          </a:xfrm>
          <a:custGeom>
            <a:avLst/>
            <a:gdLst>
              <a:gd name="connsiteX0" fmla="*/ 50800 w 2419473"/>
              <a:gd name="connsiteY0" fmla="*/ 156 h 1845890"/>
              <a:gd name="connsiteX1" fmla="*/ 135467 w 2419473"/>
              <a:gd name="connsiteY1" fmla="*/ 50956 h 1845890"/>
              <a:gd name="connsiteX2" fmla="*/ 592667 w 2419473"/>
              <a:gd name="connsiteY2" fmla="*/ 135622 h 1845890"/>
              <a:gd name="connsiteX3" fmla="*/ 626534 w 2419473"/>
              <a:gd name="connsiteY3" fmla="*/ 186422 h 1845890"/>
              <a:gd name="connsiteX4" fmla="*/ 643467 w 2419473"/>
              <a:gd name="connsiteY4" fmla="*/ 237222 h 1845890"/>
              <a:gd name="connsiteX5" fmla="*/ 694267 w 2419473"/>
              <a:gd name="connsiteY5" fmla="*/ 271089 h 1845890"/>
              <a:gd name="connsiteX6" fmla="*/ 778934 w 2419473"/>
              <a:gd name="connsiteY6" fmla="*/ 355756 h 1845890"/>
              <a:gd name="connsiteX7" fmla="*/ 829734 w 2419473"/>
              <a:gd name="connsiteY7" fmla="*/ 406556 h 1845890"/>
              <a:gd name="connsiteX8" fmla="*/ 931334 w 2419473"/>
              <a:gd name="connsiteY8" fmla="*/ 440422 h 1845890"/>
              <a:gd name="connsiteX9" fmla="*/ 982134 w 2419473"/>
              <a:gd name="connsiteY9" fmla="*/ 457356 h 1845890"/>
              <a:gd name="connsiteX10" fmla="*/ 1032934 w 2419473"/>
              <a:gd name="connsiteY10" fmla="*/ 491222 h 1845890"/>
              <a:gd name="connsiteX11" fmla="*/ 1134534 w 2419473"/>
              <a:gd name="connsiteY11" fmla="*/ 525089 h 1845890"/>
              <a:gd name="connsiteX12" fmla="*/ 1185334 w 2419473"/>
              <a:gd name="connsiteY12" fmla="*/ 542022 h 1845890"/>
              <a:gd name="connsiteX13" fmla="*/ 1236134 w 2419473"/>
              <a:gd name="connsiteY13" fmla="*/ 592822 h 1845890"/>
              <a:gd name="connsiteX14" fmla="*/ 1286934 w 2419473"/>
              <a:gd name="connsiteY14" fmla="*/ 609756 h 1845890"/>
              <a:gd name="connsiteX15" fmla="*/ 1337734 w 2419473"/>
              <a:gd name="connsiteY15" fmla="*/ 643622 h 1845890"/>
              <a:gd name="connsiteX16" fmla="*/ 1388534 w 2419473"/>
              <a:gd name="connsiteY16" fmla="*/ 660556 h 1845890"/>
              <a:gd name="connsiteX17" fmla="*/ 1540934 w 2419473"/>
              <a:gd name="connsiteY17" fmla="*/ 745222 h 1845890"/>
              <a:gd name="connsiteX18" fmla="*/ 1591734 w 2419473"/>
              <a:gd name="connsiteY18" fmla="*/ 779089 h 1845890"/>
              <a:gd name="connsiteX19" fmla="*/ 1693334 w 2419473"/>
              <a:gd name="connsiteY19" fmla="*/ 812956 h 1845890"/>
              <a:gd name="connsiteX20" fmla="*/ 1744134 w 2419473"/>
              <a:gd name="connsiteY20" fmla="*/ 846822 h 1845890"/>
              <a:gd name="connsiteX21" fmla="*/ 1845734 w 2419473"/>
              <a:gd name="connsiteY21" fmla="*/ 880689 h 1845890"/>
              <a:gd name="connsiteX22" fmla="*/ 1879600 w 2419473"/>
              <a:gd name="connsiteY22" fmla="*/ 1083889 h 1845890"/>
              <a:gd name="connsiteX23" fmla="*/ 1896534 w 2419473"/>
              <a:gd name="connsiteY23" fmla="*/ 1134689 h 1845890"/>
              <a:gd name="connsiteX24" fmla="*/ 1998134 w 2419473"/>
              <a:gd name="connsiteY24" fmla="*/ 1168556 h 1845890"/>
              <a:gd name="connsiteX25" fmla="*/ 2048934 w 2419473"/>
              <a:gd name="connsiteY25" fmla="*/ 1151622 h 1845890"/>
              <a:gd name="connsiteX26" fmla="*/ 2099734 w 2419473"/>
              <a:gd name="connsiteY26" fmla="*/ 1168556 h 1845890"/>
              <a:gd name="connsiteX27" fmla="*/ 2116667 w 2419473"/>
              <a:gd name="connsiteY27" fmla="*/ 1287089 h 1845890"/>
              <a:gd name="connsiteX28" fmla="*/ 2133600 w 2419473"/>
              <a:gd name="connsiteY28" fmla="*/ 1354822 h 1845890"/>
              <a:gd name="connsiteX29" fmla="*/ 2184400 w 2419473"/>
              <a:gd name="connsiteY29" fmla="*/ 1371756 h 1845890"/>
              <a:gd name="connsiteX30" fmla="*/ 2252134 w 2419473"/>
              <a:gd name="connsiteY30" fmla="*/ 1354822 h 1845890"/>
              <a:gd name="connsiteX31" fmla="*/ 2286000 w 2419473"/>
              <a:gd name="connsiteY31" fmla="*/ 1304022 h 1845890"/>
              <a:gd name="connsiteX32" fmla="*/ 2370667 w 2419473"/>
              <a:gd name="connsiteY32" fmla="*/ 1320956 h 1845890"/>
              <a:gd name="connsiteX33" fmla="*/ 2370667 w 2419473"/>
              <a:gd name="connsiteY33" fmla="*/ 1812022 h 1845890"/>
              <a:gd name="connsiteX34" fmla="*/ 2269067 w 2419473"/>
              <a:gd name="connsiteY34" fmla="*/ 1845889 h 1845890"/>
              <a:gd name="connsiteX35" fmla="*/ 2015067 w 2419473"/>
              <a:gd name="connsiteY35" fmla="*/ 1828956 h 1845890"/>
              <a:gd name="connsiteX36" fmla="*/ 1913467 w 2419473"/>
              <a:gd name="connsiteY36" fmla="*/ 1795089 h 1845890"/>
              <a:gd name="connsiteX37" fmla="*/ 1761067 w 2419473"/>
              <a:gd name="connsiteY37" fmla="*/ 1693489 h 1845890"/>
              <a:gd name="connsiteX38" fmla="*/ 1710267 w 2419473"/>
              <a:gd name="connsiteY38" fmla="*/ 1659622 h 1845890"/>
              <a:gd name="connsiteX39" fmla="*/ 1625600 w 2419473"/>
              <a:gd name="connsiteY39" fmla="*/ 1591889 h 1845890"/>
              <a:gd name="connsiteX40" fmla="*/ 1524000 w 2419473"/>
              <a:gd name="connsiteY40" fmla="*/ 1524156 h 1845890"/>
              <a:gd name="connsiteX41" fmla="*/ 1490134 w 2419473"/>
              <a:gd name="connsiteY41" fmla="*/ 1473356 h 1845890"/>
              <a:gd name="connsiteX42" fmla="*/ 1388534 w 2419473"/>
              <a:gd name="connsiteY42" fmla="*/ 1439489 h 1845890"/>
              <a:gd name="connsiteX43" fmla="*/ 1286934 w 2419473"/>
              <a:gd name="connsiteY43" fmla="*/ 1371756 h 1845890"/>
              <a:gd name="connsiteX44" fmla="*/ 1219200 w 2419473"/>
              <a:gd name="connsiteY44" fmla="*/ 1270156 h 1845890"/>
              <a:gd name="connsiteX45" fmla="*/ 1185334 w 2419473"/>
              <a:gd name="connsiteY45" fmla="*/ 1168556 h 1845890"/>
              <a:gd name="connsiteX46" fmla="*/ 1100667 w 2419473"/>
              <a:gd name="connsiteY46" fmla="*/ 1050022 h 1845890"/>
              <a:gd name="connsiteX47" fmla="*/ 999067 w 2419473"/>
              <a:gd name="connsiteY47" fmla="*/ 982289 h 1845890"/>
              <a:gd name="connsiteX48" fmla="*/ 897467 w 2419473"/>
              <a:gd name="connsiteY48" fmla="*/ 914556 h 1845890"/>
              <a:gd name="connsiteX49" fmla="*/ 846667 w 2419473"/>
              <a:gd name="connsiteY49" fmla="*/ 897622 h 1845890"/>
              <a:gd name="connsiteX50" fmla="*/ 795867 w 2419473"/>
              <a:gd name="connsiteY50" fmla="*/ 745222 h 1845890"/>
              <a:gd name="connsiteX51" fmla="*/ 778934 w 2419473"/>
              <a:gd name="connsiteY51" fmla="*/ 694422 h 1845890"/>
              <a:gd name="connsiteX52" fmla="*/ 626534 w 2419473"/>
              <a:gd name="connsiteY52" fmla="*/ 626689 h 1845890"/>
              <a:gd name="connsiteX53" fmla="*/ 575734 w 2419473"/>
              <a:gd name="connsiteY53" fmla="*/ 609756 h 1845890"/>
              <a:gd name="connsiteX54" fmla="*/ 491067 w 2419473"/>
              <a:gd name="connsiteY54" fmla="*/ 474289 h 1845890"/>
              <a:gd name="connsiteX55" fmla="*/ 474134 w 2419473"/>
              <a:gd name="connsiteY55" fmla="*/ 423489 h 1845890"/>
              <a:gd name="connsiteX56" fmla="*/ 372534 w 2419473"/>
              <a:gd name="connsiteY56" fmla="*/ 355756 h 1845890"/>
              <a:gd name="connsiteX57" fmla="*/ 254000 w 2419473"/>
              <a:gd name="connsiteY57" fmla="*/ 321889 h 1845890"/>
              <a:gd name="connsiteX58" fmla="*/ 203200 w 2419473"/>
              <a:gd name="connsiteY58" fmla="*/ 271089 h 1845890"/>
              <a:gd name="connsiteX59" fmla="*/ 101600 w 2419473"/>
              <a:gd name="connsiteY59" fmla="*/ 203356 h 1845890"/>
              <a:gd name="connsiteX60" fmla="*/ 67734 w 2419473"/>
              <a:gd name="connsiteY60" fmla="*/ 152556 h 1845890"/>
              <a:gd name="connsiteX61" fmla="*/ 16934 w 2419473"/>
              <a:gd name="connsiteY61" fmla="*/ 118689 h 1845890"/>
              <a:gd name="connsiteX62" fmla="*/ 0 w 2419473"/>
              <a:gd name="connsiteY62" fmla="*/ 67889 h 1845890"/>
              <a:gd name="connsiteX63" fmla="*/ 50800 w 2419473"/>
              <a:gd name="connsiteY63" fmla="*/ 156 h 184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19473" h="1845890">
                <a:moveTo>
                  <a:pt x="50800" y="156"/>
                </a:moveTo>
                <a:cubicBezTo>
                  <a:pt x="73378" y="-2666"/>
                  <a:pt x="107700" y="33286"/>
                  <a:pt x="135467" y="50956"/>
                </a:cubicBezTo>
                <a:cubicBezTo>
                  <a:pt x="346116" y="185005"/>
                  <a:pt x="166348" y="115321"/>
                  <a:pt x="592667" y="135622"/>
                </a:cubicBezTo>
                <a:cubicBezTo>
                  <a:pt x="603956" y="152555"/>
                  <a:pt x="617433" y="168219"/>
                  <a:pt x="626534" y="186422"/>
                </a:cubicBezTo>
                <a:cubicBezTo>
                  <a:pt x="634516" y="202387"/>
                  <a:pt x="632317" y="223284"/>
                  <a:pt x="643467" y="237222"/>
                </a:cubicBezTo>
                <a:cubicBezTo>
                  <a:pt x="656180" y="253114"/>
                  <a:pt x="677334" y="259800"/>
                  <a:pt x="694267" y="271089"/>
                </a:cubicBezTo>
                <a:cubicBezTo>
                  <a:pt x="756356" y="364222"/>
                  <a:pt x="694267" y="285200"/>
                  <a:pt x="778934" y="355756"/>
                </a:cubicBezTo>
                <a:cubicBezTo>
                  <a:pt x="797331" y="371087"/>
                  <a:pt x="808800" y="394926"/>
                  <a:pt x="829734" y="406556"/>
                </a:cubicBezTo>
                <a:cubicBezTo>
                  <a:pt x="860940" y="423893"/>
                  <a:pt x="897467" y="429133"/>
                  <a:pt x="931334" y="440422"/>
                </a:cubicBezTo>
                <a:cubicBezTo>
                  <a:pt x="948267" y="446066"/>
                  <a:pt x="967282" y="447455"/>
                  <a:pt x="982134" y="457356"/>
                </a:cubicBezTo>
                <a:cubicBezTo>
                  <a:pt x="999067" y="468645"/>
                  <a:pt x="1014337" y="482957"/>
                  <a:pt x="1032934" y="491222"/>
                </a:cubicBezTo>
                <a:cubicBezTo>
                  <a:pt x="1065556" y="505721"/>
                  <a:pt x="1100667" y="513800"/>
                  <a:pt x="1134534" y="525089"/>
                </a:cubicBezTo>
                <a:lnTo>
                  <a:pt x="1185334" y="542022"/>
                </a:lnTo>
                <a:cubicBezTo>
                  <a:pt x="1202267" y="558955"/>
                  <a:pt x="1216209" y="579538"/>
                  <a:pt x="1236134" y="592822"/>
                </a:cubicBezTo>
                <a:cubicBezTo>
                  <a:pt x="1250986" y="602723"/>
                  <a:pt x="1270969" y="601774"/>
                  <a:pt x="1286934" y="609756"/>
                </a:cubicBezTo>
                <a:cubicBezTo>
                  <a:pt x="1305137" y="618857"/>
                  <a:pt x="1319531" y="634521"/>
                  <a:pt x="1337734" y="643622"/>
                </a:cubicBezTo>
                <a:cubicBezTo>
                  <a:pt x="1353699" y="651604"/>
                  <a:pt x="1372931" y="651888"/>
                  <a:pt x="1388534" y="660556"/>
                </a:cubicBezTo>
                <a:cubicBezTo>
                  <a:pt x="1563206" y="757596"/>
                  <a:pt x="1425989" y="706908"/>
                  <a:pt x="1540934" y="745222"/>
                </a:cubicBezTo>
                <a:cubicBezTo>
                  <a:pt x="1557867" y="756511"/>
                  <a:pt x="1573137" y="770823"/>
                  <a:pt x="1591734" y="779089"/>
                </a:cubicBezTo>
                <a:cubicBezTo>
                  <a:pt x="1624356" y="793588"/>
                  <a:pt x="1663631" y="793154"/>
                  <a:pt x="1693334" y="812956"/>
                </a:cubicBezTo>
                <a:cubicBezTo>
                  <a:pt x="1710267" y="824245"/>
                  <a:pt x="1725537" y="838557"/>
                  <a:pt x="1744134" y="846822"/>
                </a:cubicBezTo>
                <a:cubicBezTo>
                  <a:pt x="1776756" y="861321"/>
                  <a:pt x="1845734" y="880689"/>
                  <a:pt x="1845734" y="880689"/>
                </a:cubicBezTo>
                <a:cubicBezTo>
                  <a:pt x="1885432" y="999786"/>
                  <a:pt x="1841790" y="857029"/>
                  <a:pt x="1879600" y="1083889"/>
                </a:cubicBezTo>
                <a:cubicBezTo>
                  <a:pt x="1882534" y="1101496"/>
                  <a:pt x="1882009" y="1124314"/>
                  <a:pt x="1896534" y="1134689"/>
                </a:cubicBezTo>
                <a:cubicBezTo>
                  <a:pt x="1925583" y="1155438"/>
                  <a:pt x="1998134" y="1168556"/>
                  <a:pt x="1998134" y="1168556"/>
                </a:cubicBezTo>
                <a:cubicBezTo>
                  <a:pt x="2015067" y="1162911"/>
                  <a:pt x="2031085" y="1151622"/>
                  <a:pt x="2048934" y="1151622"/>
                </a:cubicBezTo>
                <a:cubicBezTo>
                  <a:pt x="2066783" y="1151622"/>
                  <a:pt x="2091752" y="1152591"/>
                  <a:pt x="2099734" y="1168556"/>
                </a:cubicBezTo>
                <a:cubicBezTo>
                  <a:pt x="2117583" y="1204255"/>
                  <a:pt x="2109527" y="1247821"/>
                  <a:pt x="2116667" y="1287089"/>
                </a:cubicBezTo>
                <a:cubicBezTo>
                  <a:pt x="2120830" y="1309986"/>
                  <a:pt x="2119062" y="1336649"/>
                  <a:pt x="2133600" y="1354822"/>
                </a:cubicBezTo>
                <a:cubicBezTo>
                  <a:pt x="2144750" y="1368760"/>
                  <a:pt x="2167467" y="1366111"/>
                  <a:pt x="2184400" y="1371756"/>
                </a:cubicBezTo>
                <a:cubicBezTo>
                  <a:pt x="2206978" y="1366111"/>
                  <a:pt x="2232770" y="1367732"/>
                  <a:pt x="2252134" y="1354822"/>
                </a:cubicBezTo>
                <a:cubicBezTo>
                  <a:pt x="2269067" y="1343533"/>
                  <a:pt x="2266432" y="1309613"/>
                  <a:pt x="2286000" y="1304022"/>
                </a:cubicBezTo>
                <a:cubicBezTo>
                  <a:pt x="2313674" y="1296115"/>
                  <a:pt x="2342445" y="1315311"/>
                  <a:pt x="2370667" y="1320956"/>
                </a:cubicBezTo>
                <a:cubicBezTo>
                  <a:pt x="2427312" y="1490893"/>
                  <a:pt x="2443661" y="1520047"/>
                  <a:pt x="2370667" y="1812022"/>
                </a:cubicBezTo>
                <a:cubicBezTo>
                  <a:pt x="2362009" y="1846655"/>
                  <a:pt x="2269067" y="1845889"/>
                  <a:pt x="2269067" y="1845889"/>
                </a:cubicBezTo>
                <a:cubicBezTo>
                  <a:pt x="2184400" y="1840245"/>
                  <a:pt x="2099069" y="1840956"/>
                  <a:pt x="2015067" y="1828956"/>
                </a:cubicBezTo>
                <a:cubicBezTo>
                  <a:pt x="1979727" y="1823907"/>
                  <a:pt x="1913467" y="1795089"/>
                  <a:pt x="1913467" y="1795089"/>
                </a:cubicBezTo>
                <a:lnTo>
                  <a:pt x="1761067" y="1693489"/>
                </a:lnTo>
                <a:lnTo>
                  <a:pt x="1710267" y="1659622"/>
                </a:lnTo>
                <a:cubicBezTo>
                  <a:pt x="1647690" y="1565758"/>
                  <a:pt x="1712203" y="1640002"/>
                  <a:pt x="1625600" y="1591889"/>
                </a:cubicBezTo>
                <a:cubicBezTo>
                  <a:pt x="1590019" y="1572122"/>
                  <a:pt x="1524000" y="1524156"/>
                  <a:pt x="1524000" y="1524156"/>
                </a:cubicBezTo>
                <a:cubicBezTo>
                  <a:pt x="1512711" y="1507223"/>
                  <a:pt x="1507392" y="1484142"/>
                  <a:pt x="1490134" y="1473356"/>
                </a:cubicBezTo>
                <a:cubicBezTo>
                  <a:pt x="1459862" y="1454436"/>
                  <a:pt x="1388534" y="1439489"/>
                  <a:pt x="1388534" y="1439489"/>
                </a:cubicBezTo>
                <a:cubicBezTo>
                  <a:pt x="1354667" y="1416911"/>
                  <a:pt x="1309512" y="1405623"/>
                  <a:pt x="1286934" y="1371756"/>
                </a:cubicBezTo>
                <a:lnTo>
                  <a:pt x="1219200" y="1270156"/>
                </a:lnTo>
                <a:cubicBezTo>
                  <a:pt x="1207911" y="1236289"/>
                  <a:pt x="1205136" y="1198259"/>
                  <a:pt x="1185334" y="1168556"/>
                </a:cubicBezTo>
                <a:cubicBezTo>
                  <a:pt x="1168859" y="1143844"/>
                  <a:pt x="1117849" y="1065295"/>
                  <a:pt x="1100667" y="1050022"/>
                </a:cubicBezTo>
                <a:cubicBezTo>
                  <a:pt x="1070246" y="1022981"/>
                  <a:pt x="1032934" y="1004867"/>
                  <a:pt x="999067" y="982289"/>
                </a:cubicBezTo>
                <a:lnTo>
                  <a:pt x="897467" y="914556"/>
                </a:lnTo>
                <a:lnTo>
                  <a:pt x="846667" y="897622"/>
                </a:lnTo>
                <a:lnTo>
                  <a:pt x="795867" y="745222"/>
                </a:lnTo>
                <a:cubicBezTo>
                  <a:pt x="790223" y="728289"/>
                  <a:pt x="793786" y="704323"/>
                  <a:pt x="778934" y="694422"/>
                </a:cubicBezTo>
                <a:cubicBezTo>
                  <a:pt x="698431" y="640755"/>
                  <a:pt x="747440" y="666991"/>
                  <a:pt x="626534" y="626689"/>
                </a:cubicBezTo>
                <a:lnTo>
                  <a:pt x="575734" y="609756"/>
                </a:lnTo>
                <a:cubicBezTo>
                  <a:pt x="495231" y="556087"/>
                  <a:pt x="531369" y="595196"/>
                  <a:pt x="491067" y="474289"/>
                </a:cubicBezTo>
                <a:cubicBezTo>
                  <a:pt x="485423" y="457356"/>
                  <a:pt x="488986" y="433390"/>
                  <a:pt x="474134" y="423489"/>
                </a:cubicBezTo>
                <a:cubicBezTo>
                  <a:pt x="440267" y="400911"/>
                  <a:pt x="412021" y="365628"/>
                  <a:pt x="372534" y="355756"/>
                </a:cubicBezTo>
                <a:cubicBezTo>
                  <a:pt x="287484" y="334493"/>
                  <a:pt x="326879" y="346181"/>
                  <a:pt x="254000" y="321889"/>
                </a:cubicBezTo>
                <a:cubicBezTo>
                  <a:pt x="237067" y="304956"/>
                  <a:pt x="222103" y="285791"/>
                  <a:pt x="203200" y="271089"/>
                </a:cubicBezTo>
                <a:cubicBezTo>
                  <a:pt x="171071" y="246100"/>
                  <a:pt x="101600" y="203356"/>
                  <a:pt x="101600" y="203356"/>
                </a:cubicBezTo>
                <a:cubicBezTo>
                  <a:pt x="90311" y="186423"/>
                  <a:pt x="82124" y="166947"/>
                  <a:pt x="67734" y="152556"/>
                </a:cubicBezTo>
                <a:cubicBezTo>
                  <a:pt x="53343" y="138165"/>
                  <a:pt x="29647" y="134581"/>
                  <a:pt x="16934" y="118689"/>
                </a:cubicBezTo>
                <a:cubicBezTo>
                  <a:pt x="5784" y="104751"/>
                  <a:pt x="5645" y="84822"/>
                  <a:pt x="0" y="67889"/>
                </a:cubicBezTo>
                <a:cubicBezTo>
                  <a:pt x="60193" y="27760"/>
                  <a:pt x="28222" y="2978"/>
                  <a:pt x="50800" y="156"/>
                </a:cubicBezTo>
                <a:close/>
              </a:path>
            </a:pathLst>
          </a:cu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95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8"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73535" y="1201479"/>
            <a:ext cx="11732198"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
        <p:nvSpPr>
          <p:cNvPr id="8" name="Rounded Rectangle 5">
            <a:extLst>
              <a:ext uri="{FF2B5EF4-FFF2-40B4-BE49-F238E27FC236}">
                <a16:creationId xmlns:a16="http://schemas.microsoft.com/office/drawing/2014/main" xmlns="" id="{E6FCF961-C33B-4AD0-9956-5E9D5A831780}"/>
              </a:ext>
            </a:extLst>
          </p:cNvPr>
          <p:cNvSpPr/>
          <p:nvPr/>
        </p:nvSpPr>
        <p:spPr>
          <a:xfrm>
            <a:off x="186267" y="2454546"/>
            <a:ext cx="11732198" cy="1423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XIII: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Nam Á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Nh</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Pa-</a:t>
            </a:r>
            <a:r>
              <a:rPr lang="en-US" sz="2800" dirty="0" err="1">
                <a:solidFill>
                  <a:schemeClr val="tx1"/>
                </a:solidFill>
                <a:latin typeface="Times New Roman" panose="02020603050405020304" pitchFamily="18" charset="0"/>
                <a:cs typeface="Times New Roman" panose="02020603050405020304" pitchFamily="18" charset="0"/>
              </a:rPr>
              <a:t>gan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Cham-pa, Ha-</a:t>
            </a:r>
            <a:r>
              <a:rPr lang="en-US" sz="2800" dirty="0" err="1">
                <a:solidFill>
                  <a:schemeClr val="tx1"/>
                </a:solidFill>
                <a:latin typeface="Times New Roman" panose="02020603050405020304" pitchFamily="18" charset="0"/>
                <a:cs typeface="Times New Roman" panose="02020603050405020304" pitchFamily="18" charset="0"/>
              </a:rPr>
              <a:t>ri</a:t>
            </a:r>
            <a:r>
              <a:rPr lang="en-US" sz="2800" dirty="0">
                <a:solidFill>
                  <a:schemeClr val="tx1"/>
                </a:solidFill>
                <a:latin typeface="Times New Roman" panose="02020603050405020304" pitchFamily="18" charset="0"/>
                <a:cs typeface="Times New Roman" panose="02020603050405020304" pitchFamily="18" charset="0"/>
              </a:rPr>
              <a:t>-pun-</a:t>
            </a:r>
            <a:r>
              <a:rPr lang="en-US" sz="2800" dirty="0" err="1">
                <a:solidFill>
                  <a:schemeClr val="tx1"/>
                </a:solidFill>
                <a:latin typeface="Times New Roman" panose="02020603050405020304" pitchFamily="18" charset="0"/>
                <a:cs typeface="Times New Roman" panose="02020603050405020304" pitchFamily="18" charset="0"/>
              </a:rPr>
              <a:t>giay</a:t>
            </a:r>
            <a:r>
              <a:rPr lang="en-US" sz="2800" dirty="0">
                <a:solidFill>
                  <a:schemeClr val="tx1"/>
                </a:solidFill>
                <a:latin typeface="Times New Roman" panose="02020603050405020304" pitchFamily="18" charset="0"/>
                <a:cs typeface="Times New Roman" panose="02020603050405020304" pitchFamily="18" charset="0"/>
              </a:rPr>
              <a:t>-a, Sri-vi-</a:t>
            </a:r>
            <a:r>
              <a:rPr lang="en-US" sz="2800" dirty="0" err="1">
                <a:solidFill>
                  <a:schemeClr val="tx1"/>
                </a:solidFill>
                <a:latin typeface="Times New Roman" panose="02020603050405020304" pitchFamily="18" charset="0"/>
                <a:cs typeface="Times New Roman" panose="02020603050405020304" pitchFamily="18" charset="0"/>
              </a:rPr>
              <a:t>giay</a:t>
            </a:r>
            <a:r>
              <a:rPr lang="en-US" sz="2800" dirty="0">
                <a:solidFill>
                  <a:schemeClr val="tx1"/>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63915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C135DEC-1800-4E86-90E0-801CBB9287C0}"/>
              </a:ext>
            </a:extLst>
          </p:cNvPr>
          <p:cNvPicPr>
            <a:picLocks noChangeAspect="1"/>
          </p:cNvPicPr>
          <p:nvPr/>
        </p:nvPicPr>
        <p:blipFill>
          <a:blip r:embed="rId3"/>
          <a:stretch>
            <a:fillRect/>
          </a:stretch>
        </p:blipFill>
        <p:spPr>
          <a:xfrm>
            <a:off x="0" y="0"/>
            <a:ext cx="12192000" cy="6858000"/>
          </a:xfrm>
          <a:prstGeom prst="rect">
            <a:avLst/>
          </a:prstGeom>
          <a:ln>
            <a:solidFill>
              <a:srgbClr val="92D050"/>
            </a:solidFill>
          </a:ln>
        </p:spPr>
      </p:pic>
      <p:sp>
        <p:nvSpPr>
          <p:cNvPr id="3" name="Speech Bubble: Rectangle 2">
            <a:extLst>
              <a:ext uri="{FF2B5EF4-FFF2-40B4-BE49-F238E27FC236}">
                <a16:creationId xmlns:a16="http://schemas.microsoft.com/office/drawing/2014/main" xmlns="" id="{A72FF88B-EAEA-49A1-AD1E-76E0E20DAE13}"/>
              </a:ext>
            </a:extLst>
          </p:cNvPr>
          <p:cNvSpPr/>
          <p:nvPr/>
        </p:nvSpPr>
        <p:spPr>
          <a:xfrm>
            <a:off x="0" y="1642533"/>
            <a:ext cx="1253067" cy="1269999"/>
          </a:xfrm>
          <a:prstGeom prst="wedgeRectCallout">
            <a:avLst>
              <a:gd name="adj1" fmla="val 144031"/>
              <a:gd name="adj2" fmla="val -20808"/>
            </a:avLst>
          </a:prstGeom>
          <a:noFill/>
          <a:ln w="9525"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400" b="1" dirty="0">
                <a:solidFill>
                  <a:schemeClr val="tx1"/>
                </a:solidFill>
              </a:rPr>
              <a:t>A-</a:t>
            </a:r>
            <a:r>
              <a:rPr lang="en-US" sz="2400" b="1" dirty="0" err="1">
                <a:solidFill>
                  <a:schemeClr val="tx1"/>
                </a:solidFill>
              </a:rPr>
              <a:t>út</a:t>
            </a:r>
            <a:r>
              <a:rPr lang="en-US" sz="2400" b="1" dirty="0">
                <a:solidFill>
                  <a:schemeClr val="tx1"/>
                </a:solidFill>
              </a:rPr>
              <a:t>-</a:t>
            </a:r>
            <a:r>
              <a:rPr lang="en-US" sz="2400" b="1" dirty="0" err="1">
                <a:solidFill>
                  <a:schemeClr val="tx1"/>
                </a:solidFill>
              </a:rPr>
              <a:t>thay</a:t>
            </a:r>
            <a:r>
              <a:rPr lang="en-US" sz="2400" b="1" dirty="0">
                <a:solidFill>
                  <a:schemeClr val="tx1"/>
                </a:solidFill>
              </a:rPr>
              <a:t>-a</a:t>
            </a:r>
          </a:p>
        </p:txBody>
      </p:sp>
      <p:sp>
        <p:nvSpPr>
          <p:cNvPr id="13" name="Speech Bubble: Rectangle 12">
            <a:extLst>
              <a:ext uri="{FF2B5EF4-FFF2-40B4-BE49-F238E27FC236}">
                <a16:creationId xmlns:a16="http://schemas.microsoft.com/office/drawing/2014/main" xmlns="" id="{A725B4EF-0301-49F3-99E7-058890091E47}"/>
              </a:ext>
            </a:extLst>
          </p:cNvPr>
          <p:cNvSpPr/>
          <p:nvPr/>
        </p:nvSpPr>
        <p:spPr>
          <a:xfrm>
            <a:off x="1778000" y="0"/>
            <a:ext cx="1845733" cy="626533"/>
          </a:xfrm>
          <a:prstGeom prst="wedgeRectCallout">
            <a:avLst>
              <a:gd name="adj1" fmla="val 13324"/>
              <a:gd name="adj2" fmla="val 171300"/>
            </a:avLst>
          </a:prstGeom>
          <a:noFill/>
          <a:ln w="9525"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400" b="1" dirty="0">
                <a:solidFill>
                  <a:schemeClr val="tx1"/>
                </a:solidFill>
              </a:rPr>
              <a:t>Lan- </a:t>
            </a:r>
            <a:r>
              <a:rPr lang="en-US" sz="2400" b="1" dirty="0" err="1">
                <a:solidFill>
                  <a:schemeClr val="tx1"/>
                </a:solidFill>
              </a:rPr>
              <a:t>Xang</a:t>
            </a:r>
            <a:endParaRPr lang="en-US" sz="2400" b="1" dirty="0">
              <a:solidFill>
                <a:schemeClr val="tx1"/>
              </a:solidFill>
            </a:endParaRPr>
          </a:p>
        </p:txBody>
      </p:sp>
      <p:sp>
        <p:nvSpPr>
          <p:cNvPr id="14" name="Speech Bubble: Rectangle 13">
            <a:extLst>
              <a:ext uri="{FF2B5EF4-FFF2-40B4-BE49-F238E27FC236}">
                <a16:creationId xmlns:a16="http://schemas.microsoft.com/office/drawing/2014/main" xmlns="" id="{64120A90-0D58-4C92-9B3A-349981E246DE}"/>
              </a:ext>
            </a:extLst>
          </p:cNvPr>
          <p:cNvSpPr/>
          <p:nvPr/>
        </p:nvSpPr>
        <p:spPr>
          <a:xfrm>
            <a:off x="330200" y="4902200"/>
            <a:ext cx="2904067" cy="626533"/>
          </a:xfrm>
          <a:prstGeom prst="wedgeRectCallout">
            <a:avLst>
              <a:gd name="adj1" fmla="val 124978"/>
              <a:gd name="adj2" fmla="val 97989"/>
            </a:avLst>
          </a:prstGeom>
          <a:noFill/>
          <a:ln w="9525"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400" b="1" dirty="0" err="1">
                <a:solidFill>
                  <a:schemeClr val="tx1"/>
                </a:solidFill>
              </a:rPr>
              <a:t>Mô</a:t>
            </a:r>
            <a:r>
              <a:rPr lang="en-US" sz="2400" b="1" dirty="0">
                <a:solidFill>
                  <a:schemeClr val="tx1"/>
                </a:solidFill>
              </a:rPr>
              <a:t>-</a:t>
            </a:r>
            <a:r>
              <a:rPr lang="en-US" sz="2400" b="1" dirty="0" err="1">
                <a:solidFill>
                  <a:schemeClr val="tx1"/>
                </a:solidFill>
              </a:rPr>
              <a:t>gô</a:t>
            </a:r>
            <a:r>
              <a:rPr lang="en-US" sz="2400" b="1" dirty="0">
                <a:solidFill>
                  <a:schemeClr val="tx1"/>
                </a:solidFill>
              </a:rPr>
              <a:t>-pa-</a:t>
            </a:r>
            <a:r>
              <a:rPr lang="en-US" sz="2400" b="1" dirty="0" err="1">
                <a:solidFill>
                  <a:schemeClr val="tx1"/>
                </a:solidFill>
              </a:rPr>
              <a:t>hít</a:t>
            </a:r>
            <a:endParaRPr lang="en-US" sz="2400" b="1" dirty="0">
              <a:solidFill>
                <a:schemeClr val="tx1"/>
              </a:solidFill>
            </a:endParaRPr>
          </a:p>
        </p:txBody>
      </p:sp>
      <p:sp>
        <p:nvSpPr>
          <p:cNvPr id="16" name="Speech Bubble: Rectangle 15">
            <a:extLst>
              <a:ext uri="{FF2B5EF4-FFF2-40B4-BE49-F238E27FC236}">
                <a16:creationId xmlns:a16="http://schemas.microsoft.com/office/drawing/2014/main" xmlns="" id="{7AB2BF8C-2070-4ADD-AD82-A69B42A4D110}"/>
              </a:ext>
            </a:extLst>
          </p:cNvPr>
          <p:cNvSpPr/>
          <p:nvPr/>
        </p:nvSpPr>
        <p:spPr>
          <a:xfrm>
            <a:off x="233892" y="3219448"/>
            <a:ext cx="2038350" cy="626533"/>
          </a:xfrm>
          <a:prstGeom prst="wedgeRectCallout">
            <a:avLst>
              <a:gd name="adj1" fmla="val 74116"/>
              <a:gd name="adj2" fmla="val 64543"/>
            </a:avLst>
          </a:prstGeom>
          <a:noFill/>
          <a:ln w="9525"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400" b="1" dirty="0">
                <a:solidFill>
                  <a:schemeClr val="tx1"/>
                </a:solidFill>
              </a:rPr>
              <a:t>Ma-</a:t>
            </a:r>
            <a:r>
              <a:rPr lang="en-US" sz="2400" b="1" dirty="0" err="1">
                <a:solidFill>
                  <a:schemeClr val="tx1"/>
                </a:solidFill>
              </a:rPr>
              <a:t>lắc</a:t>
            </a:r>
            <a:r>
              <a:rPr lang="en-US" sz="2400" b="1" dirty="0">
                <a:solidFill>
                  <a:schemeClr val="tx1"/>
                </a:solidFill>
              </a:rPr>
              <a:t>-ca</a:t>
            </a:r>
          </a:p>
        </p:txBody>
      </p:sp>
    </p:spTree>
    <p:extLst>
      <p:ext uri="{BB962C8B-B14F-4D97-AF65-F5344CB8AC3E}">
        <p14:creationId xmlns:p14="http://schemas.microsoft.com/office/powerpoint/2010/main" val="194692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906</TotalTime>
  <Words>1853</Words>
  <Application>Microsoft Office PowerPoint</Application>
  <PresentationFormat>Custom</PresentationFormat>
  <Paragraphs>146</Paragraphs>
  <Slides>33</Slides>
  <Notes>11</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Admin</cp:lastModifiedBy>
  <cp:revision>172</cp:revision>
  <dcterms:created xsi:type="dcterms:W3CDTF">2021-07-16T03:19:13Z</dcterms:created>
  <dcterms:modified xsi:type="dcterms:W3CDTF">2022-11-18T04:35:52Z</dcterms:modified>
</cp:coreProperties>
</file>