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3" r:id="rId2"/>
    <p:sldId id="260" r:id="rId3"/>
    <p:sldId id="333" r:id="rId4"/>
    <p:sldId id="259" r:id="rId5"/>
    <p:sldId id="352" r:id="rId6"/>
    <p:sldId id="269" r:id="rId7"/>
    <p:sldId id="350" r:id="rId8"/>
    <p:sldId id="299" r:id="rId9"/>
    <p:sldId id="327" r:id="rId10"/>
    <p:sldId id="326" r:id="rId11"/>
    <p:sldId id="325" r:id="rId12"/>
    <p:sldId id="308" r:id="rId13"/>
    <p:sldId id="304" r:id="rId14"/>
    <p:sldId id="303" r:id="rId15"/>
    <p:sldId id="353" r:id="rId16"/>
    <p:sldId id="395" r:id="rId17"/>
    <p:sldId id="359" r:id="rId18"/>
    <p:sldId id="396" r:id="rId19"/>
    <p:sldId id="342" r:id="rId20"/>
    <p:sldId id="357" r:id="rId21"/>
    <p:sldId id="358" r:id="rId22"/>
    <p:sldId id="355" r:id="rId23"/>
    <p:sldId id="360" r:id="rId24"/>
    <p:sldId id="363" r:id="rId25"/>
    <p:sldId id="367" r:id="rId26"/>
    <p:sldId id="373" r:id="rId27"/>
    <p:sldId id="365" r:id="rId28"/>
    <p:sldId id="368" r:id="rId29"/>
    <p:sldId id="361" r:id="rId30"/>
    <p:sldId id="377" r:id="rId31"/>
    <p:sldId id="375" r:id="rId32"/>
    <p:sldId id="371" r:id="rId33"/>
    <p:sldId id="392" r:id="rId34"/>
    <p:sldId id="384" r:id="rId35"/>
    <p:sldId id="383" r:id="rId36"/>
    <p:sldId id="328" r:id="rId37"/>
    <p:sldId id="380" r:id="rId38"/>
    <p:sldId id="382" r:id="rId39"/>
    <p:sldId id="386" r:id="rId40"/>
    <p:sldId id="388" r:id="rId41"/>
    <p:sldId id="348" r:id="rId42"/>
    <p:sldId id="400" r:id="rId43"/>
    <p:sldId id="403" r:id="rId44"/>
    <p:sldId id="398" r:id="rId45"/>
    <p:sldId id="390" r:id="rId46"/>
    <p:sldId id="331" r:id="rId47"/>
    <p:sldId id="40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90" y="-78"/>
      </p:cViewPr>
      <p:guideLst>
        <p:guide orient="horz" pos="2160"/>
        <p:guide pos="2880"/>
      </p:guideLst>
    </p:cSldViewPr>
  </p:slideViewPr>
  <p:notesTextViewPr>
    <p:cViewPr>
      <p:scale>
        <a:sx n="1" d="1"/>
        <a:sy n="1" d="1"/>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D3F9A3-17B6-4D35-8551-820C2AAA6E61}"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FF204-FD9F-49D7-9D94-CECE6CDFE6BD}" type="slidenum">
              <a:rPr lang="en-US" smtClean="0"/>
              <a:t>‹#›</a:t>
            </a:fld>
            <a:endParaRPr lang="en-US"/>
          </a:p>
        </p:txBody>
      </p:sp>
    </p:spTree>
    <p:extLst>
      <p:ext uri="{BB962C8B-B14F-4D97-AF65-F5344CB8AC3E}">
        <p14:creationId xmlns:p14="http://schemas.microsoft.com/office/powerpoint/2010/main" val="97746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3F9A3-17B6-4D35-8551-820C2AAA6E61}"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FF204-FD9F-49D7-9D94-CECE6CDFE6BD}" type="slidenum">
              <a:rPr lang="en-US" smtClean="0"/>
              <a:t>‹#›</a:t>
            </a:fld>
            <a:endParaRPr lang="en-US"/>
          </a:p>
        </p:txBody>
      </p:sp>
    </p:spTree>
    <p:extLst>
      <p:ext uri="{BB962C8B-B14F-4D97-AF65-F5344CB8AC3E}">
        <p14:creationId xmlns:p14="http://schemas.microsoft.com/office/powerpoint/2010/main" val="319329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3F9A3-17B6-4D35-8551-820C2AAA6E61}"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FF204-FD9F-49D7-9D94-CECE6CDFE6BD}" type="slidenum">
              <a:rPr lang="en-US" smtClean="0"/>
              <a:t>‹#›</a:t>
            </a:fld>
            <a:endParaRPr lang="en-US"/>
          </a:p>
        </p:txBody>
      </p:sp>
    </p:spTree>
    <p:extLst>
      <p:ext uri="{BB962C8B-B14F-4D97-AF65-F5344CB8AC3E}">
        <p14:creationId xmlns:p14="http://schemas.microsoft.com/office/powerpoint/2010/main" val="180707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7EC9263-76F6-4F15-88D0-5620E5958275}" type="slidenum">
              <a:rPr lang="en-US" altLang="en-US"/>
              <a:pPr>
                <a:defRPr/>
              </a:pPr>
              <a:t>‹#›</a:t>
            </a:fld>
            <a:endParaRPr lang="en-US" altLang="en-US"/>
          </a:p>
        </p:txBody>
      </p:sp>
    </p:spTree>
    <p:extLst>
      <p:ext uri="{BB962C8B-B14F-4D97-AF65-F5344CB8AC3E}">
        <p14:creationId xmlns:p14="http://schemas.microsoft.com/office/powerpoint/2010/main" val="387751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3F9A3-17B6-4D35-8551-820C2AAA6E61}"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FF204-FD9F-49D7-9D94-CECE6CDFE6BD}" type="slidenum">
              <a:rPr lang="en-US" smtClean="0"/>
              <a:t>‹#›</a:t>
            </a:fld>
            <a:endParaRPr lang="en-US"/>
          </a:p>
        </p:txBody>
      </p:sp>
    </p:spTree>
    <p:extLst>
      <p:ext uri="{BB962C8B-B14F-4D97-AF65-F5344CB8AC3E}">
        <p14:creationId xmlns:p14="http://schemas.microsoft.com/office/powerpoint/2010/main" val="46897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D3F9A3-17B6-4D35-8551-820C2AAA6E61}"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FF204-FD9F-49D7-9D94-CECE6CDFE6BD}" type="slidenum">
              <a:rPr lang="en-US" smtClean="0"/>
              <a:t>‹#›</a:t>
            </a:fld>
            <a:endParaRPr lang="en-US"/>
          </a:p>
        </p:txBody>
      </p:sp>
    </p:spTree>
    <p:extLst>
      <p:ext uri="{BB962C8B-B14F-4D97-AF65-F5344CB8AC3E}">
        <p14:creationId xmlns:p14="http://schemas.microsoft.com/office/powerpoint/2010/main" val="66995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D3F9A3-17B6-4D35-8551-820C2AAA6E61}"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FF204-FD9F-49D7-9D94-CECE6CDFE6BD}" type="slidenum">
              <a:rPr lang="en-US" smtClean="0"/>
              <a:t>‹#›</a:t>
            </a:fld>
            <a:endParaRPr lang="en-US"/>
          </a:p>
        </p:txBody>
      </p:sp>
    </p:spTree>
    <p:extLst>
      <p:ext uri="{BB962C8B-B14F-4D97-AF65-F5344CB8AC3E}">
        <p14:creationId xmlns:p14="http://schemas.microsoft.com/office/powerpoint/2010/main" val="295840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D3F9A3-17B6-4D35-8551-820C2AAA6E61}"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CFF204-FD9F-49D7-9D94-CECE6CDFE6BD}" type="slidenum">
              <a:rPr lang="en-US" smtClean="0"/>
              <a:t>‹#›</a:t>
            </a:fld>
            <a:endParaRPr lang="en-US"/>
          </a:p>
        </p:txBody>
      </p:sp>
    </p:spTree>
    <p:extLst>
      <p:ext uri="{BB962C8B-B14F-4D97-AF65-F5344CB8AC3E}">
        <p14:creationId xmlns:p14="http://schemas.microsoft.com/office/powerpoint/2010/main" val="270876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D3F9A3-17B6-4D35-8551-820C2AAA6E61}"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CFF204-FD9F-49D7-9D94-CECE6CDFE6BD}" type="slidenum">
              <a:rPr lang="en-US" smtClean="0"/>
              <a:t>‹#›</a:t>
            </a:fld>
            <a:endParaRPr lang="en-US"/>
          </a:p>
        </p:txBody>
      </p:sp>
    </p:spTree>
    <p:extLst>
      <p:ext uri="{BB962C8B-B14F-4D97-AF65-F5344CB8AC3E}">
        <p14:creationId xmlns:p14="http://schemas.microsoft.com/office/powerpoint/2010/main" val="361590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3F9A3-17B6-4D35-8551-820C2AAA6E61}"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CFF204-FD9F-49D7-9D94-CECE6CDFE6BD}" type="slidenum">
              <a:rPr lang="en-US" smtClean="0"/>
              <a:t>‹#›</a:t>
            </a:fld>
            <a:endParaRPr lang="en-US"/>
          </a:p>
        </p:txBody>
      </p:sp>
    </p:spTree>
    <p:extLst>
      <p:ext uri="{BB962C8B-B14F-4D97-AF65-F5344CB8AC3E}">
        <p14:creationId xmlns:p14="http://schemas.microsoft.com/office/powerpoint/2010/main" val="340015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D3F9A3-17B6-4D35-8551-820C2AAA6E61}"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FF204-FD9F-49D7-9D94-CECE6CDFE6BD}" type="slidenum">
              <a:rPr lang="en-US" smtClean="0"/>
              <a:t>‹#›</a:t>
            </a:fld>
            <a:endParaRPr lang="en-US"/>
          </a:p>
        </p:txBody>
      </p:sp>
    </p:spTree>
    <p:extLst>
      <p:ext uri="{BB962C8B-B14F-4D97-AF65-F5344CB8AC3E}">
        <p14:creationId xmlns:p14="http://schemas.microsoft.com/office/powerpoint/2010/main" val="231409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D3F9A3-17B6-4D35-8551-820C2AAA6E61}"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FF204-FD9F-49D7-9D94-CECE6CDFE6BD}" type="slidenum">
              <a:rPr lang="en-US" smtClean="0"/>
              <a:t>‹#›</a:t>
            </a:fld>
            <a:endParaRPr lang="en-US"/>
          </a:p>
        </p:txBody>
      </p:sp>
    </p:spTree>
    <p:extLst>
      <p:ext uri="{BB962C8B-B14F-4D97-AF65-F5344CB8AC3E}">
        <p14:creationId xmlns:p14="http://schemas.microsoft.com/office/powerpoint/2010/main" val="337307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3F9A3-17B6-4D35-8551-820C2AAA6E61}" type="datetimeFigureOut">
              <a:rPr lang="en-US" smtClean="0"/>
              <a:t>12/13/2022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FF204-FD9F-49D7-9D94-CECE6CDFE6BD}" type="slidenum">
              <a:rPr lang="en-US" smtClean="0"/>
              <a:t>‹#›</a:t>
            </a:fld>
            <a:endParaRPr lang="en-US"/>
          </a:p>
        </p:txBody>
      </p:sp>
    </p:spTree>
    <p:extLst>
      <p:ext uri="{BB962C8B-B14F-4D97-AF65-F5344CB8AC3E}">
        <p14:creationId xmlns:p14="http://schemas.microsoft.com/office/powerpoint/2010/main" val="967172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hyperlink" Target="https://vi.wikipedia.org/wiki/Lo%E1%BA%A1n_12_s%E1%BB%A9_qu%C3%A2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vi.wikipedia.org/wiki/Vua" TargetMode="External"/><Relationship Id="rId3" Type="http://schemas.openxmlformats.org/officeDocument/2006/relationships/image" Target="../media/image23.png"/><Relationship Id="rId7" Type="http://schemas.openxmlformats.org/officeDocument/2006/relationships/hyperlink" Target="https://vi.wikipedia.org/wiki/%C4%90%E1%BA%A1i_Vi%E1%BB%87t_S%E1%BB%AD_K%C3%BD_To%C3%A0n_Th%C6%B0"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vi.wikipedia.org/wiki/Hoan_Ch%C3%A2u" TargetMode="External"/><Relationship Id="rId5" Type="http://schemas.openxmlformats.org/officeDocument/2006/relationships/hyperlink" Target="https://vi.wikipedia.org/wiki/D%C6%B0%C6%A1ng_%C4%90%C3%ACnh_Ngh%E1%BB%87" TargetMode="External"/><Relationship Id="rId4" Type="http://schemas.openxmlformats.org/officeDocument/2006/relationships/hyperlink" Target="https://vi.wikipedia.org/wiki/%C4%90inh_C%C3%B4ng_Tr%E1%BB%A9"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0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52401" y="0"/>
            <a:ext cx="8763000" cy="6740307"/>
          </a:xfrm>
          <a:prstGeom prst="rect">
            <a:avLst/>
          </a:prstGeom>
          <a:noFill/>
        </p:spPr>
        <p:txBody>
          <a:bodyPr wrap="square" rtlCol="0">
            <a:spAutoFit/>
          </a:bodyPr>
          <a:lstStyle/>
          <a:p>
            <a:r>
              <a:rPr lang="en-US" sz="7200" i="1" dirty="0" err="1">
                <a:solidFill>
                  <a:srgbClr val="0000FF"/>
                </a:solidFill>
                <a:latin typeface="Times New Roman" pitchFamily="18" charset="0"/>
                <a:cs typeface="Times New Roman" pitchFamily="18" charset="0"/>
              </a:rPr>
              <a:t>Câu</a:t>
            </a:r>
            <a:r>
              <a:rPr lang="en-US" sz="7200" i="1" dirty="0">
                <a:solidFill>
                  <a:srgbClr val="0000FF"/>
                </a:solidFill>
                <a:latin typeface="Times New Roman" pitchFamily="18" charset="0"/>
                <a:cs typeface="Times New Roman" pitchFamily="18" charset="0"/>
              </a:rPr>
              <a:t> 3: </a:t>
            </a:r>
            <a:r>
              <a:rPr lang="en-US" sz="7200" i="1" dirty="0" err="1">
                <a:solidFill>
                  <a:srgbClr val="0000FF"/>
                </a:solidFill>
                <a:latin typeface="Times New Roman" pitchFamily="18" charset="0"/>
                <a:cs typeface="Times New Roman" pitchFamily="18" charset="0"/>
              </a:rPr>
              <a:t>Ngô</a:t>
            </a:r>
            <a:r>
              <a:rPr lang="en-US" sz="7200" i="1" dirty="0">
                <a:solidFill>
                  <a:srgbClr val="0000FF"/>
                </a:solidFill>
                <a:latin typeface="Times New Roman" pitchFamily="18" charset="0"/>
                <a:cs typeface="Times New Roman" pitchFamily="18" charset="0"/>
              </a:rPr>
              <a:t> </a:t>
            </a:r>
            <a:r>
              <a:rPr lang="en-US" sz="7200" i="1" dirty="0" err="1">
                <a:solidFill>
                  <a:srgbClr val="0000FF"/>
                </a:solidFill>
                <a:latin typeface="Times New Roman" pitchFamily="18" charset="0"/>
                <a:cs typeface="Times New Roman" pitchFamily="18" charset="0"/>
              </a:rPr>
              <a:t>Quyền</a:t>
            </a:r>
            <a:r>
              <a:rPr lang="en-US" sz="7200" i="1" dirty="0">
                <a:solidFill>
                  <a:srgbClr val="0000FF"/>
                </a:solidFill>
                <a:latin typeface="Times New Roman" pitchFamily="18" charset="0"/>
                <a:cs typeface="Times New Roman" pitchFamily="18" charset="0"/>
              </a:rPr>
              <a:t> </a:t>
            </a:r>
            <a:r>
              <a:rPr lang="en-US" sz="7200" i="1" dirty="0" err="1">
                <a:solidFill>
                  <a:srgbClr val="0000FF"/>
                </a:solidFill>
                <a:latin typeface="Times New Roman" pitchFamily="18" charset="0"/>
                <a:cs typeface="Times New Roman" pitchFamily="18" charset="0"/>
              </a:rPr>
              <a:t>lên</a:t>
            </a:r>
            <a:r>
              <a:rPr lang="en-US" sz="7200" i="1" dirty="0">
                <a:solidFill>
                  <a:srgbClr val="0000FF"/>
                </a:solidFill>
                <a:latin typeface="Times New Roman" pitchFamily="18" charset="0"/>
                <a:cs typeface="Times New Roman" pitchFamily="18" charset="0"/>
              </a:rPr>
              <a:t> </a:t>
            </a:r>
            <a:r>
              <a:rPr lang="en-US" sz="7200" i="1" dirty="0" err="1">
                <a:solidFill>
                  <a:srgbClr val="0000FF"/>
                </a:solidFill>
                <a:latin typeface="Times New Roman" pitchFamily="18" charset="0"/>
                <a:cs typeface="Times New Roman" pitchFamily="18" charset="0"/>
              </a:rPr>
              <a:t>ngôi</a:t>
            </a:r>
            <a:r>
              <a:rPr lang="en-US" sz="7200" i="1" dirty="0">
                <a:solidFill>
                  <a:srgbClr val="0000FF"/>
                </a:solidFill>
                <a:latin typeface="Times New Roman" pitchFamily="18" charset="0"/>
                <a:cs typeface="Times New Roman" pitchFamily="18" charset="0"/>
              </a:rPr>
              <a:t> </a:t>
            </a:r>
            <a:r>
              <a:rPr lang="en-US" sz="7200" i="1" dirty="0" err="1">
                <a:solidFill>
                  <a:srgbClr val="0000FF"/>
                </a:solidFill>
                <a:latin typeface="Times New Roman" pitchFamily="18" charset="0"/>
                <a:cs typeface="Times New Roman" pitchFamily="18" charset="0"/>
              </a:rPr>
              <a:t>vua</a:t>
            </a:r>
            <a:r>
              <a:rPr lang="en-US" sz="7200" i="1" dirty="0">
                <a:solidFill>
                  <a:srgbClr val="0000FF"/>
                </a:solidFill>
                <a:latin typeface="Times New Roman" pitchFamily="18" charset="0"/>
                <a:cs typeface="Times New Roman" pitchFamily="18" charset="0"/>
              </a:rPr>
              <a:t>, </a:t>
            </a:r>
            <a:r>
              <a:rPr lang="en-US" sz="7200" i="1" dirty="0" err="1">
                <a:solidFill>
                  <a:srgbClr val="0000FF"/>
                </a:solidFill>
                <a:latin typeface="Times New Roman" pitchFamily="18" charset="0"/>
                <a:cs typeface="Times New Roman" pitchFamily="18" charset="0"/>
              </a:rPr>
              <a:t>đóng</a:t>
            </a:r>
            <a:r>
              <a:rPr lang="en-US" sz="7200" i="1" dirty="0">
                <a:solidFill>
                  <a:srgbClr val="0000FF"/>
                </a:solidFill>
                <a:latin typeface="Times New Roman" pitchFamily="18" charset="0"/>
                <a:cs typeface="Times New Roman" pitchFamily="18" charset="0"/>
              </a:rPr>
              <a:t> </a:t>
            </a:r>
            <a:r>
              <a:rPr lang="en-US" sz="7200" i="1" dirty="0" err="1">
                <a:solidFill>
                  <a:srgbClr val="0000FF"/>
                </a:solidFill>
                <a:latin typeface="Times New Roman" pitchFamily="18" charset="0"/>
                <a:cs typeface="Times New Roman" pitchFamily="18" charset="0"/>
              </a:rPr>
              <a:t>đô</a:t>
            </a:r>
            <a:r>
              <a:rPr lang="en-US" sz="7200" i="1" dirty="0">
                <a:solidFill>
                  <a:srgbClr val="0000FF"/>
                </a:solidFill>
                <a:latin typeface="Times New Roman" pitchFamily="18" charset="0"/>
                <a:cs typeface="Times New Roman" pitchFamily="18" charset="0"/>
              </a:rPr>
              <a:t> ở  </a:t>
            </a:r>
          </a:p>
          <a:p>
            <a:pPr lvl="0"/>
            <a:r>
              <a:rPr lang="en-US" sz="7200" dirty="0">
                <a:solidFill>
                  <a:srgbClr val="0000FF"/>
                </a:solidFill>
                <a:latin typeface="Times New Roman" pitchFamily="18" charset="0"/>
                <a:cs typeface="Times New Roman" pitchFamily="18" charset="0"/>
              </a:rPr>
              <a:t>A. </a:t>
            </a:r>
            <a:r>
              <a:rPr lang="en-US" sz="7200" dirty="0" err="1">
                <a:solidFill>
                  <a:srgbClr val="0000FF"/>
                </a:solidFill>
                <a:latin typeface="Times New Roman" pitchFamily="18" charset="0"/>
                <a:cs typeface="Times New Roman" pitchFamily="18" charset="0"/>
              </a:rPr>
              <a:t>Cổ</a:t>
            </a:r>
            <a:r>
              <a:rPr lang="en-US" sz="7200" dirty="0">
                <a:solidFill>
                  <a:srgbClr val="0000FF"/>
                </a:solidFill>
                <a:latin typeface="Times New Roman" pitchFamily="18" charset="0"/>
                <a:cs typeface="Times New Roman" pitchFamily="18" charset="0"/>
              </a:rPr>
              <a:t> Loa </a:t>
            </a:r>
          </a:p>
          <a:p>
            <a:pPr lvl="0"/>
            <a:r>
              <a:rPr lang="en-US" sz="7200" dirty="0">
                <a:solidFill>
                  <a:srgbClr val="0000FF"/>
                </a:solidFill>
                <a:latin typeface="Times New Roman" pitchFamily="18" charset="0"/>
                <a:cs typeface="Times New Roman" pitchFamily="18" charset="0"/>
              </a:rPr>
              <a:t>B. </a:t>
            </a:r>
            <a:r>
              <a:rPr lang="en-US" sz="7200" dirty="0" err="1">
                <a:solidFill>
                  <a:srgbClr val="0000FF"/>
                </a:solidFill>
                <a:latin typeface="Times New Roman" pitchFamily="18" charset="0"/>
                <a:cs typeface="Times New Roman" pitchFamily="18" charset="0"/>
              </a:rPr>
              <a:t>Hoa</a:t>
            </a:r>
            <a:r>
              <a:rPr lang="en-US" sz="7200" dirty="0">
                <a:solidFill>
                  <a:srgbClr val="0000FF"/>
                </a:solidFill>
                <a:latin typeface="Times New Roman" pitchFamily="18" charset="0"/>
                <a:cs typeface="Times New Roman" pitchFamily="18" charset="0"/>
              </a:rPr>
              <a:t> </a:t>
            </a:r>
            <a:r>
              <a:rPr lang="en-US" sz="7200" dirty="0" err="1">
                <a:solidFill>
                  <a:srgbClr val="0000FF"/>
                </a:solidFill>
                <a:latin typeface="Times New Roman" pitchFamily="18" charset="0"/>
                <a:cs typeface="Times New Roman" pitchFamily="18" charset="0"/>
              </a:rPr>
              <a:t>Lư</a:t>
            </a:r>
            <a:r>
              <a:rPr lang="en-US" sz="7200" dirty="0">
                <a:solidFill>
                  <a:srgbClr val="0000FF"/>
                </a:solidFill>
                <a:latin typeface="Times New Roman" pitchFamily="18" charset="0"/>
                <a:cs typeface="Times New Roman" pitchFamily="18" charset="0"/>
              </a:rPr>
              <a:t> </a:t>
            </a:r>
          </a:p>
          <a:p>
            <a:pPr lvl="0"/>
            <a:r>
              <a:rPr lang="en-US" sz="7200" dirty="0">
                <a:solidFill>
                  <a:srgbClr val="0000FF"/>
                </a:solidFill>
                <a:latin typeface="Times New Roman" pitchFamily="18" charset="0"/>
                <a:cs typeface="Times New Roman" pitchFamily="18" charset="0"/>
              </a:rPr>
              <a:t>C. </a:t>
            </a:r>
            <a:r>
              <a:rPr lang="en-US" sz="7200" dirty="0" err="1">
                <a:solidFill>
                  <a:srgbClr val="0000FF"/>
                </a:solidFill>
                <a:latin typeface="Times New Roman" pitchFamily="18" charset="0"/>
                <a:cs typeface="Times New Roman" pitchFamily="18" charset="0"/>
              </a:rPr>
              <a:t>Bạch</a:t>
            </a:r>
            <a:r>
              <a:rPr lang="en-US" sz="7200" dirty="0">
                <a:solidFill>
                  <a:srgbClr val="0000FF"/>
                </a:solidFill>
                <a:latin typeface="Times New Roman" pitchFamily="18" charset="0"/>
                <a:cs typeface="Times New Roman" pitchFamily="18" charset="0"/>
              </a:rPr>
              <a:t> </a:t>
            </a:r>
            <a:r>
              <a:rPr lang="en-US" sz="7200" dirty="0" err="1">
                <a:solidFill>
                  <a:srgbClr val="0000FF"/>
                </a:solidFill>
                <a:latin typeface="Times New Roman" pitchFamily="18" charset="0"/>
                <a:cs typeface="Times New Roman" pitchFamily="18" charset="0"/>
              </a:rPr>
              <a:t>Hạc</a:t>
            </a:r>
            <a:endParaRPr lang="en-US" sz="7200" dirty="0">
              <a:solidFill>
                <a:srgbClr val="0000FF"/>
              </a:solidFill>
              <a:latin typeface="Times New Roman" pitchFamily="18" charset="0"/>
              <a:cs typeface="Times New Roman" pitchFamily="18" charset="0"/>
            </a:endParaRPr>
          </a:p>
          <a:p>
            <a:pPr lvl="0"/>
            <a:r>
              <a:rPr lang="en-US" sz="7200" dirty="0">
                <a:solidFill>
                  <a:srgbClr val="0000FF"/>
                </a:solidFill>
                <a:latin typeface="Times New Roman" pitchFamily="18" charset="0"/>
                <a:cs typeface="Times New Roman" pitchFamily="18" charset="0"/>
              </a:rPr>
              <a:t> D. </a:t>
            </a:r>
            <a:r>
              <a:rPr lang="en-US" sz="7200" dirty="0" err="1">
                <a:solidFill>
                  <a:srgbClr val="0000FF"/>
                </a:solidFill>
                <a:latin typeface="Times New Roman" pitchFamily="18" charset="0"/>
                <a:cs typeface="Times New Roman" pitchFamily="18" charset="0"/>
              </a:rPr>
              <a:t>Phong</a:t>
            </a:r>
            <a:r>
              <a:rPr lang="en-US" sz="7200" dirty="0">
                <a:solidFill>
                  <a:srgbClr val="0000FF"/>
                </a:solidFill>
                <a:latin typeface="Times New Roman" pitchFamily="18" charset="0"/>
                <a:cs typeface="Times New Roman" pitchFamily="18" charset="0"/>
              </a:rPr>
              <a:t> </a:t>
            </a:r>
            <a:r>
              <a:rPr lang="en-US" sz="7200" dirty="0" err="1" smtClean="0">
                <a:solidFill>
                  <a:srgbClr val="0000FF"/>
                </a:solidFill>
                <a:latin typeface="Times New Roman" pitchFamily="18" charset="0"/>
                <a:cs typeface="Times New Roman" pitchFamily="18" charset="0"/>
              </a:rPr>
              <a:t>Châu</a:t>
            </a:r>
            <a:endParaRPr lang="en-US" sz="7200" dirty="0">
              <a:solidFill>
                <a:srgbClr val="0000FF"/>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438400"/>
            <a:ext cx="8842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81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52401" y="0"/>
            <a:ext cx="8763000" cy="60016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800" i="1" dirty="0" err="1" smtClean="0">
                <a:latin typeface="Times New Roman" pitchFamily="18" charset="0"/>
                <a:cs typeface="Times New Roman" pitchFamily="18" charset="0"/>
              </a:rPr>
              <a:t>Câu</a:t>
            </a:r>
            <a:r>
              <a:rPr lang="en-US" sz="4800" i="1" dirty="0" smtClean="0">
                <a:latin typeface="Times New Roman" pitchFamily="18" charset="0"/>
                <a:cs typeface="Times New Roman" pitchFamily="18" charset="0"/>
              </a:rPr>
              <a:t> </a:t>
            </a:r>
            <a:r>
              <a:rPr lang="en-US" sz="4800" i="1" dirty="0">
                <a:latin typeface="Times New Roman" pitchFamily="18" charset="0"/>
                <a:cs typeface="Times New Roman" pitchFamily="18" charset="0"/>
              </a:rPr>
              <a:t>4: </a:t>
            </a:r>
            <a:r>
              <a:rPr lang="en-US" sz="4800" i="1" dirty="0" err="1">
                <a:latin typeface="Times New Roman" pitchFamily="18" charset="0"/>
                <a:cs typeface="Times New Roman" pitchFamily="18" charset="0"/>
              </a:rPr>
              <a:t>Những</a:t>
            </a:r>
            <a:r>
              <a:rPr lang="en-US" sz="4800" i="1" dirty="0">
                <a:latin typeface="Times New Roman" pitchFamily="18" charset="0"/>
                <a:cs typeface="Times New Roman" pitchFamily="18" charset="0"/>
              </a:rPr>
              <a:t> </a:t>
            </a:r>
            <a:r>
              <a:rPr lang="en-US" sz="4800" i="1" dirty="0" err="1">
                <a:latin typeface="Times New Roman" pitchFamily="18" charset="0"/>
                <a:cs typeface="Times New Roman" pitchFamily="18" charset="0"/>
              </a:rPr>
              <a:t>việc</a:t>
            </a:r>
            <a:r>
              <a:rPr lang="en-US" sz="4800" i="1" dirty="0">
                <a:latin typeface="Times New Roman" pitchFamily="18" charset="0"/>
                <a:cs typeface="Times New Roman" pitchFamily="18" charset="0"/>
              </a:rPr>
              <a:t> </a:t>
            </a:r>
            <a:r>
              <a:rPr lang="en-US" sz="4800" i="1" dirty="0" err="1">
                <a:latin typeface="Times New Roman" pitchFamily="18" charset="0"/>
                <a:cs typeface="Times New Roman" pitchFamily="18" charset="0"/>
              </a:rPr>
              <a:t>làm</a:t>
            </a:r>
            <a:r>
              <a:rPr lang="en-US" sz="4800" i="1" dirty="0">
                <a:latin typeface="Times New Roman" pitchFamily="18" charset="0"/>
                <a:cs typeface="Times New Roman" pitchFamily="18" charset="0"/>
              </a:rPr>
              <a:t> </a:t>
            </a:r>
            <a:r>
              <a:rPr lang="en-US" sz="4800" i="1" dirty="0" err="1">
                <a:latin typeface="Times New Roman" pitchFamily="18" charset="0"/>
                <a:cs typeface="Times New Roman" pitchFamily="18" charset="0"/>
              </a:rPr>
              <a:t>của</a:t>
            </a:r>
            <a:r>
              <a:rPr lang="en-US" sz="4800" i="1" dirty="0">
                <a:latin typeface="Times New Roman" pitchFamily="18" charset="0"/>
                <a:cs typeface="Times New Roman" pitchFamily="18" charset="0"/>
              </a:rPr>
              <a:t> </a:t>
            </a:r>
            <a:r>
              <a:rPr lang="en-US" sz="4800" i="1" dirty="0" err="1">
                <a:latin typeface="Times New Roman" pitchFamily="18" charset="0"/>
                <a:cs typeface="Times New Roman" pitchFamily="18" charset="0"/>
              </a:rPr>
              <a:t>Ngô</a:t>
            </a:r>
            <a:r>
              <a:rPr lang="en-US" sz="4800" i="1" dirty="0">
                <a:latin typeface="Times New Roman" pitchFamily="18" charset="0"/>
                <a:cs typeface="Times New Roman" pitchFamily="18" charset="0"/>
              </a:rPr>
              <a:t> </a:t>
            </a:r>
            <a:r>
              <a:rPr lang="en-US" sz="4800" i="1" dirty="0" err="1">
                <a:latin typeface="Times New Roman" pitchFamily="18" charset="0"/>
                <a:cs typeface="Times New Roman" pitchFamily="18" charset="0"/>
              </a:rPr>
              <a:t>Quyền</a:t>
            </a:r>
            <a:r>
              <a:rPr lang="en-US" sz="4800" i="1" dirty="0">
                <a:latin typeface="Times New Roman" pitchFamily="18" charset="0"/>
                <a:cs typeface="Times New Roman" pitchFamily="18" charset="0"/>
              </a:rPr>
              <a:t> </a:t>
            </a:r>
            <a:r>
              <a:rPr lang="en-US" sz="4800" i="1" dirty="0" err="1">
                <a:latin typeface="Times New Roman" pitchFamily="18" charset="0"/>
                <a:cs typeface="Times New Roman" pitchFamily="18" charset="0"/>
              </a:rPr>
              <a:t>đã</a:t>
            </a:r>
            <a:r>
              <a:rPr lang="en-US" sz="4800" i="1" dirty="0">
                <a:latin typeface="Times New Roman" pitchFamily="18" charset="0"/>
                <a:cs typeface="Times New Roman" pitchFamily="18" charset="0"/>
              </a:rPr>
              <a:t> </a:t>
            </a:r>
            <a:r>
              <a:rPr lang="en-US" sz="4800" i="1" dirty="0" err="1">
                <a:latin typeface="Times New Roman" pitchFamily="18" charset="0"/>
                <a:cs typeface="Times New Roman" pitchFamily="18" charset="0"/>
              </a:rPr>
              <a:t>thể</a:t>
            </a:r>
            <a:r>
              <a:rPr lang="en-US" sz="4800" i="1" dirty="0">
                <a:latin typeface="Times New Roman" pitchFamily="18" charset="0"/>
                <a:cs typeface="Times New Roman" pitchFamily="18" charset="0"/>
              </a:rPr>
              <a:t> </a:t>
            </a:r>
            <a:r>
              <a:rPr lang="en-US" sz="4800" i="1" dirty="0" err="1">
                <a:latin typeface="Times New Roman" pitchFamily="18" charset="0"/>
                <a:cs typeface="Times New Roman" pitchFamily="18" charset="0"/>
              </a:rPr>
              <a:t>hiện</a:t>
            </a:r>
            <a:r>
              <a:rPr lang="en-US" sz="4800" i="1" dirty="0">
                <a:latin typeface="Times New Roman" pitchFamily="18" charset="0"/>
                <a:cs typeface="Times New Roman" pitchFamily="18" charset="0"/>
              </a:rPr>
              <a:t> </a:t>
            </a:r>
            <a:r>
              <a:rPr lang="en-US" sz="4800" i="1" dirty="0" err="1">
                <a:latin typeface="Times New Roman" pitchFamily="18" charset="0"/>
                <a:cs typeface="Times New Roman" pitchFamily="18" charset="0"/>
              </a:rPr>
              <a:t>điều</a:t>
            </a:r>
            <a:r>
              <a:rPr lang="en-US" sz="4800" i="1" dirty="0">
                <a:latin typeface="Times New Roman" pitchFamily="18" charset="0"/>
                <a:cs typeface="Times New Roman" pitchFamily="18" charset="0"/>
              </a:rPr>
              <a:t> </a:t>
            </a:r>
            <a:r>
              <a:rPr lang="en-US" sz="4800" i="1" dirty="0" err="1">
                <a:latin typeface="Times New Roman" pitchFamily="18" charset="0"/>
                <a:cs typeface="Times New Roman" pitchFamily="18" charset="0"/>
              </a:rPr>
              <a:t>gì</a:t>
            </a:r>
            <a:r>
              <a:rPr lang="en-US" sz="4800" i="1" dirty="0">
                <a:latin typeface="Times New Roman" pitchFamily="18" charset="0"/>
                <a:cs typeface="Times New Roman" pitchFamily="18" charset="0"/>
              </a:rPr>
              <a:t>?</a:t>
            </a:r>
          </a:p>
          <a:p>
            <a:pPr lvl="0"/>
            <a:r>
              <a:rPr lang="en-US" sz="4800" dirty="0">
                <a:latin typeface="Times New Roman" pitchFamily="18" charset="0"/>
                <a:cs typeface="Times New Roman" pitchFamily="18" charset="0"/>
              </a:rPr>
              <a:t>A. </a:t>
            </a:r>
            <a:r>
              <a:rPr lang="en-US" sz="4800" dirty="0" err="1">
                <a:latin typeface="Times New Roman" pitchFamily="18" charset="0"/>
                <a:cs typeface="Times New Roman" pitchFamily="18" charset="0"/>
              </a:rPr>
              <a:t>Tư</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tưởng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cát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cứ</a:t>
            </a:r>
            <a:endParaRPr lang="en-US" sz="4800" dirty="0">
              <a:latin typeface="Times New Roman" pitchFamily="18" charset="0"/>
              <a:cs typeface="Times New Roman" pitchFamily="18" charset="0"/>
            </a:endParaRPr>
          </a:p>
          <a:p>
            <a:pPr lvl="0"/>
            <a:r>
              <a:rPr lang="en-US" sz="4800" dirty="0">
                <a:latin typeface="Times New Roman" pitchFamily="18" charset="0"/>
                <a:cs typeface="Times New Roman" pitchFamily="18" charset="0"/>
              </a:rPr>
              <a:t>B. </a:t>
            </a:r>
            <a:r>
              <a:rPr lang="en-US" sz="4800" dirty="0" err="1">
                <a:latin typeface="Times New Roman" pitchFamily="18" charset="0"/>
                <a:cs typeface="Times New Roman" pitchFamily="18" charset="0"/>
              </a:rPr>
              <a:t>Tinh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thần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độc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lập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tự</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chủ</a:t>
            </a:r>
            <a:endParaRPr lang="en-US" sz="4800" dirty="0">
              <a:latin typeface="Times New Roman" pitchFamily="18" charset="0"/>
              <a:cs typeface="Times New Roman" pitchFamily="18" charset="0"/>
            </a:endParaRPr>
          </a:p>
          <a:p>
            <a:pPr lvl="0"/>
            <a:r>
              <a:rPr lang="en-US" sz="4800" dirty="0">
                <a:latin typeface="Times New Roman" pitchFamily="18" charset="0"/>
                <a:cs typeface="Times New Roman" pitchFamily="18" charset="0"/>
              </a:rPr>
              <a:t>C. </a:t>
            </a:r>
            <a:r>
              <a:rPr lang="en-US" sz="4800" dirty="0" err="1">
                <a:latin typeface="Times New Roman" pitchFamily="18" charset="0"/>
                <a:cs typeface="Times New Roman" pitchFamily="18" charset="0"/>
              </a:rPr>
              <a:t>Sự</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thần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phục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đối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với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nhà</a:t>
            </a:r>
            <a:r>
              <a:rPr lang="en-US" sz="4800" dirty="0">
                <a:latin typeface="Times New Roman" pitchFamily="18" charset="0"/>
                <a:cs typeface="Times New Roman" pitchFamily="18" charset="0"/>
              </a:rPr>
              <a:t> Nam </a:t>
            </a:r>
            <a:r>
              <a:rPr lang="en-US" sz="4800" dirty="0" err="1">
                <a:latin typeface="Times New Roman" pitchFamily="18" charset="0"/>
                <a:cs typeface="Times New Roman" pitchFamily="18" charset="0"/>
              </a:rPr>
              <a:t>Hán</a:t>
            </a:r>
            <a:endParaRPr lang="en-US" sz="4800" dirty="0">
              <a:latin typeface="Times New Roman" pitchFamily="18" charset="0"/>
              <a:cs typeface="Times New Roman" pitchFamily="18" charset="0"/>
            </a:endParaRPr>
          </a:p>
          <a:p>
            <a:pPr lvl="0"/>
            <a:r>
              <a:rPr lang="en-US" sz="4800" dirty="0">
                <a:latin typeface="Times New Roman" pitchFamily="18" charset="0"/>
                <a:cs typeface="Times New Roman" pitchFamily="18" charset="0"/>
              </a:rPr>
              <a:t>D. </a:t>
            </a:r>
            <a:r>
              <a:rPr lang="en-US" sz="4800" dirty="0" err="1">
                <a:latin typeface="Times New Roman" pitchFamily="18" charset="0"/>
                <a:cs typeface="Times New Roman" pitchFamily="18" charset="0"/>
              </a:rPr>
              <a:t>Sự</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phục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hưng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mạnh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mẽ</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dân</a:t>
            </a:r>
            <a:r>
              <a:rPr lang="en-US" sz="4800" dirty="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tộc</a:t>
            </a:r>
            <a:endParaRPr lang="en-US" sz="48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133600"/>
            <a:ext cx="8842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43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1143000"/>
            <a:ext cx="6781800" cy="4247317"/>
          </a:xfrm>
          <a:prstGeom prst="rect">
            <a:avLst/>
          </a:prstGeom>
          <a:noFill/>
        </p:spPr>
        <p:txBody>
          <a:bodyPr wrap="square" rtlCol="0">
            <a:spAutoFit/>
          </a:bodyPr>
          <a:lstStyle/>
          <a:p>
            <a:r>
              <a:rPr lang="en-US" sz="2800" i="1" dirty="0" err="1">
                <a:solidFill>
                  <a:schemeClr val="bg1"/>
                </a:solidFill>
                <a:latin typeface="Times New Roman" pitchFamily="18" charset="0"/>
                <a:cs typeface="Times New Roman" pitchFamily="18" charset="0"/>
              </a:rPr>
              <a:t>Câu</a:t>
            </a:r>
            <a:r>
              <a:rPr lang="en-US" sz="2800" i="1" dirty="0">
                <a:solidFill>
                  <a:schemeClr val="bg1"/>
                </a:solidFill>
                <a:latin typeface="Times New Roman" pitchFamily="18" charset="0"/>
                <a:cs typeface="Times New Roman" pitchFamily="18" charset="0"/>
              </a:rPr>
              <a:t> </a:t>
            </a:r>
            <a:r>
              <a:rPr lang="en-US" sz="2800" i="1" dirty="0" smtClean="0">
                <a:solidFill>
                  <a:schemeClr val="bg1"/>
                </a:solidFill>
                <a:latin typeface="Times New Roman" pitchFamily="18" charset="0"/>
                <a:cs typeface="Times New Roman" pitchFamily="18" charset="0"/>
              </a:rPr>
              <a:t>5:</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Những</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việc</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làm</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của</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Ngô</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Quyền</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có</a:t>
            </a:r>
            <a:r>
              <a:rPr lang="en-US" sz="2800" i="1" dirty="0">
                <a:solidFill>
                  <a:schemeClr val="bg1"/>
                </a:solidFill>
                <a:latin typeface="Times New Roman" pitchFamily="18" charset="0"/>
                <a:cs typeface="Times New Roman" pitchFamily="18" charset="0"/>
              </a:rPr>
              <a:t> ý </a:t>
            </a:r>
            <a:r>
              <a:rPr lang="en-US" sz="2800" i="1" dirty="0" err="1">
                <a:solidFill>
                  <a:schemeClr val="bg1"/>
                </a:solidFill>
                <a:latin typeface="Times New Roman" pitchFamily="18" charset="0"/>
                <a:cs typeface="Times New Roman" pitchFamily="18" charset="0"/>
              </a:rPr>
              <a:t>nghĩa</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như</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thế</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nào</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đối</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với</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đất</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nước</a:t>
            </a:r>
            <a:r>
              <a:rPr lang="en-US" sz="2800" i="1" dirty="0">
                <a:solidFill>
                  <a:schemeClr val="bg1"/>
                </a:solidFill>
                <a:latin typeface="Times New Roman" pitchFamily="18" charset="0"/>
                <a:cs typeface="Times New Roman" pitchFamily="18" charset="0"/>
              </a:rPr>
              <a:t>?</a:t>
            </a:r>
          </a:p>
          <a:p>
            <a:pPr lvl="0"/>
            <a:r>
              <a:rPr lang="en-US" sz="2800" dirty="0">
                <a:solidFill>
                  <a:schemeClr val="bg1"/>
                </a:solidFill>
                <a:latin typeface="Times New Roman" pitchFamily="18" charset="0"/>
                <a:cs typeface="Times New Roman" pitchFamily="18" charset="0"/>
              </a:rPr>
              <a:t>A. </a:t>
            </a:r>
            <a:r>
              <a:rPr lang="en-US" sz="2800" dirty="0" err="1">
                <a:solidFill>
                  <a:schemeClr val="bg1"/>
                </a:solidFill>
                <a:latin typeface="Times New Roman" pitchFamily="18" charset="0"/>
                <a:cs typeface="Times New Roman" pitchFamily="18" charset="0"/>
              </a:rPr>
              <a:t>Đánh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dấu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quá</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dựng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nước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bắt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đầu</a:t>
            </a:r>
            <a:endParaRPr lang="en-US" sz="2800" dirty="0">
              <a:solidFill>
                <a:schemeClr val="bg1"/>
              </a:solidFill>
              <a:latin typeface="Times New Roman" pitchFamily="18" charset="0"/>
              <a:cs typeface="Times New Roman" pitchFamily="18" charset="0"/>
            </a:endParaRPr>
          </a:p>
          <a:p>
            <a:pPr lvl="0"/>
            <a:r>
              <a:rPr lang="en-US" sz="2800" dirty="0">
                <a:solidFill>
                  <a:schemeClr val="bg1"/>
                </a:solidFill>
                <a:latin typeface="Times New Roman" pitchFamily="18" charset="0"/>
                <a:cs typeface="Times New Roman" pitchFamily="18" charset="0"/>
              </a:rPr>
              <a:t>B. </a:t>
            </a:r>
            <a:r>
              <a:rPr lang="en-US" sz="2800" dirty="0" err="1">
                <a:solidFill>
                  <a:schemeClr val="bg1"/>
                </a:solidFill>
                <a:latin typeface="Times New Roman" pitchFamily="18" charset="0"/>
                <a:cs typeface="Times New Roman" pitchFamily="18" charset="0"/>
              </a:rPr>
              <a:t>Nền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độc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lập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dân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tộc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được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khẳng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định</a:t>
            </a:r>
            <a:endParaRPr lang="en-US" sz="2800" dirty="0">
              <a:solidFill>
                <a:schemeClr val="bg1"/>
              </a:solidFill>
              <a:latin typeface="Times New Roman" pitchFamily="18" charset="0"/>
              <a:cs typeface="Times New Roman" pitchFamily="18" charset="0"/>
            </a:endParaRPr>
          </a:p>
          <a:p>
            <a:pPr lvl="0"/>
            <a:r>
              <a:rPr lang="en-US" sz="2800" dirty="0">
                <a:solidFill>
                  <a:schemeClr val="bg1"/>
                </a:solidFill>
                <a:latin typeface="Times New Roman" pitchFamily="18" charset="0"/>
                <a:cs typeface="Times New Roman" pitchFamily="18" charset="0"/>
              </a:rPr>
              <a:t>C. </a:t>
            </a:r>
            <a:r>
              <a:rPr lang="en-US" sz="2800" dirty="0" err="1">
                <a:solidFill>
                  <a:schemeClr val="bg1"/>
                </a:solidFill>
                <a:latin typeface="Times New Roman" pitchFamily="18" charset="0"/>
                <a:cs typeface="Times New Roman" pitchFamily="18" charset="0"/>
              </a:rPr>
              <a:t>Tạo</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nền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tảng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cho</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công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cuộc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phát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triển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đất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nước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sau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này</a:t>
            </a:r>
            <a:endParaRPr lang="en-US" sz="2800" dirty="0">
              <a:solidFill>
                <a:schemeClr val="bg1"/>
              </a:solidFill>
              <a:latin typeface="Times New Roman" pitchFamily="18" charset="0"/>
              <a:cs typeface="Times New Roman" pitchFamily="18" charset="0"/>
            </a:endParaRPr>
          </a:p>
          <a:p>
            <a:pPr lvl="0"/>
            <a:r>
              <a:rPr lang="en-US" sz="2800" dirty="0">
                <a:solidFill>
                  <a:schemeClr val="bg1"/>
                </a:solidFill>
                <a:latin typeface="Times New Roman" pitchFamily="18" charset="0"/>
                <a:cs typeface="Times New Roman" pitchFamily="18" charset="0"/>
              </a:rPr>
              <a:t>D. </a:t>
            </a:r>
            <a:r>
              <a:rPr lang="en-US" sz="2800" dirty="0" err="1">
                <a:solidFill>
                  <a:schemeClr val="bg1"/>
                </a:solidFill>
                <a:latin typeface="Times New Roman" pitchFamily="18" charset="0"/>
                <a:cs typeface="Times New Roman" pitchFamily="18" charset="0"/>
              </a:rPr>
              <a:t>Nền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độc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lập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dân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tộc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được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khẳng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định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tạo</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nền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tảng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căn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bản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cho</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công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cuộc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phát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triển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đất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nước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sau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này</a:t>
            </a:r>
            <a:endParaRPr lang="en-US" sz="2800" dirty="0">
              <a:solidFill>
                <a:schemeClr val="bg1"/>
              </a:solidFill>
              <a:latin typeface="Times New Roman" pitchFamily="18" charset="0"/>
              <a:cs typeface="Times New Roman" pitchFamily="18" charset="0"/>
            </a:endParaRPr>
          </a:p>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4616648"/>
            <a:ext cx="8842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62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0678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599" y="457200"/>
            <a:ext cx="6629399" cy="4801314"/>
          </a:xfrm>
          <a:prstGeom prst="rect">
            <a:avLst/>
          </a:prstGeom>
          <a:noFill/>
        </p:spPr>
        <p:txBody>
          <a:bodyPr wrap="square" rtlCol="0">
            <a:spAutoFit/>
          </a:bodyPr>
          <a:lstStyle/>
          <a:p>
            <a:r>
              <a:rPr lang="en-US" sz="3200" b="1" i="1" dirty="0" err="1">
                <a:solidFill>
                  <a:srgbClr val="0000FF"/>
                </a:solidFill>
                <a:latin typeface="Times New Roman" pitchFamily="18" charset="0"/>
                <a:cs typeface="Times New Roman" pitchFamily="18" charset="0"/>
              </a:rPr>
              <a:t>Câu</a:t>
            </a:r>
            <a:r>
              <a:rPr lang="en-US" sz="3200" b="1" i="1" dirty="0">
                <a:solidFill>
                  <a:srgbClr val="0000FF"/>
                </a:solidFill>
                <a:latin typeface="Times New Roman" pitchFamily="18" charset="0"/>
                <a:cs typeface="Times New Roman" pitchFamily="18" charset="0"/>
              </a:rPr>
              <a:t> </a:t>
            </a:r>
            <a:r>
              <a:rPr lang="en-US" sz="3200" b="1" i="1" dirty="0" smtClean="0">
                <a:solidFill>
                  <a:srgbClr val="0000FF"/>
                </a:solidFill>
                <a:latin typeface="Times New Roman" pitchFamily="18" charset="0"/>
                <a:cs typeface="Times New Roman" pitchFamily="18" charset="0"/>
              </a:rPr>
              <a:t>6:</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Việc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làm</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nào</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của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Ngô</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Quyền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khẳng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định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chủ</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quyền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quốc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dân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tộc</a:t>
            </a:r>
            <a:r>
              <a:rPr lang="en-US" sz="3200" b="1" i="1" dirty="0">
                <a:solidFill>
                  <a:srgbClr val="0000FF"/>
                </a:solidFill>
                <a:latin typeface="Times New Roman" pitchFamily="18" charset="0"/>
                <a:cs typeface="Times New Roman" pitchFamily="18" charset="0"/>
              </a:rPr>
              <a:t>? </a:t>
            </a:r>
          </a:p>
          <a:p>
            <a:pPr lvl="0"/>
            <a:r>
              <a:rPr lang="en-US" sz="3200" dirty="0">
                <a:solidFill>
                  <a:srgbClr val="0000FF"/>
                </a:solidFill>
                <a:latin typeface="Times New Roman" pitchFamily="18" charset="0"/>
                <a:cs typeface="Times New Roman" pitchFamily="18" charset="0"/>
              </a:rPr>
              <a:t>A. </a:t>
            </a:r>
            <a:r>
              <a:rPr lang="en-US" sz="3200" dirty="0" err="1">
                <a:solidFill>
                  <a:srgbClr val="0000FF"/>
                </a:solidFill>
                <a:latin typeface="Times New Roman" pitchFamily="18" charset="0"/>
                <a:cs typeface="Times New Roman" pitchFamily="18" charset="0"/>
              </a:rPr>
              <a:t>Đặt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kinh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đô</a:t>
            </a:r>
            <a:r>
              <a:rPr lang="en-US" sz="3200" dirty="0">
                <a:solidFill>
                  <a:srgbClr val="0000FF"/>
                </a:solidFill>
                <a:latin typeface="Times New Roman" pitchFamily="18" charset="0"/>
                <a:cs typeface="Times New Roman" pitchFamily="18" charset="0"/>
              </a:rPr>
              <a:t> ở </a:t>
            </a:r>
            <a:r>
              <a:rPr lang="en-US" sz="3200" dirty="0" err="1">
                <a:solidFill>
                  <a:srgbClr val="0000FF"/>
                </a:solidFill>
                <a:latin typeface="Times New Roman" pitchFamily="18" charset="0"/>
                <a:cs typeface="Times New Roman" pitchFamily="18" charset="0"/>
              </a:rPr>
              <a:t>Cổ</a:t>
            </a:r>
            <a:r>
              <a:rPr lang="en-US" sz="3200" dirty="0">
                <a:solidFill>
                  <a:srgbClr val="0000FF"/>
                </a:solidFill>
                <a:latin typeface="Times New Roman" pitchFamily="18" charset="0"/>
                <a:cs typeface="Times New Roman" pitchFamily="18" charset="0"/>
              </a:rPr>
              <a:t> Loa</a:t>
            </a:r>
          </a:p>
          <a:p>
            <a:pPr lvl="0"/>
            <a:r>
              <a:rPr lang="en-US" sz="3200" dirty="0">
                <a:solidFill>
                  <a:srgbClr val="0000FF"/>
                </a:solidFill>
                <a:latin typeface="Times New Roman" pitchFamily="18" charset="0"/>
                <a:cs typeface="Times New Roman" pitchFamily="18" charset="0"/>
              </a:rPr>
              <a:t>B. </a:t>
            </a:r>
            <a:r>
              <a:rPr lang="en-US" sz="3200" dirty="0" err="1">
                <a:solidFill>
                  <a:srgbClr val="0000FF"/>
                </a:solidFill>
                <a:latin typeface="Times New Roman" pitchFamily="18" charset="0"/>
                <a:cs typeface="Times New Roman" pitchFamily="18" charset="0"/>
              </a:rPr>
              <a:t>Bỏ</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chức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tiết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sứ</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ngôi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vua</a:t>
            </a:r>
            <a:endParaRPr lang="en-US" sz="3200" dirty="0">
              <a:solidFill>
                <a:srgbClr val="0000FF"/>
              </a:solidFill>
              <a:latin typeface="Times New Roman" pitchFamily="18" charset="0"/>
              <a:cs typeface="Times New Roman" pitchFamily="18" charset="0"/>
            </a:endParaRPr>
          </a:p>
          <a:p>
            <a:pPr lvl="0"/>
            <a:r>
              <a:rPr lang="en-US" sz="3200" dirty="0">
                <a:solidFill>
                  <a:srgbClr val="0000FF"/>
                </a:solidFill>
                <a:latin typeface="Times New Roman" pitchFamily="18" charset="0"/>
                <a:cs typeface="Times New Roman" pitchFamily="18" charset="0"/>
              </a:rPr>
              <a:t>C. </a:t>
            </a:r>
            <a:r>
              <a:rPr lang="en-US" sz="3200" dirty="0" err="1">
                <a:solidFill>
                  <a:srgbClr val="0000FF"/>
                </a:solidFill>
                <a:latin typeface="Times New Roman" pitchFamily="18" charset="0"/>
                <a:cs typeface="Times New Roman" pitchFamily="18" charset="0"/>
              </a:rPr>
              <a:t>Đặt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lại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lễ</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nghi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trong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triều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đình</a:t>
            </a:r>
            <a:endParaRPr lang="en-US" sz="3200" dirty="0">
              <a:solidFill>
                <a:srgbClr val="0000FF"/>
              </a:solidFill>
              <a:latin typeface="Times New Roman" pitchFamily="18" charset="0"/>
              <a:cs typeface="Times New Roman" pitchFamily="18" charset="0"/>
            </a:endParaRPr>
          </a:p>
          <a:p>
            <a:pPr lvl="0"/>
            <a:r>
              <a:rPr lang="en-US" sz="3200" dirty="0">
                <a:solidFill>
                  <a:srgbClr val="0000FF"/>
                </a:solidFill>
                <a:latin typeface="Times New Roman" pitchFamily="18" charset="0"/>
                <a:cs typeface="Times New Roman" pitchFamily="18" charset="0"/>
              </a:rPr>
              <a:t>D. </a:t>
            </a:r>
            <a:r>
              <a:rPr lang="en-US" sz="3200" dirty="0" err="1">
                <a:solidFill>
                  <a:srgbClr val="0000FF"/>
                </a:solidFill>
                <a:latin typeface="Times New Roman" pitchFamily="18" charset="0"/>
                <a:cs typeface="Times New Roman" pitchFamily="18" charset="0"/>
              </a:rPr>
              <a:t>Đặt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lại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chức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quan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trong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triều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đình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xóa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bỏ</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chức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quan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thời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Bắc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thuộc</a:t>
            </a:r>
            <a:endParaRPr lang="en-US" sz="3200" dirty="0">
              <a:solidFill>
                <a:srgbClr val="0000FF"/>
              </a:solidFill>
              <a:latin typeface="Times New Roman" pitchFamily="18" charset="0"/>
              <a:cs typeface="Times New Roman" pitchFamily="18" charset="0"/>
            </a:endParaRPr>
          </a:p>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89175"/>
            <a:ext cx="60959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71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3899" y="381000"/>
            <a:ext cx="7696200" cy="5786199"/>
          </a:xfrm>
          <a:prstGeom prst="rect">
            <a:avLst/>
          </a:prstGeom>
          <a:noFill/>
        </p:spPr>
        <p:txBody>
          <a:bodyPr wrap="square" rtlCol="0">
            <a:spAutoFit/>
          </a:bodyPr>
          <a:lstStyle/>
          <a:p>
            <a:r>
              <a:rPr lang="en-US" sz="3200" b="1" i="1" dirty="0" err="1">
                <a:solidFill>
                  <a:srgbClr val="002060"/>
                </a:solidFill>
                <a:latin typeface="Times New Roman" pitchFamily="18" charset="0"/>
                <a:cs typeface="Times New Roman" pitchFamily="18" charset="0"/>
              </a:rPr>
              <a:t>Câu</a:t>
            </a:r>
            <a:r>
              <a:rPr lang="en-US" sz="3200" b="1" i="1" dirty="0">
                <a:solidFill>
                  <a:srgbClr val="002060"/>
                </a:solidFill>
                <a:latin typeface="Times New Roman" pitchFamily="18" charset="0"/>
                <a:cs typeface="Times New Roman" pitchFamily="18" charset="0"/>
              </a:rPr>
              <a:t> 7</a:t>
            </a:r>
            <a:r>
              <a:rPr lang="en-US" sz="3200" b="1" i="1" dirty="0" smtClean="0">
                <a:solidFill>
                  <a:srgbClr val="002060"/>
                </a:solidFill>
                <a:latin typeface="Times New Roman" pitchFamily="18" charset="0"/>
                <a:cs typeface="Times New Roman" pitchFamily="18" charset="0"/>
              </a:rPr>
              <a:t>:</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Vì</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sao</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Ngô</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Quyền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không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tiếp</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tục</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duy</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trì</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chính</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quyền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của</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họ</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Khúc</a:t>
            </a:r>
            <a:r>
              <a:rPr lang="en-US" sz="3200" b="1" i="1" dirty="0">
                <a:solidFill>
                  <a:srgbClr val="002060"/>
                </a:solidFill>
                <a:latin typeface="Times New Roman" pitchFamily="18" charset="0"/>
                <a:cs typeface="Times New Roman" pitchFamily="18" charset="0"/>
              </a:rPr>
              <a:t>?     </a:t>
            </a:r>
          </a:p>
          <a:p>
            <a:pPr lvl="0"/>
            <a:r>
              <a:rPr lang="en-US" sz="3200" dirty="0">
                <a:solidFill>
                  <a:srgbClr val="0000FF"/>
                </a:solidFill>
                <a:latin typeface="Times New Roman" pitchFamily="18" charset="0"/>
                <a:cs typeface="Times New Roman" pitchFamily="18" charset="0"/>
              </a:rPr>
              <a:t>A. </a:t>
            </a:r>
            <a:r>
              <a:rPr lang="en-US" sz="3200" dirty="0" err="1">
                <a:solidFill>
                  <a:srgbClr val="0000FF"/>
                </a:solidFill>
                <a:latin typeface="Times New Roman" pitchFamily="18" charset="0"/>
                <a:cs typeface="Times New Roman" pitchFamily="18" charset="0"/>
              </a:rPr>
              <a:t>Chính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quyền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họ</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Khúc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về</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danh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nghĩa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vẫn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thuộc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Đường</a:t>
            </a:r>
            <a:endParaRPr lang="en-US" sz="3200" dirty="0">
              <a:solidFill>
                <a:srgbClr val="0000FF"/>
              </a:solidFill>
              <a:latin typeface="Times New Roman" pitchFamily="18" charset="0"/>
              <a:cs typeface="Times New Roman" pitchFamily="18" charset="0"/>
            </a:endParaRPr>
          </a:p>
          <a:p>
            <a:pPr lvl="0"/>
            <a:r>
              <a:rPr lang="en-US" sz="3200" dirty="0">
                <a:solidFill>
                  <a:srgbClr val="0000FF"/>
                </a:solidFill>
                <a:latin typeface="Times New Roman" pitchFamily="18" charset="0"/>
                <a:cs typeface="Times New Roman" pitchFamily="18" charset="0"/>
              </a:rPr>
              <a:t>B. </a:t>
            </a:r>
            <a:r>
              <a:rPr lang="en-US" sz="3200" dirty="0" err="1">
                <a:solidFill>
                  <a:srgbClr val="0000FF"/>
                </a:solidFill>
                <a:latin typeface="Times New Roman" pitchFamily="18" charset="0"/>
                <a:cs typeface="Times New Roman" pitchFamily="18" charset="0"/>
              </a:rPr>
              <a:t>Ngô</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Quyền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muốn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triển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nước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thành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quốc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lập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thiết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lập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chính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quyền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hoàn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toàn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người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Việt</a:t>
            </a:r>
            <a:r>
              <a:rPr lang="en-US" sz="3200" dirty="0">
                <a:solidFill>
                  <a:srgbClr val="0000FF"/>
                </a:solidFill>
                <a:latin typeface="Times New Roman" pitchFamily="18" charset="0"/>
                <a:cs typeface="Times New Roman" pitchFamily="18" charset="0"/>
              </a:rPr>
              <a:t>  </a:t>
            </a:r>
          </a:p>
          <a:p>
            <a:pPr lvl="0"/>
            <a:r>
              <a:rPr lang="en-US" sz="3200" dirty="0">
                <a:solidFill>
                  <a:srgbClr val="0000FF"/>
                </a:solidFill>
                <a:latin typeface="Times New Roman" pitchFamily="18" charset="0"/>
                <a:cs typeface="Times New Roman" pitchFamily="18" charset="0"/>
              </a:rPr>
              <a:t>C. </a:t>
            </a:r>
            <a:r>
              <a:rPr lang="en-US" sz="3200" dirty="0" err="1">
                <a:solidFill>
                  <a:srgbClr val="0000FF"/>
                </a:solidFill>
                <a:latin typeface="Times New Roman" pitchFamily="18" charset="0"/>
                <a:cs typeface="Times New Roman" pitchFamily="18" charset="0"/>
              </a:rPr>
              <a:t>Ngô</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Quyền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muốn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xây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dựng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chính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quyền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cao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thời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họ</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Khúc</a:t>
            </a:r>
            <a:r>
              <a:rPr lang="en-US" sz="3200" dirty="0">
                <a:solidFill>
                  <a:srgbClr val="0000FF"/>
                </a:solidFill>
                <a:latin typeface="Times New Roman" pitchFamily="18" charset="0"/>
                <a:cs typeface="Times New Roman" pitchFamily="18" charset="0"/>
              </a:rPr>
              <a:t>   </a:t>
            </a:r>
          </a:p>
          <a:p>
            <a:pPr lvl="0"/>
            <a:r>
              <a:rPr lang="en-US" sz="3200" dirty="0">
                <a:solidFill>
                  <a:srgbClr val="0000FF"/>
                </a:solidFill>
                <a:latin typeface="Times New Roman" pitchFamily="18" charset="0"/>
                <a:cs typeface="Times New Roman" pitchFamily="18" charset="0"/>
              </a:rPr>
              <a:t>D. </a:t>
            </a:r>
            <a:r>
              <a:rPr lang="en-US" sz="3200" dirty="0" err="1">
                <a:solidFill>
                  <a:srgbClr val="0000FF"/>
                </a:solidFill>
                <a:latin typeface="Times New Roman" pitchFamily="18" charset="0"/>
                <a:cs typeface="Times New Roman" pitchFamily="18" charset="0"/>
              </a:rPr>
              <a:t>Ngô</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Quyền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không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muốn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tự</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nhận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mình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tiết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sứ</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chính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quyền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phương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Bắc</a:t>
            </a:r>
            <a:endParaRPr lang="en-US" sz="3200" dirty="0">
              <a:solidFill>
                <a:srgbClr val="0000FF"/>
              </a:solidFill>
              <a:latin typeface="Times New Roman" pitchFamily="18" charset="0"/>
              <a:cs typeface="Times New Roman" pitchFamily="18" charset="0"/>
            </a:endParaRPr>
          </a:p>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8831" y="2512099"/>
            <a:ext cx="8842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02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6" name="TextBox 5"/>
          <p:cNvSpPr txBox="1"/>
          <p:nvPr/>
        </p:nvSpPr>
        <p:spPr>
          <a:xfrm>
            <a:off x="564741" y="304800"/>
            <a:ext cx="8077200" cy="553997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800" b="1" i="1" dirty="0" err="1">
                <a:solidFill>
                  <a:srgbClr val="002060"/>
                </a:solidFill>
                <a:latin typeface="Times New Roman" pitchFamily="18" charset="0"/>
                <a:cs typeface="Times New Roman" pitchFamily="18" charset="0"/>
              </a:rPr>
              <a:t>Câu</a:t>
            </a:r>
            <a:r>
              <a:rPr lang="en-US" sz="4800" b="1" i="1" dirty="0">
                <a:solidFill>
                  <a:srgbClr val="002060"/>
                </a:solidFill>
                <a:latin typeface="Times New Roman" pitchFamily="18" charset="0"/>
                <a:cs typeface="Times New Roman" pitchFamily="18" charset="0"/>
              </a:rPr>
              <a:t> </a:t>
            </a:r>
            <a:r>
              <a:rPr lang="en-US" sz="4800" b="1" i="1" dirty="0" smtClean="0">
                <a:solidFill>
                  <a:srgbClr val="002060"/>
                </a:solidFill>
                <a:latin typeface="Times New Roman" pitchFamily="18" charset="0"/>
                <a:cs typeface="Times New Roman" pitchFamily="18" charset="0"/>
              </a:rPr>
              <a:t>8:</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Mô</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hình</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nhà</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nước</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được</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Ngô</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Quyền</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xây</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dựng</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sau</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khi</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lên</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ngôi</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theo</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thể</a:t>
            </a:r>
            <a:r>
              <a:rPr lang="en-US" sz="4800" b="1" i="1" dirty="0">
                <a:solidFill>
                  <a:srgbClr val="002060"/>
                </a:solidFill>
                <a:latin typeface="Times New Roman" pitchFamily="18" charset="0"/>
                <a:cs typeface="Times New Roman" pitchFamily="18" charset="0"/>
              </a:rPr>
              <a:t> </a:t>
            </a:r>
            <a:r>
              <a:rPr lang="en-US" sz="4800" b="1" i="1" dirty="0" err="1">
                <a:solidFill>
                  <a:srgbClr val="002060"/>
                </a:solidFill>
                <a:latin typeface="Times New Roman" pitchFamily="18" charset="0"/>
                <a:cs typeface="Times New Roman" pitchFamily="18" charset="0"/>
              </a:rPr>
              <a:t>chế</a:t>
            </a:r>
            <a:endParaRPr lang="en-US" sz="4800" b="1" i="1" dirty="0">
              <a:solidFill>
                <a:srgbClr val="002060"/>
              </a:solidFill>
              <a:latin typeface="Times New Roman" pitchFamily="18" charset="0"/>
              <a:cs typeface="Times New Roman" pitchFamily="18" charset="0"/>
            </a:endParaRPr>
          </a:p>
          <a:p>
            <a:pPr lvl="0"/>
            <a:r>
              <a:rPr lang="en-US" sz="4800" dirty="0" smtClean="0">
                <a:solidFill>
                  <a:srgbClr val="002060"/>
                </a:solidFill>
                <a:latin typeface="Times New Roman" pitchFamily="18" charset="0"/>
                <a:cs typeface="Times New Roman" pitchFamily="18" charset="0"/>
              </a:rPr>
              <a:t>A</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Dân</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chủ</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chủ</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nô</a:t>
            </a:r>
            <a:endParaRPr lang="en-US" sz="4800" dirty="0">
              <a:solidFill>
                <a:srgbClr val="002060"/>
              </a:solidFill>
              <a:latin typeface="Times New Roman" pitchFamily="18" charset="0"/>
              <a:cs typeface="Times New Roman" pitchFamily="18" charset="0"/>
            </a:endParaRPr>
          </a:p>
          <a:p>
            <a:pPr lvl="0"/>
            <a:r>
              <a:rPr lang="en-US" sz="4800" dirty="0">
                <a:solidFill>
                  <a:srgbClr val="002060"/>
                </a:solidFill>
                <a:latin typeface="Times New Roman" pitchFamily="18" charset="0"/>
                <a:cs typeface="Times New Roman" pitchFamily="18" charset="0"/>
              </a:rPr>
              <a:t>B. </a:t>
            </a:r>
            <a:r>
              <a:rPr lang="en-US" sz="4800" dirty="0" err="1">
                <a:solidFill>
                  <a:srgbClr val="002060"/>
                </a:solidFill>
                <a:latin typeface="Times New Roman" pitchFamily="18" charset="0"/>
                <a:cs typeface="Times New Roman" pitchFamily="18" charset="0"/>
              </a:rPr>
              <a:t>Quân</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chủ</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chuyên</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chế</a:t>
            </a:r>
            <a:endParaRPr lang="en-US" sz="4800" dirty="0">
              <a:solidFill>
                <a:srgbClr val="002060"/>
              </a:solidFill>
              <a:latin typeface="Times New Roman" pitchFamily="18" charset="0"/>
              <a:cs typeface="Times New Roman" pitchFamily="18" charset="0"/>
            </a:endParaRPr>
          </a:p>
          <a:p>
            <a:pPr lvl="0"/>
            <a:r>
              <a:rPr lang="en-US" sz="4800" dirty="0">
                <a:solidFill>
                  <a:srgbClr val="002060"/>
                </a:solidFill>
                <a:latin typeface="Times New Roman" pitchFamily="18" charset="0"/>
                <a:cs typeface="Times New Roman" pitchFamily="18" charset="0"/>
              </a:rPr>
              <a:t>C. </a:t>
            </a:r>
            <a:r>
              <a:rPr lang="en-US" sz="4800" dirty="0" err="1">
                <a:solidFill>
                  <a:srgbClr val="002060"/>
                </a:solidFill>
                <a:latin typeface="Times New Roman" pitchFamily="18" charset="0"/>
                <a:cs typeface="Times New Roman" pitchFamily="18" charset="0"/>
              </a:rPr>
              <a:t>Quân</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chủ</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lập</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hiến</a:t>
            </a:r>
            <a:endParaRPr lang="en-US" sz="4800" dirty="0">
              <a:solidFill>
                <a:srgbClr val="002060"/>
              </a:solidFill>
              <a:latin typeface="Times New Roman" pitchFamily="18" charset="0"/>
              <a:cs typeface="Times New Roman" pitchFamily="18" charset="0"/>
            </a:endParaRPr>
          </a:p>
          <a:p>
            <a:pPr lvl="0"/>
            <a:r>
              <a:rPr lang="en-US" sz="4800" dirty="0">
                <a:solidFill>
                  <a:srgbClr val="002060"/>
                </a:solidFill>
                <a:latin typeface="Times New Roman" pitchFamily="18" charset="0"/>
                <a:cs typeface="Times New Roman" pitchFamily="18" charset="0"/>
              </a:rPr>
              <a:t>D. </a:t>
            </a:r>
            <a:r>
              <a:rPr lang="en-US" sz="4800" dirty="0" err="1">
                <a:solidFill>
                  <a:srgbClr val="002060"/>
                </a:solidFill>
                <a:latin typeface="Times New Roman" pitchFamily="18" charset="0"/>
                <a:cs typeface="Times New Roman" pitchFamily="18" charset="0"/>
              </a:rPr>
              <a:t>Cộng</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hòa</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quý</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tộc</a:t>
            </a:r>
            <a:endParaRPr lang="en-US" sz="4800" dirty="0">
              <a:solidFill>
                <a:srgbClr val="002060"/>
              </a:solidFill>
              <a:latin typeface="Times New Roman" pitchFamily="18" charset="0"/>
              <a:cs typeface="Times New Roman" pitchFamily="18" charset="0"/>
            </a:endParaRPr>
          </a:p>
          <a:p>
            <a:endParaRPr lang="en-US" dirty="0">
              <a:solidFill>
                <a:srgbClr val="FFFF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276600"/>
            <a:ext cx="8842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59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4582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38800" y="1676400"/>
            <a:ext cx="2442335" cy="2523768"/>
          </a:xfrm>
          <a:prstGeom prst="rect">
            <a:avLst/>
          </a:prstGeom>
          <a:noFill/>
        </p:spPr>
        <p:txBody>
          <a:bodyPr wrap="square" rtlCol="0">
            <a:spAutoFit/>
          </a:bodyPr>
          <a:lstStyle/>
          <a:p>
            <a:r>
              <a:rPr lang="en-US" sz="2800" b="1" i="1" dirty="0" err="1" smtClean="0">
                <a:solidFill>
                  <a:srgbClr val="002060"/>
                </a:solidFill>
                <a:latin typeface="Times New Roman" pitchFamily="18" charset="0"/>
                <a:cs typeface="Times New Roman" pitchFamily="18" charset="0"/>
              </a:rPr>
              <a:t>Hãy</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nêu</a:t>
            </a:r>
            <a:r>
              <a:rPr lang="en-US" sz="2800" b="1" i="1" dirty="0" smtClean="0">
                <a:solidFill>
                  <a:srgbClr val="002060"/>
                </a:solidFill>
                <a:latin typeface="Times New Roman" pitchFamily="18" charset="0"/>
                <a:cs typeface="Times New Roman" pitchFamily="18" charset="0"/>
              </a:rPr>
              <a:t> c</a:t>
            </a:r>
            <a:r>
              <a:rPr lang="vi-VN" sz="2800" b="1" i="1" dirty="0" smtClean="0">
                <a:solidFill>
                  <a:srgbClr val="002060"/>
                </a:solidFill>
                <a:latin typeface="Times New Roman" pitchFamily="18" charset="0"/>
                <a:cs typeface="Times New Roman" pitchFamily="18" charset="0"/>
              </a:rPr>
              <a:t>ông </a:t>
            </a:r>
            <a:r>
              <a:rPr lang="vi-VN" sz="2800" b="1" i="1" dirty="0">
                <a:solidFill>
                  <a:srgbClr val="002060"/>
                </a:solidFill>
                <a:latin typeface="Times New Roman" pitchFamily="18" charset="0"/>
                <a:cs typeface="Times New Roman" pitchFamily="18" charset="0"/>
              </a:rPr>
              <a:t>lao của Ngô Quyền trong buổi đầu độc </a:t>
            </a:r>
            <a:r>
              <a:rPr lang="vi-VN" sz="2800" b="1" i="1" dirty="0" smtClean="0">
                <a:solidFill>
                  <a:srgbClr val="002060"/>
                </a:solidFill>
                <a:latin typeface="Times New Roman" pitchFamily="18" charset="0"/>
                <a:cs typeface="Times New Roman" pitchFamily="18" charset="0"/>
              </a:rPr>
              <a:t>lập</a:t>
            </a:r>
            <a:r>
              <a:rPr lang="en-US" sz="2800" b="1" i="1" dirty="0" smtClean="0">
                <a:solidFill>
                  <a:srgbClr val="002060"/>
                </a:solidFill>
                <a:latin typeface="Times New Roman" pitchFamily="18" charset="0"/>
                <a:cs typeface="Times New Roman" pitchFamily="18" charset="0"/>
              </a:rPr>
              <a:t> ?</a:t>
            </a:r>
            <a:endParaRPr lang="vi-VN" sz="2800" b="1" i="1" dirty="0">
              <a:solidFill>
                <a:srgbClr val="00206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6358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685800" y="298862"/>
            <a:ext cx="7924800" cy="618630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b="1" dirty="0" err="1">
                <a:solidFill>
                  <a:srgbClr val="002060"/>
                </a:solidFill>
                <a:latin typeface="Times New Roman" pitchFamily="18" charset="0"/>
                <a:cs typeface="Times New Roman" pitchFamily="18" charset="0"/>
              </a:rPr>
              <a:t>Ngô</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Quyền</a:t>
            </a:r>
            <a:r>
              <a:rPr lang="en-US" sz="3600" b="1" dirty="0">
                <a:solidFill>
                  <a:srgbClr val="002060"/>
                </a:solidFill>
                <a:latin typeface="Times New Roman" pitchFamily="18" charset="0"/>
                <a:cs typeface="Times New Roman" pitchFamily="18" charset="0"/>
              </a:rPr>
              <a:t> </a:t>
            </a:r>
            <a:r>
              <a:rPr lang="en-US" sz="3600" b="1" dirty="0" smtClean="0">
                <a:solidFill>
                  <a:srgbClr val="002060"/>
                </a:solidFill>
                <a:latin typeface="Times New Roman" pitchFamily="18" charset="0"/>
                <a:cs typeface="Times New Roman" pitchFamily="18" charset="0"/>
              </a:rPr>
              <a:t> ( 898-944) </a:t>
            </a:r>
            <a:r>
              <a:rPr lang="en-US" sz="3600" dirty="0" smtClean="0">
                <a:solidFill>
                  <a:srgbClr val="002060"/>
                </a:solidFill>
                <a:latin typeface="Times New Roman" pitchFamily="18" charset="0"/>
                <a:cs typeface="Times New Roman" pitchFamily="18" charset="0"/>
              </a:rPr>
              <a:t> </a:t>
            </a:r>
          </a:p>
          <a:p>
            <a:r>
              <a:rPr lang="en-US" sz="3600" dirty="0" smtClean="0">
                <a:solidFill>
                  <a:srgbClr val="002060"/>
                </a:solidFill>
                <a:latin typeface="Times New Roman" pitchFamily="18" charset="0"/>
                <a:cs typeface="Times New Roman" pitchFamily="18" charset="0"/>
              </a:rPr>
              <a:t>-</a:t>
            </a:r>
            <a:r>
              <a:rPr lang="en-US" sz="3600" dirty="0" err="1" smtClean="0">
                <a:solidFill>
                  <a:srgbClr val="002060"/>
                </a:solidFill>
                <a:latin typeface="Times New Roman" pitchFamily="18" charset="0"/>
                <a:cs typeface="Times New Roman" pitchFamily="18" charset="0"/>
              </a:rPr>
              <a:t>Năm</a:t>
            </a:r>
            <a:r>
              <a:rPr lang="en-US" sz="3600" dirty="0" smtClean="0">
                <a:solidFill>
                  <a:srgbClr val="002060"/>
                </a:solidFill>
                <a:latin typeface="Times New Roman" pitchFamily="18" charset="0"/>
                <a:cs typeface="Times New Roman" pitchFamily="18" charset="0"/>
              </a:rPr>
              <a:t> 938</a:t>
            </a:r>
            <a:r>
              <a:rPr lang="en-US" sz="3600" dirty="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a:t>
            </a:r>
            <a:r>
              <a:rPr lang="en-US" sz="3600" dirty="0" err="1" smtClean="0">
                <a:solidFill>
                  <a:srgbClr val="002060"/>
                </a:solidFill>
                <a:latin typeface="Times New Roman" pitchFamily="18" charset="0"/>
                <a:cs typeface="Times New Roman" pitchFamily="18" charset="0"/>
              </a:rPr>
              <a:t>ãnh</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đạo</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nhân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dân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đánh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bại</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quân</a:t>
            </a:r>
            <a:r>
              <a:rPr lang="en-US" sz="3600" dirty="0" smtClean="0">
                <a:solidFill>
                  <a:srgbClr val="002060"/>
                </a:solidFill>
                <a:latin typeface="Times New Roman" pitchFamily="18" charset="0"/>
                <a:cs typeface="Times New Roman" pitchFamily="18" charset="0"/>
              </a:rPr>
              <a:t> Nam </a:t>
            </a:r>
            <a:r>
              <a:rPr lang="en-US" sz="3600" dirty="0" err="1">
                <a:solidFill>
                  <a:srgbClr val="002060"/>
                </a:solidFill>
                <a:latin typeface="Times New Roman" pitchFamily="18" charset="0"/>
                <a:cs typeface="Times New Roman" pitchFamily="18" charset="0"/>
              </a:rPr>
              <a:t>H</a:t>
            </a:r>
            <a:r>
              <a:rPr lang="en-US" sz="3600" dirty="0" err="1" smtClean="0">
                <a:solidFill>
                  <a:srgbClr val="002060"/>
                </a:solidFill>
                <a:latin typeface="Times New Roman" pitchFamily="18" charset="0"/>
                <a:cs typeface="Times New Roman" pitchFamily="18" charset="0"/>
              </a:rPr>
              <a:t>án</a:t>
            </a:r>
            <a:r>
              <a:rPr lang="en-US" sz="3600" dirty="0" smtClean="0">
                <a:solidFill>
                  <a:srgbClr val="002060"/>
                </a:solidFill>
                <a:latin typeface="Times New Roman" pitchFamily="18" charset="0"/>
                <a:cs typeface="Times New Roman" pitchFamily="18" charset="0"/>
              </a:rPr>
              <a:t> </a:t>
            </a:r>
            <a:r>
              <a:rPr lang="en-US" sz="3600" dirty="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chính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thức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kết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thúc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gần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một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ngàn</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năm</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Bắc</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thuộc</a:t>
            </a:r>
            <a:r>
              <a:rPr lang="en-US" sz="3600" dirty="0" smtClean="0">
                <a:solidFill>
                  <a:srgbClr val="002060"/>
                </a:solidFill>
                <a:latin typeface="Times New Roman" pitchFamily="18" charset="0"/>
                <a:cs typeface="Times New Roman" pitchFamily="18" charset="0"/>
              </a:rPr>
              <a:t> </a:t>
            </a:r>
            <a:r>
              <a:rPr lang="en-US" sz="3600" dirty="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mở</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ra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một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thời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kì</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độc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lập</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lâu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Tổ</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quốc</a:t>
            </a:r>
            <a:r>
              <a:rPr lang="en-US" sz="3600" dirty="0" smtClean="0">
                <a:solidFill>
                  <a:srgbClr val="002060"/>
                </a:solidFill>
                <a:latin typeface="Times New Roman" pitchFamily="18" charset="0"/>
                <a:cs typeface="Times New Roman" pitchFamily="18" charset="0"/>
              </a:rPr>
              <a:t> .</a:t>
            </a:r>
          </a:p>
          <a:p>
            <a:r>
              <a:rPr lang="en-US" sz="3600" dirty="0" smtClean="0">
                <a:solidFill>
                  <a:srgbClr val="002060"/>
                </a:solidFill>
                <a:latin typeface="Times New Roman" pitchFamily="18" charset="0"/>
                <a:cs typeface="Times New Roman" pitchFamily="18" charset="0"/>
              </a:rPr>
              <a:t>-</a:t>
            </a:r>
            <a:r>
              <a:rPr lang="en-US" sz="3600" dirty="0" err="1" smtClean="0">
                <a:solidFill>
                  <a:srgbClr val="002060"/>
                </a:solidFill>
                <a:latin typeface="Times New Roman" pitchFamily="18" charset="0"/>
                <a:cs typeface="Times New Roman" pitchFamily="18" charset="0"/>
              </a:rPr>
              <a:t>Mùa</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xuân</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năm</a:t>
            </a:r>
            <a:r>
              <a:rPr lang="en-US" sz="3600" dirty="0" smtClean="0">
                <a:solidFill>
                  <a:srgbClr val="002060"/>
                </a:solidFill>
                <a:latin typeface="Times New Roman" pitchFamily="18" charset="0"/>
                <a:cs typeface="Times New Roman" pitchFamily="18" charset="0"/>
              </a:rPr>
              <a:t> 939 </a:t>
            </a:r>
            <a:r>
              <a:rPr lang="en-US" sz="3600" dirty="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a:t>
            </a:r>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Ngô Quyền xưng Vương, chế định triều nghi, phẩm phục, đặt các chức quan cai trị từ trung ương đến địa phương đã khẳng định nền độc lập chủ quyền của dân tộc, đặt cơ sở cho các nhà nước quân chủ sau này</a:t>
            </a:r>
            <a:r>
              <a:rPr lang="vi-VN"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358052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763000"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0678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5725816"/>
            <a:ext cx="89154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dirty="0"/>
              <a:t>Đền thờ Ngô Quyền được xây dựng từ lâu đời và đã qua nhiều lần trùng tu. Lần tu sửa gần đây nhất là vào thời Vua Tự Đức (1848 – 1883). Đền có quy mô khá khiêm tốn, gồm: Nghi Môn, Tả Mạc, Hữu Mạc, Đại Bái (Tiền Đường) và Hậu Cung.</a:t>
            </a:r>
            <a:endParaRPr lang="en-US" dirty="0"/>
          </a:p>
        </p:txBody>
      </p:sp>
    </p:spTree>
    <p:extLst>
      <p:ext uri="{BB962C8B-B14F-4D97-AF65-F5344CB8AC3E}">
        <p14:creationId xmlns:p14="http://schemas.microsoft.com/office/powerpoint/2010/main" val="122548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barn(inVertical)">
                                      <p:cBhvr>
                                        <p:cTn id="12" dur="5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36616"/>
            <a:ext cx="9248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54939" y="1600200"/>
            <a:ext cx="1400640" cy="769441"/>
          </a:xfrm>
          <a:prstGeom prst="rect">
            <a:avLst/>
          </a:prstGeom>
          <a:solidFill>
            <a:srgbClr val="7030A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err="1" smtClean="0">
                <a:ln w="0"/>
                <a:solidFill>
                  <a:schemeClr val="bg1"/>
                </a:solidFill>
                <a:effectLst>
                  <a:reflection blurRad="12700" stA="50000" endPos="50000" dist="5000" dir="5400000" sy="-100000" rotWithShape="0"/>
                </a:effectLst>
              </a:rPr>
              <a:t>Bài</a:t>
            </a:r>
            <a:r>
              <a:rPr lang="en-US" sz="4400" b="1" cap="all" spc="0" dirty="0" smtClean="0">
                <a:ln w="0"/>
                <a:solidFill>
                  <a:schemeClr val="bg1"/>
                </a:solidFill>
                <a:effectLst>
                  <a:reflection blurRad="12700" stA="50000" endPos="50000" dist="5000" dir="5400000" sy="-100000" rotWithShape="0"/>
                </a:effectLst>
              </a:rPr>
              <a:t> 9</a:t>
            </a:r>
            <a:endParaRPr lang="en-US" sz="4400" b="1" cap="all" spc="0" dirty="0">
              <a:ln w="0"/>
              <a:solidFill>
                <a:schemeClr val="bg1"/>
              </a:solidFill>
              <a:effectLst>
                <a:reflection blurRad="12700" stA="50000" endPos="50000" dist="5000" dir="5400000" sy="-100000" rotWithShape="0"/>
              </a:effectLst>
            </a:endParaRPr>
          </a:p>
        </p:txBody>
      </p:sp>
      <p:sp>
        <p:nvSpPr>
          <p:cNvPr id="6" name="Rectangle 5"/>
          <p:cNvSpPr/>
          <p:nvPr/>
        </p:nvSpPr>
        <p:spPr>
          <a:xfrm>
            <a:off x="1573804" y="2515221"/>
            <a:ext cx="7495975"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ĐẤT</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NƯỚC</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BUỔI</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ĐẦU</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ĐỘC</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LẬP</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(939-967)</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878" y="4278453"/>
            <a:ext cx="4187825" cy="216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8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barn(inVertical)">
                                      <p:cBhvr>
                                        <p:cTn id="2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36616"/>
            <a:ext cx="9248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54939" y="1600200"/>
            <a:ext cx="1400640" cy="769441"/>
          </a:xfrm>
          <a:prstGeom prst="rect">
            <a:avLst/>
          </a:prstGeom>
          <a:solidFill>
            <a:srgbClr val="7030A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err="1" smtClean="0">
                <a:ln w="0"/>
                <a:solidFill>
                  <a:schemeClr val="bg1"/>
                </a:solidFill>
                <a:effectLst>
                  <a:reflection blurRad="12700" stA="50000" endPos="50000" dist="5000" dir="5400000" sy="-100000" rotWithShape="0"/>
                </a:effectLst>
              </a:rPr>
              <a:t>Bài</a:t>
            </a:r>
            <a:r>
              <a:rPr lang="en-US" sz="4400" b="1" cap="all" spc="0" dirty="0" smtClean="0">
                <a:ln w="0"/>
                <a:solidFill>
                  <a:schemeClr val="bg1"/>
                </a:solidFill>
                <a:effectLst>
                  <a:reflection blurRad="12700" stA="50000" endPos="50000" dist="5000" dir="5400000" sy="-100000" rotWithShape="0"/>
                </a:effectLst>
              </a:rPr>
              <a:t> 9</a:t>
            </a:r>
            <a:endParaRPr lang="en-US" sz="4400" b="1" cap="all" spc="0" dirty="0">
              <a:ln w="0"/>
              <a:solidFill>
                <a:schemeClr val="bg1"/>
              </a:solidFill>
              <a:effectLst>
                <a:reflection blurRad="12700" stA="50000" endPos="50000" dist="5000" dir="5400000" sy="-100000" rotWithShape="0"/>
              </a:effectLst>
            </a:endParaRPr>
          </a:p>
        </p:txBody>
      </p:sp>
      <p:sp>
        <p:nvSpPr>
          <p:cNvPr id="6" name="Rectangle 5"/>
          <p:cNvSpPr/>
          <p:nvPr/>
        </p:nvSpPr>
        <p:spPr>
          <a:xfrm>
            <a:off x="1573804" y="2515221"/>
            <a:ext cx="7495975"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ĐẤT</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NƯỚC</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BUỔI</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ĐẦU</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ĐỘC</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LẬP</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(939-967)</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5259" y="4274495"/>
            <a:ext cx="4181475"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86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338"/>
                                        </p:tgtEl>
                                        <p:attrNameLst>
                                          <p:attrName>style.visibility</p:attrName>
                                        </p:attrNameLst>
                                      </p:cBhvr>
                                      <p:to>
                                        <p:strVal val="visible"/>
                                      </p:to>
                                    </p:set>
                                    <p:animEffect transition="in" filter="barn(inVertical)">
                                      <p:cBhvr>
                                        <p:cTn id="24"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85" y="6470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9311" y="240268"/>
            <a:ext cx="8163661"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3200" b="1" dirty="0" smtClean="0">
                <a:latin typeface="+mj-lt"/>
              </a:rPr>
              <a:t>2</a:t>
            </a:r>
            <a:r>
              <a:rPr lang="vi-VN" sz="3200" b="1" dirty="0">
                <a:latin typeface="+mj-lt"/>
              </a:rPr>
              <a:t>. </a:t>
            </a:r>
            <a:r>
              <a:rPr lang="vi-VN" sz="3600" b="1" dirty="0">
                <a:latin typeface="+mj-lt"/>
              </a:rPr>
              <a:t>Công cuộc thống nhất đất nước của Đinh Bộ Lĩnh và sự thành lập nhà Đinh</a:t>
            </a:r>
            <a:endParaRPr lang="en-US" sz="3600" dirty="0">
              <a:latin typeface="+mj-lt"/>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440597"/>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1723303"/>
            <a:ext cx="6013185" cy="769441"/>
          </a:xfrm>
          <a:prstGeom prst="rect">
            <a:avLst/>
          </a:prstGeom>
          <a:noFill/>
        </p:spPr>
        <p:txBody>
          <a:bodyPr wrap="none" rtlCol="0">
            <a:spAutoFit/>
          </a:bodyPr>
          <a:lstStyle/>
          <a:p>
            <a:r>
              <a:rPr lang="en-US" sz="4400" dirty="0" err="1" smtClean="0">
                <a:latin typeface="Times New Roman" pitchFamily="18" charset="0"/>
                <a:cs typeface="Times New Roman" pitchFamily="18" charset="0"/>
              </a:rPr>
              <a:t>Năm</a:t>
            </a:r>
            <a:r>
              <a:rPr lang="en-US" sz="4400" dirty="0" smtClean="0">
                <a:latin typeface="Times New Roman" pitchFamily="18" charset="0"/>
                <a:cs typeface="Times New Roman" pitchFamily="18" charset="0"/>
              </a:rPr>
              <a:t> 944 </a:t>
            </a:r>
            <a:r>
              <a:rPr lang="en-US" sz="4400" dirty="0" err="1" smtClean="0">
                <a:latin typeface="Times New Roman" pitchFamily="18" charset="0"/>
                <a:cs typeface="Times New Roman" pitchFamily="18" charset="0"/>
              </a:rPr>
              <a:t>Ngô</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Quyền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mất</a:t>
            </a:r>
            <a:endParaRPr lang="en-US" sz="4400" dirty="0">
              <a:latin typeface="Times New Roman" pitchFamily="18" charset="0"/>
              <a:cs typeface="Times New Roman" pitchFamily="18" charset="0"/>
            </a:endParaRPr>
          </a:p>
        </p:txBody>
      </p:sp>
      <p:sp>
        <p:nvSpPr>
          <p:cNvPr id="16" name="Rounded Rectangular Callout 15"/>
          <p:cNvSpPr/>
          <p:nvPr/>
        </p:nvSpPr>
        <p:spPr>
          <a:xfrm>
            <a:off x="2057400" y="2719637"/>
            <a:ext cx="6757193" cy="1512501"/>
          </a:xfrm>
          <a:prstGeom prst="wedgeRoundRectCallout">
            <a:avLst>
              <a:gd name="adj1" fmla="val -39525"/>
              <a:gd name="adj2" fmla="val 69173"/>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itchFamily="18" charset="0"/>
                <a:cs typeface="Times New Roman" pitchFamily="18" charset="0"/>
              </a:rPr>
              <a:t>S</a:t>
            </a:r>
            <a:r>
              <a:rPr lang="vi-VN" sz="3600" dirty="0" smtClean="0">
                <a:solidFill>
                  <a:srgbClr val="FF0000"/>
                </a:solidFill>
                <a:latin typeface="Times New Roman" pitchFamily="18" charset="0"/>
                <a:cs typeface="Times New Roman" pitchFamily="18" charset="0"/>
              </a:rPr>
              <a:t>au </a:t>
            </a:r>
            <a:r>
              <a:rPr lang="vi-VN" sz="3600" dirty="0">
                <a:solidFill>
                  <a:srgbClr val="FF0000"/>
                </a:solidFill>
                <a:latin typeface="Times New Roman" pitchFamily="18" charset="0"/>
                <a:cs typeface="Times New Roman" pitchFamily="18" charset="0"/>
              </a:rPr>
              <a:t>khi Ngô Quyền mất</a:t>
            </a:r>
            <a:r>
              <a:rPr lang="en-US" sz="3600" dirty="0">
                <a:solidFill>
                  <a:srgbClr val="FF0000"/>
                </a:solidFill>
                <a:latin typeface="Times New Roman" pitchFamily="18" charset="0"/>
                <a:cs typeface="Times New Roman" pitchFamily="18" charset="0"/>
              </a:rPr>
              <a:t> </a:t>
            </a:r>
            <a:r>
              <a:rPr lang="vi-VN" sz="3600" dirty="0" smtClean="0">
                <a:solidFill>
                  <a:srgbClr val="FF0000"/>
                </a:solidFill>
                <a:latin typeface="Times New Roman" pitchFamily="18" charset="0"/>
                <a:cs typeface="Times New Roman" pitchFamily="18" charset="0"/>
              </a:rPr>
              <a:t>tình </a:t>
            </a:r>
            <a:r>
              <a:rPr lang="vi-VN" sz="3600" dirty="0">
                <a:solidFill>
                  <a:srgbClr val="FF0000"/>
                </a:solidFill>
                <a:latin typeface="Times New Roman" pitchFamily="18" charset="0"/>
                <a:cs typeface="Times New Roman" pitchFamily="18" charset="0"/>
              </a:rPr>
              <a:t>hình nước </a:t>
            </a:r>
            <a:r>
              <a:rPr lang="vi-VN" sz="3600" dirty="0" smtClean="0">
                <a:solidFill>
                  <a:srgbClr val="FF0000"/>
                </a:solidFill>
                <a:latin typeface="Times New Roman" pitchFamily="18" charset="0"/>
                <a:cs typeface="Times New Roman" pitchFamily="18" charset="0"/>
              </a:rPr>
              <a:t>ta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như</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thế</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nào</a:t>
            </a:r>
            <a:r>
              <a:rPr lang="en-US" sz="3600" dirty="0" smtClean="0">
                <a:solidFill>
                  <a:srgbClr val="FF0000"/>
                </a:solidFill>
                <a:latin typeface="Times New Roman" pitchFamily="18" charset="0"/>
                <a:cs typeface="Times New Roman" pitchFamily="18" charset="0"/>
              </a:rPr>
              <a:t> ?</a:t>
            </a:r>
            <a:endParaRPr lang="en-US" dirty="0">
              <a:solidFill>
                <a:srgbClr val="FF0000"/>
              </a:solidFill>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4572000"/>
            <a:ext cx="2768600"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78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 calcmode="lin" valueType="num">
                                      <p:cBhvr additive="base">
                                        <p:cTn id="17" dur="500" fill="hold"/>
                                        <p:tgtEl>
                                          <p:spTgt spid="6146"/>
                                        </p:tgtEl>
                                        <p:attrNameLst>
                                          <p:attrName>ppt_x</p:attrName>
                                        </p:attrNameLst>
                                      </p:cBhvr>
                                      <p:tavLst>
                                        <p:tav tm="0">
                                          <p:val>
                                            <p:strVal val="#ppt_x"/>
                                          </p:val>
                                        </p:tav>
                                        <p:tav tm="100000">
                                          <p:val>
                                            <p:strVal val="#ppt_x"/>
                                          </p:val>
                                        </p:tav>
                                      </p:tavLst>
                                    </p:anim>
                                    <p:anim calcmode="lin" valueType="num">
                                      <p:cBhvr additive="base">
                                        <p:cTn id="1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100"/>
                                        </p:tgtEl>
                                        <p:attrNameLst>
                                          <p:attrName>style.visibility</p:attrName>
                                        </p:attrNameLst>
                                      </p:cBhvr>
                                      <p:to>
                                        <p:strVal val="visible"/>
                                      </p:to>
                                    </p:set>
                                    <p:animEffect transition="in" filter="barn(inVertical)">
                                      <p:cBhvr>
                                        <p:cTn id="2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228600" y="152400"/>
            <a:ext cx="8839200" cy="646330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err="1" smtClean="0">
                <a:latin typeface="Times New Roman" pitchFamily="18" charset="0"/>
                <a:cs typeface="Times New Roman" pitchFamily="18" charset="0"/>
              </a:rPr>
              <a:t>Ngô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mất</a:t>
            </a:r>
            <a:r>
              <a:rPr lang="en-US" sz="3200" dirty="0" smtClean="0">
                <a:latin typeface="Times New Roman" pitchFamily="18" charset="0"/>
                <a:cs typeface="Times New Roman" pitchFamily="18" charset="0"/>
              </a:rPr>
              <a:t> , </a:t>
            </a:r>
            <a:r>
              <a:rPr lang="en-US" sz="3200" dirty="0">
                <a:latin typeface="Times New Roman" pitchFamily="18" charset="0"/>
                <a:cs typeface="Times New Roman" pitchFamily="18" charset="0"/>
              </a:rPr>
              <a:t>con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sẽ</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tục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nghiệp</a:t>
            </a:r>
            <a:r>
              <a:rPr lang="en-US" sz="3200" dirty="0" smtClean="0">
                <a:latin typeface="Times New Roman" pitchFamily="18" charset="0"/>
                <a:cs typeface="Times New Roman" pitchFamily="18" charset="0"/>
              </a:rPr>
              <a:t> .</a:t>
            </a:r>
          </a:p>
          <a:p>
            <a:r>
              <a:rPr lang="en-US" sz="3200" dirty="0" err="1" smtClean="0">
                <a:latin typeface="Times New Roman" pitchFamily="18" charset="0"/>
                <a:cs typeface="Times New Roman" pitchFamily="18" charset="0"/>
              </a:rPr>
              <a:t>Tuy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Dương</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Tam </a:t>
            </a:r>
            <a:r>
              <a:rPr lang="en-US" sz="3200" dirty="0" err="1">
                <a:latin typeface="Times New Roman" pitchFamily="18" charset="0"/>
                <a:cs typeface="Times New Roman" pitchFamily="18" charset="0"/>
              </a:rPr>
              <a:t>Kha</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vi-VN" sz="3600" dirty="0" smtClean="0">
                <a:latin typeface="Times New Roman" pitchFamily="18" charset="0"/>
                <a:cs typeface="Times New Roman" pitchFamily="18" charset="0"/>
              </a:rPr>
              <a:t>anh/</a:t>
            </a:r>
            <a:r>
              <a:rPr lang="en-US" sz="3600" dirty="0" err="1" smtClean="0">
                <a:latin typeface="Times New Roman" pitchFamily="18" charset="0"/>
                <a:cs typeface="Times New Roman" pitchFamily="18" charset="0"/>
              </a:rPr>
              <a:t>em</a:t>
            </a:r>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vợ </a:t>
            </a:r>
            <a:r>
              <a:rPr lang="vi-VN" sz="3600" dirty="0"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Ngô</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Quyền</a:t>
            </a:r>
            <a:r>
              <a:rPr lang="en-US"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  và là con trai của Tiết độ sứ </a:t>
            </a:r>
            <a:r>
              <a:rPr lang="en-US" sz="3600" dirty="0" err="1" smtClean="0">
                <a:latin typeface="Times New Roman" pitchFamily="18" charset="0"/>
                <a:cs typeface="Times New Roman" pitchFamily="18" charset="0"/>
              </a:rPr>
              <a:t>Dương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Nghệ</a:t>
            </a:r>
            <a:r>
              <a:rPr lang="en-US" sz="3600" dirty="0" smtClean="0">
                <a:latin typeface="Times New Roman" pitchFamily="18" charset="0"/>
                <a:cs typeface="Times New Roman" pitchFamily="18" charset="0"/>
              </a:rPr>
              <a:t> </a:t>
            </a:r>
            <a:r>
              <a:rPr lang="en-US" sz="3600" dirty="0" smtClean="0"/>
              <a:t>)</a:t>
            </a:r>
            <a:r>
              <a:rPr lang="vi-VN" sz="3600" dirty="0" smtClean="0"/>
              <a:t> </a:t>
            </a:r>
            <a:r>
              <a:rPr lang="en-US" sz="3200" dirty="0" err="1" smtClean="0">
                <a:latin typeface="Times New Roman" pitchFamily="18" charset="0"/>
                <a:cs typeface="Times New Roman" pitchFamily="18" charset="0"/>
              </a:rPr>
              <a:t>cướp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ngôi</a:t>
            </a:r>
            <a:r>
              <a:rPr lang="en-US" sz="3200" dirty="0" smtClean="0">
                <a:latin typeface="Times New Roman" pitchFamily="18" charset="0"/>
                <a:cs typeface="Times New Roman" pitchFamily="18" charset="0"/>
              </a:rPr>
              <a:t>.</a:t>
            </a:r>
          </a:p>
          <a:p>
            <a:r>
              <a:rPr lang="en-US" sz="3200" dirty="0" err="1" smtClean="0">
                <a:latin typeface="Times New Roman" pitchFamily="18" charset="0"/>
                <a:cs typeface="Times New Roman" pitchFamily="18" charset="0"/>
              </a:rPr>
              <a:t>Ngô</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Xương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lật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Dương</a:t>
            </a:r>
            <a:r>
              <a:rPr lang="en-US" sz="3200" dirty="0">
                <a:latin typeface="Times New Roman" pitchFamily="18" charset="0"/>
                <a:cs typeface="Times New Roman" pitchFamily="18" charset="0"/>
              </a:rPr>
              <a:t> Tam </a:t>
            </a:r>
            <a:r>
              <a:rPr lang="en-US" sz="3200" dirty="0" err="1">
                <a:latin typeface="Times New Roman" pitchFamily="18" charset="0"/>
                <a:cs typeface="Times New Roman" pitchFamily="18" charset="0"/>
              </a:rPr>
              <a:t>Kha</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xưng</a:t>
            </a:r>
            <a:r>
              <a:rPr lang="en-US" sz="3200"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Cổ</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Loa </a:t>
            </a:r>
            <a:r>
              <a:rPr lang="en-US" sz="3200" dirty="0" err="1" smtClean="0">
                <a:latin typeface="Times New Roman" pitchFamily="18" charset="0"/>
                <a:cs typeface="Times New Roman" pitchFamily="18" charset="0"/>
              </a:rPr>
              <a:t>rồi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anh</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trai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Ngập</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vua</a:t>
            </a:r>
            <a:r>
              <a:rPr lang="en-US" sz="3200" dirty="0" smtClean="0">
                <a:latin typeface="Times New Roman" pitchFamily="18" charset="0"/>
                <a:cs typeface="Times New Roman" pitchFamily="18" charset="0"/>
              </a:rPr>
              <a:t>.</a:t>
            </a:r>
          </a:p>
          <a:p>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954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965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mất</a:t>
            </a:r>
            <a:r>
              <a:rPr lang="en-US" sz="3200" dirty="0" smtClean="0">
                <a:latin typeface="Times New Roman" pitchFamily="18" charset="0"/>
                <a:cs typeface="Times New Roman" pitchFamily="18" charset="0"/>
              </a:rPr>
              <a:t> ,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Cổ</a:t>
            </a:r>
            <a:r>
              <a:rPr lang="en-US" sz="3200" dirty="0">
                <a:latin typeface="Times New Roman" pitchFamily="18" charset="0"/>
                <a:cs typeface="Times New Roman" pitchFamily="18" charset="0"/>
              </a:rPr>
              <a:t> Loa, </a:t>
            </a:r>
            <a:r>
              <a:rPr lang="en-US" sz="3200" dirty="0" err="1">
                <a:latin typeface="Times New Roman" pitchFamily="18" charset="0"/>
                <a:cs typeface="Times New Roman" pitchFamily="18" charset="0"/>
              </a:rPr>
              <a:t>mở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hlinkClick r:id="rId2" tooltip="Loạn 12 sứ quân"/>
              </a:rPr>
              <a:t>loạn</a:t>
            </a:r>
            <a:r>
              <a:rPr lang="en-US" sz="3200" dirty="0">
                <a:latin typeface="Times New Roman" pitchFamily="18" charset="0"/>
                <a:cs typeface="Times New Roman" pitchFamily="18" charset="0"/>
                <a:hlinkClick r:id="rId2" tooltip="Loạn 12 sứ quân"/>
              </a:rPr>
              <a:t> 12 </a:t>
            </a:r>
            <a:r>
              <a:rPr lang="en-US" sz="3200" dirty="0" err="1">
                <a:latin typeface="Times New Roman" pitchFamily="18" charset="0"/>
                <a:cs typeface="Times New Roman" pitchFamily="18" charset="0"/>
                <a:hlinkClick r:id="rId2" tooltip="Loạn 12 sứ quân"/>
              </a:rPr>
              <a:t>sứ</a:t>
            </a:r>
            <a:r>
              <a:rPr lang="en-US" sz="3200" dirty="0">
                <a:latin typeface="Times New Roman" pitchFamily="18" charset="0"/>
                <a:cs typeface="Times New Roman" pitchFamily="18" charset="0"/>
                <a:hlinkClick r:id="rId2" tooltip="Loạn 12 sứ quân"/>
              </a:rPr>
              <a:t> </a:t>
            </a:r>
            <a:r>
              <a:rPr lang="en-US" sz="3200" dirty="0" err="1">
                <a:latin typeface="Times New Roman" pitchFamily="18" charset="0"/>
                <a:cs typeface="Times New Roman" pitchFamily="18" charset="0"/>
                <a:hlinkClick r:id="rId2" tooltip="Loạn 12 sứ quân"/>
              </a:rPr>
              <a:t>quân</a:t>
            </a:r>
            <a:r>
              <a:rPr lang="en-US" sz="3200"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34249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9311" y="240268"/>
            <a:ext cx="8163661"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3200" b="1" dirty="0" smtClean="0">
                <a:latin typeface="+mj-lt"/>
              </a:rPr>
              <a:t>2</a:t>
            </a:r>
            <a:r>
              <a:rPr lang="vi-VN" sz="3200" b="1" dirty="0">
                <a:latin typeface="+mj-lt"/>
              </a:rPr>
              <a:t>. </a:t>
            </a:r>
            <a:r>
              <a:rPr lang="vi-VN" sz="3600" b="1" dirty="0">
                <a:latin typeface="+mj-lt"/>
              </a:rPr>
              <a:t>Công cuộc thống nhất đất nước của Đinh Bộ Lĩnh và sự thành lập nhà Đinh</a:t>
            </a:r>
            <a:endParaRPr lang="en-US" sz="3600" dirty="0">
              <a:latin typeface="+mj-lt"/>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2585" y="1484413"/>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3657600" y="768211"/>
            <a:ext cx="3276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06681" y="1440597"/>
            <a:ext cx="8283305" cy="4524315"/>
          </a:xfrm>
          <a:prstGeom prst="rect">
            <a:avLst/>
          </a:prstGeom>
        </p:spPr>
        <p:txBody>
          <a:bodyPr wrap="square">
            <a:spAutoFit/>
          </a:bodyPr>
          <a:lstStyle/>
          <a:p>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Năm</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944 </a:t>
            </a:r>
            <a:r>
              <a:rPr lang="en-US" sz="3600" dirty="0" err="1">
                <a:latin typeface="Times New Roman" pitchFamily="18" charset="0"/>
                <a:cs typeface="Times New Roman" pitchFamily="18" charset="0"/>
              </a:rPr>
              <a:t>Ngô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mất</a:t>
            </a:r>
            <a:endParaRPr lang="en-US" sz="3600" dirty="0">
              <a:latin typeface="Times New Roman" pitchFamily="18" charset="0"/>
              <a:cs typeface="Times New Roman" pitchFamily="18" charset="0"/>
            </a:endParaRPr>
          </a:p>
          <a:p>
            <a:r>
              <a:rPr lang="vi-VN" sz="3600" dirty="0" smtClean="0">
                <a:latin typeface="Times New Roman" pitchFamily="18" charset="0"/>
                <a:cs typeface="Times New Roman" pitchFamily="18" charset="0"/>
              </a:rPr>
              <a:t>chính </a:t>
            </a:r>
            <a:r>
              <a:rPr lang="vi-VN" sz="3600" dirty="0">
                <a:latin typeface="Times New Roman" pitchFamily="18" charset="0"/>
                <a:cs typeface="Times New Roman" pitchFamily="18" charset="0"/>
              </a:rPr>
              <a:t>quyền nhà Ngô suy yếu nhanh chóng. </a:t>
            </a:r>
            <a:endParaRPr lang="en-US" sz="3600" dirty="0" smtClean="0">
              <a:latin typeface="Times New Roman" pitchFamily="18" charset="0"/>
              <a:cs typeface="Times New Roman" pitchFamily="18" charset="0"/>
            </a:endParaRPr>
          </a:p>
          <a:p>
            <a:r>
              <a:rPr lang="en-US" sz="3600" dirty="0">
                <a:latin typeface="Times New Roman" pitchFamily="18" charset="0"/>
                <a:cs typeface="Times New Roman" pitchFamily="18" charset="0"/>
              </a:rPr>
              <a:t>-</a:t>
            </a:r>
            <a:r>
              <a:rPr lang="vi-VN" sz="3600" dirty="0" smtClean="0">
                <a:latin typeface="Times New Roman" pitchFamily="18" charset="0"/>
                <a:cs typeface="Times New Roman" pitchFamily="18" charset="0"/>
              </a:rPr>
              <a:t>Nhân </a:t>
            </a:r>
            <a:r>
              <a:rPr lang="vi-VN" sz="3600" dirty="0">
                <a:latin typeface="Times New Roman" pitchFamily="18" charset="0"/>
                <a:cs typeface="Times New Roman" pitchFamily="18" charset="0"/>
              </a:rPr>
              <a:t>cơ hội đó, các thế lực hào trưởng địa phương nổi lên, mỗi người chiếm cứ một vùng</a:t>
            </a:r>
            <a:r>
              <a:rPr lang="vi-VN" sz="3600"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a:t>
            </a:r>
            <a:r>
              <a:rPr lang="vi-VN" sz="3600" dirty="0" smtClean="0">
                <a:latin typeface="Times New Roman" pitchFamily="18" charset="0"/>
                <a:cs typeface="Times New Roman" pitchFamily="18" charset="0"/>
              </a:rPr>
              <a:t>Đến </a:t>
            </a:r>
            <a:r>
              <a:rPr lang="vi-VN" sz="3600" dirty="0">
                <a:latin typeface="Times New Roman" pitchFamily="18" charset="0"/>
                <a:cs typeface="Times New Roman" pitchFamily="18" charset="0"/>
              </a:rPr>
              <a:t>năm 965, chính quyền nhà Ngô </a:t>
            </a:r>
            <a:endParaRPr lang="en-US" sz="3600" dirty="0" smtClean="0">
              <a:latin typeface="Times New Roman" pitchFamily="18" charset="0"/>
              <a:cs typeface="Times New Roman" pitchFamily="18" charset="0"/>
            </a:endParaRPr>
          </a:p>
          <a:p>
            <a:r>
              <a:rPr lang="vi-VN" sz="3600" dirty="0" smtClean="0">
                <a:latin typeface="Times New Roman" pitchFamily="18" charset="0"/>
                <a:cs typeface="Times New Roman" pitchFamily="18" charset="0"/>
              </a:rPr>
              <a:t>tan </a:t>
            </a:r>
            <a:r>
              <a:rPr lang="vi-VN" sz="3600" dirty="0">
                <a:latin typeface="Times New Roman" pitchFamily="18" charset="0"/>
                <a:cs typeface="Times New Roman" pitchFamily="18" charset="0"/>
              </a:rPr>
              <a:t>rã, đất nước lâm vào tình trạng </a:t>
            </a:r>
            <a:endParaRPr lang="en-US" sz="3600" dirty="0" smtClean="0">
              <a:latin typeface="Times New Roman" pitchFamily="18" charset="0"/>
              <a:cs typeface="Times New Roman" pitchFamily="18" charset="0"/>
            </a:endParaRPr>
          </a:p>
          <a:p>
            <a:r>
              <a:rPr lang="vi-VN" sz="3600" dirty="0" smtClean="0">
                <a:latin typeface="Times New Roman" pitchFamily="18" charset="0"/>
                <a:cs typeface="Times New Roman" pitchFamily="18" charset="0"/>
              </a:rPr>
              <a:t>cát </a:t>
            </a:r>
            <a:r>
              <a:rPr lang="vi-VN" sz="3600" dirty="0">
                <a:latin typeface="Times New Roman" pitchFamily="18" charset="0"/>
                <a:cs typeface="Times New Roman" pitchFamily="18" charset="0"/>
              </a:rPr>
              <a:t>cứ của 12 sứ quân.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9020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additive="base">
                                        <p:cTn id="2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D:\picture-1-16576423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154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47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0" y="32657"/>
            <a:ext cx="9144000" cy="629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33600" y="6324600"/>
            <a:ext cx="4201791" cy="523220"/>
          </a:xfrm>
          <a:prstGeom prst="rect">
            <a:avLst/>
          </a:prstGeom>
          <a:noFill/>
        </p:spPr>
        <p:txBody>
          <a:bodyPr wrap="none" rtlCol="0">
            <a:spAutoFit/>
          </a:bodyPr>
          <a:lstStyle/>
          <a:p>
            <a:r>
              <a:rPr lang="en-US" sz="2800" dirty="0" err="1" smtClean="0"/>
              <a:t>Hình</a:t>
            </a:r>
            <a:r>
              <a:rPr lang="en-US" sz="2800" dirty="0" smtClean="0"/>
              <a:t> 1 </a:t>
            </a:r>
            <a:r>
              <a:rPr lang="en-US" sz="2800" dirty="0" err="1" smtClean="0"/>
              <a:t>Lược</a:t>
            </a:r>
            <a:r>
              <a:rPr lang="en-US" sz="2800" dirty="0" smtClean="0"/>
              <a:t> </a:t>
            </a:r>
            <a:r>
              <a:rPr lang="en-US" sz="2800" dirty="0" err="1" smtClean="0"/>
              <a:t>đồ</a:t>
            </a:r>
            <a:r>
              <a:rPr lang="en-US" sz="2800" dirty="0" smtClean="0"/>
              <a:t> 12 </a:t>
            </a:r>
            <a:r>
              <a:rPr lang="en-US" sz="2800" dirty="0" err="1" smtClean="0"/>
              <a:t>sứ</a:t>
            </a:r>
            <a:r>
              <a:rPr lang="en-US" sz="2800" dirty="0" smtClean="0"/>
              <a:t> </a:t>
            </a:r>
            <a:r>
              <a:rPr lang="en-US" sz="2800" dirty="0" err="1" smtClean="0"/>
              <a:t>quân</a:t>
            </a:r>
            <a:r>
              <a:rPr lang="en-US" sz="2800" dirty="0" smtClean="0"/>
              <a:t> </a:t>
            </a:r>
            <a:endParaRPr lang="en-US" sz="2800" dirty="0"/>
          </a:p>
        </p:txBody>
      </p:sp>
    </p:spTree>
    <p:extLst>
      <p:ext uri="{BB962C8B-B14F-4D97-AF65-F5344CB8AC3E}">
        <p14:creationId xmlns:p14="http://schemas.microsoft.com/office/powerpoint/2010/main" val="417621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9311" y="240268"/>
            <a:ext cx="8163661"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3200" b="1" dirty="0" smtClean="0">
                <a:latin typeface="+mj-lt"/>
              </a:rPr>
              <a:t>2</a:t>
            </a:r>
            <a:r>
              <a:rPr lang="vi-VN" sz="3200" b="1" dirty="0">
                <a:latin typeface="+mj-lt"/>
              </a:rPr>
              <a:t>. </a:t>
            </a:r>
            <a:r>
              <a:rPr lang="vi-VN" sz="3600" b="1" dirty="0">
                <a:latin typeface="+mj-lt"/>
              </a:rPr>
              <a:t>Công cuộc thống nhất đất nước của Đinh Bộ Lĩnh và sự thành lập nhà Đinh</a:t>
            </a:r>
            <a:endParaRPr lang="en-US" sz="3600" dirty="0">
              <a:latin typeface="+mj-lt"/>
              <a:cs typeface="Times New Roman" pitchFamily="18" charset="0"/>
            </a:endParaRPr>
          </a:p>
        </p:txBody>
      </p:sp>
      <p:cxnSp>
        <p:nvCxnSpPr>
          <p:cNvPr id="9" name="Straight Connector 8"/>
          <p:cNvCxnSpPr/>
          <p:nvPr/>
        </p:nvCxnSpPr>
        <p:spPr>
          <a:xfrm>
            <a:off x="3657600" y="768211"/>
            <a:ext cx="3276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317486"/>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80875" y="1628507"/>
            <a:ext cx="8028918" cy="4524315"/>
          </a:xfrm>
          <a:prstGeom prst="rect">
            <a:avLst/>
          </a:prstGeom>
        </p:spPr>
        <p:txBody>
          <a:bodyPr wrap="square">
            <a:spAutoFit/>
          </a:bodyPr>
          <a:lstStyle/>
          <a:p>
            <a:r>
              <a:rPr lang="en-US" sz="3600" dirty="0" err="1">
                <a:latin typeface="Times New Roman" pitchFamily="18" charset="0"/>
                <a:cs typeface="Times New Roman" pitchFamily="18" charset="0"/>
              </a:rPr>
              <a:t>Năm</a:t>
            </a:r>
            <a:r>
              <a:rPr lang="en-US" sz="3600" dirty="0">
                <a:latin typeface="Times New Roman" pitchFamily="18" charset="0"/>
                <a:cs typeface="Times New Roman" pitchFamily="18" charset="0"/>
              </a:rPr>
              <a:t> 944 </a:t>
            </a:r>
            <a:r>
              <a:rPr lang="en-US" sz="3600" dirty="0" err="1">
                <a:latin typeface="Times New Roman" pitchFamily="18" charset="0"/>
                <a:cs typeface="Times New Roman" pitchFamily="18" charset="0"/>
              </a:rPr>
              <a:t>Ngô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mất</a:t>
            </a:r>
            <a:endParaRPr lang="en-US" sz="3600" dirty="0">
              <a:latin typeface="Times New Roman" pitchFamily="18" charset="0"/>
              <a:cs typeface="Times New Roman" pitchFamily="18" charset="0"/>
            </a:endParaRPr>
          </a:p>
          <a:p>
            <a:r>
              <a:rPr lang="vi-VN" sz="3600" dirty="0" smtClean="0">
                <a:latin typeface="Times New Roman" pitchFamily="18" charset="0"/>
                <a:cs typeface="Times New Roman" pitchFamily="18" charset="0"/>
              </a:rPr>
              <a:t>chính </a:t>
            </a:r>
            <a:r>
              <a:rPr lang="vi-VN" sz="3600" dirty="0">
                <a:latin typeface="Times New Roman" pitchFamily="18" charset="0"/>
                <a:cs typeface="Times New Roman" pitchFamily="18" charset="0"/>
              </a:rPr>
              <a:t>quyền nhà Ngô suy yếu nhanh chóng. Nhân cơ hội đó, các thế lực hào trưởng địa phương nổi lên, mỗi người chiếm cứ một vùng</a:t>
            </a:r>
            <a:r>
              <a:rPr lang="vi-VN" sz="3600"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r>
              <a:rPr lang="vi-VN" sz="3600" dirty="0">
                <a:latin typeface="Times New Roman" pitchFamily="18" charset="0"/>
                <a:cs typeface="Times New Roman" pitchFamily="18" charset="0"/>
              </a:rPr>
              <a:t>- Đến năm 965, chính quyền nhà Ngô tan rã, đất nước lâm vào tình trạng cát cứ của 12 sứ quân.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4971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233551" y="1769004"/>
            <a:ext cx="502920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bg1"/>
                </a:solidFill>
                <a:latin typeface="Times New Roman" pitchFamily="18" charset="0"/>
                <a:cs typeface="Times New Roman" pitchFamily="18" charset="0"/>
              </a:rPr>
              <a:t>Em</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có</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biết</a:t>
            </a:r>
            <a:r>
              <a:rPr lang="en-US" sz="4000" dirty="0" smtClean="0">
                <a:solidFill>
                  <a:schemeClr val="bg1"/>
                </a:solidFill>
                <a:latin typeface="Times New Roman" pitchFamily="18" charset="0"/>
                <a:cs typeface="Times New Roman" pitchFamily="18" charset="0"/>
              </a:rPr>
              <a:t> </a:t>
            </a:r>
            <a:r>
              <a:rPr lang="en-US" dirty="0" smtClean="0">
                <a:solidFill>
                  <a:schemeClr val="bg1"/>
                </a:solidFill>
              </a:rPr>
              <a:t>?</a:t>
            </a:r>
            <a:endParaRPr lang="en-US" dirty="0">
              <a:solidFill>
                <a:schemeClr val="bg1"/>
              </a:solidFill>
            </a:endParaRPr>
          </a:p>
        </p:txBody>
      </p:sp>
      <p:sp>
        <p:nvSpPr>
          <p:cNvPr id="5" name="Down Arrow 4"/>
          <p:cNvSpPr/>
          <p:nvPr/>
        </p:nvSpPr>
        <p:spPr>
          <a:xfrm>
            <a:off x="2233551" y="1769004"/>
            <a:ext cx="762000"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041" y="2873717"/>
            <a:ext cx="2036240" cy="224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668" y="2747412"/>
            <a:ext cx="3024092" cy="234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9" name="TextBox 8"/>
          <p:cNvSpPr txBox="1">
            <a:spLocks noChangeArrowheads="1"/>
          </p:cNvSpPr>
          <p:nvPr/>
        </p:nvSpPr>
        <p:spPr bwMode="auto">
          <a:xfrm rot="20337730">
            <a:off x="3748386" y="3921050"/>
            <a:ext cx="7055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US" dirty="0" err="1"/>
              <a:t>Đọc</a:t>
            </a:r>
            <a:endParaRPr lang="en-US" dirty="0"/>
          </a:p>
          <a:p>
            <a:r>
              <a:rPr lang="en-US" dirty="0" err="1"/>
              <a:t>sgk</a:t>
            </a:r>
            <a:endParaRPr lang="en-US" dirty="0"/>
          </a:p>
        </p:txBody>
      </p:sp>
      <p:sp>
        <p:nvSpPr>
          <p:cNvPr id="10" name="TextBox 9"/>
          <p:cNvSpPr txBox="1">
            <a:spLocks noChangeArrowheads="1"/>
          </p:cNvSpPr>
          <p:nvPr/>
        </p:nvSpPr>
        <p:spPr bwMode="auto">
          <a:xfrm rot="20279229">
            <a:off x="4903200" y="3585831"/>
            <a:ext cx="8496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US" dirty="0" err="1" smtClean="0"/>
              <a:t>Trang</a:t>
            </a:r>
            <a:r>
              <a:rPr lang="en-US" dirty="0" smtClean="0"/>
              <a:t>  47</a:t>
            </a:r>
            <a:endParaRPr lang="en-US" dirty="0"/>
          </a:p>
        </p:txBody>
      </p:sp>
      <p:sp>
        <p:nvSpPr>
          <p:cNvPr id="7" name="TextBox 6"/>
          <p:cNvSpPr txBox="1"/>
          <p:nvPr/>
        </p:nvSpPr>
        <p:spPr>
          <a:xfrm>
            <a:off x="457200" y="228938"/>
            <a:ext cx="8610600"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xuất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Lĩnh</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80449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barn(inVertical)">
                                      <p:cBhvr>
                                        <p:cTn id="2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
            <a:ext cx="6476999" cy="66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182879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1600200"/>
            <a:ext cx="2057399"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600" dirty="0" err="1" smtClean="0">
                <a:solidFill>
                  <a:srgbClr val="FF0000"/>
                </a:solidFill>
                <a:latin typeface="Times New Roman" pitchFamily="18" charset="0"/>
                <a:cs typeface="Times New Roman" pitchFamily="18" charset="0"/>
              </a:rPr>
              <a:t>Đinh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Bộ</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Lĩnh</a:t>
            </a:r>
            <a:endParaRPr lang="en-US" sz="3600" dirty="0" smtClean="0">
              <a:solidFill>
                <a:srgbClr val="FF0000"/>
              </a:solidFill>
              <a:latin typeface="Times New Roman" pitchFamily="18" charset="0"/>
              <a:cs typeface="Times New Roman" pitchFamily="18" charset="0"/>
            </a:endParaRPr>
          </a:p>
        </p:txBody>
      </p:sp>
      <p:sp>
        <p:nvSpPr>
          <p:cNvPr id="5" name="TextBox 4"/>
          <p:cNvSpPr txBox="1"/>
          <p:nvPr/>
        </p:nvSpPr>
        <p:spPr>
          <a:xfrm>
            <a:off x="3352800" y="990600"/>
            <a:ext cx="5181600" cy="5293757"/>
          </a:xfrm>
          <a:prstGeom prst="rect">
            <a:avLst/>
          </a:prstGeom>
          <a:noFill/>
        </p:spPr>
        <p:txBody>
          <a:bodyPr wrap="square" rtlCol="0">
            <a:spAutoFit/>
          </a:bodyPr>
          <a:lstStyle/>
          <a:p>
            <a:r>
              <a:rPr lang="en-US" sz="2600" dirty="0" err="1">
                <a:latin typeface="Times New Roman" pitchFamily="18" charset="0"/>
                <a:cs typeface="Times New Roman" pitchFamily="18" charset="0"/>
              </a:rPr>
              <a:t>Đinh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Bộ</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Lĩnh</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sinh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944 , </a:t>
            </a:r>
            <a:r>
              <a:rPr lang="en-US" sz="2600" dirty="0" err="1" smtClean="0">
                <a:latin typeface="Times New Roman" pitchFamily="18" charset="0"/>
                <a:cs typeface="Times New Roman" pitchFamily="18" charset="0"/>
              </a:rPr>
              <a:t>là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người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động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Hoa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Lư</a:t>
            </a:r>
            <a:r>
              <a:rPr lang="en-US" sz="2600" dirty="0" smtClean="0">
                <a:latin typeface="Times New Roman" pitchFamily="18" charset="0"/>
                <a:cs typeface="Times New Roman" pitchFamily="18" charset="0"/>
              </a:rPr>
              <a:t> ( </a:t>
            </a:r>
            <a:r>
              <a:rPr lang="en-US" sz="2600" dirty="0" err="1" smtClean="0">
                <a:latin typeface="Times New Roman" pitchFamily="18" charset="0"/>
                <a:cs typeface="Times New Roman" pitchFamily="18" charset="0"/>
              </a:rPr>
              <a:t>Gia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viễn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Ninh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Bình</a:t>
            </a:r>
            <a:r>
              <a:rPr lang="en-US" sz="2600" dirty="0" smtClean="0">
                <a:latin typeface="Times New Roman" pitchFamily="18" charset="0"/>
                <a:cs typeface="Times New Roman" pitchFamily="18" charset="0"/>
              </a:rPr>
              <a:t>) Con </a:t>
            </a:r>
            <a:r>
              <a:rPr lang="en-US" sz="2600" dirty="0" err="1" smtClean="0">
                <a:latin typeface="Times New Roman" pitchFamily="18" charset="0"/>
                <a:cs typeface="Times New Roman" pitchFamily="18" charset="0"/>
              </a:rPr>
              <a:t>trai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vi-VN" sz="2600" dirty="0">
                <a:latin typeface="Times New Roman" pitchFamily="18" charset="0"/>
                <a:cs typeface="Times New Roman" pitchFamily="18" charset="0"/>
              </a:rPr>
              <a:t> </a:t>
            </a:r>
            <a:r>
              <a:rPr lang="vi-VN" sz="2600" dirty="0">
                <a:latin typeface="Times New Roman" pitchFamily="18" charset="0"/>
                <a:cs typeface="Times New Roman" pitchFamily="18" charset="0"/>
                <a:hlinkClick r:id="rId4" tooltip="Đinh Công Trứ"/>
              </a:rPr>
              <a:t>Đinh Công Trứ</a:t>
            </a:r>
            <a:r>
              <a:rPr lang="vi-VN" sz="2600" dirty="0">
                <a:latin typeface="Times New Roman" pitchFamily="18" charset="0"/>
                <a:cs typeface="Times New Roman" pitchFamily="18" charset="0"/>
              </a:rPr>
              <a:t>, </a:t>
            </a:r>
            <a:r>
              <a:rPr lang="vi-VN" sz="2600" dirty="0" smtClean="0">
                <a:latin typeface="Times New Roman" pitchFamily="18" charset="0"/>
                <a:cs typeface="Times New Roman" pitchFamily="18" charset="0"/>
              </a:rPr>
              <a:t>nha tướng </a:t>
            </a:r>
            <a:r>
              <a:rPr lang="vi-VN" sz="2600" dirty="0">
                <a:latin typeface="Times New Roman" pitchFamily="18" charset="0"/>
                <a:cs typeface="Times New Roman" pitchFamily="18" charset="0"/>
              </a:rPr>
              <a:t>của </a:t>
            </a:r>
            <a:r>
              <a:rPr lang="vi-VN" sz="2600" dirty="0">
                <a:latin typeface="Times New Roman" pitchFamily="18" charset="0"/>
                <a:cs typeface="Times New Roman" pitchFamily="18" charset="0"/>
                <a:hlinkClick r:id="rId5" tooltip="Dương Đình Nghệ"/>
              </a:rPr>
              <a:t>Dương Đình Nghệ</a:t>
            </a:r>
            <a:r>
              <a:rPr lang="vi-VN" sz="2600" dirty="0">
                <a:latin typeface="Times New Roman" pitchFamily="18" charset="0"/>
                <a:cs typeface="Times New Roman" pitchFamily="18" charset="0"/>
              </a:rPr>
              <a:t>, giữ chức thứ sử </a:t>
            </a:r>
            <a:r>
              <a:rPr lang="vi-VN" sz="2600" dirty="0">
                <a:latin typeface="Times New Roman" pitchFamily="18" charset="0"/>
                <a:cs typeface="Times New Roman" pitchFamily="18" charset="0"/>
                <a:hlinkClick r:id="rId6" tooltip="Hoan Châu"/>
              </a:rPr>
              <a:t>Hoan Châu</a:t>
            </a:r>
            <a:r>
              <a:rPr lang="vi-VN"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Sách</a:t>
            </a:r>
            <a:r>
              <a:rPr lang="en-US" sz="2600" dirty="0" smtClean="0">
                <a:latin typeface="Times New Roman" pitchFamily="18" charset="0"/>
                <a:cs typeface="Times New Roman" pitchFamily="18" charset="0"/>
              </a:rPr>
              <a:t> </a:t>
            </a:r>
            <a:r>
              <a:rPr lang="vi-VN" sz="2600" dirty="0">
                <a:latin typeface="Times New Roman" pitchFamily="18" charset="0"/>
                <a:cs typeface="Times New Roman" pitchFamily="18" charset="0"/>
              </a:rPr>
              <a:t> </a:t>
            </a:r>
            <a:r>
              <a:rPr lang="vi-VN" sz="2600" dirty="0">
                <a:latin typeface="Times New Roman" pitchFamily="18" charset="0"/>
                <a:cs typeface="Times New Roman" pitchFamily="18" charset="0"/>
                <a:hlinkClick r:id="rId7" tooltip="Đại Việt Sử Ký Toàn Thư"/>
              </a:rPr>
              <a:t>Đại Việt Sử Ký Toàn Thư</a:t>
            </a:r>
            <a:r>
              <a:rPr lang="vi-VN" sz="2600" dirty="0">
                <a:latin typeface="Times New Roman" pitchFamily="18" charset="0"/>
                <a:cs typeface="Times New Roman" pitchFamily="18" charset="0"/>
              </a:rPr>
              <a:t> chép</a:t>
            </a:r>
            <a:r>
              <a:rPr lang="vi-VN" sz="2600" dirty="0" smtClean="0">
                <a:latin typeface="Times New Roman" pitchFamily="18" charset="0"/>
                <a:cs typeface="Times New Roman" pitchFamily="18" charset="0"/>
              </a:rPr>
              <a:t>::"</a:t>
            </a:r>
            <a:r>
              <a:rPr lang="vi-VN" sz="2600" i="1" dirty="0" smtClean="0">
                <a:latin typeface="Times New Roman" pitchFamily="18" charset="0"/>
                <a:cs typeface="Times New Roman" pitchFamily="18" charset="0"/>
              </a:rPr>
              <a:t>Vào </a:t>
            </a:r>
            <a:r>
              <a:rPr lang="vi-VN" sz="2600" i="1" dirty="0">
                <a:latin typeface="Times New Roman" pitchFamily="18" charset="0"/>
                <a:cs typeface="Times New Roman" pitchFamily="18" charset="0"/>
              </a:rPr>
              <a:t>tuổi nhi đồng, </a:t>
            </a:r>
            <a:r>
              <a:rPr lang="vi-VN" sz="2600" i="1" dirty="0">
                <a:latin typeface="Times New Roman" pitchFamily="18" charset="0"/>
                <a:cs typeface="Times New Roman" pitchFamily="18" charset="0"/>
                <a:hlinkClick r:id="rId8" tooltip="Vua"/>
              </a:rPr>
              <a:t>vua</a:t>
            </a:r>
            <a:r>
              <a:rPr lang="vi-VN" sz="2600" i="1" dirty="0">
                <a:latin typeface="Times New Roman" pitchFamily="18" charset="0"/>
                <a:cs typeface="Times New Roman" pitchFamily="18" charset="0"/>
              </a:rPr>
              <a:t> thường cùng bọn trẻ con chăn trâu ngoài đồng. </a:t>
            </a:r>
            <a:r>
              <a:rPr lang="vi-VN" sz="2600" i="1" dirty="0" smtClean="0">
                <a:latin typeface="Times New Roman" pitchFamily="18" charset="0"/>
                <a:cs typeface="Times New Roman" pitchFamily="18" charset="0"/>
              </a:rPr>
              <a:t>Phàm </a:t>
            </a:r>
            <a:r>
              <a:rPr lang="vi-VN" sz="2600" i="1" dirty="0">
                <a:latin typeface="Times New Roman" pitchFamily="18" charset="0"/>
                <a:cs typeface="Times New Roman" pitchFamily="18" charset="0"/>
              </a:rPr>
              <a:t>khi chơi đùa, </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vua</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thường </a:t>
            </a:r>
            <a:r>
              <a:rPr lang="vi-VN" sz="2600" i="1" dirty="0">
                <a:latin typeface="Times New Roman" pitchFamily="18" charset="0"/>
                <a:cs typeface="Times New Roman" pitchFamily="18" charset="0"/>
              </a:rPr>
              <a:t>bắt bọn chúng chéo tay làm kiệu khiêng và cầm hoa lau đi hai bên để rước như nghi trượng thiên tử</a:t>
            </a:r>
            <a:r>
              <a:rPr lang="vi-VN" sz="2600" i="1" dirty="0" smtClean="0">
                <a:latin typeface="Times New Roman" pitchFamily="18" charset="0"/>
                <a:cs typeface="Times New Roman" pitchFamily="18" charset="0"/>
              </a:rPr>
              <a:t>.</a:t>
            </a:r>
            <a:r>
              <a:rPr lang="en-US" sz="2600" i="1"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6511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barn(inVertical)">
                                      <p:cBhvr>
                                        <p:cTn id="10" dur="500"/>
                                        <p:tgtEl>
                                          <p:spTgt spid="1126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 presetClass="entr" presetSubtype="4" fill="hold" nodeType="withEffect">
                                  <p:stCondLst>
                                    <p:cond delay="0"/>
                                  </p:stCondLst>
                                  <p:childTnLst>
                                    <p:set>
                                      <p:cBhvr>
                                        <p:cTn id="17" dur="1" fill="hold">
                                          <p:stCondLst>
                                            <p:cond delay="0"/>
                                          </p:stCondLst>
                                        </p:cTn>
                                        <p:tgtEl>
                                          <p:spTgt spid="11266"/>
                                        </p:tgtEl>
                                        <p:attrNameLst>
                                          <p:attrName>style.visibility</p:attrName>
                                        </p:attrNameLst>
                                      </p:cBhvr>
                                      <p:to>
                                        <p:strVal val="visible"/>
                                      </p:to>
                                    </p:set>
                                    <p:anim calcmode="lin" valueType="num">
                                      <p:cBhvr additive="base">
                                        <p:cTn id="18" dur="500" fill="hold"/>
                                        <p:tgtEl>
                                          <p:spTgt spid="11266"/>
                                        </p:tgtEl>
                                        <p:attrNameLst>
                                          <p:attrName>ppt_x</p:attrName>
                                        </p:attrNameLst>
                                      </p:cBhvr>
                                      <p:tavLst>
                                        <p:tav tm="0">
                                          <p:val>
                                            <p:strVal val="#ppt_x"/>
                                          </p:val>
                                        </p:tav>
                                        <p:tav tm="100000">
                                          <p:val>
                                            <p:strVal val="#ppt_x"/>
                                          </p:val>
                                        </p:tav>
                                      </p:tavLst>
                                    </p:anim>
                                    <p:anim calcmode="lin" valueType="num">
                                      <p:cBhvr additive="base">
                                        <p:cTn id="19"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59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7"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9311" y="240268"/>
            <a:ext cx="8163661"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3200" b="1" dirty="0" smtClean="0">
                <a:latin typeface="+mj-lt"/>
              </a:rPr>
              <a:t>2</a:t>
            </a:r>
            <a:r>
              <a:rPr lang="vi-VN" sz="3200" b="1" dirty="0">
                <a:latin typeface="+mj-lt"/>
              </a:rPr>
              <a:t>. </a:t>
            </a:r>
            <a:r>
              <a:rPr lang="vi-VN" sz="3600" b="1" dirty="0">
                <a:latin typeface="+mj-lt"/>
              </a:rPr>
              <a:t>Công cuộc thống nhất đất nước của Đinh Bộ Lĩnh và sự thành lập nhà Đinh</a:t>
            </a:r>
            <a:endParaRPr lang="en-US" sz="3600" dirty="0">
              <a:latin typeface="+mj-lt"/>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143" y="2425767"/>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3657600" y="768211"/>
            <a:ext cx="3276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317486"/>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21422" y="1440597"/>
            <a:ext cx="8028918" cy="1200329"/>
          </a:xfrm>
          <a:prstGeom prst="rect">
            <a:avLst/>
          </a:prstGeom>
        </p:spPr>
        <p:txBody>
          <a:bodyPr wrap="square">
            <a:spAutoFit/>
          </a:bodyPr>
          <a:lstStyle/>
          <a:p>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944 </a:t>
            </a:r>
            <a:r>
              <a:rPr lang="en-US" dirty="0" err="1">
                <a:latin typeface="Times New Roman" pitchFamily="18" charset="0"/>
                <a:cs typeface="Times New Roman" pitchFamily="18" charset="0"/>
              </a:rPr>
              <a:t>Ngô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mất</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chính </a:t>
            </a:r>
            <a:r>
              <a:rPr lang="vi-VN" dirty="0">
                <a:latin typeface="Times New Roman" pitchFamily="18" charset="0"/>
                <a:cs typeface="Times New Roman" pitchFamily="18" charset="0"/>
              </a:rPr>
              <a:t>quyền nhà Ngô suy yếu nhanh chóng. Nhân cơ hội đó, các thế lực hào trưởng địa phương nổi lên, mỗi người chiếm cứ một vùng</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vi-VN" dirty="0">
                <a:latin typeface="Times New Roman" pitchFamily="18" charset="0"/>
                <a:cs typeface="Times New Roman" pitchFamily="18" charset="0"/>
              </a:rPr>
              <a:t>- Đến năm 965, chính quyền nhà Ngô tan rã, đất nước lâm vào tình trạng cát cứ của 12 sứ quân.</a:t>
            </a:r>
            <a:endParaRPr lang="en-US" dirty="0">
              <a:latin typeface="Times New Roman" pitchFamily="18" charset="0"/>
              <a:cs typeface="Times New Roman" pitchFamily="18" charset="0"/>
            </a:endParaRPr>
          </a:p>
        </p:txBody>
      </p:sp>
      <p:sp>
        <p:nvSpPr>
          <p:cNvPr id="4" name="TextBox 3"/>
          <p:cNvSpPr txBox="1"/>
          <p:nvPr/>
        </p:nvSpPr>
        <p:spPr>
          <a:xfrm>
            <a:off x="439312" y="2895600"/>
            <a:ext cx="8070482" cy="3046988"/>
          </a:xfrm>
          <a:prstGeom prst="rect">
            <a:avLst/>
          </a:prstGeom>
          <a:noFill/>
        </p:spPr>
        <p:txBody>
          <a:bodyPr wrap="square" rtlCol="0">
            <a:spAutoFit/>
          </a:bodyPr>
          <a:lstStyle/>
          <a:p>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Với</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tài</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năng</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của</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mình</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lại</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được</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nhân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dân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ủng</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hộ</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Đinh</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Bộ</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Lĩnh</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đánh</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đâu</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thắng</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đấy</a:t>
            </a:r>
            <a:r>
              <a:rPr lang="en-US" sz="4800" dirty="0" smtClean="0">
                <a:latin typeface="Times New Roman" pitchFamily="18" charset="0"/>
                <a:cs typeface="Times New Roman" pitchFamily="18" charset="0"/>
              </a:rPr>
              <a:t> , </a:t>
            </a:r>
            <a:r>
              <a:rPr lang="en-US" sz="4800" dirty="0" err="1" smtClean="0">
                <a:latin typeface="Times New Roman" pitchFamily="18" charset="0"/>
                <a:cs typeface="Times New Roman" pitchFamily="18" charset="0"/>
              </a:rPr>
              <a:t>được</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tôn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là</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Vạn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Thắng</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Vương</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402920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9599" y="2362200"/>
            <a:ext cx="8404801" cy="147732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000" b="1" cap="none" spc="0" dirty="0" err="1" smtClean="0">
                <a:ln w="11430"/>
                <a:solidFill>
                  <a:srgbClr val="0000FF"/>
                </a:solidFill>
                <a:effectLst>
                  <a:outerShdw blurRad="50800" dist="39000" dir="5460000" algn="tl">
                    <a:srgbClr val="000000">
                      <a:alpha val="38000"/>
                    </a:srgbClr>
                  </a:outerShdw>
                </a:effectLst>
              </a:rPr>
              <a:t>KIỂM</a:t>
            </a:r>
            <a:r>
              <a:rPr lang="en-US" sz="9000" b="1" cap="none" spc="0" dirty="0" smtClean="0">
                <a:ln w="11430"/>
                <a:solidFill>
                  <a:srgbClr val="0000FF"/>
                </a:solidFill>
                <a:effectLst>
                  <a:outerShdw blurRad="50800" dist="39000" dir="5460000" algn="tl">
                    <a:srgbClr val="000000">
                      <a:alpha val="38000"/>
                    </a:srgbClr>
                  </a:outerShdw>
                </a:effectLst>
              </a:rPr>
              <a:t> </a:t>
            </a:r>
            <a:r>
              <a:rPr lang="en-US" sz="9000" b="1" cap="none" spc="0" dirty="0" err="1" smtClean="0">
                <a:ln w="11430"/>
                <a:solidFill>
                  <a:srgbClr val="0000FF"/>
                </a:solidFill>
                <a:effectLst>
                  <a:outerShdw blurRad="50800" dist="39000" dir="5460000" algn="tl">
                    <a:srgbClr val="000000">
                      <a:alpha val="38000"/>
                    </a:srgbClr>
                  </a:outerShdw>
                </a:effectLst>
              </a:rPr>
              <a:t>TRA</a:t>
            </a:r>
            <a:r>
              <a:rPr lang="en-US" sz="9000" b="1" cap="none" spc="0" dirty="0" smtClean="0">
                <a:ln w="11430"/>
                <a:solidFill>
                  <a:srgbClr val="0000FF"/>
                </a:solidFill>
                <a:effectLst>
                  <a:outerShdw blurRad="50800" dist="39000" dir="5460000" algn="tl">
                    <a:srgbClr val="000000">
                      <a:alpha val="38000"/>
                    </a:srgbClr>
                  </a:outerShdw>
                </a:effectLst>
              </a:rPr>
              <a:t> </a:t>
            </a:r>
            <a:r>
              <a:rPr lang="en-US" sz="9000" b="1" cap="none" spc="0" dirty="0" err="1" smtClean="0">
                <a:ln w="11430"/>
                <a:solidFill>
                  <a:srgbClr val="0000FF"/>
                </a:solidFill>
                <a:effectLst>
                  <a:outerShdw blurRad="50800" dist="39000" dir="5460000" algn="tl">
                    <a:srgbClr val="000000">
                      <a:alpha val="38000"/>
                    </a:srgbClr>
                  </a:outerShdw>
                </a:effectLst>
              </a:rPr>
              <a:t>BÀI</a:t>
            </a:r>
            <a:r>
              <a:rPr lang="en-US" sz="9000" b="1" cap="none" spc="0" dirty="0" smtClean="0">
                <a:ln w="11430"/>
                <a:solidFill>
                  <a:srgbClr val="0000FF"/>
                </a:solidFill>
                <a:effectLst>
                  <a:outerShdw blurRad="50800" dist="39000" dir="5460000" algn="tl">
                    <a:srgbClr val="000000">
                      <a:alpha val="38000"/>
                    </a:srgbClr>
                  </a:outerShdw>
                </a:effectLst>
              </a:rPr>
              <a:t> </a:t>
            </a:r>
            <a:r>
              <a:rPr lang="en-US" sz="9000" b="1" cap="none" spc="0" dirty="0" err="1" smtClean="0">
                <a:ln w="11430"/>
                <a:solidFill>
                  <a:srgbClr val="0000FF"/>
                </a:solidFill>
                <a:effectLst>
                  <a:outerShdw blurRad="50800" dist="39000" dir="5460000" algn="tl">
                    <a:srgbClr val="000000">
                      <a:alpha val="38000"/>
                    </a:srgbClr>
                  </a:outerShdw>
                </a:effectLst>
              </a:rPr>
              <a:t>CŨ</a:t>
            </a:r>
            <a:endParaRPr lang="en-US" sz="9000" b="1" cap="none" spc="0" dirty="0">
              <a:ln w="11430"/>
              <a:solidFill>
                <a:srgbClr val="0000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3710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7"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9311" y="240268"/>
            <a:ext cx="8163661"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3200" b="1" dirty="0" smtClean="0">
                <a:latin typeface="+mj-lt"/>
              </a:rPr>
              <a:t>2</a:t>
            </a:r>
            <a:r>
              <a:rPr lang="vi-VN" sz="3200" b="1" dirty="0">
                <a:latin typeface="+mj-lt"/>
              </a:rPr>
              <a:t>. </a:t>
            </a:r>
            <a:r>
              <a:rPr lang="vi-VN" sz="3600" b="1" dirty="0">
                <a:latin typeface="+mj-lt"/>
              </a:rPr>
              <a:t>Công cuộc thống nhất đất nước của Đinh Bộ Lĩnh và sự thành lập nhà Đinh</a:t>
            </a:r>
            <a:endParaRPr lang="en-US" sz="3600" dirty="0">
              <a:latin typeface="+mj-lt"/>
              <a:cs typeface="Times New Roman" pitchFamily="18" charset="0"/>
            </a:endParaRPr>
          </a:p>
        </p:txBody>
      </p:sp>
      <p:cxnSp>
        <p:nvCxnSpPr>
          <p:cNvPr id="9" name="Straight Connector 8"/>
          <p:cNvCxnSpPr/>
          <p:nvPr/>
        </p:nvCxnSpPr>
        <p:spPr>
          <a:xfrm>
            <a:off x="3657600" y="768211"/>
            <a:ext cx="3276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317486"/>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21422" y="1440597"/>
            <a:ext cx="8028918" cy="1754326"/>
          </a:xfrm>
          <a:prstGeom prst="rect">
            <a:avLst/>
          </a:prstGeom>
        </p:spPr>
        <p:txBody>
          <a:bodyPr wrap="square">
            <a:spAutoFit/>
          </a:bodyPr>
          <a:lstStyle/>
          <a:p>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944 </a:t>
            </a:r>
            <a:r>
              <a:rPr lang="en-US" dirty="0" err="1">
                <a:latin typeface="Times New Roman" pitchFamily="18" charset="0"/>
                <a:cs typeface="Times New Roman" pitchFamily="18" charset="0"/>
              </a:rPr>
              <a:t>Ngô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mất</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chính </a:t>
            </a:r>
            <a:r>
              <a:rPr lang="vi-VN" dirty="0">
                <a:latin typeface="Times New Roman" pitchFamily="18" charset="0"/>
                <a:cs typeface="Times New Roman" pitchFamily="18" charset="0"/>
              </a:rPr>
              <a:t>quyền nhà Ngô suy yếu nhanh chóng. Nhân cơ hội đó, các thế lực hào trưởng địa phương nổi lên, mỗi người chiếm cứ một vùng</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285750" indent="-285750">
              <a:buFontTx/>
              <a:buChar char="-"/>
            </a:pPr>
            <a:r>
              <a:rPr lang="vi-VN" dirty="0" smtClean="0">
                <a:latin typeface="Times New Roman" pitchFamily="18" charset="0"/>
                <a:cs typeface="Times New Roman" pitchFamily="18" charset="0"/>
              </a:rPr>
              <a:t>Đến </a:t>
            </a:r>
            <a:r>
              <a:rPr lang="vi-VN" dirty="0">
                <a:latin typeface="Times New Roman" pitchFamily="18" charset="0"/>
                <a:cs typeface="Times New Roman" pitchFamily="18" charset="0"/>
              </a:rPr>
              <a:t>năm 965, chính quyền nhà Ngô tan rã, đất nước lâm vào tình trạng cát cứ của 12 sứ quân</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ủng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Lĩnh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đấy</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Thắng</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Vương</a:t>
            </a:r>
            <a:endParaRPr lang="en-US" dirty="0">
              <a:latin typeface="Times New Roman" pitchFamily="18" charset="0"/>
              <a:cs typeface="Times New Roman" pitchFamily="18" charset="0"/>
            </a:endParaRPr>
          </a:p>
        </p:txBody>
      </p:sp>
      <p:sp>
        <p:nvSpPr>
          <p:cNvPr id="4" name="TextBox 3"/>
          <p:cNvSpPr txBox="1"/>
          <p:nvPr/>
        </p:nvSpPr>
        <p:spPr>
          <a:xfrm>
            <a:off x="445383" y="3194923"/>
            <a:ext cx="8070482" cy="2800767"/>
          </a:xfrm>
          <a:prstGeom prst="rect">
            <a:avLst/>
          </a:prstGeom>
          <a:noFill/>
        </p:spPr>
        <p:txBody>
          <a:bodyPr wrap="square" rtlCol="0">
            <a:spAutoFit/>
          </a:bodyPr>
          <a:lstStyle/>
          <a:p>
            <a:r>
              <a:rPr lang="vi-VN" sz="4400" dirty="0">
                <a:latin typeface="+mj-lt"/>
              </a:rPr>
              <a:t>- Trong 2 năm (966 </a:t>
            </a:r>
            <a:r>
              <a:rPr lang="vi-VN" sz="4400" dirty="0" smtClean="0">
                <a:latin typeface="+mj-lt"/>
              </a:rPr>
              <a:t>– 967</a:t>
            </a:r>
            <a:r>
              <a:rPr lang="en-US" sz="4400" dirty="0" smtClean="0">
                <a:latin typeface="+mj-lt"/>
              </a:rPr>
              <a:t>) </a:t>
            </a:r>
            <a:r>
              <a:rPr lang="vi-VN" sz="4400" dirty="0">
                <a:latin typeface="+mj-lt"/>
              </a:rPr>
              <a:t> Đinh Bộ Lĩnh lần lượt dẹp yên các sứ quân, chấm dứt tình trạng cát cứ, thống nhất đất nước.</a:t>
            </a:r>
            <a:endParaRPr lang="en-US" sz="4400" dirty="0">
              <a:latin typeface="+mj-lt"/>
              <a:cs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853" y="2920285"/>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38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arn(inVertical)">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077114" y="228600"/>
            <a:ext cx="502920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bg1"/>
                </a:solidFill>
                <a:latin typeface="Times New Roman" pitchFamily="18" charset="0"/>
                <a:cs typeface="Times New Roman" pitchFamily="18" charset="0"/>
              </a:rPr>
              <a:t>Em</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có</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biết</a:t>
            </a:r>
            <a:r>
              <a:rPr lang="en-US" sz="4000" dirty="0" smtClean="0">
                <a:solidFill>
                  <a:schemeClr val="bg1"/>
                </a:solidFill>
                <a:latin typeface="Times New Roman" pitchFamily="18" charset="0"/>
                <a:cs typeface="Times New Roman" pitchFamily="18" charset="0"/>
              </a:rPr>
              <a:t> </a:t>
            </a:r>
            <a:r>
              <a:rPr lang="en-US" dirty="0" smtClean="0">
                <a:solidFill>
                  <a:schemeClr val="bg1"/>
                </a:solidFill>
              </a:rPr>
              <a:t>?</a:t>
            </a:r>
            <a:endParaRPr lang="en-US" dirty="0">
              <a:solidFill>
                <a:schemeClr val="bg1"/>
              </a:solidFill>
            </a:endParaRPr>
          </a:p>
        </p:txBody>
      </p:sp>
      <p:sp>
        <p:nvSpPr>
          <p:cNvPr id="5" name="Down Arrow 4"/>
          <p:cNvSpPr/>
          <p:nvPr/>
        </p:nvSpPr>
        <p:spPr>
          <a:xfrm>
            <a:off x="2233551" y="237740"/>
            <a:ext cx="762000"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2477"/>
            <a:ext cx="1330726" cy="148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314" y="199569"/>
            <a:ext cx="1982494" cy="13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9" name="TextBox 8"/>
          <p:cNvSpPr txBox="1">
            <a:spLocks noChangeArrowheads="1"/>
          </p:cNvSpPr>
          <p:nvPr/>
        </p:nvSpPr>
        <p:spPr bwMode="auto">
          <a:xfrm rot="20337730">
            <a:off x="7379077" y="573280"/>
            <a:ext cx="7055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US" dirty="0" err="1"/>
              <a:t>Đọc</a:t>
            </a:r>
            <a:endParaRPr lang="en-US" dirty="0"/>
          </a:p>
          <a:p>
            <a:r>
              <a:rPr lang="en-US" dirty="0" err="1"/>
              <a:t>sgk</a:t>
            </a:r>
            <a:endParaRPr lang="en-US" dirty="0"/>
          </a:p>
        </p:txBody>
      </p:sp>
      <p:sp>
        <p:nvSpPr>
          <p:cNvPr id="10" name="TextBox 9"/>
          <p:cNvSpPr txBox="1">
            <a:spLocks noChangeArrowheads="1"/>
          </p:cNvSpPr>
          <p:nvPr/>
        </p:nvSpPr>
        <p:spPr bwMode="auto">
          <a:xfrm rot="20279229">
            <a:off x="8283683" y="569395"/>
            <a:ext cx="6538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US" sz="1600" dirty="0" err="1" smtClean="0"/>
              <a:t>Trang</a:t>
            </a:r>
            <a:r>
              <a:rPr lang="en-US" sz="1600" dirty="0" smtClean="0"/>
              <a:t>  47</a:t>
            </a:r>
            <a:endParaRPr lang="en-US" sz="1600"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1600200"/>
            <a:ext cx="3733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3505200" y="1752600"/>
            <a:ext cx="5257800" cy="3810000"/>
          </a:xfrm>
          <a:prstGeom prst="wedgeRoundRectCallout">
            <a:avLst>
              <a:gd name="adj1" fmla="val -55625"/>
              <a:gd name="adj2" fmla="val 54331"/>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Tiên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Hoàng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nhờ</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có</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tài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năng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sáng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suốt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hơn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người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dũng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cảm</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mưu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lược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nhất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đời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đương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lúc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nước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Việt</a:t>
            </a:r>
            <a:r>
              <a:rPr lang="en-US" sz="2400" dirty="0" smtClean="0">
                <a:solidFill>
                  <a:srgbClr val="002060"/>
                </a:solidFill>
                <a:latin typeface="Times New Roman" pitchFamily="18" charset="0"/>
                <a:cs typeface="Times New Roman" pitchFamily="18" charset="0"/>
              </a:rPr>
              <a:t> ta </a:t>
            </a:r>
            <a:r>
              <a:rPr lang="en-US" sz="2400" dirty="0" err="1" smtClean="0">
                <a:solidFill>
                  <a:srgbClr val="002060"/>
                </a:solidFill>
                <a:latin typeface="Times New Roman" pitchFamily="18" charset="0"/>
                <a:cs typeface="Times New Roman" pitchFamily="18" charset="0"/>
              </a:rPr>
              <a:t>không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có</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chủ</a:t>
            </a:r>
            <a:r>
              <a:rPr lang="en-US" sz="2400" dirty="0" smtClean="0">
                <a:solidFill>
                  <a:srgbClr val="002060"/>
                </a:solidFill>
                <a:latin typeface="Times New Roman" pitchFamily="18" charset="0"/>
                <a:cs typeface="Times New Roman" pitchFamily="18" charset="0"/>
              </a:rPr>
              <a:t> , </a:t>
            </a:r>
            <a:r>
              <a:rPr lang="en-US" sz="2400" dirty="0" err="1" smtClean="0">
                <a:solidFill>
                  <a:srgbClr val="002060"/>
                </a:solidFill>
                <a:latin typeface="Times New Roman" pitchFamily="18" charset="0"/>
                <a:cs typeface="Times New Roman" pitchFamily="18" charset="0"/>
              </a:rPr>
              <a:t>các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hùng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trưởng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cát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cứ</a:t>
            </a:r>
            <a:r>
              <a:rPr lang="en-US" sz="2400" dirty="0" smtClean="0">
                <a:solidFill>
                  <a:srgbClr val="002060"/>
                </a:solidFill>
                <a:latin typeface="Times New Roman" pitchFamily="18" charset="0"/>
                <a:cs typeface="Times New Roman" pitchFamily="18" charset="0"/>
              </a:rPr>
              <a:t> , </a:t>
            </a:r>
            <a:r>
              <a:rPr lang="en-US" sz="2400" dirty="0" err="1" smtClean="0">
                <a:solidFill>
                  <a:srgbClr val="002060"/>
                </a:solidFill>
                <a:latin typeface="Times New Roman" pitchFamily="18" charset="0"/>
                <a:cs typeface="Times New Roman" pitchFamily="18" charset="0"/>
              </a:rPr>
              <a:t>một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phen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cất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quân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mà</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mười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hai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sứ</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quân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phục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hết</a:t>
            </a:r>
            <a:r>
              <a:rPr lang="en-US" sz="2400" dirty="0" smtClean="0">
                <a:solidFill>
                  <a:srgbClr val="002060"/>
                </a:solidFill>
                <a:latin typeface="Times New Roman" pitchFamily="18" charset="0"/>
                <a:cs typeface="Times New Roman" pitchFamily="18" charset="0"/>
              </a:rPr>
              <a:t>  ”</a:t>
            </a:r>
          </a:p>
          <a:p>
            <a:r>
              <a:rPr lang="en-US" sz="2400" dirty="0" smtClean="0">
                <a:solidFill>
                  <a:srgbClr val="002060"/>
                </a:solidFill>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T</a:t>
            </a:r>
            <a:r>
              <a:rPr lang="en-US" sz="2400" dirty="0" smtClean="0">
                <a:solidFill>
                  <a:srgbClr val="002060"/>
                </a:solidFill>
                <a:latin typeface="Times New Roman" pitchFamily="18" charset="0"/>
                <a:cs typeface="Times New Roman" pitchFamily="18" charset="0"/>
              </a:rPr>
              <a:t>heo </a:t>
            </a:r>
            <a:r>
              <a:rPr lang="en-US" sz="2400" dirty="0" err="1" smtClean="0">
                <a:solidFill>
                  <a:srgbClr val="002060"/>
                </a:solidFill>
                <a:latin typeface="Times New Roman" pitchFamily="18" charset="0"/>
                <a:cs typeface="Times New Roman" pitchFamily="18" charset="0"/>
              </a:rPr>
              <a:t>ngô</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Sĩ</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a:t>
            </a:r>
            <a:r>
              <a:rPr lang="en-US" sz="2400" dirty="0" err="1" smtClean="0">
                <a:solidFill>
                  <a:srgbClr val="002060"/>
                </a:solidFill>
                <a:latin typeface="Times New Roman" pitchFamily="18" charset="0"/>
                <a:cs typeface="Times New Roman" pitchFamily="18" charset="0"/>
              </a:rPr>
              <a:t>iên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Đại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Việt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sử</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kí</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toàn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thư</a:t>
            </a:r>
            <a:endParaRPr lang="en-US" sz="2400" dirty="0" smtClean="0">
              <a:solidFill>
                <a:srgbClr val="002060"/>
              </a:solidFill>
              <a:latin typeface="Times New Roman" pitchFamily="18" charset="0"/>
              <a:cs typeface="Times New Roman" pitchFamily="18" charset="0"/>
            </a:endParaRPr>
          </a:p>
          <a:p>
            <a:r>
              <a:rPr lang="en-US" sz="2400" dirty="0" err="1" smtClean="0">
                <a:solidFill>
                  <a:srgbClr val="002060"/>
                </a:solidFill>
                <a:latin typeface="Times New Roman" pitchFamily="18" charset="0"/>
                <a:cs typeface="Times New Roman" pitchFamily="18" charset="0"/>
              </a:rPr>
              <a:t>Tập</a:t>
            </a:r>
            <a:r>
              <a:rPr lang="en-US" sz="2400" dirty="0" smtClean="0">
                <a:solidFill>
                  <a:srgbClr val="002060"/>
                </a:solidFill>
                <a:latin typeface="Times New Roman" pitchFamily="18" charset="0"/>
                <a:cs typeface="Times New Roman" pitchFamily="18" charset="0"/>
              </a:rPr>
              <a:t> 1 </a:t>
            </a:r>
            <a:r>
              <a:rPr lang="en-US" sz="2400" dirty="0" err="1" smtClean="0">
                <a:solidFill>
                  <a:srgbClr val="002060"/>
                </a:solidFill>
                <a:latin typeface="Times New Roman" pitchFamily="18" charset="0"/>
                <a:cs typeface="Times New Roman" pitchFamily="18" charset="0"/>
              </a:rPr>
              <a:t>sdd</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tr.211</a:t>
            </a:r>
            <a:r>
              <a:rPr lang="en-US" sz="2400" dirty="0" smtClean="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44668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nodeType="withEffect">
                                  <p:stCondLst>
                                    <p:cond delay="0"/>
                                  </p:stCondLst>
                                  <p:childTnLst>
                                    <p:set>
                                      <p:cBhvr>
                                        <p:cTn id="23" dur="1" fill="hold">
                                          <p:stCondLst>
                                            <p:cond delay="0"/>
                                          </p:stCondLst>
                                        </p:cTn>
                                        <p:tgtEl>
                                          <p:spTgt spid="7170"/>
                                        </p:tgtEl>
                                        <p:attrNameLst>
                                          <p:attrName>style.visibility</p:attrName>
                                        </p:attrNameLst>
                                      </p:cBhvr>
                                      <p:to>
                                        <p:strVal val="visible"/>
                                      </p:to>
                                    </p:set>
                                    <p:animEffect transition="in" filter="barn(inVertical)">
                                      <p:cBhvr>
                                        <p:cTn id="24" dur="500"/>
                                        <p:tgtEl>
                                          <p:spTgt spid="717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nodeType="withEffect">
                                  <p:stCondLst>
                                    <p:cond delay="0"/>
                                  </p:stCondLst>
                                  <p:childTnLst>
                                    <p:set>
                                      <p:cBhvr>
                                        <p:cTn id="31" dur="1" fill="hold">
                                          <p:stCondLst>
                                            <p:cond delay="0"/>
                                          </p:stCondLst>
                                        </p:cTn>
                                        <p:tgtEl>
                                          <p:spTgt spid="9218"/>
                                        </p:tgtEl>
                                        <p:attrNameLst>
                                          <p:attrName>style.visibility</p:attrName>
                                        </p:attrNameLst>
                                      </p:cBhvr>
                                      <p:to>
                                        <p:strVal val="visible"/>
                                      </p:to>
                                    </p:set>
                                    <p:animEffect transition="in" filter="barn(inVertical)">
                                      <p:cBhvr>
                                        <p:cTn id="3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7"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9311" y="240268"/>
            <a:ext cx="8163661"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3200" b="1" dirty="0" smtClean="0">
                <a:latin typeface="+mj-lt"/>
              </a:rPr>
              <a:t>2</a:t>
            </a:r>
            <a:r>
              <a:rPr lang="vi-VN" sz="3200" b="1" dirty="0">
                <a:latin typeface="+mj-lt"/>
              </a:rPr>
              <a:t>. </a:t>
            </a:r>
            <a:r>
              <a:rPr lang="vi-VN" sz="3600" b="1" dirty="0">
                <a:latin typeface="+mj-lt"/>
              </a:rPr>
              <a:t>Công cuộc thống nhất đất nước của Đinh Bộ Lĩnh và sự thành lập nhà Đinh</a:t>
            </a:r>
            <a:endParaRPr lang="en-US" sz="3600" dirty="0">
              <a:latin typeface="+mj-lt"/>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601" y="3154362"/>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3657600" y="768211"/>
            <a:ext cx="3276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317486"/>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89437" y="1506049"/>
            <a:ext cx="8728363" cy="1477328"/>
          </a:xfrm>
          <a:prstGeom prst="rect">
            <a:avLst/>
          </a:prstGeom>
        </p:spPr>
        <p:txBody>
          <a:bodyPr wrap="square">
            <a:spAutoFit/>
          </a:bodyPr>
          <a:lstStyle/>
          <a:p>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944 </a:t>
            </a:r>
            <a:r>
              <a:rPr lang="en-US" dirty="0" err="1">
                <a:latin typeface="Times New Roman" pitchFamily="18" charset="0"/>
                <a:cs typeface="Times New Roman" pitchFamily="18" charset="0"/>
              </a:rPr>
              <a:t>Ngô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mất</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chính </a:t>
            </a:r>
            <a:r>
              <a:rPr lang="vi-VN" dirty="0">
                <a:latin typeface="Times New Roman" pitchFamily="18" charset="0"/>
                <a:cs typeface="Times New Roman" pitchFamily="18" charset="0"/>
              </a:rPr>
              <a:t>quyền nhà Ngô suy yếu nhanh chóng. Nhân cơ hội đó, các thế lực hào trưởng địa phương nổi lên, mỗi người chiếm cứ một vùng</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285750" indent="-285750">
              <a:buFontTx/>
              <a:buChar char="-"/>
            </a:pPr>
            <a:r>
              <a:rPr lang="vi-VN" dirty="0" smtClean="0">
                <a:latin typeface="Times New Roman" pitchFamily="18" charset="0"/>
                <a:cs typeface="Times New Roman" pitchFamily="18" charset="0"/>
              </a:rPr>
              <a:t>Đến </a:t>
            </a:r>
            <a:r>
              <a:rPr lang="vi-VN" dirty="0">
                <a:latin typeface="Times New Roman" pitchFamily="18" charset="0"/>
                <a:cs typeface="Times New Roman" pitchFamily="18" charset="0"/>
              </a:rPr>
              <a:t>năm 965, chính quyền nhà Ngô tan rã, đất nước lâm vào tình trạng cát cứ của 12 sứ quân</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ủng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Lĩnh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đấy</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Thắng</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Vương</a:t>
            </a:r>
            <a:endParaRPr lang="en-US" dirty="0">
              <a:latin typeface="Times New Roman" pitchFamily="18" charset="0"/>
              <a:cs typeface="Times New Roman" pitchFamily="18" charset="0"/>
            </a:endParaRPr>
          </a:p>
        </p:txBody>
      </p:sp>
      <p:sp>
        <p:nvSpPr>
          <p:cNvPr id="4" name="TextBox 3"/>
          <p:cNvSpPr txBox="1"/>
          <p:nvPr/>
        </p:nvSpPr>
        <p:spPr>
          <a:xfrm>
            <a:off x="400640" y="3276600"/>
            <a:ext cx="8070482" cy="2308324"/>
          </a:xfrm>
          <a:prstGeom prst="rect">
            <a:avLst/>
          </a:prstGeom>
          <a:noFill/>
        </p:spPr>
        <p:txBody>
          <a:bodyPr wrap="square" rtlCol="0">
            <a:spAutoFit/>
          </a:bodyPr>
          <a:lstStyle/>
          <a:p>
            <a:r>
              <a:rPr lang="vi-VN" sz="4800" dirty="0">
                <a:latin typeface="Times New Roman" pitchFamily="18" charset="0"/>
                <a:cs typeface="Times New Roman" pitchFamily="18" charset="0"/>
              </a:rPr>
              <a:t>- Sau khi thống nhất đất nước, Đinh Bộ Lĩnh lên ngôi hoàng đế, lập ra nhà Đinh</a:t>
            </a:r>
            <a:r>
              <a:rPr lang="vi-VN" sz="4800" dirty="0"/>
              <a:t>.</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128768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13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722" y="6477000"/>
            <a:ext cx="8730275"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err="1" smtClean="0"/>
              <a:t>Đền</a:t>
            </a:r>
            <a:r>
              <a:rPr lang="en-US" dirty="0" smtClean="0"/>
              <a:t> </a:t>
            </a:r>
            <a:r>
              <a:rPr lang="en-US" dirty="0" err="1" smtClean="0"/>
              <a:t>thờ</a:t>
            </a:r>
            <a:r>
              <a:rPr lang="en-US" dirty="0" smtClean="0"/>
              <a:t> </a:t>
            </a:r>
            <a:r>
              <a:rPr lang="en-US" dirty="0" err="1" smtClean="0"/>
              <a:t>Đinh</a:t>
            </a:r>
            <a:r>
              <a:rPr lang="en-US" dirty="0" smtClean="0"/>
              <a:t> </a:t>
            </a:r>
            <a:r>
              <a:rPr lang="en-US" dirty="0" err="1" smtClean="0"/>
              <a:t>Tiên</a:t>
            </a:r>
            <a:r>
              <a:rPr lang="en-US" dirty="0" smtClean="0"/>
              <a:t> </a:t>
            </a:r>
            <a:r>
              <a:rPr lang="en-US" dirty="0" err="1" smtClean="0"/>
              <a:t>Hoàng</a:t>
            </a:r>
            <a:r>
              <a:rPr lang="en-US" dirty="0" smtClean="0"/>
              <a:t> – </a:t>
            </a:r>
            <a:r>
              <a:rPr lang="en-US" dirty="0" err="1" smtClean="0"/>
              <a:t>được</a:t>
            </a:r>
            <a:r>
              <a:rPr lang="en-US" dirty="0" smtClean="0"/>
              <a:t> UNESCO </a:t>
            </a:r>
            <a:r>
              <a:rPr lang="en-US" dirty="0" err="1" smtClean="0"/>
              <a:t>công</a:t>
            </a:r>
            <a:r>
              <a:rPr lang="en-US" dirty="0" smtClean="0"/>
              <a:t> </a:t>
            </a:r>
            <a:r>
              <a:rPr lang="en-US" dirty="0" err="1" smtClean="0"/>
              <a:t>nhận</a:t>
            </a:r>
            <a:r>
              <a:rPr lang="en-US" dirty="0" smtClean="0"/>
              <a:t> </a:t>
            </a:r>
            <a:r>
              <a:rPr lang="en-US" dirty="0" err="1" smtClean="0"/>
              <a:t>là</a:t>
            </a:r>
            <a:r>
              <a:rPr lang="en-US" dirty="0" smtClean="0"/>
              <a:t> di </a:t>
            </a:r>
            <a:r>
              <a:rPr lang="en-US" dirty="0" err="1" smtClean="0"/>
              <a:t>sản</a:t>
            </a:r>
            <a:r>
              <a:rPr lang="en-US" dirty="0" smtClean="0"/>
              <a:t> </a:t>
            </a:r>
            <a:r>
              <a:rPr lang="en-US" dirty="0" err="1" smtClean="0"/>
              <a:t>văn</a:t>
            </a:r>
            <a:r>
              <a:rPr lang="en-US" dirty="0" smtClean="0"/>
              <a:t> </a:t>
            </a:r>
            <a:r>
              <a:rPr lang="en-US" dirty="0" err="1" smtClean="0"/>
              <a:t>hoá</a:t>
            </a:r>
            <a:r>
              <a:rPr lang="en-US" dirty="0" smtClean="0"/>
              <a:t> </a:t>
            </a:r>
            <a:r>
              <a:rPr lang="en-US" dirty="0" err="1" smtClean="0"/>
              <a:t>thế</a:t>
            </a:r>
            <a:r>
              <a:rPr lang="en-US" dirty="0" smtClean="0"/>
              <a:t> </a:t>
            </a:r>
            <a:r>
              <a:rPr lang="en-US" dirty="0" err="1" smtClean="0"/>
              <a:t>giới</a:t>
            </a:r>
            <a:r>
              <a:rPr lang="en-US" dirty="0" smtClean="0"/>
              <a:t> </a:t>
            </a:r>
            <a:r>
              <a:rPr lang="en-US" dirty="0" err="1" smtClean="0"/>
              <a:t>năm</a:t>
            </a:r>
            <a:r>
              <a:rPr lang="en-US" dirty="0" smtClean="0"/>
              <a:t> 2014</a:t>
            </a:r>
            <a:endParaRPr lang="en-US" dirty="0"/>
          </a:p>
        </p:txBody>
      </p:sp>
    </p:spTree>
    <p:extLst>
      <p:ext uri="{BB962C8B-B14F-4D97-AF65-F5344CB8AC3E}">
        <p14:creationId xmlns:p14="http://schemas.microsoft.com/office/powerpoint/2010/main" val="377526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barn(inVertical)">
                                      <p:cBhvr>
                                        <p:cTn id="12"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43200" y="2438400"/>
            <a:ext cx="184731" cy="369332"/>
          </a:xfrm>
          <a:prstGeom prst="rect">
            <a:avLst/>
          </a:prstGeom>
          <a:noFill/>
        </p:spPr>
        <p:txBody>
          <a:bodyPr wrap="none" rtlCol="0">
            <a:spAutoFit/>
          </a:bodyPr>
          <a:lstStyle/>
          <a:p>
            <a:endParaRPr lang="en-US" dirty="0"/>
          </a:p>
        </p:txBody>
      </p:sp>
      <p:sp>
        <p:nvSpPr>
          <p:cNvPr id="5" name="Rectangle 4"/>
          <p:cNvSpPr/>
          <p:nvPr/>
        </p:nvSpPr>
        <p:spPr>
          <a:xfrm>
            <a:off x="1447800" y="1976735"/>
            <a:ext cx="6248400" cy="1661993"/>
          </a:xfrm>
          <a:prstGeom prst="rect">
            <a:avLst/>
          </a:prstGeom>
          <a:noFill/>
        </p:spPr>
        <p:txBody>
          <a:bodyPr wrap="square" lIns="91440" tIns="45720" rIns="91440" bIns="45720">
            <a:spAutoFit/>
          </a:bodyPr>
          <a:lstStyle/>
          <a:p>
            <a:pPr algn="ct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LUYỆN</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TẬP</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VẬN</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DỤNG</a:t>
            </a:r>
            <a:endPar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sgk</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trang</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47)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96592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4582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38800" y="1676400"/>
            <a:ext cx="2442335" cy="2523768"/>
          </a:xfrm>
          <a:prstGeom prst="rect">
            <a:avLst/>
          </a:prstGeom>
          <a:noFill/>
        </p:spPr>
        <p:txBody>
          <a:bodyPr wrap="square" rtlCol="0">
            <a:spAutoFit/>
          </a:bodyPr>
          <a:lstStyle/>
          <a:p>
            <a:r>
              <a:rPr lang="en-US" sz="2800" b="1" i="1" dirty="0" err="1" smtClean="0">
                <a:solidFill>
                  <a:srgbClr val="002060"/>
                </a:solidFill>
                <a:latin typeface="Times New Roman" pitchFamily="18" charset="0"/>
                <a:cs typeface="Times New Roman" pitchFamily="18" charset="0"/>
              </a:rPr>
              <a:t>Hãy</a:t>
            </a:r>
            <a:r>
              <a:rPr lang="en-US" sz="2800" b="1" i="1" dirty="0" smtClean="0">
                <a:solidFill>
                  <a:srgbClr val="002060"/>
                </a:solidFill>
                <a:latin typeface="Times New Roman" pitchFamily="18" charset="0"/>
                <a:cs typeface="Times New Roman" pitchFamily="18" charset="0"/>
              </a:rPr>
              <a:t> </a:t>
            </a:r>
            <a:r>
              <a:rPr lang="en-US" sz="2800" b="1" i="1" dirty="0" err="1" smtClean="0">
                <a:solidFill>
                  <a:srgbClr val="002060"/>
                </a:solidFill>
                <a:latin typeface="Times New Roman" pitchFamily="18" charset="0"/>
                <a:cs typeface="Times New Roman" pitchFamily="18" charset="0"/>
              </a:rPr>
              <a:t>nêu</a:t>
            </a:r>
            <a:r>
              <a:rPr lang="en-US" sz="2800" b="1" i="1" dirty="0" smtClean="0">
                <a:solidFill>
                  <a:srgbClr val="002060"/>
                </a:solidFill>
                <a:latin typeface="Times New Roman" pitchFamily="18" charset="0"/>
                <a:cs typeface="Times New Roman" pitchFamily="18" charset="0"/>
              </a:rPr>
              <a:t> c</a:t>
            </a:r>
            <a:r>
              <a:rPr lang="vi-VN" sz="2800" b="1" i="1" dirty="0" smtClean="0">
                <a:solidFill>
                  <a:srgbClr val="002060"/>
                </a:solidFill>
                <a:latin typeface="Times New Roman" pitchFamily="18" charset="0"/>
                <a:cs typeface="Times New Roman" pitchFamily="18" charset="0"/>
              </a:rPr>
              <a:t>ông </a:t>
            </a:r>
            <a:r>
              <a:rPr lang="vi-VN" sz="2800" b="1" i="1" dirty="0">
                <a:solidFill>
                  <a:srgbClr val="002060"/>
                </a:solidFill>
                <a:latin typeface="Times New Roman" pitchFamily="18" charset="0"/>
                <a:cs typeface="Times New Roman" pitchFamily="18" charset="0"/>
              </a:rPr>
              <a:t>lao của Ngô Quyền trong buổi đầu độc </a:t>
            </a:r>
            <a:r>
              <a:rPr lang="vi-VN" sz="2800" b="1" i="1" dirty="0" smtClean="0">
                <a:solidFill>
                  <a:srgbClr val="002060"/>
                </a:solidFill>
                <a:latin typeface="Times New Roman" pitchFamily="18" charset="0"/>
                <a:cs typeface="Times New Roman" pitchFamily="18" charset="0"/>
              </a:rPr>
              <a:t>lập</a:t>
            </a:r>
            <a:r>
              <a:rPr lang="en-US" sz="2800" b="1" i="1" dirty="0" smtClean="0">
                <a:solidFill>
                  <a:srgbClr val="002060"/>
                </a:solidFill>
                <a:latin typeface="Times New Roman" pitchFamily="18" charset="0"/>
                <a:cs typeface="Times New Roman" pitchFamily="18" charset="0"/>
              </a:rPr>
              <a:t> ?</a:t>
            </a:r>
            <a:endParaRPr lang="vi-VN" sz="2800" b="1" i="1" dirty="0">
              <a:solidFill>
                <a:srgbClr val="00206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66027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81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flipH="1">
            <a:off x="143494" y="23813"/>
            <a:ext cx="7658100" cy="7909858"/>
          </a:xfrm>
          <a:prstGeom prst="rect">
            <a:avLst/>
          </a:prstGeom>
          <a:noFill/>
        </p:spPr>
        <p:txBody>
          <a:bodyPr wrap="square" rtlCol="0">
            <a:spAutoFit/>
          </a:bodyPr>
          <a:lstStyle/>
          <a:p>
            <a:r>
              <a:rPr lang="vi-VN" sz="3200" b="1" i="1" dirty="0">
                <a:solidFill>
                  <a:srgbClr val="002060"/>
                </a:solidFill>
                <a:latin typeface="Times New Roman" pitchFamily="18" charset="0"/>
                <a:cs typeface="Times New Roman" pitchFamily="18" charset="0"/>
              </a:rPr>
              <a:t>Công lao của Ngô Quyền trong buổi đầu độc lập:</a:t>
            </a:r>
          </a:p>
          <a:p>
            <a:r>
              <a:rPr lang="vi-VN" sz="3200" dirty="0">
                <a:latin typeface="Times New Roman" pitchFamily="18" charset="0"/>
                <a:cs typeface="Times New Roman" pitchFamily="18" charset="0"/>
              </a:rPr>
              <a:t>- Chấm dứt thời kỳ đô hộ của phong kiến phương Bắc.</a:t>
            </a:r>
          </a:p>
          <a:p>
            <a:r>
              <a:rPr lang="vi-VN" sz="3200" dirty="0">
                <a:latin typeface="Times New Roman" pitchFamily="18" charset="0"/>
                <a:cs typeface="Times New Roman" pitchFamily="18" charset="0"/>
              </a:rPr>
              <a:t>- Ngô Quyền đã chọn Cổ Loa làm kinh đô của đất nước. Tận dụng những thành quả của quá khứ và giảm thiểu thời gian, công sức đầu tư xây dựng một kinh thành mới, mà còn thể hiện một tinh thần nối lại quốc thống xưa.</a:t>
            </a:r>
          </a:p>
          <a:p>
            <a:r>
              <a:rPr lang="vi-VN" sz="3200" dirty="0">
                <a:latin typeface="Times New Roman" pitchFamily="18" charset="0"/>
                <a:cs typeface="Times New Roman" pitchFamily="18" charset="0"/>
              </a:rPr>
              <a:t>- Ngô Quyền xưng Vương, chế định triều nghi, phẩm phục, đặt các chức quan cai trị từ trung ương đến địa phương đã khẳng định nền độc lập chủ quyền của dân tộc, đặt cơ sở cho các nhà nước quân chủ sau này.</a:t>
            </a:r>
          </a:p>
          <a:p>
            <a:r>
              <a:rPr lang="vi-VN" sz="2000" dirty="0"/>
              <a:t/>
            </a:r>
            <a:br>
              <a:rPr lang="vi-VN" sz="2000" dirty="0"/>
            </a:br>
            <a:r>
              <a:rPr lang="vi-VN" sz="2000" dirty="0"/>
              <a:t/>
            </a:r>
            <a:br>
              <a:rPr lang="vi-VN" sz="2000" dirty="0"/>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9457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7924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67000" y="2362200"/>
            <a:ext cx="4724399" cy="2862322"/>
          </a:xfrm>
          <a:prstGeom prst="rect">
            <a:avLst/>
          </a:prstGeom>
          <a:noFill/>
        </p:spPr>
        <p:txBody>
          <a:bodyPr wrap="square" rtlCol="0">
            <a:spAutoFit/>
          </a:bodyPr>
          <a:lstStyle/>
          <a:p>
            <a:r>
              <a:rPr lang="vi-VN" b="1" dirty="0"/>
              <a:t> </a:t>
            </a:r>
            <a:r>
              <a:rPr lang="vi-VN" sz="3600" dirty="0">
                <a:latin typeface="Times New Roman" pitchFamily="18" charset="0"/>
                <a:cs typeface="Times New Roman" pitchFamily="18" charset="0"/>
              </a:rPr>
              <a:t>Hãy trình bày công cuộc thống nhất đất nước và thành lập nhà Đinh của Đinh Bộ </a:t>
            </a:r>
            <a:r>
              <a:rPr lang="vi-VN" sz="3600" dirty="0" smtClean="0">
                <a:latin typeface="Times New Roman" pitchFamily="18" charset="0"/>
                <a:cs typeface="Times New Roman" pitchFamily="18" charset="0"/>
              </a:rPr>
              <a:t>Lĩnh</a:t>
            </a:r>
            <a:r>
              <a:rPr lang="en-US" sz="3600" dirty="0" smtClean="0">
                <a:latin typeface="Times New Roman" pitchFamily="18" charset="0"/>
                <a:cs typeface="Times New Roman" pitchFamily="18" charset="0"/>
              </a:rPr>
              <a:t> ?</a:t>
            </a:r>
            <a:endParaRPr lang="en-US" sz="3200" dirty="0"/>
          </a:p>
        </p:txBody>
      </p:sp>
    </p:spTree>
    <p:extLst>
      <p:ext uri="{BB962C8B-B14F-4D97-AF65-F5344CB8AC3E}">
        <p14:creationId xmlns:p14="http://schemas.microsoft.com/office/powerpoint/2010/main" val="140592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15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58847"/>
            <a:ext cx="8229600" cy="640175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vi-VN" sz="2800" b="1" i="1" dirty="0">
                <a:solidFill>
                  <a:srgbClr val="002060"/>
                </a:solidFill>
                <a:latin typeface="Times New Roman" pitchFamily="18" charset="0"/>
                <a:cs typeface="Times New Roman" pitchFamily="18" charset="0"/>
              </a:rPr>
              <a:t>Công cuộc thống nhất đất nước và thành lập nhà Đinh của Đinh Bộ Lĩnh:</a:t>
            </a:r>
          </a:p>
          <a:p>
            <a:r>
              <a:rPr lang="vi-VN" sz="2800" dirty="0">
                <a:latin typeface="Times New Roman" pitchFamily="18" charset="0"/>
                <a:cs typeface="Times New Roman" pitchFamily="18" charset="0"/>
              </a:rPr>
              <a:t>- Trong khoảng thời gian từ năm 945 đến năm 950, Đinh Bộ Lĩnh đã toàn quyền làm chủ vùng đất Hoa Lư và khu vực xung quanh</a:t>
            </a:r>
          </a:p>
          <a:p>
            <a:r>
              <a:rPr lang="vi-VN" sz="2800" dirty="0">
                <a:latin typeface="Times New Roman" pitchFamily="18" charset="0"/>
                <a:cs typeface="Times New Roman" pitchFamily="18" charset="0"/>
              </a:rPr>
              <a:t>- Năm 951, với tài năng của mình, Đinh Bộ Lĩnh đánh đâu thắng đó, được tôn là Vạn Thắng Vương.</a:t>
            </a:r>
          </a:p>
          <a:p>
            <a:r>
              <a:rPr lang="vi-VN" sz="2800" dirty="0">
                <a:latin typeface="Times New Roman" pitchFamily="18" charset="0"/>
                <a:cs typeface="Times New Roman" pitchFamily="18" charset="0"/>
              </a:rPr>
              <a:t>- Bằng các biện pháp chính trị mềm dẻo - liên kết, hàng phục kết hợp với biện pháp quân sự cứng rắn - chinh phạt, Đinh Bộ Lĩnh đã lần lượt dẹp yên các sứ quân, chấm dứt cuộc “nội loạn”, thu non sông về một mối vào cuối năm 967.</a:t>
            </a:r>
          </a:p>
          <a:p>
            <a:r>
              <a:rPr lang="vi-VN" sz="2800" dirty="0">
                <a:latin typeface="Times New Roman" pitchFamily="18" charset="0"/>
                <a:cs typeface="Times New Roman" pitchFamily="18" charset="0"/>
              </a:rPr>
              <a:t>- Năm 968 Đinh Bộ Lĩnh trở thành vị hoàng đế đầu tiên của Việt Nam, nhà Đinh được thành lập.</a:t>
            </a:r>
          </a:p>
          <a:p>
            <a:endParaRPr lang="en-US" dirty="0"/>
          </a:p>
        </p:txBody>
      </p:sp>
    </p:spTree>
    <p:extLst>
      <p:ext uri="{BB962C8B-B14F-4D97-AF65-F5344CB8AC3E}">
        <p14:creationId xmlns:p14="http://schemas.microsoft.com/office/powerpoint/2010/main" val="143048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2413338"/>
            <a:ext cx="5562600" cy="156966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vi-VN" sz="3200" b="1" dirty="0">
                <a:solidFill>
                  <a:srgbClr val="002060"/>
                </a:solidFill>
                <a:latin typeface="Times New Roman" pitchFamily="18" charset="0"/>
                <a:cs typeface="Times New Roman" pitchFamily="18" charset="0"/>
              </a:rPr>
              <a:t>2.</a:t>
            </a:r>
            <a:r>
              <a:rPr lang="vi-VN" sz="3200" dirty="0">
                <a:solidFill>
                  <a:srgbClr val="002060"/>
                </a:solidFill>
                <a:latin typeface="Times New Roman" pitchFamily="18" charset="0"/>
                <a:cs typeface="Times New Roman" pitchFamily="18" charset="0"/>
              </a:rPr>
              <a:t> Những việc làm của Đinh Bộ Lĩnh có ý nghĩa như thế nào đối với dân tộc</a:t>
            </a:r>
            <a:r>
              <a:rPr lang="vi-VN" sz="3200" dirty="0" smtClean="0">
                <a:solidFill>
                  <a:srgbClr val="002060"/>
                </a:solidFill>
                <a:latin typeface="Times New Roman" pitchFamily="18" charset="0"/>
                <a:cs typeface="Times New Roman" pitchFamily="18" charset="0"/>
              </a:rPr>
              <a:t>?</a:t>
            </a:r>
            <a:endParaRPr lang="en-US" dirty="0">
              <a:solidFill>
                <a:srgbClr val="002060"/>
              </a:solidFill>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413338"/>
            <a:ext cx="1981200" cy="200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64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762000" y="381000"/>
            <a:ext cx="3048000" cy="3355848"/>
          </a:xfrm>
          <a:prstGeom prst="wedgeRoundRectCallout">
            <a:avLst>
              <a:gd name="adj1" fmla="val 50542"/>
              <a:gd name="adj2" fmla="val 73111"/>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Ngô</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Rounded Rectangular Callout 6"/>
          <p:cNvSpPr/>
          <p:nvPr/>
        </p:nvSpPr>
        <p:spPr>
          <a:xfrm>
            <a:off x="4876800" y="304800"/>
            <a:ext cx="3048000" cy="3355848"/>
          </a:xfrm>
          <a:prstGeom prst="wedgeRoundRectCallout">
            <a:avLst>
              <a:gd name="adj1" fmla="val -29328"/>
              <a:gd name="adj2" fmla="val 7134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err="1" smtClean="0">
                <a:solidFill>
                  <a:srgbClr val="0000FF"/>
                </a:solidFill>
                <a:latin typeface="Times New Roman" pitchFamily="18" charset="0"/>
                <a:cs typeface="Times New Roman" pitchFamily="18" charset="0"/>
              </a:rPr>
              <a:t>Trình</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bày</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1,Ngô</a:t>
            </a:r>
            <a:r>
              <a:rPr lang="en-US" sz="3200" b="1" i="1" dirty="0" smtClean="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Quyền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dựng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nền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độc</a:t>
            </a:r>
            <a:r>
              <a:rPr lang="en-US" sz="3200" b="1" i="1" dirty="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lập</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như</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thế</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nào</a:t>
            </a:r>
            <a:r>
              <a:rPr lang="en-US" sz="3200" b="1" i="1" dirty="0" smtClean="0">
                <a:solidFill>
                  <a:srgbClr val="0000FF"/>
                </a:solidFill>
                <a:latin typeface="Times New Roman" pitchFamily="18" charset="0"/>
                <a:cs typeface="Times New Roman" pitchFamily="18" charset="0"/>
              </a:rPr>
              <a:t> ?</a:t>
            </a:r>
            <a:endParaRPr lang="en-US" sz="3200" b="1" i="1" dirty="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462153"/>
            <a:ext cx="2584450"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20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5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52600" y="914400"/>
            <a:ext cx="6248400" cy="5355312"/>
          </a:xfrm>
          <a:prstGeom prst="rect">
            <a:avLst/>
          </a:prstGeom>
          <a:noFill/>
        </p:spPr>
        <p:txBody>
          <a:bodyPr wrap="square" rtlCol="0">
            <a:spAutoFit/>
          </a:bodyPr>
          <a:lstStyle/>
          <a:p>
            <a:r>
              <a:rPr lang="vi-VN" sz="4800" dirty="0">
                <a:solidFill>
                  <a:srgbClr val="FFFF00"/>
                </a:solidFill>
                <a:latin typeface="Times New Roman" pitchFamily="18" charset="0"/>
                <a:cs typeface="Times New Roman" pitchFamily="18" charset="0"/>
              </a:rPr>
              <a:t>Những việc làm của Đinh Bộ Lĩnh có ý nghĩa:</a:t>
            </a:r>
          </a:p>
          <a:p>
            <a:r>
              <a:rPr lang="vi-VN" sz="4800" dirty="0">
                <a:solidFill>
                  <a:srgbClr val="FFFF00"/>
                </a:solidFill>
                <a:latin typeface="Times New Roman" pitchFamily="18" charset="0"/>
                <a:cs typeface="Times New Roman" pitchFamily="18" charset="0"/>
              </a:rPr>
              <a:t>- Chấm dứt tình trạng phân tán, cát cứ kéo dài, thống nhất đất nước. </a:t>
            </a:r>
          </a:p>
          <a:p>
            <a:r>
              <a:rPr lang="vi-VN" dirty="0"/>
              <a:t/>
            </a:r>
            <a:br>
              <a:rPr lang="vi-VN" dirty="0"/>
            </a:br>
            <a:r>
              <a:rPr lang="vi-VN" dirty="0"/>
              <a:t/>
            </a:r>
            <a:br>
              <a:rPr lang="vi-VN" dirty="0"/>
            </a:br>
            <a:endParaRPr lang="en-US" dirty="0"/>
          </a:p>
        </p:txBody>
      </p:sp>
    </p:spTree>
    <p:extLst>
      <p:ext uri="{BB962C8B-B14F-4D97-AF65-F5344CB8AC3E}">
        <p14:creationId xmlns:p14="http://schemas.microsoft.com/office/powerpoint/2010/main" val="108011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7" y="0"/>
            <a:ext cx="913164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905000" y="228600"/>
            <a:ext cx="6248400" cy="381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14600" y="610106"/>
            <a:ext cx="5410200" cy="304698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3200" dirty="0">
                <a:latin typeface="Times New Roman" pitchFamily="18" charset="0"/>
                <a:cs typeface="Times New Roman" pitchFamily="18" charset="0"/>
              </a:rPr>
              <a:t>Có ý </a:t>
            </a:r>
            <a:r>
              <a:rPr lang="vi-VN" sz="3200" dirty="0" smtClean="0">
                <a:latin typeface="Times New Roman" pitchFamily="18" charset="0"/>
                <a:cs typeface="Times New Roman" pitchFamily="18" charset="0"/>
              </a:rPr>
              <a:t>kiến</a:t>
            </a:r>
            <a:endParaRPr lang="en-US" sz="3200" dirty="0" smtClean="0">
              <a:latin typeface="Times New Roman" pitchFamily="18" charset="0"/>
              <a:cs typeface="Times New Roman" pitchFamily="18" charset="0"/>
            </a:endParaRPr>
          </a:p>
          <a:p>
            <a:pPr algn="ct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cho rằng: Ngô Quyền quyết </a:t>
            </a:r>
            <a:endParaRPr lang="en-US" sz="3200" dirty="0" smtClean="0">
              <a:latin typeface="Times New Roman" pitchFamily="18" charset="0"/>
              <a:cs typeface="Times New Roman" pitchFamily="18" charset="0"/>
            </a:endParaRPr>
          </a:p>
          <a:p>
            <a:pPr algn="ctr"/>
            <a:r>
              <a:rPr lang="vi-VN" sz="3200" dirty="0" smtClean="0">
                <a:latin typeface="Times New Roman" pitchFamily="18" charset="0"/>
                <a:cs typeface="Times New Roman" pitchFamily="18" charset="0"/>
              </a:rPr>
              <a:t>định </a:t>
            </a:r>
            <a:r>
              <a:rPr lang="vi-VN" sz="3200" dirty="0">
                <a:latin typeface="Times New Roman" pitchFamily="18" charset="0"/>
                <a:cs typeface="Times New Roman" pitchFamily="18" charset="0"/>
              </a:rPr>
              <a:t>về đóng đô ở Cổ Loa là để tiếp nối truyền thống cha ông. Em có đồng ý với ý kiến đó không? </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3400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381000"/>
            <a:ext cx="8229600" cy="569386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sz="2800" dirty="0">
                <a:latin typeface="Times New Roman" pitchFamily="18" charset="0"/>
                <a:cs typeface="Times New Roman" pitchFamily="18" charset="0"/>
              </a:rPr>
              <a:t>Em </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đồng ý với ý kiến Ngô Quyền chọn Cổ Loa là kinh đô vì muốn tiếp nối truyền thống nước Âu Lạc xưa.</a:t>
            </a:r>
          </a:p>
          <a:p>
            <a:r>
              <a:rPr lang="vi-VN" sz="2800" dirty="0">
                <a:latin typeface="Times New Roman" pitchFamily="18" charset="0"/>
                <a:cs typeface="Times New Roman" pitchFamily="18" charset="0"/>
              </a:rPr>
              <a:t>- Vì chính Sử gia Lê Văn Hưu đời Trần cũng đã nêu cao ý tưởng này của Ngô Vương Quyền khi viết về Ngô Vương “chính thống của nước Việt ta đã nối lại được”.</a:t>
            </a:r>
          </a:p>
          <a:p>
            <a:r>
              <a:rPr lang="vi-VN" sz="2800" dirty="0">
                <a:latin typeface="Times New Roman" pitchFamily="18" charset="0"/>
                <a:cs typeface="Times New Roman" pitchFamily="18" charset="0"/>
              </a:rPr>
              <a:t>- Với việc Ngô Vương đóng đô ở Cổ Loa, vùng đất Hà Nội đã khôi phục vị trí trung tâm chính trị của đất nước trong buổi đầu phục hưng độc lập sau hơn nghìn năm Bắc thuộc.</a:t>
            </a:r>
          </a:p>
          <a:p>
            <a:r>
              <a:rPr lang="vi-VN" sz="2800" dirty="0">
                <a:latin typeface="Times New Roman" pitchFamily="18" charset="0"/>
                <a:cs typeface="Times New Roman" pitchFamily="18" charset="0"/>
              </a:rPr>
              <a:t>- Ngô Quyền cũng muốn khẳng định việc trở về với cội nguồn của dân tộc, tỏ rõ ý nguyện tiếp tục sự nghiệp dựng nước và giữ nước thời Văn Lang - Âu Lạc, chính thức cắt hẳn sự ảnh hưởng của triều đình </a:t>
            </a:r>
            <a:r>
              <a:rPr lang="vi-VN" sz="2800" dirty="0" smtClean="0">
                <a:latin typeface="Times New Roman" pitchFamily="18" charset="0"/>
                <a:cs typeface="Times New Roman" pitchFamily="18" charset="0"/>
              </a:rPr>
              <a:t>phương Bắc.</a:t>
            </a:r>
          </a:p>
        </p:txBody>
      </p:sp>
    </p:spTree>
    <p:extLst>
      <p:ext uri="{BB962C8B-B14F-4D97-AF65-F5344CB8AC3E}">
        <p14:creationId xmlns:p14="http://schemas.microsoft.com/office/powerpoint/2010/main" val="269603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D0102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WordArt 3"/>
          <p:cNvSpPr>
            <a:spLocks noChangeArrowheads="1" noChangeShapeType="1" noTextEdit="1"/>
          </p:cNvSpPr>
          <p:nvPr/>
        </p:nvSpPr>
        <p:spPr bwMode="auto">
          <a:xfrm>
            <a:off x="2438400" y="838200"/>
            <a:ext cx="4419600" cy="673100"/>
          </a:xfrm>
          <a:prstGeom prst="rect">
            <a:avLst/>
          </a:prstGeom>
        </p:spPr>
        <p:txBody>
          <a:bodyPr wrap="none" fromWordArt="1">
            <a:prstTxWarp prst="textDeflate">
              <a:avLst>
                <a:gd name="adj" fmla="val 0"/>
              </a:avLst>
            </a:prstTxWarp>
          </a:bodyPr>
          <a:lstStyle/>
          <a:p>
            <a:pPr algn="ctr"/>
            <a:r>
              <a:rPr lang="en-US" sz="3600" kern="10">
                <a:ln w="9525">
                  <a:solidFill>
                    <a:srgbClr val="FF0000"/>
                  </a:solidFill>
                  <a:round/>
                  <a:headEnd/>
                  <a:tailEnd/>
                </a:ln>
                <a:solidFill>
                  <a:srgbClr val="FF0000"/>
                </a:solidFill>
                <a:latin typeface="Times New Roman"/>
                <a:cs typeface="Times New Roman"/>
              </a:rPr>
              <a:t>Củng cố</a:t>
            </a:r>
          </a:p>
        </p:txBody>
      </p:sp>
      <p:sp>
        <p:nvSpPr>
          <p:cNvPr id="106500" name="Text Box 4"/>
          <p:cNvSpPr txBox="1">
            <a:spLocks noChangeArrowheads="1"/>
          </p:cNvSpPr>
          <p:nvPr/>
        </p:nvSpPr>
        <p:spPr bwMode="auto">
          <a:xfrm>
            <a:off x="762000" y="1752600"/>
            <a:ext cx="769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altLang="en-US" i="1" u="sng">
                <a:solidFill>
                  <a:schemeClr val="accent2"/>
                </a:solidFill>
                <a:cs typeface="Times New Roman" pitchFamily="18" charset="0"/>
              </a:rPr>
              <a:t>Câu 1:</a:t>
            </a:r>
            <a:r>
              <a:rPr lang="en-US" altLang="en-US" i="1">
                <a:solidFill>
                  <a:schemeClr val="accent2"/>
                </a:solidFill>
                <a:cs typeface="Times New Roman" pitchFamily="18" charset="0"/>
              </a:rPr>
              <a:t> Bộ máy nhà nước thời Ngô, ở các địa phương do ai đứng đầu?</a:t>
            </a:r>
          </a:p>
        </p:txBody>
      </p:sp>
      <p:sp>
        <p:nvSpPr>
          <p:cNvPr id="106501" name="Text Box 5"/>
          <p:cNvSpPr txBox="1">
            <a:spLocks noChangeArrowheads="1"/>
          </p:cNvSpPr>
          <p:nvPr/>
        </p:nvSpPr>
        <p:spPr bwMode="auto">
          <a:xfrm>
            <a:off x="1066800" y="2743200"/>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altLang="en-US" sz="2800">
                <a:solidFill>
                  <a:schemeClr val="accent2"/>
                </a:solidFill>
                <a:cs typeface="Times New Roman" pitchFamily="18" charset="0"/>
              </a:rPr>
              <a:t>A. Vua</a:t>
            </a:r>
            <a:r>
              <a:rPr lang="en-US" altLang="en-US" sz="2800" b="0">
                <a:solidFill>
                  <a:schemeClr val="accent2"/>
                </a:solidFill>
                <a:cs typeface="Times New Roman" pitchFamily="18" charset="0"/>
              </a:rPr>
              <a:t>.</a:t>
            </a:r>
          </a:p>
        </p:txBody>
      </p:sp>
      <p:sp>
        <p:nvSpPr>
          <p:cNvPr id="106502" name="Text Box 6"/>
          <p:cNvSpPr txBox="1">
            <a:spLocks noChangeArrowheads="1"/>
          </p:cNvSpPr>
          <p:nvPr/>
        </p:nvSpPr>
        <p:spPr bwMode="auto">
          <a:xfrm>
            <a:off x="1066800" y="3276600"/>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altLang="en-US" sz="2800">
                <a:solidFill>
                  <a:schemeClr val="accent2"/>
                </a:solidFill>
                <a:cs typeface="Times New Roman" pitchFamily="18" charset="0"/>
              </a:rPr>
              <a:t>B. Các quan văn.</a:t>
            </a:r>
          </a:p>
        </p:txBody>
      </p:sp>
      <p:sp>
        <p:nvSpPr>
          <p:cNvPr id="106503" name="Text Box 7"/>
          <p:cNvSpPr txBox="1">
            <a:spLocks noChangeArrowheads="1"/>
          </p:cNvSpPr>
          <p:nvPr/>
        </p:nvSpPr>
        <p:spPr bwMode="auto">
          <a:xfrm>
            <a:off x="1066800" y="3886200"/>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altLang="en-US" sz="2800">
                <a:solidFill>
                  <a:schemeClr val="accent2"/>
                </a:solidFill>
                <a:cs typeface="Times New Roman" pitchFamily="18" charset="0"/>
              </a:rPr>
              <a:t>C. Các quan võ.</a:t>
            </a:r>
          </a:p>
        </p:txBody>
      </p:sp>
      <p:sp>
        <p:nvSpPr>
          <p:cNvPr id="106504" name="Text Box 8"/>
          <p:cNvSpPr txBox="1">
            <a:spLocks noChangeArrowheads="1"/>
          </p:cNvSpPr>
          <p:nvPr/>
        </p:nvSpPr>
        <p:spPr bwMode="auto">
          <a:xfrm>
            <a:off x="914400" y="4495800"/>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US" altLang="en-US" sz="2800">
                <a:solidFill>
                  <a:schemeClr val="accent2"/>
                </a:solidFill>
                <a:latin typeface="Arial" charset="0"/>
                <a:cs typeface="Arial" charset="0"/>
              </a:rPr>
              <a:t>  D. </a:t>
            </a:r>
            <a:r>
              <a:rPr lang="en-US" altLang="en-US" sz="2800">
                <a:solidFill>
                  <a:schemeClr val="accent2"/>
                </a:solidFill>
                <a:cs typeface="Times New Roman" pitchFamily="18" charset="0"/>
              </a:rPr>
              <a:t>Các quan thứ sử.</a:t>
            </a:r>
          </a:p>
        </p:txBody>
      </p:sp>
      <p:sp>
        <p:nvSpPr>
          <p:cNvPr id="106505" name="Oval 9"/>
          <p:cNvSpPr>
            <a:spLocks noChangeArrowheads="1"/>
          </p:cNvSpPr>
          <p:nvPr/>
        </p:nvSpPr>
        <p:spPr bwMode="auto">
          <a:xfrm>
            <a:off x="914400" y="4495800"/>
            <a:ext cx="685800" cy="762000"/>
          </a:xfrm>
          <a:prstGeom prst="ellipse">
            <a:avLst/>
          </a:prstGeom>
          <a:solidFill>
            <a:schemeClr val="accent1"/>
          </a:solidFill>
          <a:ln w="9525">
            <a:solidFill>
              <a:schemeClr val="tx1"/>
            </a:solidFill>
            <a:round/>
            <a:headEnd/>
            <a:tailEnd/>
          </a:ln>
          <a:effectLst/>
        </p:spPr>
        <p:txBody>
          <a:bodyPr wrap="none" anchor="ctr"/>
          <a:lstStyle/>
          <a:p>
            <a:pPr algn="ctr">
              <a:defRPr/>
            </a:pPr>
            <a:r>
              <a:rPr lang="en-US" sz="2800">
                <a:latin typeface="+mj-lt"/>
              </a:rPr>
              <a:t>D</a:t>
            </a:r>
          </a:p>
        </p:txBody>
      </p:sp>
    </p:spTree>
    <p:extLst>
      <p:ext uri="{BB962C8B-B14F-4D97-AF65-F5344CB8AC3E}">
        <p14:creationId xmlns:p14="http://schemas.microsoft.com/office/powerpoint/2010/main" val="3051079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checkerboard(across)">
                                      <p:cBhvr>
                                        <p:cTn id="7" dur="500"/>
                                        <p:tgtEl>
                                          <p:spTgt spid="1064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6500"/>
                                        </p:tgtEl>
                                        <p:attrNameLst>
                                          <p:attrName>style.visibility</p:attrName>
                                        </p:attrNameLst>
                                      </p:cBhvr>
                                      <p:to>
                                        <p:strVal val="visible"/>
                                      </p:to>
                                    </p:set>
                                    <p:anim calcmode="lin" valueType="num">
                                      <p:cBhvr additive="base">
                                        <p:cTn id="12" dur="500" fill="hold"/>
                                        <p:tgtEl>
                                          <p:spTgt spid="106500"/>
                                        </p:tgtEl>
                                        <p:attrNameLst>
                                          <p:attrName>ppt_x</p:attrName>
                                        </p:attrNameLst>
                                      </p:cBhvr>
                                      <p:tavLst>
                                        <p:tav tm="0">
                                          <p:val>
                                            <p:strVal val="#ppt_x"/>
                                          </p:val>
                                        </p:tav>
                                        <p:tav tm="100000">
                                          <p:val>
                                            <p:strVal val="#ppt_x"/>
                                          </p:val>
                                        </p:tav>
                                      </p:tavLst>
                                    </p:anim>
                                    <p:anim calcmode="lin" valueType="num">
                                      <p:cBhvr additive="base">
                                        <p:cTn id="13" dur="500" fill="hold"/>
                                        <p:tgtEl>
                                          <p:spTgt spid="10650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6501"/>
                                        </p:tgtEl>
                                        <p:attrNameLst>
                                          <p:attrName>style.visibility</p:attrName>
                                        </p:attrNameLst>
                                      </p:cBhvr>
                                      <p:to>
                                        <p:strVal val="visible"/>
                                      </p:to>
                                    </p:set>
                                    <p:anim calcmode="lin" valueType="num">
                                      <p:cBhvr additive="base">
                                        <p:cTn id="18" dur="500" fill="hold"/>
                                        <p:tgtEl>
                                          <p:spTgt spid="106501"/>
                                        </p:tgtEl>
                                        <p:attrNameLst>
                                          <p:attrName>ppt_x</p:attrName>
                                        </p:attrNameLst>
                                      </p:cBhvr>
                                      <p:tavLst>
                                        <p:tav tm="0">
                                          <p:val>
                                            <p:strVal val="#ppt_x"/>
                                          </p:val>
                                        </p:tav>
                                        <p:tav tm="100000">
                                          <p:val>
                                            <p:strVal val="#ppt_x"/>
                                          </p:val>
                                        </p:tav>
                                      </p:tavLst>
                                    </p:anim>
                                    <p:anim calcmode="lin" valueType="num">
                                      <p:cBhvr additive="base">
                                        <p:cTn id="19" dur="500" fill="hold"/>
                                        <p:tgtEl>
                                          <p:spTgt spid="10650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6502"/>
                                        </p:tgtEl>
                                        <p:attrNameLst>
                                          <p:attrName>style.visibility</p:attrName>
                                        </p:attrNameLst>
                                      </p:cBhvr>
                                      <p:to>
                                        <p:strVal val="visible"/>
                                      </p:to>
                                    </p:set>
                                    <p:anim calcmode="lin" valueType="num">
                                      <p:cBhvr additive="base">
                                        <p:cTn id="24" dur="500" fill="hold"/>
                                        <p:tgtEl>
                                          <p:spTgt spid="106502"/>
                                        </p:tgtEl>
                                        <p:attrNameLst>
                                          <p:attrName>ppt_x</p:attrName>
                                        </p:attrNameLst>
                                      </p:cBhvr>
                                      <p:tavLst>
                                        <p:tav tm="0">
                                          <p:val>
                                            <p:strVal val="#ppt_x"/>
                                          </p:val>
                                        </p:tav>
                                        <p:tav tm="100000">
                                          <p:val>
                                            <p:strVal val="#ppt_x"/>
                                          </p:val>
                                        </p:tav>
                                      </p:tavLst>
                                    </p:anim>
                                    <p:anim calcmode="lin" valueType="num">
                                      <p:cBhvr additive="base">
                                        <p:cTn id="25" dur="500" fill="hold"/>
                                        <p:tgtEl>
                                          <p:spTgt spid="10650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6503"/>
                                        </p:tgtEl>
                                        <p:attrNameLst>
                                          <p:attrName>style.visibility</p:attrName>
                                        </p:attrNameLst>
                                      </p:cBhvr>
                                      <p:to>
                                        <p:strVal val="visible"/>
                                      </p:to>
                                    </p:set>
                                    <p:anim calcmode="lin" valueType="num">
                                      <p:cBhvr additive="base">
                                        <p:cTn id="30" dur="500" fill="hold"/>
                                        <p:tgtEl>
                                          <p:spTgt spid="106503"/>
                                        </p:tgtEl>
                                        <p:attrNameLst>
                                          <p:attrName>ppt_x</p:attrName>
                                        </p:attrNameLst>
                                      </p:cBhvr>
                                      <p:tavLst>
                                        <p:tav tm="0">
                                          <p:val>
                                            <p:strVal val="#ppt_x"/>
                                          </p:val>
                                        </p:tav>
                                        <p:tav tm="100000">
                                          <p:val>
                                            <p:strVal val="#ppt_x"/>
                                          </p:val>
                                        </p:tav>
                                      </p:tavLst>
                                    </p:anim>
                                    <p:anim calcmode="lin" valueType="num">
                                      <p:cBhvr additive="base">
                                        <p:cTn id="31" dur="500" fill="hold"/>
                                        <p:tgtEl>
                                          <p:spTgt spid="10650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6504"/>
                                        </p:tgtEl>
                                        <p:attrNameLst>
                                          <p:attrName>style.visibility</p:attrName>
                                        </p:attrNameLst>
                                      </p:cBhvr>
                                      <p:to>
                                        <p:strVal val="visible"/>
                                      </p:to>
                                    </p:set>
                                    <p:anim calcmode="lin" valueType="num">
                                      <p:cBhvr additive="base">
                                        <p:cTn id="36" dur="500" fill="hold"/>
                                        <p:tgtEl>
                                          <p:spTgt spid="106504"/>
                                        </p:tgtEl>
                                        <p:attrNameLst>
                                          <p:attrName>ppt_x</p:attrName>
                                        </p:attrNameLst>
                                      </p:cBhvr>
                                      <p:tavLst>
                                        <p:tav tm="0">
                                          <p:val>
                                            <p:strVal val="#ppt_x"/>
                                          </p:val>
                                        </p:tav>
                                        <p:tav tm="100000">
                                          <p:val>
                                            <p:strVal val="#ppt_x"/>
                                          </p:val>
                                        </p:tav>
                                      </p:tavLst>
                                    </p:anim>
                                    <p:anim calcmode="lin" valueType="num">
                                      <p:cBhvr additive="base">
                                        <p:cTn id="37" dur="500" fill="hold"/>
                                        <p:tgtEl>
                                          <p:spTgt spid="106504"/>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06505"/>
                                        </p:tgtEl>
                                        <p:attrNameLst>
                                          <p:attrName>style.visibility</p:attrName>
                                        </p:attrNameLst>
                                      </p:cBhvr>
                                      <p:to>
                                        <p:strVal val="visible"/>
                                      </p:to>
                                    </p:set>
                                    <p:animEffect transition="in" filter="diamond(in)">
                                      <p:cBhvr>
                                        <p:cTn id="42" dur="2000"/>
                                        <p:tgtEl>
                                          <p:spTgt spid="106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nimBg="1"/>
      <p:bldP spid="106500" grpId="0"/>
      <p:bldP spid="106501" grpId="0"/>
      <p:bldP spid="106502" grpId="0"/>
      <p:bldP spid="106503" grpId="0"/>
      <p:bldP spid="106504" grpId="0"/>
      <p:bldP spid="10650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8763" y="457200"/>
            <a:ext cx="8229599" cy="6463308"/>
          </a:xfrm>
          <a:prstGeom prst="rect">
            <a:avLst/>
          </a:prstGeom>
          <a:noFill/>
        </p:spPr>
        <p:txBody>
          <a:bodyPr wrap="square" rtlCol="0">
            <a:spAutoFit/>
          </a:bodyPr>
          <a:lstStyle/>
          <a:p>
            <a:r>
              <a:rPr lang="en-US" sz="4400" b="1" i="1" dirty="0" err="1">
                <a:solidFill>
                  <a:srgbClr val="0000FF"/>
                </a:solidFill>
                <a:latin typeface="Times New Roman" pitchFamily="18" charset="0"/>
                <a:cs typeface="Times New Roman" pitchFamily="18" charset="0"/>
              </a:rPr>
              <a:t>Câu</a:t>
            </a:r>
            <a:r>
              <a:rPr lang="en-US" sz="4400" b="1" i="1" dirty="0">
                <a:solidFill>
                  <a:srgbClr val="0000FF"/>
                </a:solidFill>
                <a:latin typeface="Times New Roman" pitchFamily="18" charset="0"/>
                <a:cs typeface="Times New Roman" pitchFamily="18" charset="0"/>
              </a:rPr>
              <a:t> 1</a:t>
            </a:r>
            <a:r>
              <a:rPr lang="en-US" sz="4400" b="1" i="1" dirty="0" smtClean="0">
                <a:solidFill>
                  <a:srgbClr val="0000FF"/>
                </a:solidFill>
                <a:latin typeface="Times New Roman" pitchFamily="18" charset="0"/>
                <a:cs typeface="Times New Roman" pitchFamily="18" charset="0"/>
              </a:rPr>
              <a:t>:</a:t>
            </a:r>
            <a:r>
              <a:rPr lang="en-US" sz="4400" b="1" i="1" dirty="0">
                <a:solidFill>
                  <a:srgbClr val="0000FF"/>
                </a:solidFill>
                <a:latin typeface="Times New Roman" pitchFamily="18" charset="0"/>
                <a:cs typeface="Times New Roman" pitchFamily="18" charset="0"/>
              </a:rPr>
              <a:t> </a:t>
            </a:r>
            <a:r>
              <a:rPr lang="en-US" sz="4400" b="1" i="1" dirty="0" err="1">
                <a:solidFill>
                  <a:srgbClr val="0000FF"/>
                </a:solidFill>
                <a:latin typeface="Times New Roman" pitchFamily="18" charset="0"/>
                <a:cs typeface="Times New Roman" pitchFamily="18" charset="0"/>
              </a:rPr>
              <a:t>Nguyên</a:t>
            </a:r>
            <a:r>
              <a:rPr lang="en-US" sz="4400" b="1" i="1" dirty="0">
                <a:solidFill>
                  <a:srgbClr val="0000FF"/>
                </a:solidFill>
                <a:latin typeface="Times New Roman" pitchFamily="18" charset="0"/>
                <a:cs typeface="Times New Roman" pitchFamily="18" charset="0"/>
              </a:rPr>
              <a:t> </a:t>
            </a:r>
            <a:r>
              <a:rPr lang="en-US" sz="4400" b="1" i="1" dirty="0" err="1">
                <a:solidFill>
                  <a:srgbClr val="0000FF"/>
                </a:solidFill>
                <a:latin typeface="Times New Roman" pitchFamily="18" charset="0"/>
                <a:cs typeface="Times New Roman" pitchFamily="18" charset="0"/>
              </a:rPr>
              <a:t>nhân</a:t>
            </a:r>
            <a:r>
              <a:rPr lang="en-US" sz="4400" b="1" i="1" dirty="0">
                <a:solidFill>
                  <a:srgbClr val="0000FF"/>
                </a:solidFill>
                <a:latin typeface="Times New Roman" pitchFamily="18" charset="0"/>
                <a:cs typeface="Times New Roman" pitchFamily="18" charset="0"/>
              </a:rPr>
              <a:t> </a:t>
            </a:r>
            <a:r>
              <a:rPr lang="en-US" sz="4400" b="1" i="1" dirty="0" err="1">
                <a:solidFill>
                  <a:srgbClr val="0000FF"/>
                </a:solidFill>
                <a:latin typeface="Times New Roman" pitchFamily="18" charset="0"/>
                <a:cs typeface="Times New Roman" pitchFamily="18" charset="0"/>
              </a:rPr>
              <a:t>chính</a:t>
            </a:r>
            <a:r>
              <a:rPr lang="en-US" sz="4400" b="1" i="1" dirty="0">
                <a:solidFill>
                  <a:srgbClr val="0000FF"/>
                </a:solidFill>
                <a:latin typeface="Times New Roman" pitchFamily="18" charset="0"/>
                <a:cs typeface="Times New Roman" pitchFamily="18" charset="0"/>
              </a:rPr>
              <a:t> </a:t>
            </a:r>
            <a:r>
              <a:rPr lang="en-US" sz="4400" b="1" i="1" dirty="0" err="1">
                <a:solidFill>
                  <a:srgbClr val="0000FF"/>
                </a:solidFill>
                <a:latin typeface="Times New Roman" pitchFamily="18" charset="0"/>
                <a:cs typeface="Times New Roman" pitchFamily="18" charset="0"/>
              </a:rPr>
              <a:t>làm</a:t>
            </a:r>
            <a:r>
              <a:rPr lang="en-US" sz="4400" b="1" i="1" dirty="0">
                <a:solidFill>
                  <a:srgbClr val="0000FF"/>
                </a:solidFill>
                <a:latin typeface="Times New Roman" pitchFamily="18" charset="0"/>
                <a:cs typeface="Times New Roman" pitchFamily="18" charset="0"/>
              </a:rPr>
              <a:t> </a:t>
            </a:r>
            <a:r>
              <a:rPr lang="en-US" sz="4400" b="1" i="1" dirty="0" err="1">
                <a:solidFill>
                  <a:srgbClr val="0000FF"/>
                </a:solidFill>
                <a:latin typeface="Times New Roman" pitchFamily="18" charset="0"/>
                <a:cs typeface="Times New Roman" pitchFamily="18" charset="0"/>
              </a:rPr>
              <a:t>cho</a:t>
            </a:r>
            <a:r>
              <a:rPr lang="en-US" sz="4400" b="1" i="1" dirty="0">
                <a:solidFill>
                  <a:srgbClr val="0000FF"/>
                </a:solidFill>
                <a:latin typeface="Times New Roman" pitchFamily="18" charset="0"/>
                <a:cs typeface="Times New Roman" pitchFamily="18" charset="0"/>
              </a:rPr>
              <a:t> </a:t>
            </a:r>
            <a:r>
              <a:rPr lang="en-US" sz="4400" b="1" i="1" dirty="0" err="1">
                <a:solidFill>
                  <a:srgbClr val="0000FF"/>
                </a:solidFill>
                <a:latin typeface="Times New Roman" pitchFamily="18" charset="0"/>
                <a:cs typeface="Times New Roman" pitchFamily="18" charset="0"/>
              </a:rPr>
              <a:t>nhà</a:t>
            </a:r>
            <a:r>
              <a:rPr lang="en-US" sz="4400" b="1" i="1" dirty="0">
                <a:solidFill>
                  <a:srgbClr val="0000FF"/>
                </a:solidFill>
                <a:latin typeface="Times New Roman" pitchFamily="18" charset="0"/>
                <a:cs typeface="Times New Roman" pitchFamily="18" charset="0"/>
              </a:rPr>
              <a:t> </a:t>
            </a:r>
            <a:r>
              <a:rPr lang="en-US" sz="4400" b="1" i="1" dirty="0" err="1">
                <a:solidFill>
                  <a:srgbClr val="0000FF"/>
                </a:solidFill>
                <a:latin typeface="Times New Roman" pitchFamily="18" charset="0"/>
                <a:cs typeface="Times New Roman" pitchFamily="18" charset="0"/>
              </a:rPr>
              <a:t>Ngô</a:t>
            </a:r>
            <a:r>
              <a:rPr lang="en-US" sz="4400" b="1" i="1" dirty="0">
                <a:solidFill>
                  <a:srgbClr val="0000FF"/>
                </a:solidFill>
                <a:latin typeface="Times New Roman" pitchFamily="18" charset="0"/>
                <a:cs typeface="Times New Roman" pitchFamily="18" charset="0"/>
              </a:rPr>
              <a:t> </a:t>
            </a:r>
            <a:r>
              <a:rPr lang="en-US" sz="4400" b="1" i="1" dirty="0" err="1">
                <a:solidFill>
                  <a:srgbClr val="0000FF"/>
                </a:solidFill>
                <a:latin typeface="Times New Roman" pitchFamily="18" charset="0"/>
                <a:cs typeface="Times New Roman" pitchFamily="18" charset="0"/>
              </a:rPr>
              <a:t>suy</a:t>
            </a:r>
            <a:r>
              <a:rPr lang="en-US" sz="4400" b="1" i="1" dirty="0">
                <a:solidFill>
                  <a:srgbClr val="0000FF"/>
                </a:solidFill>
                <a:latin typeface="Times New Roman" pitchFamily="18" charset="0"/>
                <a:cs typeface="Times New Roman" pitchFamily="18" charset="0"/>
              </a:rPr>
              <a:t> </a:t>
            </a:r>
            <a:r>
              <a:rPr lang="en-US" sz="4400" b="1" i="1" dirty="0" err="1">
                <a:solidFill>
                  <a:srgbClr val="0000FF"/>
                </a:solidFill>
                <a:latin typeface="Times New Roman" pitchFamily="18" charset="0"/>
                <a:cs typeface="Times New Roman" pitchFamily="18" charset="0"/>
              </a:rPr>
              <a:t>yếu</a:t>
            </a:r>
            <a:r>
              <a:rPr lang="en-US" sz="4400" b="1" i="1" dirty="0">
                <a:solidFill>
                  <a:srgbClr val="0000FF"/>
                </a:solidFill>
                <a:latin typeface="Times New Roman" pitchFamily="18" charset="0"/>
                <a:cs typeface="Times New Roman" pitchFamily="18" charset="0"/>
              </a:rPr>
              <a:t>?  </a:t>
            </a:r>
            <a:r>
              <a:rPr lang="en-US" sz="4400" dirty="0">
                <a:solidFill>
                  <a:srgbClr val="0000FF"/>
                </a:solidFill>
                <a:latin typeface="Times New Roman" pitchFamily="18" charset="0"/>
                <a:cs typeface="Times New Roman" pitchFamily="18" charset="0"/>
              </a:rPr>
              <a:t>   </a:t>
            </a:r>
          </a:p>
          <a:p>
            <a:pPr lvl="0"/>
            <a:r>
              <a:rPr lang="en-US" sz="4400" dirty="0">
                <a:solidFill>
                  <a:srgbClr val="0000FF"/>
                </a:solidFill>
                <a:latin typeface="Times New Roman" pitchFamily="18" charset="0"/>
                <a:cs typeface="Times New Roman" pitchFamily="18" charset="0"/>
              </a:rPr>
              <a:t>A. </a:t>
            </a:r>
            <a:r>
              <a:rPr lang="en-US" sz="4400" dirty="0" err="1">
                <a:solidFill>
                  <a:srgbClr val="0000FF"/>
                </a:solidFill>
                <a:latin typeface="Times New Roman" pitchFamily="18" charset="0"/>
                <a:cs typeface="Times New Roman" pitchFamily="18" charset="0"/>
              </a:rPr>
              <a:t>Quân</a:t>
            </a:r>
            <a:r>
              <a:rPr lang="en-US" sz="4400" dirty="0">
                <a:solidFill>
                  <a:srgbClr val="0000FF"/>
                </a:solidFill>
                <a:latin typeface="Times New Roman" pitchFamily="18" charset="0"/>
                <a:cs typeface="Times New Roman" pitchFamily="18" charset="0"/>
              </a:rPr>
              <a:t> Nam </a:t>
            </a:r>
            <a:r>
              <a:rPr lang="en-US" sz="4400" dirty="0" err="1">
                <a:solidFill>
                  <a:srgbClr val="0000FF"/>
                </a:solidFill>
                <a:latin typeface="Times New Roman" pitchFamily="18" charset="0"/>
                <a:cs typeface="Times New Roman" pitchFamily="18" charset="0"/>
              </a:rPr>
              <a:t>Hán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xâm</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lược</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lần</a:t>
            </a:r>
            <a:r>
              <a:rPr lang="en-US" sz="4400" dirty="0">
                <a:solidFill>
                  <a:srgbClr val="0000FF"/>
                </a:solidFill>
                <a:latin typeface="Times New Roman" pitchFamily="18" charset="0"/>
                <a:cs typeface="Times New Roman" pitchFamily="18" charset="0"/>
              </a:rPr>
              <a:t> 2    </a:t>
            </a:r>
          </a:p>
          <a:p>
            <a:pPr lvl="0"/>
            <a:r>
              <a:rPr lang="en-US" sz="4400" dirty="0">
                <a:solidFill>
                  <a:srgbClr val="0000FF"/>
                </a:solidFill>
                <a:latin typeface="Times New Roman" pitchFamily="18" charset="0"/>
                <a:cs typeface="Times New Roman" pitchFamily="18" charset="0"/>
              </a:rPr>
              <a:t>B. </a:t>
            </a:r>
            <a:r>
              <a:rPr lang="en-US" sz="4400" dirty="0" err="1">
                <a:solidFill>
                  <a:srgbClr val="0000FF"/>
                </a:solidFill>
                <a:latin typeface="Times New Roman" pitchFamily="18" charset="0"/>
                <a:cs typeface="Times New Roman" pitchFamily="18" charset="0"/>
              </a:rPr>
              <a:t>Chiến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tranh</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nông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dân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nổ</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ra</a:t>
            </a:r>
            <a:r>
              <a:rPr lang="en-US" sz="4400" dirty="0">
                <a:solidFill>
                  <a:srgbClr val="0000FF"/>
                </a:solidFill>
                <a:latin typeface="Times New Roman" pitchFamily="18" charset="0"/>
                <a:cs typeface="Times New Roman" pitchFamily="18" charset="0"/>
              </a:rPr>
              <a:t> ở </a:t>
            </a:r>
            <a:r>
              <a:rPr lang="en-US" sz="4400" dirty="0" err="1">
                <a:solidFill>
                  <a:srgbClr val="0000FF"/>
                </a:solidFill>
                <a:latin typeface="Times New Roman" pitchFamily="18" charset="0"/>
                <a:cs typeface="Times New Roman" pitchFamily="18" charset="0"/>
              </a:rPr>
              <a:t>nhiều</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nơi</a:t>
            </a:r>
            <a:r>
              <a:rPr lang="en-US" sz="4400" dirty="0">
                <a:solidFill>
                  <a:srgbClr val="0000FF"/>
                </a:solidFill>
                <a:latin typeface="Times New Roman" pitchFamily="18" charset="0"/>
                <a:cs typeface="Times New Roman" pitchFamily="18" charset="0"/>
              </a:rPr>
              <a:t> </a:t>
            </a:r>
          </a:p>
          <a:p>
            <a:pPr lvl="0"/>
            <a:r>
              <a:rPr lang="en-US" sz="4400" dirty="0">
                <a:solidFill>
                  <a:srgbClr val="0000FF"/>
                </a:solidFill>
                <a:latin typeface="Times New Roman" pitchFamily="18" charset="0"/>
                <a:cs typeface="Times New Roman" pitchFamily="18" charset="0"/>
              </a:rPr>
              <a:t>C. Do </a:t>
            </a:r>
            <a:r>
              <a:rPr lang="en-US" sz="4400" dirty="0" err="1">
                <a:solidFill>
                  <a:srgbClr val="0000FF"/>
                </a:solidFill>
                <a:latin typeface="Times New Roman" pitchFamily="18" charset="0"/>
                <a:cs typeface="Times New Roman" pitchFamily="18" charset="0"/>
              </a:rPr>
              <a:t>mâu</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thuẫn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nội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bộ</a:t>
            </a:r>
            <a:r>
              <a:rPr lang="en-US" sz="4400" dirty="0">
                <a:solidFill>
                  <a:srgbClr val="0000FF"/>
                </a:solidFill>
                <a:latin typeface="Times New Roman" pitchFamily="18" charset="0"/>
                <a:cs typeface="Times New Roman" pitchFamily="18" charset="0"/>
              </a:rPr>
              <a:t>    </a:t>
            </a:r>
          </a:p>
          <a:p>
            <a:pPr lvl="0"/>
            <a:r>
              <a:rPr lang="en-US" sz="4400" dirty="0">
                <a:solidFill>
                  <a:srgbClr val="0000FF"/>
                </a:solidFill>
                <a:latin typeface="Times New Roman" pitchFamily="18" charset="0"/>
                <a:cs typeface="Times New Roman" pitchFamily="18" charset="0"/>
              </a:rPr>
              <a:t>D. </a:t>
            </a:r>
            <a:r>
              <a:rPr lang="en-US" sz="4400" dirty="0" err="1">
                <a:solidFill>
                  <a:srgbClr val="0000FF"/>
                </a:solidFill>
                <a:latin typeface="Times New Roman" pitchFamily="18" charset="0"/>
                <a:cs typeface="Times New Roman" pitchFamily="18" charset="0"/>
              </a:rPr>
              <a:t>Các</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thế</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lực</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cát</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cứ</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nổ</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lên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tranh</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giành</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quyền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lực</a:t>
            </a:r>
            <a:endParaRPr lang="en-US" sz="4400" dirty="0">
              <a:solidFill>
                <a:srgbClr val="0000FF"/>
              </a:solidFill>
              <a:latin typeface="Times New Roman" pitchFamily="18" charset="0"/>
              <a:cs typeface="Times New Roman" pitchFamily="18" charset="0"/>
            </a:endParaRPr>
          </a:p>
          <a:p>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572000"/>
            <a:ext cx="4635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74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0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457200"/>
            <a:ext cx="8610600" cy="5693866"/>
          </a:xfrm>
          <a:prstGeom prst="rect">
            <a:avLst/>
          </a:prstGeom>
        </p:spPr>
        <p:txBody>
          <a:bodyPr wrap="square">
            <a:spAutoFit/>
          </a:bodyPr>
          <a:lstStyle/>
          <a:p>
            <a:r>
              <a:rPr lang="en-US" sz="2800" b="1" i="1" dirty="0" err="1">
                <a:solidFill>
                  <a:srgbClr val="008000"/>
                </a:solidFill>
                <a:latin typeface="Times New Roman" pitchFamily="18" charset="0"/>
                <a:cs typeface="Times New Roman" pitchFamily="18" charset="0"/>
              </a:rPr>
              <a:t>Câu</a:t>
            </a:r>
            <a:r>
              <a:rPr lang="en-US" sz="2800" b="1" i="1" dirty="0">
                <a:solidFill>
                  <a:srgbClr val="008000"/>
                </a:solidFill>
                <a:latin typeface="Times New Roman" pitchFamily="18" charset="0"/>
                <a:cs typeface="Times New Roman" pitchFamily="18" charset="0"/>
              </a:rPr>
              <a:t> 2</a:t>
            </a:r>
            <a:r>
              <a:rPr lang="en-US" sz="2800" b="1" i="1" dirty="0" smtClean="0">
                <a:solidFill>
                  <a:srgbClr val="008000"/>
                </a:solidFill>
                <a:latin typeface="Times New Roman" pitchFamily="18" charset="0"/>
                <a:cs typeface="Times New Roman" pitchFamily="18" charset="0"/>
              </a:rPr>
              <a:t>:</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Sau</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khi</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Ngô</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Quyền</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mất</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tình</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hình</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nước</a:t>
            </a:r>
            <a:r>
              <a:rPr lang="en-US" sz="2800" b="1" i="1" dirty="0">
                <a:solidFill>
                  <a:srgbClr val="008000"/>
                </a:solidFill>
                <a:latin typeface="Times New Roman" pitchFamily="18" charset="0"/>
                <a:cs typeface="Times New Roman" pitchFamily="18" charset="0"/>
              </a:rPr>
              <a:t> ta </a:t>
            </a:r>
            <a:r>
              <a:rPr lang="en-US" sz="2800" b="1" i="1" dirty="0" err="1">
                <a:solidFill>
                  <a:srgbClr val="008000"/>
                </a:solidFill>
                <a:latin typeface="Times New Roman" pitchFamily="18" charset="0"/>
                <a:cs typeface="Times New Roman" pitchFamily="18" charset="0"/>
              </a:rPr>
              <a:t>chuyển</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biến</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như</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thế</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nào</a:t>
            </a:r>
            <a:r>
              <a:rPr lang="en-US" sz="2800" b="1" i="1" dirty="0">
                <a:solidFill>
                  <a:srgbClr val="008000"/>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p>
          <a:p>
            <a:pPr lvl="0"/>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Hán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p>
          <a:p>
            <a:pPr lvl="0"/>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rỡ</a:t>
            </a:r>
            <a:r>
              <a:rPr lang="en-US" sz="2800" dirty="0">
                <a:latin typeface="Times New Roman" pitchFamily="18" charset="0"/>
                <a:cs typeface="Times New Roman" pitchFamily="18" charset="0"/>
              </a:rPr>
              <a:t> </a:t>
            </a:r>
          </a:p>
          <a:p>
            <a:pPr lvl="0"/>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p>
          <a:p>
            <a:pPr lvl="0"/>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Rơi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hỗn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Loạn</a:t>
            </a:r>
            <a:r>
              <a:rPr lang="en-US" sz="2800" dirty="0">
                <a:latin typeface="Times New Roman" pitchFamily="18" charset="0"/>
                <a:cs typeface="Times New Roman" pitchFamily="18" charset="0"/>
              </a:rPr>
              <a:t> 12 </a:t>
            </a:r>
            <a:r>
              <a:rPr lang="en-US" sz="2800" dirty="0" err="1">
                <a:latin typeface="Times New Roman" pitchFamily="18" charset="0"/>
                <a:cs typeface="Times New Roman" pitchFamily="18" charset="0"/>
              </a:rPr>
              <a:t>sứ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p>
          <a:p>
            <a:endParaRPr lang="en-US" sz="2800" b="1" dirty="0" smtClean="0">
              <a:latin typeface="Times New Roman" pitchFamily="18" charset="0"/>
              <a:cs typeface="Times New Roman" pitchFamily="18" charset="0"/>
            </a:endParaRPr>
          </a:p>
          <a:p>
            <a:r>
              <a:rPr lang="en-US" sz="2800" b="1" i="1" dirty="0" err="1" smtClean="0">
                <a:solidFill>
                  <a:srgbClr val="008000"/>
                </a:solidFill>
                <a:latin typeface="Times New Roman" pitchFamily="18" charset="0"/>
                <a:cs typeface="Times New Roman" pitchFamily="18" charset="0"/>
              </a:rPr>
              <a:t>Câu</a:t>
            </a:r>
            <a:r>
              <a:rPr lang="en-US" sz="2800" b="1" i="1" dirty="0" smtClean="0">
                <a:solidFill>
                  <a:srgbClr val="008000"/>
                </a:solidFill>
                <a:latin typeface="Times New Roman" pitchFamily="18" charset="0"/>
                <a:cs typeface="Times New Roman" pitchFamily="18" charset="0"/>
              </a:rPr>
              <a:t> </a:t>
            </a:r>
            <a:r>
              <a:rPr lang="en-US" sz="2800" b="1" i="1" dirty="0">
                <a:solidFill>
                  <a:srgbClr val="008000"/>
                </a:solidFill>
                <a:latin typeface="Times New Roman" pitchFamily="18" charset="0"/>
                <a:cs typeface="Times New Roman" pitchFamily="18" charset="0"/>
              </a:rPr>
              <a:t>3</a:t>
            </a:r>
            <a:r>
              <a:rPr lang="en-US" sz="2800" b="1" i="1" dirty="0" smtClean="0">
                <a:solidFill>
                  <a:srgbClr val="008000"/>
                </a:solidFill>
                <a:latin typeface="Times New Roman" pitchFamily="18" charset="0"/>
                <a:cs typeface="Times New Roman" pitchFamily="18" charset="0"/>
              </a:rPr>
              <a:t>:</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Để</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đẹp</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yên</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các</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sứ</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quân</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chấm</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dứt</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tình</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trạng</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cát</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cứ</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Định</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Bộ</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Lĩnh</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đã</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áp</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dụng</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biện</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pháp</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nào</a:t>
            </a:r>
            <a:r>
              <a:rPr lang="en-US" sz="2800" b="1" i="1" dirty="0">
                <a:solidFill>
                  <a:srgbClr val="008000"/>
                </a:solidFill>
                <a:latin typeface="Times New Roman" pitchFamily="18" charset="0"/>
                <a:cs typeface="Times New Roman" pitchFamily="18" charset="0"/>
              </a:rPr>
              <a:t>?</a:t>
            </a:r>
          </a:p>
          <a:p>
            <a:pPr lvl="0"/>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Biện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mềm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dẻo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rắn</a:t>
            </a:r>
            <a:endParaRPr lang="en-US" sz="2800" dirty="0">
              <a:latin typeface="Times New Roman" pitchFamily="18" charset="0"/>
              <a:cs typeface="Times New Roman" pitchFamily="18" charset="0"/>
            </a:endParaRPr>
          </a:p>
          <a:p>
            <a:pPr lvl="0"/>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Biện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rắn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endParaRPr lang="en-US" sz="2800" dirty="0">
              <a:latin typeface="Times New Roman" pitchFamily="18" charset="0"/>
              <a:cs typeface="Times New Roman" pitchFamily="18" charset="0"/>
            </a:endParaRPr>
          </a:p>
          <a:p>
            <a:pPr lvl="0"/>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Biện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tước</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lvl="0"/>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Biện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mềm</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dẻo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endParaRPr lang="en-US" sz="2800" dirty="0">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744900"/>
            <a:ext cx="4635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343400"/>
            <a:ext cx="4635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62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 calcmode="lin" valueType="num">
                                      <p:cBhvr additive="base">
                                        <p:cTn id="12" dur="500" fill="hold"/>
                                        <p:tgtEl>
                                          <p:spTgt spid="18435"/>
                                        </p:tgtEl>
                                        <p:attrNameLst>
                                          <p:attrName>ppt_x</p:attrName>
                                        </p:attrNameLst>
                                      </p:cBhvr>
                                      <p:tavLst>
                                        <p:tav tm="0">
                                          <p:val>
                                            <p:strVal val="#ppt_x"/>
                                          </p:val>
                                        </p:tav>
                                        <p:tav tm="100000">
                                          <p:val>
                                            <p:strVal val="#ppt_x"/>
                                          </p:val>
                                        </p:tav>
                                      </p:tavLst>
                                    </p:anim>
                                    <p:anim calcmode="lin" valueType="num">
                                      <p:cBhvr additive="base">
                                        <p:cTn id="13"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914400"/>
            <a:ext cx="7315200" cy="4801314"/>
          </a:xfrm>
          <a:prstGeom prst="rect">
            <a:avLst/>
          </a:prstGeom>
          <a:noFill/>
        </p:spPr>
        <p:txBody>
          <a:bodyPr wrap="square" rtlCol="0">
            <a:spAutoFit/>
          </a:bodyPr>
          <a:lstStyle/>
          <a:p>
            <a:r>
              <a:rPr lang="en-US" sz="3200" i="1" dirty="0" err="1" smtClean="0">
                <a:solidFill>
                  <a:schemeClr val="bg1"/>
                </a:solidFill>
                <a:latin typeface="Times New Roman" pitchFamily="18" charset="0"/>
                <a:cs typeface="Times New Roman" pitchFamily="18" charset="0"/>
              </a:rPr>
              <a:t>Câu</a:t>
            </a:r>
            <a:r>
              <a:rPr lang="en-US" sz="3200" i="1" dirty="0" smtClean="0">
                <a:solidFill>
                  <a:schemeClr val="bg1"/>
                </a:solidFill>
                <a:latin typeface="Times New Roman" pitchFamily="18" charset="0"/>
                <a:cs typeface="Times New Roman" pitchFamily="18" charset="0"/>
              </a:rPr>
              <a:t> </a:t>
            </a:r>
            <a:r>
              <a:rPr lang="en-US" sz="3200" i="1" dirty="0">
                <a:solidFill>
                  <a:schemeClr val="bg1"/>
                </a:solidFill>
                <a:latin typeface="Times New Roman" pitchFamily="18" charset="0"/>
                <a:cs typeface="Times New Roman" pitchFamily="18" charset="0"/>
              </a:rPr>
              <a:t>4</a:t>
            </a:r>
            <a:r>
              <a:rPr lang="en-US" sz="3200" i="1" dirty="0" smtClean="0">
                <a:solidFill>
                  <a:schemeClr val="bg1"/>
                </a:solidFill>
                <a:latin typeface="Times New Roman" pitchFamily="18" charset="0"/>
                <a:cs typeface="Times New Roman" pitchFamily="18" charset="0"/>
              </a:rPr>
              <a:t>:</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Sau</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khi</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Ngô</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Quyền</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mất</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tình</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hình</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nước</a:t>
            </a:r>
            <a:r>
              <a:rPr lang="en-US" sz="3200" i="1" dirty="0">
                <a:solidFill>
                  <a:schemeClr val="bg1"/>
                </a:solidFill>
                <a:latin typeface="Times New Roman" pitchFamily="18" charset="0"/>
                <a:cs typeface="Times New Roman" pitchFamily="18" charset="0"/>
              </a:rPr>
              <a:t> ta </a:t>
            </a:r>
            <a:r>
              <a:rPr lang="en-US" sz="3200" i="1" dirty="0" err="1">
                <a:solidFill>
                  <a:schemeClr val="bg1"/>
                </a:solidFill>
                <a:latin typeface="Times New Roman" pitchFamily="18" charset="0"/>
                <a:cs typeface="Times New Roman" pitchFamily="18" charset="0"/>
              </a:rPr>
              <a:t>chuyển</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biến</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như</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thế</a:t>
            </a:r>
            <a:r>
              <a:rPr lang="en-US" sz="3200" i="1" dirty="0">
                <a:solidFill>
                  <a:schemeClr val="bg1"/>
                </a:solidFill>
                <a:latin typeface="Times New Roman" pitchFamily="18" charset="0"/>
                <a:cs typeface="Times New Roman" pitchFamily="18" charset="0"/>
              </a:rPr>
              <a:t> </a:t>
            </a:r>
            <a:r>
              <a:rPr lang="en-US" sz="3200" i="1" dirty="0" err="1">
                <a:solidFill>
                  <a:schemeClr val="bg1"/>
                </a:solidFill>
                <a:latin typeface="Times New Roman" pitchFamily="18" charset="0"/>
                <a:cs typeface="Times New Roman" pitchFamily="18" charset="0"/>
              </a:rPr>
              <a:t>nào</a:t>
            </a:r>
            <a:r>
              <a:rPr lang="en-US" sz="3200" i="1" dirty="0">
                <a:solidFill>
                  <a:schemeClr val="bg1"/>
                </a:solidFill>
                <a:latin typeface="Times New Roman" pitchFamily="18" charset="0"/>
                <a:cs typeface="Times New Roman" pitchFamily="18" charset="0"/>
              </a:rPr>
              <a:t>? </a:t>
            </a:r>
          </a:p>
          <a:p>
            <a:pPr lvl="0"/>
            <a:r>
              <a:rPr lang="en-US" sz="3200" dirty="0">
                <a:solidFill>
                  <a:schemeClr val="bg1"/>
                </a:solidFill>
                <a:latin typeface="Times New Roman" pitchFamily="18" charset="0"/>
                <a:cs typeface="Times New Roman" pitchFamily="18" charset="0"/>
              </a:rPr>
              <a:t>A. </a:t>
            </a:r>
            <a:r>
              <a:rPr lang="en-US" sz="3200" dirty="0" err="1">
                <a:solidFill>
                  <a:schemeClr val="bg1"/>
                </a:solidFill>
                <a:latin typeface="Times New Roman" pitchFamily="18" charset="0"/>
                <a:cs typeface="Times New Roman" pitchFamily="18" charset="0"/>
              </a:rPr>
              <a:t>Quân</a:t>
            </a:r>
            <a:r>
              <a:rPr lang="en-US" sz="3200" dirty="0">
                <a:solidFill>
                  <a:schemeClr val="bg1"/>
                </a:solidFill>
                <a:latin typeface="Times New Roman" pitchFamily="18" charset="0"/>
                <a:cs typeface="Times New Roman" pitchFamily="18" charset="0"/>
              </a:rPr>
              <a:t> Nam </a:t>
            </a:r>
            <a:r>
              <a:rPr lang="en-US" sz="3200" dirty="0" err="1">
                <a:solidFill>
                  <a:schemeClr val="bg1"/>
                </a:solidFill>
                <a:latin typeface="Times New Roman" pitchFamily="18" charset="0"/>
                <a:cs typeface="Times New Roman" pitchFamily="18" charset="0"/>
              </a:rPr>
              <a:t>Hán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đem</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quân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xâm</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lược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trở</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lại</a:t>
            </a:r>
            <a:r>
              <a:rPr lang="en-US" sz="3200" dirty="0">
                <a:solidFill>
                  <a:schemeClr val="bg1"/>
                </a:solidFill>
                <a:latin typeface="Times New Roman" pitchFamily="18" charset="0"/>
                <a:cs typeface="Times New Roman" pitchFamily="18" charset="0"/>
              </a:rPr>
              <a:t> </a:t>
            </a:r>
          </a:p>
          <a:p>
            <a:pPr lvl="0"/>
            <a:r>
              <a:rPr lang="en-US" sz="3200" dirty="0">
                <a:solidFill>
                  <a:schemeClr val="bg1"/>
                </a:solidFill>
                <a:latin typeface="Times New Roman" pitchFamily="18" charset="0"/>
                <a:cs typeface="Times New Roman" pitchFamily="18" charset="0"/>
              </a:rPr>
              <a:t>B. </a:t>
            </a:r>
            <a:r>
              <a:rPr lang="en-US" sz="3200" dirty="0" err="1">
                <a:solidFill>
                  <a:schemeClr val="bg1"/>
                </a:solidFill>
                <a:latin typeface="Times New Roman" pitchFamily="18" charset="0"/>
                <a:cs typeface="Times New Roman" pitchFamily="18" charset="0"/>
              </a:rPr>
              <a:t>Đất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nước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phồn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vinh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phát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triển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rực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rỡ</a:t>
            </a:r>
            <a:r>
              <a:rPr lang="en-US" sz="3200" dirty="0">
                <a:solidFill>
                  <a:schemeClr val="bg1"/>
                </a:solidFill>
                <a:latin typeface="Times New Roman" pitchFamily="18" charset="0"/>
                <a:cs typeface="Times New Roman" pitchFamily="18" charset="0"/>
              </a:rPr>
              <a:t> </a:t>
            </a:r>
          </a:p>
          <a:p>
            <a:pPr lvl="0"/>
            <a:r>
              <a:rPr lang="en-US" sz="3200" dirty="0">
                <a:solidFill>
                  <a:schemeClr val="bg1"/>
                </a:solidFill>
                <a:latin typeface="Times New Roman" pitchFamily="18" charset="0"/>
                <a:cs typeface="Times New Roman" pitchFamily="18" charset="0"/>
              </a:rPr>
              <a:t>C. </a:t>
            </a:r>
            <a:r>
              <a:rPr lang="en-US" sz="3200" dirty="0" err="1">
                <a:solidFill>
                  <a:schemeClr val="bg1"/>
                </a:solidFill>
                <a:latin typeface="Times New Roman" pitchFamily="18" charset="0"/>
                <a:cs typeface="Times New Roman" pitchFamily="18" charset="0"/>
              </a:rPr>
              <a:t>Nhà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Đinh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thay</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tiếp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tục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quá</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trình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cai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quản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đất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nước</a:t>
            </a:r>
            <a:r>
              <a:rPr lang="en-US" sz="3200" dirty="0">
                <a:solidFill>
                  <a:schemeClr val="bg1"/>
                </a:solidFill>
                <a:latin typeface="Times New Roman" pitchFamily="18" charset="0"/>
                <a:cs typeface="Times New Roman" pitchFamily="18" charset="0"/>
              </a:rPr>
              <a:t> </a:t>
            </a:r>
          </a:p>
          <a:p>
            <a:pPr lvl="0"/>
            <a:r>
              <a:rPr lang="en-US" sz="3200" dirty="0">
                <a:solidFill>
                  <a:schemeClr val="bg1"/>
                </a:solidFill>
                <a:latin typeface="Times New Roman" pitchFamily="18" charset="0"/>
                <a:cs typeface="Times New Roman" pitchFamily="18" charset="0"/>
              </a:rPr>
              <a:t>D. </a:t>
            </a:r>
            <a:r>
              <a:rPr lang="en-US" sz="3200" dirty="0" err="1">
                <a:solidFill>
                  <a:schemeClr val="bg1"/>
                </a:solidFill>
                <a:latin typeface="Times New Roman" pitchFamily="18" charset="0"/>
                <a:cs typeface="Times New Roman" pitchFamily="18" charset="0"/>
              </a:rPr>
              <a:t>Rơi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vào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tình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trạng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hỗn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loạn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Loạn</a:t>
            </a:r>
            <a:r>
              <a:rPr lang="en-US" sz="3200" dirty="0">
                <a:solidFill>
                  <a:schemeClr val="bg1"/>
                </a:solidFill>
                <a:latin typeface="Times New Roman" pitchFamily="18" charset="0"/>
                <a:cs typeface="Times New Roman" pitchFamily="18" charset="0"/>
              </a:rPr>
              <a:t> 12 </a:t>
            </a:r>
            <a:r>
              <a:rPr lang="en-US" sz="3200" dirty="0" err="1">
                <a:solidFill>
                  <a:schemeClr val="bg1"/>
                </a:solidFill>
                <a:latin typeface="Times New Roman" pitchFamily="18" charset="0"/>
                <a:cs typeface="Times New Roman" pitchFamily="18" charset="0"/>
              </a:rPr>
              <a:t>sứ</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quân</a:t>
            </a:r>
            <a:r>
              <a:rPr lang="en-US" sz="3200" dirty="0">
                <a:solidFill>
                  <a:schemeClr val="bg1"/>
                </a:solidFill>
                <a:latin typeface="Times New Roman" pitchFamily="18" charset="0"/>
                <a:cs typeface="Times New Roman" pitchFamily="18" charset="0"/>
              </a:rPr>
              <a:t>" </a:t>
            </a:r>
          </a:p>
          <a:p>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029200"/>
            <a:ext cx="4635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3200" smtClean="0">
                <a:latin typeface="VNI-Times" pitchFamily="2" charset="0"/>
              </a:rPr>
              <a:t>BAØI TAÄP </a:t>
            </a:r>
            <a:br>
              <a:rPr lang="en-US" altLang="en-US" sz="3200" smtClean="0">
                <a:latin typeface="VNI-Times" pitchFamily="2" charset="0"/>
              </a:rPr>
            </a:br>
            <a:endParaRPr lang="en-US" altLang="en-US" sz="3200" smtClean="0">
              <a:latin typeface="VNI-Times" pitchFamily="2" charset="0"/>
            </a:endParaRPr>
          </a:p>
        </p:txBody>
      </p:sp>
      <p:sp>
        <p:nvSpPr>
          <p:cNvPr id="24579" name="Rectangle 3"/>
          <p:cNvSpPr>
            <a:spLocks noGrp="1" noChangeArrowheads="1"/>
          </p:cNvSpPr>
          <p:nvPr>
            <p:ph type="body" sz="half" idx="1"/>
          </p:nvPr>
        </p:nvSpPr>
        <p:spPr>
          <a:xfrm>
            <a:off x="381000" y="1371600"/>
            <a:ext cx="8763000" cy="1143000"/>
          </a:xfrm>
        </p:spPr>
        <p:txBody>
          <a:bodyPr/>
          <a:lstStyle/>
          <a:p>
            <a:pPr eaLnBrk="1" hangingPunct="1">
              <a:lnSpc>
                <a:spcPct val="80000"/>
              </a:lnSpc>
            </a:pPr>
            <a:r>
              <a:rPr lang="en-US" altLang="en-US" sz="2000" b="1" smtClean="0">
                <a:solidFill>
                  <a:srgbClr val="0000FF"/>
                </a:solidFill>
                <a:latin typeface="VNI-Times" pitchFamily="2" charset="0"/>
              </a:rPr>
              <a:t>1. Noái thôøi gian ôû coät A vaø söï kieän ôû coät B sao cho ñuùng:</a:t>
            </a:r>
            <a:r>
              <a:rPr lang="en-US" altLang="en-US" sz="2000" b="1" smtClean="0">
                <a:latin typeface="VNI-Times" pitchFamily="2" charset="0"/>
              </a:rPr>
              <a:t>  </a:t>
            </a:r>
          </a:p>
          <a:p>
            <a:pPr eaLnBrk="1" hangingPunct="1">
              <a:lnSpc>
                <a:spcPct val="80000"/>
              </a:lnSpc>
              <a:buFontTx/>
              <a:buNone/>
            </a:pPr>
            <a:r>
              <a:rPr lang="en-US" altLang="en-US" sz="2000" b="1" smtClean="0">
                <a:latin typeface="VNI-Times" pitchFamily="2" charset="0"/>
              </a:rPr>
              <a:t>              Coät A (thôøi gian)                     Coät B (söï kieän )</a:t>
            </a:r>
          </a:p>
          <a:p>
            <a:pPr eaLnBrk="1" hangingPunct="1">
              <a:lnSpc>
                <a:spcPct val="80000"/>
              </a:lnSpc>
            </a:pPr>
            <a:r>
              <a:rPr lang="en-US" altLang="en-US" sz="2000" b="1" smtClean="0">
                <a:latin typeface="VNI-Times" pitchFamily="2" charset="0"/>
              </a:rPr>
              <a:t>                                                      </a:t>
            </a:r>
          </a:p>
          <a:p>
            <a:pPr eaLnBrk="1" hangingPunct="1">
              <a:lnSpc>
                <a:spcPct val="80000"/>
              </a:lnSpc>
              <a:buFontTx/>
              <a:buNone/>
            </a:pPr>
            <a:endParaRPr lang="en-US" altLang="en-US" sz="2000" b="1" smtClean="0">
              <a:latin typeface="VNI-Times" pitchFamily="2" charset="0"/>
            </a:endParaRPr>
          </a:p>
        </p:txBody>
      </p:sp>
      <p:graphicFrame>
        <p:nvGraphicFramePr>
          <p:cNvPr id="24647" name="Group 71"/>
          <p:cNvGraphicFramePr>
            <a:graphicFrameLocks noGrp="1"/>
          </p:cNvGraphicFramePr>
          <p:nvPr>
            <p:ph sz="quarter" idx="2"/>
            <p:extLst>
              <p:ext uri="{D42A27DB-BD31-4B8C-83A1-F6EECF244321}">
                <p14:modId xmlns:p14="http://schemas.microsoft.com/office/powerpoint/2010/main" val="959124828"/>
              </p:ext>
            </p:extLst>
          </p:nvPr>
        </p:nvGraphicFramePr>
        <p:xfrm>
          <a:off x="1143000" y="2590800"/>
          <a:ext cx="2590800" cy="3352801"/>
        </p:xfrm>
        <a:graphic>
          <a:graphicData uri="http://schemas.openxmlformats.org/drawingml/2006/table">
            <a:tbl>
              <a:tblPr/>
              <a:tblGrid>
                <a:gridCol w="2590800"/>
              </a:tblGrid>
              <a:tr h="1047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cs typeface="Arial" charset="0"/>
                        </a:rPr>
                        <a:t>Năm</a:t>
                      </a:r>
                      <a:r>
                        <a:rPr kumimoji="0" lang="en-US" sz="2800" b="0" i="0" u="none" strike="noStrike" cap="none" normalizeH="0" baseline="0" dirty="0">
                          <a:ln>
                            <a:noFill/>
                          </a:ln>
                          <a:solidFill>
                            <a:schemeClr val="tx1"/>
                          </a:solidFill>
                          <a:effectLst/>
                          <a:latin typeface="Arial" charset="0"/>
                          <a:cs typeface="Arial" charset="0"/>
                        </a:rPr>
                        <a:t> 939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9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Năm 944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cs typeface="Arial" charset="0"/>
                        </a:rPr>
                        <a:t>Năm</a:t>
                      </a:r>
                      <a:r>
                        <a:rPr kumimoji="0" lang="en-US" sz="2800" b="0" i="0" u="none" strike="noStrike" cap="none" normalizeH="0" baseline="0" dirty="0">
                          <a:ln>
                            <a:noFill/>
                          </a:ln>
                          <a:solidFill>
                            <a:schemeClr val="tx1"/>
                          </a:solidFill>
                          <a:effectLst/>
                          <a:latin typeface="Arial" charset="0"/>
                          <a:cs typeface="Arial" charset="0"/>
                        </a:rPr>
                        <a:t> </a:t>
                      </a:r>
                      <a:r>
                        <a:rPr kumimoji="0" lang="en-US" sz="2800" b="0" i="0" u="none" strike="noStrike" cap="none" normalizeH="0" baseline="0" dirty="0" smtClean="0">
                          <a:ln>
                            <a:noFill/>
                          </a:ln>
                          <a:solidFill>
                            <a:schemeClr val="tx1"/>
                          </a:solidFill>
                          <a:effectLst/>
                          <a:latin typeface="Arial" charset="0"/>
                          <a:cs typeface="Arial" charset="0"/>
                        </a:rPr>
                        <a:t>965</a:t>
                      </a: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8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Năm 967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4687" name="Group 111"/>
          <p:cNvGraphicFramePr>
            <a:graphicFrameLocks noGrp="1"/>
          </p:cNvGraphicFramePr>
          <p:nvPr>
            <p:ph sz="quarter" idx="3"/>
            <p:extLst>
              <p:ext uri="{D42A27DB-BD31-4B8C-83A1-F6EECF244321}">
                <p14:modId xmlns:p14="http://schemas.microsoft.com/office/powerpoint/2010/main" val="4055839"/>
              </p:ext>
            </p:extLst>
          </p:nvPr>
        </p:nvGraphicFramePr>
        <p:xfrm>
          <a:off x="4648200" y="2590800"/>
          <a:ext cx="4038600" cy="3505198"/>
        </p:xfrm>
        <a:graphic>
          <a:graphicData uri="http://schemas.openxmlformats.org/drawingml/2006/table">
            <a:tbl>
              <a:tblPr/>
              <a:tblGrid>
                <a:gridCol w="4038600"/>
              </a:tblGrid>
              <a:tr h="822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cs typeface="Arial" charset="0"/>
                        </a:rPr>
                        <a:t>Loạn</a:t>
                      </a:r>
                      <a:r>
                        <a:rPr kumimoji="0" lang="en-US" sz="2400" b="0" i="0" u="none" strike="noStrike" cap="none" normalizeH="0" baseline="0" dirty="0" smtClean="0">
                          <a:ln>
                            <a:noFill/>
                          </a:ln>
                          <a:solidFill>
                            <a:schemeClr val="tx1"/>
                          </a:solidFill>
                          <a:effectLst/>
                          <a:latin typeface="Arial" charset="0"/>
                          <a:cs typeface="Arial" charset="0"/>
                        </a:rPr>
                        <a:t> 12 </a:t>
                      </a:r>
                      <a:r>
                        <a:rPr kumimoji="0" lang="en-US" sz="2400" b="0" i="0" u="none" strike="noStrike" cap="none" normalizeH="0" baseline="0" dirty="0" err="1" smtClean="0">
                          <a:ln>
                            <a:noFill/>
                          </a:ln>
                          <a:solidFill>
                            <a:schemeClr val="tx1"/>
                          </a:solidFill>
                          <a:effectLst/>
                          <a:latin typeface="Arial" charset="0"/>
                          <a:cs typeface="Arial" charset="0"/>
                        </a:rPr>
                        <a:t>sứ</a:t>
                      </a:r>
                      <a:r>
                        <a:rPr kumimoji="0" lang="en-US" sz="2400" b="0" i="0" u="none" strike="noStrike" cap="none" normalizeH="0" baseline="0" dirty="0" smtClean="0">
                          <a:ln>
                            <a:noFill/>
                          </a:ln>
                          <a:solidFill>
                            <a:schemeClr val="tx1"/>
                          </a:solidFill>
                          <a:effectLst/>
                          <a:latin typeface="Arial" charset="0"/>
                          <a:cs typeface="Arial" charset="0"/>
                        </a:rPr>
                        <a:t> </a:t>
                      </a:r>
                      <a:r>
                        <a:rPr kumimoji="0" lang="en-US" sz="2400" b="0" i="0" u="none" strike="noStrike" cap="none" normalizeH="0" baseline="0" dirty="0" err="1" smtClean="0">
                          <a:ln>
                            <a:noFill/>
                          </a:ln>
                          <a:solidFill>
                            <a:schemeClr val="tx1"/>
                          </a:solidFill>
                          <a:effectLst/>
                          <a:latin typeface="Arial" charset="0"/>
                          <a:cs typeface="Arial" charset="0"/>
                        </a:rPr>
                        <a:t>quân</a:t>
                      </a:r>
                      <a:endParaRPr kumimoji="0" lang="en-US" sz="2400" b="0" i="0" u="none" strike="noStrike" cap="none" normalizeH="0" baseline="0" dirty="0">
                        <a:ln>
                          <a:noFill/>
                        </a:ln>
                        <a:solidFill>
                          <a:schemeClr val="tx1"/>
                        </a:solidFill>
                        <a:effectLst/>
                        <a:latin typeface="Arial" charset="0"/>
                        <a:cs typeface="Arial" charset="0"/>
                      </a:endParaRP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3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Ngô Quyền lên ngôi vua.</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Ngô Quyền mất.</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3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Ngô Xương Văn chết.</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Đất nước thống nhất.</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7918" name="Picture 42" descr="POINSET2"/>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rot="10800000">
            <a:off x="7974013" y="5562600"/>
            <a:ext cx="11699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44" descr="POINSET2"/>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rot="-5400000">
            <a:off x="62706" y="5625307"/>
            <a:ext cx="11699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88" name="Line 112"/>
          <p:cNvSpPr>
            <a:spLocks noChangeShapeType="1"/>
          </p:cNvSpPr>
          <p:nvPr/>
        </p:nvSpPr>
        <p:spPr bwMode="auto">
          <a:xfrm>
            <a:off x="3581400" y="3048000"/>
            <a:ext cx="1066800" cy="609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89" name="Line 113"/>
          <p:cNvSpPr>
            <a:spLocks noChangeShapeType="1"/>
          </p:cNvSpPr>
          <p:nvPr/>
        </p:nvSpPr>
        <p:spPr bwMode="auto">
          <a:xfrm>
            <a:off x="3581400" y="4038600"/>
            <a:ext cx="1066800" cy="3810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90" name="Line 114"/>
          <p:cNvSpPr>
            <a:spLocks noChangeShapeType="1"/>
          </p:cNvSpPr>
          <p:nvPr/>
        </p:nvSpPr>
        <p:spPr bwMode="auto">
          <a:xfrm flipV="1">
            <a:off x="3581400" y="3124200"/>
            <a:ext cx="1066800" cy="16764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91" name="Line 115"/>
          <p:cNvSpPr>
            <a:spLocks noChangeShapeType="1"/>
          </p:cNvSpPr>
          <p:nvPr/>
        </p:nvSpPr>
        <p:spPr bwMode="auto">
          <a:xfrm>
            <a:off x="3581400" y="5562600"/>
            <a:ext cx="1066800" cy="3048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670464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heckerboard(across)">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additive="base">
                                        <p:cTn id="12" dur="500" fill="hold"/>
                                        <p:tgtEl>
                                          <p:spTgt spid="24579"/>
                                        </p:tgtEl>
                                        <p:attrNameLst>
                                          <p:attrName>ppt_x</p:attrName>
                                        </p:attrNameLst>
                                      </p:cBhvr>
                                      <p:tavLst>
                                        <p:tav tm="0">
                                          <p:val>
                                            <p:strVal val="#ppt_x"/>
                                          </p:val>
                                        </p:tav>
                                        <p:tav tm="100000">
                                          <p:val>
                                            <p:strVal val="#ppt_x"/>
                                          </p:val>
                                        </p:tav>
                                      </p:tavLst>
                                    </p:anim>
                                    <p:anim calcmode="lin" valueType="num">
                                      <p:cBhvr additive="base">
                                        <p:cTn id="13"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4647"/>
                                        </p:tgtEl>
                                        <p:attrNameLst>
                                          <p:attrName>style.visibility</p:attrName>
                                        </p:attrNameLst>
                                      </p:cBhvr>
                                      <p:to>
                                        <p:strVal val="visible"/>
                                      </p:to>
                                    </p:set>
                                    <p:animEffect transition="in" filter="blinds(horizontal)">
                                      <p:cBhvr>
                                        <p:cTn id="18" dur="500"/>
                                        <p:tgtEl>
                                          <p:spTgt spid="2464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4687"/>
                                        </p:tgtEl>
                                        <p:attrNameLst>
                                          <p:attrName>style.visibility</p:attrName>
                                        </p:attrNameLst>
                                      </p:cBhvr>
                                      <p:to>
                                        <p:strVal val="visible"/>
                                      </p:to>
                                    </p:set>
                                    <p:animEffect transition="in" filter="box(in)">
                                      <p:cBhvr>
                                        <p:cTn id="23" dur="500"/>
                                        <p:tgtEl>
                                          <p:spTgt spid="246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4688"/>
                                        </p:tgtEl>
                                        <p:attrNameLst>
                                          <p:attrName>style.visibility</p:attrName>
                                        </p:attrNameLst>
                                      </p:cBhvr>
                                      <p:to>
                                        <p:strVal val="visible"/>
                                      </p:to>
                                    </p:set>
                                    <p:animEffect transition="in" filter="box(in)">
                                      <p:cBhvr>
                                        <p:cTn id="28" dur="500"/>
                                        <p:tgtEl>
                                          <p:spTgt spid="246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4689"/>
                                        </p:tgtEl>
                                        <p:attrNameLst>
                                          <p:attrName>style.visibility</p:attrName>
                                        </p:attrNameLst>
                                      </p:cBhvr>
                                      <p:to>
                                        <p:strVal val="visible"/>
                                      </p:to>
                                    </p:set>
                                    <p:animEffect transition="in" filter="box(in)">
                                      <p:cBhvr>
                                        <p:cTn id="33" dur="500"/>
                                        <p:tgtEl>
                                          <p:spTgt spid="2468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4690"/>
                                        </p:tgtEl>
                                        <p:attrNameLst>
                                          <p:attrName>style.visibility</p:attrName>
                                        </p:attrNameLst>
                                      </p:cBhvr>
                                      <p:to>
                                        <p:strVal val="visible"/>
                                      </p:to>
                                    </p:set>
                                    <p:animEffect transition="in" filter="box(in)">
                                      <p:cBhvr>
                                        <p:cTn id="38" dur="500"/>
                                        <p:tgtEl>
                                          <p:spTgt spid="2469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4691"/>
                                        </p:tgtEl>
                                        <p:attrNameLst>
                                          <p:attrName>style.visibility</p:attrName>
                                        </p:attrNameLst>
                                      </p:cBhvr>
                                      <p:to>
                                        <p:strVal val="visible"/>
                                      </p:to>
                                    </p:set>
                                    <p:animEffect transition="in" filter="box(in)">
                                      <p:cBhvr>
                                        <p:cTn id="43" dur="500"/>
                                        <p:tgtEl>
                                          <p:spTgt spid="24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autoUpdateAnimBg="0"/>
      <p:bldP spid="24688" grpId="0" animBg="1"/>
      <p:bldP spid="24689" grpId="0" animBg="1"/>
      <p:bldP spid="24690" grpId="0" animBg="1"/>
      <p:bldP spid="246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 y="-36616"/>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9311" y="240268"/>
            <a:ext cx="8053808" cy="83099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4800" dirty="0" smtClean="0">
                <a:latin typeface="Times New Roman" pitchFamily="18" charset="0"/>
                <a:cs typeface="Times New Roman" pitchFamily="18" charset="0"/>
              </a:rPr>
              <a:t>1. </a:t>
            </a:r>
            <a:r>
              <a:rPr lang="en-US" sz="4800" dirty="0" err="1" smtClean="0">
                <a:latin typeface="Times New Roman" pitchFamily="18" charset="0"/>
                <a:cs typeface="Times New Roman" pitchFamily="18" charset="0"/>
              </a:rPr>
              <a:t>Ngô</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Quyền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dựng</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nền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độc</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lập</a:t>
            </a:r>
            <a:endParaRPr lang="en-US" sz="4800" dirty="0">
              <a:latin typeface="Times New Roman" pitchFamily="18" charset="0"/>
              <a:cs typeface="Times New Roman" pitchFamily="18" charset="0"/>
            </a:endParaRPr>
          </a:p>
        </p:txBody>
      </p:sp>
      <p:sp>
        <p:nvSpPr>
          <p:cNvPr id="6" name="Rectangle 5"/>
          <p:cNvSpPr/>
          <p:nvPr/>
        </p:nvSpPr>
        <p:spPr>
          <a:xfrm>
            <a:off x="533400" y="1071265"/>
            <a:ext cx="4777270" cy="70788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4000" dirty="0" smtClean="0">
                <a:solidFill>
                  <a:srgbClr val="0000FF"/>
                </a:solidFill>
                <a:latin typeface="Times New Roman" pitchFamily="18" charset="0"/>
                <a:cs typeface="Times New Roman" pitchFamily="18" charset="0"/>
              </a:rPr>
              <a:t>*</a:t>
            </a:r>
            <a:r>
              <a:rPr lang="en-US" sz="4000" dirty="0" err="1" smtClean="0">
                <a:solidFill>
                  <a:srgbClr val="0000FF"/>
                </a:solidFill>
                <a:latin typeface="Times New Roman" pitchFamily="18" charset="0"/>
                <a:cs typeface="Times New Roman" pitchFamily="18" charset="0"/>
              </a:rPr>
              <a:t>Tổ</a:t>
            </a:r>
            <a:r>
              <a:rPr lang="en-US" sz="4000" dirty="0" smtClean="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chức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chính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quyền</a:t>
            </a:r>
            <a:endParaRPr lang="en-US" sz="4000" dirty="0">
              <a:solidFill>
                <a:srgbClr val="0000FF"/>
              </a:solidFill>
              <a:latin typeface="Times New Roman" pitchFamily="18" charset="0"/>
              <a:cs typeface="Times New Roman" pitchFamily="18" charset="0"/>
            </a:endParaRPr>
          </a:p>
        </p:txBody>
      </p:sp>
      <p:sp>
        <p:nvSpPr>
          <p:cNvPr id="4" name="TextBox 3"/>
          <p:cNvSpPr txBox="1"/>
          <p:nvPr/>
        </p:nvSpPr>
        <p:spPr>
          <a:xfrm>
            <a:off x="533400" y="1981200"/>
            <a:ext cx="5044971" cy="64633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Đời</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hóa</a:t>
            </a:r>
            <a:endParaRPr lang="en-US" sz="3600" dirty="0">
              <a:latin typeface="Times New Roman" pitchFamily="18" charset="0"/>
              <a:cs typeface="Times New Roman" pitchFamily="18" charset="0"/>
            </a:endParaRPr>
          </a:p>
        </p:txBody>
      </p:sp>
      <p:sp>
        <p:nvSpPr>
          <p:cNvPr id="8" name="Rectangle 7"/>
          <p:cNvSpPr/>
          <p:nvPr/>
        </p:nvSpPr>
        <p:spPr>
          <a:xfrm>
            <a:off x="512401" y="2811850"/>
            <a:ext cx="2409634" cy="76944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4400" dirty="0" smtClean="0">
                <a:latin typeface="Times New Roman" pitchFamily="18" charset="0"/>
                <a:cs typeface="Times New Roman" pitchFamily="18" charset="0"/>
              </a:rPr>
              <a:t>* Ý </a:t>
            </a:r>
            <a:r>
              <a:rPr lang="en-US" sz="4400" dirty="0" err="1">
                <a:latin typeface="Times New Roman" pitchFamily="18" charset="0"/>
                <a:cs typeface="Times New Roman" pitchFamily="18" charset="0"/>
              </a:rPr>
              <a:t>nghĩa</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89130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0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70570" y="304800"/>
            <a:ext cx="8544829" cy="61247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200" dirty="0">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1,Ngô</a:t>
            </a:r>
            <a:r>
              <a:rPr lang="en-US" sz="2800" b="1" i="1" dirty="0" smtClean="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Quyền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dựng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nền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độc</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lập</a:t>
            </a:r>
            <a:endParaRPr lang="en-US" sz="2800" b="1" i="1" dirty="0">
              <a:solidFill>
                <a:srgbClr val="0000FF"/>
              </a:solidFill>
              <a:latin typeface="Times New Roman" pitchFamily="18" charset="0"/>
              <a:cs typeface="Times New Roman" pitchFamily="18" charset="0"/>
            </a:endParaRPr>
          </a:p>
          <a:p>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Năm</a:t>
            </a:r>
            <a:r>
              <a:rPr lang="en-US" sz="3000" dirty="0">
                <a:latin typeface="Times New Roman" pitchFamily="18" charset="0"/>
                <a:cs typeface="Times New Roman" pitchFamily="18" charset="0"/>
              </a:rPr>
              <a:t> 939 </a:t>
            </a:r>
            <a:r>
              <a:rPr lang="en-US" sz="3000" dirty="0" err="1">
                <a:latin typeface="Times New Roman" pitchFamily="18" charset="0"/>
                <a:cs typeface="Times New Roman" pitchFamily="18" charset="0"/>
              </a:rPr>
              <a:t>Ngô</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Quyền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bỏ</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sứ</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đô</a:t>
            </a:r>
            <a:r>
              <a:rPr lang="en-US" sz="3000" dirty="0">
                <a:latin typeface="Times New Roman" pitchFamily="18" charset="0"/>
                <a:cs typeface="Times New Roman" pitchFamily="18" charset="0"/>
              </a:rPr>
              <a:t> ở </a:t>
            </a:r>
            <a:r>
              <a:rPr lang="en-US" sz="3000" dirty="0" err="1">
                <a:latin typeface="Times New Roman" pitchFamily="18" charset="0"/>
                <a:cs typeface="Times New Roman" pitchFamily="18" charset="0"/>
              </a:rPr>
              <a:t>Cổ</a:t>
            </a:r>
            <a:r>
              <a:rPr lang="en-US" sz="3000" dirty="0">
                <a:latin typeface="Times New Roman" pitchFamily="18" charset="0"/>
                <a:cs typeface="Times New Roman" pitchFamily="18" charset="0"/>
              </a:rPr>
              <a:t> Loa ( </a:t>
            </a:r>
            <a:r>
              <a:rPr lang="en-US" sz="3000" dirty="0" err="1">
                <a:latin typeface="Times New Roman" pitchFamily="18" charset="0"/>
                <a:cs typeface="Times New Roman" pitchFamily="18" charset="0"/>
              </a:rPr>
              <a:t>Hà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Nội</a:t>
            </a:r>
            <a:r>
              <a:rPr lang="en-US" sz="3000" dirty="0">
                <a:latin typeface="Times New Roman" pitchFamily="18" charset="0"/>
                <a:cs typeface="Times New Roman" pitchFamily="18" charset="0"/>
              </a:rPr>
              <a:t>)</a:t>
            </a:r>
          </a:p>
          <a:p>
            <a:r>
              <a:rPr lang="en-US" sz="3000" b="1" i="1" dirty="0" smtClean="0">
                <a:solidFill>
                  <a:srgbClr val="FF0000"/>
                </a:solidFill>
                <a:latin typeface="Times New Roman" pitchFamily="18" charset="0"/>
                <a:cs typeface="Times New Roman" pitchFamily="18" charset="0"/>
              </a:rPr>
              <a:t>*</a:t>
            </a:r>
            <a:r>
              <a:rPr lang="en-US" sz="3000" b="1" i="1" dirty="0" err="1">
                <a:solidFill>
                  <a:srgbClr val="FF0000"/>
                </a:solidFill>
                <a:latin typeface="Times New Roman" pitchFamily="18" charset="0"/>
                <a:cs typeface="Times New Roman" pitchFamily="18" charset="0"/>
              </a:rPr>
              <a:t>Tổ</a:t>
            </a:r>
            <a:r>
              <a:rPr lang="en-US" sz="3000" b="1" i="1" dirty="0">
                <a:solidFill>
                  <a:srgbClr val="FF0000"/>
                </a:solidFill>
                <a:latin typeface="Times New Roman" pitchFamily="18" charset="0"/>
                <a:cs typeface="Times New Roman" pitchFamily="18" charset="0"/>
              </a:rPr>
              <a:t> </a:t>
            </a:r>
            <a:r>
              <a:rPr lang="en-US" sz="3000" b="1" i="1" dirty="0" err="1">
                <a:solidFill>
                  <a:srgbClr val="FF0000"/>
                </a:solidFill>
                <a:latin typeface="Times New Roman" pitchFamily="18" charset="0"/>
                <a:cs typeface="Times New Roman" pitchFamily="18" charset="0"/>
              </a:rPr>
              <a:t>chức</a:t>
            </a:r>
            <a:r>
              <a:rPr lang="en-US" sz="3000" b="1" i="1" dirty="0">
                <a:solidFill>
                  <a:srgbClr val="FF0000"/>
                </a:solidFill>
                <a:latin typeface="Times New Roman" pitchFamily="18" charset="0"/>
                <a:cs typeface="Times New Roman" pitchFamily="18" charset="0"/>
              </a:rPr>
              <a:t> </a:t>
            </a:r>
            <a:r>
              <a:rPr lang="en-US" sz="3000" b="1" i="1" dirty="0" err="1">
                <a:solidFill>
                  <a:srgbClr val="FF0000"/>
                </a:solidFill>
                <a:latin typeface="Times New Roman" pitchFamily="18" charset="0"/>
                <a:cs typeface="Times New Roman" pitchFamily="18" charset="0"/>
              </a:rPr>
              <a:t>chính</a:t>
            </a:r>
            <a:r>
              <a:rPr lang="en-US" sz="3000" b="1" i="1" dirty="0">
                <a:solidFill>
                  <a:srgbClr val="FF0000"/>
                </a:solidFill>
                <a:latin typeface="Times New Roman" pitchFamily="18" charset="0"/>
                <a:cs typeface="Times New Roman" pitchFamily="18" charset="0"/>
              </a:rPr>
              <a:t> </a:t>
            </a:r>
            <a:r>
              <a:rPr lang="en-US" sz="3000" b="1" i="1" dirty="0" err="1">
                <a:solidFill>
                  <a:srgbClr val="FF0000"/>
                </a:solidFill>
                <a:latin typeface="Times New Roman" pitchFamily="18" charset="0"/>
                <a:cs typeface="Times New Roman" pitchFamily="18" charset="0"/>
              </a:rPr>
              <a:t>quyền</a:t>
            </a:r>
            <a:endParaRPr lang="en-US" sz="3000" b="1" i="1" dirty="0">
              <a:solidFill>
                <a:srgbClr val="FF0000"/>
              </a:solidFill>
              <a:latin typeface="Times New Roman" pitchFamily="18" charset="0"/>
              <a:cs typeface="Times New Roman" pitchFamily="18" charset="0"/>
            </a:endParaRPr>
          </a:p>
          <a:p>
            <a:r>
              <a:rPr lang="en-US" sz="3000" b="1" i="1" dirty="0" smtClean="0">
                <a:solidFill>
                  <a:srgbClr val="002060"/>
                </a:solidFill>
                <a:latin typeface="Times New Roman" pitchFamily="18" charset="0"/>
                <a:cs typeface="Times New Roman" pitchFamily="18" charset="0"/>
              </a:rPr>
              <a:t>- </a:t>
            </a:r>
            <a:r>
              <a:rPr lang="en-US" sz="3000" b="1" i="1" dirty="0">
                <a:solidFill>
                  <a:srgbClr val="002060"/>
                </a:solidFill>
                <a:latin typeface="Times New Roman" pitchFamily="18" charset="0"/>
                <a:cs typeface="Times New Roman" pitchFamily="18" charset="0"/>
              </a:rPr>
              <a:t>Ở </a:t>
            </a:r>
            <a:r>
              <a:rPr lang="en-US" sz="3000" b="1" i="1" dirty="0" err="1">
                <a:solidFill>
                  <a:srgbClr val="002060"/>
                </a:solidFill>
                <a:latin typeface="Times New Roman" pitchFamily="18" charset="0"/>
                <a:cs typeface="Times New Roman" pitchFamily="18" charset="0"/>
              </a:rPr>
              <a:t>trung</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ương</a:t>
            </a:r>
            <a:r>
              <a:rPr lang="en-US" sz="3000" b="1" i="1" dirty="0">
                <a:solidFill>
                  <a:srgbClr val="002060"/>
                </a:solidFill>
                <a:latin typeface="Times New Roman" pitchFamily="18" charset="0"/>
                <a:cs typeface="Times New Roman" pitchFamily="18" charset="0"/>
              </a:rPr>
              <a:t> </a:t>
            </a:r>
            <a:r>
              <a:rPr lang="en-US" sz="3000" dirty="0" smtClean="0"/>
              <a:t>:</a:t>
            </a:r>
            <a:r>
              <a:rPr lang="en-US" sz="3000" dirty="0" err="1" smtClean="0">
                <a:latin typeface="Times New Roman" pitchFamily="18" charset="0"/>
                <a:cs typeface="Times New Roman" pitchFamily="18" charset="0"/>
              </a:rPr>
              <a:t>Bỏ</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chức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sứ</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quyền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mới</a:t>
            </a:r>
            <a:r>
              <a:rPr lang="en-US" sz="3000" dirty="0">
                <a:latin typeface="Times New Roman" pitchFamily="18" charset="0"/>
                <a:cs typeface="Times New Roman" pitchFamily="18" charset="0"/>
              </a:rPr>
              <a:t> do </a:t>
            </a:r>
            <a:r>
              <a:rPr lang="en-US" sz="3000" dirty="0" err="1">
                <a:latin typeface="Times New Roman" pitchFamily="18" charset="0"/>
                <a:cs typeface="Times New Roman" pitchFamily="18" charset="0"/>
              </a:rPr>
              <a:t>vua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đứng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quyền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quyết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mọi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việc</a:t>
            </a:r>
            <a:r>
              <a:rPr lang="en-US" sz="3000" dirty="0">
                <a:latin typeface="Times New Roman" pitchFamily="18" charset="0"/>
                <a:cs typeface="Times New Roman" pitchFamily="18" charset="0"/>
              </a:rPr>
              <a:t>.</a:t>
            </a:r>
          </a:p>
          <a:p>
            <a:r>
              <a:rPr lang="en-US" sz="3000" dirty="0" err="1" smtClean="0">
                <a:latin typeface="Times New Roman" pitchFamily="18" charset="0"/>
                <a:cs typeface="Times New Roman" pitchFamily="18" charset="0"/>
              </a:rPr>
              <a:t>Dưới</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vua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võ</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phụ</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trách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việc</a:t>
            </a:r>
            <a:r>
              <a:rPr lang="en-US" sz="3000" dirty="0" smtClean="0">
                <a:latin typeface="Times New Roman" pitchFamily="18" charset="0"/>
                <a:cs typeface="Times New Roman" pitchFamily="18" charset="0"/>
              </a:rPr>
              <a:t>.</a:t>
            </a:r>
          </a:p>
          <a:p>
            <a:r>
              <a:rPr lang="en-US" sz="3000" b="1" i="1" dirty="0">
                <a:solidFill>
                  <a:srgbClr val="002060"/>
                </a:solidFill>
                <a:latin typeface="Times New Roman" pitchFamily="18" charset="0"/>
                <a:cs typeface="Times New Roman" pitchFamily="18" charset="0"/>
              </a:rPr>
              <a:t>Ở </a:t>
            </a:r>
            <a:r>
              <a:rPr lang="en-US" sz="3000" b="1" i="1" dirty="0" err="1">
                <a:solidFill>
                  <a:srgbClr val="002060"/>
                </a:solidFill>
                <a:latin typeface="Times New Roman" pitchFamily="18" charset="0"/>
                <a:cs typeface="Times New Roman" pitchFamily="18" charset="0"/>
              </a:rPr>
              <a:t>địa</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phương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Vua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tướng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lĩnh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trấn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giữ</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châu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trọng</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a:t>
            </a:r>
          </a:p>
          <a:p>
            <a:r>
              <a:rPr lang="en-US" sz="3000" dirty="0" err="1">
                <a:latin typeface="Times New Roman" pitchFamily="18" charset="0"/>
                <a:cs typeface="Times New Roman" pitchFamily="18" charset="0"/>
              </a:rPr>
              <a:t>Đinh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Trứ</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Châu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Nghệ</a:t>
            </a:r>
            <a:r>
              <a:rPr lang="en-US" sz="3000" dirty="0">
                <a:latin typeface="Times New Roman" pitchFamily="18" charset="0"/>
                <a:cs typeface="Times New Roman" pitchFamily="18" charset="0"/>
              </a:rPr>
              <a:t> An, </a:t>
            </a:r>
            <a:r>
              <a:rPr lang="en-US" sz="3000" dirty="0" err="1">
                <a:latin typeface="Times New Roman" pitchFamily="18" charset="0"/>
                <a:cs typeface="Times New Roman" pitchFamily="18" charset="0"/>
              </a:rPr>
              <a:t>Hà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Tĩnh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Châu</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Phong</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Phú</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Thọ</a:t>
            </a:r>
            <a:r>
              <a:rPr lang="en-US" sz="3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1695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arn(inVertical)">
                                      <p:cBhvr>
                                        <p:cTn id="20" dur="500"/>
                                        <p:tgtEl>
                                          <p:spTgt spid="7">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barn(inVertical)">
                                      <p:cBhvr>
                                        <p:cTn id="23" dur="500"/>
                                        <p:tgtEl>
                                          <p:spTgt spid="7">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barn(inVertical)">
                                      <p:cBhvr>
                                        <p:cTn id="26" dur="5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barn(inVertical)">
                                      <p:cBhvr>
                                        <p:cTn id="31" dur="500"/>
                                        <p:tgtEl>
                                          <p:spTgt spid="7">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barn(inVertical)">
                                      <p:cBhvr>
                                        <p:cTn id="3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6" y="-107722"/>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6459" y="381000"/>
            <a:ext cx="5044971" cy="64633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Đời</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hội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hóa</a:t>
            </a:r>
            <a:endParaRPr lang="en-US" sz="3600" dirty="0">
              <a:latin typeface="Times New Roman" pitchFamily="18" charset="0"/>
              <a:cs typeface="Times New Roman" pitchFamily="18" charset="0"/>
            </a:endParaRPr>
          </a:p>
        </p:txBody>
      </p:sp>
      <p:sp>
        <p:nvSpPr>
          <p:cNvPr id="7" name="Rectangle 6"/>
          <p:cNvSpPr/>
          <p:nvPr/>
        </p:nvSpPr>
        <p:spPr>
          <a:xfrm>
            <a:off x="326459" y="1143000"/>
            <a:ext cx="8247489" cy="1077218"/>
          </a:xfrm>
          <a:prstGeom prst="rect">
            <a:avLst/>
          </a:prstGeom>
        </p:spPr>
        <p:txBody>
          <a:bodyPr wrap="squar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a:t>
            </a:r>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khôi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phục</a:t>
            </a:r>
            <a:r>
              <a:rPr lang="en-US" sz="3200" dirty="0">
                <a:latin typeface="Times New Roman" pitchFamily="18" charset="0"/>
                <a:cs typeface="Times New Roman" pitchFamily="18" charset="0"/>
              </a:rPr>
              <a:t>.</a:t>
            </a:r>
          </a:p>
        </p:txBody>
      </p:sp>
      <p:sp>
        <p:nvSpPr>
          <p:cNvPr id="8" name="Rectangle 7"/>
          <p:cNvSpPr/>
          <p:nvPr/>
        </p:nvSpPr>
        <p:spPr>
          <a:xfrm>
            <a:off x="450052" y="2220218"/>
            <a:ext cx="2409634" cy="76944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4400" dirty="0" smtClean="0">
                <a:latin typeface="Times New Roman" pitchFamily="18" charset="0"/>
                <a:cs typeface="Times New Roman" pitchFamily="18" charset="0"/>
              </a:rPr>
              <a:t>* Ý </a:t>
            </a:r>
            <a:r>
              <a:rPr lang="en-US" sz="4400" dirty="0" err="1">
                <a:latin typeface="Times New Roman" pitchFamily="18" charset="0"/>
                <a:cs typeface="Times New Roman" pitchFamily="18" charset="0"/>
              </a:rPr>
              <a:t>nghĩa</a:t>
            </a:r>
            <a:endParaRPr lang="en-US" sz="4400" dirty="0">
              <a:latin typeface="Times New Roman" pitchFamily="18" charset="0"/>
              <a:cs typeface="Times New Roman" pitchFamily="18" charset="0"/>
            </a:endParaRPr>
          </a:p>
        </p:txBody>
      </p:sp>
      <p:sp>
        <p:nvSpPr>
          <p:cNvPr id="9" name="Rectangle 8"/>
          <p:cNvSpPr/>
          <p:nvPr/>
        </p:nvSpPr>
        <p:spPr>
          <a:xfrm>
            <a:off x="326459" y="3124200"/>
            <a:ext cx="839989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Nền</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độc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định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triển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này</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75884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1568" y="166255"/>
            <a:ext cx="8702635" cy="627864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800" i="1" dirty="0" err="1">
                <a:solidFill>
                  <a:srgbClr val="0000FF"/>
                </a:solidFill>
                <a:latin typeface="Times New Roman" pitchFamily="18" charset="0"/>
                <a:cs typeface="Times New Roman" pitchFamily="18" charset="0"/>
              </a:rPr>
              <a:t>Câu</a:t>
            </a:r>
            <a:r>
              <a:rPr lang="en-US" sz="4800" i="1" dirty="0">
                <a:solidFill>
                  <a:srgbClr val="0000FF"/>
                </a:solidFill>
                <a:latin typeface="Times New Roman" pitchFamily="18" charset="0"/>
                <a:cs typeface="Times New Roman" pitchFamily="18" charset="0"/>
              </a:rPr>
              <a:t> 1: Ý </a:t>
            </a:r>
            <a:r>
              <a:rPr lang="en-US" sz="4800" i="1" dirty="0" err="1">
                <a:solidFill>
                  <a:srgbClr val="0000FF"/>
                </a:solidFill>
                <a:latin typeface="Times New Roman" pitchFamily="18" charset="0"/>
                <a:cs typeface="Times New Roman" pitchFamily="18" charset="0"/>
              </a:rPr>
              <a:t>nào</a:t>
            </a:r>
            <a:r>
              <a:rPr lang="en-US" sz="4800" i="1" dirty="0">
                <a:solidFill>
                  <a:srgbClr val="0000FF"/>
                </a:solidFill>
                <a:latin typeface="Times New Roman" pitchFamily="18" charset="0"/>
                <a:cs typeface="Times New Roman" pitchFamily="18" charset="0"/>
              </a:rPr>
              <a:t> </a:t>
            </a:r>
            <a:r>
              <a:rPr lang="en-US" sz="4800" i="1" dirty="0" err="1">
                <a:solidFill>
                  <a:srgbClr val="FF0000"/>
                </a:solidFill>
                <a:latin typeface="Times New Roman" pitchFamily="18" charset="0"/>
                <a:cs typeface="Times New Roman" pitchFamily="18" charset="0"/>
              </a:rPr>
              <a:t>không</a:t>
            </a:r>
            <a:r>
              <a:rPr lang="en-US" sz="4800" i="1" dirty="0">
                <a:solidFill>
                  <a:srgbClr val="FF0000"/>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phản</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ánh</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đúng</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việc</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làm</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của</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Ngô</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Quyền</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để</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khôi</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phục</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nền</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độc</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lập</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dân</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tộc</a:t>
            </a:r>
            <a:r>
              <a:rPr lang="en-US" sz="4800" i="1" dirty="0">
                <a:solidFill>
                  <a:srgbClr val="0000FF"/>
                </a:solidFill>
                <a:latin typeface="Times New Roman" pitchFamily="18" charset="0"/>
                <a:cs typeface="Times New Roman" pitchFamily="18" charset="0"/>
              </a:rPr>
              <a:t>?</a:t>
            </a:r>
          </a:p>
          <a:p>
            <a:pPr lvl="0"/>
            <a:r>
              <a:rPr lang="en-US" sz="4800" dirty="0">
                <a:solidFill>
                  <a:srgbClr val="0000FF"/>
                </a:solidFill>
                <a:latin typeface="Times New Roman" pitchFamily="18" charset="0"/>
                <a:cs typeface="Times New Roman" pitchFamily="18" charset="0"/>
              </a:rPr>
              <a:t>A. </a:t>
            </a:r>
            <a:r>
              <a:rPr lang="en-US" sz="4800" dirty="0" err="1">
                <a:solidFill>
                  <a:srgbClr val="0000FF"/>
                </a:solidFill>
                <a:latin typeface="Times New Roman" pitchFamily="18" charset="0"/>
                <a:cs typeface="Times New Roman" pitchFamily="18" charset="0"/>
              </a:rPr>
              <a:t>Bỏ</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chức</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tiết</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độ</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sứ</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của</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phong</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kiến</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phương</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Bắc</a:t>
            </a:r>
            <a:endParaRPr lang="en-US" sz="4800" dirty="0">
              <a:solidFill>
                <a:srgbClr val="0000FF"/>
              </a:solidFill>
              <a:latin typeface="Times New Roman" pitchFamily="18" charset="0"/>
              <a:cs typeface="Times New Roman" pitchFamily="18" charset="0"/>
            </a:endParaRPr>
          </a:p>
          <a:p>
            <a:pPr lvl="0"/>
            <a:r>
              <a:rPr lang="en-US" sz="4800" dirty="0">
                <a:solidFill>
                  <a:srgbClr val="0000FF"/>
                </a:solidFill>
                <a:latin typeface="Times New Roman" pitchFamily="18" charset="0"/>
                <a:cs typeface="Times New Roman" pitchFamily="18" charset="0"/>
              </a:rPr>
              <a:t>B. </a:t>
            </a:r>
            <a:r>
              <a:rPr lang="en-US" sz="4800" dirty="0" err="1">
                <a:solidFill>
                  <a:srgbClr val="0000FF"/>
                </a:solidFill>
                <a:latin typeface="Times New Roman" pitchFamily="18" charset="0"/>
                <a:cs typeface="Times New Roman" pitchFamily="18" charset="0"/>
              </a:rPr>
              <a:t>Xưng</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vương</a:t>
            </a:r>
            <a:endParaRPr lang="en-US" sz="4800" dirty="0">
              <a:solidFill>
                <a:srgbClr val="0000FF"/>
              </a:solidFill>
              <a:latin typeface="Times New Roman" pitchFamily="18" charset="0"/>
              <a:cs typeface="Times New Roman" pitchFamily="18" charset="0"/>
            </a:endParaRPr>
          </a:p>
          <a:p>
            <a:pPr lvl="0"/>
            <a:r>
              <a:rPr lang="en-US" sz="4800" dirty="0">
                <a:solidFill>
                  <a:srgbClr val="0000FF"/>
                </a:solidFill>
                <a:latin typeface="Times New Roman" pitchFamily="18" charset="0"/>
                <a:cs typeface="Times New Roman" pitchFamily="18" charset="0"/>
              </a:rPr>
              <a:t>C. </a:t>
            </a:r>
            <a:r>
              <a:rPr lang="en-US" sz="4800" dirty="0" err="1">
                <a:solidFill>
                  <a:srgbClr val="0000FF"/>
                </a:solidFill>
                <a:latin typeface="Times New Roman" pitchFamily="18" charset="0"/>
                <a:cs typeface="Times New Roman" pitchFamily="18" charset="0"/>
              </a:rPr>
              <a:t>Đóng</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đô</a:t>
            </a:r>
            <a:r>
              <a:rPr lang="en-US" sz="4800" dirty="0">
                <a:solidFill>
                  <a:srgbClr val="0000FF"/>
                </a:solidFill>
                <a:latin typeface="Times New Roman" pitchFamily="18" charset="0"/>
                <a:cs typeface="Times New Roman" pitchFamily="18" charset="0"/>
              </a:rPr>
              <a:t> ở </a:t>
            </a:r>
            <a:r>
              <a:rPr lang="en-US" sz="4800" dirty="0" err="1">
                <a:solidFill>
                  <a:srgbClr val="0000FF"/>
                </a:solidFill>
                <a:latin typeface="Times New Roman" pitchFamily="18" charset="0"/>
                <a:cs typeface="Times New Roman" pitchFamily="18" charset="0"/>
              </a:rPr>
              <a:t>Cổ</a:t>
            </a:r>
            <a:r>
              <a:rPr lang="en-US" sz="4800" dirty="0">
                <a:solidFill>
                  <a:srgbClr val="0000FF"/>
                </a:solidFill>
                <a:latin typeface="Times New Roman" pitchFamily="18" charset="0"/>
                <a:cs typeface="Times New Roman" pitchFamily="18" charset="0"/>
              </a:rPr>
              <a:t> Loa</a:t>
            </a:r>
          </a:p>
          <a:p>
            <a:pPr lvl="0"/>
            <a:r>
              <a:rPr lang="en-US" sz="4800" dirty="0">
                <a:solidFill>
                  <a:srgbClr val="0000FF"/>
                </a:solidFill>
                <a:latin typeface="Times New Roman" pitchFamily="18" charset="0"/>
                <a:cs typeface="Times New Roman" pitchFamily="18" charset="0"/>
              </a:rPr>
              <a:t>D. </a:t>
            </a:r>
            <a:r>
              <a:rPr lang="en-US" sz="4800" dirty="0" err="1">
                <a:solidFill>
                  <a:srgbClr val="0000FF"/>
                </a:solidFill>
                <a:latin typeface="Times New Roman" pitchFamily="18" charset="0"/>
                <a:cs typeface="Times New Roman" pitchFamily="18" charset="0"/>
              </a:rPr>
              <a:t>Đặt</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tên</a:t>
            </a:r>
            <a:r>
              <a:rPr lang="en-US" sz="4800" dirty="0">
                <a:solidFill>
                  <a:srgbClr val="0000FF"/>
                </a:solidFill>
                <a:latin typeface="Times New Roman" pitchFamily="18" charset="0"/>
                <a:cs typeface="Times New Roman" pitchFamily="18" charset="0"/>
              </a:rPr>
              <a:t> </a:t>
            </a:r>
            <a:r>
              <a:rPr lang="en-US" sz="4800" dirty="0" err="1">
                <a:solidFill>
                  <a:srgbClr val="0000FF"/>
                </a:solidFill>
                <a:latin typeface="Times New Roman" pitchFamily="18" charset="0"/>
                <a:cs typeface="Times New Roman" pitchFamily="18" charset="0"/>
              </a:rPr>
              <a:t>nước</a:t>
            </a:r>
            <a:endParaRPr lang="en-US" sz="4800" dirty="0">
              <a:solidFill>
                <a:srgbClr val="0000FF"/>
              </a:solidFill>
              <a:latin typeface="Times New Roman" pitchFamily="18" charset="0"/>
              <a:cs typeface="Times New Roman" pitchFamily="18" charset="0"/>
            </a:endParaRP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5334000"/>
            <a:ext cx="8842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80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1800539"/>
            <a:ext cx="8702635" cy="4801314"/>
          </a:xfrm>
          <a:prstGeom prst="rect">
            <a:avLst/>
          </a:prstGeom>
          <a:no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800" i="1" dirty="0" err="1" smtClean="0">
                <a:solidFill>
                  <a:srgbClr val="0000FF"/>
                </a:solidFill>
                <a:latin typeface="Times New Roman" pitchFamily="18" charset="0"/>
                <a:cs typeface="Times New Roman" pitchFamily="18" charset="0"/>
              </a:rPr>
              <a:t>Câu</a:t>
            </a:r>
            <a:r>
              <a:rPr lang="en-US" sz="4800" i="1" dirty="0" smtClean="0">
                <a:solidFill>
                  <a:srgbClr val="0000FF"/>
                </a:solidFill>
                <a:latin typeface="Times New Roman" pitchFamily="18" charset="0"/>
                <a:cs typeface="Times New Roman" pitchFamily="18" charset="0"/>
              </a:rPr>
              <a:t> </a:t>
            </a:r>
            <a:r>
              <a:rPr lang="en-US" sz="4800" i="1" dirty="0">
                <a:solidFill>
                  <a:srgbClr val="0000FF"/>
                </a:solidFill>
                <a:latin typeface="Times New Roman" pitchFamily="18" charset="0"/>
                <a:cs typeface="Times New Roman" pitchFamily="18" charset="0"/>
              </a:rPr>
              <a:t>2: "</a:t>
            </a:r>
            <a:r>
              <a:rPr lang="en-US" sz="4800" i="1" dirty="0" err="1">
                <a:solidFill>
                  <a:srgbClr val="0000FF"/>
                </a:solidFill>
                <a:latin typeface="Times New Roman" pitchFamily="18" charset="0"/>
                <a:cs typeface="Times New Roman" pitchFamily="18" charset="0"/>
              </a:rPr>
              <a:t>Loạn</a:t>
            </a:r>
            <a:r>
              <a:rPr lang="en-US" sz="4800" i="1" dirty="0">
                <a:solidFill>
                  <a:srgbClr val="0000FF"/>
                </a:solidFill>
                <a:latin typeface="Times New Roman" pitchFamily="18" charset="0"/>
                <a:cs typeface="Times New Roman" pitchFamily="18" charset="0"/>
              </a:rPr>
              <a:t> 12 </a:t>
            </a:r>
            <a:r>
              <a:rPr lang="en-US" sz="4800" i="1" dirty="0" err="1">
                <a:solidFill>
                  <a:srgbClr val="0000FF"/>
                </a:solidFill>
                <a:latin typeface="Times New Roman" pitchFamily="18" charset="0"/>
                <a:cs typeface="Times New Roman" pitchFamily="18" charset="0"/>
              </a:rPr>
              <a:t>sứ</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quân</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là</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biến</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cố</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lịch</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sử</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xảy</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ra</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vào</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cuối</a:t>
            </a:r>
            <a:r>
              <a:rPr lang="en-US" sz="4800" i="1" dirty="0">
                <a:solidFill>
                  <a:srgbClr val="0000FF"/>
                </a:solidFill>
                <a:latin typeface="Times New Roman" pitchFamily="18" charset="0"/>
                <a:cs typeface="Times New Roman" pitchFamily="18" charset="0"/>
              </a:rPr>
              <a:t> </a:t>
            </a:r>
            <a:r>
              <a:rPr lang="en-US" sz="4800" i="1" dirty="0" err="1">
                <a:solidFill>
                  <a:srgbClr val="0000FF"/>
                </a:solidFill>
                <a:latin typeface="Times New Roman" pitchFamily="18" charset="0"/>
                <a:cs typeface="Times New Roman" pitchFamily="18" charset="0"/>
              </a:rPr>
              <a:t>thời</a:t>
            </a:r>
            <a:r>
              <a:rPr lang="en-US" sz="4800" i="1" dirty="0">
                <a:solidFill>
                  <a:srgbClr val="0000FF"/>
                </a:solidFill>
                <a:latin typeface="Times New Roman" pitchFamily="18" charset="0"/>
                <a:cs typeface="Times New Roman" pitchFamily="18" charset="0"/>
              </a:rPr>
              <a:t>  </a:t>
            </a:r>
            <a:r>
              <a:rPr lang="en-US" sz="4800" dirty="0">
                <a:solidFill>
                  <a:srgbClr val="0000FF"/>
                </a:solidFill>
                <a:latin typeface="Times New Roman" pitchFamily="18" charset="0"/>
                <a:cs typeface="Times New Roman" pitchFamily="18" charset="0"/>
              </a:rPr>
              <a:t>   </a:t>
            </a:r>
          </a:p>
          <a:p>
            <a:pPr lvl="0"/>
            <a:r>
              <a:rPr lang="en-US" sz="4800" dirty="0">
                <a:solidFill>
                  <a:srgbClr val="0000FF"/>
                </a:solidFill>
                <a:latin typeface="Times New Roman" pitchFamily="18" charset="0"/>
                <a:cs typeface="Times New Roman" pitchFamily="18" charset="0"/>
              </a:rPr>
              <a:t>A. </a:t>
            </a:r>
            <a:r>
              <a:rPr lang="en-US" sz="4800" dirty="0" err="1">
                <a:solidFill>
                  <a:srgbClr val="0000FF"/>
                </a:solidFill>
                <a:latin typeface="Times New Roman" pitchFamily="18" charset="0"/>
                <a:cs typeface="Times New Roman" pitchFamily="18" charset="0"/>
              </a:rPr>
              <a:t>Ngô</a:t>
            </a:r>
            <a:r>
              <a:rPr lang="en-US" sz="4800" dirty="0">
                <a:solidFill>
                  <a:srgbClr val="0000FF"/>
                </a:solidFill>
                <a:latin typeface="Times New Roman" pitchFamily="18" charset="0"/>
                <a:cs typeface="Times New Roman" pitchFamily="18" charset="0"/>
              </a:rPr>
              <a:t>     </a:t>
            </a:r>
          </a:p>
          <a:p>
            <a:pPr lvl="0"/>
            <a:r>
              <a:rPr lang="en-US" sz="4800" dirty="0">
                <a:solidFill>
                  <a:srgbClr val="0000FF"/>
                </a:solidFill>
                <a:latin typeface="Times New Roman" pitchFamily="18" charset="0"/>
                <a:cs typeface="Times New Roman" pitchFamily="18" charset="0"/>
              </a:rPr>
              <a:t>B. </a:t>
            </a:r>
            <a:r>
              <a:rPr lang="en-US" sz="4800" dirty="0" err="1">
                <a:solidFill>
                  <a:srgbClr val="0000FF"/>
                </a:solidFill>
                <a:latin typeface="Times New Roman" pitchFamily="18" charset="0"/>
                <a:cs typeface="Times New Roman" pitchFamily="18" charset="0"/>
              </a:rPr>
              <a:t>Đinh</a:t>
            </a:r>
            <a:endParaRPr lang="en-US" sz="4800" dirty="0">
              <a:solidFill>
                <a:srgbClr val="0000FF"/>
              </a:solidFill>
              <a:latin typeface="Times New Roman" pitchFamily="18" charset="0"/>
              <a:cs typeface="Times New Roman" pitchFamily="18" charset="0"/>
            </a:endParaRPr>
          </a:p>
          <a:p>
            <a:pPr lvl="0"/>
            <a:r>
              <a:rPr lang="en-US" sz="4800" dirty="0">
                <a:solidFill>
                  <a:srgbClr val="0000FF"/>
                </a:solidFill>
                <a:latin typeface="Times New Roman" pitchFamily="18" charset="0"/>
                <a:cs typeface="Times New Roman" pitchFamily="18" charset="0"/>
              </a:rPr>
              <a:t>C. </a:t>
            </a:r>
            <a:r>
              <a:rPr lang="en-US" sz="4800" dirty="0" err="1">
                <a:solidFill>
                  <a:srgbClr val="0000FF"/>
                </a:solidFill>
                <a:latin typeface="Times New Roman" pitchFamily="18" charset="0"/>
                <a:cs typeface="Times New Roman" pitchFamily="18" charset="0"/>
              </a:rPr>
              <a:t>Lý</a:t>
            </a:r>
            <a:r>
              <a:rPr lang="en-US" sz="4800" dirty="0">
                <a:solidFill>
                  <a:srgbClr val="0000FF"/>
                </a:solidFill>
                <a:latin typeface="Times New Roman" pitchFamily="18" charset="0"/>
                <a:cs typeface="Times New Roman" pitchFamily="18" charset="0"/>
              </a:rPr>
              <a:t> </a:t>
            </a:r>
          </a:p>
          <a:p>
            <a:pPr lvl="0"/>
            <a:r>
              <a:rPr lang="en-US" sz="4800" dirty="0">
                <a:solidFill>
                  <a:srgbClr val="0000FF"/>
                </a:solidFill>
                <a:latin typeface="Times New Roman" pitchFamily="18" charset="0"/>
                <a:cs typeface="Times New Roman" pitchFamily="18" charset="0"/>
              </a:rPr>
              <a:t>D. </a:t>
            </a:r>
            <a:r>
              <a:rPr lang="en-US" sz="4800" dirty="0" err="1">
                <a:solidFill>
                  <a:srgbClr val="0000FF"/>
                </a:solidFill>
                <a:latin typeface="Times New Roman" pitchFamily="18" charset="0"/>
                <a:cs typeface="Times New Roman" pitchFamily="18" charset="0"/>
              </a:rPr>
              <a:t>Trần</a:t>
            </a:r>
            <a:endParaRPr lang="en-US" sz="4800" dirty="0">
              <a:solidFill>
                <a:srgbClr val="0000FF"/>
              </a:solidFill>
              <a:latin typeface="Times New Roman" pitchFamily="18" charset="0"/>
              <a:cs typeface="Times New Roman" pitchFamily="18" charset="0"/>
            </a:endParaRP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276600"/>
            <a:ext cx="8842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17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TotalTime>
  <Words>1520</Words>
  <Application>Microsoft Office PowerPoint</Application>
  <PresentationFormat>On-screen Show (4:3)</PresentationFormat>
  <Paragraphs>181</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BAØI TAÄP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50</cp:revision>
  <dcterms:created xsi:type="dcterms:W3CDTF">2022-12-08T14:35:53Z</dcterms:created>
  <dcterms:modified xsi:type="dcterms:W3CDTF">2022-12-13T14:26:37Z</dcterms:modified>
</cp:coreProperties>
</file>