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37" r:id="rId3"/>
    <p:sldId id="338" r:id="rId4"/>
    <p:sldId id="336" r:id="rId5"/>
    <p:sldId id="326" r:id="rId6"/>
    <p:sldId id="332" r:id="rId7"/>
    <p:sldId id="334" r:id="rId8"/>
    <p:sldId id="321" r:id="rId9"/>
    <p:sldId id="328" r:id="rId10"/>
    <p:sldId id="344" r:id="rId11"/>
    <p:sldId id="350" r:id="rId12"/>
    <p:sldId id="319" r:id="rId13"/>
    <p:sldId id="358" r:id="rId14"/>
    <p:sldId id="342" r:id="rId15"/>
    <p:sldId id="343" r:id="rId16"/>
    <p:sldId id="341" r:id="rId17"/>
    <p:sldId id="352" r:id="rId18"/>
    <p:sldId id="340" r:id="rId19"/>
    <p:sldId id="346" r:id="rId20"/>
    <p:sldId id="356" r:id="rId21"/>
    <p:sldId id="349" r:id="rId22"/>
    <p:sldId id="348" r:id="rId23"/>
    <p:sldId id="359" r:id="rId24"/>
    <p:sldId id="360" r:id="rId25"/>
    <p:sldId id="362" r:id="rId26"/>
    <p:sldId id="275" r:id="rId27"/>
    <p:sldId id="280" r:id="rId28"/>
    <p:sldId id="25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2E31A"/>
    <a:srgbClr val="005C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32"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47A57D-9119-4B55-9B02-26D303350FF9}"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61831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7A57D-9119-4B55-9B02-26D303350FF9}"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313673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7A57D-9119-4B55-9B02-26D303350FF9}"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244557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7A57D-9119-4B55-9B02-26D303350FF9}"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924720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7A57D-9119-4B55-9B02-26D303350FF9}" type="datetimeFigureOut">
              <a:rPr lang="en-US" smtClean="0"/>
              <a:t>12/23/2022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297393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47A57D-9119-4B55-9B02-26D303350FF9}"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11762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47A57D-9119-4B55-9B02-26D303350FF9}" type="datetimeFigureOut">
              <a:rPr lang="en-US" smtClean="0"/>
              <a:t>12/23/2022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3157560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7A57D-9119-4B55-9B02-26D303350FF9}" type="datetimeFigureOut">
              <a:rPr lang="en-US" smtClean="0"/>
              <a:t>12/23/2022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275136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7A57D-9119-4B55-9B02-26D303350FF9}" type="datetimeFigureOut">
              <a:rPr lang="en-US" smtClean="0"/>
              <a:t>12/23/2022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360110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7A57D-9119-4B55-9B02-26D303350FF9}"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3307614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7A57D-9119-4B55-9B02-26D303350FF9}" type="datetimeFigureOut">
              <a:rPr lang="en-US" smtClean="0"/>
              <a:t>12/23/2022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D81D4-A85C-44D8-A84A-F6F03E908FBC}" type="slidenum">
              <a:rPr lang="en-US" smtClean="0"/>
              <a:t>‹#›</a:t>
            </a:fld>
            <a:endParaRPr lang="en-US"/>
          </a:p>
        </p:txBody>
      </p:sp>
    </p:spTree>
    <p:extLst>
      <p:ext uri="{BB962C8B-B14F-4D97-AF65-F5344CB8AC3E}">
        <p14:creationId xmlns:p14="http://schemas.microsoft.com/office/powerpoint/2010/main" val="226156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7A57D-9119-4B55-9B02-26D303350FF9}" type="datetimeFigureOut">
              <a:rPr lang="en-US" smtClean="0"/>
              <a:t>12/23/2022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D81D4-A85C-44D8-A84A-F6F03E908FBC}" type="slidenum">
              <a:rPr lang="en-US" smtClean="0"/>
              <a:t>‹#›</a:t>
            </a:fld>
            <a:endParaRPr lang="en-US"/>
          </a:p>
        </p:txBody>
      </p:sp>
    </p:spTree>
    <p:extLst>
      <p:ext uri="{BB962C8B-B14F-4D97-AF65-F5344CB8AC3E}">
        <p14:creationId xmlns:p14="http://schemas.microsoft.com/office/powerpoint/2010/main" val="4114814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0"/>
          <p:cNvSpPr txBox="1">
            <a:spLocks noChangeArrowheads="1"/>
          </p:cNvSpPr>
          <p:nvPr/>
        </p:nvSpPr>
        <p:spPr bwMode="auto">
          <a:xfrm>
            <a:off x="1143000" y="990600"/>
            <a:ext cx="73914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en-US" altLang="en-US" sz="3600" b="1" dirty="0" err="1">
                <a:solidFill>
                  <a:srgbClr val="005C2A"/>
                </a:solidFill>
                <a:latin typeface="Times New Roman" pitchFamily="18" charset="0"/>
                <a:cs typeface="Times New Roman" pitchFamily="18" charset="0"/>
              </a:rPr>
              <a:t>BÀI</a:t>
            </a:r>
            <a:r>
              <a:rPr lang="en-US" altLang="en-US" sz="3600" b="1" dirty="0">
                <a:solidFill>
                  <a:srgbClr val="005C2A"/>
                </a:solidFill>
                <a:latin typeface="Times New Roman" pitchFamily="18" charset="0"/>
                <a:cs typeface="Times New Roman" pitchFamily="18" charset="0"/>
              </a:rPr>
              <a:t> </a:t>
            </a:r>
            <a:r>
              <a:rPr lang="en-US" altLang="en-US" sz="3600" b="1" dirty="0" smtClean="0">
                <a:solidFill>
                  <a:srgbClr val="005C2A"/>
                </a:solidFill>
                <a:latin typeface="Times New Roman" pitchFamily="18" charset="0"/>
                <a:cs typeface="Times New Roman" pitchFamily="18" charset="0"/>
              </a:rPr>
              <a:t>10</a:t>
            </a:r>
            <a:endParaRPr lang="en-US" altLang="en-US" sz="3600" b="1" dirty="0">
              <a:solidFill>
                <a:srgbClr val="005C2A"/>
              </a:solidFill>
              <a:latin typeface="Times New Roman" pitchFamily="18" charset="0"/>
              <a:cs typeface="Times New Roman" pitchFamily="18" charset="0"/>
            </a:endParaRPr>
          </a:p>
          <a:p>
            <a:pPr algn="ctr"/>
            <a:r>
              <a:rPr lang="en-US" altLang="en-US" sz="3600" b="1" dirty="0" smtClean="0">
                <a:solidFill>
                  <a:srgbClr val="005C2A"/>
                </a:solidFill>
                <a:latin typeface="Times New Roman" pitchFamily="18" charset="0"/>
                <a:cs typeface="Times New Roman" pitchFamily="18" charset="0"/>
              </a:rPr>
              <a:t> </a:t>
            </a:r>
            <a:r>
              <a:rPr lang="en-US" altLang="en-US" sz="3600" b="1" dirty="0" err="1">
                <a:solidFill>
                  <a:srgbClr val="005C2A"/>
                </a:solidFill>
                <a:latin typeface="Times New Roman" pitchFamily="18" charset="0"/>
                <a:cs typeface="Times New Roman" pitchFamily="18" charset="0"/>
              </a:rPr>
              <a:t>ĐẠI</a:t>
            </a:r>
            <a:r>
              <a:rPr lang="en-US" altLang="en-US" sz="3600" b="1" dirty="0">
                <a:solidFill>
                  <a:srgbClr val="005C2A"/>
                </a:solidFill>
                <a:latin typeface="Times New Roman" pitchFamily="18" charset="0"/>
                <a:cs typeface="Times New Roman" pitchFamily="18" charset="0"/>
              </a:rPr>
              <a:t> </a:t>
            </a:r>
            <a:r>
              <a:rPr lang="en-US" altLang="en-US" sz="3600" b="1" dirty="0" err="1">
                <a:solidFill>
                  <a:srgbClr val="005C2A"/>
                </a:solidFill>
                <a:latin typeface="Times New Roman" pitchFamily="18" charset="0"/>
                <a:cs typeface="Times New Roman" pitchFamily="18" charset="0"/>
              </a:rPr>
              <a:t>CỒ</a:t>
            </a:r>
            <a:r>
              <a:rPr lang="en-US" altLang="en-US" sz="3600" b="1" dirty="0">
                <a:solidFill>
                  <a:srgbClr val="005C2A"/>
                </a:solidFill>
                <a:latin typeface="Times New Roman" pitchFamily="18" charset="0"/>
                <a:cs typeface="Times New Roman" pitchFamily="18" charset="0"/>
              </a:rPr>
              <a:t> </a:t>
            </a:r>
            <a:r>
              <a:rPr lang="en-US" altLang="en-US" sz="3600" b="1" dirty="0" err="1">
                <a:solidFill>
                  <a:srgbClr val="005C2A"/>
                </a:solidFill>
                <a:latin typeface="Times New Roman" pitchFamily="18" charset="0"/>
                <a:cs typeface="Times New Roman" pitchFamily="18" charset="0"/>
              </a:rPr>
              <a:t>VIỆT</a:t>
            </a:r>
            <a:r>
              <a:rPr lang="en-US" altLang="en-US" sz="3600" b="1" dirty="0">
                <a:solidFill>
                  <a:srgbClr val="005C2A"/>
                </a:solidFill>
                <a:latin typeface="Times New Roman" pitchFamily="18" charset="0"/>
                <a:cs typeface="Times New Roman" pitchFamily="18" charset="0"/>
              </a:rPr>
              <a:t> </a:t>
            </a:r>
            <a:endParaRPr lang="en-US" altLang="en-US" sz="3600" b="1" dirty="0" smtClean="0">
              <a:solidFill>
                <a:srgbClr val="005C2A"/>
              </a:solidFill>
              <a:latin typeface="Times New Roman" pitchFamily="18" charset="0"/>
              <a:cs typeface="Times New Roman" pitchFamily="18" charset="0"/>
            </a:endParaRPr>
          </a:p>
          <a:p>
            <a:pPr algn="ctr"/>
            <a:r>
              <a:rPr lang="en-US" altLang="en-US" sz="3600" b="1" dirty="0" err="1" smtClean="0">
                <a:solidFill>
                  <a:srgbClr val="005C2A"/>
                </a:solidFill>
                <a:latin typeface="Times New Roman" pitchFamily="18" charset="0"/>
                <a:cs typeface="Times New Roman" pitchFamily="18" charset="0"/>
              </a:rPr>
              <a:t>THỜI</a:t>
            </a:r>
            <a:r>
              <a:rPr lang="en-US" altLang="en-US" sz="3600" b="1" dirty="0" smtClean="0">
                <a:solidFill>
                  <a:srgbClr val="005C2A"/>
                </a:solidFill>
                <a:latin typeface="Times New Roman" pitchFamily="18" charset="0"/>
                <a:cs typeface="Times New Roman" pitchFamily="18" charset="0"/>
              </a:rPr>
              <a:t> </a:t>
            </a:r>
            <a:r>
              <a:rPr lang="en-US" altLang="en-US" sz="3600" b="1" dirty="0" err="1">
                <a:solidFill>
                  <a:srgbClr val="005C2A"/>
                </a:solidFill>
                <a:latin typeface="Times New Roman" pitchFamily="18" charset="0"/>
                <a:cs typeface="Times New Roman" pitchFamily="18" charset="0"/>
              </a:rPr>
              <a:t>ĐINH</a:t>
            </a:r>
            <a:r>
              <a:rPr lang="en-US" altLang="en-US" sz="3600" b="1" dirty="0">
                <a:solidFill>
                  <a:srgbClr val="005C2A"/>
                </a:solidFill>
                <a:latin typeface="Times New Roman" pitchFamily="18" charset="0"/>
                <a:cs typeface="Times New Roman" pitchFamily="18" charset="0"/>
              </a:rPr>
              <a:t> – </a:t>
            </a:r>
            <a:r>
              <a:rPr lang="en-US" altLang="en-US" sz="3600" b="1" dirty="0" err="1">
                <a:solidFill>
                  <a:srgbClr val="005C2A"/>
                </a:solidFill>
                <a:latin typeface="Times New Roman" pitchFamily="18" charset="0"/>
                <a:cs typeface="Times New Roman" pitchFamily="18" charset="0"/>
              </a:rPr>
              <a:t>TIỀN</a:t>
            </a:r>
            <a:r>
              <a:rPr lang="en-US" altLang="en-US" sz="3600" b="1" dirty="0">
                <a:solidFill>
                  <a:srgbClr val="005C2A"/>
                </a:solidFill>
                <a:latin typeface="Times New Roman" pitchFamily="18" charset="0"/>
                <a:cs typeface="Times New Roman" pitchFamily="18" charset="0"/>
              </a:rPr>
              <a:t> </a:t>
            </a:r>
            <a:r>
              <a:rPr lang="en-US" altLang="en-US" sz="3600" b="1" dirty="0" err="1" smtClean="0">
                <a:solidFill>
                  <a:srgbClr val="005C2A"/>
                </a:solidFill>
                <a:latin typeface="Times New Roman" pitchFamily="18" charset="0"/>
                <a:cs typeface="Times New Roman" pitchFamily="18" charset="0"/>
              </a:rPr>
              <a:t>LÊ</a:t>
            </a:r>
            <a:r>
              <a:rPr lang="en-US" altLang="en-US" sz="3600" b="1" dirty="0" smtClean="0">
                <a:solidFill>
                  <a:srgbClr val="005C2A"/>
                </a:solidFill>
                <a:latin typeface="Times New Roman" pitchFamily="18" charset="0"/>
                <a:cs typeface="Times New Roman" pitchFamily="18" charset="0"/>
              </a:rPr>
              <a:t> (968-1009)</a:t>
            </a:r>
            <a:endParaRPr lang="en-US" altLang="en-US" sz="3600" b="1" dirty="0">
              <a:solidFill>
                <a:srgbClr val="005C2A"/>
              </a:solidFill>
              <a:latin typeface="Times New Roman" pitchFamily="18" charset="0"/>
              <a:cs typeface="Times New Roman" pitchFamily="18" charset="0"/>
            </a:endParaRPr>
          </a:p>
        </p:txBody>
      </p:sp>
      <p:sp>
        <p:nvSpPr>
          <p:cNvPr id="4" name="TextBox 3"/>
          <p:cNvSpPr txBox="1"/>
          <p:nvPr/>
        </p:nvSpPr>
        <p:spPr>
          <a:xfrm>
            <a:off x="1981199" y="2971800"/>
            <a:ext cx="5867399" cy="175432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solidFill>
                  <a:srgbClr val="0000FF"/>
                </a:solidFill>
                <a:latin typeface="Times New Roman" pitchFamily="18" charset="0"/>
                <a:cs typeface="Times New Roman" pitchFamily="18" charset="0"/>
              </a:rPr>
              <a:t>1. </a:t>
            </a:r>
            <a:r>
              <a:rPr lang="en-US" sz="3600" b="1" dirty="0" err="1" smtClean="0">
                <a:solidFill>
                  <a:srgbClr val="0000FF"/>
                </a:solidFill>
                <a:latin typeface="Times New Roman" pitchFamily="18" charset="0"/>
                <a:cs typeface="Times New Roman" pitchFamily="18" charset="0"/>
              </a:rPr>
              <a:t>Công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cuộc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xây</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dựng</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chính</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quyền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và</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bảo</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vệ</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đất</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nước</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thời</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Đinh-Tiền</a:t>
            </a:r>
            <a:r>
              <a:rPr lang="en-US" sz="3600" b="1" dirty="0" smtClean="0">
                <a:solidFill>
                  <a:srgbClr val="0000FF"/>
                </a:solidFill>
                <a:latin typeface="Times New Roman" pitchFamily="18" charset="0"/>
                <a:cs typeface="Times New Roman" pitchFamily="18" charset="0"/>
              </a:rPr>
              <a:t> </a:t>
            </a:r>
            <a:r>
              <a:rPr lang="en-US" sz="3600" b="1" dirty="0" err="1" smtClean="0">
                <a:solidFill>
                  <a:srgbClr val="0000FF"/>
                </a:solidFill>
                <a:latin typeface="Times New Roman" pitchFamily="18" charset="0"/>
                <a:cs typeface="Times New Roman" pitchFamily="18" charset="0"/>
              </a:rPr>
              <a:t>Lê</a:t>
            </a:r>
            <a:endParaRPr lang="en-US" sz="3600" b="1" dirty="0">
              <a:solidFill>
                <a:srgbClr val="0000FF"/>
              </a:solidFill>
              <a:latin typeface="Times New Roman" pitchFamily="18" charset="0"/>
              <a:cs typeface="Times New Roman" pitchFamily="18" charset="0"/>
            </a:endParaRPr>
          </a:p>
        </p:txBody>
      </p:sp>
      <p:sp>
        <p:nvSpPr>
          <p:cNvPr id="6" name="TextBox 5"/>
          <p:cNvSpPr txBox="1"/>
          <p:nvPr/>
        </p:nvSpPr>
        <p:spPr>
          <a:xfrm>
            <a:off x="2297033" y="4800600"/>
            <a:ext cx="5235729" cy="646331"/>
          </a:xfrm>
          <a:prstGeom prst="rect">
            <a:avLst/>
          </a:prstGeom>
          <a:noFill/>
        </p:spPr>
        <p:txBody>
          <a:bodyPr wrap="none" rtlCol="0">
            <a:spAutoFit/>
          </a:bodyPr>
          <a:lstStyle/>
          <a:p>
            <a:r>
              <a:rPr lang="en-US" sz="3600" b="1" dirty="0" smtClean="0">
                <a:latin typeface="Times New Roman" pitchFamily="18" charset="0"/>
                <a:cs typeface="Times New Roman" pitchFamily="18" charset="0"/>
              </a:rPr>
              <a:t>a) </a:t>
            </a:r>
            <a:r>
              <a:rPr lang="en-US" sz="3600" b="1" dirty="0" err="1" smtClean="0">
                <a:latin typeface="Times New Roman" pitchFamily="18" charset="0"/>
                <a:cs typeface="Times New Roman" pitchFamily="18" charset="0"/>
              </a:rPr>
              <a:t>Chính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quyền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Đinh</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67948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106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74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Oval 3"/>
          <p:cNvSpPr/>
          <p:nvPr/>
        </p:nvSpPr>
        <p:spPr>
          <a:xfrm>
            <a:off x="914400" y="685800"/>
            <a:ext cx="7924800" cy="31242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Times New Roman" pitchFamily="18" charset="0"/>
                <a:cs typeface="Times New Roman" pitchFamily="18" charset="0"/>
              </a:rPr>
              <a:t>Nêu những nét chính về tổ chức chính quyền thời Tiền </a:t>
            </a:r>
            <a:r>
              <a:rPr lang="vi-VN" sz="4000" dirty="0" smtClean="0">
                <a:latin typeface="Times New Roman" pitchFamily="18" charset="0"/>
                <a:cs typeface="Times New Roman" pitchFamily="18" charset="0"/>
              </a:rPr>
              <a:t>Lê</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2036240" cy="224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15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228600"/>
            <a:ext cx="8648700" cy="6278642"/>
          </a:xfrm>
          <a:prstGeom prst="rect">
            <a:avLst/>
          </a:prstGeom>
        </p:spPr>
        <p:txBody>
          <a:bodyPr wrap="square">
            <a:spAutoFit/>
          </a:bodyPr>
          <a:lstStyle/>
          <a:p>
            <a:r>
              <a:rPr lang="en-US" sz="6600" dirty="0">
                <a:solidFill>
                  <a:srgbClr val="002060"/>
                </a:solidFill>
                <a:latin typeface="Times New Roman" pitchFamily="18" charset="0"/>
                <a:cs typeface="Times New Roman" pitchFamily="18" charset="0"/>
              </a:rPr>
              <a:t>T</a:t>
            </a:r>
            <a:r>
              <a:rPr lang="vi-VN" sz="6600" dirty="0" smtClean="0">
                <a:solidFill>
                  <a:srgbClr val="002060"/>
                </a:solidFill>
                <a:latin typeface="Times New Roman" pitchFamily="18" charset="0"/>
                <a:cs typeface="Times New Roman" pitchFamily="18" charset="0"/>
              </a:rPr>
              <a:t>rung </a:t>
            </a:r>
            <a:r>
              <a:rPr lang="vi-VN" sz="6600" dirty="0">
                <a:solidFill>
                  <a:srgbClr val="002060"/>
                </a:solidFill>
                <a:latin typeface="Times New Roman" pitchFamily="18" charset="0"/>
                <a:cs typeface="Times New Roman" pitchFamily="18" charset="0"/>
              </a:rPr>
              <a:t>ương:</a:t>
            </a:r>
            <a:r>
              <a:rPr lang="vi-VN" sz="4800" dirty="0">
                <a:solidFill>
                  <a:srgbClr val="002060"/>
                </a:solidFill>
                <a:latin typeface="Times New Roman" pitchFamily="18" charset="0"/>
                <a:cs typeface="Times New Roman" pitchFamily="18" charset="0"/>
              </a:rPr>
              <a:t> </a:t>
            </a:r>
            <a:endParaRPr lang="en-US" sz="4800" dirty="0">
              <a:solidFill>
                <a:srgbClr val="002060"/>
              </a:solidFill>
              <a:latin typeface="Times New Roman" pitchFamily="18" charset="0"/>
              <a:cs typeface="Times New Roman" pitchFamily="18" charset="0"/>
            </a:endParaRPr>
          </a:p>
          <a:p>
            <a:r>
              <a:rPr lang="en-US" sz="7200" dirty="0">
                <a:solidFill>
                  <a:srgbClr val="0000FF"/>
                </a:solidFill>
                <a:latin typeface="Times New Roman" pitchFamily="18" charset="0"/>
                <a:cs typeface="Times New Roman" pitchFamily="18" charset="0"/>
              </a:rPr>
              <a:t>+ V</a:t>
            </a:r>
            <a:r>
              <a:rPr lang="vi-VN" sz="7200" dirty="0">
                <a:solidFill>
                  <a:srgbClr val="0000FF"/>
                </a:solidFill>
                <a:latin typeface="Times New Roman" pitchFamily="18" charset="0"/>
                <a:cs typeface="Times New Roman" pitchFamily="18" charset="0"/>
              </a:rPr>
              <a:t>ua đứng đầu, nắm mọi </a:t>
            </a:r>
            <a:r>
              <a:rPr lang="vi-VN" sz="7200" dirty="0" smtClean="0">
                <a:solidFill>
                  <a:srgbClr val="0000FF"/>
                </a:solidFill>
                <a:latin typeface="Times New Roman" pitchFamily="18" charset="0"/>
                <a:cs typeface="Times New Roman" pitchFamily="18" charset="0"/>
              </a:rPr>
              <a:t>quyền </a:t>
            </a:r>
            <a:r>
              <a:rPr lang="vi-VN" sz="7200" dirty="0">
                <a:solidFill>
                  <a:srgbClr val="0000FF"/>
                </a:solidFill>
                <a:latin typeface="Times New Roman" pitchFamily="18" charset="0"/>
                <a:cs typeface="Times New Roman" pitchFamily="18" charset="0"/>
              </a:rPr>
              <a:t>hành; giúp việc cho </a:t>
            </a:r>
            <a:r>
              <a:rPr lang="vi-VN" sz="7200" dirty="0" smtClean="0">
                <a:solidFill>
                  <a:srgbClr val="0000FF"/>
                </a:solidFill>
                <a:latin typeface="Times New Roman" pitchFamily="18" charset="0"/>
                <a:cs typeface="Times New Roman" pitchFamily="18" charset="0"/>
              </a:rPr>
              <a:t>vua</a:t>
            </a:r>
            <a:r>
              <a:rPr lang="en-US" sz="7200" dirty="0" smtClean="0">
                <a:solidFill>
                  <a:srgbClr val="0000FF"/>
                </a:solidFill>
                <a:latin typeface="Times New Roman" pitchFamily="18" charset="0"/>
                <a:cs typeface="Times New Roman" pitchFamily="18" charset="0"/>
              </a:rPr>
              <a:t> </a:t>
            </a:r>
            <a:r>
              <a:rPr lang="vi-VN" sz="7200" dirty="0" smtClean="0">
                <a:solidFill>
                  <a:srgbClr val="0000FF"/>
                </a:solidFill>
                <a:latin typeface="Times New Roman" pitchFamily="18" charset="0"/>
                <a:cs typeface="Times New Roman" pitchFamily="18" charset="0"/>
              </a:rPr>
              <a:t>là </a:t>
            </a:r>
            <a:r>
              <a:rPr lang="en-US" sz="7200" dirty="0" smtClean="0">
                <a:solidFill>
                  <a:srgbClr val="0000FF"/>
                </a:solidFill>
                <a:latin typeface="Times New Roman" pitchFamily="18" charset="0"/>
                <a:cs typeface="Times New Roman" pitchFamily="18" charset="0"/>
              </a:rPr>
              <a:t>t</a:t>
            </a:r>
            <a:r>
              <a:rPr lang="vi-VN" sz="7200" dirty="0" smtClean="0">
                <a:solidFill>
                  <a:srgbClr val="0000FF"/>
                </a:solidFill>
                <a:latin typeface="Times New Roman" pitchFamily="18" charset="0"/>
                <a:cs typeface="Times New Roman" pitchFamily="18" charset="0"/>
              </a:rPr>
              <a:t>hái </a:t>
            </a:r>
            <a:endParaRPr lang="en-US" sz="7200" dirty="0" smtClean="0">
              <a:solidFill>
                <a:srgbClr val="0000FF"/>
              </a:solidFill>
              <a:latin typeface="Times New Roman" pitchFamily="18" charset="0"/>
              <a:cs typeface="Times New Roman" pitchFamily="18" charset="0"/>
            </a:endParaRPr>
          </a:p>
          <a:p>
            <a:r>
              <a:rPr lang="en-US" sz="7200" dirty="0" smtClean="0">
                <a:solidFill>
                  <a:srgbClr val="0000FF"/>
                </a:solidFill>
                <a:latin typeface="Times New Roman" pitchFamily="18" charset="0"/>
                <a:cs typeface="Times New Roman" pitchFamily="18" charset="0"/>
              </a:rPr>
              <a:t>         </a:t>
            </a:r>
            <a:r>
              <a:rPr lang="vi-VN" sz="7200" dirty="0" smtClean="0">
                <a:solidFill>
                  <a:srgbClr val="0000FF"/>
                </a:solidFill>
                <a:latin typeface="Times New Roman" pitchFamily="18" charset="0"/>
                <a:cs typeface="Times New Roman" pitchFamily="18" charset="0"/>
              </a:rPr>
              <a:t>sư </a:t>
            </a:r>
            <a:r>
              <a:rPr lang="vi-VN" sz="7200" dirty="0">
                <a:solidFill>
                  <a:srgbClr val="0000FF"/>
                </a:solidFill>
                <a:latin typeface="Times New Roman" pitchFamily="18" charset="0"/>
                <a:cs typeface="Times New Roman" pitchFamily="18" charset="0"/>
              </a:rPr>
              <a:t>và đại sư</a:t>
            </a:r>
            <a:r>
              <a:rPr lang="en-US" sz="7200" dirty="0">
                <a:solidFill>
                  <a:srgbClr val="0000FF"/>
                </a:solidFill>
                <a:latin typeface="Times New Roman" pitchFamily="18" charset="0"/>
                <a:cs typeface="Times New Roman" pitchFamily="18" charset="0"/>
              </a:rPr>
              <a:t>.</a:t>
            </a:r>
          </a:p>
          <a:p>
            <a:endParaRPr lang="en-US" sz="4800" dirty="0">
              <a:solidFill>
                <a:srgbClr val="0000FF"/>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80060"/>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89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228600"/>
            <a:ext cx="8648700" cy="6370975"/>
          </a:xfrm>
          <a:prstGeom prst="rect">
            <a:avLst/>
          </a:prstGeom>
        </p:spPr>
        <p:txBody>
          <a:bodyPr wrap="square">
            <a:spAutoFit/>
          </a:bodyPr>
          <a:lstStyle/>
          <a:p>
            <a:r>
              <a:rPr lang="en-US" sz="3600" dirty="0">
                <a:solidFill>
                  <a:srgbClr val="002060"/>
                </a:solidFill>
                <a:latin typeface="Times New Roman" pitchFamily="18" charset="0"/>
                <a:cs typeface="Times New Roman" pitchFamily="18" charset="0"/>
              </a:rPr>
              <a:t>T</a:t>
            </a:r>
            <a:r>
              <a:rPr lang="vi-VN" sz="3600" dirty="0" smtClean="0">
                <a:solidFill>
                  <a:srgbClr val="002060"/>
                </a:solidFill>
                <a:latin typeface="Times New Roman" pitchFamily="18" charset="0"/>
                <a:cs typeface="Times New Roman" pitchFamily="18" charset="0"/>
              </a:rPr>
              <a:t>rung </a:t>
            </a:r>
            <a:r>
              <a:rPr lang="vi-VN" sz="3600" dirty="0">
                <a:solidFill>
                  <a:srgbClr val="002060"/>
                </a:solidFill>
                <a:latin typeface="Times New Roman" pitchFamily="18" charset="0"/>
                <a:cs typeface="Times New Roman" pitchFamily="18" charset="0"/>
              </a:rPr>
              <a:t>ương: </a:t>
            </a:r>
            <a:endParaRPr lang="en-US" sz="3600" dirty="0">
              <a:solidFill>
                <a:srgbClr val="002060"/>
              </a:solidFill>
              <a:latin typeface="Times New Roman" pitchFamily="18" charset="0"/>
              <a:cs typeface="Times New Roman" pitchFamily="18" charset="0"/>
            </a:endParaRPr>
          </a:p>
          <a:p>
            <a:r>
              <a:rPr lang="en-US" sz="3600" dirty="0">
                <a:solidFill>
                  <a:srgbClr val="0000FF"/>
                </a:solidFill>
                <a:latin typeface="Times New Roman" pitchFamily="18" charset="0"/>
                <a:cs typeface="Times New Roman" pitchFamily="18" charset="0"/>
              </a:rPr>
              <a:t>+ V</a:t>
            </a:r>
            <a:r>
              <a:rPr lang="vi-VN" sz="3600" dirty="0">
                <a:solidFill>
                  <a:srgbClr val="0000FF"/>
                </a:solidFill>
                <a:latin typeface="Times New Roman" pitchFamily="18" charset="0"/>
                <a:cs typeface="Times New Roman" pitchFamily="18" charset="0"/>
              </a:rPr>
              <a:t>ua đứng đầu, nắm mọi </a:t>
            </a:r>
            <a:r>
              <a:rPr lang="vi-VN" sz="3600" dirty="0" smtClean="0">
                <a:solidFill>
                  <a:srgbClr val="0000FF"/>
                </a:solidFill>
                <a:latin typeface="Times New Roman" pitchFamily="18" charset="0"/>
                <a:cs typeface="Times New Roman" pitchFamily="18" charset="0"/>
              </a:rPr>
              <a:t>quyền </a:t>
            </a:r>
            <a:r>
              <a:rPr lang="vi-VN" sz="3600" dirty="0">
                <a:solidFill>
                  <a:srgbClr val="0000FF"/>
                </a:solidFill>
                <a:latin typeface="Times New Roman" pitchFamily="18" charset="0"/>
                <a:cs typeface="Times New Roman" pitchFamily="18" charset="0"/>
              </a:rPr>
              <a:t>hành; giúp việc cho </a:t>
            </a:r>
            <a:r>
              <a:rPr lang="vi-VN" sz="3600" dirty="0" smtClean="0">
                <a:solidFill>
                  <a:srgbClr val="0000FF"/>
                </a:solidFill>
                <a:latin typeface="Times New Roman" pitchFamily="18" charset="0"/>
                <a:cs typeface="Times New Roman" pitchFamily="18" charset="0"/>
              </a:rPr>
              <a:t>vua</a:t>
            </a:r>
            <a:r>
              <a:rPr lang="en-US" sz="3600" dirty="0" smtClean="0">
                <a:solidFill>
                  <a:srgbClr val="0000FF"/>
                </a:solidFill>
                <a:latin typeface="Times New Roman" pitchFamily="18" charset="0"/>
                <a:cs typeface="Times New Roman" pitchFamily="18" charset="0"/>
              </a:rPr>
              <a:t> </a:t>
            </a:r>
            <a:r>
              <a:rPr lang="vi-VN" sz="3600" dirty="0" smtClean="0">
                <a:solidFill>
                  <a:srgbClr val="0000FF"/>
                </a:solidFill>
                <a:latin typeface="Times New Roman" pitchFamily="18" charset="0"/>
                <a:cs typeface="Times New Roman" pitchFamily="18" charset="0"/>
              </a:rPr>
              <a:t>là </a:t>
            </a:r>
            <a:r>
              <a:rPr lang="vi-VN" sz="3600" dirty="0">
                <a:solidFill>
                  <a:srgbClr val="0000FF"/>
                </a:solidFill>
                <a:latin typeface="Times New Roman" pitchFamily="18" charset="0"/>
                <a:cs typeface="Times New Roman" pitchFamily="18" charset="0"/>
              </a:rPr>
              <a:t>Thái sư và đại sư</a:t>
            </a:r>
            <a:r>
              <a:rPr lang="en-US" sz="3600" dirty="0">
                <a:solidFill>
                  <a:srgbClr val="0000FF"/>
                </a:solidFill>
                <a:latin typeface="Times New Roman" pitchFamily="18" charset="0"/>
                <a:cs typeface="Times New Roman" pitchFamily="18" charset="0"/>
              </a:rPr>
              <a:t>.</a:t>
            </a:r>
          </a:p>
          <a:p>
            <a:r>
              <a:rPr lang="en-US" sz="5400" dirty="0">
                <a:solidFill>
                  <a:srgbClr val="0000FF"/>
                </a:solidFill>
                <a:latin typeface="Times New Roman" pitchFamily="18" charset="0"/>
                <a:cs typeface="Times New Roman" pitchFamily="18" charset="0"/>
              </a:rPr>
              <a:t>+ </a:t>
            </a:r>
            <a:r>
              <a:rPr lang="vi-VN" sz="5400" dirty="0">
                <a:solidFill>
                  <a:srgbClr val="0000FF"/>
                </a:solidFill>
                <a:latin typeface="Times New Roman" pitchFamily="18" charset="0"/>
                <a:cs typeface="Times New Roman" pitchFamily="18" charset="0"/>
              </a:rPr>
              <a:t> </a:t>
            </a:r>
            <a:r>
              <a:rPr lang="en-US" sz="6000" dirty="0">
                <a:solidFill>
                  <a:srgbClr val="0000FF"/>
                </a:solidFill>
                <a:latin typeface="Times New Roman" pitchFamily="18" charset="0"/>
                <a:cs typeface="Times New Roman" pitchFamily="18" charset="0"/>
              </a:rPr>
              <a:t>D</a:t>
            </a:r>
            <a:r>
              <a:rPr lang="vi-VN" sz="6000" dirty="0">
                <a:solidFill>
                  <a:srgbClr val="0000FF"/>
                </a:solidFill>
                <a:latin typeface="Times New Roman" pitchFamily="18" charset="0"/>
                <a:cs typeface="Times New Roman" pitchFamily="18" charset="0"/>
              </a:rPr>
              <a:t>ưới vua là các quan văn, </a:t>
            </a:r>
            <a:r>
              <a:rPr lang="vi-VN" sz="6000" dirty="0" smtClean="0">
                <a:solidFill>
                  <a:srgbClr val="0000FF"/>
                </a:solidFill>
                <a:latin typeface="Times New Roman" pitchFamily="18" charset="0"/>
                <a:cs typeface="Times New Roman" pitchFamily="18" charset="0"/>
              </a:rPr>
              <a:t>quan</a:t>
            </a:r>
            <a:r>
              <a:rPr lang="en-US" sz="6000" dirty="0">
                <a:solidFill>
                  <a:srgbClr val="0000FF"/>
                </a:solidFill>
                <a:latin typeface="Times New Roman" pitchFamily="18" charset="0"/>
                <a:cs typeface="Times New Roman" pitchFamily="18" charset="0"/>
              </a:rPr>
              <a:t> </a:t>
            </a:r>
            <a:r>
              <a:rPr lang="vi-VN" sz="6000" dirty="0" smtClean="0">
                <a:solidFill>
                  <a:srgbClr val="0000FF"/>
                </a:solidFill>
                <a:latin typeface="Times New Roman" pitchFamily="18" charset="0"/>
                <a:cs typeface="Times New Roman" pitchFamily="18" charset="0"/>
              </a:rPr>
              <a:t>võ</a:t>
            </a:r>
            <a:r>
              <a:rPr lang="vi-VN" sz="6000" dirty="0">
                <a:solidFill>
                  <a:srgbClr val="0000FF"/>
                </a:solidFill>
                <a:latin typeface="Times New Roman" pitchFamily="18" charset="0"/>
                <a:cs typeface="Times New Roman" pitchFamily="18" charset="0"/>
              </a:rPr>
              <a:t>; các con </a:t>
            </a:r>
            <a:r>
              <a:rPr lang="vi-VN" sz="6000" dirty="0" smtClean="0">
                <a:solidFill>
                  <a:srgbClr val="0000FF"/>
                </a:solidFill>
                <a:latin typeface="Times New Roman" pitchFamily="18" charset="0"/>
                <a:cs typeface="Times New Roman" pitchFamily="18" charset="0"/>
              </a:rPr>
              <a:t>vua</a:t>
            </a:r>
            <a:endParaRPr lang="en-US" sz="6000" dirty="0" smtClean="0">
              <a:solidFill>
                <a:srgbClr val="0000FF"/>
              </a:solidFill>
              <a:latin typeface="Times New Roman" pitchFamily="18" charset="0"/>
              <a:cs typeface="Times New Roman" pitchFamily="18" charset="0"/>
            </a:endParaRPr>
          </a:p>
          <a:p>
            <a:r>
              <a:rPr lang="en-US" sz="6000" dirty="0">
                <a:solidFill>
                  <a:srgbClr val="0000FF"/>
                </a:solidFill>
                <a:latin typeface="Times New Roman" pitchFamily="18" charset="0"/>
                <a:cs typeface="Times New Roman" pitchFamily="18" charset="0"/>
              </a:rPr>
              <a:t> </a:t>
            </a:r>
            <a:r>
              <a:rPr lang="en-US" sz="6000" dirty="0" smtClean="0">
                <a:solidFill>
                  <a:srgbClr val="0000FF"/>
                </a:solidFill>
                <a:latin typeface="Times New Roman" pitchFamily="18" charset="0"/>
                <a:cs typeface="Times New Roman" pitchFamily="18" charset="0"/>
              </a:rPr>
              <a:t>       </a:t>
            </a:r>
            <a:r>
              <a:rPr lang="vi-VN" sz="6000" dirty="0" smtClean="0">
                <a:solidFill>
                  <a:srgbClr val="0000FF"/>
                </a:solidFill>
                <a:latin typeface="Times New Roman" pitchFamily="18" charset="0"/>
                <a:cs typeface="Times New Roman" pitchFamily="18" charset="0"/>
              </a:rPr>
              <a:t> </a:t>
            </a:r>
            <a:r>
              <a:rPr lang="vi-VN" sz="6000" dirty="0">
                <a:solidFill>
                  <a:srgbClr val="0000FF"/>
                </a:solidFill>
                <a:latin typeface="Times New Roman" pitchFamily="18" charset="0"/>
                <a:cs typeface="Times New Roman" pitchFamily="18" charset="0"/>
              </a:rPr>
              <a:t>được </a:t>
            </a:r>
            <a:r>
              <a:rPr lang="vi-VN" sz="6000" dirty="0" smtClean="0">
                <a:solidFill>
                  <a:srgbClr val="0000FF"/>
                </a:solidFill>
                <a:latin typeface="Times New Roman" pitchFamily="18" charset="0"/>
                <a:cs typeface="Times New Roman" pitchFamily="18" charset="0"/>
              </a:rPr>
              <a:t>phong</a:t>
            </a:r>
            <a:r>
              <a:rPr lang="en-US" sz="6000" dirty="0">
                <a:solidFill>
                  <a:srgbClr val="0000FF"/>
                </a:solidFill>
                <a:latin typeface="Times New Roman" pitchFamily="18" charset="0"/>
                <a:cs typeface="Times New Roman" pitchFamily="18" charset="0"/>
              </a:rPr>
              <a:t> </a:t>
            </a:r>
            <a:r>
              <a:rPr lang="vi-VN" sz="6000" dirty="0" smtClean="0">
                <a:solidFill>
                  <a:srgbClr val="0000FF"/>
                </a:solidFill>
                <a:latin typeface="Times New Roman" pitchFamily="18" charset="0"/>
                <a:cs typeface="Times New Roman" pitchFamily="18" charset="0"/>
              </a:rPr>
              <a:t>vương và</a:t>
            </a:r>
            <a:endParaRPr lang="en-US" sz="6000" dirty="0" smtClean="0">
              <a:solidFill>
                <a:srgbClr val="0000FF"/>
              </a:solidFill>
              <a:latin typeface="Times New Roman" pitchFamily="18" charset="0"/>
              <a:cs typeface="Times New Roman" pitchFamily="18" charset="0"/>
            </a:endParaRPr>
          </a:p>
          <a:p>
            <a:r>
              <a:rPr lang="en-US" sz="6000" dirty="0">
                <a:solidFill>
                  <a:srgbClr val="0000FF"/>
                </a:solidFill>
                <a:latin typeface="Times New Roman" pitchFamily="18" charset="0"/>
                <a:cs typeface="Times New Roman" pitchFamily="18" charset="0"/>
              </a:rPr>
              <a:t> </a:t>
            </a:r>
            <a:r>
              <a:rPr lang="en-US" sz="6000" dirty="0" smtClean="0">
                <a:solidFill>
                  <a:srgbClr val="0000FF"/>
                </a:solidFill>
                <a:latin typeface="Times New Roman" pitchFamily="18" charset="0"/>
                <a:cs typeface="Times New Roman" pitchFamily="18" charset="0"/>
              </a:rPr>
              <a:t>        </a:t>
            </a:r>
            <a:r>
              <a:rPr lang="vi-VN" sz="6000" dirty="0" smtClean="0">
                <a:solidFill>
                  <a:srgbClr val="0000FF"/>
                </a:solidFill>
                <a:latin typeface="Times New Roman" pitchFamily="18" charset="0"/>
                <a:cs typeface="Times New Roman" pitchFamily="18" charset="0"/>
              </a:rPr>
              <a:t> </a:t>
            </a:r>
            <a:r>
              <a:rPr lang="vi-VN" sz="6000" dirty="0">
                <a:solidFill>
                  <a:srgbClr val="0000FF"/>
                </a:solidFill>
                <a:latin typeface="Times New Roman" pitchFamily="18" charset="0"/>
                <a:cs typeface="Times New Roman" pitchFamily="18" charset="0"/>
              </a:rPr>
              <a:t>trấn giữ các </a:t>
            </a:r>
            <a:r>
              <a:rPr lang="vi-VN" sz="6000" dirty="0" smtClean="0">
                <a:solidFill>
                  <a:srgbClr val="0000FF"/>
                </a:solidFill>
                <a:latin typeface="Times New Roman" pitchFamily="18" charset="0"/>
                <a:cs typeface="Times New Roman" pitchFamily="18" charset="0"/>
              </a:rPr>
              <a:t>vùng</a:t>
            </a:r>
            <a:endParaRPr lang="en-US" sz="6000" dirty="0" smtClean="0">
              <a:solidFill>
                <a:srgbClr val="0000FF"/>
              </a:solidFill>
              <a:latin typeface="Times New Roman" pitchFamily="18" charset="0"/>
              <a:cs typeface="Times New Roman" pitchFamily="18" charset="0"/>
            </a:endParaRPr>
          </a:p>
          <a:p>
            <a:r>
              <a:rPr lang="en-US" sz="6000" dirty="0">
                <a:solidFill>
                  <a:srgbClr val="0000FF"/>
                </a:solidFill>
                <a:latin typeface="Times New Roman" pitchFamily="18" charset="0"/>
                <a:cs typeface="Times New Roman" pitchFamily="18" charset="0"/>
              </a:rPr>
              <a:t> </a:t>
            </a:r>
            <a:r>
              <a:rPr lang="en-US" sz="6000" dirty="0" smtClean="0">
                <a:solidFill>
                  <a:srgbClr val="0000FF"/>
                </a:solidFill>
                <a:latin typeface="Times New Roman" pitchFamily="18" charset="0"/>
                <a:cs typeface="Times New Roman" pitchFamily="18" charset="0"/>
              </a:rPr>
              <a:t>             </a:t>
            </a:r>
            <a:r>
              <a:rPr lang="vi-VN" sz="6000" dirty="0" smtClean="0">
                <a:solidFill>
                  <a:srgbClr val="0000FF"/>
                </a:solidFill>
                <a:latin typeface="Times New Roman" pitchFamily="18" charset="0"/>
                <a:cs typeface="Times New Roman" pitchFamily="18" charset="0"/>
              </a:rPr>
              <a:t>hiểm </a:t>
            </a:r>
            <a:r>
              <a:rPr lang="vi-VN" sz="6000" dirty="0">
                <a:solidFill>
                  <a:srgbClr val="0000FF"/>
                </a:solidFill>
                <a:latin typeface="Times New Roman" pitchFamily="18" charset="0"/>
                <a:cs typeface="Times New Roman" pitchFamily="18" charset="0"/>
              </a:rPr>
              <a:t>yếu</a:t>
            </a:r>
            <a:endParaRPr lang="en-US" sz="6000" dirty="0">
              <a:solidFill>
                <a:srgbClr val="0000FF"/>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80060"/>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28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1000"/>
                                        <p:tgtEl>
                                          <p:spTgt spid="14338"/>
                                        </p:tgtEl>
                                      </p:cBhvr>
                                    </p:animEffect>
                                    <p:anim calcmode="lin" valueType="num">
                                      <p:cBhvr>
                                        <p:cTn id="8" dur="1000" fill="hold"/>
                                        <p:tgtEl>
                                          <p:spTgt spid="14338"/>
                                        </p:tgtEl>
                                        <p:attrNameLst>
                                          <p:attrName>ppt_x</p:attrName>
                                        </p:attrNameLst>
                                      </p:cBhvr>
                                      <p:tavLst>
                                        <p:tav tm="0">
                                          <p:val>
                                            <p:strVal val="#ppt_x"/>
                                          </p:val>
                                        </p:tav>
                                        <p:tav tm="100000">
                                          <p:val>
                                            <p:strVal val="#ppt_x"/>
                                          </p:val>
                                        </p:tav>
                                      </p:tavLst>
                                    </p:anim>
                                    <p:anim calcmode="lin" valueType="num">
                                      <p:cBhvr>
                                        <p:cTn id="9"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84377" y="147513"/>
            <a:ext cx="6736588" cy="76944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400" dirty="0" smtClean="0">
                <a:latin typeface="Times New Roman" pitchFamily="18" charset="0"/>
                <a:cs typeface="Times New Roman" pitchFamily="18" charset="0"/>
              </a:rPr>
              <a:t>c) </a:t>
            </a:r>
            <a:r>
              <a:rPr lang="en-US" sz="4400" dirty="0" err="1" smtClean="0">
                <a:latin typeface="Times New Roman" pitchFamily="18" charset="0"/>
                <a:cs typeface="Times New Roman" pitchFamily="18" charset="0"/>
              </a:rPr>
              <a:t>Chính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quyền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thời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Tiền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Lê</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6463" y="139596"/>
            <a:ext cx="1811337"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8438" y="1066800"/>
            <a:ext cx="8685562" cy="5539978"/>
          </a:xfrm>
          <a:prstGeom prst="rect">
            <a:avLst/>
          </a:prstGeom>
          <a:noFill/>
        </p:spPr>
        <p:txBody>
          <a:bodyPr wrap="square" rtlCol="0">
            <a:spAutoFit/>
          </a:bodyPr>
          <a:lstStyle/>
          <a:p>
            <a:r>
              <a:rPr lang="vi-VN" sz="5400" dirty="0">
                <a:latin typeface="Times New Roman" pitchFamily="18" charset="0"/>
                <a:cs typeface="Times New Roman" pitchFamily="18" charset="0"/>
              </a:rPr>
              <a:t> </a:t>
            </a:r>
            <a:r>
              <a:rPr lang="en-US" sz="5400" dirty="0" smtClean="0">
                <a:solidFill>
                  <a:srgbClr val="0000FF"/>
                </a:solidFill>
                <a:latin typeface="Times New Roman" pitchFamily="18" charset="0"/>
                <a:cs typeface="Times New Roman" pitchFamily="18" charset="0"/>
              </a:rPr>
              <a:t>Đ</a:t>
            </a:r>
            <a:r>
              <a:rPr lang="vi-VN" sz="5400" dirty="0" smtClean="0">
                <a:solidFill>
                  <a:srgbClr val="0000FF"/>
                </a:solidFill>
                <a:latin typeface="Times New Roman" pitchFamily="18" charset="0"/>
                <a:cs typeface="Times New Roman" pitchFamily="18" charset="0"/>
              </a:rPr>
              <a:t>ịa </a:t>
            </a:r>
            <a:r>
              <a:rPr lang="vi-VN" sz="5400" dirty="0">
                <a:solidFill>
                  <a:srgbClr val="0000FF"/>
                </a:solidFill>
                <a:latin typeface="Times New Roman" pitchFamily="18" charset="0"/>
                <a:cs typeface="Times New Roman" pitchFamily="18" charset="0"/>
              </a:rPr>
              <a:t>phương: </a:t>
            </a:r>
            <a:endParaRPr lang="en-US" sz="5400" dirty="0" smtClean="0">
              <a:solidFill>
                <a:srgbClr val="0000FF"/>
              </a:solidFill>
              <a:latin typeface="Times New Roman" pitchFamily="18" charset="0"/>
              <a:cs typeface="Times New Roman" pitchFamily="18" charset="0"/>
            </a:endParaRPr>
          </a:p>
          <a:p>
            <a:pPr marL="685800" indent="-685800">
              <a:buFontTx/>
              <a:buChar char="-"/>
            </a:pPr>
            <a:r>
              <a:rPr lang="en-US" sz="6000" dirty="0" smtClean="0">
                <a:latin typeface="Times New Roman" pitchFamily="18" charset="0"/>
                <a:cs typeface="Times New Roman" pitchFamily="18" charset="0"/>
              </a:rPr>
              <a:t>C</a:t>
            </a:r>
            <a:r>
              <a:rPr lang="vi-VN" sz="6000" dirty="0" smtClean="0">
                <a:latin typeface="Times New Roman" pitchFamily="18" charset="0"/>
                <a:cs typeface="Times New Roman" pitchFamily="18" charset="0"/>
              </a:rPr>
              <a:t>ả </a:t>
            </a:r>
            <a:r>
              <a:rPr lang="vi-VN" sz="6000" dirty="0">
                <a:latin typeface="Times New Roman" pitchFamily="18" charset="0"/>
                <a:cs typeface="Times New Roman" pitchFamily="18" charset="0"/>
              </a:rPr>
              <a:t>nước chia thành </a:t>
            </a:r>
            <a:endParaRPr lang="en-US" sz="6000" dirty="0" smtClean="0">
              <a:latin typeface="Times New Roman" pitchFamily="18" charset="0"/>
              <a:cs typeface="Times New Roman" pitchFamily="18" charset="0"/>
            </a:endParaRPr>
          </a:p>
          <a:p>
            <a:r>
              <a:rPr lang="vi-VN" sz="6000" dirty="0" smtClean="0">
                <a:latin typeface="Times New Roman" pitchFamily="18" charset="0"/>
                <a:cs typeface="Times New Roman" pitchFamily="18" charset="0"/>
              </a:rPr>
              <a:t>10</a:t>
            </a:r>
            <a:r>
              <a:rPr lang="en-US" sz="6000" dirty="0">
                <a:latin typeface="Times New Roman" pitchFamily="18" charset="0"/>
                <a:cs typeface="Times New Roman" pitchFamily="18" charset="0"/>
              </a:rPr>
              <a:t> </a:t>
            </a:r>
            <a:r>
              <a:rPr lang="vi-VN" sz="6000" dirty="0" smtClean="0">
                <a:latin typeface="Times New Roman" pitchFamily="18" charset="0"/>
                <a:cs typeface="Times New Roman" pitchFamily="18" charset="0"/>
              </a:rPr>
              <a:t>đạo</a:t>
            </a:r>
            <a:r>
              <a:rPr lang="vi-VN" sz="6000" dirty="0">
                <a:latin typeface="Times New Roman" pitchFamily="18" charset="0"/>
                <a:cs typeface="Times New Roman" pitchFamily="18" charset="0"/>
              </a:rPr>
              <a:t>; đến năm 1002, </a:t>
            </a:r>
            <a:r>
              <a:rPr lang="vi-VN" sz="6000" dirty="0" smtClean="0">
                <a:latin typeface="Times New Roman" pitchFamily="18" charset="0"/>
                <a:cs typeface="Times New Roman" pitchFamily="18" charset="0"/>
              </a:rPr>
              <a:t>đổi</a:t>
            </a:r>
            <a:endParaRPr lang="en-US" sz="6000" dirty="0" smtClean="0">
              <a:latin typeface="Times New Roman" pitchFamily="18" charset="0"/>
              <a:cs typeface="Times New Roman" pitchFamily="18" charset="0"/>
            </a:endParaRPr>
          </a:p>
          <a:p>
            <a:r>
              <a:rPr lang="en-US" sz="6000" dirty="0">
                <a:latin typeface="Times New Roman" pitchFamily="18" charset="0"/>
                <a:cs typeface="Times New Roman" pitchFamily="18" charset="0"/>
              </a:rPr>
              <a:t> </a:t>
            </a:r>
            <a:r>
              <a:rPr lang="en-US" sz="6000" dirty="0" smtClean="0">
                <a:latin typeface="Times New Roman" pitchFamily="18" charset="0"/>
                <a:cs typeface="Times New Roman" pitchFamily="18" charset="0"/>
              </a:rPr>
              <a:t>      </a:t>
            </a:r>
            <a:r>
              <a:rPr lang="vi-VN" sz="6000" dirty="0" smtClean="0">
                <a:latin typeface="Times New Roman" pitchFamily="18" charset="0"/>
                <a:cs typeface="Times New Roman" pitchFamily="18" charset="0"/>
              </a:rPr>
              <a:t> </a:t>
            </a:r>
            <a:r>
              <a:rPr lang="vi-VN" sz="6000" dirty="0">
                <a:latin typeface="Times New Roman" pitchFamily="18" charset="0"/>
                <a:cs typeface="Times New Roman" pitchFamily="18" charset="0"/>
              </a:rPr>
              <a:t>đạo thành lộ, phủ, </a:t>
            </a:r>
            <a:endParaRPr lang="en-US" sz="6000" dirty="0" smtClean="0">
              <a:latin typeface="Times New Roman" pitchFamily="18" charset="0"/>
              <a:cs typeface="Times New Roman" pitchFamily="18" charset="0"/>
            </a:endParaRPr>
          </a:p>
          <a:p>
            <a:r>
              <a:rPr lang="en-US" sz="6000" dirty="0">
                <a:latin typeface="Times New Roman" pitchFamily="18" charset="0"/>
                <a:cs typeface="Times New Roman" pitchFamily="18" charset="0"/>
              </a:rPr>
              <a:t> </a:t>
            </a:r>
            <a:r>
              <a:rPr lang="en-US" sz="6000" dirty="0" smtClean="0">
                <a:latin typeface="Times New Roman" pitchFamily="18" charset="0"/>
                <a:cs typeface="Times New Roman" pitchFamily="18" charset="0"/>
              </a:rPr>
              <a:t>         </a:t>
            </a:r>
            <a:r>
              <a:rPr lang="vi-VN" sz="6000" dirty="0" smtClean="0">
                <a:latin typeface="Times New Roman" pitchFamily="18" charset="0"/>
                <a:cs typeface="Times New Roman" pitchFamily="18" charset="0"/>
              </a:rPr>
              <a:t>châu </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dưới</a:t>
            </a:r>
            <a:r>
              <a:rPr lang="en-US" sz="6000" dirty="0" smtClean="0">
                <a:latin typeface="Times New Roman" pitchFamily="18" charset="0"/>
                <a:cs typeface="Times New Roman" pitchFamily="18" charset="0"/>
              </a:rPr>
              <a:t> </a:t>
            </a:r>
            <a:r>
              <a:rPr lang="en-US" sz="6000" dirty="0" err="1" smtClean="0">
                <a:latin typeface="Times New Roman" pitchFamily="18" charset="0"/>
                <a:cs typeface="Times New Roman" pitchFamily="18" charset="0"/>
              </a:rPr>
              <a:t>là</a:t>
            </a:r>
            <a:r>
              <a:rPr lang="en-US" sz="6000" dirty="0">
                <a:latin typeface="Times New Roman" pitchFamily="18" charset="0"/>
                <a:cs typeface="Times New Roman" pitchFamily="18" charset="0"/>
              </a:rPr>
              <a:t> </a:t>
            </a:r>
            <a:r>
              <a:rPr lang="vi-VN" sz="6000" dirty="0" smtClean="0">
                <a:latin typeface="Times New Roman" pitchFamily="18" charset="0"/>
                <a:cs typeface="Times New Roman" pitchFamily="18" charset="0"/>
              </a:rPr>
              <a:t>giáp</a:t>
            </a:r>
            <a:r>
              <a:rPr lang="vi-VN" sz="6000" dirty="0">
                <a:latin typeface="Times New Roman" pitchFamily="18" charset="0"/>
                <a:cs typeface="Times New Roman" pitchFamily="18" charset="0"/>
              </a:rPr>
              <a:t>; </a:t>
            </a:r>
            <a:endParaRPr lang="en-US" sz="6000" dirty="0" smtClean="0">
              <a:latin typeface="Times New Roman" pitchFamily="18" charset="0"/>
              <a:cs typeface="Times New Roman" pitchFamily="18" charset="0"/>
            </a:endParaRPr>
          </a:p>
          <a:p>
            <a:r>
              <a:rPr lang="en-US" sz="6000" dirty="0">
                <a:latin typeface="Times New Roman" pitchFamily="18" charset="0"/>
                <a:cs typeface="Times New Roman" pitchFamily="18" charset="0"/>
              </a:rPr>
              <a:t> </a:t>
            </a:r>
            <a:r>
              <a:rPr lang="en-US" sz="6000" dirty="0" smtClean="0">
                <a:latin typeface="Times New Roman" pitchFamily="18" charset="0"/>
                <a:cs typeface="Times New Roman" pitchFamily="18" charset="0"/>
              </a:rPr>
              <a:t>            </a:t>
            </a:r>
            <a:r>
              <a:rPr lang="vi-VN" sz="6000" dirty="0" smtClean="0">
                <a:latin typeface="Times New Roman" pitchFamily="18" charset="0"/>
                <a:cs typeface="Times New Roman" pitchFamily="18" charset="0"/>
              </a:rPr>
              <a:t>xã</a:t>
            </a:r>
            <a:r>
              <a:rPr lang="en-US" sz="6000" dirty="0" smtClean="0">
                <a:latin typeface="Times New Roman" pitchFamily="18" charset="0"/>
                <a:cs typeface="Times New Roman" pitchFamily="18" charset="0"/>
              </a:rPr>
              <a:t>.</a:t>
            </a:r>
            <a:endParaRPr lang="en-US" sz="6000" dirty="0">
              <a:latin typeface="Times New Roman" pitchFamily="18" charset="0"/>
              <a:cs typeface="Times New Roman" pitchFamily="18" charset="0"/>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219200"/>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4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barn(inVertical)">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Vertical)">
                                      <p:cBhvr>
                                        <p:cTn id="25" dur="500"/>
                                        <p:tgtEl>
                                          <p:spTgt spid="6">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barn(inVertical)">
                                      <p:cBhvr>
                                        <p:cTn id="28" dur="500"/>
                                        <p:tgtEl>
                                          <p:spTgt spid="6">
                                            <p:txEl>
                                              <p:pRg st="3" end="3"/>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barn(inVertical)">
                                      <p:cBhvr>
                                        <p:cTn id="31" dur="500"/>
                                        <p:tgtEl>
                                          <p:spTgt spid="6">
                                            <p:txEl>
                                              <p:pRg st="4" end="4"/>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barn(inVertical)">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444" y="152400"/>
            <a:ext cx="6317356"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457200"/>
            <a:ext cx="2521844" cy="830997"/>
          </a:xfrm>
          <a:prstGeom prst="rect">
            <a:avLst/>
          </a:prstGeom>
          <a:noFill/>
        </p:spPr>
        <p:txBody>
          <a:bodyPr wrap="none" rtlCol="0">
            <a:spAutoFit/>
          </a:bodyPr>
          <a:lstStyle/>
          <a:p>
            <a:r>
              <a:rPr lang="vi-VN" sz="4800" dirty="0">
                <a:solidFill>
                  <a:srgbClr val="0000FF"/>
                </a:solidFill>
                <a:latin typeface="Times New Roman" pitchFamily="18" charset="0"/>
                <a:cs typeface="Times New Roman" pitchFamily="18" charset="0"/>
              </a:rPr>
              <a:t>Quân đội</a:t>
            </a:r>
            <a:r>
              <a:rPr lang="vi-VN" dirty="0">
                <a:solidFill>
                  <a:srgbClr val="0000FF"/>
                </a:solidFill>
                <a:latin typeface="Times New Roman" pitchFamily="18" charset="0"/>
                <a:cs typeface="Times New Roman" pitchFamily="18" charset="0"/>
              </a:rPr>
              <a:t>:</a:t>
            </a:r>
            <a:endParaRPr lang="en-US" dirty="0"/>
          </a:p>
        </p:txBody>
      </p:sp>
      <p:pic>
        <p:nvPicPr>
          <p:cNvPr id="81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581" y="1752600"/>
            <a:ext cx="2139881" cy="214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994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barn(inVertical)">
                                      <p:cBhvr>
                                        <p:cTn id="17"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159637" y="228600"/>
            <a:ext cx="6736588" cy="76944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400" dirty="0" smtClean="0">
                <a:latin typeface="Times New Roman" pitchFamily="18" charset="0"/>
                <a:cs typeface="Times New Roman" pitchFamily="18" charset="0"/>
              </a:rPr>
              <a:t>c) </a:t>
            </a:r>
            <a:r>
              <a:rPr lang="en-US" sz="4400" dirty="0" err="1" smtClean="0">
                <a:latin typeface="Times New Roman" pitchFamily="18" charset="0"/>
                <a:cs typeface="Times New Roman" pitchFamily="18" charset="0"/>
              </a:rPr>
              <a:t>Chính</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quyền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thời</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Tiền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Lê</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85737"/>
            <a:ext cx="1809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4072" y="1219200"/>
            <a:ext cx="8769927" cy="5816977"/>
          </a:xfrm>
          <a:prstGeom prst="rect">
            <a:avLst/>
          </a:prstGeom>
          <a:noFill/>
        </p:spPr>
        <p:txBody>
          <a:bodyPr wrap="square" rtlCol="0">
            <a:spAutoFit/>
          </a:bodyPr>
          <a:lstStyle/>
          <a:p>
            <a:r>
              <a:rPr lang="vi-VN" i="1" dirty="0"/>
              <a:t> </a:t>
            </a:r>
            <a:r>
              <a:rPr lang="en-US" i="1" dirty="0" smtClean="0"/>
              <a:t>-</a:t>
            </a:r>
            <a:r>
              <a:rPr lang="en-US" sz="4400" dirty="0" smtClean="0">
                <a:solidFill>
                  <a:srgbClr val="0000FF"/>
                </a:solidFill>
                <a:latin typeface="Times New Roman" pitchFamily="18" charset="0"/>
                <a:cs typeface="Times New Roman" pitchFamily="18" charset="0"/>
              </a:rPr>
              <a:t>- Q</a:t>
            </a:r>
            <a:r>
              <a:rPr lang="vi-VN" sz="4400" dirty="0" smtClean="0">
                <a:solidFill>
                  <a:srgbClr val="0000FF"/>
                </a:solidFill>
                <a:latin typeface="Times New Roman" pitchFamily="18" charset="0"/>
                <a:cs typeface="Times New Roman" pitchFamily="18" charset="0"/>
              </a:rPr>
              <a:t>uân </a:t>
            </a:r>
            <a:r>
              <a:rPr lang="vi-VN" sz="4400" dirty="0">
                <a:solidFill>
                  <a:srgbClr val="0000FF"/>
                </a:solidFill>
                <a:latin typeface="Times New Roman" pitchFamily="18" charset="0"/>
                <a:cs typeface="Times New Roman" pitchFamily="18" charset="0"/>
              </a:rPr>
              <a:t>đội:</a:t>
            </a:r>
            <a:r>
              <a:rPr lang="vi-VN" sz="4400" dirty="0">
                <a:latin typeface="Times New Roman" pitchFamily="18" charset="0"/>
                <a:cs typeface="Times New Roman" pitchFamily="18" charset="0"/>
              </a:rPr>
              <a:t> </a:t>
            </a:r>
            <a:r>
              <a:rPr lang="vi-VN" sz="4400" dirty="0" smtClean="0">
                <a:latin typeface="Times New Roman" pitchFamily="18" charset="0"/>
                <a:cs typeface="Times New Roman" pitchFamily="18" charset="0"/>
              </a:rPr>
              <a:t>gồm </a:t>
            </a:r>
            <a:endParaRPr lang="en-US" sz="4400" dirty="0" smtClean="0">
              <a:latin typeface="Times New Roman" pitchFamily="18" charset="0"/>
              <a:cs typeface="Times New Roman" pitchFamily="18" charset="0"/>
            </a:endParaRPr>
          </a:p>
          <a:p>
            <a:r>
              <a:rPr lang="vi-VN" sz="4400" dirty="0" smtClean="0">
                <a:latin typeface="Times New Roman" pitchFamily="18" charset="0"/>
                <a:cs typeface="Times New Roman" pitchFamily="18" charset="0"/>
              </a:rPr>
              <a:t>+ </a:t>
            </a:r>
            <a:r>
              <a:rPr lang="vi-VN" sz="4400" dirty="0">
                <a:latin typeface="Times New Roman" pitchFamily="18" charset="0"/>
                <a:cs typeface="Times New Roman" pitchFamily="18" charset="0"/>
              </a:rPr>
              <a:t>Cấm quân (bảo vệ vua và </a:t>
            </a:r>
            <a:endParaRPr lang="en-US" sz="4400" dirty="0" smtClean="0">
              <a:latin typeface="Times New Roman" pitchFamily="18" charset="0"/>
              <a:cs typeface="Times New Roman" pitchFamily="18" charset="0"/>
            </a:endParaRPr>
          </a:p>
          <a:p>
            <a:r>
              <a:rPr lang="vi-VN" sz="4400" dirty="0" smtClean="0">
                <a:latin typeface="Times New Roman" pitchFamily="18" charset="0"/>
                <a:cs typeface="Times New Roman" pitchFamily="18" charset="0"/>
              </a:rPr>
              <a:t>kinh </a:t>
            </a:r>
            <a:r>
              <a:rPr lang="vi-VN" sz="4400" dirty="0">
                <a:latin typeface="Times New Roman" pitchFamily="18" charset="0"/>
                <a:cs typeface="Times New Roman" pitchFamily="18" charset="0"/>
              </a:rPr>
              <a:t>thành)</a:t>
            </a:r>
          </a:p>
          <a:p>
            <a:r>
              <a:rPr lang="vi-VN" sz="4400" dirty="0">
                <a:latin typeface="Times New Roman" pitchFamily="18" charset="0"/>
                <a:cs typeface="Times New Roman" pitchFamily="18" charset="0"/>
              </a:rPr>
              <a:t>+ Quân </a:t>
            </a:r>
            <a:r>
              <a:rPr lang="vi-VN" sz="4400" dirty="0" smtClean="0">
                <a:latin typeface="Times New Roman" pitchFamily="18" charset="0"/>
                <a:cs typeface="Times New Roman" pitchFamily="18" charset="0"/>
              </a:rPr>
              <a:t>địa </a:t>
            </a:r>
            <a:r>
              <a:rPr lang="vi-VN" sz="4400" dirty="0">
                <a:latin typeface="Times New Roman" pitchFamily="18" charset="0"/>
                <a:cs typeface="Times New Roman" pitchFamily="18" charset="0"/>
              </a:rPr>
              <a:t>phương.</a:t>
            </a:r>
          </a:p>
          <a:p>
            <a:pPr marL="571500" indent="-571500">
              <a:buFontTx/>
              <a:buChar char="-"/>
            </a:pPr>
            <a:r>
              <a:rPr lang="en-US" sz="4400" dirty="0" err="1" smtClean="0">
                <a:solidFill>
                  <a:srgbClr val="0000FF"/>
                </a:solidFill>
                <a:latin typeface="Times New Roman" pitchFamily="18" charset="0"/>
                <a:cs typeface="Times New Roman" pitchFamily="18" charset="0"/>
              </a:rPr>
              <a:t>Luật</a:t>
            </a:r>
            <a:r>
              <a:rPr lang="en-US" sz="4400" dirty="0" smtClean="0">
                <a:solidFill>
                  <a:srgbClr val="0000FF"/>
                </a:solidFill>
                <a:latin typeface="Times New Roman" pitchFamily="18" charset="0"/>
                <a:cs typeface="Times New Roman" pitchFamily="18" charset="0"/>
              </a:rPr>
              <a:t> </a:t>
            </a:r>
            <a:r>
              <a:rPr lang="en-US" sz="4400" dirty="0" err="1" smtClean="0">
                <a:solidFill>
                  <a:srgbClr val="0000FF"/>
                </a:solidFill>
                <a:latin typeface="Times New Roman" pitchFamily="18" charset="0"/>
                <a:cs typeface="Times New Roman" pitchFamily="18" charset="0"/>
              </a:rPr>
              <a:t>pháp</a:t>
            </a:r>
            <a:r>
              <a:rPr lang="en-US" sz="4400" dirty="0" smtClean="0">
                <a:latin typeface="Times New Roman" pitchFamily="18" charset="0"/>
                <a:cs typeface="Times New Roman" pitchFamily="18" charset="0"/>
              </a:rPr>
              <a:t>:</a:t>
            </a:r>
          </a:p>
          <a:p>
            <a:r>
              <a:rPr lang="en-US" sz="4400" dirty="0" smtClean="0">
                <a:latin typeface="Times New Roman" pitchFamily="18" charset="0"/>
                <a:cs typeface="Times New Roman" pitchFamily="18" charset="0"/>
              </a:rPr>
              <a:t>+ R</a:t>
            </a:r>
            <a:r>
              <a:rPr lang="vi-VN" sz="4400" dirty="0" smtClean="0">
                <a:latin typeface="Times New Roman" pitchFamily="18" charset="0"/>
                <a:cs typeface="Times New Roman" pitchFamily="18" charset="0"/>
              </a:rPr>
              <a:t>a </a:t>
            </a:r>
            <a:r>
              <a:rPr lang="vi-VN" sz="4400" dirty="0">
                <a:latin typeface="Times New Roman" pitchFamily="18" charset="0"/>
                <a:cs typeface="Times New Roman" pitchFamily="18" charset="0"/>
              </a:rPr>
              <a:t>luật lệnh (năm 1002) </a:t>
            </a:r>
            <a:endParaRPr lang="en-US" sz="4400" dirty="0">
              <a:latin typeface="Times New Roman" pitchFamily="18" charset="0"/>
              <a:cs typeface="Times New Roman" pitchFamily="18" charset="0"/>
            </a:endParaRPr>
          </a:p>
          <a:p>
            <a:r>
              <a:rPr lang="en-US" sz="4400" dirty="0" smtClean="0">
                <a:latin typeface="Times New Roman" pitchFamily="18" charset="0"/>
                <a:cs typeface="Times New Roman" pitchFamily="18" charset="0"/>
              </a:rPr>
              <a:t>+ T</a:t>
            </a:r>
            <a:r>
              <a:rPr lang="vi-VN" sz="4400" dirty="0" smtClean="0">
                <a:latin typeface="Times New Roman" pitchFamily="18" charset="0"/>
                <a:cs typeface="Times New Roman" pitchFamily="18" charset="0"/>
              </a:rPr>
              <a:t>ăng </a:t>
            </a:r>
            <a:r>
              <a:rPr lang="vi-VN" sz="4400" dirty="0">
                <a:latin typeface="Times New Roman" pitchFamily="18" charset="0"/>
                <a:cs typeface="Times New Roman" pitchFamily="18" charset="0"/>
              </a:rPr>
              <a:t>cường quan hệ ngoại giao với nhà Tống.</a:t>
            </a:r>
          </a:p>
          <a:p>
            <a:endParaRPr lang="en-US" sz="2000"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218210"/>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4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Vertic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barn(inVertic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barn(inVertical)">
                                      <p:cBhvr>
                                        <p:cTn id="35" dur="500"/>
                                        <p:tgtEl>
                                          <p:spTgt spid="6">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6">
                                            <p:txEl>
                                              <p:pRg st="5" end="5"/>
                                            </p:txEl>
                                          </p:spTgt>
                                        </p:tgtEl>
                                        <p:attrNameLst>
                                          <p:attrName>style.visibility</p:attrName>
                                        </p:attrNameLst>
                                      </p:cBhvr>
                                      <p:to>
                                        <p:strVal val="visible"/>
                                      </p:to>
                                    </p:set>
                                    <p:animEffect transition="in" filter="barn(inVertical)">
                                      <p:cBhvr>
                                        <p:cTn id="40" dur="500"/>
                                        <p:tgtEl>
                                          <p:spTgt spid="6">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barn(inVertical)">
                                      <p:cBhvr>
                                        <p:cTn id="4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Oval 3"/>
          <p:cNvSpPr/>
          <p:nvPr/>
        </p:nvSpPr>
        <p:spPr>
          <a:xfrm>
            <a:off x="914400" y="685800"/>
            <a:ext cx="7924800" cy="312420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Times New Roman" pitchFamily="18" charset="0"/>
                <a:cs typeface="Times New Roman" pitchFamily="18" charset="0"/>
              </a:rPr>
              <a:t>Nêu những nét chính về tình hình xã hội thời Đinh – Tiền Lê.</a:t>
            </a:r>
            <a:endParaRPr lang="en-US" sz="4000" dirty="0">
              <a:latin typeface="Times New Roman" pitchFamily="18" charset="0"/>
              <a:cs typeface="Times New Roman" pitchFamily="18" charset="0"/>
            </a:endParaRPr>
          </a:p>
        </p:txBody>
      </p:sp>
      <p:pic>
        <p:nvPicPr>
          <p:cNvPr id="1229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657600"/>
            <a:ext cx="1847248" cy="2469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84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97"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04849" y="148442"/>
            <a:ext cx="8908163"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latin typeface="Times New Roman" pitchFamily="18" charset="0"/>
                <a:cs typeface="Times New Roman" pitchFamily="18" charset="0"/>
              </a:rPr>
              <a:t> </a:t>
            </a:r>
            <a:r>
              <a:rPr lang="vi-VN" sz="4400" b="1" dirty="0">
                <a:latin typeface="Times New Roman" pitchFamily="18" charset="0"/>
                <a:cs typeface="Times New Roman" pitchFamily="18" charset="0"/>
              </a:rPr>
              <a:t>2. Đời sống xã hội và văn hóa thời Đinh – Tiền Lê</a:t>
            </a:r>
            <a:endParaRPr lang="en-US" sz="4400" dirty="0">
              <a:latin typeface="Times New Roman" pitchFamily="18" charset="0"/>
              <a:cs typeface="Times New Roman" pitchFamily="18" charset="0"/>
            </a:endParaRPr>
          </a:p>
        </p:txBody>
      </p:sp>
      <p:sp>
        <p:nvSpPr>
          <p:cNvPr id="6" name="TextBox 5"/>
          <p:cNvSpPr txBox="1"/>
          <p:nvPr/>
        </p:nvSpPr>
        <p:spPr>
          <a:xfrm>
            <a:off x="190005" y="1588600"/>
            <a:ext cx="5186035" cy="830997"/>
          </a:xfrm>
          <a:prstGeom prst="rect">
            <a:avLst/>
          </a:prstGeom>
          <a:noFill/>
        </p:spPr>
        <p:txBody>
          <a:bodyPr wrap="none" rtlCol="0">
            <a:spAutoFit/>
          </a:bodyPr>
          <a:lstStyle/>
          <a:p>
            <a:r>
              <a:rPr lang="pt-BR" sz="4800" b="1" i="1" dirty="0">
                <a:solidFill>
                  <a:srgbClr val="0000FF"/>
                </a:solidFill>
                <a:latin typeface="Times New Roman" pitchFamily="18" charset="0"/>
                <a:cs typeface="Times New Roman" pitchFamily="18" charset="0"/>
              </a:rPr>
              <a:t>a) Tình hình xã hội</a:t>
            </a:r>
            <a:endParaRPr lang="en-US" sz="4800" dirty="0">
              <a:solidFill>
                <a:srgbClr val="0000FF"/>
              </a:solidFill>
              <a:latin typeface="Times New Roman" pitchFamily="18" charset="0"/>
              <a:cs typeface="Times New Roman" pitchFamily="18" charset="0"/>
            </a:endParaRPr>
          </a:p>
        </p:txBody>
      </p:sp>
      <p:sp>
        <p:nvSpPr>
          <p:cNvPr id="7" name="TextBox 6"/>
          <p:cNvSpPr txBox="1"/>
          <p:nvPr/>
        </p:nvSpPr>
        <p:spPr>
          <a:xfrm>
            <a:off x="274122" y="2209800"/>
            <a:ext cx="8896597" cy="6370975"/>
          </a:xfrm>
          <a:prstGeom prst="rect">
            <a:avLst/>
          </a:prstGeom>
          <a:noFill/>
        </p:spPr>
        <p:txBody>
          <a:bodyPr wrap="square" rtlCol="0">
            <a:spAutoFit/>
          </a:bodyPr>
          <a:lstStyle/>
          <a:p>
            <a:r>
              <a:rPr lang="en-US" sz="6000" dirty="0" smtClean="0">
                <a:latin typeface="Times New Roman" pitchFamily="18" charset="0"/>
                <a:cs typeface="Times New Roman" pitchFamily="18" charset="0"/>
              </a:rPr>
              <a:t>-T</a:t>
            </a:r>
            <a:r>
              <a:rPr lang="vi-VN" sz="6000" dirty="0" smtClean="0">
                <a:latin typeface="Times New Roman" pitchFamily="18" charset="0"/>
                <a:cs typeface="Times New Roman" pitchFamily="18" charset="0"/>
              </a:rPr>
              <a:t>hống </a:t>
            </a:r>
            <a:r>
              <a:rPr lang="vi-VN" sz="6000" dirty="0">
                <a:latin typeface="Times New Roman" pitchFamily="18" charset="0"/>
                <a:cs typeface="Times New Roman" pitchFamily="18" charset="0"/>
              </a:rPr>
              <a:t>trị </a:t>
            </a:r>
            <a:r>
              <a:rPr lang="en-US" sz="6000" dirty="0" smtClean="0">
                <a:latin typeface="Times New Roman" pitchFamily="18" charset="0"/>
                <a:cs typeface="Times New Roman" pitchFamily="18" charset="0"/>
              </a:rPr>
              <a:t>: </a:t>
            </a:r>
            <a:r>
              <a:rPr lang="vi-VN" sz="6000" dirty="0" smtClean="0">
                <a:latin typeface="Times New Roman" pitchFamily="18" charset="0"/>
                <a:cs typeface="Times New Roman" pitchFamily="18" charset="0"/>
              </a:rPr>
              <a:t> </a:t>
            </a:r>
            <a:r>
              <a:rPr lang="en-US" sz="6000" dirty="0">
                <a:latin typeface="Times New Roman" pitchFamily="18" charset="0"/>
                <a:cs typeface="Times New Roman" pitchFamily="18" charset="0"/>
              </a:rPr>
              <a:t>V</a:t>
            </a:r>
            <a:r>
              <a:rPr lang="vi-VN" sz="6000" dirty="0" smtClean="0">
                <a:latin typeface="Times New Roman" pitchFamily="18" charset="0"/>
                <a:cs typeface="Times New Roman" pitchFamily="18" charset="0"/>
              </a:rPr>
              <a:t>ua</a:t>
            </a:r>
            <a:r>
              <a:rPr lang="vi-VN" sz="6000" dirty="0">
                <a:latin typeface="Times New Roman" pitchFamily="18" charset="0"/>
                <a:cs typeface="Times New Roman" pitchFamily="18" charset="0"/>
              </a:rPr>
              <a:t>, quan</a:t>
            </a:r>
          </a:p>
          <a:p>
            <a:r>
              <a:rPr lang="vi-VN" sz="6000" dirty="0">
                <a:latin typeface="Times New Roman" pitchFamily="18" charset="0"/>
                <a:cs typeface="Times New Roman" pitchFamily="18" charset="0"/>
              </a:rPr>
              <a:t>- </a:t>
            </a:r>
            <a:r>
              <a:rPr lang="en-US" sz="6000" dirty="0">
                <a:latin typeface="Times New Roman" pitchFamily="18" charset="0"/>
                <a:cs typeface="Times New Roman" pitchFamily="18" charset="0"/>
              </a:rPr>
              <a:t>B</a:t>
            </a:r>
            <a:r>
              <a:rPr lang="vi-VN" sz="6000" dirty="0" smtClean="0">
                <a:latin typeface="Times New Roman" pitchFamily="18" charset="0"/>
                <a:cs typeface="Times New Roman" pitchFamily="18" charset="0"/>
              </a:rPr>
              <a:t>ị trị:</a:t>
            </a:r>
            <a:r>
              <a:rPr lang="en-US" sz="6000" dirty="0">
                <a:latin typeface="Times New Roman" pitchFamily="18" charset="0"/>
                <a:cs typeface="Times New Roman" pitchFamily="18" charset="0"/>
              </a:rPr>
              <a:t> </a:t>
            </a:r>
            <a:r>
              <a:rPr lang="en-US" sz="6000" dirty="0" smtClean="0">
                <a:latin typeface="Times New Roman" pitchFamily="18" charset="0"/>
                <a:cs typeface="Times New Roman" pitchFamily="18" charset="0"/>
              </a:rPr>
              <a:t>N</a:t>
            </a:r>
            <a:r>
              <a:rPr lang="vi-VN" sz="6000" dirty="0" smtClean="0">
                <a:latin typeface="Times New Roman" pitchFamily="18" charset="0"/>
                <a:cs typeface="Times New Roman" pitchFamily="18" charset="0"/>
              </a:rPr>
              <a:t>ông dân</a:t>
            </a:r>
            <a:endParaRPr lang="en-US" sz="6000" dirty="0" smtClean="0">
              <a:latin typeface="Times New Roman" pitchFamily="18" charset="0"/>
              <a:cs typeface="Times New Roman" pitchFamily="18" charset="0"/>
            </a:endParaRPr>
          </a:p>
          <a:p>
            <a:r>
              <a:rPr lang="en-US" sz="6000" dirty="0">
                <a:latin typeface="Times New Roman" pitchFamily="18" charset="0"/>
                <a:cs typeface="Times New Roman" pitchFamily="18" charset="0"/>
              </a:rPr>
              <a:t> </a:t>
            </a:r>
            <a:r>
              <a:rPr lang="en-US" sz="6000" dirty="0" smtClean="0">
                <a:latin typeface="Times New Roman" pitchFamily="18" charset="0"/>
                <a:cs typeface="Times New Roman" pitchFamily="18" charset="0"/>
              </a:rPr>
              <a:t>           </a:t>
            </a:r>
            <a:r>
              <a:rPr lang="vi-VN" sz="6000" dirty="0" smtClean="0">
                <a:latin typeface="Times New Roman" pitchFamily="18" charset="0"/>
                <a:cs typeface="Times New Roman" pitchFamily="18" charset="0"/>
              </a:rPr>
              <a:t> </a:t>
            </a:r>
            <a:r>
              <a:rPr lang="en-US" sz="6000" dirty="0" smtClean="0">
                <a:latin typeface="Times New Roman" pitchFamily="18" charset="0"/>
                <a:cs typeface="Times New Roman" pitchFamily="18" charset="0"/>
              </a:rPr>
              <a:t>T</a:t>
            </a:r>
            <a:r>
              <a:rPr lang="vi-VN" sz="6000" dirty="0" smtClean="0">
                <a:latin typeface="Times New Roman" pitchFamily="18" charset="0"/>
                <a:cs typeface="Times New Roman" pitchFamily="18" charset="0"/>
              </a:rPr>
              <a:t>hợ </a:t>
            </a:r>
            <a:r>
              <a:rPr lang="vi-VN" sz="6000" dirty="0">
                <a:latin typeface="Times New Roman" pitchFamily="18" charset="0"/>
                <a:cs typeface="Times New Roman" pitchFamily="18" charset="0"/>
              </a:rPr>
              <a:t>thủ </a:t>
            </a:r>
            <a:r>
              <a:rPr lang="vi-VN" sz="6000" dirty="0" smtClean="0">
                <a:latin typeface="Times New Roman" pitchFamily="18" charset="0"/>
                <a:cs typeface="Times New Roman" pitchFamily="18" charset="0"/>
              </a:rPr>
              <a:t>công</a:t>
            </a:r>
            <a:r>
              <a:rPr lang="en-US" sz="6000" dirty="0" smtClean="0">
                <a:latin typeface="Times New Roman" pitchFamily="18" charset="0"/>
                <a:cs typeface="Times New Roman" pitchFamily="18" charset="0"/>
              </a:rPr>
              <a:t> </a:t>
            </a:r>
          </a:p>
          <a:p>
            <a:r>
              <a:rPr lang="en-US" sz="6000" dirty="0">
                <a:latin typeface="Times New Roman" pitchFamily="18" charset="0"/>
                <a:cs typeface="Times New Roman" pitchFamily="18" charset="0"/>
              </a:rPr>
              <a:t> </a:t>
            </a:r>
            <a:r>
              <a:rPr lang="en-US" sz="6000" dirty="0" smtClean="0">
                <a:latin typeface="Times New Roman" pitchFamily="18" charset="0"/>
                <a:cs typeface="Times New Roman" pitchFamily="18" charset="0"/>
              </a:rPr>
              <a:t>          </a:t>
            </a:r>
            <a:r>
              <a:rPr lang="vi-VN" sz="6000" dirty="0" smtClean="0">
                <a:latin typeface="Times New Roman" pitchFamily="18" charset="0"/>
                <a:cs typeface="Times New Roman" pitchFamily="18" charset="0"/>
              </a:rPr>
              <a:t> </a:t>
            </a:r>
            <a:r>
              <a:rPr lang="en-US" sz="6000" dirty="0" smtClean="0">
                <a:latin typeface="Times New Roman" pitchFamily="18" charset="0"/>
                <a:cs typeface="Times New Roman" pitchFamily="18" charset="0"/>
              </a:rPr>
              <a:t> </a:t>
            </a:r>
            <a:r>
              <a:rPr lang="en-US" sz="6000" dirty="0">
                <a:latin typeface="Times New Roman" pitchFamily="18" charset="0"/>
                <a:cs typeface="Times New Roman" pitchFamily="18" charset="0"/>
              </a:rPr>
              <a:t>T</a:t>
            </a:r>
            <a:r>
              <a:rPr lang="vi-VN" sz="6000" dirty="0" smtClean="0">
                <a:latin typeface="Times New Roman" pitchFamily="18" charset="0"/>
                <a:cs typeface="Times New Roman" pitchFamily="18" charset="0"/>
              </a:rPr>
              <a:t>hương nhân </a:t>
            </a:r>
            <a:endParaRPr lang="en-US" sz="6000" dirty="0" smtClean="0">
              <a:latin typeface="Times New Roman" pitchFamily="18" charset="0"/>
              <a:cs typeface="Times New Roman" pitchFamily="18" charset="0"/>
            </a:endParaRPr>
          </a:p>
          <a:p>
            <a:r>
              <a:rPr lang="en-US" sz="6000" dirty="0">
                <a:latin typeface="Times New Roman" pitchFamily="18" charset="0"/>
                <a:cs typeface="Times New Roman" pitchFamily="18" charset="0"/>
              </a:rPr>
              <a:t> </a:t>
            </a:r>
            <a:r>
              <a:rPr lang="en-US" sz="6000" dirty="0" smtClean="0">
                <a:latin typeface="Times New Roman" pitchFamily="18" charset="0"/>
                <a:cs typeface="Times New Roman" pitchFamily="18" charset="0"/>
              </a:rPr>
              <a:t>            </a:t>
            </a:r>
            <a:r>
              <a:rPr lang="en-US" sz="6000" dirty="0">
                <a:latin typeface="Times New Roman" pitchFamily="18" charset="0"/>
                <a:cs typeface="Times New Roman" pitchFamily="18" charset="0"/>
              </a:rPr>
              <a:t>N</a:t>
            </a:r>
            <a:r>
              <a:rPr lang="vi-VN" sz="6000" dirty="0" smtClean="0">
                <a:latin typeface="Times New Roman" pitchFamily="18" charset="0"/>
                <a:cs typeface="Times New Roman" pitchFamily="18" charset="0"/>
              </a:rPr>
              <a:t>ô tì.</a:t>
            </a:r>
            <a:endParaRPr lang="vi-VN" sz="6000" dirty="0">
              <a:latin typeface="Times New Roman" pitchFamily="18" charset="0"/>
              <a:cs typeface="Times New Roman" pitchFamily="18" charset="0"/>
            </a:endParaRPr>
          </a:p>
          <a:p>
            <a:endParaRPr lang="vi-VN" sz="5400" dirty="0">
              <a:latin typeface="Times New Roman" pitchFamily="18" charset="0"/>
              <a:cs typeface="Times New Roman" pitchFamily="18" charset="0"/>
            </a:endParaRPr>
          </a:p>
          <a:p>
            <a:r>
              <a:rPr lang="en-US" sz="54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871717"/>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4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arn(inVertical)">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arn(inVertic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arn(inVertical)">
                                      <p:cBhvr>
                                        <p:cTn id="37" dur="500"/>
                                        <p:tgtEl>
                                          <p:spTgt spid="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barn(inVertical)">
                                      <p:cBhvr>
                                        <p:cTn id="4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8908163"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latin typeface="Times New Roman" pitchFamily="18" charset="0"/>
                <a:cs typeface="Times New Roman" pitchFamily="18" charset="0"/>
              </a:rPr>
              <a:t> </a:t>
            </a:r>
            <a:r>
              <a:rPr lang="vi-VN" sz="4400" b="1" dirty="0">
                <a:latin typeface="+mj-lt"/>
              </a:rPr>
              <a:t>2. Đời sống xã hội và văn hóa thời Đinh – Tiền Lê</a:t>
            </a:r>
            <a:endParaRPr lang="en-US" sz="4400" dirty="0">
              <a:latin typeface="+mj-lt"/>
              <a:cs typeface="Times New Roman" pitchFamily="18" charset="0"/>
            </a:endParaRPr>
          </a:p>
        </p:txBody>
      </p:sp>
      <p:sp>
        <p:nvSpPr>
          <p:cNvPr id="6" name="TextBox 5"/>
          <p:cNvSpPr txBox="1"/>
          <p:nvPr/>
        </p:nvSpPr>
        <p:spPr>
          <a:xfrm>
            <a:off x="74143" y="1526853"/>
            <a:ext cx="4049507" cy="646331"/>
          </a:xfrm>
          <a:prstGeom prst="rect">
            <a:avLst/>
          </a:prstGeom>
          <a:noFill/>
        </p:spPr>
        <p:txBody>
          <a:bodyPr wrap="none" rtlCol="0">
            <a:spAutoFit/>
          </a:bodyPr>
          <a:lstStyle/>
          <a:p>
            <a:r>
              <a:rPr lang="vi-VN" sz="3600" b="1" i="1" dirty="0">
                <a:solidFill>
                  <a:srgbClr val="0000FF"/>
                </a:solidFill>
                <a:latin typeface="Times New Roman" pitchFamily="18" charset="0"/>
                <a:cs typeface="Times New Roman" pitchFamily="18" charset="0"/>
              </a:rPr>
              <a:t>b) Đời sống văn hóa</a:t>
            </a:r>
            <a:endParaRPr lang="en-US" sz="3600" dirty="0">
              <a:solidFill>
                <a:srgbClr val="0000FF"/>
              </a:solidFill>
              <a:latin typeface="Times New Roman" pitchFamily="18" charset="0"/>
              <a:cs typeface="Times New Roman" pitchFamily="18" charset="0"/>
            </a:endParaRPr>
          </a:p>
        </p:txBody>
      </p:sp>
      <p:sp>
        <p:nvSpPr>
          <p:cNvPr id="8" name="Oval 7"/>
          <p:cNvSpPr/>
          <p:nvPr/>
        </p:nvSpPr>
        <p:spPr>
          <a:xfrm>
            <a:off x="2098896" y="2173184"/>
            <a:ext cx="6809268" cy="31242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latin typeface="Times New Roman" pitchFamily="18" charset="0"/>
                <a:cs typeface="Times New Roman" pitchFamily="18" charset="0"/>
              </a:rPr>
              <a:t>Đời </a:t>
            </a:r>
            <a:r>
              <a:rPr lang="vi-VN" sz="4000" dirty="0" smtClean="0">
                <a:latin typeface="Times New Roman" pitchFamily="18" charset="0"/>
                <a:cs typeface="Times New Roman" pitchFamily="18" charset="0"/>
              </a:rPr>
              <a:t>s</a:t>
            </a:r>
            <a:r>
              <a:rPr lang="en-US" sz="4000" dirty="0" smtClean="0">
                <a:latin typeface="Times New Roman" pitchFamily="18" charset="0"/>
                <a:cs typeface="Times New Roman" pitchFamily="18" charset="0"/>
              </a:rPr>
              <a:t>ố</a:t>
            </a:r>
            <a:r>
              <a:rPr lang="vi-VN" sz="4000" dirty="0" smtClean="0">
                <a:latin typeface="Times New Roman" pitchFamily="18" charset="0"/>
                <a:cs typeface="Times New Roman" pitchFamily="18" charset="0"/>
              </a:rPr>
              <a:t>ng </a:t>
            </a:r>
            <a:r>
              <a:rPr lang="vi-VN" sz="4000" dirty="0">
                <a:latin typeface="Times New Roman" pitchFamily="18" charset="0"/>
                <a:cs typeface="Times New Roman" pitchFamily="18" charset="0"/>
              </a:rPr>
              <a:t>văn hóa thời Đinh – Tiền Lê có đặc điểm gì nổi </a:t>
            </a:r>
            <a:r>
              <a:rPr lang="vi-VN" sz="4000" dirty="0" smtClean="0">
                <a:latin typeface="Times New Roman" pitchFamily="18" charset="0"/>
                <a:cs typeface="Times New Roman" pitchFamily="18" charset="0"/>
              </a:rPr>
              <a:t>bật</a:t>
            </a:r>
            <a:r>
              <a:rPr lang="en-US" sz="4000" dirty="0" smtClean="0">
                <a:latin typeface="Times New Roman" pitchFamily="18" charset="0"/>
                <a:cs typeface="Times New Roman" pitchFamily="18" charset="0"/>
              </a:rPr>
              <a:t> ?</a:t>
            </a:r>
            <a:endParaRPr lang="en-US" sz="4000" dirty="0">
              <a:latin typeface="Times New Roman" pitchFamily="18" charset="0"/>
              <a:cs typeface="Times New Roman" pitchFamily="18"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289938" y="916123"/>
            <a:ext cx="1035221" cy="58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98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arn(inVertic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305800" cy="59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906" y="5884101"/>
            <a:ext cx="8982694"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vi-VN" sz="2800" dirty="0">
                <a:latin typeface="Times New Roman" pitchFamily="18" charset="0"/>
                <a:cs typeface="Times New Roman" pitchFamily="18" charset="0"/>
              </a:rPr>
              <a:t>- Triều thần đồng lòng suy tôn Lê Hoàn lên làm vua để lãnh đạo kháng chiến.</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2801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8908163" cy="144655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latin typeface="Times New Roman" pitchFamily="18" charset="0"/>
                <a:cs typeface="Times New Roman" pitchFamily="18" charset="0"/>
              </a:rPr>
              <a:t> </a:t>
            </a:r>
            <a:r>
              <a:rPr lang="vi-VN" sz="4400" b="1" dirty="0">
                <a:latin typeface="+mj-lt"/>
              </a:rPr>
              <a:t>2. Đời sống xã hội và văn hóa thời Đinh – Tiền Lê</a:t>
            </a:r>
            <a:endParaRPr lang="en-US" sz="4400" dirty="0">
              <a:latin typeface="+mj-lt"/>
              <a:cs typeface="Times New Roman" pitchFamily="18" charset="0"/>
            </a:endParaRPr>
          </a:p>
        </p:txBody>
      </p:sp>
      <p:sp>
        <p:nvSpPr>
          <p:cNvPr id="6" name="TextBox 5"/>
          <p:cNvSpPr txBox="1"/>
          <p:nvPr/>
        </p:nvSpPr>
        <p:spPr>
          <a:xfrm>
            <a:off x="74143" y="1526853"/>
            <a:ext cx="4049507" cy="646331"/>
          </a:xfrm>
          <a:prstGeom prst="rect">
            <a:avLst/>
          </a:prstGeom>
          <a:noFill/>
        </p:spPr>
        <p:txBody>
          <a:bodyPr wrap="none" rtlCol="0">
            <a:spAutoFit/>
          </a:bodyPr>
          <a:lstStyle/>
          <a:p>
            <a:r>
              <a:rPr lang="vi-VN" sz="3600" b="1" i="1" dirty="0">
                <a:solidFill>
                  <a:srgbClr val="0000FF"/>
                </a:solidFill>
                <a:latin typeface="Times New Roman" pitchFamily="18" charset="0"/>
                <a:cs typeface="Times New Roman" pitchFamily="18" charset="0"/>
              </a:rPr>
              <a:t>b) Đời sống văn hóa</a:t>
            </a:r>
            <a:endParaRPr lang="en-US" sz="3600" dirty="0">
              <a:solidFill>
                <a:srgbClr val="0000FF"/>
              </a:solidFill>
              <a:latin typeface="Times New Roman" pitchFamily="18" charset="0"/>
              <a:cs typeface="Times New Roman" pitchFamily="18" charset="0"/>
            </a:endParaRPr>
          </a:p>
        </p:txBody>
      </p:sp>
      <p:sp>
        <p:nvSpPr>
          <p:cNvPr id="7" name="TextBox 6"/>
          <p:cNvSpPr txBox="1"/>
          <p:nvPr/>
        </p:nvSpPr>
        <p:spPr>
          <a:xfrm>
            <a:off x="152399" y="2160319"/>
            <a:ext cx="8991601" cy="4524315"/>
          </a:xfrm>
          <a:prstGeom prst="rect">
            <a:avLst/>
          </a:prstGeom>
          <a:noFill/>
        </p:spPr>
        <p:txBody>
          <a:bodyPr wrap="square" rtlCol="0">
            <a:spAutoFit/>
          </a:bodyPr>
          <a:lstStyle/>
          <a:p>
            <a:r>
              <a:rPr lang="en-US" sz="5200" dirty="0" smtClean="0">
                <a:latin typeface="Times New Roman" pitchFamily="18" charset="0"/>
                <a:cs typeface="Times New Roman" pitchFamily="18" charset="0"/>
              </a:rPr>
              <a:t>+ G</a:t>
            </a:r>
            <a:r>
              <a:rPr lang="vi-VN" sz="5200" dirty="0" smtClean="0">
                <a:latin typeface="Times New Roman" pitchFamily="18" charset="0"/>
                <a:cs typeface="Times New Roman" pitchFamily="18" charset="0"/>
              </a:rPr>
              <a:t>iáo </a:t>
            </a:r>
            <a:r>
              <a:rPr lang="vi-VN" sz="5200" dirty="0">
                <a:latin typeface="Times New Roman" pitchFamily="18" charset="0"/>
                <a:cs typeface="Times New Roman" pitchFamily="18" charset="0"/>
              </a:rPr>
              <a:t>dục chưa phát triển</a:t>
            </a:r>
            <a:r>
              <a:rPr lang="vi-VN" sz="5200" dirty="0" smtClean="0">
                <a:latin typeface="Times New Roman" pitchFamily="18" charset="0"/>
                <a:cs typeface="Times New Roman" pitchFamily="18" charset="0"/>
              </a:rPr>
              <a:t>.</a:t>
            </a:r>
            <a:endParaRPr lang="vi-VN" sz="5200" dirty="0">
              <a:latin typeface="Times New Roman" pitchFamily="18" charset="0"/>
              <a:cs typeface="Times New Roman" pitchFamily="18" charset="0"/>
            </a:endParaRPr>
          </a:p>
          <a:p>
            <a:r>
              <a:rPr lang="vi-VN" sz="5200" dirty="0">
                <a:latin typeface="Times New Roman" pitchFamily="18" charset="0"/>
                <a:cs typeface="Times New Roman" pitchFamily="18" charset="0"/>
              </a:rPr>
              <a:t>+ </a:t>
            </a:r>
            <a:r>
              <a:rPr lang="en-US" sz="5200" dirty="0" err="1" smtClean="0">
                <a:latin typeface="Times New Roman" pitchFamily="18" charset="0"/>
                <a:cs typeface="Times New Roman" pitchFamily="18" charset="0"/>
              </a:rPr>
              <a:t>Tôn</a:t>
            </a:r>
            <a:r>
              <a:rPr lang="en-US" sz="5200" dirty="0" smtClean="0">
                <a:latin typeface="Times New Roman" pitchFamily="18" charset="0"/>
                <a:cs typeface="Times New Roman" pitchFamily="18" charset="0"/>
              </a:rPr>
              <a:t> </a:t>
            </a:r>
            <a:r>
              <a:rPr lang="en-US" sz="5200" dirty="0" err="1" smtClean="0">
                <a:latin typeface="Times New Roman" pitchFamily="18" charset="0"/>
                <a:cs typeface="Times New Roman" pitchFamily="18" charset="0"/>
              </a:rPr>
              <a:t>giáo</a:t>
            </a:r>
            <a:r>
              <a:rPr lang="en-US" sz="5200" dirty="0" smtClean="0">
                <a:latin typeface="Times New Roman" pitchFamily="18" charset="0"/>
                <a:cs typeface="Times New Roman" pitchFamily="18" charset="0"/>
              </a:rPr>
              <a:t>:</a:t>
            </a:r>
            <a:r>
              <a:rPr lang="vi-VN" sz="5200" dirty="0" smtClean="0">
                <a:latin typeface="Times New Roman" pitchFamily="18" charset="0"/>
                <a:cs typeface="Times New Roman" pitchFamily="18" charset="0"/>
              </a:rPr>
              <a:t>Nho </a:t>
            </a:r>
            <a:r>
              <a:rPr lang="vi-VN" sz="5200" dirty="0">
                <a:latin typeface="Times New Roman" pitchFamily="18" charset="0"/>
                <a:cs typeface="Times New Roman" pitchFamily="18" charset="0"/>
              </a:rPr>
              <a:t>giáo </a:t>
            </a:r>
            <a:r>
              <a:rPr lang="en-US" sz="5200" dirty="0">
                <a:latin typeface="Times New Roman" pitchFamily="18" charset="0"/>
                <a:cs typeface="Times New Roman" pitchFamily="18" charset="0"/>
              </a:rPr>
              <a:t>,</a:t>
            </a:r>
            <a:r>
              <a:rPr lang="vi-VN" sz="5200" dirty="0">
                <a:latin typeface="Times New Roman" pitchFamily="18" charset="0"/>
                <a:cs typeface="Times New Roman" pitchFamily="18" charset="0"/>
              </a:rPr>
              <a:t> </a:t>
            </a:r>
            <a:r>
              <a:rPr lang="vi-VN" sz="5200" dirty="0" smtClean="0">
                <a:latin typeface="Times New Roman" pitchFamily="18" charset="0"/>
                <a:cs typeface="Times New Roman" pitchFamily="18" charset="0"/>
              </a:rPr>
              <a:t>Phật </a:t>
            </a:r>
            <a:r>
              <a:rPr lang="vi-VN" sz="5200" dirty="0">
                <a:latin typeface="Times New Roman" pitchFamily="18" charset="0"/>
                <a:cs typeface="Times New Roman" pitchFamily="18" charset="0"/>
              </a:rPr>
              <a:t>giáo </a:t>
            </a:r>
            <a:endParaRPr lang="en-US" sz="5200" dirty="0" smtClean="0">
              <a:latin typeface="Times New Roman" pitchFamily="18" charset="0"/>
              <a:cs typeface="Times New Roman" pitchFamily="18" charset="0"/>
            </a:endParaRPr>
          </a:p>
          <a:p>
            <a:r>
              <a:rPr lang="en-US" sz="5200" dirty="0" smtClean="0">
                <a:latin typeface="Times New Roman" pitchFamily="18" charset="0"/>
                <a:cs typeface="Times New Roman" pitchFamily="18" charset="0"/>
              </a:rPr>
              <a:t>          C</a:t>
            </a:r>
            <a:r>
              <a:rPr lang="vi-VN" sz="5200" dirty="0" smtClean="0">
                <a:latin typeface="Times New Roman" pitchFamily="18" charset="0"/>
                <a:cs typeface="Times New Roman" pitchFamily="18" charset="0"/>
              </a:rPr>
              <a:t>ác </a:t>
            </a:r>
            <a:r>
              <a:rPr lang="vi-VN" sz="5200" dirty="0">
                <a:latin typeface="Times New Roman" pitchFamily="18" charset="0"/>
                <a:cs typeface="Times New Roman" pitchFamily="18" charset="0"/>
              </a:rPr>
              <a:t>nhà sư được triều </a:t>
            </a:r>
            <a:r>
              <a:rPr lang="vi-VN" sz="5200" dirty="0" smtClean="0">
                <a:latin typeface="Times New Roman" pitchFamily="18" charset="0"/>
                <a:cs typeface="Times New Roman" pitchFamily="18" charset="0"/>
              </a:rPr>
              <a:t>đình</a:t>
            </a:r>
            <a:endParaRPr lang="en-US" sz="5200" dirty="0" smtClean="0">
              <a:latin typeface="Times New Roman" pitchFamily="18" charset="0"/>
              <a:cs typeface="Times New Roman" pitchFamily="18" charset="0"/>
            </a:endParaRPr>
          </a:p>
          <a:p>
            <a:r>
              <a:rPr lang="en-US" sz="5200" dirty="0">
                <a:latin typeface="Times New Roman" pitchFamily="18" charset="0"/>
                <a:cs typeface="Times New Roman" pitchFamily="18" charset="0"/>
              </a:rPr>
              <a:t> </a:t>
            </a:r>
            <a:r>
              <a:rPr lang="en-US" sz="5200" dirty="0" smtClean="0">
                <a:latin typeface="Times New Roman" pitchFamily="18" charset="0"/>
                <a:cs typeface="Times New Roman" pitchFamily="18" charset="0"/>
              </a:rPr>
              <a:t>         </a:t>
            </a:r>
            <a:r>
              <a:rPr lang="vi-VN" sz="5200" dirty="0" smtClean="0">
                <a:latin typeface="Times New Roman" pitchFamily="18" charset="0"/>
                <a:cs typeface="Times New Roman" pitchFamily="18" charset="0"/>
              </a:rPr>
              <a:t> </a:t>
            </a:r>
            <a:r>
              <a:rPr lang="en-US" sz="5200" dirty="0" smtClean="0">
                <a:latin typeface="Times New Roman" pitchFamily="18" charset="0"/>
                <a:cs typeface="Times New Roman" pitchFamily="18" charset="0"/>
              </a:rPr>
              <a:t> </a:t>
            </a:r>
            <a:r>
              <a:rPr lang="vi-VN" sz="5200" dirty="0" smtClean="0">
                <a:latin typeface="Times New Roman" pitchFamily="18" charset="0"/>
                <a:cs typeface="Times New Roman" pitchFamily="18" charset="0"/>
              </a:rPr>
              <a:t>đề</a:t>
            </a:r>
            <a:r>
              <a:rPr lang="en-US" sz="5200" dirty="0">
                <a:latin typeface="Times New Roman" pitchFamily="18" charset="0"/>
                <a:cs typeface="Times New Roman" pitchFamily="18" charset="0"/>
              </a:rPr>
              <a:t> </a:t>
            </a:r>
            <a:r>
              <a:rPr lang="vi-VN" sz="5200" dirty="0" smtClean="0">
                <a:latin typeface="Times New Roman" pitchFamily="18" charset="0"/>
                <a:cs typeface="Times New Roman" pitchFamily="18" charset="0"/>
              </a:rPr>
              <a:t>cao </a:t>
            </a:r>
            <a:r>
              <a:rPr lang="vi-VN" sz="5200" dirty="0">
                <a:latin typeface="Times New Roman" pitchFamily="18" charset="0"/>
                <a:cs typeface="Times New Roman" pitchFamily="18" charset="0"/>
              </a:rPr>
              <a:t>và nhân dân quý </a:t>
            </a:r>
            <a:endParaRPr lang="en-US" sz="5200" dirty="0" smtClean="0">
              <a:latin typeface="Times New Roman" pitchFamily="18" charset="0"/>
              <a:cs typeface="Times New Roman" pitchFamily="18" charset="0"/>
            </a:endParaRPr>
          </a:p>
          <a:p>
            <a:r>
              <a:rPr lang="en-US" sz="5200" dirty="0">
                <a:latin typeface="Times New Roman" pitchFamily="18" charset="0"/>
                <a:cs typeface="Times New Roman" pitchFamily="18" charset="0"/>
              </a:rPr>
              <a:t> </a:t>
            </a:r>
            <a:r>
              <a:rPr lang="en-US" sz="5200" dirty="0" smtClean="0">
                <a:latin typeface="Times New Roman" pitchFamily="18" charset="0"/>
                <a:cs typeface="Times New Roman" pitchFamily="18" charset="0"/>
              </a:rPr>
              <a:t>             </a:t>
            </a:r>
            <a:r>
              <a:rPr lang="vi-VN" sz="5200" dirty="0" smtClean="0">
                <a:latin typeface="Times New Roman" pitchFamily="18" charset="0"/>
                <a:cs typeface="Times New Roman" pitchFamily="18" charset="0"/>
              </a:rPr>
              <a:t>trọng</a:t>
            </a:r>
            <a:r>
              <a:rPr lang="vi-VN" sz="5200" dirty="0">
                <a:latin typeface="Times New Roman" pitchFamily="18" charset="0"/>
                <a:cs typeface="Times New Roman" pitchFamily="18" charset="0"/>
              </a:rPr>
              <a:t>.</a:t>
            </a:r>
          </a:p>
          <a:p>
            <a:endParaRPr lang="en-US" sz="2800"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892513"/>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99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barn(inVertical)">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3" end="3"/>
                                            </p:txEl>
                                          </p:spTgt>
                                        </p:tgtEl>
                                        <p:attrNameLst>
                                          <p:attrName>style.visibility</p:attrName>
                                        </p:attrNameLst>
                                      </p:cBhvr>
                                      <p:to>
                                        <p:strVal val="visible"/>
                                      </p:to>
                                    </p:set>
                                    <p:animEffect transition="in" filter="barn(inVertical)">
                                      <p:cBhvr>
                                        <p:cTn id="37" dur="500"/>
                                        <p:tgtEl>
                                          <p:spTgt spid="7">
                                            <p:txEl>
                                              <p:pRg st="3" end="3"/>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barn(inVertical)">
                                      <p:cBhvr>
                                        <p:cTn id="40"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122712"/>
            <a:ext cx="8743950" cy="588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38400" y="6248400"/>
            <a:ext cx="5670142" cy="523220"/>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vi-VN" sz="2800" i="1" dirty="0"/>
              <a:t>Chùa nhất trụ (Hoa Lư, Ninh Bình)</a:t>
            </a:r>
            <a:endParaRPr lang="en-US" sz="2800" dirty="0"/>
          </a:p>
        </p:txBody>
      </p:sp>
    </p:spTree>
    <p:extLst>
      <p:ext uri="{BB962C8B-B14F-4D97-AF65-F5344CB8AC3E}">
        <p14:creationId xmlns:p14="http://schemas.microsoft.com/office/powerpoint/2010/main" val="428324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242"/>
                                        </p:tgtEl>
                                        <p:attrNameLst>
                                          <p:attrName>style.visibility</p:attrName>
                                        </p:attrNameLst>
                                      </p:cBhvr>
                                      <p:to>
                                        <p:strVal val="visible"/>
                                      </p:to>
                                    </p:set>
                                    <p:animEffect transition="in" filter="barn(inVertical)">
                                      <p:cBhvr>
                                        <p:cTn id="14"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3"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8908163" cy="76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LUYỆN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TẬP</a:t>
            </a:r>
            <a:r>
              <a:rPr lang="en-US" sz="4400" dirty="0" smtClean="0">
                <a:latin typeface="Times New Roman" pitchFamily="18" charset="0"/>
                <a:cs typeface="Times New Roman" pitchFamily="18" charset="0"/>
              </a:rPr>
              <a:t> </a:t>
            </a:r>
            <a:endParaRPr lang="en-US" sz="4400" dirty="0">
              <a:latin typeface="+mj-lt"/>
              <a:cs typeface="Times New Roman" pitchFamily="18" charset="0"/>
            </a:endParaRPr>
          </a:p>
        </p:txBody>
      </p:sp>
      <p:sp>
        <p:nvSpPr>
          <p:cNvPr id="7" name="TextBox 6"/>
          <p:cNvSpPr txBox="1"/>
          <p:nvPr/>
        </p:nvSpPr>
        <p:spPr>
          <a:xfrm>
            <a:off x="2133600" y="1143000"/>
            <a:ext cx="6553200"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vi-VN" sz="4800" dirty="0">
                <a:latin typeface="Times New Roman" pitchFamily="18" charset="0"/>
                <a:cs typeface="Times New Roman" pitchFamily="18" charset="0"/>
              </a:rPr>
              <a:t>Em hãy so sánh tổ chức chính Quyền thời Đinh – Tiền Lê với thời Ngô.</a:t>
            </a:r>
          </a:p>
          <a:p>
            <a:r>
              <a:rPr lang="vi-VN" dirty="0"/>
              <a:t/>
            </a:r>
            <a:br>
              <a:rPr lang="vi-VN" dirty="0"/>
            </a:br>
            <a:endParaRPr lang="vi-VN" dirty="0">
              <a:latin typeface="Times New Roman" pitchFamily="18" charset="0"/>
              <a:cs typeface="Times New Roman" pitchFamily="18" charset="0"/>
            </a:endParaRP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648200"/>
            <a:ext cx="2957513"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27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barn(inVertical)">
                                      <p:cBhvr>
                                        <p:cTn id="1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228601" y="304800"/>
            <a:ext cx="8915400" cy="65248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4000" dirty="0">
                <a:latin typeface="Times New Roman" pitchFamily="18" charset="0"/>
                <a:cs typeface="Times New Roman" pitchFamily="18" charset="0"/>
              </a:rPr>
              <a:t>a/ Giống nhau:</a:t>
            </a:r>
          </a:p>
          <a:p>
            <a:r>
              <a:rPr lang="vi-VN" sz="4000" dirty="0">
                <a:latin typeface="Times New Roman" pitchFamily="18" charset="0"/>
                <a:cs typeface="Times New Roman" pitchFamily="18" charset="0"/>
              </a:rPr>
              <a:t>+ Bộ máy nhà nước được tổ chức theo chế độ quân chủ chuyên chế trung ương tập quyền. Đứng đầu nhà nước là vua, nắm mọi quyền hành. </a:t>
            </a:r>
          </a:p>
          <a:p>
            <a:r>
              <a:rPr lang="vi-VN" sz="4000" dirty="0">
                <a:latin typeface="Times New Roman" pitchFamily="18" charset="0"/>
                <a:cs typeface="Times New Roman" pitchFamily="18" charset="0"/>
              </a:rPr>
              <a:t>+ Dưới vua là bộ máy quan lại phụ trách từng công việc.</a:t>
            </a:r>
          </a:p>
          <a:p>
            <a:r>
              <a:rPr lang="vi-VN" sz="4000" dirty="0">
                <a:latin typeface="Times New Roman" pitchFamily="18" charset="0"/>
                <a:cs typeface="Times New Roman" pitchFamily="18" charset="0"/>
              </a:rPr>
              <a:t>+ Ở địa phương, vua cử những người thân cận trấn giữ những nơi hiểm yếu.</a:t>
            </a:r>
          </a:p>
          <a:p>
            <a:r>
              <a:rPr lang="vi-VN" sz="4000" dirty="0">
                <a:latin typeface="Times New Roman" pitchFamily="18" charset="0"/>
                <a:cs typeface="Times New Roman" pitchFamily="18" charset="0"/>
              </a:rPr>
              <a:t>+ Chưa có luật pháp thành văn.</a:t>
            </a:r>
          </a:p>
          <a:p>
            <a:endParaRPr lang="en-US" dirty="0"/>
          </a:p>
        </p:txBody>
      </p:sp>
    </p:spTree>
    <p:extLst>
      <p:ext uri="{BB962C8B-B14F-4D97-AF65-F5344CB8AC3E}">
        <p14:creationId xmlns:p14="http://schemas.microsoft.com/office/powerpoint/2010/main" val="101491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arn(inVertical)">
                                      <p:cBhvr>
                                        <p:cTn id="13" dur="500"/>
                                        <p:tgtEl>
                                          <p:spTgt spid="4">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arn(inVertical)">
                                      <p:cBhvr>
                                        <p:cTn id="16" dur="500"/>
                                        <p:tgtEl>
                                          <p:spTgt spid="4">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71784990"/>
              </p:ext>
            </p:extLst>
          </p:nvPr>
        </p:nvGraphicFramePr>
        <p:xfrm>
          <a:off x="152400" y="304800"/>
          <a:ext cx="8839200" cy="6248399"/>
        </p:xfrm>
        <a:graphic>
          <a:graphicData uri="http://schemas.openxmlformats.org/drawingml/2006/table">
            <a:tbl>
              <a:tblPr firstRow="1" bandRow="1">
                <a:tableStyleId>{5940675A-B579-460E-94D1-54222C63F5DA}</a:tableStyleId>
              </a:tblPr>
              <a:tblGrid>
                <a:gridCol w="4191000"/>
                <a:gridCol w="4648200"/>
              </a:tblGrid>
              <a:tr h="6248399">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a:off x="304800" y="457200"/>
            <a:ext cx="4038599" cy="6001643"/>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vi-VN" sz="3200" dirty="0">
                <a:latin typeface="Times New Roman" pitchFamily="18" charset="0"/>
                <a:cs typeface="Times New Roman" pitchFamily="18" charset="0"/>
              </a:rPr>
              <a:t>- </a:t>
            </a:r>
            <a:r>
              <a:rPr lang="vi-VN" sz="3200" b="1" i="1" dirty="0">
                <a:solidFill>
                  <a:srgbClr val="0000FF"/>
                </a:solidFill>
                <a:latin typeface="Times New Roman" pitchFamily="18" charset="0"/>
                <a:cs typeface="Times New Roman" pitchFamily="18" charset="0"/>
              </a:rPr>
              <a:t>Tổ chức chính quyền nhà Ngô</a:t>
            </a:r>
          </a:p>
          <a:p>
            <a:r>
              <a:rPr lang="vi-VN" sz="3200" dirty="0">
                <a:latin typeface="Times New Roman" pitchFamily="18" charset="0"/>
                <a:cs typeface="Times New Roman" pitchFamily="18" charset="0"/>
              </a:rPr>
              <a:t>+ Kinh đô ở Cổ Loa (Hà Nội).</a:t>
            </a:r>
          </a:p>
          <a:p>
            <a:r>
              <a:rPr lang="vi-VN" sz="3200" dirty="0">
                <a:latin typeface="Times New Roman" pitchFamily="18" charset="0"/>
                <a:cs typeface="Times New Roman" pitchFamily="18" charset="0"/>
              </a:rPr>
              <a:t>+ Ở triều đình trung ương, dưới vua là các quan văn, quan võ.</a:t>
            </a:r>
          </a:p>
          <a:p>
            <a:r>
              <a:rPr lang="vi-VN" sz="3200" dirty="0">
                <a:latin typeface="Times New Roman" pitchFamily="18" charset="0"/>
                <a:cs typeface="Times New Roman" pitchFamily="18" charset="0"/>
              </a:rPr>
              <a:t>+ Ở địa phương: đất nước được chia thành các châu.</a:t>
            </a:r>
          </a:p>
          <a:p>
            <a:r>
              <a:rPr lang="vi-VN" sz="3200" dirty="0">
                <a:latin typeface="Times New Roman" pitchFamily="18" charset="0"/>
                <a:cs typeface="Times New Roman" pitchFamily="18" charset="0"/>
              </a:rPr>
              <a:t>+ Quân đội chưa được tổ chức quy củ</a:t>
            </a:r>
            <a:r>
              <a:rPr lang="vi-VN" sz="3200" dirty="0" smtClean="0">
                <a:latin typeface="Times New Roman" pitchFamily="18" charset="0"/>
                <a:cs typeface="Times New Roman" pitchFamily="18" charset="0"/>
              </a:rPr>
              <a:t>.</a:t>
            </a:r>
            <a:endParaRPr lang="vi-VN" sz="3200" dirty="0">
              <a:latin typeface="Times New Roman" pitchFamily="18" charset="0"/>
              <a:cs typeface="Times New Roman" pitchFamily="18" charset="0"/>
            </a:endParaRPr>
          </a:p>
        </p:txBody>
      </p:sp>
      <p:sp>
        <p:nvSpPr>
          <p:cNvPr id="6" name="TextBox 5"/>
          <p:cNvSpPr txBox="1"/>
          <p:nvPr/>
        </p:nvSpPr>
        <p:spPr>
          <a:xfrm>
            <a:off x="4419600" y="384958"/>
            <a:ext cx="4572000" cy="65556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2800" b="1" i="1" dirty="0">
                <a:solidFill>
                  <a:srgbClr val="FF0000"/>
                </a:solidFill>
                <a:latin typeface="Times New Roman" pitchFamily="18" charset="0"/>
                <a:cs typeface="Times New Roman" pitchFamily="18" charset="0"/>
              </a:rPr>
              <a:t>Tổ chức chính quyền nhà Đinh – Tiền Lê:</a:t>
            </a:r>
          </a:p>
          <a:p>
            <a:r>
              <a:rPr lang="vi-VN" sz="2800" dirty="0">
                <a:latin typeface="Times New Roman" pitchFamily="18" charset="0"/>
                <a:cs typeface="Times New Roman" pitchFamily="18" charset="0"/>
              </a:rPr>
              <a:t>+ Kinh đô ở Hoa Lư (Ninh Bình)</a:t>
            </a:r>
          </a:p>
          <a:p>
            <a:r>
              <a:rPr lang="vi-VN" sz="2800" dirty="0">
                <a:latin typeface="Times New Roman" pitchFamily="18" charset="0"/>
                <a:cs typeface="Times New Roman" pitchFamily="18" charset="0"/>
              </a:rPr>
              <a:t>+ Ở triều đình trung ương, dưới vua là các quan văn, quan võ và các cao tăng.</a:t>
            </a:r>
          </a:p>
          <a:p>
            <a:r>
              <a:rPr lang="vi-VN" sz="2800" dirty="0">
                <a:latin typeface="Times New Roman" pitchFamily="18" charset="0"/>
                <a:cs typeface="Times New Roman" pitchFamily="18" charset="0"/>
              </a:rPr>
              <a:t>+ Ở địa phương: đất nước được chia thành các cấp: đạo/ lộ/ phủ/ châu, giáp, xã.</a:t>
            </a:r>
          </a:p>
          <a:p>
            <a:r>
              <a:rPr lang="vi-VN" sz="2800" dirty="0">
                <a:latin typeface="Times New Roman" pitchFamily="18" charset="0"/>
                <a:cs typeface="Times New Roman" pitchFamily="18" charset="0"/>
              </a:rPr>
              <a:t>+ Quân đội được tổ chức thành: cấm quân và quân đóng ở các địa phương.</a:t>
            </a:r>
          </a:p>
          <a:p>
            <a:r>
              <a:rPr lang="vi-VN" sz="2800" dirty="0">
                <a:latin typeface="Times New Roman" pitchFamily="18" charset="0"/>
                <a:cs typeface="Times New Roman" pitchFamily="18" charset="0"/>
              </a:rPr>
              <a:t>+ Định ra luật lệnh (năm 1002</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12635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5782584"/>
              </p:ext>
            </p:extLst>
          </p:nvPr>
        </p:nvGraphicFramePr>
        <p:xfrm>
          <a:off x="152400" y="304800"/>
          <a:ext cx="8534400" cy="6248399"/>
        </p:xfrm>
        <a:graphic>
          <a:graphicData uri="http://schemas.openxmlformats.org/drawingml/2006/table">
            <a:tbl>
              <a:tblPr firstRow="1" bandRow="1">
                <a:tableStyleId>{5940675A-B579-460E-94D1-54222C63F5DA}</a:tableStyleId>
              </a:tblPr>
              <a:tblGrid>
                <a:gridCol w="4267200"/>
                <a:gridCol w="4267200"/>
              </a:tblGrid>
              <a:tr h="6248399">
                <a:tc>
                  <a:txBody>
                    <a:bodyPr/>
                    <a:lstStyle/>
                    <a:p>
                      <a:endParaRPr lang="en-US" dirty="0"/>
                    </a:p>
                  </a:txBody>
                  <a:tcPr/>
                </a:tc>
                <a:tc>
                  <a:txBody>
                    <a:bodyPr/>
                    <a:lstStyle/>
                    <a:p>
                      <a:endParaRPr lang="en-US" dirty="0"/>
                    </a:p>
                  </a:txBody>
                  <a:tcPr/>
                </a:tc>
              </a:tr>
            </a:tbl>
          </a:graphicData>
        </a:graphic>
      </p:graphicFrame>
      <p:sp>
        <p:nvSpPr>
          <p:cNvPr id="3" name="TextBox 2"/>
          <p:cNvSpPr txBox="1"/>
          <p:nvPr/>
        </p:nvSpPr>
        <p:spPr>
          <a:xfrm>
            <a:off x="228600" y="381000"/>
            <a:ext cx="3962400" cy="424731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vi-VN" sz="5400" dirty="0">
                <a:latin typeface="+mj-lt"/>
              </a:rPr>
              <a:t>=&gt; Nhận xét: bộ máy nhà nước thời Ngô còn đơn giản, sơ khai.</a:t>
            </a:r>
            <a:endParaRPr lang="en-US" sz="5400" dirty="0">
              <a:latin typeface="+mj-lt"/>
            </a:endParaRPr>
          </a:p>
        </p:txBody>
      </p:sp>
      <p:sp>
        <p:nvSpPr>
          <p:cNvPr id="5" name="TextBox 4"/>
          <p:cNvSpPr txBox="1"/>
          <p:nvPr/>
        </p:nvSpPr>
        <p:spPr>
          <a:xfrm>
            <a:off x="4540332" y="381000"/>
            <a:ext cx="3962400" cy="575542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vi-VN" sz="4600" dirty="0">
                <a:latin typeface="+mj-lt"/>
              </a:rPr>
              <a:t>=&gt; Nhận xét: bộ máy nhà nước </a:t>
            </a:r>
            <a:r>
              <a:rPr lang="en-US" sz="4600" dirty="0" smtClean="0">
                <a:latin typeface="+mj-lt"/>
              </a:rPr>
              <a:t> </a:t>
            </a:r>
            <a:r>
              <a:rPr lang="en-US" sz="4600" dirty="0" err="1" smtClean="0">
                <a:latin typeface="Times New Roman" pitchFamily="18" charset="0"/>
                <a:cs typeface="Times New Roman" pitchFamily="18" charset="0"/>
              </a:rPr>
              <a:t>thời</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Tiền</a:t>
            </a:r>
            <a:r>
              <a:rPr lang="en-US" sz="4600" dirty="0" smtClean="0">
                <a:latin typeface="Times New Roman" pitchFamily="18" charset="0"/>
                <a:cs typeface="Times New Roman" pitchFamily="18" charset="0"/>
              </a:rPr>
              <a:t> </a:t>
            </a:r>
            <a:r>
              <a:rPr lang="en-US" sz="4600" dirty="0" err="1" smtClean="0">
                <a:latin typeface="Times New Roman" pitchFamily="18" charset="0"/>
                <a:cs typeface="Times New Roman" pitchFamily="18" charset="0"/>
              </a:rPr>
              <a:t>Lê</a:t>
            </a:r>
            <a:r>
              <a:rPr lang="en-US" sz="4600" dirty="0" smtClean="0">
                <a:latin typeface="Times New Roman" pitchFamily="18" charset="0"/>
                <a:cs typeface="Times New Roman" pitchFamily="18" charset="0"/>
              </a:rPr>
              <a:t> </a:t>
            </a:r>
            <a:r>
              <a:rPr lang="vi-VN" sz="4600" dirty="0" smtClean="0">
                <a:latin typeface="+mj-lt"/>
              </a:rPr>
              <a:t>đã </a:t>
            </a:r>
            <a:r>
              <a:rPr lang="vi-VN" sz="4600" dirty="0">
                <a:latin typeface="+mj-lt"/>
              </a:rPr>
              <a:t>có sự hoàn thiện hơn so với thời Ngô, nhưng vẫn còn đơn giản.</a:t>
            </a:r>
            <a:endParaRPr lang="en-US" sz="4600" dirty="0">
              <a:latin typeface="+mj-lt"/>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628317"/>
            <a:ext cx="2630488" cy="1855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79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1676400" y="914400"/>
            <a:ext cx="5410200" cy="2971800"/>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Giả sử em là Đinh Tiên Hoàng, em có chọn đặt kinh đô là Hoa Lư không?</a:t>
            </a:r>
            <a:endParaRPr lang="en-US" sz="3200" dirty="0">
              <a:latin typeface="Times New Roman" pitchFamily="18" charset="0"/>
              <a:cs typeface="Times New Roman" pitchFamily="18" charset="0"/>
            </a:endParaRPr>
          </a:p>
        </p:txBody>
      </p:sp>
      <p:sp>
        <p:nvSpPr>
          <p:cNvPr id="5" name="Rectangle 4"/>
          <p:cNvSpPr/>
          <p:nvPr/>
        </p:nvSpPr>
        <p:spPr>
          <a:xfrm>
            <a:off x="1371600" y="4267200"/>
            <a:ext cx="7086600" cy="1295400"/>
          </a:xfrm>
          <a:prstGeom prst="rect">
            <a:avLst/>
          </a:prstGeom>
          <a:solidFill>
            <a:srgbClr val="005C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GIỮ</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6866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04751" y="1828800"/>
            <a:ext cx="7848600" cy="507831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dirty="0"/>
              <a:t>- </a:t>
            </a:r>
            <a:r>
              <a:rPr lang="vi-VN" sz="3600" dirty="0">
                <a:latin typeface="Times New Roman" pitchFamily="18" charset="0"/>
                <a:cs typeface="Times New Roman" pitchFamily="18" charset="0"/>
              </a:rPr>
              <a:t>Nếu </a:t>
            </a:r>
            <a:r>
              <a:rPr lang="vi-VN" sz="3600" dirty="0" smtClean="0">
                <a:latin typeface="Times New Roman" pitchFamily="18" charset="0"/>
                <a:cs typeface="Times New Roman" pitchFamily="18" charset="0"/>
              </a:rPr>
              <a:t>em</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là </a:t>
            </a:r>
            <a:r>
              <a:rPr lang="vi-VN" sz="3600" dirty="0">
                <a:latin typeface="Times New Roman" pitchFamily="18" charset="0"/>
                <a:cs typeface="Times New Roman" pitchFamily="18" charset="0"/>
              </a:rPr>
              <a:t>Đinh Tiên Hoàng em sẽ không chọn Hoa Lư làm kinh đô vì: </a:t>
            </a:r>
          </a:p>
          <a:p>
            <a:r>
              <a:rPr lang="vi-VN" sz="3600" dirty="0">
                <a:latin typeface="Times New Roman" pitchFamily="18" charset="0"/>
                <a:cs typeface="Times New Roman" pitchFamily="18" charset="0"/>
              </a:rPr>
              <a:t>+ Hoa Lư là nơi có địa hình hiểm trở, xung quanh đều là núi non bao bọc nên nếu bị quân địch bao vây chúng ta sẽ không thể thoát ra ngoài. Như vậy sẽ rất nguy hiểm cho nhân dân và triều đình.</a:t>
            </a:r>
          </a:p>
          <a:p>
            <a:r>
              <a:rPr lang="vi-VN" sz="3600" dirty="0">
                <a:latin typeface="Times New Roman" pitchFamily="18" charset="0"/>
                <a:cs typeface="Times New Roman" pitchFamily="18" charset="0"/>
              </a:rPr>
              <a:t>+ Mặt khác, địa thế hiểm trở của Hoa Lư cũng hạn chế sự phát triển của đất nước</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58034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AutoShape 2" descr="70+ hình nền PowerPoint học tập, giáo dục, trường học có chọn lọ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9144000" cy="685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83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52400"/>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 y="743507"/>
            <a:ext cx="8153400" cy="2585323"/>
          </a:xfrm>
          <a:prstGeom prst="rect">
            <a:avLst/>
          </a:prstGeom>
          <a:noFill/>
        </p:spPr>
        <p:txBody>
          <a:bodyPr wrap="square" rtlCol="0">
            <a:spAutoFit/>
          </a:bodyPr>
          <a:lstStyle/>
          <a:p>
            <a:pPr marL="685800" indent="-685800">
              <a:buFontTx/>
              <a:buChar char="-"/>
            </a:pPr>
            <a:r>
              <a:rPr lang="vi-VN" sz="5400" dirty="0" smtClean="0">
                <a:latin typeface="Times New Roman" pitchFamily="18" charset="0"/>
                <a:cs typeface="Times New Roman" pitchFamily="18" charset="0"/>
              </a:rPr>
              <a:t>Đầu </a:t>
            </a:r>
            <a:r>
              <a:rPr lang="vi-VN" sz="5400" dirty="0" smtClean="0">
                <a:latin typeface="Times New Roman" pitchFamily="18" charset="0"/>
                <a:cs typeface="Times New Roman" pitchFamily="18" charset="0"/>
              </a:rPr>
              <a:t>năm 981, quân Tống do Hầu Nhân Bảo </a:t>
            </a:r>
            <a:endParaRPr lang="en-US" sz="5400" dirty="0" smtClean="0">
              <a:latin typeface="Times New Roman" pitchFamily="18" charset="0"/>
              <a:cs typeface="Times New Roman" pitchFamily="18" charset="0"/>
            </a:endParaRPr>
          </a:p>
          <a:p>
            <a:r>
              <a:rPr lang="vi-VN" sz="5400" dirty="0" smtClean="0">
                <a:latin typeface="Times New Roman" pitchFamily="18" charset="0"/>
                <a:cs typeface="Times New Roman" pitchFamily="18" charset="0"/>
              </a:rPr>
              <a:t>làm </a:t>
            </a:r>
            <a:r>
              <a:rPr lang="vi-VN" sz="5400" dirty="0" smtClean="0">
                <a:latin typeface="Times New Roman" pitchFamily="18" charset="0"/>
                <a:cs typeface="Times New Roman" pitchFamily="18" charset="0"/>
              </a:rPr>
              <a:t>tổng chỉ huy</a:t>
            </a:r>
            <a:endParaRPr lang="en-US" sz="4000" dirty="0"/>
          </a:p>
        </p:txBody>
      </p:sp>
      <p:sp>
        <p:nvSpPr>
          <p:cNvPr id="6" name="TextBox 5"/>
          <p:cNvSpPr txBox="1"/>
          <p:nvPr/>
        </p:nvSpPr>
        <p:spPr>
          <a:xfrm>
            <a:off x="228600" y="3124200"/>
            <a:ext cx="6096000" cy="2862322"/>
          </a:xfrm>
          <a:prstGeom prst="rect">
            <a:avLst/>
          </a:prstGeom>
          <a:noFill/>
        </p:spPr>
        <p:txBody>
          <a:bodyPr wrap="square" rtlCol="0">
            <a:spAutoFit/>
          </a:bodyPr>
          <a:lstStyle/>
          <a:p>
            <a:r>
              <a:rPr lang="vi-VN" sz="5400" dirty="0">
                <a:latin typeface="Times New Roman" pitchFamily="18" charset="0"/>
                <a:cs typeface="Times New Roman" pitchFamily="18" charset="0"/>
              </a:rPr>
              <a:t>theo hai đường </a:t>
            </a:r>
            <a:r>
              <a:rPr lang="vi-VN" sz="5400" dirty="0" smtClean="0">
                <a:latin typeface="Times New Roman" pitchFamily="18" charset="0"/>
                <a:cs typeface="Times New Roman" pitchFamily="18" charset="0"/>
              </a:rPr>
              <a:t>thủy</a:t>
            </a:r>
            <a:endParaRPr lang="en-US" sz="5400" dirty="0" smtClean="0">
              <a:latin typeface="Times New Roman" pitchFamily="18" charset="0"/>
              <a:cs typeface="Times New Roman" pitchFamily="18" charset="0"/>
            </a:endParaRPr>
          </a:p>
          <a:p>
            <a:r>
              <a:rPr lang="en-US" sz="5400" dirty="0">
                <a:latin typeface="Times New Roman" pitchFamily="18" charset="0"/>
                <a:cs typeface="Times New Roman" pitchFamily="18" charset="0"/>
              </a:rPr>
              <a:t> </a:t>
            </a:r>
            <a:r>
              <a:rPr lang="en-US" sz="5400" dirty="0" smtClean="0">
                <a:latin typeface="Times New Roman" pitchFamily="18" charset="0"/>
                <a:cs typeface="Times New Roman" pitchFamily="18" charset="0"/>
              </a:rPr>
              <a:t>       </a:t>
            </a:r>
            <a:r>
              <a:rPr lang="vi-VN" sz="5400" dirty="0" smtClean="0">
                <a:latin typeface="Times New Roman" pitchFamily="18" charset="0"/>
                <a:cs typeface="Times New Roman" pitchFamily="18" charset="0"/>
              </a:rPr>
              <a:t>, </a:t>
            </a:r>
            <a:r>
              <a:rPr lang="en-US" sz="5400" dirty="0" smtClean="0">
                <a:latin typeface="Times New Roman" pitchFamily="18" charset="0"/>
                <a:cs typeface="Times New Roman" pitchFamily="18" charset="0"/>
              </a:rPr>
              <a:t> </a:t>
            </a:r>
            <a:r>
              <a:rPr lang="vi-VN" sz="5400" dirty="0" smtClean="0">
                <a:latin typeface="Times New Roman" pitchFamily="18" charset="0"/>
                <a:cs typeface="Times New Roman" pitchFamily="18" charset="0"/>
              </a:rPr>
              <a:t>bộ </a:t>
            </a:r>
            <a:r>
              <a:rPr lang="vi-VN" sz="5400" dirty="0">
                <a:latin typeface="Times New Roman" pitchFamily="18" charset="0"/>
                <a:cs typeface="Times New Roman" pitchFamily="18" charset="0"/>
              </a:rPr>
              <a:t>tiến </a:t>
            </a:r>
            <a:r>
              <a:rPr lang="vi-VN" sz="5400" dirty="0" smtClean="0">
                <a:latin typeface="Times New Roman" pitchFamily="18" charset="0"/>
                <a:cs typeface="Times New Roman" pitchFamily="18" charset="0"/>
              </a:rPr>
              <a:t>đánh</a:t>
            </a:r>
            <a:endParaRPr lang="en-US" sz="5400" dirty="0" smtClean="0">
              <a:latin typeface="Times New Roman" pitchFamily="18" charset="0"/>
              <a:cs typeface="Times New Roman" pitchFamily="18" charset="0"/>
            </a:endParaRPr>
          </a:p>
          <a:p>
            <a:r>
              <a:rPr lang="en-US" sz="5400" dirty="0">
                <a:latin typeface="Times New Roman" pitchFamily="18" charset="0"/>
                <a:cs typeface="Times New Roman" pitchFamily="18" charset="0"/>
              </a:rPr>
              <a:t> </a:t>
            </a:r>
            <a:r>
              <a:rPr lang="en-US" sz="5400" dirty="0" smtClean="0">
                <a:latin typeface="Times New Roman" pitchFamily="18" charset="0"/>
                <a:cs typeface="Times New Roman" pitchFamily="18" charset="0"/>
              </a:rPr>
              <a:t>         </a:t>
            </a:r>
            <a:r>
              <a:rPr lang="vi-VN" sz="5400" dirty="0" smtClean="0">
                <a:latin typeface="Times New Roman" pitchFamily="18" charset="0"/>
                <a:cs typeface="Times New Roman" pitchFamily="18" charset="0"/>
              </a:rPr>
              <a:t> </a:t>
            </a:r>
            <a:r>
              <a:rPr lang="vi-VN" sz="5400" dirty="0">
                <a:latin typeface="Times New Roman" pitchFamily="18" charset="0"/>
                <a:cs typeface="Times New Roman" pitchFamily="18" charset="0"/>
              </a:rPr>
              <a:t>Đại </a:t>
            </a:r>
            <a:r>
              <a:rPr lang="en-US" sz="5400" dirty="0" smtClean="0">
                <a:latin typeface="Times New Roman" pitchFamily="18" charset="0"/>
                <a:cs typeface="Times New Roman" pitchFamily="18" charset="0"/>
              </a:rPr>
              <a:t> </a:t>
            </a:r>
            <a:r>
              <a:rPr lang="vi-VN" sz="5400" dirty="0" smtClean="0">
                <a:latin typeface="Times New Roman" pitchFamily="18" charset="0"/>
                <a:cs typeface="Times New Roman" pitchFamily="18" charset="0"/>
              </a:rPr>
              <a:t>Cồ Việt</a:t>
            </a:r>
            <a:r>
              <a:rPr lang="vi-VN" sz="4800" dirty="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8403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763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302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914400"/>
            <a:ext cx="8077200" cy="4801314"/>
          </a:xfrm>
          <a:prstGeom prst="rect">
            <a:avLst/>
          </a:prstGeom>
          <a:noFill/>
        </p:spPr>
        <p:txBody>
          <a:bodyPr wrap="square" rtlCol="0">
            <a:spAutoFit/>
          </a:bodyPr>
          <a:lstStyle/>
          <a:p>
            <a:pPr marL="285750" indent="-285750">
              <a:buFontTx/>
              <a:buChar char="-"/>
            </a:pP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Lê </a:t>
            </a:r>
            <a:r>
              <a:rPr lang="vi-VN" sz="3600" dirty="0">
                <a:latin typeface="Times New Roman" pitchFamily="18" charset="0"/>
                <a:cs typeface="Times New Roman" pitchFamily="18" charset="0"/>
              </a:rPr>
              <a:t>Hoàn trực tiếp tổ chức, lãnh đạo kháng chiến và chặn đánh địch ở Lục Đầu Giang, Bạch Đằng, Tây Kết,… </a:t>
            </a:r>
            <a:endParaRPr lang="en-US" sz="3600" dirty="0" smtClean="0">
              <a:latin typeface="Times New Roman" pitchFamily="18" charset="0"/>
              <a:cs typeface="Times New Roman" pitchFamily="18" charset="0"/>
            </a:endParaRPr>
          </a:p>
          <a:p>
            <a:pPr marL="285750" indent="-285750">
              <a:buFontTx/>
              <a:buChar char="-"/>
            </a:pPr>
            <a:r>
              <a:rPr lang="vi-VN" sz="3600" dirty="0" smtClean="0">
                <a:latin typeface="Times New Roman" pitchFamily="18" charset="0"/>
                <a:cs typeface="Times New Roman" pitchFamily="18" charset="0"/>
              </a:rPr>
              <a:t>Tướng </a:t>
            </a:r>
            <a:r>
              <a:rPr lang="vi-VN" sz="3600" dirty="0">
                <a:latin typeface="Times New Roman" pitchFamily="18" charset="0"/>
                <a:cs typeface="Times New Roman" pitchFamily="18" charset="0"/>
              </a:rPr>
              <a:t>Hầu Nhân Bảo tử trận</a:t>
            </a:r>
            <a:r>
              <a:rPr lang="vi-VN" sz="3600" dirty="0" smtClean="0">
                <a:latin typeface="Times New Roman" pitchFamily="18" charset="0"/>
                <a:cs typeface="Times New Roman" pitchFamily="18" charset="0"/>
              </a:rPr>
              <a:t>,</a:t>
            </a:r>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quân </a:t>
            </a:r>
            <a:r>
              <a:rPr lang="vi-VN" sz="3600" dirty="0" smtClean="0">
                <a:latin typeface="Times New Roman" pitchFamily="18" charset="0"/>
                <a:cs typeface="Times New Roman" pitchFamily="18" charset="0"/>
              </a:rPr>
              <a:t>Tống </a:t>
            </a:r>
            <a:r>
              <a:rPr lang="vi-VN" sz="3600" dirty="0">
                <a:latin typeface="Times New Roman" pitchFamily="18" charset="0"/>
                <a:cs typeface="Times New Roman" pitchFamily="18" charset="0"/>
              </a:rPr>
              <a:t>đại bại phải rút về nước.</a:t>
            </a:r>
          </a:p>
          <a:p>
            <a:pPr marL="285750" indent="-285750">
              <a:buFontTx/>
              <a:buChar char="-"/>
            </a:pPr>
            <a:r>
              <a:rPr lang="vi-VN" sz="3600" dirty="0" smtClean="0">
                <a:latin typeface="Times New Roman" pitchFamily="18" charset="0"/>
                <a:cs typeface="Times New Roman" pitchFamily="18" charset="0"/>
              </a:rPr>
              <a:t>Cuộc </a:t>
            </a:r>
            <a:r>
              <a:rPr lang="vi-VN" sz="3600" dirty="0">
                <a:latin typeface="Times New Roman" pitchFamily="18" charset="0"/>
                <a:cs typeface="Times New Roman" pitchFamily="18" charset="0"/>
              </a:rPr>
              <a:t>kháng chiến chống Tống </a:t>
            </a:r>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thắng lợi </a:t>
            </a:r>
            <a:r>
              <a:rPr lang="vi-VN" sz="3600" dirty="0">
                <a:latin typeface="Times New Roman" pitchFamily="18" charset="0"/>
                <a:cs typeface="Times New Roman" pitchFamily="18" charset="0"/>
              </a:rPr>
              <a:t>vẻ vang</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bảo vệ </a:t>
            </a:r>
            <a:r>
              <a:rPr lang="vi-VN" sz="3600" dirty="0" smtClean="0">
                <a:latin typeface="Times New Roman" pitchFamily="18" charset="0"/>
                <a:cs typeface="Times New Roman" pitchFamily="18" charset="0"/>
              </a:rPr>
              <a:t>vững</a:t>
            </a:r>
            <a:endParaRPr lang="en-US" sz="3600" dirty="0" smtClean="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chắc nền</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độc </a:t>
            </a:r>
            <a:r>
              <a:rPr lang="vi-VN" sz="3600" dirty="0">
                <a:latin typeface="Times New Roman" pitchFamily="18" charset="0"/>
                <a:cs typeface="Times New Roman" pitchFamily="18" charset="0"/>
              </a:rPr>
              <a:t>lập dân tộc.</a:t>
            </a:r>
          </a:p>
          <a:p>
            <a:endParaRPr lang="en-US" dirty="0"/>
          </a:p>
        </p:txBody>
      </p:sp>
    </p:spTree>
    <p:extLst>
      <p:ext uri="{BB962C8B-B14F-4D97-AF65-F5344CB8AC3E}">
        <p14:creationId xmlns:p14="http://schemas.microsoft.com/office/powerpoint/2010/main" val="8526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barn(inVertic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 calcmode="lin" valueType="num">
                                      <p:cBhvr additive="base">
                                        <p:cTn id="2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914400"/>
            <a:ext cx="8077200" cy="4062651"/>
          </a:xfrm>
          <a:prstGeom prst="rect">
            <a:avLst/>
          </a:prstGeom>
          <a:noFill/>
        </p:spPr>
        <p:txBody>
          <a:bodyPr wrap="square" rtlCol="0">
            <a:spAutoFit/>
          </a:bodyPr>
          <a:lstStyle/>
          <a:p>
            <a:pPr marL="285750" indent="-285750">
              <a:buFontTx/>
              <a:buChar char="-"/>
            </a:pPr>
            <a:r>
              <a:rPr lang="en-US"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vi-VN" sz="6000" dirty="0" smtClean="0">
                <a:latin typeface="Times New Roman" pitchFamily="18" charset="0"/>
                <a:cs typeface="Times New Roman" pitchFamily="18" charset="0"/>
              </a:rPr>
              <a:t>Lê </a:t>
            </a:r>
            <a:r>
              <a:rPr lang="vi-VN" sz="6000" dirty="0">
                <a:latin typeface="Times New Roman" pitchFamily="18" charset="0"/>
                <a:cs typeface="Times New Roman" pitchFamily="18" charset="0"/>
              </a:rPr>
              <a:t>Hoàn </a:t>
            </a:r>
            <a:r>
              <a:rPr lang="vi-VN" sz="6000" dirty="0" smtClean="0">
                <a:latin typeface="Times New Roman" pitchFamily="18" charset="0"/>
                <a:cs typeface="Times New Roman" pitchFamily="18" charset="0"/>
              </a:rPr>
              <a:t>lãnh </a:t>
            </a:r>
            <a:r>
              <a:rPr lang="vi-VN" sz="6000" dirty="0">
                <a:latin typeface="Times New Roman" pitchFamily="18" charset="0"/>
                <a:cs typeface="Times New Roman" pitchFamily="18" charset="0"/>
              </a:rPr>
              <a:t>đạo kháng chiến </a:t>
            </a:r>
            <a:r>
              <a:rPr lang="en-US" sz="6000" dirty="0" smtClean="0">
                <a:latin typeface="Times New Roman" pitchFamily="18" charset="0"/>
                <a:cs typeface="Times New Roman" pitchFamily="18" charset="0"/>
              </a:rPr>
              <a:t>,</a:t>
            </a:r>
            <a:r>
              <a:rPr lang="vi-VN" sz="6000" dirty="0" smtClean="0">
                <a:latin typeface="Times New Roman" pitchFamily="18" charset="0"/>
                <a:cs typeface="Times New Roman" pitchFamily="18" charset="0"/>
              </a:rPr>
              <a:t>quân </a:t>
            </a:r>
            <a:endParaRPr lang="en-US" sz="6000" dirty="0" smtClean="0">
              <a:latin typeface="Times New Roman" pitchFamily="18" charset="0"/>
              <a:cs typeface="Times New Roman" pitchFamily="18" charset="0"/>
            </a:endParaRPr>
          </a:p>
          <a:p>
            <a:r>
              <a:rPr lang="vi-VN" sz="6000" dirty="0" smtClean="0">
                <a:latin typeface="Times New Roman" pitchFamily="18" charset="0"/>
                <a:cs typeface="Times New Roman" pitchFamily="18" charset="0"/>
              </a:rPr>
              <a:t>Tống </a:t>
            </a:r>
            <a:r>
              <a:rPr lang="vi-VN" sz="6000" dirty="0">
                <a:latin typeface="Times New Roman" pitchFamily="18" charset="0"/>
                <a:cs typeface="Times New Roman" pitchFamily="18" charset="0"/>
              </a:rPr>
              <a:t>đại bại </a:t>
            </a:r>
            <a:r>
              <a:rPr lang="vi-VN" sz="6000" dirty="0" smtClean="0">
                <a:latin typeface="Times New Roman" pitchFamily="18" charset="0"/>
                <a:cs typeface="Times New Roman" pitchFamily="18" charset="0"/>
              </a:rPr>
              <a:t>phải rút</a:t>
            </a:r>
            <a:endParaRPr lang="en-US" sz="6000" dirty="0" smtClean="0">
              <a:latin typeface="Times New Roman" pitchFamily="18" charset="0"/>
              <a:cs typeface="Times New Roman" pitchFamily="18" charset="0"/>
            </a:endParaRPr>
          </a:p>
          <a:p>
            <a:r>
              <a:rPr lang="vi-VN" sz="6000" dirty="0" smtClean="0">
                <a:latin typeface="Times New Roman" pitchFamily="18" charset="0"/>
                <a:cs typeface="Times New Roman" pitchFamily="18" charset="0"/>
              </a:rPr>
              <a:t> </a:t>
            </a:r>
            <a:r>
              <a:rPr lang="vi-VN" sz="6000" dirty="0">
                <a:latin typeface="Times New Roman" pitchFamily="18" charset="0"/>
                <a:cs typeface="Times New Roman" pitchFamily="18" charset="0"/>
              </a:rPr>
              <a:t>về nước.</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60363"/>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36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arn(inVertical)">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arn(inVertical)">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39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Callout 3"/>
          <p:cNvSpPr/>
          <p:nvPr/>
        </p:nvSpPr>
        <p:spPr>
          <a:xfrm>
            <a:off x="1676400" y="914400"/>
            <a:ext cx="5410200" cy="2971800"/>
          </a:xfrm>
          <a:prstGeom prst="wedgeEllipseCallou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err="1" smtClean="0">
                <a:latin typeface="Times New Roman" pitchFamily="18" charset="0"/>
                <a:cs typeface="Times New Roman" pitchFamily="18" charset="0"/>
              </a:rPr>
              <a:t>Cuộc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kháng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chiến</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chống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xâm</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lược</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Tống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thắng</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lợi</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có</a:t>
            </a:r>
            <a:r>
              <a:rPr lang="en-US" sz="3200" i="1" dirty="0" smtClean="0">
                <a:latin typeface="Times New Roman" pitchFamily="18" charset="0"/>
                <a:cs typeface="Times New Roman" pitchFamily="18" charset="0"/>
              </a:rPr>
              <a:t> </a:t>
            </a:r>
            <a:r>
              <a:rPr lang="vi-VN" sz="3200" i="1" dirty="0" smtClean="0">
                <a:latin typeface="+mj-lt"/>
              </a:rPr>
              <a:t> ý nghĩa</a:t>
            </a:r>
            <a:r>
              <a:rPr lang="en-US" sz="3200" i="1" dirty="0" smtClean="0">
                <a:latin typeface="+mj-lt"/>
              </a:rPr>
              <a:t> </a:t>
            </a:r>
            <a:r>
              <a:rPr lang="en-US" sz="3200" i="1" dirty="0" err="1" smtClean="0">
                <a:latin typeface="Times New Roman" pitchFamily="18" charset="0"/>
                <a:cs typeface="Times New Roman" pitchFamily="18" charset="0"/>
              </a:rPr>
              <a:t>thế</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nào</a:t>
            </a:r>
            <a:r>
              <a:rPr lang="en-US" sz="3200" i="1" dirty="0" smtClean="0">
                <a:latin typeface="Times New Roman" pitchFamily="18" charset="0"/>
                <a:cs typeface="Times New Roman" pitchFamily="18" charset="0"/>
              </a:rPr>
              <a:t> ?</a:t>
            </a:r>
            <a:r>
              <a:rPr lang="en-US" sz="3200" i="1"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5" name="Rectangle 4"/>
          <p:cNvSpPr/>
          <p:nvPr/>
        </p:nvSpPr>
        <p:spPr>
          <a:xfrm>
            <a:off x="1371600" y="4267200"/>
            <a:ext cx="7086600" cy="1295400"/>
          </a:xfrm>
          <a:prstGeom prst="rect">
            <a:avLst/>
          </a:prstGeom>
          <a:solidFill>
            <a:srgbClr val="005C2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atin typeface="Times New Roman" pitchFamily="18" charset="0"/>
                <a:cs typeface="Times New Roman" pitchFamily="18" charset="0"/>
              </a:rPr>
              <a:t>GIỮ</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LẬP</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2996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914400"/>
            <a:ext cx="6858000" cy="4401205"/>
          </a:xfrm>
          <a:prstGeom prst="rect">
            <a:avLst/>
          </a:prstGeom>
          <a:noFill/>
        </p:spPr>
        <p:txBody>
          <a:bodyPr wrap="square" rtlCol="0">
            <a:spAutoFit/>
          </a:bodyPr>
          <a:lstStyle/>
          <a:p>
            <a:pPr marL="285750" indent="-285750">
              <a:buFontTx/>
              <a:buChar char="-"/>
            </a:pPr>
            <a:r>
              <a:rPr lang="en-US" sz="36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Lê </a:t>
            </a:r>
            <a:r>
              <a:rPr lang="vi-VN" sz="2800" dirty="0">
                <a:latin typeface="Times New Roman" pitchFamily="18" charset="0"/>
                <a:cs typeface="Times New Roman" pitchFamily="18" charset="0"/>
              </a:rPr>
              <a:t>Hoàn trực tiếp </a:t>
            </a:r>
            <a:r>
              <a:rPr lang="vi-VN" sz="2800" dirty="0" smtClean="0">
                <a:latin typeface="Times New Roman" pitchFamily="18" charset="0"/>
                <a:cs typeface="Times New Roman" pitchFamily="18" charset="0"/>
              </a:rPr>
              <a:t>lãnh </a:t>
            </a:r>
            <a:r>
              <a:rPr lang="vi-VN" sz="2800" dirty="0">
                <a:latin typeface="Times New Roman" pitchFamily="18" charset="0"/>
                <a:cs typeface="Times New Roman" pitchFamily="18" charset="0"/>
              </a:rPr>
              <a:t>đạo kháng chiến </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quân </a:t>
            </a:r>
            <a:r>
              <a:rPr lang="vi-VN" sz="2800" dirty="0" smtClean="0">
                <a:latin typeface="Times New Roman" pitchFamily="18" charset="0"/>
                <a:cs typeface="Times New Roman" pitchFamily="18" charset="0"/>
              </a:rPr>
              <a:t>Tống </a:t>
            </a:r>
            <a:r>
              <a:rPr lang="vi-VN" sz="2800" dirty="0">
                <a:latin typeface="Times New Roman" pitchFamily="18" charset="0"/>
                <a:cs typeface="Times New Roman" pitchFamily="18" charset="0"/>
              </a:rPr>
              <a:t>đại bại phải rút về nước.</a:t>
            </a:r>
          </a:p>
          <a:p>
            <a:pPr marL="285750" indent="-285750">
              <a:buFontTx/>
              <a:buChar char="-"/>
            </a:pPr>
            <a:r>
              <a:rPr lang="en-US" sz="6600" dirty="0" smtClean="0">
                <a:latin typeface="Times New Roman" pitchFamily="18" charset="0"/>
                <a:cs typeface="Times New Roman" pitchFamily="18" charset="0"/>
              </a:rPr>
              <a:t>Ý </a:t>
            </a:r>
            <a:r>
              <a:rPr lang="en-US" sz="6600" dirty="0" err="1" smtClean="0">
                <a:latin typeface="Times New Roman" pitchFamily="18" charset="0"/>
                <a:cs typeface="Times New Roman" pitchFamily="18" charset="0"/>
              </a:rPr>
              <a:t>nghĩa</a:t>
            </a:r>
            <a:r>
              <a:rPr lang="en-US" sz="6600" dirty="0" smtClean="0">
                <a:latin typeface="Times New Roman" pitchFamily="18" charset="0"/>
                <a:cs typeface="Times New Roman" pitchFamily="18" charset="0"/>
              </a:rPr>
              <a:t>: B</a:t>
            </a:r>
            <a:r>
              <a:rPr lang="vi-VN" sz="6600" dirty="0" smtClean="0">
                <a:latin typeface="Times New Roman" pitchFamily="18" charset="0"/>
                <a:cs typeface="Times New Roman" pitchFamily="18" charset="0"/>
              </a:rPr>
              <a:t>ảo </a:t>
            </a:r>
            <a:r>
              <a:rPr lang="vi-VN" sz="6600" dirty="0">
                <a:latin typeface="Times New Roman" pitchFamily="18" charset="0"/>
                <a:cs typeface="Times New Roman" pitchFamily="18" charset="0"/>
              </a:rPr>
              <a:t>vệ </a:t>
            </a:r>
            <a:r>
              <a:rPr lang="vi-VN" sz="6600" dirty="0" smtClean="0">
                <a:latin typeface="Times New Roman" pitchFamily="18" charset="0"/>
                <a:cs typeface="Times New Roman" pitchFamily="18" charset="0"/>
              </a:rPr>
              <a:t>vững</a:t>
            </a:r>
            <a:r>
              <a:rPr lang="en-US" sz="6600" dirty="0">
                <a:latin typeface="Times New Roman" pitchFamily="18" charset="0"/>
                <a:cs typeface="Times New Roman" pitchFamily="18" charset="0"/>
              </a:rPr>
              <a:t> </a:t>
            </a:r>
            <a:r>
              <a:rPr lang="vi-VN" sz="6600" dirty="0" smtClean="0">
                <a:latin typeface="Times New Roman" pitchFamily="18" charset="0"/>
                <a:cs typeface="Times New Roman" pitchFamily="18" charset="0"/>
              </a:rPr>
              <a:t>chắc </a:t>
            </a:r>
            <a:r>
              <a:rPr lang="vi-VN" sz="6600" dirty="0" smtClean="0">
                <a:latin typeface="Times New Roman" pitchFamily="18" charset="0"/>
                <a:cs typeface="Times New Roman" pitchFamily="18" charset="0"/>
              </a:rPr>
              <a:t>nền</a:t>
            </a:r>
            <a:r>
              <a:rPr lang="en-US" sz="6600" dirty="0">
                <a:latin typeface="Times New Roman" pitchFamily="18" charset="0"/>
                <a:cs typeface="Times New Roman" pitchFamily="18" charset="0"/>
              </a:rPr>
              <a:t> </a:t>
            </a:r>
            <a:r>
              <a:rPr lang="en-US" sz="6600" dirty="0" smtClean="0">
                <a:latin typeface="Times New Roman" pitchFamily="18" charset="0"/>
                <a:cs typeface="Times New Roman" pitchFamily="18" charset="0"/>
              </a:rPr>
              <a:t>  </a:t>
            </a:r>
            <a:r>
              <a:rPr lang="vi-VN" sz="6600" dirty="0" smtClean="0">
                <a:latin typeface="Times New Roman" pitchFamily="18" charset="0"/>
                <a:cs typeface="Times New Roman" pitchFamily="18" charset="0"/>
              </a:rPr>
              <a:t>độc </a:t>
            </a:r>
            <a:r>
              <a:rPr lang="vi-VN" sz="6600" dirty="0">
                <a:latin typeface="Times New Roman" pitchFamily="18" charset="0"/>
                <a:cs typeface="Times New Roman" pitchFamily="18" charset="0"/>
              </a:rPr>
              <a:t>lập dân tộc.</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0" y="366301"/>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65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154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9637" y="228600"/>
            <a:ext cx="6736588" cy="76944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400" dirty="0" smtClean="0">
                <a:solidFill>
                  <a:srgbClr val="0000FF"/>
                </a:solidFill>
                <a:latin typeface="Times New Roman" pitchFamily="18" charset="0"/>
                <a:cs typeface="Times New Roman" pitchFamily="18" charset="0"/>
              </a:rPr>
              <a:t>c) </a:t>
            </a:r>
            <a:r>
              <a:rPr lang="en-US" sz="4400" dirty="0" err="1" smtClean="0">
                <a:solidFill>
                  <a:srgbClr val="0000FF"/>
                </a:solidFill>
                <a:latin typeface="Times New Roman" pitchFamily="18" charset="0"/>
                <a:cs typeface="Times New Roman" pitchFamily="18" charset="0"/>
              </a:rPr>
              <a:t>Chính</a:t>
            </a:r>
            <a:r>
              <a:rPr lang="en-US" sz="4400" dirty="0" smtClean="0">
                <a:solidFill>
                  <a:srgbClr val="0000FF"/>
                </a:solidFill>
                <a:latin typeface="Times New Roman" pitchFamily="18" charset="0"/>
                <a:cs typeface="Times New Roman" pitchFamily="18" charset="0"/>
              </a:rPr>
              <a:t> </a:t>
            </a:r>
            <a:r>
              <a:rPr lang="en-US" sz="4400" dirty="0" err="1" smtClean="0">
                <a:solidFill>
                  <a:srgbClr val="0000FF"/>
                </a:solidFill>
                <a:latin typeface="Times New Roman" pitchFamily="18" charset="0"/>
                <a:cs typeface="Times New Roman" pitchFamily="18" charset="0"/>
              </a:rPr>
              <a:t>quyền</a:t>
            </a:r>
            <a:r>
              <a:rPr lang="en-US" sz="4400" dirty="0" smtClean="0">
                <a:solidFill>
                  <a:srgbClr val="0000FF"/>
                </a:solidFill>
                <a:latin typeface="Times New Roman" pitchFamily="18" charset="0"/>
                <a:cs typeface="Times New Roman" pitchFamily="18" charset="0"/>
              </a:rPr>
              <a:t> </a:t>
            </a:r>
            <a:r>
              <a:rPr lang="en-US" sz="4400" dirty="0" err="1" smtClean="0">
                <a:solidFill>
                  <a:srgbClr val="0000FF"/>
                </a:solidFill>
                <a:latin typeface="Times New Roman" pitchFamily="18" charset="0"/>
                <a:cs typeface="Times New Roman" pitchFamily="18" charset="0"/>
              </a:rPr>
              <a:t>thời</a:t>
            </a:r>
            <a:r>
              <a:rPr lang="en-US" sz="4400" dirty="0" smtClean="0">
                <a:solidFill>
                  <a:srgbClr val="0000FF"/>
                </a:solidFill>
                <a:latin typeface="Times New Roman" pitchFamily="18" charset="0"/>
                <a:cs typeface="Times New Roman" pitchFamily="18" charset="0"/>
              </a:rPr>
              <a:t> </a:t>
            </a:r>
            <a:r>
              <a:rPr lang="en-US" sz="4400" dirty="0" err="1" smtClean="0">
                <a:solidFill>
                  <a:srgbClr val="0000FF"/>
                </a:solidFill>
                <a:latin typeface="Times New Roman" pitchFamily="18" charset="0"/>
                <a:cs typeface="Times New Roman" pitchFamily="18" charset="0"/>
              </a:rPr>
              <a:t>Tiền</a:t>
            </a:r>
            <a:r>
              <a:rPr lang="en-US" sz="4400" dirty="0" smtClean="0">
                <a:solidFill>
                  <a:srgbClr val="0000FF"/>
                </a:solidFill>
                <a:latin typeface="Times New Roman" pitchFamily="18" charset="0"/>
                <a:cs typeface="Times New Roman" pitchFamily="18" charset="0"/>
              </a:rPr>
              <a:t> </a:t>
            </a:r>
            <a:r>
              <a:rPr lang="en-US" sz="4400" dirty="0" err="1" smtClean="0">
                <a:solidFill>
                  <a:srgbClr val="0000FF"/>
                </a:solidFill>
                <a:latin typeface="Times New Roman" pitchFamily="18" charset="0"/>
                <a:cs typeface="Times New Roman" pitchFamily="18" charset="0"/>
              </a:rPr>
              <a:t>Lê</a:t>
            </a:r>
            <a:r>
              <a:rPr lang="en-US" sz="4400" dirty="0" smtClean="0">
                <a:solidFill>
                  <a:srgbClr val="0000FF"/>
                </a:solidFill>
                <a:latin typeface="Times New Roman" pitchFamily="18" charset="0"/>
                <a:cs typeface="Times New Roman" pitchFamily="18" charset="0"/>
              </a:rPr>
              <a:t>:</a:t>
            </a:r>
            <a:endParaRPr lang="en-US" sz="4400" dirty="0">
              <a:solidFill>
                <a:srgbClr val="0000FF"/>
              </a:solidFill>
              <a:latin typeface="Times New Roman" pitchFamily="18" charset="0"/>
              <a:cs typeface="Times New Roman" pitchFamily="18" charset="0"/>
            </a:endParaRPr>
          </a:p>
        </p:txBody>
      </p:sp>
      <p:sp>
        <p:nvSpPr>
          <p:cNvPr id="5" name="Rectangle 4"/>
          <p:cNvSpPr/>
          <p:nvPr/>
        </p:nvSpPr>
        <p:spPr>
          <a:xfrm>
            <a:off x="183562" y="1371599"/>
            <a:ext cx="8960438" cy="2667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6600" dirty="0">
                <a:solidFill>
                  <a:srgbClr val="FF0000"/>
                </a:solidFill>
                <a:latin typeface="Times New Roman" pitchFamily="18" charset="0"/>
                <a:cs typeface="Times New Roman" pitchFamily="18" charset="0"/>
              </a:rPr>
              <a:t>Lê Hoàn lập nên </a:t>
            </a:r>
            <a:endParaRPr lang="en-US" sz="6600" dirty="0" smtClean="0">
              <a:solidFill>
                <a:srgbClr val="FF0000"/>
              </a:solidFill>
              <a:latin typeface="Times New Roman" pitchFamily="18" charset="0"/>
              <a:cs typeface="Times New Roman" pitchFamily="18" charset="0"/>
            </a:endParaRPr>
          </a:p>
          <a:p>
            <a:r>
              <a:rPr lang="vi-VN" sz="6600" dirty="0" smtClean="0">
                <a:solidFill>
                  <a:srgbClr val="FF0000"/>
                </a:solidFill>
                <a:latin typeface="Times New Roman" pitchFamily="18" charset="0"/>
                <a:cs typeface="Times New Roman" pitchFamily="18" charset="0"/>
              </a:rPr>
              <a:t>nhà </a:t>
            </a:r>
            <a:r>
              <a:rPr lang="vi-VN" sz="6600" dirty="0">
                <a:solidFill>
                  <a:srgbClr val="FF0000"/>
                </a:solidFill>
                <a:latin typeface="Times New Roman" pitchFamily="18" charset="0"/>
                <a:cs typeface="Times New Roman" pitchFamily="18" charset="0"/>
              </a:rPr>
              <a:t>Tiền </a:t>
            </a:r>
            <a:r>
              <a:rPr lang="vi-VN" sz="6600" dirty="0" smtClean="0">
                <a:solidFill>
                  <a:srgbClr val="FF0000"/>
                </a:solidFill>
                <a:latin typeface="Times New Roman" pitchFamily="18" charset="0"/>
                <a:cs typeface="Times New Roman" pitchFamily="18" charset="0"/>
              </a:rPr>
              <a:t>Lê</a:t>
            </a:r>
            <a:endParaRPr lang="en-US" sz="6600" dirty="0">
              <a:solidFill>
                <a:srgbClr val="FF0000"/>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688" y="998041"/>
            <a:ext cx="1809750"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5370" y="368279"/>
            <a:ext cx="560387"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237627" y="3810000"/>
            <a:ext cx="6449173" cy="2400657"/>
          </a:xfrm>
          <a:prstGeom prst="rect">
            <a:avLst/>
          </a:prstGeom>
          <a:noFill/>
        </p:spPr>
        <p:txBody>
          <a:bodyPr wrap="square" rtlCol="0">
            <a:spAutoFit/>
          </a:bodyPr>
          <a:lstStyle/>
          <a:p>
            <a:r>
              <a:rPr lang="vi-VN" sz="6600" dirty="0">
                <a:solidFill>
                  <a:srgbClr val="FF0000"/>
                </a:solidFill>
                <a:latin typeface="Times New Roman" pitchFamily="18" charset="0"/>
                <a:cs typeface="Times New Roman" pitchFamily="18" charset="0"/>
              </a:rPr>
              <a:t>đổi </a:t>
            </a:r>
            <a:r>
              <a:rPr lang="en-US" sz="6600" dirty="0" smtClean="0">
                <a:solidFill>
                  <a:srgbClr val="FF0000"/>
                </a:solidFill>
                <a:latin typeface="Times New Roman" pitchFamily="18" charset="0"/>
                <a:cs typeface="Times New Roman" pitchFamily="18" charset="0"/>
              </a:rPr>
              <a:t> </a:t>
            </a:r>
            <a:r>
              <a:rPr lang="vi-VN" sz="6600" dirty="0" smtClean="0">
                <a:solidFill>
                  <a:srgbClr val="FF0000"/>
                </a:solidFill>
                <a:latin typeface="Times New Roman" pitchFamily="18" charset="0"/>
                <a:cs typeface="Times New Roman" pitchFamily="18" charset="0"/>
              </a:rPr>
              <a:t>niên </a:t>
            </a:r>
            <a:r>
              <a:rPr lang="vi-VN" sz="6600" dirty="0">
                <a:solidFill>
                  <a:srgbClr val="FF0000"/>
                </a:solidFill>
                <a:latin typeface="Times New Roman" pitchFamily="18" charset="0"/>
                <a:cs typeface="Times New Roman" pitchFamily="18" charset="0"/>
              </a:rPr>
              <a:t>hiệu là Thiên </a:t>
            </a:r>
            <a:r>
              <a:rPr lang="vi-VN" sz="6600" dirty="0" smtClean="0">
                <a:solidFill>
                  <a:srgbClr val="FF0000"/>
                </a:solidFill>
                <a:latin typeface="Times New Roman" pitchFamily="18" charset="0"/>
                <a:cs typeface="Times New Roman" pitchFamily="18" charset="0"/>
              </a:rPr>
              <a:t>Phúc</a:t>
            </a:r>
            <a:endParaRPr lang="en-US" sz="6600"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4370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barn(inVertical)">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barn(inVertical)">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683</Words>
  <Application>Microsoft Office PowerPoint</Application>
  <PresentationFormat>On-screen Show (4:3)</PresentationFormat>
  <Paragraphs>101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32</cp:revision>
  <dcterms:created xsi:type="dcterms:W3CDTF">2022-12-15T13:36:51Z</dcterms:created>
  <dcterms:modified xsi:type="dcterms:W3CDTF">2022-12-23T05:05:50Z</dcterms:modified>
</cp:coreProperties>
</file>