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3" r:id="rId2"/>
    <p:sldId id="357" r:id="rId3"/>
    <p:sldId id="358" r:id="rId4"/>
    <p:sldId id="359" r:id="rId5"/>
    <p:sldId id="360" r:id="rId6"/>
    <p:sldId id="296" r:id="rId7"/>
    <p:sldId id="303" r:id="rId8"/>
    <p:sldId id="304" r:id="rId9"/>
    <p:sldId id="299" r:id="rId10"/>
    <p:sldId id="356" r:id="rId11"/>
    <p:sldId id="301" r:id="rId12"/>
    <p:sldId id="305" r:id="rId13"/>
    <p:sldId id="352" r:id="rId14"/>
    <p:sldId id="306" r:id="rId15"/>
    <p:sldId id="345" r:id="rId16"/>
    <p:sldId id="310" r:id="rId17"/>
    <p:sldId id="354" r:id="rId18"/>
    <p:sldId id="311" r:id="rId19"/>
    <p:sldId id="313" r:id="rId20"/>
    <p:sldId id="315" r:id="rId21"/>
    <p:sldId id="346" r:id="rId22"/>
    <p:sldId id="316" r:id="rId23"/>
    <p:sldId id="320" r:id="rId24"/>
    <p:sldId id="323" r:id="rId25"/>
    <p:sldId id="321" r:id="rId26"/>
    <p:sldId id="324" r:id="rId27"/>
    <p:sldId id="325" r:id="rId28"/>
    <p:sldId id="326" r:id="rId29"/>
    <p:sldId id="327" r:id="rId30"/>
    <p:sldId id="328" r:id="rId31"/>
    <p:sldId id="329" r:id="rId32"/>
    <p:sldId id="348" r:id="rId33"/>
    <p:sldId id="347" r:id="rId34"/>
    <p:sldId id="350" r:id="rId35"/>
    <p:sldId id="331" r:id="rId36"/>
    <p:sldId id="332" r:id="rId37"/>
    <p:sldId id="333" r:id="rId38"/>
    <p:sldId id="351" r:id="rId39"/>
    <p:sldId id="335" r:id="rId40"/>
    <p:sldId id="341" r:id="rId41"/>
    <p:sldId id="300" r:id="rId42"/>
    <p:sldId id="342" r:id="rId43"/>
    <p:sldId id="343" r:id="rId44"/>
    <p:sldId id="344" r:id="rId45"/>
    <p:sldId id="294" r:id="rId46"/>
    <p:sldId id="295"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6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CD80A-4425-45C6-9315-B90CEBF5A483}" type="datetimeFigureOut">
              <a:rPr lang="en-US" smtClean="0"/>
              <a:pPr/>
              <a:t>10/31/2021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D43C6-38F8-4737-9B69-78706066E40A}" type="slidenum">
              <a:rPr lang="en-US" smtClean="0"/>
              <a:pPr/>
              <a:t>‹#›</a:t>
            </a:fld>
            <a:endParaRPr lang="en-US"/>
          </a:p>
        </p:txBody>
      </p:sp>
    </p:spTree>
    <p:extLst>
      <p:ext uri="{BB962C8B-B14F-4D97-AF65-F5344CB8AC3E}">
        <p14:creationId xmlns:p14="http://schemas.microsoft.com/office/powerpoint/2010/main" val="338597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505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094D5-9A1F-4EC7-ABFF-138D54118F74}" type="datetimeFigureOut">
              <a:rPr lang="en-US" smtClean="0"/>
              <a:pPr/>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43829-C6AE-489B-9E9E-210E5CB0AB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D094D5-9A1F-4EC7-ABFF-138D54118F74}" type="datetimeFigureOut">
              <a:rPr lang="en-US" smtClean="0"/>
              <a:pPr/>
              <a:t>10/31/2021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743829-C6AE-489B-9E9E-210E5CB0AB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ideo" Target="file:///D:\vi%20deo\To&#224;n%20c&#7843;nh%20v&#7909;%20gi&#224;n%20khoan%20tr&#225;i%20ph&#233;p%20H&#7843;i%20D&#432;&#417;ng%20981%20_%20VTC.mp4" TargetMode="External"/></Relationships>
</file>

<file path=ppt/slides/_rels/slide4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audio" Target="../media/audio4.wav"/><Relationship Id="rId4" Type="http://schemas.openxmlformats.org/officeDocument/2006/relationships/audio" Target="../media/audio3.wav"/></Relationships>
</file>

<file path=ppt/slides/_rels/slide43.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audio" Target="../media/audio4.wav"/><Relationship Id="rId4" Type="http://schemas.openxmlformats.org/officeDocument/2006/relationships/audio" Target="../media/audio3.wav"/></Relationships>
</file>

<file path=ppt/slides/_rels/slide44.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audio" Target="../media/audio4.wav"/><Relationship Id="rId4" Type="http://schemas.openxmlformats.org/officeDocument/2006/relationships/audio" Target="../media/audio3.wav"/></Relationships>
</file>

<file path=ppt/slides/_rels/slide4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jpeg"/><Relationship Id="rId5" Type="http://schemas.openxmlformats.org/officeDocument/2006/relationships/image" Target="../media/image3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hinh-nen-powerpoint-dep-nhat-1.jpg"/>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6" name="Rectangle 5"/>
          <p:cNvSpPr/>
          <p:nvPr/>
        </p:nvSpPr>
        <p:spPr>
          <a:xfrm>
            <a:off x="1905000" y="1809750"/>
            <a:ext cx="5724644" cy="1446550"/>
          </a:xfrm>
          <a:prstGeom prst="rect">
            <a:avLst/>
          </a:prstGeom>
          <a:noFill/>
        </p:spPr>
        <p:txBody>
          <a:bodyPr wrap="none">
            <a:spAutoFit/>
          </a:bodyPr>
          <a:lstStyle/>
          <a:p>
            <a:pPr algn="ctr" fontAlgn="auto">
              <a:spcBef>
                <a:spcPts val="0"/>
              </a:spcBef>
              <a:spcAft>
                <a:spcPts val="0"/>
              </a:spcAft>
              <a:defRPr/>
            </a:pPr>
            <a:r>
              <a:rPr lang="en-US" sz="8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Lịch sử </a:t>
            </a:r>
            <a:r>
              <a:rPr lang="en-US" sz="8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9</a:t>
            </a:r>
            <a:endParaRPr lang="en-US" sz="8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Text Box 9"/>
          <p:cNvSpPr txBox="1">
            <a:spLocks noChangeArrowheads="1"/>
          </p:cNvSpPr>
          <p:nvPr/>
        </p:nvSpPr>
        <p:spPr bwMode="auto">
          <a:xfrm>
            <a:off x="304800" y="895350"/>
            <a:ext cx="7391400" cy="707886"/>
          </a:xfrm>
          <a:prstGeom prst="rect">
            <a:avLst/>
          </a:prstGeom>
          <a:noFill/>
          <a:ln w="9525">
            <a:noFill/>
            <a:miter lim="800000"/>
            <a:headEnd/>
            <a:tailEnd/>
          </a:ln>
          <a:effectLst/>
        </p:spPr>
        <p:txBody>
          <a:bodyPr wrap="square">
            <a:spAutoFit/>
          </a:bodyPr>
          <a:lstStyle/>
          <a:p>
            <a:pPr algn="ctr">
              <a:spcBef>
                <a:spcPct val="50000"/>
              </a:spcBef>
            </a:pPr>
            <a:r>
              <a:rPr lang="en-US" sz="4000" b="1" dirty="0" smtClean="0">
                <a:solidFill>
                  <a:schemeClr val="bg1"/>
                </a:solidFill>
                <a:latin typeface="Times New Roman" pitchFamily="18" charset="0"/>
                <a:cs typeface="Times New Roman" pitchFamily="18" charset="0"/>
              </a:rPr>
              <a:t>Trường THCS </a:t>
            </a:r>
            <a:r>
              <a:rPr lang="en-US" sz="4000" b="1" dirty="0" err="1" smtClean="0">
                <a:solidFill>
                  <a:schemeClr val="bg1"/>
                </a:solidFill>
                <a:latin typeface="Times New Roman" pitchFamily="18" charset="0"/>
                <a:cs typeface="Times New Roman" pitchFamily="18" charset="0"/>
              </a:rPr>
              <a:t>Ngô</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Mây</a:t>
            </a:r>
            <a:endParaRPr lang="en-US" sz="4000" b="1"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3943350"/>
            <a:ext cx="2133600"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FF0000"/>
                </a:solidFill>
                <a:latin typeface="Times New Roman" pitchFamily="18" charset="0"/>
                <a:cs typeface="Times New Roman" pitchFamily="18" charset="0"/>
              </a:rPr>
              <a:t>Ấn </a:t>
            </a:r>
            <a:r>
              <a:rPr lang="en-US" sz="2000" b="1" dirty="0">
                <a:solidFill>
                  <a:srgbClr val="FF0000"/>
                </a:solidFill>
                <a:latin typeface="Times New Roman" pitchFamily="18" charset="0"/>
                <a:cs typeface="Times New Roman" pitchFamily="18" charset="0"/>
              </a:rPr>
              <a:t>Độ</a:t>
            </a:r>
          </a:p>
        </p:txBody>
      </p:sp>
      <p:pic>
        <p:nvPicPr>
          <p:cNvPr id="3075" name="Picture 6" descr="D:\XUÂN MAI\Muốn-mở-chi-nhánh-tại-Ấn-Độ-thì-cần-thực-hiện-những-thủ-tục-gì-sblaw.png"/>
          <p:cNvPicPr>
            <a:picLocks noChangeAspect="1" noChangeArrowheads="1"/>
          </p:cNvPicPr>
          <p:nvPr/>
        </p:nvPicPr>
        <p:blipFill>
          <a:blip r:embed="rId2"/>
          <a:srcRect/>
          <a:stretch>
            <a:fillRect/>
          </a:stretch>
        </p:blipFill>
        <p:spPr bwMode="auto">
          <a:xfrm>
            <a:off x="0" y="438150"/>
            <a:ext cx="2652713" cy="3352800"/>
          </a:xfrm>
          <a:prstGeom prst="rect">
            <a:avLst/>
          </a:prstGeom>
          <a:noFill/>
          <a:ln w="9525">
            <a:noFill/>
            <a:miter lim="800000"/>
            <a:headEnd/>
            <a:tailEnd/>
          </a:ln>
        </p:spPr>
      </p:pic>
      <p:pic>
        <p:nvPicPr>
          <p:cNvPr id="40962" name="Picture 2" descr="D:\hinh-161-su-8-ddn.jpg"/>
          <p:cNvPicPr>
            <a:picLocks noChangeAspect="1" noChangeArrowheads="1"/>
          </p:cNvPicPr>
          <p:nvPr/>
        </p:nvPicPr>
        <p:blipFill>
          <a:blip r:embed="rId3"/>
          <a:srcRect/>
          <a:stretch>
            <a:fillRect/>
          </a:stretch>
        </p:blipFill>
        <p:spPr bwMode="auto">
          <a:xfrm>
            <a:off x="6019800" y="438150"/>
            <a:ext cx="3124200" cy="3276600"/>
          </a:xfrm>
          <a:prstGeom prst="rect">
            <a:avLst/>
          </a:prstGeom>
          <a:noFill/>
        </p:spPr>
      </p:pic>
      <p:pic>
        <p:nvPicPr>
          <p:cNvPr id="40963" name="Picture 3" descr="D:\tải xuống.jpg"/>
          <p:cNvPicPr>
            <a:picLocks noChangeAspect="1" noChangeArrowheads="1"/>
          </p:cNvPicPr>
          <p:nvPr/>
        </p:nvPicPr>
        <p:blipFill>
          <a:blip r:embed="rId4"/>
          <a:srcRect/>
          <a:stretch>
            <a:fillRect/>
          </a:stretch>
        </p:blipFill>
        <p:spPr bwMode="auto">
          <a:xfrm>
            <a:off x="2813822" y="426110"/>
            <a:ext cx="2971800" cy="3257550"/>
          </a:xfrm>
          <a:prstGeom prst="rect">
            <a:avLst/>
          </a:prstGeom>
          <a:noFill/>
        </p:spPr>
      </p:pic>
      <p:sp>
        <p:nvSpPr>
          <p:cNvPr id="11" name="Rounded Rectangle 10"/>
          <p:cNvSpPr/>
          <p:nvPr/>
        </p:nvSpPr>
        <p:spPr>
          <a:xfrm>
            <a:off x="3124200" y="3867150"/>
            <a:ext cx="2133600"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FF0000"/>
                </a:solidFill>
                <a:latin typeface="Times New Roman" pitchFamily="18" charset="0"/>
                <a:cs typeface="Times New Roman" pitchFamily="18" charset="0"/>
              </a:rPr>
              <a:t>Trung Quốc</a:t>
            </a:r>
            <a:endParaRPr lang="en-US" sz="2000" b="1" dirty="0">
              <a:solidFill>
                <a:srgbClr val="FF0000"/>
              </a:solidFill>
              <a:latin typeface="Times New Roman" pitchFamily="18" charset="0"/>
              <a:cs typeface="Times New Roman" pitchFamily="18" charset="0"/>
            </a:endParaRPr>
          </a:p>
        </p:txBody>
      </p:sp>
      <p:sp>
        <p:nvSpPr>
          <p:cNvPr id="12" name="Rounded Rectangle 11"/>
          <p:cNvSpPr/>
          <p:nvPr/>
        </p:nvSpPr>
        <p:spPr>
          <a:xfrm>
            <a:off x="6553200" y="3867150"/>
            <a:ext cx="2133600"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FF0000"/>
                </a:solidFill>
                <a:latin typeface="Times New Roman" pitchFamily="18" charset="0"/>
                <a:cs typeface="Times New Roman" pitchFamily="18" charset="0"/>
              </a:rPr>
              <a:t>Đông Nam Á</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849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ox(in)">
                                      <p:cBhvr>
                                        <p:cTn id="7" dur="500"/>
                                        <p:tgtEl>
                                          <p:spTgt spid="4096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0962"/>
                                        </p:tgtEl>
                                        <p:attrNameLst>
                                          <p:attrName>style.visibility</p:attrName>
                                        </p:attrNameLst>
                                      </p:cBhvr>
                                      <p:to>
                                        <p:strVal val="visible"/>
                                      </p:to>
                                    </p:set>
                                    <p:animEffect transition="in" filter="box(in)">
                                      <p:cBhvr>
                                        <p:cTn id="15" dur="500"/>
                                        <p:tgtEl>
                                          <p:spTgt spid="4096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Bản-đồ-châu-á-phóng-to.jpg"/>
          <p:cNvPicPr>
            <a:picLocks noChangeAspect="1" noChangeArrowheads="1"/>
          </p:cNvPicPr>
          <p:nvPr/>
        </p:nvPicPr>
        <p:blipFill>
          <a:blip r:embed="rId2"/>
          <a:srcRect/>
          <a:stretch>
            <a:fillRect/>
          </a:stretch>
        </p:blipFill>
        <p:spPr bwMode="auto">
          <a:xfrm>
            <a:off x="0" y="0"/>
            <a:ext cx="6858000" cy="4629150"/>
          </a:xfrm>
          <a:prstGeom prst="rect">
            <a:avLst/>
          </a:prstGeom>
          <a:noFill/>
        </p:spPr>
      </p:pic>
      <p:sp>
        <p:nvSpPr>
          <p:cNvPr id="5" name="TextBox 4"/>
          <p:cNvSpPr txBox="1"/>
          <p:nvPr/>
        </p:nvSpPr>
        <p:spPr>
          <a:xfrm>
            <a:off x="304800" y="4681835"/>
            <a:ext cx="51054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Bản đồ thế giới</a:t>
            </a:r>
            <a:endParaRPr lang="en-US" sz="2400" b="1" dirty="0">
              <a:latin typeface="Times New Roman" pitchFamily="18" charset="0"/>
              <a:cs typeface="Times New Roman" pitchFamily="18" charset="0"/>
            </a:endParaRPr>
          </a:p>
        </p:txBody>
      </p:sp>
      <p:sp>
        <p:nvSpPr>
          <p:cNvPr id="7" name="TextBox 6"/>
          <p:cNvSpPr txBox="1"/>
          <p:nvPr/>
        </p:nvSpPr>
        <p:spPr>
          <a:xfrm>
            <a:off x="6781800" y="285750"/>
            <a:ext cx="2362200" cy="1938992"/>
          </a:xfrm>
          <a:prstGeom prst="rect">
            <a:avLst/>
          </a:prstGeom>
          <a:noFill/>
        </p:spPr>
        <p:txBody>
          <a:bodyPr wrap="square" rtlCol="0">
            <a:spAutoFit/>
          </a:bodyPr>
          <a:lstStyle/>
          <a:p>
            <a:pPr algn="ctr"/>
            <a:r>
              <a:rPr lang="en-US" sz="2400" b="1" dirty="0" err="1" smtClean="0">
                <a:solidFill>
                  <a:srgbClr val="FF0000"/>
                </a:solidFill>
                <a:latin typeface="Times New Roman" pitchFamily="18" charset="0"/>
                <a:cs typeface="Times New Roman" pitchFamily="18" charset="0"/>
              </a:rPr>
              <a:t>Sau</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thứ</a:t>
            </a:r>
            <a:r>
              <a:rPr lang="en-US" sz="2400" b="1" dirty="0">
                <a:solidFill>
                  <a:srgbClr val="FF0000"/>
                </a:solidFill>
                <a:latin typeface="Times New Roman" pitchFamily="18" charset="0"/>
                <a:cs typeface="Times New Roman" pitchFamily="18" charset="0"/>
              </a:rPr>
              <a:t> II </a:t>
            </a:r>
            <a:r>
              <a:rPr lang="en-US" sz="2400" b="1" dirty="0" err="1" smtClean="0">
                <a:solidFill>
                  <a:srgbClr val="FF0000"/>
                </a:solidFill>
                <a:latin typeface="Times New Roman" pitchFamily="18" charset="0"/>
                <a:cs typeface="Times New Roman" pitchFamily="18" charset="0"/>
              </a:rPr>
              <a:t>tình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nước Châu Á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điểm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gì</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nổi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bật</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676275" cy="533400"/>
          </a:xfrm>
          <a:prstGeom prst="rect">
            <a:avLst/>
          </a:prstGeom>
          <a:noFill/>
          <a:ln w="9525" cap="flat">
            <a:noFill/>
            <a:round/>
            <a:headEnd/>
            <a:tailEnd/>
          </a:ln>
          <a:effectLst/>
        </p:spPr>
      </p:pic>
      <p:sp>
        <p:nvSpPr>
          <p:cNvPr id="9" name="AutoShape 2"/>
          <p:cNvSpPr>
            <a:spLocks noChangeArrowheads="1"/>
          </p:cNvSpPr>
          <p:nvPr/>
        </p:nvSpPr>
        <p:spPr bwMode="auto">
          <a:xfrm>
            <a:off x="914400" y="0"/>
            <a:ext cx="7775575" cy="514350"/>
          </a:xfrm>
          <a:prstGeom prst="roundRect">
            <a:avLst>
              <a:gd name="adj" fmla="val 16667"/>
            </a:avLst>
          </a:prstGeom>
          <a:solidFill>
            <a:srgbClr val="CC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CC"/>
                </a:solidFill>
                <a:latin typeface="Times New Roman" pitchFamily="18" charset="0"/>
                <a:cs typeface="Times New Roman" pitchFamily="18" charset="0"/>
              </a:rPr>
              <a:t>Tiết 4 </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Bài 4: CÁC NƯỚC CHÂU Á</a:t>
            </a:r>
            <a:endParaRPr lang="en-US" sz="2800" b="1" dirty="0" smtClean="0">
              <a:solidFill>
                <a:srgbClr val="FF0000"/>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FF0000"/>
              </a:solidFill>
              <a:latin typeface="Times New Roman" pitchFamily="18" charset="0"/>
              <a:cs typeface="Times New Roman" pitchFamily="18" charset="0"/>
            </a:endParaRP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 y="666751"/>
            <a:ext cx="2895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I. Tình hình chung </a:t>
            </a:r>
            <a:endParaRPr lang="en-US" sz="2400" dirty="0">
              <a:solidFill>
                <a:srgbClr val="002060"/>
              </a:solidFill>
              <a:latin typeface="Times New Roman" pitchFamily="18" charset="0"/>
              <a:cs typeface="Times New Roman" pitchFamily="18" charset="0"/>
            </a:endParaRPr>
          </a:p>
        </p:txBody>
      </p:sp>
      <p:sp>
        <p:nvSpPr>
          <p:cNvPr id="3073" name="Rectangle 1"/>
          <p:cNvSpPr>
            <a:spLocks noChangeArrowheads="1"/>
          </p:cNvSpPr>
          <p:nvPr/>
        </p:nvSpPr>
        <p:spPr bwMode="auto">
          <a:xfrm>
            <a:off x="85725" y="133046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dirty="0">
                <a:latin typeface="Times New Roman" pitchFamily="18" charset="0"/>
                <a:cs typeface="Times New Roman" pitchFamily="18" charset="0"/>
              </a:rPr>
              <a:t>Sau chiến tranh thế giới thứ hai, một cao trào giải phóng dân tộc đã diễn ra ở châu Á. </a:t>
            </a:r>
            <a:endParaRPr lang="nl-NL"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Tới </a:t>
            </a:r>
            <a:r>
              <a:rPr lang="nl-NL" sz="2400" dirty="0">
                <a:latin typeface="Times New Roman" pitchFamily="18" charset="0"/>
                <a:cs typeface="Times New Roman" pitchFamily="18" charset="0"/>
              </a:rPr>
              <a:t>cuối những năm 50, phần lớn các nước châu Á đã giành được độc lập.</a:t>
            </a:r>
            <a:endParaRPr lang="en-US" sz="24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9550"/>
            <a:ext cx="28765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38150"/>
            <a:ext cx="59055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38150"/>
            <a:ext cx="531495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8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barn(inVertical)">
                                      <p:cBhvr>
                                        <p:cTn id="14" dur="500"/>
                                        <p:tgtEl>
                                          <p:spTgt spid="614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1000"/>
                                        <p:tgtEl>
                                          <p:spTgt spid="6148"/>
                                        </p:tgtEl>
                                      </p:cBhvr>
                                    </p:animEffect>
                                    <p:anim calcmode="lin" valueType="num">
                                      <p:cBhvr>
                                        <p:cTn id="20" dur="1000" fill="hold"/>
                                        <p:tgtEl>
                                          <p:spTgt spid="6148"/>
                                        </p:tgtEl>
                                        <p:attrNameLst>
                                          <p:attrName>ppt_x</p:attrName>
                                        </p:attrNameLst>
                                      </p:cBhvr>
                                      <p:tavLst>
                                        <p:tav tm="0">
                                          <p:val>
                                            <p:strVal val="#ppt_x"/>
                                          </p:val>
                                        </p:tav>
                                        <p:tav tm="100000">
                                          <p:val>
                                            <p:strVal val="#ppt_x"/>
                                          </p:val>
                                        </p:tav>
                                      </p:tavLst>
                                    </p:anim>
                                    <p:anim calcmode="lin" valueType="num">
                                      <p:cBhvr>
                                        <p:cTn id="21"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 descr="Cau hoi"/>
          <p:cNvPicPr>
            <a:picLocks noChangeAspect="1" noChangeArrowheads="1" noCrop="1"/>
          </p:cNvPicPr>
          <p:nvPr/>
        </p:nvPicPr>
        <p:blipFill>
          <a:blip r:embed="rId2">
            <a:duotone>
              <a:prstClr val="black"/>
              <a:schemeClr val="accent6">
                <a:tint val="45000"/>
                <a:satMod val="400000"/>
              </a:schemeClr>
            </a:duotone>
          </a:blip>
          <a:srcRect/>
          <a:stretch>
            <a:fillRect/>
          </a:stretch>
        </p:blipFill>
        <p:spPr bwMode="auto">
          <a:xfrm>
            <a:off x="0" y="0"/>
            <a:ext cx="914400" cy="1200150"/>
          </a:xfrm>
          <a:prstGeom prst="rect">
            <a:avLst/>
          </a:prstGeom>
          <a:solidFill>
            <a:schemeClr val="accent5">
              <a:lumMod val="20000"/>
              <a:lumOff val="80000"/>
            </a:schemeClr>
          </a:solidFill>
          <a:ln w="9525">
            <a:noFill/>
            <a:miter lim="800000"/>
            <a:headEnd/>
            <a:tailEnd/>
          </a:ln>
        </p:spPr>
      </p:pic>
      <p:sp>
        <p:nvSpPr>
          <p:cNvPr id="6" name="TextBox 5">
            <a:extLst>
              <a:ext uri="{FF2B5EF4-FFF2-40B4-BE49-F238E27FC236}">
                <a16:creationId xmlns:a16="http://schemas.microsoft.com/office/drawing/2014/main" xmlns="" id="{743AA646-FC9B-4031-84BE-C6279B04DDBA}"/>
              </a:ext>
            </a:extLst>
          </p:cNvPr>
          <p:cNvSpPr txBox="1"/>
          <p:nvPr/>
        </p:nvSpPr>
        <p:spPr>
          <a:xfrm>
            <a:off x="990600" y="0"/>
            <a:ext cx="7924800" cy="919739"/>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spcAft>
                <a:spcPts val="800"/>
              </a:spcAft>
            </a:pP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 nêu những nét nổi bật của châu Á từ sau năm 1945 ?</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937" name="Rectangle 1"/>
          <p:cNvSpPr>
            <a:spLocks noChangeArrowheads="1"/>
          </p:cNvSpPr>
          <p:nvPr/>
        </p:nvSpPr>
        <p:spPr bwMode="auto">
          <a:xfrm>
            <a:off x="0" y="921664"/>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Gần</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như</a:t>
            </a:r>
            <a:r>
              <a:rPr kumimoji="0" lang="en-US" sz="2800" b="1"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suốt</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nửa sau thế kỉ XX, tình hình châu Á không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ổn</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định</a:t>
            </a:r>
            <a:r>
              <a:rPr lang="en-US" sz="2800" b="1" dirty="0" smtClean="0">
                <a:solidFill>
                  <a:srgbClr val="000000"/>
                </a:solidFill>
                <a:latin typeface="Times New Roman" pitchFamily="18" charset="0"/>
                <a:cs typeface="Times New Roman" pitchFamily="18" charset="0"/>
              </a:rPr>
              <a:t> </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r>
              <a:rPr lang="nl-NL" sz="2800" dirty="0">
                <a:latin typeface="Times New Roman" pitchFamily="18" charset="0"/>
                <a:cs typeface="Times New Roman" pitchFamily="18" charset="0"/>
              </a:rPr>
              <a:t>bởi nhiều cuộc chiến tranh xâm lược của các nước đế quốc, nhất là ở khu vực Đông Nam Á và  Tây Á (Trung Đông). </a:t>
            </a:r>
            <a:endParaRPr lang="en-US" sz="2800" dirty="0">
              <a:latin typeface="Times New Roman" pitchFamily="18" charset="0"/>
              <a:cs typeface="Times New Roman" pitchFamily="18" charset="0"/>
            </a:endParaRPr>
          </a:p>
          <a:p>
            <a:r>
              <a:rPr lang="nl-NL" sz="2800" dirty="0">
                <a:latin typeface="Times New Roman" pitchFamily="18" charset="0"/>
                <a:cs typeface="Times New Roman" pitchFamily="18" charset="0"/>
              </a:rPr>
              <a:t>-Sau “Chiến tranh lạnh”  lại xảy ra xung đột, li khai, khủng bố ở  1 số nước châu Á như  Ấn Độ và Pa-ki-xtan;  Xrilanca,  Phi-líp-pin, In-đô-nê-xi-a </a:t>
            </a:r>
            <a:endParaRPr lang="en-US" sz="28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box(in)">
                                      <p:cBhvr>
                                        <p:cTn id="7" dur="5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1950"/>
            <a:ext cx="7696199"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57225"/>
            <a:ext cx="9753600"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38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thumbnho-640x360-57.jpg"/>
          <p:cNvPicPr>
            <a:picLocks noChangeAspect="1" noChangeArrowheads="1"/>
          </p:cNvPicPr>
          <p:nvPr/>
        </p:nvPicPr>
        <p:blipFill>
          <a:blip r:embed="rId2"/>
          <a:srcRect/>
          <a:stretch>
            <a:fillRect/>
          </a:stretch>
        </p:blipFill>
        <p:spPr bwMode="auto">
          <a:xfrm>
            <a:off x="457200" y="0"/>
            <a:ext cx="8128000" cy="4572000"/>
          </a:xfrm>
          <a:prstGeom prst="rect">
            <a:avLst/>
          </a:prstGeom>
          <a:noFill/>
        </p:spPr>
      </p:pic>
      <p:sp>
        <p:nvSpPr>
          <p:cNvPr id="3" name="TextBox 2"/>
          <p:cNvSpPr txBox="1"/>
          <p:nvPr/>
        </p:nvSpPr>
        <p:spPr>
          <a:xfrm>
            <a:off x="457200" y="4629150"/>
            <a:ext cx="82296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Các nước đế quốc quay trở lại xâm  lược khu vực Đông Nam Á, Tây Á</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 descr="Cau hoi"/>
          <p:cNvPicPr>
            <a:picLocks noChangeAspect="1" noChangeArrowheads="1" noCrop="1"/>
          </p:cNvPicPr>
          <p:nvPr/>
        </p:nvPicPr>
        <p:blipFill>
          <a:blip r:embed="rId2">
            <a:duotone>
              <a:prstClr val="black"/>
              <a:schemeClr val="accent6">
                <a:tint val="45000"/>
                <a:satMod val="400000"/>
              </a:schemeClr>
            </a:duotone>
          </a:blip>
          <a:srcRect/>
          <a:stretch>
            <a:fillRect/>
          </a:stretch>
        </p:blipFill>
        <p:spPr bwMode="auto">
          <a:xfrm>
            <a:off x="0" y="0"/>
            <a:ext cx="914400" cy="1200150"/>
          </a:xfrm>
          <a:prstGeom prst="rect">
            <a:avLst/>
          </a:prstGeom>
          <a:solidFill>
            <a:schemeClr val="accent5">
              <a:lumMod val="20000"/>
              <a:lumOff val="80000"/>
            </a:schemeClr>
          </a:solidFill>
          <a:ln w="9525">
            <a:noFill/>
            <a:miter lim="800000"/>
            <a:headEnd/>
            <a:tailEnd/>
          </a:ln>
        </p:spPr>
      </p:pic>
      <p:sp>
        <p:nvSpPr>
          <p:cNvPr id="6" name="TextBox 5">
            <a:extLst>
              <a:ext uri="{FF2B5EF4-FFF2-40B4-BE49-F238E27FC236}">
                <a16:creationId xmlns:a16="http://schemas.microsoft.com/office/drawing/2014/main" xmlns="" id="{743AA646-FC9B-4031-84BE-C6279B04DDBA}"/>
              </a:ext>
            </a:extLst>
          </p:cNvPr>
          <p:cNvSpPr txBox="1"/>
          <p:nvPr/>
        </p:nvSpPr>
        <p:spPr>
          <a:xfrm>
            <a:off x="990600" y="0"/>
            <a:ext cx="7924800" cy="919739"/>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spcAft>
                <a:spcPts val="800"/>
              </a:spcAft>
            </a:pP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 nêu những nét nổi bật của châu Á từ sau năm 1945 ?</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937" name="Rectangle 1"/>
          <p:cNvSpPr>
            <a:spLocks noChangeArrowheads="1"/>
          </p:cNvSpPr>
          <p:nvPr/>
        </p:nvSpPr>
        <p:spPr bwMode="auto">
          <a:xfrm>
            <a:off x="0" y="156799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Gần</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như</a:t>
            </a:r>
            <a:r>
              <a:rPr kumimoji="0" lang="en-US" sz="2800" b="1"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suốt</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nửa sau thế kỉ XX, tình hình châu Á không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ổn</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định</a:t>
            </a:r>
            <a:r>
              <a:rPr lang="en-US" sz="2800" b="1" dirty="0" smtClean="0">
                <a:solidFill>
                  <a:srgbClr val="000000"/>
                </a:solidFill>
                <a:latin typeface="Times New Roman" pitchFamily="18" charset="0"/>
                <a:cs typeface="Times New Roman" pitchFamily="18" charset="0"/>
              </a:rPr>
              <a:t> </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r>
              <a:rPr lang="nl-NL" sz="2800" dirty="0">
                <a:latin typeface="Times New Roman" pitchFamily="18" charset="0"/>
                <a:cs typeface="Times New Roman" pitchFamily="18" charset="0"/>
              </a:rPr>
              <a:t>bởi nhiều cuộc chiến tranh xâm lược của các nước đế quốc, nhất là ở khu vực Đông Nam Á và  Tây Á (Trung Đông). </a:t>
            </a:r>
            <a:endParaRPr lang="en-US" sz="2800" dirty="0">
              <a:latin typeface="Times New Roman" pitchFamily="18" charset="0"/>
              <a:cs typeface="Times New Roman" pitchFamily="18" charset="0"/>
            </a:endParaRPr>
          </a:p>
        </p:txBody>
      </p:sp>
      <p:sp>
        <p:nvSpPr>
          <p:cNvPr id="2" name="TextBox 1"/>
          <p:cNvSpPr txBox="1"/>
          <p:nvPr/>
        </p:nvSpPr>
        <p:spPr bwMode="auto">
          <a:xfrm>
            <a:off x="152400" y="3360868"/>
            <a:ext cx="8610600" cy="1477328"/>
          </a:xfrm>
          <a:prstGeom prst="rect">
            <a:avLst/>
          </a:prstGeom>
          <a:solidFill>
            <a:srgbClr val="FFFF00"/>
          </a:solidFill>
          <a:ln w="9525">
            <a:noFill/>
            <a:miter lim="800000"/>
            <a:headEnd/>
            <a:tailEnd/>
          </a:ln>
        </p:spPr>
        <p:txBody>
          <a:bodyPr wrap="square" rtlCol="0">
            <a:spAutoFit/>
          </a:bodyPr>
          <a:lstStyle/>
          <a:p>
            <a:r>
              <a:rPr lang="nl-NL" sz="2400" dirty="0">
                <a:latin typeface="Times New Roman" pitchFamily="18" charset="0"/>
                <a:cs typeface="Times New Roman" pitchFamily="18" charset="0"/>
              </a:rPr>
              <a:t>-Sau “Chiến tranh lạnh”  lại xảy ra xung đột, li khai, khủng bố ở  1 số nước châu Á như  Ấn Độ và Pa-ki-xtan;  Xrilanca,  Phi-líp-pin, In-đô-nê-xi-a </a:t>
            </a:r>
            <a:endParaRPr lang="en-US" sz="2400" dirty="0">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144219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_97084719_partition_of_india_624_1.jpg"/>
          <p:cNvPicPr>
            <a:picLocks noChangeAspect="1" noChangeArrowheads="1"/>
          </p:cNvPicPr>
          <p:nvPr/>
        </p:nvPicPr>
        <p:blipFill>
          <a:blip r:embed="rId2"/>
          <a:srcRect/>
          <a:stretch>
            <a:fillRect/>
          </a:stretch>
        </p:blipFill>
        <p:spPr bwMode="auto">
          <a:xfrm>
            <a:off x="1219200" y="0"/>
            <a:ext cx="6400800" cy="5143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sri1.jpg"/>
          <p:cNvPicPr>
            <a:picLocks noChangeAspect="1" noChangeArrowheads="1"/>
          </p:cNvPicPr>
          <p:nvPr/>
        </p:nvPicPr>
        <p:blipFill>
          <a:blip r:embed="rId2"/>
          <a:srcRect/>
          <a:stretch>
            <a:fillRect/>
          </a:stretch>
        </p:blipFill>
        <p:spPr bwMode="auto">
          <a:xfrm>
            <a:off x="4191000" y="133350"/>
            <a:ext cx="4847107" cy="4038600"/>
          </a:xfrm>
          <a:prstGeom prst="rect">
            <a:avLst/>
          </a:prstGeom>
          <a:noFill/>
        </p:spPr>
      </p:pic>
      <p:pic>
        <p:nvPicPr>
          <p:cNvPr id="3" name="Picture 3" descr="D:\anh_1_bai_11_dia_8.jpg"/>
          <p:cNvPicPr>
            <a:picLocks noChangeAspect="1" noChangeArrowheads="1"/>
          </p:cNvPicPr>
          <p:nvPr/>
        </p:nvPicPr>
        <p:blipFill>
          <a:blip r:embed="rId3"/>
          <a:srcRect/>
          <a:stretch>
            <a:fillRect/>
          </a:stretch>
        </p:blipFill>
        <p:spPr bwMode="auto">
          <a:xfrm>
            <a:off x="0" y="133350"/>
            <a:ext cx="4114800" cy="4114800"/>
          </a:xfrm>
          <a:prstGeom prst="rect">
            <a:avLst/>
          </a:prstGeom>
          <a:noFill/>
        </p:spPr>
      </p:pic>
      <p:sp>
        <p:nvSpPr>
          <p:cNvPr id="4" name="TextBox 3"/>
          <p:cNvSpPr txBox="1"/>
          <p:nvPr/>
        </p:nvSpPr>
        <p:spPr>
          <a:xfrm>
            <a:off x="457200" y="4476750"/>
            <a:ext cx="82296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Khủng bố ở Xri Lan-ca</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28600" y="133350"/>
            <a:ext cx="8543858" cy="4062651"/>
          </a:xfrm>
          <a:prstGeom prst="rect">
            <a:avLst/>
          </a:prstGeom>
          <a:solidFill>
            <a:schemeClr val="bg1"/>
          </a:solidFill>
          <a:ln w="9525">
            <a:noFill/>
            <a:miter lim="800000"/>
            <a:headEnd/>
            <a:tailEnd/>
          </a:ln>
        </p:spPr>
        <p:txBody>
          <a:bodyPr wrap="square" rtlCol="0">
            <a:spAutoFit/>
          </a:bodyPr>
          <a:lstStyle/>
          <a:p>
            <a:r>
              <a:rPr lang="vi-VN" sz="2400" b="1" dirty="0">
                <a:latin typeface="+mj-lt"/>
              </a:rPr>
              <a:t>Câu 1. Ý nào dười đây là thời cơ thuận lợi để các nước Đông Nam Á tiến hành khởi nghĩa vũ trang giành chính quyền trong cuối năm 1945?</a:t>
            </a:r>
            <a:endParaRPr lang="vi-VN" sz="2400" dirty="0">
              <a:latin typeface="+mj-lt"/>
            </a:endParaRPr>
          </a:p>
          <a:p>
            <a:r>
              <a:rPr lang="vi-VN" sz="2400" dirty="0">
                <a:latin typeface="+mj-lt"/>
              </a:rPr>
              <a:t>A. Hồng quân Liên Xô tiến vào Đông Âu tiêu diệt quân đội phát xít Đức.</a:t>
            </a:r>
          </a:p>
          <a:p>
            <a:r>
              <a:rPr lang="vi-VN" sz="2400" dirty="0">
                <a:latin typeface="+mj-lt"/>
              </a:rPr>
              <a:t>B. Phát xít Nhật đầu hàng Đồng minh.</a:t>
            </a:r>
          </a:p>
          <a:p>
            <a:r>
              <a:rPr lang="vi-VN" sz="2400" dirty="0">
                <a:latin typeface="+mj-lt"/>
              </a:rPr>
              <a:t>C. Cuộc đấu tranh giành chính quyền của nhân dân các nước châu Phi và Mĩ La-tinh đạt nhiều thắng lợi.</a:t>
            </a:r>
          </a:p>
          <a:p>
            <a:r>
              <a:rPr lang="vi-VN" sz="2400" dirty="0">
                <a:latin typeface="+mj-lt"/>
              </a:rPr>
              <a:t>D. Liên Xô viện trợ, giúp đỡ cuộc đấu tranh giành chính quyền của các nước Đông Nam Á.</a:t>
            </a:r>
          </a:p>
          <a:p>
            <a:pPr algn="ctr"/>
            <a:endParaRPr lang="en-US"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5519" y="1809750"/>
            <a:ext cx="339329"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22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 descr="Cau hoi"/>
          <p:cNvPicPr>
            <a:picLocks noChangeAspect="1" noChangeArrowheads="1" noCrop="1"/>
          </p:cNvPicPr>
          <p:nvPr/>
        </p:nvPicPr>
        <p:blipFill>
          <a:blip r:embed="rId2">
            <a:duotone>
              <a:prstClr val="black"/>
              <a:schemeClr val="accent6">
                <a:tint val="45000"/>
                <a:satMod val="400000"/>
              </a:schemeClr>
            </a:duotone>
          </a:blip>
          <a:srcRect/>
          <a:stretch>
            <a:fillRect/>
          </a:stretch>
        </p:blipFill>
        <p:spPr bwMode="auto">
          <a:xfrm>
            <a:off x="0" y="0"/>
            <a:ext cx="914400" cy="1200150"/>
          </a:xfrm>
          <a:prstGeom prst="rect">
            <a:avLst/>
          </a:prstGeom>
          <a:solidFill>
            <a:schemeClr val="accent5">
              <a:lumMod val="20000"/>
              <a:lumOff val="80000"/>
            </a:schemeClr>
          </a:solidFill>
          <a:ln w="9525">
            <a:noFill/>
            <a:miter lim="800000"/>
            <a:headEnd/>
            <a:tailEnd/>
          </a:ln>
        </p:spPr>
      </p:pic>
      <p:sp>
        <p:nvSpPr>
          <p:cNvPr id="6" name="TextBox 5">
            <a:extLst>
              <a:ext uri="{FF2B5EF4-FFF2-40B4-BE49-F238E27FC236}">
                <a16:creationId xmlns:a16="http://schemas.microsoft.com/office/drawing/2014/main" xmlns="" id="{743AA646-FC9B-4031-84BE-C6279B04DDBA}"/>
              </a:ext>
            </a:extLst>
          </p:cNvPr>
          <p:cNvSpPr txBox="1"/>
          <p:nvPr/>
        </p:nvSpPr>
        <p:spPr>
          <a:xfrm>
            <a:off x="990600" y="0"/>
            <a:ext cx="7924800" cy="491609"/>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spcAft>
                <a:spcPts val="800"/>
              </a:spcAft>
            </a:pPr>
            <a:r>
              <a:rPr lang="en-US" sz="2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hình kinh tế của châu Á </a:t>
            </a:r>
            <a:r>
              <a:rPr lang="en-US" sz="2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bwMode="auto">
          <a:xfrm>
            <a:off x="914400" y="860397"/>
            <a:ext cx="8153400" cy="1569660"/>
          </a:xfrm>
          <a:prstGeom prst="rect">
            <a:avLst/>
          </a:prstGeom>
          <a:noFill/>
          <a:ln w="9525">
            <a:noFill/>
            <a:miter lim="800000"/>
            <a:headEnd/>
            <a:tailEnd/>
          </a:ln>
        </p:spPr>
        <p:txBody>
          <a:bodyPr wrap="square" rtlCol="0">
            <a:spAutoFit/>
          </a:bodyPr>
          <a:lstStyle/>
          <a:p>
            <a:r>
              <a:rPr lang="de-DE" dirty="0" smtClean="0"/>
              <a:t>- </a:t>
            </a:r>
            <a:r>
              <a:rPr lang="de-DE" sz="3200" dirty="0" smtClean="0">
                <a:latin typeface="Times New Roman" pitchFamily="18" charset="0"/>
                <a:cs typeface="Times New Roman" pitchFamily="18" charset="0"/>
              </a:rPr>
              <a:t>Cũng </a:t>
            </a:r>
            <a:r>
              <a:rPr lang="de-DE" sz="3200" dirty="0">
                <a:latin typeface="Times New Roman" pitchFamily="18" charset="0"/>
                <a:cs typeface="Times New Roman" pitchFamily="18" charset="0"/>
              </a:rPr>
              <a:t>từ nhiều thập kỉ qua một số nước châu Á đã  đạt sự tăng trưởng nhanh chóng  về kinh tế như Nhật Bản, Hàn Quốc, Trung Quốc, Xingapo</a:t>
            </a:r>
            <a:endParaRPr lang="en-US" sz="28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286000" y="1809750"/>
            <a:ext cx="5791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457200" y="2800350"/>
            <a:ext cx="8229600" cy="1815882"/>
          </a:xfrm>
          <a:prstGeom prst="rect">
            <a:avLst/>
          </a:prstGeom>
          <a:noFill/>
          <a:ln w="9525">
            <a:noFill/>
            <a:miter lim="800000"/>
            <a:headEnd/>
            <a:tailEnd/>
          </a:ln>
        </p:spPr>
        <p:txBody>
          <a:bodyPr wrap="square" rtlCol="0">
            <a:spAutoFit/>
          </a:bodyPr>
          <a:lstStyle/>
          <a:p>
            <a:r>
              <a:rPr lang="de-DE" sz="2400" b="1" dirty="0">
                <a:latin typeface="Times New Roman" pitchFamily="18" charset="0"/>
                <a:cs typeface="Times New Roman" pitchFamily="18" charset="0"/>
              </a:rPr>
              <a:t>Ấn Độ: </a:t>
            </a:r>
            <a:r>
              <a:rPr lang="de-DE" sz="2800" dirty="0">
                <a:latin typeface="Times New Roman" pitchFamily="18" charset="0"/>
                <a:cs typeface="Times New Roman" pitchFamily="18" charset="0"/>
              </a:rPr>
              <a:t>Là trường hợp tiêu biểu với cuộc “Cách mạng xanh” trong nông nghiệp,sự phát triển của  công nghiệp phần mềm, công nghiệp thép, xe hơi…</a:t>
            </a:r>
            <a:endParaRPr lang="en-US" sz="2800" dirty="0">
              <a:latin typeface="Times New Roman" pitchFamily="18" charset="0"/>
              <a:cs typeface="Times New Roman" pitchFamily="18" charset="0"/>
            </a:endParaRPr>
          </a:p>
          <a:p>
            <a:endParaRPr lang="en-US" sz="2800"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195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484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 descr="Cau hoi"/>
          <p:cNvPicPr>
            <a:picLocks noChangeAspect="1" noChangeArrowheads="1" noCrop="1"/>
          </p:cNvPicPr>
          <p:nvPr/>
        </p:nvPicPr>
        <p:blipFill>
          <a:blip r:embed="rId2">
            <a:duotone>
              <a:prstClr val="black"/>
              <a:schemeClr val="accent6">
                <a:tint val="45000"/>
                <a:satMod val="400000"/>
              </a:schemeClr>
            </a:duotone>
          </a:blip>
          <a:srcRect/>
          <a:stretch>
            <a:fillRect/>
          </a:stretch>
        </p:blipFill>
        <p:spPr bwMode="auto">
          <a:xfrm>
            <a:off x="0" y="0"/>
            <a:ext cx="914400" cy="1200150"/>
          </a:xfrm>
          <a:prstGeom prst="rect">
            <a:avLst/>
          </a:prstGeom>
          <a:solidFill>
            <a:schemeClr val="accent5">
              <a:lumMod val="20000"/>
              <a:lumOff val="80000"/>
            </a:schemeClr>
          </a:solidFill>
          <a:ln w="9525">
            <a:noFill/>
            <a:miter lim="800000"/>
            <a:headEnd/>
            <a:tailEnd/>
          </a:ln>
        </p:spPr>
      </p:pic>
      <p:sp>
        <p:nvSpPr>
          <p:cNvPr id="6" name="TextBox 5">
            <a:extLst>
              <a:ext uri="{FF2B5EF4-FFF2-40B4-BE49-F238E27FC236}">
                <a16:creationId xmlns:a16="http://schemas.microsoft.com/office/drawing/2014/main" xmlns="" id="{743AA646-FC9B-4031-84BE-C6279B04DDBA}"/>
              </a:ext>
            </a:extLst>
          </p:cNvPr>
          <p:cNvSpPr txBox="1"/>
          <p:nvPr/>
        </p:nvSpPr>
        <p:spPr>
          <a:xfrm>
            <a:off x="2438400" y="2230726"/>
            <a:ext cx="3581400" cy="101438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spcAft>
                <a:spcPts val="800"/>
              </a:spcAft>
            </a:pPr>
            <a:r>
              <a:rPr lang="en-US" sz="2800" b="1" dirty="0" smtClean="0">
                <a:solidFill>
                  <a:srgbClr val="FF0000"/>
                </a:solidFill>
                <a:latin typeface="Times New Roman" pitchFamily="18" charset="0"/>
                <a:cs typeface="Times New Roman" pitchFamily="18" charset="0"/>
              </a:rPr>
              <a:t> “thế kỉ XXI sẽ là thế kỉ của châu Á”</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Explosion 2 1"/>
          <p:cNvSpPr/>
          <p:nvPr/>
        </p:nvSpPr>
        <p:spPr>
          <a:xfrm>
            <a:off x="457200" y="600075"/>
            <a:ext cx="7696200" cy="4410075"/>
          </a:xfrm>
          <a:prstGeom prst="irregularSeal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tải xuống (3).jpg"/>
          <p:cNvPicPr>
            <a:picLocks noChangeAspect="1" noChangeArrowheads="1"/>
          </p:cNvPicPr>
          <p:nvPr/>
        </p:nvPicPr>
        <p:blipFill>
          <a:blip r:embed="rId2"/>
          <a:srcRect/>
          <a:stretch>
            <a:fillRect/>
          </a:stretch>
        </p:blipFill>
        <p:spPr bwMode="auto">
          <a:xfrm>
            <a:off x="0" y="0"/>
            <a:ext cx="4191000" cy="2343150"/>
          </a:xfrm>
          <a:prstGeom prst="rect">
            <a:avLst/>
          </a:prstGeom>
          <a:noFill/>
        </p:spPr>
      </p:pic>
      <p:pic>
        <p:nvPicPr>
          <p:cNvPr id="49155" name="Picture 3" descr="D:\43-p18-bai-chinh20151024175415.0545460.jpg"/>
          <p:cNvPicPr>
            <a:picLocks noChangeAspect="1" noChangeArrowheads="1"/>
          </p:cNvPicPr>
          <p:nvPr/>
        </p:nvPicPr>
        <p:blipFill>
          <a:blip r:embed="rId3"/>
          <a:srcRect/>
          <a:stretch>
            <a:fillRect/>
          </a:stretch>
        </p:blipFill>
        <p:spPr bwMode="auto">
          <a:xfrm>
            <a:off x="5029200" y="0"/>
            <a:ext cx="4114800" cy="2276475"/>
          </a:xfrm>
          <a:prstGeom prst="rect">
            <a:avLst/>
          </a:prstGeom>
          <a:noFill/>
        </p:spPr>
      </p:pic>
      <p:pic>
        <p:nvPicPr>
          <p:cNvPr id="49156" name="Picture 4" descr="D:\cach-mang-xanh-la-gi.jpg"/>
          <p:cNvPicPr>
            <a:picLocks noChangeAspect="1" noChangeArrowheads="1"/>
          </p:cNvPicPr>
          <p:nvPr/>
        </p:nvPicPr>
        <p:blipFill>
          <a:blip r:embed="rId4"/>
          <a:srcRect/>
          <a:stretch>
            <a:fillRect/>
          </a:stretch>
        </p:blipFill>
        <p:spPr bwMode="auto">
          <a:xfrm>
            <a:off x="2819400" y="2395538"/>
            <a:ext cx="4648200" cy="2747962"/>
          </a:xfrm>
          <a:prstGeom prst="rect">
            <a:avLst/>
          </a:prstGeom>
          <a:noFill/>
        </p:spPr>
      </p:pic>
      <p:sp>
        <p:nvSpPr>
          <p:cNvPr id="5" name="TextBox 4"/>
          <p:cNvSpPr txBox="1"/>
          <p:nvPr/>
        </p:nvSpPr>
        <p:spPr>
          <a:xfrm>
            <a:off x="304800" y="2876550"/>
            <a:ext cx="2057400"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Cuộc cách mạng xanh ở Ấn Độ</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unnamed.jpg"/>
          <p:cNvPicPr>
            <a:picLocks noChangeAspect="1" noChangeArrowheads="1"/>
          </p:cNvPicPr>
          <p:nvPr/>
        </p:nvPicPr>
        <p:blipFill>
          <a:blip r:embed="rId2"/>
          <a:srcRect/>
          <a:stretch>
            <a:fillRect/>
          </a:stretch>
        </p:blipFill>
        <p:spPr bwMode="auto">
          <a:xfrm>
            <a:off x="1981200" y="0"/>
            <a:ext cx="5410200" cy="4629150"/>
          </a:xfrm>
          <a:prstGeom prst="rect">
            <a:avLst/>
          </a:prstGeom>
          <a:noFill/>
        </p:spPr>
      </p:pic>
      <p:sp>
        <p:nvSpPr>
          <p:cNvPr id="3" name="TextBox 2"/>
          <p:cNvSpPr txBox="1"/>
          <p:nvPr/>
        </p:nvSpPr>
        <p:spPr>
          <a:xfrm>
            <a:off x="457200" y="4629150"/>
            <a:ext cx="82296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Bắc Triều Tiên, Nam Hàn Quốc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Ảnh 1 Hình ảnh đất nước Hàn Quốc những năm 1960.jpg"/>
          <p:cNvPicPr>
            <a:picLocks noChangeAspect="1" noChangeArrowheads="1"/>
          </p:cNvPicPr>
          <p:nvPr/>
        </p:nvPicPr>
        <p:blipFill>
          <a:blip r:embed="rId2"/>
          <a:srcRect/>
          <a:stretch>
            <a:fillRect/>
          </a:stretch>
        </p:blipFill>
        <p:spPr bwMode="auto">
          <a:xfrm>
            <a:off x="0" y="514350"/>
            <a:ext cx="4419600" cy="4629150"/>
          </a:xfrm>
          <a:prstGeom prst="rect">
            <a:avLst/>
          </a:prstGeom>
          <a:noFill/>
        </p:spPr>
      </p:pic>
      <p:pic>
        <p:nvPicPr>
          <p:cNvPr id="50179" name="Picture 3" descr="D:\bu.png"/>
          <p:cNvPicPr>
            <a:picLocks noChangeAspect="1" noChangeArrowheads="1"/>
          </p:cNvPicPr>
          <p:nvPr/>
        </p:nvPicPr>
        <p:blipFill>
          <a:blip r:embed="rId3"/>
          <a:srcRect/>
          <a:stretch>
            <a:fillRect/>
          </a:stretch>
        </p:blipFill>
        <p:spPr bwMode="auto">
          <a:xfrm>
            <a:off x="4601057" y="514350"/>
            <a:ext cx="4542943" cy="4629150"/>
          </a:xfrm>
          <a:prstGeom prst="rect">
            <a:avLst/>
          </a:prstGeom>
          <a:noFill/>
        </p:spPr>
      </p:pic>
      <p:sp>
        <p:nvSpPr>
          <p:cNvPr id="4" name="TextBox 3"/>
          <p:cNvSpPr txBox="1"/>
          <p:nvPr/>
        </p:nvSpPr>
        <p:spPr>
          <a:xfrm>
            <a:off x="0" y="0"/>
            <a:ext cx="46482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Hàn Quốc những năm 60 của thế kỉ XX  </a:t>
            </a:r>
            <a:endParaRPr lang="en-US" sz="2000" b="1" dirty="0">
              <a:latin typeface="Times New Roman" pitchFamily="18" charset="0"/>
              <a:cs typeface="Times New Roman" pitchFamily="18" charset="0"/>
            </a:endParaRPr>
          </a:p>
        </p:txBody>
      </p:sp>
      <p:sp>
        <p:nvSpPr>
          <p:cNvPr id="5" name="TextBox 4"/>
          <p:cNvSpPr txBox="1"/>
          <p:nvPr/>
        </p:nvSpPr>
        <p:spPr>
          <a:xfrm>
            <a:off x="4724400" y="0"/>
            <a:ext cx="46482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Hàn Quốc hiện nay</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676275" cy="533400"/>
          </a:xfrm>
          <a:prstGeom prst="rect">
            <a:avLst/>
          </a:prstGeom>
          <a:noFill/>
          <a:ln w="9525" cap="flat">
            <a:noFill/>
            <a:round/>
            <a:headEnd/>
            <a:tailEnd/>
          </a:ln>
          <a:effectLst/>
        </p:spPr>
      </p:pic>
      <p:sp>
        <p:nvSpPr>
          <p:cNvPr id="9" name="AutoShape 2"/>
          <p:cNvSpPr>
            <a:spLocks noChangeArrowheads="1"/>
          </p:cNvSpPr>
          <p:nvPr/>
        </p:nvSpPr>
        <p:spPr bwMode="auto">
          <a:xfrm>
            <a:off x="914400" y="0"/>
            <a:ext cx="7775575" cy="514350"/>
          </a:xfrm>
          <a:prstGeom prst="roundRect">
            <a:avLst>
              <a:gd name="adj" fmla="val 16667"/>
            </a:avLst>
          </a:prstGeom>
          <a:solidFill>
            <a:srgbClr val="CC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CC"/>
                </a:solidFill>
                <a:latin typeface="Times New Roman" pitchFamily="18" charset="0"/>
                <a:cs typeface="Times New Roman" pitchFamily="18" charset="0"/>
              </a:rPr>
              <a:t>Tiết 4 </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Bài 4: CÁC NƯỚC CHÂU Á</a:t>
            </a:r>
            <a:endParaRPr lang="en-US" sz="2800" b="1" dirty="0" smtClean="0">
              <a:solidFill>
                <a:srgbClr val="FF0000"/>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FF0000"/>
              </a:solidFill>
              <a:latin typeface="Times New Roman" pitchFamily="18" charset="0"/>
              <a:cs typeface="Times New Roman" pitchFamily="18" charset="0"/>
            </a:endParaRP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 y="666750"/>
            <a:ext cx="2895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I. Tình hình chung </a:t>
            </a:r>
            <a:endParaRPr lang="en-US" sz="2400" dirty="0">
              <a:solidFill>
                <a:srgbClr val="002060"/>
              </a:solidFill>
              <a:latin typeface="Times New Roman" pitchFamily="18" charset="0"/>
              <a:cs typeface="Times New Roman" pitchFamily="18" charset="0"/>
            </a:endParaRPr>
          </a:p>
        </p:txBody>
      </p:sp>
      <p:sp>
        <p:nvSpPr>
          <p:cNvPr id="7" name="Rectangle 1"/>
          <p:cNvSpPr>
            <a:spLocks noChangeArrowheads="1"/>
          </p:cNvSpPr>
          <p:nvPr/>
        </p:nvSpPr>
        <p:spPr bwMode="auto">
          <a:xfrm>
            <a:off x="0" y="142875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Tx/>
              <a:buChar char="-"/>
            </a:pP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Nhiều</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nước</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có</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tốc</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độ</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tăng</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trưởng</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nhanh</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về</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kinh</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70C0"/>
                </a:solidFill>
                <a:effectLst/>
                <a:latin typeface="Times New Roman" pitchFamily="18" charset="0"/>
                <a:cs typeface="Times New Roman" pitchFamily="18" charset="0"/>
              </a:rPr>
              <a:t>tế</a:t>
            </a: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a:t>
            </a:r>
            <a:endParaRPr lang="en-US" sz="2400" b="1" dirty="0" smtClean="0">
              <a:solidFill>
                <a:srgbClr val="0070C0"/>
              </a:solidFill>
              <a:latin typeface="Times New Roman" pitchFamily="18" charset="0"/>
              <a:cs typeface="Times New Roman" pitchFamily="18" charset="0"/>
            </a:endParaRPr>
          </a:p>
          <a:p>
            <a:pPr algn="just" fontAlgn="base">
              <a:spcBef>
                <a:spcPct val="0"/>
              </a:spcBef>
              <a:spcAft>
                <a:spcPct val="0"/>
              </a:spcAft>
              <a:buFontTx/>
              <a:buChar char="-"/>
            </a:pP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Dự</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đoán</a:t>
            </a:r>
            <a:r>
              <a:rPr lang="en-US" sz="2400" b="1" dirty="0" smtClean="0">
                <a:solidFill>
                  <a:srgbClr val="0070C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a:t>
            </a:r>
            <a:r>
              <a:rPr lang="en-US" sz="2400" b="1" dirty="0" err="1" smtClean="0">
                <a:solidFill>
                  <a:srgbClr val="C00000"/>
                </a:solidFill>
                <a:latin typeface="Times New Roman" pitchFamily="18" charset="0"/>
                <a:cs typeface="Times New Roman" pitchFamily="18" charset="0"/>
              </a:rPr>
              <a:t>thế</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kỉ</a:t>
            </a:r>
            <a:r>
              <a:rPr lang="en-US" sz="2400" b="1" dirty="0" smtClean="0">
                <a:solidFill>
                  <a:srgbClr val="C00000"/>
                </a:solidFill>
                <a:latin typeface="Times New Roman" pitchFamily="18" charset="0"/>
                <a:cs typeface="Times New Roman" pitchFamily="18" charset="0"/>
              </a:rPr>
              <a:t> XXI </a:t>
            </a:r>
            <a:r>
              <a:rPr lang="en-US" sz="2400" b="1" dirty="0" err="1" smtClean="0">
                <a:solidFill>
                  <a:srgbClr val="C00000"/>
                </a:solidFill>
                <a:latin typeface="Times New Roman" pitchFamily="18" charset="0"/>
                <a:cs typeface="Times New Roman" pitchFamily="18" charset="0"/>
              </a:rPr>
              <a:t>sẽ</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là</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thế</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kỉ</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của</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châu</a:t>
            </a:r>
            <a:r>
              <a:rPr lang="en-US" sz="2400" b="1" dirty="0" smtClean="0">
                <a:solidFill>
                  <a:srgbClr val="C00000"/>
                </a:solidFill>
                <a:latin typeface="Times New Roman" pitchFamily="18" charset="0"/>
                <a:cs typeface="Times New Roman" pitchFamily="18" charset="0"/>
              </a:rPr>
              <a:t> Á”</a:t>
            </a:r>
            <a:r>
              <a:rPr lang="en-US" sz="2400" b="1" dirty="0" smtClean="0">
                <a:solidFill>
                  <a:srgbClr val="0070C0"/>
                </a:solidFill>
                <a:latin typeface="Times New Roman" pitchFamily="18" charset="0"/>
                <a:cs typeface="Times New Roman" pitchFamily="18" charset="0"/>
              </a:rPr>
              <a:t>. </a:t>
            </a:r>
          </a:p>
          <a:p>
            <a:pPr algn="just" fontAlgn="base">
              <a:spcBef>
                <a:spcPct val="0"/>
              </a:spcBef>
              <a:spcAft>
                <a:spcPct val="0"/>
              </a:spcAft>
              <a:buFontTx/>
              <a:buChar char="-"/>
            </a:pP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Ấn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Độ</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đạt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thành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tựu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trong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nông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nghiệp</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công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nghiệp</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viễn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thông</a:t>
            </a:r>
            <a:r>
              <a:rPr lang="en-US" sz="2400" b="1" dirty="0" smtClean="0">
                <a:solidFill>
                  <a:srgbClr val="0070C0"/>
                </a:solidFill>
                <a:latin typeface="Times New Roman" pitchFamily="18" charset="0"/>
                <a:cs typeface="Times New Roman" pitchFamily="18" charset="0"/>
              </a:rPr>
              <a:t>... </a:t>
            </a:r>
          </a:p>
          <a:p>
            <a:pPr algn="just" fontAlgn="base">
              <a:spcBef>
                <a:spcPct val="0"/>
              </a:spcBef>
              <a:spcAft>
                <a:spcPct val="0"/>
              </a:spcAft>
              <a:buFontTx/>
              <a:buChar char="-"/>
            </a:pP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Hàn</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Quốc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từ</a:t>
            </a:r>
            <a:r>
              <a:rPr lang="en-US" sz="2400" b="1" dirty="0" smtClean="0">
                <a:solidFill>
                  <a:srgbClr val="0070C0"/>
                </a:solidFill>
                <a:latin typeface="Times New Roman" pitchFamily="18" charset="0"/>
                <a:cs typeface="Times New Roman" pitchFamily="18" charset="0"/>
              </a:rPr>
              <a:t> 1991 </a:t>
            </a:r>
            <a:r>
              <a:rPr lang="en-US" sz="2400" b="1" dirty="0" err="1" smtClean="0">
                <a:solidFill>
                  <a:srgbClr val="0070C0"/>
                </a:solidFill>
                <a:latin typeface="Times New Roman" pitchFamily="18" charset="0"/>
                <a:cs typeface="Times New Roman" pitchFamily="18" charset="0"/>
              </a:rPr>
              <a:t>đến</a:t>
            </a:r>
            <a:r>
              <a:rPr lang="en-US" sz="2400" b="1" dirty="0" smtClean="0">
                <a:solidFill>
                  <a:srgbClr val="0070C0"/>
                </a:solidFill>
                <a:latin typeface="Times New Roman" pitchFamily="18" charset="0"/>
                <a:cs typeface="Times New Roman" pitchFamily="18" charset="0"/>
              </a:rPr>
              <a:t> nay </a:t>
            </a:r>
            <a:r>
              <a:rPr lang="en-US" sz="2400" b="1" dirty="0" err="1" smtClean="0">
                <a:solidFill>
                  <a:srgbClr val="0070C0"/>
                </a:solidFill>
                <a:latin typeface="Times New Roman" pitchFamily="18" charset="0"/>
                <a:cs typeface="Times New Roman" pitchFamily="18" charset="0"/>
              </a:rPr>
              <a:t>là</a:t>
            </a:r>
            <a:r>
              <a:rPr lang="en-US" sz="2400" b="1" dirty="0" smtClean="0">
                <a:solidFill>
                  <a:srgbClr val="0070C0"/>
                </a:solidFill>
                <a:latin typeface="Times New Roman" pitchFamily="18" charset="0"/>
                <a:cs typeface="Times New Roman" pitchFamily="18" charset="0"/>
              </a:rPr>
              <a:t> 1 </a:t>
            </a:r>
            <a:r>
              <a:rPr lang="en-US" sz="2400" b="1" dirty="0" err="1" smtClean="0">
                <a:solidFill>
                  <a:srgbClr val="0070C0"/>
                </a:solidFill>
                <a:latin typeface="Times New Roman" pitchFamily="18" charset="0"/>
                <a:cs typeface="Times New Roman" pitchFamily="18" charset="0"/>
              </a:rPr>
              <a:t>trong</a:t>
            </a:r>
            <a:r>
              <a:rPr lang="en-US" sz="2400" b="1" dirty="0" smtClean="0">
                <a:solidFill>
                  <a:srgbClr val="0070C0"/>
                </a:solidFill>
                <a:latin typeface="Times New Roman" pitchFamily="18" charset="0"/>
                <a:cs typeface="Times New Roman" pitchFamily="18" charset="0"/>
              </a:rPr>
              <a:t> 4 “</a:t>
            </a:r>
            <a:r>
              <a:rPr lang="en-US" sz="2400" b="1" dirty="0" smtClean="0">
                <a:solidFill>
                  <a:srgbClr val="C00000"/>
                </a:solidFill>
                <a:latin typeface="Times New Roman" pitchFamily="18" charset="0"/>
                <a:cs typeface="Times New Roman" pitchFamily="18" charset="0"/>
              </a:rPr>
              <a:t>con </a:t>
            </a:r>
            <a:r>
              <a:rPr lang="en-US" sz="2400" b="1" dirty="0" err="1" smtClean="0">
                <a:solidFill>
                  <a:srgbClr val="C00000"/>
                </a:solidFill>
                <a:latin typeface="Times New Roman" pitchFamily="18" charset="0"/>
                <a:cs typeface="Times New Roman" pitchFamily="18" charset="0"/>
              </a:rPr>
              <a:t>rồng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châu</a:t>
            </a:r>
            <a:r>
              <a:rPr lang="en-US" sz="2400" b="1" dirty="0" smtClean="0">
                <a:solidFill>
                  <a:srgbClr val="C00000"/>
                </a:solidFill>
                <a:latin typeface="Times New Roman" pitchFamily="18" charset="0"/>
                <a:cs typeface="Times New Roman" pitchFamily="18" charset="0"/>
              </a:rPr>
              <a:t> Á</a:t>
            </a:r>
            <a:r>
              <a:rPr lang="en-US" sz="2400" b="1" dirty="0" smtClean="0">
                <a:solidFill>
                  <a:srgbClr val="0070C0"/>
                </a:solidFill>
                <a:latin typeface="Times New Roman" pitchFamily="18" charset="0"/>
                <a:cs typeface="Times New Roman" pitchFamily="18" charset="0"/>
              </a:rPr>
              <a:t>”.</a:t>
            </a:r>
            <a:endParaRPr lang="en-US" sz="2400" dirty="0" smtClean="0">
              <a:solidFill>
                <a:srgbClr val="0070C0"/>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dirty="0" smtClean="0">
                <a:ln>
                  <a:noFill/>
                </a:ln>
                <a:solidFill>
                  <a:srgbClr val="0070C0"/>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676275" cy="533400"/>
          </a:xfrm>
          <a:prstGeom prst="rect">
            <a:avLst/>
          </a:prstGeom>
          <a:noFill/>
          <a:ln w="9525" cap="flat">
            <a:noFill/>
            <a:round/>
            <a:headEnd/>
            <a:tailEnd/>
          </a:ln>
          <a:effectLst/>
        </p:spPr>
      </p:pic>
      <p:sp>
        <p:nvSpPr>
          <p:cNvPr id="9" name="AutoShape 2"/>
          <p:cNvSpPr>
            <a:spLocks noChangeArrowheads="1"/>
          </p:cNvSpPr>
          <p:nvPr/>
        </p:nvSpPr>
        <p:spPr bwMode="auto">
          <a:xfrm>
            <a:off x="914400" y="0"/>
            <a:ext cx="7775575" cy="514350"/>
          </a:xfrm>
          <a:prstGeom prst="roundRect">
            <a:avLst>
              <a:gd name="adj" fmla="val 16667"/>
            </a:avLst>
          </a:prstGeom>
          <a:solidFill>
            <a:srgbClr val="CC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CC"/>
                </a:solidFill>
                <a:latin typeface="Times New Roman" pitchFamily="18" charset="0"/>
                <a:cs typeface="Times New Roman" pitchFamily="18" charset="0"/>
              </a:rPr>
              <a:t>Tiết 4 </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Bài 4: CÁC NƯỚC CHÂU Á</a:t>
            </a:r>
            <a:endParaRPr lang="en-US" sz="2800" b="1" dirty="0" smtClean="0">
              <a:solidFill>
                <a:srgbClr val="FF0000"/>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FF0000"/>
              </a:solidFill>
              <a:latin typeface="Times New Roman" pitchFamily="18" charset="0"/>
              <a:cs typeface="Times New Roman" pitchFamily="18" charset="0"/>
            </a:endParaRP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 y="666750"/>
            <a:ext cx="23622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smtClean="0">
                <a:solidFill>
                  <a:srgbClr val="002060"/>
                </a:solidFill>
                <a:latin typeface="Times New Roman" pitchFamily="18" charset="0"/>
                <a:cs typeface="Times New Roman" pitchFamily="18" charset="0"/>
              </a:rPr>
              <a:t>II. Trung Quốc </a:t>
            </a:r>
            <a:endParaRPr lang="en-US" sz="2400" dirty="0">
              <a:solidFill>
                <a:srgbClr val="002060"/>
              </a:solidFill>
              <a:latin typeface="Times New Roman" pitchFamily="18" charset="0"/>
              <a:cs typeface="Times New Roman" pitchFamily="18" charset="0"/>
            </a:endParaRPr>
          </a:p>
        </p:txBody>
      </p:sp>
      <p:sp>
        <p:nvSpPr>
          <p:cNvPr id="7" name="TextBox 6"/>
          <p:cNvSpPr txBox="1"/>
          <p:nvPr/>
        </p:nvSpPr>
        <p:spPr>
          <a:xfrm>
            <a:off x="4495800" y="4743390"/>
            <a:ext cx="4648200" cy="338554"/>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Lược đồ nước CHND Trung Hoa sau khi thành lập</a:t>
            </a:r>
            <a:endParaRPr lang="en-US" sz="1600" b="1" dirty="0">
              <a:latin typeface="Times New Roman" pitchFamily="18" charset="0"/>
              <a:cs typeface="Times New Roman" pitchFamily="18" charset="0"/>
            </a:endParaRPr>
          </a:p>
        </p:txBody>
      </p:sp>
      <p:pic>
        <p:nvPicPr>
          <p:cNvPr id="53251" name="Picture 3" descr="D:\luoc_do_nuoc_chnd_trung_hoa_sau_ngay_thanh_lap_500.jpg"/>
          <p:cNvPicPr>
            <a:picLocks noChangeAspect="1" noChangeArrowheads="1"/>
          </p:cNvPicPr>
          <p:nvPr/>
        </p:nvPicPr>
        <p:blipFill>
          <a:blip r:embed="rId4"/>
          <a:srcRect/>
          <a:stretch>
            <a:fillRect/>
          </a:stretch>
        </p:blipFill>
        <p:spPr bwMode="auto">
          <a:xfrm>
            <a:off x="4648200" y="666750"/>
            <a:ext cx="4495800" cy="4038600"/>
          </a:xfrm>
          <a:prstGeom prst="rect">
            <a:avLst/>
          </a:prstGeom>
          <a:noFill/>
        </p:spPr>
      </p:pic>
      <p:sp>
        <p:nvSpPr>
          <p:cNvPr id="12" name="Rectangular Callout 11"/>
          <p:cNvSpPr/>
          <p:nvPr/>
        </p:nvSpPr>
        <p:spPr>
          <a:xfrm>
            <a:off x="457200" y="2419350"/>
            <a:ext cx="3810000" cy="2362200"/>
          </a:xfrm>
          <a:prstGeom prst="wedgeRectCallout">
            <a:avLst>
              <a:gd name="adj1" fmla="val 95621"/>
              <a:gd name="adj2" fmla="val -3712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Diện tích: 9,5 triệu Km2.</a:t>
            </a:r>
          </a:p>
          <a:p>
            <a:pPr algn="ctr"/>
            <a:r>
              <a:rPr lang="en-US" sz="2400" b="1" dirty="0" smtClean="0">
                <a:solidFill>
                  <a:schemeClr val="tx1"/>
                </a:solidFill>
                <a:latin typeface="Times New Roman" pitchFamily="18" charset="0"/>
                <a:cs typeface="Times New Roman" pitchFamily="18" charset="0"/>
              </a:rPr>
              <a:t>-&gt; Đứng thứ 4 thế giới sau Ca-na-đa, </a:t>
            </a:r>
            <a:r>
              <a:rPr lang="en-US" sz="2400" b="1" dirty="0" err="1" smtClean="0">
                <a:solidFill>
                  <a:schemeClr val="tx1"/>
                </a:solidFill>
                <a:latin typeface="Times New Roman" pitchFamily="18" charset="0"/>
                <a:cs typeface="Times New Roman" pitchFamily="18" charset="0"/>
              </a:rPr>
              <a:t>Liên</a:t>
            </a:r>
            <a:r>
              <a:rPr lang="en-US" sz="2400" b="1" dirty="0" smtClean="0">
                <a:solidFill>
                  <a:schemeClr val="tx1"/>
                </a:solidFill>
                <a:latin typeface="Times New Roman" pitchFamily="18" charset="0"/>
                <a:cs typeface="Times New Roman" pitchFamily="18" charset="0"/>
              </a:rPr>
              <a:t> bang Nga, Hoa Kì</a:t>
            </a:r>
          </a:p>
          <a:p>
            <a:pPr algn="ctr"/>
            <a:r>
              <a:rPr lang="en-US" sz="2400" b="1" dirty="0" smtClean="0">
                <a:solidFill>
                  <a:schemeClr val="tx1"/>
                </a:solidFill>
                <a:latin typeface="Times New Roman" pitchFamily="18" charset="0"/>
                <a:cs typeface="Times New Roman" pitchFamily="18" charset="0"/>
              </a:rPr>
              <a:t>Dân số: 1,398 tỉ người (2019)</a:t>
            </a:r>
            <a:endParaRPr lang="en-US" sz="2400" b="1" dirty="0">
              <a:solidFill>
                <a:schemeClr val="tx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676275" cy="533400"/>
          </a:xfrm>
          <a:prstGeom prst="rect">
            <a:avLst/>
          </a:prstGeom>
          <a:noFill/>
          <a:ln w="9525" cap="flat">
            <a:noFill/>
            <a:round/>
            <a:headEnd/>
            <a:tailEnd/>
          </a:ln>
          <a:effectLst/>
        </p:spPr>
      </p:pic>
      <p:sp>
        <p:nvSpPr>
          <p:cNvPr id="9" name="AutoShape 2"/>
          <p:cNvSpPr>
            <a:spLocks noChangeArrowheads="1"/>
          </p:cNvSpPr>
          <p:nvPr/>
        </p:nvSpPr>
        <p:spPr bwMode="auto">
          <a:xfrm>
            <a:off x="914400" y="0"/>
            <a:ext cx="7775575" cy="514350"/>
          </a:xfrm>
          <a:prstGeom prst="roundRect">
            <a:avLst>
              <a:gd name="adj" fmla="val 16667"/>
            </a:avLst>
          </a:prstGeom>
          <a:solidFill>
            <a:srgbClr val="CC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CC"/>
                </a:solidFill>
                <a:latin typeface="Times New Roman" pitchFamily="18" charset="0"/>
                <a:cs typeface="Times New Roman" pitchFamily="18" charset="0"/>
              </a:rPr>
              <a:t>Tiết 4 </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Bài 4: CÁC NƯỚC CHÂU Á</a:t>
            </a:r>
            <a:endParaRPr lang="en-US" sz="2800" b="1" dirty="0" smtClean="0">
              <a:solidFill>
                <a:srgbClr val="FF0000"/>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FF0000"/>
              </a:solidFill>
              <a:latin typeface="Times New Roman" pitchFamily="18" charset="0"/>
              <a:cs typeface="Times New Roman" pitchFamily="18" charset="0"/>
            </a:endParaRP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 y="666750"/>
            <a:ext cx="23622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smtClean="0">
                <a:solidFill>
                  <a:srgbClr val="002060"/>
                </a:solidFill>
                <a:latin typeface="Times New Roman" pitchFamily="18" charset="0"/>
                <a:cs typeface="Times New Roman" pitchFamily="18" charset="0"/>
              </a:rPr>
              <a:t>II. Trung Quốc </a:t>
            </a:r>
            <a:endParaRPr lang="en-US" sz="2400" dirty="0">
              <a:solidFill>
                <a:srgbClr val="002060"/>
              </a:solidFill>
              <a:latin typeface="Times New Roman" pitchFamily="18" charset="0"/>
              <a:cs typeface="Times New Roman" pitchFamily="18" charset="0"/>
            </a:endParaRPr>
          </a:p>
        </p:txBody>
      </p:sp>
      <p:sp>
        <p:nvSpPr>
          <p:cNvPr id="13" name="TextBox 12"/>
          <p:cNvSpPr txBox="1"/>
          <p:nvPr/>
        </p:nvSpPr>
        <p:spPr>
          <a:xfrm>
            <a:off x="0" y="1123950"/>
            <a:ext cx="85344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1. Sự ra đời của nước Cộng hòa Nhân dân Trung Hoa:</a:t>
            </a:r>
            <a:endParaRPr lang="en-US" sz="2400" b="1" dirty="0">
              <a:solidFill>
                <a:srgbClr val="C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Thien An Mon"/>
          <p:cNvPicPr>
            <a:picLocks noGrp="1" noChangeAspect="1" noChangeArrowheads="1"/>
          </p:cNvPicPr>
          <p:nvPr>
            <p:ph type="body" idx="1"/>
          </p:nvPr>
        </p:nvPicPr>
        <p:blipFill>
          <a:blip r:embed="rId2"/>
          <a:srcRect/>
          <a:stretch>
            <a:fillRect/>
          </a:stretch>
        </p:blipFill>
        <p:spPr>
          <a:xfrm>
            <a:off x="3810000" y="0"/>
            <a:ext cx="5334000" cy="5143500"/>
          </a:xfrm>
          <a:noFill/>
        </p:spPr>
      </p:pic>
      <p:sp>
        <p:nvSpPr>
          <p:cNvPr id="11270" name="Text Box 6"/>
          <p:cNvSpPr txBox="1">
            <a:spLocks noChangeArrowheads="1"/>
          </p:cNvSpPr>
          <p:nvPr/>
        </p:nvSpPr>
        <p:spPr bwMode="auto">
          <a:xfrm>
            <a:off x="3733800" y="4681835"/>
            <a:ext cx="56388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a:latin typeface="Times New Roman" pitchFamily="18" charset="0"/>
              </a:rPr>
              <a:t>Thiên An Môn</a:t>
            </a:r>
          </a:p>
        </p:txBody>
      </p:sp>
      <p:grpSp>
        <p:nvGrpSpPr>
          <p:cNvPr id="2" name="Group 9"/>
          <p:cNvGrpSpPr>
            <a:grpSpLocks/>
          </p:cNvGrpSpPr>
          <p:nvPr/>
        </p:nvGrpSpPr>
        <p:grpSpPr bwMode="auto">
          <a:xfrm>
            <a:off x="0" y="133350"/>
            <a:ext cx="3505200" cy="3088026"/>
            <a:chOff x="2064" y="960"/>
            <a:chExt cx="1680" cy="1603"/>
          </a:xfrm>
        </p:grpSpPr>
        <p:pic>
          <p:nvPicPr>
            <p:cNvPr id="21510" name="Picture 5" descr="Mao Trach Dong-1949"/>
            <p:cNvPicPr>
              <a:picLocks noChangeAspect="1" noChangeArrowheads="1"/>
            </p:cNvPicPr>
            <p:nvPr/>
          </p:nvPicPr>
          <p:blipFill>
            <a:blip r:embed="rId3"/>
            <a:srcRect/>
            <a:stretch>
              <a:fillRect/>
            </a:stretch>
          </p:blipFill>
          <p:spPr bwMode="auto">
            <a:xfrm>
              <a:off x="2064" y="960"/>
              <a:ext cx="1680" cy="1603"/>
            </a:xfrm>
            <a:prstGeom prst="rect">
              <a:avLst/>
            </a:prstGeom>
            <a:noFill/>
            <a:ln w="9525">
              <a:noFill/>
              <a:miter lim="800000"/>
              <a:headEnd/>
              <a:tailEnd/>
            </a:ln>
          </p:spPr>
        </p:pic>
        <p:sp>
          <p:nvSpPr>
            <p:cNvPr id="21511" name="Text Box 8"/>
            <p:cNvSpPr txBox="1">
              <a:spLocks noChangeArrowheads="1"/>
            </p:cNvSpPr>
            <p:nvPr/>
          </p:nvSpPr>
          <p:spPr bwMode="auto">
            <a:xfrm>
              <a:off x="2064" y="2305"/>
              <a:ext cx="1680" cy="240"/>
            </a:xfrm>
            <a:prstGeom prst="rect">
              <a:avLst/>
            </a:prstGeom>
            <a:noFill/>
            <a:ln w="9525">
              <a:noFill/>
              <a:miter lim="800000"/>
              <a:headEnd/>
              <a:tailEnd/>
            </a:ln>
            <a:effectLst/>
          </p:spPr>
          <p:txBody>
            <a:bodyPr>
              <a:spAutoFit/>
            </a:bodyPr>
            <a:lstStyle/>
            <a:p>
              <a:pPr algn="ctr">
                <a:spcBef>
                  <a:spcPct val="50000"/>
                </a:spcBef>
              </a:pPr>
              <a:r>
                <a:rPr lang="en-US" sz="2400" b="1" dirty="0" smtClean="0">
                  <a:solidFill>
                    <a:srgbClr val="FFFF00"/>
                  </a:solidFill>
                  <a:latin typeface="Times New Roman" pitchFamily="18" charset="0"/>
                </a:rPr>
                <a:t>01/10/1949</a:t>
              </a:r>
              <a:endParaRPr lang="en-US" sz="2400" b="1" dirty="0">
                <a:solidFill>
                  <a:srgbClr val="FFFF00"/>
                </a:solidFill>
                <a:latin typeface="Times New Roman" pitchFamily="18" charset="0"/>
              </a:endParaRPr>
            </a:p>
          </p:txBody>
        </p:sp>
      </p:grpSp>
      <p:sp>
        <p:nvSpPr>
          <p:cNvPr id="8" name="Text Box 6"/>
          <p:cNvSpPr txBox="1">
            <a:spLocks noChangeArrowheads="1"/>
          </p:cNvSpPr>
          <p:nvPr/>
        </p:nvSpPr>
        <p:spPr bwMode="auto">
          <a:xfrm>
            <a:off x="0" y="3257550"/>
            <a:ext cx="3505200" cy="400110"/>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latin typeface="Times New Roman" pitchFamily="18" charset="0"/>
              </a:rPr>
              <a:t>Chủ tịch Mao Trạch Đông</a:t>
            </a:r>
            <a:endParaRPr lang="en-US" sz="2000" b="1"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457201" y="514350"/>
            <a:ext cx="7086600" cy="3539430"/>
          </a:xfrm>
          <a:prstGeom prst="rect">
            <a:avLst/>
          </a:prstGeom>
          <a:solidFill>
            <a:schemeClr val="bg1"/>
          </a:solidFill>
          <a:ln w="9525">
            <a:noFill/>
            <a:miter lim="800000"/>
            <a:headEnd/>
            <a:tailEnd/>
          </a:ln>
        </p:spPr>
        <p:txBody>
          <a:bodyPr wrap="square" rtlCol="0">
            <a:spAutoFit/>
          </a:bodyPr>
          <a:lstStyle/>
          <a:p>
            <a:r>
              <a:rPr lang="vi-VN" sz="3200" b="1" dirty="0">
                <a:latin typeface="+mj-lt"/>
              </a:rPr>
              <a:t>Câu 2. Những nước nào ở Đông Nam Á giành được độc lập trong năm 1945?</a:t>
            </a:r>
            <a:endParaRPr lang="vi-VN" sz="3200" dirty="0">
              <a:latin typeface="+mj-lt"/>
            </a:endParaRPr>
          </a:p>
          <a:p>
            <a:r>
              <a:rPr lang="vi-VN" sz="3200" dirty="0">
                <a:latin typeface="+mj-lt"/>
              </a:rPr>
              <a:t>A. Việt Nam, Lào, In-đô-nê-xi-a.</a:t>
            </a:r>
          </a:p>
          <a:p>
            <a:r>
              <a:rPr lang="vi-VN" sz="3200" dirty="0">
                <a:latin typeface="+mj-lt"/>
              </a:rPr>
              <a:t>B. Việt Nam, </a:t>
            </a:r>
            <a:r>
              <a:rPr lang="vi-VN" sz="3200" dirty="0" smtClean="0">
                <a:latin typeface="+mj-lt"/>
              </a:rPr>
              <a:t>In-đô-nê-xi-a</a:t>
            </a:r>
            <a:r>
              <a:rPr lang="en-US" sz="3200" dirty="0" smtClean="0">
                <a:latin typeface="+mj-lt"/>
              </a:rPr>
              <a:t>, </a:t>
            </a:r>
            <a:r>
              <a:rPr lang="en-US" sz="3200" dirty="0" err="1" smtClean="0">
                <a:latin typeface="Times New Roman" pitchFamily="18" charset="0"/>
                <a:cs typeface="Times New Roman" pitchFamily="18" charset="0"/>
              </a:rPr>
              <a:t>Bru-nây</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mj-lt"/>
              </a:rPr>
              <a:t>C. Lào, In-đô-nê-xi-a, Phi-lip-pin</a:t>
            </a:r>
          </a:p>
          <a:p>
            <a:r>
              <a:rPr lang="vi-VN" sz="3200" dirty="0">
                <a:latin typeface="+mj-lt"/>
              </a:rPr>
              <a:t>D. Việt Nam, Lào, Cam-pu-chia.</a:t>
            </a:r>
          </a:p>
          <a:p>
            <a:pPr algn="ctr"/>
            <a:endParaRPr lang="en-US" sz="3200" dirty="0">
              <a:solidFill>
                <a:srgbClr val="FF0000"/>
              </a:solidFill>
              <a:latin typeface="+mj-lt"/>
              <a:cs typeface="Times New Roman" pitchFamily="18" charset="0"/>
            </a:endParaRPr>
          </a:p>
        </p:txBody>
      </p:sp>
      <p:sp>
        <p:nvSpPr>
          <p:cNvPr id="6" name="Left Arrow 5"/>
          <p:cNvSpPr/>
          <p:nvPr/>
        </p:nvSpPr>
        <p:spPr>
          <a:xfrm>
            <a:off x="6096000" y="161257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4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 descr="Cau hoi"/>
          <p:cNvPicPr>
            <a:picLocks noChangeAspect="1" noChangeArrowheads="1" noCrop="1"/>
          </p:cNvPicPr>
          <p:nvPr/>
        </p:nvPicPr>
        <p:blipFill>
          <a:blip r:embed="rId2">
            <a:duotone>
              <a:prstClr val="black"/>
              <a:schemeClr val="accent6">
                <a:tint val="45000"/>
                <a:satMod val="400000"/>
              </a:schemeClr>
            </a:duotone>
          </a:blip>
          <a:srcRect/>
          <a:stretch>
            <a:fillRect/>
          </a:stretch>
        </p:blipFill>
        <p:spPr bwMode="auto">
          <a:xfrm>
            <a:off x="0" y="0"/>
            <a:ext cx="914400" cy="1200150"/>
          </a:xfrm>
          <a:prstGeom prst="rect">
            <a:avLst/>
          </a:prstGeom>
          <a:solidFill>
            <a:schemeClr val="accent5">
              <a:lumMod val="20000"/>
              <a:lumOff val="80000"/>
            </a:schemeClr>
          </a:solidFill>
          <a:ln w="9525">
            <a:noFill/>
            <a:miter lim="800000"/>
            <a:headEnd/>
            <a:tailEnd/>
          </a:ln>
        </p:spPr>
      </p:pic>
      <p:sp>
        <p:nvSpPr>
          <p:cNvPr id="6" name="TextBox 5">
            <a:extLst>
              <a:ext uri="{FF2B5EF4-FFF2-40B4-BE49-F238E27FC236}">
                <a16:creationId xmlns:a16="http://schemas.microsoft.com/office/drawing/2014/main" xmlns="" id="{743AA646-FC9B-4031-84BE-C6279B04DDBA}"/>
              </a:ext>
            </a:extLst>
          </p:cNvPr>
          <p:cNvSpPr txBox="1"/>
          <p:nvPr/>
        </p:nvSpPr>
        <p:spPr>
          <a:xfrm>
            <a:off x="990600" y="0"/>
            <a:ext cx="7924800" cy="101438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spcAft>
                <a:spcPts val="800"/>
              </a:spcAft>
            </a:pPr>
            <a:r>
              <a:rPr lang="en-US" sz="2800" b="1" dirty="0" smtClean="0">
                <a:solidFill>
                  <a:srgbClr val="FF0000"/>
                </a:solidFill>
                <a:latin typeface="Times New Roman" pitchFamily="18" charset="0"/>
                <a:cs typeface="Times New Roman" pitchFamily="18" charset="0"/>
              </a:rPr>
              <a:t>Nước Cộng hòa nhân dân Trung Hoa ra đời có ý nghĩa gì </a:t>
            </a:r>
            <a:r>
              <a:rPr lang="en-US" sz="2600" b="1" dirty="0" smtClean="0">
                <a:solidFill>
                  <a:srgbClr val="FF0000"/>
                </a:solidFill>
                <a:latin typeface="Times New Roman" pitchFamily="18" charset="0"/>
                <a:ea typeface="Calibri" panose="020F0502020204030204" pitchFamily="34" charset="0"/>
                <a:cs typeface="Times New Roman" pitchFamily="18" charset="0"/>
              </a:rPr>
              <a:t>?</a:t>
            </a:r>
            <a:endParaRPr lang="en-US" sz="2600" b="1" dirty="0">
              <a:solidFill>
                <a:srgbClr val="FF0000"/>
              </a:solidFill>
              <a:effectLst/>
              <a:latin typeface="Times New Roman" pitchFamily="18" charset="0"/>
              <a:ea typeface="Calibri" panose="020F0502020204030204" pitchFamily="34" charset="0"/>
              <a:cs typeface="Times New Roman" pitchFamily="18" charset="0"/>
            </a:endParaRPr>
          </a:p>
        </p:txBody>
      </p:sp>
      <p:sp>
        <p:nvSpPr>
          <p:cNvPr id="39937" name="Rectangle 1"/>
          <p:cNvSpPr>
            <a:spLocks noChangeArrowheads="1"/>
          </p:cNvSpPr>
          <p:nvPr/>
        </p:nvSpPr>
        <p:spPr bwMode="auto">
          <a:xfrm>
            <a:off x="609600" y="1504950"/>
            <a:ext cx="80010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600" b="1" dirty="0" smtClean="0">
                <a:latin typeface="Times New Roman" pitchFamily="18" charset="0"/>
                <a:cs typeface="Times New Roman" pitchFamily="18" charset="0"/>
              </a:rPr>
              <a:t>- Kết thúc ách nô dịch của đế quốc và phong kiến.</a:t>
            </a:r>
          </a:p>
          <a:p>
            <a:pPr>
              <a:buFontTx/>
              <a:buChar char="-"/>
            </a:pPr>
            <a:r>
              <a:rPr lang="en-US" sz="2600" b="1" dirty="0" smtClean="0">
                <a:latin typeface="Times New Roman" pitchFamily="18" charset="0"/>
                <a:cs typeface="Times New Roman" pitchFamily="18" charset="0"/>
              </a:rPr>
              <a:t> Đưa Trung Quốc bước vào kỉ nguyên độc lập, tự do.</a:t>
            </a:r>
          </a:p>
          <a:p>
            <a:r>
              <a:rPr lang="en-US" sz="2600" b="1" dirty="0" smtClean="0">
                <a:latin typeface="Times New Roman" pitchFamily="18" charset="0"/>
                <a:cs typeface="Times New Roman" pitchFamily="18" charset="0"/>
              </a:rPr>
              <a:t>- CNXH được nối liền từ châu Âu sang châu Á.</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box(in)">
                                      <p:cBhvr>
                                        <p:cTn id="7" dur="5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676275" cy="533400"/>
          </a:xfrm>
          <a:prstGeom prst="rect">
            <a:avLst/>
          </a:prstGeom>
          <a:noFill/>
          <a:ln w="9525" cap="flat">
            <a:noFill/>
            <a:round/>
            <a:headEnd/>
            <a:tailEnd/>
          </a:ln>
          <a:effectLst/>
        </p:spPr>
      </p:pic>
      <p:sp>
        <p:nvSpPr>
          <p:cNvPr id="9" name="AutoShape 2"/>
          <p:cNvSpPr>
            <a:spLocks noChangeArrowheads="1"/>
          </p:cNvSpPr>
          <p:nvPr/>
        </p:nvSpPr>
        <p:spPr bwMode="auto">
          <a:xfrm>
            <a:off x="914400" y="0"/>
            <a:ext cx="7775575" cy="514350"/>
          </a:xfrm>
          <a:prstGeom prst="roundRect">
            <a:avLst>
              <a:gd name="adj" fmla="val 16667"/>
            </a:avLst>
          </a:prstGeom>
          <a:solidFill>
            <a:srgbClr val="CC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CC"/>
                </a:solidFill>
                <a:latin typeface="Times New Roman" pitchFamily="18" charset="0"/>
                <a:cs typeface="Times New Roman" pitchFamily="18" charset="0"/>
              </a:rPr>
              <a:t>Tiết 4 </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Bài 4: CÁC NƯỚC CHÂU Á</a:t>
            </a:r>
            <a:endParaRPr lang="en-US" sz="2800" b="1" dirty="0" smtClean="0">
              <a:solidFill>
                <a:srgbClr val="FF0000"/>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FF0000"/>
              </a:solidFill>
              <a:latin typeface="Times New Roman" pitchFamily="18" charset="0"/>
              <a:cs typeface="Times New Roman" pitchFamily="18" charset="0"/>
            </a:endParaRP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 y="666750"/>
            <a:ext cx="23622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smtClean="0">
                <a:solidFill>
                  <a:srgbClr val="002060"/>
                </a:solidFill>
                <a:latin typeface="Times New Roman" pitchFamily="18" charset="0"/>
                <a:cs typeface="Times New Roman" pitchFamily="18" charset="0"/>
              </a:rPr>
              <a:t>II. Trung Quốc </a:t>
            </a:r>
            <a:endParaRPr lang="en-US" sz="2400" dirty="0">
              <a:solidFill>
                <a:srgbClr val="002060"/>
              </a:solidFill>
              <a:latin typeface="Times New Roman" pitchFamily="18" charset="0"/>
              <a:cs typeface="Times New Roman" pitchFamily="18" charset="0"/>
            </a:endParaRPr>
          </a:p>
        </p:txBody>
      </p:sp>
      <p:sp>
        <p:nvSpPr>
          <p:cNvPr id="13" name="TextBox 12"/>
          <p:cNvSpPr txBox="1"/>
          <p:nvPr/>
        </p:nvSpPr>
        <p:spPr>
          <a:xfrm>
            <a:off x="0" y="1123950"/>
            <a:ext cx="8534400"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1. Sự ra đời của nước Cộng hòa Nhân dân Trung Hoa:</a:t>
            </a:r>
            <a:endParaRPr lang="en-US" sz="2400" b="1" dirty="0">
              <a:solidFill>
                <a:srgbClr val="C00000"/>
              </a:solidFill>
              <a:latin typeface="Times New Roman" pitchFamily="18" charset="0"/>
              <a:cs typeface="Times New Roman" pitchFamily="18" charset="0"/>
            </a:endParaRPr>
          </a:p>
        </p:txBody>
      </p:sp>
      <p:sp>
        <p:nvSpPr>
          <p:cNvPr id="6" name="Rectangle 1"/>
          <p:cNvSpPr>
            <a:spLocks noChangeArrowheads="1"/>
          </p:cNvSpPr>
          <p:nvPr/>
        </p:nvSpPr>
        <p:spPr bwMode="auto">
          <a:xfrm>
            <a:off x="109476" y="1733550"/>
            <a:ext cx="865352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latin typeface="Times New Roman" pitchFamily="18" charset="0"/>
                <a:cs typeface="Times New Roman" pitchFamily="18" charset="0"/>
              </a:rPr>
              <a:t>Ngày 01/10/1949, nước Cộng hòa Nhân dân Trung Hoa thành lập.</a:t>
            </a:r>
          </a:p>
          <a:p>
            <a:pPr>
              <a:buFontTx/>
              <a:buChar char="-"/>
            </a:pPr>
            <a:r>
              <a:rPr lang="en-US" sz="2800" dirty="0" smtClean="0">
                <a:latin typeface="Times New Roman" pitchFamily="18" charset="0"/>
                <a:cs typeface="Times New Roman" pitchFamily="18" charset="0"/>
              </a:rPr>
              <a:t> Ý nghĩa:</a:t>
            </a:r>
          </a:p>
          <a:p>
            <a:r>
              <a:rPr lang="en-US" sz="2800" dirty="0" smtClean="0">
                <a:latin typeface="Times New Roman" pitchFamily="18" charset="0"/>
                <a:cs typeface="Times New Roman" pitchFamily="18" charset="0"/>
              </a:rPr>
              <a:t>+ Kết thúc ách nô dịch của đế quốc và phong kiến.</a:t>
            </a:r>
          </a:p>
          <a:p>
            <a:r>
              <a:rPr lang="en-US" sz="2800" dirty="0" smtClean="0">
                <a:latin typeface="Times New Roman" pitchFamily="18" charset="0"/>
                <a:cs typeface="Times New Roman" pitchFamily="18" charset="0"/>
              </a:rPr>
              <a:t>+ Đưa Trung Quốc bước vào kỉ nguyên độc lập, tự do.</a:t>
            </a:r>
          </a:p>
          <a:p>
            <a:r>
              <a:rPr lang="en-US" sz="2800" dirty="0" smtClean="0">
                <a:latin typeface="Times New Roman" pitchFamily="18" charset="0"/>
                <a:cs typeface="Times New Roman" pitchFamily="18" charset="0"/>
              </a:rPr>
              <a:t>+ CNXH được nối liền từ châu Âu sang châu Á.</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1950"/>
            <a:ext cx="815339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bwMode="auto">
          <a:xfrm>
            <a:off x="1600200" y="4629150"/>
            <a:ext cx="6109878" cy="369332"/>
          </a:xfrm>
          <a:prstGeom prst="rect">
            <a:avLst/>
          </a:prstGeom>
          <a:solidFill>
            <a:srgbClr val="FFFF00"/>
          </a:solidFill>
          <a:ln w="9525">
            <a:noFill/>
            <a:miter lim="800000"/>
            <a:headEnd/>
            <a:tailEnd/>
          </a:ln>
        </p:spPr>
        <p:txBody>
          <a:bodyPr wrap="none" rtlCol="0">
            <a:spAutoFit/>
          </a:bodyPr>
          <a:lstStyle/>
          <a:p>
            <a:pPr algn="ctr"/>
            <a:r>
              <a:rPr lang="en-US" dirty="0" err="1" smtClean="0">
                <a:solidFill>
                  <a:srgbClr val="FF0000"/>
                </a:solidFill>
                <a:latin typeface="Times New Roman" pitchFamily="18" charset="0"/>
                <a:cs typeface="Times New Roman" pitchFamily="18" charset="0"/>
              </a:rPr>
              <a:t>Hình</a:t>
            </a:r>
            <a:r>
              <a:rPr lang="en-US" dirty="0" smtClean="0">
                <a:solidFill>
                  <a:srgbClr val="FF0000"/>
                </a:solidFill>
                <a:latin typeface="Times New Roman" pitchFamily="18" charset="0"/>
                <a:cs typeface="Times New Roman" pitchFamily="18" charset="0"/>
              </a:rPr>
              <a:t> 6/</a:t>
            </a:r>
            <a:r>
              <a:rPr lang="en-US" dirty="0" err="1" smtClean="0">
                <a:solidFill>
                  <a:srgbClr val="FF0000"/>
                </a:solidFill>
                <a:latin typeface="Times New Roman" pitchFamily="18" charset="0"/>
                <a:cs typeface="Times New Roman" pitchFamily="18" charset="0"/>
              </a:rPr>
              <a:t>sgk</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Lược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đồ</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nước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CHND</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Trung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Hoa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sau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ngày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thành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lập</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43035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447800" y="590550"/>
            <a:ext cx="184731" cy="369332"/>
          </a:xfrm>
          <a:prstGeom prst="rect">
            <a:avLst/>
          </a:prstGeom>
          <a:solidFill>
            <a:srgbClr val="FFFF00"/>
          </a:solidFill>
          <a:ln w="9525">
            <a:noFill/>
            <a:miter lim="800000"/>
            <a:headEnd/>
            <a:tailEnd/>
          </a:ln>
        </p:spPr>
        <p:txBody>
          <a:bodyPr wrap="none" rtlCol="0">
            <a:spAutoFit/>
          </a:bodyPr>
          <a:lstStyle/>
          <a:p>
            <a:pPr algn="ctr"/>
            <a:endParaRPr lang="en-US" dirty="0">
              <a:solidFill>
                <a:srgbClr val="FF0000"/>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575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390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676275" cy="533400"/>
          </a:xfrm>
          <a:prstGeom prst="rect">
            <a:avLst/>
          </a:prstGeom>
          <a:noFill/>
          <a:ln w="9525" cap="flat">
            <a:noFill/>
            <a:round/>
            <a:headEnd/>
            <a:tailEnd/>
          </a:ln>
          <a:effectLst/>
        </p:spPr>
      </p:pic>
      <p:sp>
        <p:nvSpPr>
          <p:cNvPr id="9" name="AutoShape 2"/>
          <p:cNvSpPr>
            <a:spLocks noChangeArrowheads="1"/>
          </p:cNvSpPr>
          <p:nvPr/>
        </p:nvSpPr>
        <p:spPr bwMode="auto">
          <a:xfrm>
            <a:off x="914400" y="0"/>
            <a:ext cx="7775575" cy="514350"/>
          </a:xfrm>
          <a:prstGeom prst="roundRect">
            <a:avLst>
              <a:gd name="adj" fmla="val 16667"/>
            </a:avLst>
          </a:prstGeom>
          <a:solidFill>
            <a:srgbClr val="CC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CC"/>
                </a:solidFill>
                <a:latin typeface="Times New Roman" pitchFamily="18" charset="0"/>
                <a:cs typeface="Times New Roman" pitchFamily="18" charset="0"/>
              </a:rPr>
              <a:t>Tiết 4 </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Bài 4: CÁC NƯỚC CHÂU Á</a:t>
            </a:r>
            <a:endParaRPr lang="en-US" sz="2800" b="1" dirty="0" smtClean="0">
              <a:solidFill>
                <a:srgbClr val="FF0000"/>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FF0000"/>
              </a:solidFill>
              <a:latin typeface="Times New Roman" pitchFamily="18" charset="0"/>
              <a:cs typeface="Times New Roman" pitchFamily="18" charset="0"/>
            </a:endParaRP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 y="666750"/>
            <a:ext cx="23622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smtClean="0">
                <a:solidFill>
                  <a:srgbClr val="002060"/>
                </a:solidFill>
                <a:latin typeface="Times New Roman" pitchFamily="18" charset="0"/>
                <a:cs typeface="Times New Roman" pitchFamily="18" charset="0"/>
              </a:rPr>
              <a:t>II. Trung Quốc </a:t>
            </a:r>
            <a:endParaRPr lang="en-US" sz="2400" dirty="0">
              <a:solidFill>
                <a:srgbClr val="002060"/>
              </a:solidFill>
              <a:latin typeface="Times New Roman" pitchFamily="18" charset="0"/>
              <a:cs typeface="Times New Roman" pitchFamily="18" charset="0"/>
            </a:endParaRPr>
          </a:p>
        </p:txBody>
      </p:sp>
      <p:sp>
        <p:nvSpPr>
          <p:cNvPr id="7" name="TextBox 6"/>
          <p:cNvSpPr txBox="1"/>
          <p:nvPr/>
        </p:nvSpPr>
        <p:spPr>
          <a:xfrm>
            <a:off x="0" y="1200150"/>
            <a:ext cx="8534400" cy="461665"/>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4. Công cuộc cải cách – mở cửa (từ năm 1978 đến nay)</a:t>
            </a:r>
            <a:endParaRPr lang="en-US" sz="2400" b="1" u="sng" dirty="0">
              <a:latin typeface="Times New Roman" pitchFamily="18" charset="0"/>
              <a:cs typeface="Times New Roman" pitchFamily="18" charset="0"/>
            </a:endParaRPr>
          </a:p>
        </p:txBody>
      </p:sp>
      <p:sp>
        <p:nvSpPr>
          <p:cNvPr id="75777" name="Rectangle 1"/>
          <p:cNvSpPr>
            <a:spLocks noChangeArrowheads="1"/>
          </p:cNvSpPr>
          <p:nvPr/>
        </p:nvSpPr>
        <p:spPr bwMode="auto">
          <a:xfrm>
            <a:off x="1" y="158115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Tháng 12-1978, Trung ương Đảng Cộng sản Trung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Quốc</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thực</a:t>
            </a:r>
            <a:r>
              <a:rPr kumimoji="0" lang="en-US"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hiện</a:t>
            </a:r>
            <a:r>
              <a:rPr kumimoji="0" lang="en-US"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đường</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lối cải cách - mở cửa.</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5982913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Deng_Xiaoping_and_Jimmy_Carter_at_the_arrival_ceremony_for_the_Vice_Premier_of_China._-_NARA_-_183157-restored(cropped).jpg"/>
          <p:cNvPicPr>
            <a:picLocks noChangeAspect="1" noChangeArrowheads="1"/>
          </p:cNvPicPr>
          <p:nvPr/>
        </p:nvPicPr>
        <p:blipFill>
          <a:blip r:embed="rId2"/>
          <a:srcRect/>
          <a:stretch>
            <a:fillRect/>
          </a:stretch>
        </p:blipFill>
        <p:spPr bwMode="auto">
          <a:xfrm>
            <a:off x="4343400" y="0"/>
            <a:ext cx="4800600" cy="5143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 Box 6"/>
          <p:cNvSpPr txBox="1">
            <a:spLocks noChangeArrowheads="1"/>
          </p:cNvSpPr>
          <p:nvPr/>
        </p:nvSpPr>
        <p:spPr bwMode="auto">
          <a:xfrm>
            <a:off x="152400" y="1200150"/>
            <a:ext cx="4267200" cy="1569660"/>
          </a:xfrm>
          <a:prstGeom prst="rect">
            <a:avLst/>
          </a:prstGeom>
          <a:noFill/>
          <a:ln w="9525">
            <a:noFill/>
            <a:miter lim="800000"/>
            <a:headEnd/>
            <a:tailEnd/>
          </a:ln>
          <a:effectLst/>
        </p:spPr>
        <p:txBody>
          <a:bodyPr wrap="square">
            <a:spAutoFit/>
          </a:bodyPr>
          <a:lstStyle/>
          <a:p>
            <a:pPr algn="ctr"/>
            <a:r>
              <a:rPr lang="en-US" sz="2400" b="1" dirty="0" smtClean="0">
                <a:latin typeface="Times New Roman" pitchFamily="18" charset="0"/>
              </a:rPr>
              <a:t>Đặng Tiểu Bình</a:t>
            </a:r>
          </a:p>
          <a:p>
            <a:pPr algn="ctr"/>
            <a:r>
              <a:rPr lang="en-US" sz="2400" b="1" dirty="0" smtClean="0">
                <a:solidFill>
                  <a:srgbClr val="0070C0"/>
                </a:solidFill>
                <a:latin typeface="Times New Roman" pitchFamily="18" charset="0"/>
              </a:rPr>
              <a:t>(1904 – 1997)</a:t>
            </a:r>
          </a:p>
          <a:p>
            <a:pPr algn="ctr"/>
            <a:r>
              <a:rPr lang="en-US" sz="2400" b="1" dirty="0" smtClean="0">
                <a:latin typeface="Times New Roman" pitchFamily="18" charset="0"/>
              </a:rPr>
              <a:t>Là người đề ra đường lối cải cách mở cửa năm 1978</a:t>
            </a:r>
            <a:endParaRPr lang="en-U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295400" y="0"/>
            <a:ext cx="6324600" cy="1809750"/>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Chủ trương công cuộc cải cách mở cửa của Trung Quốc là gì?</a:t>
            </a:r>
            <a:endParaRPr lang="en-US" sz="2800" b="1" dirty="0">
              <a:solidFill>
                <a:srgbClr val="FF0000"/>
              </a:solidFill>
              <a:latin typeface="Times New Roman" pitchFamily="18" charset="0"/>
              <a:cs typeface="Times New Roman" pitchFamily="18" charset="0"/>
            </a:endParaRPr>
          </a:p>
        </p:txBody>
      </p:sp>
      <p:sp>
        <p:nvSpPr>
          <p:cNvPr id="55297" name="Rectangle 1"/>
          <p:cNvSpPr>
            <a:spLocks noChangeArrowheads="1"/>
          </p:cNvSpPr>
          <p:nvPr/>
        </p:nvSpPr>
        <p:spPr bwMode="auto">
          <a:xfrm>
            <a:off x="533400" y="2114550"/>
            <a:ext cx="8305800" cy="1569660"/>
          </a:xfrm>
          <a:prstGeom prst="rect">
            <a:avLst/>
          </a:prstGeom>
          <a:solidFill>
            <a:schemeClr val="accent5">
              <a:lumMod val="20000"/>
              <a:lumOff val="80000"/>
            </a:scheme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Xây dựng CNXH mang màu sắc Trung Quốc</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Lấy phát triển kinh tế làm trung tâm.</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Thực hiện cải cách mở cửa nhằm mục tiêu hiện đại hóa, đưa đất nước trở thành quốc gia giàu mạnh, văn minh.</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box(in)">
                                      <p:cBhvr>
                                        <p:cTn id="7" dur="500"/>
                                        <p:tgtEl>
                                          <p:spTgt spid="55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676275" cy="533400"/>
          </a:xfrm>
          <a:prstGeom prst="rect">
            <a:avLst/>
          </a:prstGeom>
          <a:noFill/>
          <a:ln w="9525" cap="flat">
            <a:noFill/>
            <a:round/>
            <a:headEnd/>
            <a:tailEnd/>
          </a:ln>
          <a:effectLst/>
        </p:spPr>
      </p:pic>
      <p:sp>
        <p:nvSpPr>
          <p:cNvPr id="9" name="AutoShape 2"/>
          <p:cNvSpPr>
            <a:spLocks noChangeArrowheads="1"/>
          </p:cNvSpPr>
          <p:nvPr/>
        </p:nvSpPr>
        <p:spPr bwMode="auto">
          <a:xfrm>
            <a:off x="914400" y="0"/>
            <a:ext cx="7775575" cy="514350"/>
          </a:xfrm>
          <a:prstGeom prst="roundRect">
            <a:avLst>
              <a:gd name="adj" fmla="val 16667"/>
            </a:avLst>
          </a:prstGeom>
          <a:solidFill>
            <a:srgbClr val="CC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CC"/>
                </a:solidFill>
                <a:latin typeface="Times New Roman" pitchFamily="18" charset="0"/>
                <a:cs typeface="Times New Roman" pitchFamily="18" charset="0"/>
              </a:rPr>
              <a:t>Tiết 4 </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Bài 4: CÁC NƯỚC CHÂU Á</a:t>
            </a:r>
            <a:endParaRPr lang="en-US" sz="2800" b="1" dirty="0" smtClean="0">
              <a:solidFill>
                <a:srgbClr val="FF0000"/>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FF0000"/>
              </a:solidFill>
              <a:latin typeface="Times New Roman" pitchFamily="18" charset="0"/>
              <a:cs typeface="Times New Roman" pitchFamily="18" charset="0"/>
            </a:endParaRP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 y="666750"/>
            <a:ext cx="23622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smtClean="0">
                <a:solidFill>
                  <a:srgbClr val="002060"/>
                </a:solidFill>
                <a:latin typeface="Times New Roman" pitchFamily="18" charset="0"/>
                <a:cs typeface="Times New Roman" pitchFamily="18" charset="0"/>
              </a:rPr>
              <a:t>II. Trung Quốc </a:t>
            </a:r>
            <a:endParaRPr lang="en-US" sz="2400" dirty="0">
              <a:solidFill>
                <a:srgbClr val="002060"/>
              </a:solidFill>
              <a:latin typeface="Times New Roman" pitchFamily="18" charset="0"/>
              <a:cs typeface="Times New Roman" pitchFamily="18" charset="0"/>
            </a:endParaRPr>
          </a:p>
        </p:txBody>
      </p:sp>
      <p:sp>
        <p:nvSpPr>
          <p:cNvPr id="7" name="TextBox 6"/>
          <p:cNvSpPr txBox="1"/>
          <p:nvPr/>
        </p:nvSpPr>
        <p:spPr>
          <a:xfrm>
            <a:off x="0" y="1200150"/>
            <a:ext cx="8534400" cy="461665"/>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4. Công cuộc cải cách – mở cửa (từ năm 1978 đến nay)</a:t>
            </a:r>
            <a:endParaRPr lang="en-US" sz="2400" b="1" u="sng" dirty="0">
              <a:latin typeface="Times New Roman" pitchFamily="18" charset="0"/>
              <a:cs typeface="Times New Roman" pitchFamily="18" charset="0"/>
            </a:endParaRPr>
          </a:p>
        </p:txBody>
      </p:sp>
      <p:sp>
        <p:nvSpPr>
          <p:cNvPr id="8" name="Rectangle 1"/>
          <p:cNvSpPr>
            <a:spLocks noChangeArrowheads="1"/>
          </p:cNvSpPr>
          <p:nvPr/>
        </p:nvSpPr>
        <p:spPr bwMode="auto">
          <a:xfrm>
            <a:off x="0" y="2343150"/>
            <a:ext cx="9144000" cy="1938992"/>
          </a:xfrm>
          <a:prstGeom prst="rect">
            <a:avLst/>
          </a:prstGeom>
          <a:solidFill>
            <a:schemeClr val="bg1"/>
          </a:solidFill>
          <a:ln w="12700">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rgbClr val="00B0F0"/>
                </a:solidFill>
                <a:latin typeface="Times New Roman" pitchFamily="18" charset="0"/>
                <a:ea typeface="Calibri" pitchFamily="34" charset="0"/>
                <a:cs typeface="Times New Roman" pitchFamily="18" charset="0"/>
              </a:rPr>
              <a:t>*</a:t>
            </a:r>
            <a:r>
              <a:rPr kumimoji="0" lang="en-US" sz="240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 Nội</a:t>
            </a:r>
            <a:r>
              <a:rPr kumimoji="0" lang="en-US" sz="2400" i="0" u="none" strike="noStrike" cap="none" normalizeH="0" dirty="0" smtClean="0">
                <a:ln>
                  <a:noFill/>
                </a:ln>
                <a:solidFill>
                  <a:srgbClr val="00B0F0"/>
                </a:solidFill>
                <a:effectLst/>
                <a:latin typeface="Times New Roman" pitchFamily="18" charset="0"/>
                <a:ea typeface="Calibri" pitchFamily="34" charset="0"/>
                <a:cs typeface="Times New Roman" pitchFamily="18" charset="0"/>
              </a:rPr>
              <a:t> dung: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 Xây dựng CNXH mang màu sắc Trung Quốc</a:t>
            </a:r>
            <a:endParaRPr kumimoji="0" lang="en-US" sz="2400" i="0" u="none" strike="noStrike" cap="none" normalizeH="0" baseline="0" dirty="0" smtClean="0">
              <a:ln>
                <a:noFill/>
              </a:ln>
              <a:solidFill>
                <a:srgbClr val="00B0F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  Lấy phát triển kinh tế làm trung tâm.</a:t>
            </a:r>
            <a:endParaRPr kumimoji="0" lang="en-US" sz="2400" i="0" u="none" strike="noStrike" cap="none" normalizeH="0" baseline="0" dirty="0" smtClean="0">
              <a:ln>
                <a:noFill/>
              </a:ln>
              <a:solidFill>
                <a:srgbClr val="00B0F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 Thực hiện cải cách mở cửa nhằm mục tiêu hiện đại hóa, đưa đất nước trở thành quốc gia giàu mạnh, văn minh.</a:t>
            </a:r>
            <a:endParaRPr kumimoji="0" lang="en-US" sz="2400" i="0" u="none" strike="noStrike" cap="none" normalizeH="0" baseline="0" dirty="0" smtClean="0">
              <a:ln>
                <a:noFill/>
              </a:ln>
              <a:solidFill>
                <a:srgbClr val="00B0F0"/>
              </a:solidFill>
              <a:effectLst/>
              <a:latin typeface="Times New Roman" pitchFamily="18" charset="0"/>
              <a:cs typeface="Times New Roman" pitchFamily="18" charset="0"/>
            </a:endParaRPr>
          </a:p>
        </p:txBody>
      </p:sp>
      <p:sp>
        <p:nvSpPr>
          <p:cNvPr id="75777" name="Rectangle 1"/>
          <p:cNvSpPr>
            <a:spLocks noChangeArrowheads="1"/>
          </p:cNvSpPr>
          <p:nvPr/>
        </p:nvSpPr>
        <p:spPr bwMode="auto">
          <a:xfrm>
            <a:off x="1" y="158115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Tháng 12-1978, Trung ương Đảng Cộng sản Trung Quốc đề ra đường lối cải cách - mở cửa.</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609600" y="1276350"/>
            <a:ext cx="7467601" cy="2523768"/>
          </a:xfrm>
          <a:prstGeom prst="rect">
            <a:avLst/>
          </a:prstGeom>
          <a:noFill/>
          <a:ln w="9525">
            <a:noFill/>
            <a:miter lim="800000"/>
            <a:headEnd/>
            <a:tailEnd/>
          </a:ln>
        </p:spPr>
        <p:txBody>
          <a:bodyPr wrap="square" rtlCol="0">
            <a:spAutoFit/>
          </a:bodyPr>
          <a:lstStyle/>
          <a:p>
            <a:pPr algn="ctr"/>
            <a:r>
              <a:rPr lang="nl-NL" sz="2800" dirty="0">
                <a:latin typeface="Times New Roman" pitchFamily="18" charset="0"/>
                <a:cs typeface="Times New Roman" pitchFamily="18" charset="0"/>
              </a:rPr>
              <a:t>Nền kinh tế Trung Quốc phát triển nhanh chóng đạt tốc độ tăng trưởng cao nhất thế giới, tổng sản phẩm trong nước (GDP) tăng trung bình hằng năm 9,6%, tổng giá trị xuất nhập khẩu tăng gấp l5 lần. Đời sống nhân dân được nâng cao rõ rệt.</a:t>
            </a:r>
            <a:endParaRPr lang="en-US" sz="2800" dirty="0">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p:txBody>
      </p:sp>
      <p:sp>
        <p:nvSpPr>
          <p:cNvPr id="3" name="TextBox 2"/>
          <p:cNvSpPr txBox="1"/>
          <p:nvPr/>
        </p:nvSpPr>
        <p:spPr bwMode="auto">
          <a:xfrm>
            <a:off x="533400" y="438150"/>
            <a:ext cx="1877438" cy="584775"/>
          </a:xfrm>
          <a:prstGeom prst="rect">
            <a:avLst/>
          </a:prstGeom>
          <a:noFill/>
          <a:ln w="9525">
            <a:noFill/>
            <a:miter lim="800000"/>
            <a:headEnd/>
            <a:tailEnd/>
          </a:ln>
        </p:spPr>
        <p:txBody>
          <a:bodyPr wrap="none" rtlCol="0">
            <a:spAutoFit/>
          </a:bodyPr>
          <a:lstStyle/>
          <a:p>
            <a:pPr algn="ctr"/>
            <a:r>
              <a:rPr lang="en-US" sz="3200" dirty="0" err="1" smtClean="0">
                <a:solidFill>
                  <a:srgbClr val="FF0000"/>
                </a:solidFill>
                <a:latin typeface="Times New Roman" pitchFamily="18" charset="0"/>
                <a:cs typeface="Times New Roman" pitchFamily="18" charset="0"/>
              </a:rPr>
              <a:t>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tựu</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96310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 descr="Cau hoi"/>
          <p:cNvPicPr>
            <a:picLocks noChangeAspect="1" noChangeArrowheads="1" noCrop="1"/>
          </p:cNvPicPr>
          <p:nvPr/>
        </p:nvPicPr>
        <p:blipFill>
          <a:blip r:embed="rId2">
            <a:duotone>
              <a:prstClr val="black"/>
              <a:schemeClr val="accent6">
                <a:tint val="45000"/>
                <a:satMod val="400000"/>
              </a:schemeClr>
            </a:duotone>
          </a:blip>
          <a:srcRect/>
          <a:stretch>
            <a:fillRect/>
          </a:stretch>
        </p:blipFill>
        <p:spPr bwMode="auto">
          <a:xfrm>
            <a:off x="0" y="0"/>
            <a:ext cx="914400" cy="1123950"/>
          </a:xfrm>
          <a:prstGeom prst="rect">
            <a:avLst/>
          </a:prstGeom>
          <a:solidFill>
            <a:schemeClr val="accent5">
              <a:lumMod val="20000"/>
              <a:lumOff val="80000"/>
            </a:schemeClr>
          </a:solidFill>
          <a:ln w="9525">
            <a:noFill/>
            <a:miter lim="800000"/>
            <a:headEnd/>
            <a:tailEnd/>
          </a:ln>
        </p:spPr>
      </p:pic>
      <p:sp>
        <p:nvSpPr>
          <p:cNvPr id="6" name="TextBox 5">
            <a:extLst>
              <a:ext uri="{FF2B5EF4-FFF2-40B4-BE49-F238E27FC236}">
                <a16:creationId xmlns:a16="http://schemas.microsoft.com/office/drawing/2014/main" xmlns="" id="{743AA646-FC9B-4031-84BE-C6279B04DDBA}"/>
              </a:ext>
            </a:extLst>
          </p:cNvPr>
          <p:cNvSpPr txBox="1"/>
          <p:nvPr/>
        </p:nvSpPr>
        <p:spPr>
          <a:xfrm>
            <a:off x="990600" y="0"/>
            <a:ext cx="7924800" cy="983283"/>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7000"/>
              </a:lnSpc>
              <a:spcAft>
                <a:spcPts val="800"/>
              </a:spcAft>
            </a:pPr>
            <a:r>
              <a:rPr lang="en-US" sz="2800" b="1" dirty="0" smtClean="0">
                <a:solidFill>
                  <a:srgbClr val="FF0000"/>
                </a:solidFill>
                <a:latin typeface="Times New Roman" pitchFamily="18" charset="0"/>
                <a:cs typeface="Times New Roman" pitchFamily="18" charset="0"/>
              </a:rPr>
              <a:t>Thành tựu của công cuộc cải cách mở cửa của Trung Quốc từ 1978 đến nay?</a:t>
            </a:r>
          </a:p>
        </p:txBody>
      </p:sp>
      <p:sp>
        <p:nvSpPr>
          <p:cNvPr id="39937" name="Rectangle 1"/>
          <p:cNvSpPr>
            <a:spLocks noChangeArrowheads="1"/>
          </p:cNvSpPr>
          <p:nvPr/>
        </p:nvSpPr>
        <p:spPr bwMode="auto">
          <a:xfrm>
            <a:off x="0" y="1569483"/>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dirty="0"/>
              <a:t>-</a:t>
            </a:r>
            <a:r>
              <a:rPr lang="nl-NL" sz="2400" dirty="0">
                <a:solidFill>
                  <a:srgbClr val="6D04BC"/>
                </a:solidFill>
                <a:latin typeface="Times New Roman" pitchFamily="18" charset="0"/>
                <a:cs typeface="Times New Roman" pitchFamily="18" charset="0"/>
              </a:rPr>
              <a:t>Thành tựu:</a:t>
            </a:r>
            <a:endParaRPr lang="en-US" sz="2400" dirty="0">
              <a:solidFill>
                <a:srgbClr val="6D04BC"/>
              </a:solidFill>
              <a:latin typeface="Times New Roman" pitchFamily="18" charset="0"/>
              <a:cs typeface="Times New Roman" pitchFamily="18" charset="0"/>
            </a:endParaRPr>
          </a:p>
          <a:p>
            <a:r>
              <a:rPr lang="nl-NL" sz="2400" dirty="0">
                <a:latin typeface="Times New Roman" pitchFamily="18" charset="0"/>
                <a:cs typeface="Times New Roman" pitchFamily="18" charset="0"/>
              </a:rPr>
              <a:t> Nền kinh tế Trung Quốc phát triển nhanh chóng đạt tốc độ tăng trưởng cao nhất thế giới, tổng sản phẩm trong nước (GDP) tăng trung bình hằng năm 9,6%, tổng giá trị xuất nhập khẩu tăng gấp l5 lần. Đời sống nhân dân được nâng cao rõ rệt.</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Về đối ngoại: Trung Quốc đã cải thiện quan hệ với nhiều nước, thu hồi chủ quyền đối với Hồng Công (1997) và Ma Cao (l999). Địa vị của Trung Quốc được nâng cao trên trường quốc tế.</a:t>
            </a:r>
            <a:endParaRPr lang="en-US" sz="2400" b="1" dirty="0" smtClean="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box(in)">
                                      <p:cBhvr>
                                        <p:cTn id="7" dur="5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09600" y="514350"/>
            <a:ext cx="7391400" cy="3816429"/>
          </a:xfrm>
          <a:prstGeom prst="rect">
            <a:avLst/>
          </a:prstGeom>
          <a:solidFill>
            <a:schemeClr val="bg1"/>
          </a:solidFill>
          <a:ln w="9525">
            <a:noFill/>
            <a:miter lim="800000"/>
            <a:headEnd/>
            <a:tailEnd/>
          </a:ln>
        </p:spPr>
        <p:txBody>
          <a:bodyPr wrap="square" rtlCol="0">
            <a:spAutoFit/>
          </a:bodyPr>
          <a:lstStyle/>
          <a:p>
            <a:r>
              <a:rPr lang="vi-VN" sz="3200" b="1" dirty="0">
                <a:latin typeface="Times New Roman" pitchFamily="18" charset="0"/>
                <a:cs typeface="Times New Roman" pitchFamily="18" charset="0"/>
              </a:rPr>
              <a:t>Câu </a:t>
            </a:r>
            <a:r>
              <a:rPr lang="en-US" sz="3200" b="1" dirty="0" smtClean="0">
                <a:latin typeface="Times New Roman" pitchFamily="18" charset="0"/>
                <a:cs typeface="Times New Roman" pitchFamily="18" charset="0"/>
              </a:rPr>
              <a:t>3</a:t>
            </a:r>
            <a:r>
              <a:rPr lang="vi-VN" sz="3200" b="1" dirty="0" smtClean="0">
                <a:latin typeface="Times New Roman" pitchFamily="18" charset="0"/>
                <a:cs typeface="Times New Roman" pitchFamily="18" charset="0"/>
              </a:rPr>
              <a:t>. </a:t>
            </a:r>
            <a:r>
              <a:rPr lang="vi-VN" sz="3200" b="1" dirty="0">
                <a:latin typeface="Times New Roman" pitchFamily="18" charset="0"/>
                <a:cs typeface="Times New Roman" pitchFamily="18" charset="0"/>
              </a:rPr>
              <a:t>Từ cuối những năm 70 của thế kỉ XX, chủ nghĩa thực dân chỉ còn tồn tại dưới hình thức nào?</a:t>
            </a:r>
            <a:endParaRPr lang="vi-VN"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A. Chủ </a:t>
            </a:r>
            <a:r>
              <a:rPr lang="vi-VN" sz="3200" dirty="0" smtClean="0">
                <a:latin typeface="Times New Roman" pitchFamily="18" charset="0"/>
                <a:cs typeface="Times New Roman" pitchFamily="18" charset="0"/>
              </a:rPr>
              <a:t>nghĩ</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cực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đoan</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B. </a:t>
            </a:r>
            <a:r>
              <a:rPr lang="vi-VN" sz="3200" dirty="0" smtClean="0">
                <a:latin typeface="Times New Roman" pitchFamily="18" charset="0"/>
                <a:cs typeface="Times New Roman" pitchFamily="18" charset="0"/>
              </a:rPr>
              <a:t>Ch</a:t>
            </a:r>
            <a:r>
              <a:rPr lang="en-US" sz="3200" dirty="0" smtClean="0">
                <a:latin typeface="Times New Roman" pitchFamily="18" charset="0"/>
                <a:cs typeface="Times New Roman" pitchFamily="18" charset="0"/>
              </a:rPr>
              <a:t>ế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C. Chế độ phân biệt chủng tộc.</a:t>
            </a:r>
          </a:p>
          <a:p>
            <a:r>
              <a:rPr lang="vi-VN" sz="3200" dirty="0">
                <a:latin typeface="Times New Roman" pitchFamily="18" charset="0"/>
                <a:cs typeface="Times New Roman" pitchFamily="18" charset="0"/>
              </a:rPr>
              <a:t>D. </a:t>
            </a:r>
            <a:r>
              <a:rPr lang="vi-VN" sz="3200" dirty="0" smtClean="0">
                <a:latin typeface="Times New Roman" pitchFamily="18" charset="0"/>
                <a:cs typeface="Times New Roman" pitchFamily="18" charset="0"/>
              </a:rPr>
              <a:t>Ch</a:t>
            </a:r>
            <a:r>
              <a:rPr lang="en-US" sz="3200" dirty="0" smtClean="0">
                <a:latin typeface="Times New Roman" pitchFamily="18" charset="0"/>
                <a:cs typeface="Times New Roman" pitchFamily="18" charset="0"/>
              </a:rPr>
              <a:t>ủ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quốc</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p:txBody>
      </p:sp>
      <p:sp>
        <p:nvSpPr>
          <p:cNvPr id="5" name="Isosceles Triangle 4"/>
          <p:cNvSpPr/>
          <p:nvPr/>
        </p:nvSpPr>
        <p:spPr>
          <a:xfrm>
            <a:off x="228600" y="2952750"/>
            <a:ext cx="530352" cy="4572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9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viet-nam-trung-quoc.jpg"/>
          <p:cNvPicPr>
            <a:picLocks noChangeAspect="1" noChangeArrowheads="1"/>
          </p:cNvPicPr>
          <p:nvPr/>
        </p:nvPicPr>
        <p:blipFill>
          <a:blip r:embed="rId2"/>
          <a:srcRect/>
          <a:stretch>
            <a:fillRect/>
          </a:stretch>
        </p:blipFill>
        <p:spPr bwMode="auto">
          <a:xfrm>
            <a:off x="0" y="0"/>
            <a:ext cx="4572000" cy="2737884"/>
          </a:xfrm>
          <a:prstGeom prst="rect">
            <a:avLst/>
          </a:prstGeom>
          <a:noFill/>
        </p:spPr>
      </p:pic>
      <p:pic>
        <p:nvPicPr>
          <p:cNvPr id="69635" name="Picture 3" descr="D:\unnamed.jpg"/>
          <p:cNvPicPr>
            <a:picLocks noChangeAspect="1" noChangeArrowheads="1"/>
          </p:cNvPicPr>
          <p:nvPr/>
        </p:nvPicPr>
        <p:blipFill>
          <a:blip r:embed="rId3"/>
          <a:srcRect/>
          <a:stretch>
            <a:fillRect/>
          </a:stretch>
        </p:blipFill>
        <p:spPr bwMode="auto">
          <a:xfrm>
            <a:off x="4648200" y="2153627"/>
            <a:ext cx="4362450" cy="298987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oàn cảnh vụ giàn khoan trái phép Hải Dương 981 _ VTC.mp4">
            <a:hlinkClick r:id="" action="ppaction://media"/>
          </p:cNvPr>
          <p:cNvPicPr>
            <a:picLocks noRot="1" noChangeAspect="1"/>
          </p:cNvPicPr>
          <p:nvPr>
            <a:videoFile r:link="rId1"/>
          </p:nvPr>
        </p:nvPicPr>
        <p:blipFill>
          <a:blip r:embed="rId3"/>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0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71550"/>
            <a:ext cx="7758906" cy="1072838"/>
            <a:chOff x="160" y="1203"/>
            <a:chExt cx="4734" cy="1843"/>
          </a:xfrm>
        </p:grpSpPr>
        <p:sp>
          <p:nvSpPr>
            <p:cNvPr id="46118" name="Rectangle 3" descr="Parchment"/>
            <p:cNvSpPr>
              <a:spLocks noChangeArrowheads="1"/>
            </p:cNvSpPr>
            <p:nvPr/>
          </p:nvSpPr>
          <p:spPr bwMode="auto">
            <a:xfrm>
              <a:off x="4569" y="1203"/>
              <a:ext cx="113" cy="793"/>
            </a:xfrm>
            <a:prstGeom prst="rect">
              <a:avLst/>
            </a:prstGeom>
            <a:blipFill dpi="0" rotWithShape="1">
              <a:blip r:embed="rId6"/>
              <a:srcRect/>
              <a:tile tx="0" ty="0" sx="100000" sy="100000" flip="none" algn="tl"/>
            </a:bli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9" name="AutoShape 4" descr="Parchment"/>
            <p:cNvSpPr>
              <a:spLocks noChangeArrowheads="1"/>
            </p:cNvSpPr>
            <p:nvPr/>
          </p:nvSpPr>
          <p:spPr bwMode="auto">
            <a:xfrm>
              <a:off x="160" y="1233"/>
              <a:ext cx="4734" cy="1813"/>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p:spPr>
          <p:txBody>
            <a:bodyPr anchor="ctr">
              <a:spAutoFit/>
            </a:bodyPr>
            <a:lstStyle/>
            <a:p>
              <a:pPr lvl="0" algn="ctr" eaLnBrk="0" hangingPunct="0"/>
              <a:r>
                <a:rPr lang="en-US" sz="2800" b="1" dirty="0" smtClean="0">
                  <a:solidFill>
                    <a:srgbClr val="C00000"/>
                  </a:solidFill>
                  <a:latin typeface="Times New Roman" pitchFamily="18" charset="0"/>
                  <a:cs typeface="Times New Roman" pitchFamily="18" charset="0"/>
                </a:rPr>
                <a:t>Câu 1: </a:t>
              </a:r>
              <a:r>
                <a:rPr lang="vi-VN" sz="2800" b="1" dirty="0" smtClean="0">
                  <a:solidFill>
                    <a:srgbClr val="C00000"/>
                  </a:solidFill>
                  <a:latin typeface="Times New Roman" pitchFamily="18" charset="0"/>
                  <a:cs typeface="Times New Roman" pitchFamily="18" charset="0"/>
                </a:rPr>
                <a:t>N</a:t>
              </a:r>
              <a:r>
                <a:rPr lang="en-US" sz="2800" b="1" dirty="0" smtClean="0">
                  <a:solidFill>
                    <a:srgbClr val="C00000"/>
                  </a:solidFill>
                  <a:latin typeface="Times New Roman" pitchFamily="18" charset="0"/>
                  <a:cs typeface="Times New Roman" pitchFamily="18" charset="0"/>
                </a:rPr>
                <a:t>ước nào là một trong “bốn con rồng” của châu Á ?</a:t>
              </a:r>
            </a:p>
          </p:txBody>
        </p:sp>
      </p:grpSp>
      <p:grpSp>
        <p:nvGrpSpPr>
          <p:cNvPr id="3" name="Group 5"/>
          <p:cNvGrpSpPr>
            <a:grpSpLocks/>
          </p:cNvGrpSpPr>
          <p:nvPr/>
        </p:nvGrpSpPr>
        <p:grpSpPr bwMode="auto">
          <a:xfrm>
            <a:off x="228600" y="2439746"/>
            <a:ext cx="7467600" cy="551675"/>
            <a:chOff x="53" y="1964"/>
            <a:chExt cx="4733" cy="463"/>
          </a:xfrm>
          <a:solidFill>
            <a:schemeClr val="accent5">
              <a:lumMod val="20000"/>
              <a:lumOff val="80000"/>
            </a:schemeClr>
          </a:solidFill>
        </p:grpSpPr>
        <p:sp>
          <p:nvSpPr>
            <p:cNvPr id="46116" name="Rectangle 6" descr="Water droplets"/>
            <p:cNvSpPr>
              <a:spLocks noChangeArrowheads="1"/>
            </p:cNvSpPr>
            <p:nvPr/>
          </p:nvSpPr>
          <p:spPr bwMode="auto">
            <a:xfrm>
              <a:off x="4513" y="1964"/>
              <a:ext cx="117" cy="387"/>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7" name="AutoShape 7" descr="Water droplets"/>
            <p:cNvSpPr>
              <a:spLocks noChangeArrowheads="1"/>
            </p:cNvSpPr>
            <p:nvPr/>
          </p:nvSpPr>
          <p:spPr bwMode="auto">
            <a:xfrm>
              <a:off x="53" y="1998"/>
              <a:ext cx="4733" cy="429"/>
            </a:xfrm>
            <a:prstGeom prst="roundRect">
              <a:avLst>
                <a:gd name="adj" fmla="val 16667"/>
              </a:avLst>
            </a:prstGeom>
            <a:grpFill/>
            <a:ln w="9525" algn="ctr">
              <a:solidFill>
                <a:schemeClr val="tx1"/>
              </a:solidFill>
              <a:round/>
              <a:headEnd/>
              <a:tailEnd/>
            </a:ln>
          </p:spPr>
          <p:txBody>
            <a:bodyPr anchor="ctr">
              <a:spAutoFit/>
            </a:bodyPr>
            <a:lstStyle/>
            <a:p>
              <a:pPr eaLnBrk="0" hangingPunct="0"/>
              <a:r>
                <a:rPr lang="vi-VN" sz="2400" b="1" dirty="0" smtClean="0">
                  <a:latin typeface="Times New Roman" pitchFamily="18" charset="0"/>
                  <a:cs typeface="Times New Roman" pitchFamily="18" charset="0"/>
                </a:rPr>
                <a:t>B</a:t>
              </a:r>
              <a:r>
                <a:rPr lang="en-US" sz="2400" b="1" dirty="0" smtClean="0">
                  <a:latin typeface="Times New Roman" pitchFamily="18" charset="0"/>
                  <a:cs typeface="Times New Roman" pitchFamily="18" charset="0"/>
                </a:rPr>
                <a:t>. Nhật Bản.</a:t>
              </a:r>
              <a:endParaRPr lang="en-US" sz="2400" b="1" dirty="0">
                <a:latin typeface="Times New Roman" pitchFamily="18" charset="0"/>
                <a:cs typeface="Times New Roman" pitchFamily="18" charset="0"/>
              </a:endParaRPr>
            </a:p>
          </p:txBody>
        </p:sp>
      </p:grpSp>
      <p:grpSp>
        <p:nvGrpSpPr>
          <p:cNvPr id="4" name="Group 8"/>
          <p:cNvGrpSpPr>
            <a:grpSpLocks/>
          </p:cNvGrpSpPr>
          <p:nvPr/>
        </p:nvGrpSpPr>
        <p:grpSpPr bwMode="auto">
          <a:xfrm>
            <a:off x="228182" y="3008376"/>
            <a:ext cx="7477279" cy="537141"/>
            <a:chOff x="104" y="1964"/>
            <a:chExt cx="4782" cy="450"/>
          </a:xfrm>
          <a:solidFill>
            <a:schemeClr val="accent5">
              <a:lumMod val="20000"/>
              <a:lumOff val="80000"/>
            </a:schemeClr>
          </a:solidFill>
        </p:grpSpPr>
        <p:sp>
          <p:nvSpPr>
            <p:cNvPr id="46114" name="Rectangle 9" descr="Water droplets"/>
            <p:cNvSpPr>
              <a:spLocks noChangeArrowheads="1"/>
            </p:cNvSpPr>
            <p:nvPr/>
          </p:nvSpPr>
          <p:spPr bwMode="auto">
            <a:xfrm>
              <a:off x="4513" y="1964"/>
              <a:ext cx="118" cy="387"/>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5" name="AutoShape 10" descr="Water droplets"/>
            <p:cNvSpPr>
              <a:spLocks noChangeArrowheads="1"/>
            </p:cNvSpPr>
            <p:nvPr/>
          </p:nvSpPr>
          <p:spPr bwMode="auto">
            <a:xfrm>
              <a:off x="104" y="1986"/>
              <a:ext cx="4782" cy="428"/>
            </a:xfrm>
            <a:prstGeom prst="roundRect">
              <a:avLst>
                <a:gd name="adj" fmla="val 16667"/>
              </a:avLst>
            </a:prstGeom>
            <a:grpFill/>
            <a:ln w="9525" algn="ctr">
              <a:solidFill>
                <a:schemeClr val="tx1"/>
              </a:solidFill>
              <a:round/>
              <a:headEnd/>
              <a:tailEnd/>
            </a:ln>
          </p:spPr>
          <p:txBody>
            <a:bodyPr wrap="square" anchor="ctr">
              <a:spAutoFit/>
            </a:bodyPr>
            <a:lstStyle/>
            <a:p>
              <a:pPr eaLnBrk="0" hangingPunct="0"/>
              <a:r>
                <a:rPr lang="vi-VN" sz="2400" b="1" dirty="0" smtClean="0">
                  <a:latin typeface="Times New Roman" pitchFamily="18" charset="0"/>
                  <a:cs typeface="Times New Roman" pitchFamily="18" charset="0"/>
                </a:rPr>
                <a:t>C</a:t>
              </a:r>
              <a:r>
                <a:rPr lang="en-US" sz="2400" b="1" dirty="0" smtClean="0">
                  <a:latin typeface="Times New Roman" pitchFamily="18" charset="0"/>
                  <a:cs typeface="Times New Roman" pitchFamily="18" charset="0"/>
                </a:rPr>
                <a:t>. Hàn Quốc.</a:t>
              </a:r>
              <a:endParaRPr lang="en-US" sz="2400" b="1" dirty="0">
                <a:latin typeface="Times New Roman" pitchFamily="18" charset="0"/>
                <a:cs typeface="Times New Roman" pitchFamily="18" charset="0"/>
              </a:endParaRPr>
            </a:p>
          </p:txBody>
        </p:sp>
      </p:grpSp>
      <p:grpSp>
        <p:nvGrpSpPr>
          <p:cNvPr id="5" name="Group 11"/>
          <p:cNvGrpSpPr>
            <a:grpSpLocks/>
          </p:cNvGrpSpPr>
          <p:nvPr/>
        </p:nvGrpSpPr>
        <p:grpSpPr bwMode="auto">
          <a:xfrm>
            <a:off x="228601" y="4286249"/>
            <a:ext cx="7512843" cy="537155"/>
            <a:chOff x="153" y="1964"/>
            <a:chExt cx="4733" cy="451"/>
          </a:xfrm>
        </p:grpSpPr>
        <p:sp>
          <p:nvSpPr>
            <p:cNvPr id="46112" name="Rectangle 12"/>
            <p:cNvSpPr>
              <a:spLocks noChangeArrowheads="1"/>
            </p:cNvSpPr>
            <p:nvPr/>
          </p:nvSpPr>
          <p:spPr bwMode="auto">
            <a:xfrm>
              <a:off x="4513" y="1964"/>
              <a:ext cx="116" cy="388"/>
            </a:xfrm>
            <a:prstGeom prst="rect">
              <a:avLst/>
            </a:prstGeom>
            <a:solidFill>
              <a:srgbClr val="FFFF00"/>
            </a:solid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3" name="AutoShape 13"/>
            <p:cNvSpPr>
              <a:spLocks noChangeArrowheads="1"/>
            </p:cNvSpPr>
            <p:nvPr/>
          </p:nvSpPr>
          <p:spPr bwMode="auto">
            <a:xfrm>
              <a:off x="153" y="1986"/>
              <a:ext cx="4733" cy="429"/>
            </a:xfrm>
            <a:prstGeom prst="roundRect">
              <a:avLst>
                <a:gd name="adj" fmla="val 16667"/>
              </a:avLst>
            </a:prstGeom>
            <a:solidFill>
              <a:srgbClr val="FFFF00"/>
            </a:solidFill>
            <a:ln w="9525" algn="ctr">
              <a:solidFill>
                <a:schemeClr val="tx1"/>
              </a:solidFill>
              <a:round/>
              <a:headEnd/>
              <a:tailEnd/>
            </a:ln>
          </p:spPr>
          <p:txBody>
            <a:bodyPr anchor="ctr">
              <a:spAutoFit/>
            </a:bodyPr>
            <a:lstStyle/>
            <a:p>
              <a:pPr eaLnBrk="0" hangingPunct="0"/>
              <a:r>
                <a:rPr lang="en-US" sz="2400" b="1" dirty="0">
                  <a:solidFill>
                    <a:srgbClr val="FF0000"/>
                  </a:solidFill>
                  <a:latin typeface="Times New Roman" pitchFamily="18" charset="0"/>
                  <a:cs typeface="Times New Roman" pitchFamily="18" charset="0"/>
                </a:rPr>
                <a:t>Đáp án: </a:t>
              </a:r>
              <a:r>
                <a:rPr lang="en-US" sz="2400" b="1" dirty="0" smtClean="0">
                  <a:solidFill>
                    <a:srgbClr val="FF0000"/>
                  </a:solidFill>
                  <a:latin typeface="Times New Roman" pitchFamily="18" charset="0"/>
                  <a:cs typeface="Times New Roman" pitchFamily="18" charset="0"/>
                </a:rPr>
                <a:t>C</a:t>
              </a:r>
              <a:endParaRPr lang="en-US" sz="2400" b="1" dirty="0">
                <a:solidFill>
                  <a:srgbClr val="FF0000"/>
                </a:solidFill>
                <a:latin typeface="Times New Roman" pitchFamily="18" charset="0"/>
                <a:cs typeface="Times New Roman" pitchFamily="18" charset="0"/>
              </a:endParaRPr>
            </a:p>
          </p:txBody>
        </p:sp>
      </p:grpSp>
      <p:grpSp>
        <p:nvGrpSpPr>
          <p:cNvPr id="6" name="Group 14"/>
          <p:cNvGrpSpPr>
            <a:grpSpLocks/>
          </p:cNvGrpSpPr>
          <p:nvPr/>
        </p:nvGrpSpPr>
        <p:grpSpPr bwMode="auto">
          <a:xfrm>
            <a:off x="228600" y="1885950"/>
            <a:ext cx="7467600" cy="536762"/>
            <a:chOff x="153" y="1964"/>
            <a:chExt cx="4733" cy="451"/>
          </a:xfrm>
          <a:solidFill>
            <a:schemeClr val="accent5">
              <a:lumMod val="20000"/>
              <a:lumOff val="80000"/>
            </a:schemeClr>
          </a:solidFill>
        </p:grpSpPr>
        <p:sp>
          <p:nvSpPr>
            <p:cNvPr id="46110" name="Rectangle 15" descr="Water droplets"/>
            <p:cNvSpPr>
              <a:spLocks noChangeArrowheads="1"/>
            </p:cNvSpPr>
            <p:nvPr/>
          </p:nvSpPr>
          <p:spPr bwMode="auto">
            <a:xfrm>
              <a:off x="4513" y="1964"/>
              <a:ext cx="116" cy="388"/>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1" name="AutoShape 16" descr="Water droplets"/>
            <p:cNvSpPr>
              <a:spLocks noChangeArrowheads="1"/>
            </p:cNvSpPr>
            <p:nvPr/>
          </p:nvSpPr>
          <p:spPr bwMode="auto">
            <a:xfrm>
              <a:off x="153" y="1986"/>
              <a:ext cx="4733" cy="429"/>
            </a:xfrm>
            <a:prstGeom prst="roundRect">
              <a:avLst>
                <a:gd name="adj" fmla="val 16667"/>
              </a:avLst>
            </a:prstGeom>
            <a:grpFill/>
            <a:ln w="9525" algn="ctr">
              <a:solidFill>
                <a:schemeClr val="tx1"/>
              </a:solidFill>
              <a:round/>
              <a:headEnd/>
              <a:tailEnd/>
            </a:ln>
          </p:spPr>
          <p:txBody>
            <a:bodyPr anchor="ctr">
              <a:spAutoFit/>
            </a:bodyPr>
            <a:lstStyle/>
            <a:p>
              <a:pPr eaLnBrk="0" hangingPunct="0"/>
              <a:r>
                <a:rPr lang="vi-VN" sz="2400" b="1" dirty="0" smtClean="0">
                  <a:latin typeface="Times New Roman" pitchFamily="18" charset="0"/>
                  <a:cs typeface="Times New Roman" pitchFamily="18" charset="0"/>
                </a:rPr>
                <a:t>A</a:t>
              </a:r>
              <a:r>
                <a:rPr lang="en-US" sz="2400" b="1" dirty="0" smtClean="0">
                  <a:latin typeface="Times New Roman" pitchFamily="18" charset="0"/>
                  <a:cs typeface="Times New Roman" pitchFamily="18" charset="0"/>
                </a:rPr>
                <a:t>. Việt Nam.</a:t>
              </a:r>
              <a:endParaRPr lang="en-US" sz="2400" b="1" dirty="0">
                <a:latin typeface="Times New Roman" pitchFamily="18" charset="0"/>
                <a:cs typeface="Times New Roman" pitchFamily="18" charset="0"/>
              </a:endParaRPr>
            </a:p>
          </p:txBody>
        </p:sp>
      </p:grpSp>
      <p:sp>
        <p:nvSpPr>
          <p:cNvPr id="46089" name="Oval 19"/>
          <p:cNvSpPr>
            <a:spLocks noChangeArrowheads="1"/>
          </p:cNvSpPr>
          <p:nvPr/>
        </p:nvSpPr>
        <p:spPr bwMode="auto">
          <a:xfrm>
            <a:off x="7892522" y="18910"/>
            <a:ext cx="1187979" cy="86460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lIns="91432" tIns="45715" rIns="91432" bIns="45715" anchor="ctr"/>
          <a:lstStyle/>
          <a:p>
            <a:pPr eaLnBrk="0" hangingPunct="0"/>
            <a:endParaRPr lang="en-US" sz="2400" dirty="0" smtClean="0">
              <a:latin typeface="MS Song"/>
            </a:endParaRPr>
          </a:p>
          <a:p>
            <a:pPr eaLnBrk="0" hangingPunct="0"/>
            <a:endParaRPr lang="en-US" sz="2400" dirty="0" smtClean="0">
              <a:latin typeface="MS Song"/>
            </a:endParaRPr>
          </a:p>
          <a:p>
            <a:pPr eaLnBrk="0" hangingPunct="0"/>
            <a:endParaRPr lang="en-US" sz="2400" dirty="0" smtClean="0">
              <a:latin typeface="MS Song"/>
            </a:endParaRPr>
          </a:p>
          <a:p>
            <a:pPr eaLnBrk="0" hangingPunct="0"/>
            <a:endParaRPr lang="en-US" sz="2400" dirty="0" smtClean="0">
              <a:latin typeface="MS Song"/>
            </a:endParaRPr>
          </a:p>
          <a:p>
            <a:pPr eaLnBrk="0" hangingPunct="0"/>
            <a:endParaRPr lang="en-US" sz="2400" dirty="0">
              <a:latin typeface="MS Song"/>
            </a:endParaRPr>
          </a:p>
        </p:txBody>
      </p:sp>
      <p:sp>
        <p:nvSpPr>
          <p:cNvPr id="24596" name="WordArt 20">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0</a:t>
            </a:r>
          </a:p>
        </p:txBody>
      </p:sp>
      <p:sp>
        <p:nvSpPr>
          <p:cNvPr id="24597" name="WordArt 21">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1</a:t>
            </a:r>
          </a:p>
        </p:txBody>
      </p:sp>
      <p:sp>
        <p:nvSpPr>
          <p:cNvPr id="24598" name="WordArt 22">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48981"/>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2</a:t>
            </a:r>
          </a:p>
        </p:txBody>
      </p:sp>
      <p:sp>
        <p:nvSpPr>
          <p:cNvPr id="24599" name="WordArt 23">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3</a:t>
            </a:r>
          </a:p>
        </p:txBody>
      </p:sp>
      <p:sp>
        <p:nvSpPr>
          <p:cNvPr id="24600" name="WordArt 24">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4</a:t>
            </a:r>
          </a:p>
        </p:txBody>
      </p:sp>
      <p:sp>
        <p:nvSpPr>
          <p:cNvPr id="24601" name="WordArt 25">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5</a:t>
            </a:r>
          </a:p>
        </p:txBody>
      </p:sp>
      <p:sp>
        <p:nvSpPr>
          <p:cNvPr id="24602" name="WordArt 26">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6</a:t>
            </a:r>
          </a:p>
        </p:txBody>
      </p:sp>
      <p:sp>
        <p:nvSpPr>
          <p:cNvPr id="24603" name="WordArt 27">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317179" y="250032"/>
            <a:ext cx="504031"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7</a:t>
            </a:r>
          </a:p>
        </p:txBody>
      </p:sp>
      <p:sp>
        <p:nvSpPr>
          <p:cNvPr id="24604" name="WordArt 28">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8</a:t>
            </a:r>
          </a:p>
        </p:txBody>
      </p:sp>
      <p:sp>
        <p:nvSpPr>
          <p:cNvPr id="24605" name="WordArt 29">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9</a:t>
            </a:r>
          </a:p>
        </p:txBody>
      </p:sp>
      <p:sp>
        <p:nvSpPr>
          <p:cNvPr id="24606" name="WordArt 30">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153137" y="239527"/>
            <a:ext cx="648229"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10</a:t>
            </a:r>
          </a:p>
        </p:txBody>
      </p:sp>
      <p:sp>
        <p:nvSpPr>
          <p:cNvPr id="24607" name="Rectangle 31"/>
          <p:cNvSpPr>
            <a:spLocks noChangeArrowheads="1"/>
          </p:cNvSpPr>
          <p:nvPr/>
        </p:nvSpPr>
        <p:spPr bwMode="auto">
          <a:xfrm>
            <a:off x="2186545" y="4504354"/>
            <a:ext cx="1656292" cy="430877"/>
          </a:xfrm>
          <a:prstGeom prst="rect">
            <a:avLst/>
          </a:prstGeom>
          <a:solidFill>
            <a:srgbClr val="0000FF"/>
          </a:solidFill>
          <a:ln w="9525" algn="ctr">
            <a:solidFill>
              <a:schemeClr val="tx1"/>
            </a:solidFill>
            <a:miter lim="800000"/>
            <a:headEnd/>
            <a:tailEnd/>
          </a:ln>
        </p:spPr>
        <p:txBody>
          <a:bodyPr lIns="91432" tIns="45715" rIns="91432" bIns="45715" anchor="ctr">
            <a:spAutoFit/>
          </a:bodyPr>
          <a:lstStyle/>
          <a:p>
            <a:pPr algn="ctr" eaLnBrk="0" hangingPunct="0"/>
            <a:r>
              <a:rPr lang="en-US" sz="2200" b="1" dirty="0">
                <a:solidFill>
                  <a:schemeClr val="bg1"/>
                </a:solidFill>
                <a:latin typeface="Times New Roman" pitchFamily="18" charset="0"/>
                <a:cs typeface="Times New Roman" pitchFamily="18" charset="0"/>
              </a:rPr>
              <a:t>Đáp án</a:t>
            </a:r>
          </a:p>
        </p:txBody>
      </p:sp>
      <p:grpSp>
        <p:nvGrpSpPr>
          <p:cNvPr id="7" name="Group 32"/>
          <p:cNvGrpSpPr>
            <a:grpSpLocks/>
          </p:cNvGrpSpPr>
          <p:nvPr/>
        </p:nvGrpSpPr>
        <p:grpSpPr bwMode="auto">
          <a:xfrm>
            <a:off x="228278" y="3562350"/>
            <a:ext cx="7467922" cy="536762"/>
            <a:chOff x="104" y="1964"/>
            <a:chExt cx="4782" cy="451"/>
          </a:xfrm>
          <a:solidFill>
            <a:schemeClr val="accent5">
              <a:lumMod val="20000"/>
              <a:lumOff val="80000"/>
            </a:schemeClr>
          </a:solidFill>
        </p:grpSpPr>
        <p:sp>
          <p:nvSpPr>
            <p:cNvPr id="46108" name="Rectangle 33" descr="Water droplets"/>
            <p:cNvSpPr>
              <a:spLocks noChangeArrowheads="1"/>
            </p:cNvSpPr>
            <p:nvPr/>
          </p:nvSpPr>
          <p:spPr bwMode="auto">
            <a:xfrm>
              <a:off x="4513" y="1964"/>
              <a:ext cx="118" cy="388"/>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09" name="AutoShape 34" descr="Water droplets"/>
            <p:cNvSpPr>
              <a:spLocks noChangeArrowheads="1"/>
            </p:cNvSpPr>
            <p:nvPr/>
          </p:nvSpPr>
          <p:spPr bwMode="auto">
            <a:xfrm>
              <a:off x="104" y="1986"/>
              <a:ext cx="4782" cy="429"/>
            </a:xfrm>
            <a:prstGeom prst="roundRect">
              <a:avLst>
                <a:gd name="adj" fmla="val 16667"/>
              </a:avLst>
            </a:prstGeom>
            <a:grpFill/>
            <a:ln w="9525" algn="ctr">
              <a:solidFill>
                <a:schemeClr val="tx1"/>
              </a:solidFill>
              <a:round/>
              <a:headEnd/>
              <a:tailEnd/>
            </a:ln>
          </p:spPr>
          <p:txBody>
            <a:bodyPr wrap="square" anchor="ctr">
              <a:spAutoFit/>
            </a:bodyPr>
            <a:lstStyle/>
            <a:p>
              <a:pPr eaLnBrk="0" hangingPunct="0"/>
              <a:r>
                <a:rPr lang="vi-VN" sz="2400" b="1" dirty="0" smtClean="0">
                  <a:latin typeface="Times New Roman" pitchFamily="18" charset="0"/>
                  <a:cs typeface="Times New Roman" pitchFamily="18" charset="0"/>
                </a:rPr>
                <a:t>D</a:t>
              </a:r>
              <a:r>
                <a:rPr lang="en-US" sz="2400" b="1" dirty="0" smtClean="0">
                  <a:latin typeface="Times New Roman" pitchFamily="18" charset="0"/>
                  <a:cs typeface="Times New Roman" pitchFamily="18" charset="0"/>
                </a:rPr>
                <a:t>. Trung Quốc.</a:t>
              </a:r>
              <a:endParaRPr lang="en-US" sz="2400" b="1" dirty="0">
                <a:latin typeface="Times New Roman" pitchFamily="18" charset="0"/>
                <a:cs typeface="Times New Roman" pitchFamily="18" charset="0"/>
              </a:endParaRPr>
            </a:p>
          </p:txBody>
        </p:sp>
      </p:grpSp>
      <p:sp>
        <p:nvSpPr>
          <p:cNvPr id="46103" name="Text Box 36"/>
          <p:cNvSpPr txBox="1">
            <a:spLocks noChangeArrowheads="1"/>
          </p:cNvSpPr>
          <p:nvPr/>
        </p:nvSpPr>
        <p:spPr bwMode="auto">
          <a:xfrm>
            <a:off x="6248137" y="4857750"/>
            <a:ext cx="1067593" cy="461655"/>
          </a:xfrm>
          <a:prstGeom prst="rect">
            <a:avLst/>
          </a:prstGeom>
          <a:noFill/>
          <a:ln w="9525">
            <a:noFill/>
            <a:miter lim="800000"/>
            <a:headEnd/>
            <a:tailEnd/>
          </a:ln>
        </p:spPr>
        <p:txBody>
          <a:bodyPr lIns="91432" tIns="45715" rIns="91432" bIns="45715">
            <a:spAutoFit/>
          </a:bodyPr>
          <a:lstStyle/>
          <a:p>
            <a:pPr eaLnBrk="0" hangingPunct="0"/>
            <a:endParaRPr lang="en-US" sz="2400" dirty="0">
              <a:latin typeface="MS Song"/>
            </a:endParaRPr>
          </a:p>
        </p:txBody>
      </p:sp>
      <p:sp>
        <p:nvSpPr>
          <p:cNvPr id="24613" name="Rectangle 37"/>
          <p:cNvSpPr>
            <a:spLocks noChangeArrowheads="1"/>
          </p:cNvSpPr>
          <p:nvPr/>
        </p:nvSpPr>
        <p:spPr bwMode="auto">
          <a:xfrm>
            <a:off x="6696605" y="4819931"/>
            <a:ext cx="1295136" cy="285750"/>
          </a:xfrm>
          <a:prstGeom prst="rect">
            <a:avLst/>
          </a:prstGeom>
          <a:solidFill>
            <a:schemeClr val="accent1"/>
          </a:solidFill>
          <a:ln w="9525">
            <a:solidFill>
              <a:schemeClr val="tx1"/>
            </a:solidFill>
            <a:miter lim="800000"/>
            <a:headEnd/>
            <a:tailEnd/>
          </a:ln>
        </p:spPr>
        <p:txBody>
          <a:bodyPr wrap="none" lIns="91432" tIns="45715" rIns="91432" bIns="45715" anchor="ctr"/>
          <a:lstStyle/>
          <a:p>
            <a:pPr algn="ctr" eaLnBrk="0" hangingPunct="0"/>
            <a:r>
              <a:rPr lang="en-US" sz="2400" b="1" i="1" dirty="0">
                <a:latin typeface="MS Song"/>
              </a:rPr>
              <a:t>Start</a:t>
            </a:r>
          </a:p>
        </p:txBody>
      </p:sp>
      <p:sp>
        <p:nvSpPr>
          <p:cNvPr id="40" name="TextBox 39"/>
          <p:cNvSpPr txBox="1"/>
          <p:nvPr/>
        </p:nvSpPr>
        <p:spPr>
          <a:xfrm>
            <a:off x="304800" y="1"/>
            <a:ext cx="7467600" cy="646331"/>
          </a:xfrm>
          <a:prstGeom prst="rect">
            <a:avLst/>
          </a:prstGeom>
          <a:solidFill>
            <a:schemeClr val="accent1">
              <a:lumMod val="20000"/>
              <a:lumOff val="80000"/>
            </a:schemeClr>
          </a:solidFill>
        </p:spPr>
        <p:txBody>
          <a:bodyPr wrap="square" rtlCol="0">
            <a:spAutoFit/>
          </a:bodyPr>
          <a:lstStyle/>
          <a:p>
            <a:pPr algn="ctr"/>
            <a:r>
              <a:rPr lang="en-US" sz="3600" b="1" dirty="0" smtClean="0">
                <a:solidFill>
                  <a:srgbClr val="0070C0"/>
                </a:solidFill>
                <a:latin typeface="Times New Roman" pitchFamily="18" charset="0"/>
                <a:cs typeface="Times New Roman" pitchFamily="18" charset="0"/>
              </a:rPr>
              <a:t>LUYỆN TẬP</a:t>
            </a:r>
            <a:endParaRPr lang="en-US" sz="3600" b="1" dirty="0">
              <a:solidFill>
                <a:srgbClr val="0070C0"/>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seq concurrent="1" nextAc="seek">
              <p:cTn id="45" restart="whenNotActive" fill="hold" evtFilter="cancelBubble" nodeType="interactiveSeq">
                <p:stCondLst>
                  <p:cond evt="onClick" delay="0">
                    <p:tgtEl>
                      <p:spTgt spid="2461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3" presetClass="entr" presetSubtype="0" fill="hold" grpId="0" nodeType="afterEffect">
                                  <p:stCondLst>
                                    <p:cond delay="0"/>
                                  </p:stCondLst>
                                  <p:childTnLst>
                                    <p:set>
                                      <p:cBhvr>
                                        <p:cTn id="49" dur="1" fill="hold">
                                          <p:stCondLst>
                                            <p:cond delay="0"/>
                                          </p:stCondLst>
                                        </p:cTn>
                                        <p:tgtEl>
                                          <p:spTgt spid="24606"/>
                                        </p:tgtEl>
                                        <p:attrNameLst>
                                          <p:attrName>style.visibility</p:attrName>
                                        </p:attrNameLst>
                                      </p:cBhvr>
                                      <p:to>
                                        <p:strVal val="visible"/>
                                      </p:to>
                                    </p:set>
                                  </p:childTnLst>
                                </p:cTn>
                              </p:par>
                            </p:childTnLst>
                          </p:cTn>
                        </p:par>
                        <p:par>
                          <p:cTn id="50" fill="hold" nodeType="afterGroup">
                            <p:stCondLst>
                              <p:cond delay="0"/>
                            </p:stCondLst>
                            <p:childTnLst>
                              <p:par>
                                <p:cTn id="51" presetID="3" presetClass="exit" presetSubtype="0" fill="hold" grpId="1" nodeType="afterEffect">
                                  <p:stCondLst>
                                    <p:cond delay="1000"/>
                                  </p:stCondLst>
                                  <p:childTnLst>
                                    <p:set>
                                      <p:cBhvr>
                                        <p:cTn id="52" dur="1" fill="hold">
                                          <p:stCondLst>
                                            <p:cond delay="0"/>
                                          </p:stCondLst>
                                        </p:cTn>
                                        <p:tgtEl>
                                          <p:spTgt spid="2460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5" name="time.wav"/>
                                        </p:tgtEl>
                                      </p:cMediaNode>
                                    </p:audio>
                                  </p:subTnLst>
                                </p:cTn>
                              </p:par>
                            </p:childTnLst>
                          </p:cTn>
                        </p:par>
                        <p:par>
                          <p:cTn id="53" fill="hold" nodeType="afterGroup">
                            <p:stCondLst>
                              <p:cond delay="1000"/>
                            </p:stCondLst>
                            <p:childTnLst>
                              <p:par>
                                <p:cTn id="54" presetID="3" presetClass="entr" presetSubtype="0" fill="hold" grpId="0" nodeType="afterEffect">
                                  <p:stCondLst>
                                    <p:cond delay="0"/>
                                  </p:stCondLst>
                                  <p:childTnLst>
                                    <p:set>
                                      <p:cBhvr>
                                        <p:cTn id="55" dur="1" fill="hold">
                                          <p:stCondLst>
                                            <p:cond delay="0"/>
                                          </p:stCondLst>
                                        </p:cTn>
                                        <p:tgtEl>
                                          <p:spTgt spid="24605"/>
                                        </p:tgtEl>
                                        <p:attrNameLst>
                                          <p:attrName>style.visibility</p:attrName>
                                        </p:attrNameLst>
                                      </p:cBhvr>
                                      <p:to>
                                        <p:strVal val="visible"/>
                                      </p:to>
                                    </p:set>
                                  </p:childTnLst>
                                </p:cTn>
                              </p:par>
                            </p:childTnLst>
                          </p:cTn>
                        </p:par>
                        <p:par>
                          <p:cTn id="56" fill="hold" nodeType="afterGroup">
                            <p:stCondLst>
                              <p:cond delay="1000"/>
                            </p:stCondLst>
                            <p:childTnLst>
                              <p:par>
                                <p:cTn id="57" presetID="3" presetClass="exit" presetSubtype="0" fill="hold" grpId="1" nodeType="afterEffect">
                                  <p:stCondLst>
                                    <p:cond delay="1000"/>
                                  </p:stCondLst>
                                  <p:childTnLst>
                                    <p:set>
                                      <p:cBhvr>
                                        <p:cTn id="58" dur="1" fill="hold">
                                          <p:stCondLst>
                                            <p:cond delay="0"/>
                                          </p:stCondLst>
                                        </p:cTn>
                                        <p:tgtEl>
                                          <p:spTgt spid="24605"/>
                                        </p:tgtEl>
                                        <p:attrNameLst>
                                          <p:attrName>style.visibility</p:attrName>
                                        </p:attrNameLst>
                                      </p:cBhvr>
                                      <p:to>
                                        <p:strVal val="hidden"/>
                                      </p:to>
                                    </p:set>
                                  </p:childTnLst>
                                </p:cTn>
                              </p:par>
                            </p:childTnLst>
                          </p:cTn>
                        </p:par>
                        <p:par>
                          <p:cTn id="59" fill="hold" nodeType="afterGroup">
                            <p:stCondLst>
                              <p:cond delay="2000"/>
                            </p:stCondLst>
                            <p:childTnLst>
                              <p:par>
                                <p:cTn id="60" presetID="3" presetClass="entr" presetSubtype="0" fill="hold" grpId="0" nodeType="afterEffect">
                                  <p:stCondLst>
                                    <p:cond delay="0"/>
                                  </p:stCondLst>
                                  <p:childTnLst>
                                    <p:set>
                                      <p:cBhvr>
                                        <p:cTn id="61" dur="1" fill="hold">
                                          <p:stCondLst>
                                            <p:cond delay="0"/>
                                          </p:stCondLst>
                                        </p:cTn>
                                        <p:tgtEl>
                                          <p:spTgt spid="24604"/>
                                        </p:tgtEl>
                                        <p:attrNameLst>
                                          <p:attrName>style.visibility</p:attrName>
                                        </p:attrNameLst>
                                      </p:cBhvr>
                                      <p:to>
                                        <p:strVal val="visible"/>
                                      </p:to>
                                    </p:set>
                                  </p:childTnLst>
                                </p:cTn>
                              </p:par>
                            </p:childTnLst>
                          </p:cTn>
                        </p:par>
                        <p:par>
                          <p:cTn id="62" fill="hold" nodeType="afterGroup">
                            <p:stCondLst>
                              <p:cond delay="2000"/>
                            </p:stCondLst>
                            <p:childTnLst>
                              <p:par>
                                <p:cTn id="63" presetID="3" presetClass="exit" presetSubtype="0" fill="hold" grpId="1" nodeType="afterEffect">
                                  <p:stCondLst>
                                    <p:cond delay="1000"/>
                                  </p:stCondLst>
                                  <p:childTnLst>
                                    <p:set>
                                      <p:cBhvr>
                                        <p:cTn id="64" dur="1" fill="hold">
                                          <p:stCondLst>
                                            <p:cond delay="0"/>
                                          </p:stCondLst>
                                        </p:cTn>
                                        <p:tgtEl>
                                          <p:spTgt spid="24604"/>
                                        </p:tgtEl>
                                        <p:attrNameLst>
                                          <p:attrName>style.visibility</p:attrName>
                                        </p:attrNameLst>
                                      </p:cBhvr>
                                      <p:to>
                                        <p:strVal val="hidden"/>
                                      </p:to>
                                    </p:set>
                                  </p:childTnLst>
                                </p:cTn>
                              </p:par>
                            </p:childTnLst>
                          </p:cTn>
                        </p:par>
                        <p:par>
                          <p:cTn id="65" fill="hold" nodeType="afterGroup">
                            <p:stCondLst>
                              <p:cond delay="3000"/>
                            </p:stCondLst>
                            <p:childTnLst>
                              <p:par>
                                <p:cTn id="66" presetID="3" presetClass="entr" presetSubtype="0" fill="hold" grpId="0" nodeType="afterEffect">
                                  <p:stCondLst>
                                    <p:cond delay="0"/>
                                  </p:stCondLst>
                                  <p:childTnLst>
                                    <p:set>
                                      <p:cBhvr>
                                        <p:cTn id="67" dur="1" fill="hold">
                                          <p:stCondLst>
                                            <p:cond delay="0"/>
                                          </p:stCondLst>
                                        </p:cTn>
                                        <p:tgtEl>
                                          <p:spTgt spid="24603"/>
                                        </p:tgtEl>
                                        <p:attrNameLst>
                                          <p:attrName>style.visibility</p:attrName>
                                        </p:attrNameLst>
                                      </p:cBhvr>
                                      <p:to>
                                        <p:strVal val="visible"/>
                                      </p:to>
                                    </p:set>
                                  </p:childTnLst>
                                </p:cTn>
                              </p:par>
                            </p:childTnLst>
                          </p:cTn>
                        </p:par>
                        <p:par>
                          <p:cTn id="68" fill="hold" nodeType="afterGroup">
                            <p:stCondLst>
                              <p:cond delay="3000"/>
                            </p:stCondLst>
                            <p:childTnLst>
                              <p:par>
                                <p:cTn id="69" presetID="3" presetClass="exit" presetSubtype="0" fill="hold" grpId="1" nodeType="afterEffect">
                                  <p:stCondLst>
                                    <p:cond delay="1000"/>
                                  </p:stCondLst>
                                  <p:childTnLst>
                                    <p:set>
                                      <p:cBhvr>
                                        <p:cTn id="70" dur="1" fill="hold">
                                          <p:stCondLst>
                                            <p:cond delay="0"/>
                                          </p:stCondLst>
                                        </p:cTn>
                                        <p:tgtEl>
                                          <p:spTgt spid="24603"/>
                                        </p:tgtEl>
                                        <p:attrNameLst>
                                          <p:attrName>style.visibility</p:attrName>
                                        </p:attrNameLst>
                                      </p:cBhvr>
                                      <p:to>
                                        <p:strVal val="hidden"/>
                                      </p:to>
                                    </p:set>
                                  </p:childTnLst>
                                </p:cTn>
                              </p:par>
                            </p:childTnLst>
                          </p:cTn>
                        </p:par>
                        <p:par>
                          <p:cTn id="71" fill="hold" nodeType="afterGroup">
                            <p:stCondLst>
                              <p:cond delay="4000"/>
                            </p:stCondLst>
                            <p:childTnLst>
                              <p:par>
                                <p:cTn id="72" presetID="3" presetClass="entr" presetSubtype="0" fill="hold" grpId="0" nodeType="afterEffect">
                                  <p:stCondLst>
                                    <p:cond delay="0"/>
                                  </p:stCondLst>
                                  <p:childTnLst>
                                    <p:set>
                                      <p:cBhvr>
                                        <p:cTn id="73" dur="1" fill="hold">
                                          <p:stCondLst>
                                            <p:cond delay="0"/>
                                          </p:stCondLst>
                                        </p:cTn>
                                        <p:tgtEl>
                                          <p:spTgt spid="24602"/>
                                        </p:tgtEl>
                                        <p:attrNameLst>
                                          <p:attrName>style.visibility</p:attrName>
                                        </p:attrNameLst>
                                      </p:cBhvr>
                                      <p:to>
                                        <p:strVal val="visible"/>
                                      </p:to>
                                    </p:set>
                                  </p:childTnLst>
                                </p:cTn>
                              </p:par>
                            </p:childTnLst>
                          </p:cTn>
                        </p:par>
                        <p:par>
                          <p:cTn id="74" fill="hold" nodeType="afterGroup">
                            <p:stCondLst>
                              <p:cond delay="4000"/>
                            </p:stCondLst>
                            <p:childTnLst>
                              <p:par>
                                <p:cTn id="75" presetID="3" presetClass="exit" presetSubtype="0" fill="hold" grpId="1" nodeType="afterEffect">
                                  <p:stCondLst>
                                    <p:cond delay="1000"/>
                                  </p:stCondLst>
                                  <p:childTnLst>
                                    <p:set>
                                      <p:cBhvr>
                                        <p:cTn id="76" dur="1" fill="hold">
                                          <p:stCondLst>
                                            <p:cond delay="0"/>
                                          </p:stCondLst>
                                        </p:cTn>
                                        <p:tgtEl>
                                          <p:spTgt spid="24602"/>
                                        </p:tgtEl>
                                        <p:attrNameLst>
                                          <p:attrName>style.visibility</p:attrName>
                                        </p:attrNameLst>
                                      </p:cBhvr>
                                      <p:to>
                                        <p:strVal val="hidden"/>
                                      </p:to>
                                    </p:set>
                                  </p:childTnLst>
                                </p:cTn>
                              </p:par>
                            </p:childTnLst>
                          </p:cTn>
                        </p:par>
                        <p:par>
                          <p:cTn id="77" fill="hold" nodeType="afterGroup">
                            <p:stCondLst>
                              <p:cond delay="5000"/>
                            </p:stCondLst>
                            <p:childTnLst>
                              <p:par>
                                <p:cTn id="78" presetID="3" presetClass="entr" presetSubtype="0" fill="hold" grpId="0" nodeType="afterEffect">
                                  <p:stCondLst>
                                    <p:cond delay="0"/>
                                  </p:stCondLst>
                                  <p:childTnLst>
                                    <p:set>
                                      <p:cBhvr>
                                        <p:cTn id="79" dur="1" fill="hold">
                                          <p:stCondLst>
                                            <p:cond delay="0"/>
                                          </p:stCondLst>
                                        </p:cTn>
                                        <p:tgtEl>
                                          <p:spTgt spid="24601"/>
                                        </p:tgtEl>
                                        <p:attrNameLst>
                                          <p:attrName>style.visibility</p:attrName>
                                        </p:attrNameLst>
                                      </p:cBhvr>
                                      <p:to>
                                        <p:strVal val="visible"/>
                                      </p:to>
                                    </p:set>
                                  </p:childTnLst>
                                </p:cTn>
                              </p:par>
                            </p:childTnLst>
                          </p:cTn>
                        </p:par>
                        <p:par>
                          <p:cTn id="80" fill="hold" nodeType="afterGroup">
                            <p:stCondLst>
                              <p:cond delay="5000"/>
                            </p:stCondLst>
                            <p:childTnLst>
                              <p:par>
                                <p:cTn id="81" presetID="3" presetClass="exit" presetSubtype="0" fill="hold" grpId="1" nodeType="afterEffect">
                                  <p:stCondLst>
                                    <p:cond delay="1000"/>
                                  </p:stCondLst>
                                  <p:childTnLst>
                                    <p:set>
                                      <p:cBhvr>
                                        <p:cTn id="82" dur="1" fill="hold">
                                          <p:stCondLst>
                                            <p:cond delay="0"/>
                                          </p:stCondLst>
                                        </p:cTn>
                                        <p:tgtEl>
                                          <p:spTgt spid="24601"/>
                                        </p:tgtEl>
                                        <p:attrNameLst>
                                          <p:attrName>style.visibility</p:attrName>
                                        </p:attrNameLst>
                                      </p:cBhvr>
                                      <p:to>
                                        <p:strVal val="hidden"/>
                                      </p:to>
                                    </p:set>
                                  </p:childTnLst>
                                </p:cTn>
                              </p:par>
                            </p:childTnLst>
                          </p:cTn>
                        </p:par>
                        <p:par>
                          <p:cTn id="83" fill="hold" nodeType="afterGroup">
                            <p:stCondLst>
                              <p:cond delay="6000"/>
                            </p:stCondLst>
                            <p:childTnLst>
                              <p:par>
                                <p:cTn id="84" presetID="3" presetClass="entr" presetSubtype="0" fill="hold" grpId="0" nodeType="afterEffect">
                                  <p:stCondLst>
                                    <p:cond delay="0"/>
                                  </p:stCondLst>
                                  <p:childTnLst>
                                    <p:set>
                                      <p:cBhvr>
                                        <p:cTn id="85" dur="1" fill="hold">
                                          <p:stCondLst>
                                            <p:cond delay="0"/>
                                          </p:stCondLst>
                                        </p:cTn>
                                        <p:tgtEl>
                                          <p:spTgt spid="24600"/>
                                        </p:tgtEl>
                                        <p:attrNameLst>
                                          <p:attrName>style.visibility</p:attrName>
                                        </p:attrNameLst>
                                      </p:cBhvr>
                                      <p:to>
                                        <p:strVal val="visible"/>
                                      </p:to>
                                    </p:set>
                                  </p:childTnLst>
                                </p:cTn>
                              </p:par>
                            </p:childTnLst>
                          </p:cTn>
                        </p:par>
                        <p:par>
                          <p:cTn id="86" fill="hold" nodeType="afterGroup">
                            <p:stCondLst>
                              <p:cond delay="6000"/>
                            </p:stCondLst>
                            <p:childTnLst>
                              <p:par>
                                <p:cTn id="87" presetID="3" presetClass="exit" presetSubtype="0" fill="hold" grpId="1" nodeType="afterEffect">
                                  <p:stCondLst>
                                    <p:cond delay="1000"/>
                                  </p:stCondLst>
                                  <p:childTnLst>
                                    <p:set>
                                      <p:cBhvr>
                                        <p:cTn id="88" dur="1" fill="hold">
                                          <p:stCondLst>
                                            <p:cond delay="0"/>
                                          </p:stCondLst>
                                        </p:cTn>
                                        <p:tgtEl>
                                          <p:spTgt spid="24600"/>
                                        </p:tgtEl>
                                        <p:attrNameLst>
                                          <p:attrName>style.visibility</p:attrName>
                                        </p:attrNameLst>
                                      </p:cBhvr>
                                      <p:to>
                                        <p:strVal val="hidden"/>
                                      </p:to>
                                    </p:set>
                                  </p:childTnLst>
                                </p:cTn>
                              </p:par>
                            </p:childTnLst>
                          </p:cTn>
                        </p:par>
                        <p:par>
                          <p:cTn id="89" fill="hold" nodeType="afterGroup">
                            <p:stCondLst>
                              <p:cond delay="7000"/>
                            </p:stCondLst>
                            <p:childTnLst>
                              <p:par>
                                <p:cTn id="90" presetID="3" presetClass="entr" presetSubtype="0" fill="hold" grpId="0" nodeType="afterEffect">
                                  <p:stCondLst>
                                    <p:cond delay="0"/>
                                  </p:stCondLst>
                                  <p:childTnLst>
                                    <p:set>
                                      <p:cBhvr>
                                        <p:cTn id="91" dur="1" fill="hold">
                                          <p:stCondLst>
                                            <p:cond delay="0"/>
                                          </p:stCondLst>
                                        </p:cTn>
                                        <p:tgtEl>
                                          <p:spTgt spid="24599"/>
                                        </p:tgtEl>
                                        <p:attrNameLst>
                                          <p:attrName>style.visibility</p:attrName>
                                        </p:attrNameLst>
                                      </p:cBhvr>
                                      <p:to>
                                        <p:strVal val="visible"/>
                                      </p:to>
                                    </p:set>
                                  </p:childTnLst>
                                </p:cTn>
                              </p:par>
                            </p:childTnLst>
                          </p:cTn>
                        </p:par>
                        <p:par>
                          <p:cTn id="92" fill="hold" nodeType="afterGroup">
                            <p:stCondLst>
                              <p:cond delay="7000"/>
                            </p:stCondLst>
                            <p:childTnLst>
                              <p:par>
                                <p:cTn id="93" presetID="3" presetClass="exit" presetSubtype="0" fill="hold" grpId="1" nodeType="afterEffect">
                                  <p:stCondLst>
                                    <p:cond delay="1000"/>
                                  </p:stCondLst>
                                  <p:childTnLst>
                                    <p:set>
                                      <p:cBhvr>
                                        <p:cTn id="94" dur="1" fill="hold">
                                          <p:stCondLst>
                                            <p:cond delay="0"/>
                                          </p:stCondLst>
                                        </p:cTn>
                                        <p:tgtEl>
                                          <p:spTgt spid="24599"/>
                                        </p:tgtEl>
                                        <p:attrNameLst>
                                          <p:attrName>style.visibility</p:attrName>
                                        </p:attrNameLst>
                                      </p:cBhvr>
                                      <p:to>
                                        <p:strVal val="hidden"/>
                                      </p:to>
                                    </p:set>
                                  </p:childTnLst>
                                </p:cTn>
                              </p:par>
                            </p:childTnLst>
                          </p:cTn>
                        </p:par>
                        <p:par>
                          <p:cTn id="95" fill="hold" nodeType="afterGroup">
                            <p:stCondLst>
                              <p:cond delay="8000"/>
                            </p:stCondLst>
                            <p:childTnLst>
                              <p:par>
                                <p:cTn id="96" presetID="3" presetClass="entr" presetSubtype="0" fill="hold" grpId="0" nodeType="afterEffect">
                                  <p:stCondLst>
                                    <p:cond delay="0"/>
                                  </p:stCondLst>
                                  <p:childTnLst>
                                    <p:set>
                                      <p:cBhvr>
                                        <p:cTn id="97" dur="1" fill="hold">
                                          <p:stCondLst>
                                            <p:cond delay="0"/>
                                          </p:stCondLst>
                                        </p:cTn>
                                        <p:tgtEl>
                                          <p:spTgt spid="24598"/>
                                        </p:tgtEl>
                                        <p:attrNameLst>
                                          <p:attrName>style.visibility</p:attrName>
                                        </p:attrNameLst>
                                      </p:cBhvr>
                                      <p:to>
                                        <p:strVal val="visible"/>
                                      </p:to>
                                    </p:set>
                                  </p:childTnLst>
                                </p:cTn>
                              </p:par>
                            </p:childTnLst>
                          </p:cTn>
                        </p:par>
                        <p:par>
                          <p:cTn id="98" fill="hold" nodeType="afterGroup">
                            <p:stCondLst>
                              <p:cond delay="8000"/>
                            </p:stCondLst>
                            <p:childTnLst>
                              <p:par>
                                <p:cTn id="99" presetID="3" presetClass="exit" presetSubtype="0" fill="hold" grpId="1" nodeType="afterEffect">
                                  <p:stCondLst>
                                    <p:cond delay="1000"/>
                                  </p:stCondLst>
                                  <p:childTnLst>
                                    <p:set>
                                      <p:cBhvr>
                                        <p:cTn id="100" dur="1" fill="hold">
                                          <p:stCondLst>
                                            <p:cond delay="0"/>
                                          </p:stCondLst>
                                        </p:cTn>
                                        <p:tgtEl>
                                          <p:spTgt spid="24598"/>
                                        </p:tgtEl>
                                        <p:attrNameLst>
                                          <p:attrName>style.visibility</p:attrName>
                                        </p:attrNameLst>
                                      </p:cBhvr>
                                      <p:to>
                                        <p:strVal val="hidden"/>
                                      </p:to>
                                    </p:set>
                                  </p:childTnLst>
                                </p:cTn>
                              </p:par>
                            </p:childTnLst>
                          </p:cTn>
                        </p:par>
                        <p:par>
                          <p:cTn id="101" fill="hold" nodeType="afterGroup">
                            <p:stCondLst>
                              <p:cond delay="9000"/>
                            </p:stCondLst>
                            <p:childTnLst>
                              <p:par>
                                <p:cTn id="102" presetID="3" presetClass="entr" presetSubtype="0" fill="hold" grpId="0" nodeType="afterEffect">
                                  <p:stCondLst>
                                    <p:cond delay="0"/>
                                  </p:stCondLst>
                                  <p:childTnLst>
                                    <p:set>
                                      <p:cBhvr>
                                        <p:cTn id="103" dur="1" fill="hold">
                                          <p:stCondLst>
                                            <p:cond delay="0"/>
                                          </p:stCondLst>
                                        </p:cTn>
                                        <p:tgtEl>
                                          <p:spTgt spid="24597"/>
                                        </p:tgtEl>
                                        <p:attrNameLst>
                                          <p:attrName>style.visibility</p:attrName>
                                        </p:attrNameLst>
                                      </p:cBhvr>
                                      <p:to>
                                        <p:strVal val="visible"/>
                                      </p:to>
                                    </p:set>
                                  </p:childTnLst>
                                </p:cTn>
                              </p:par>
                            </p:childTnLst>
                          </p:cTn>
                        </p:par>
                        <p:par>
                          <p:cTn id="104" fill="hold" nodeType="afterGroup">
                            <p:stCondLst>
                              <p:cond delay="9000"/>
                            </p:stCondLst>
                            <p:childTnLst>
                              <p:par>
                                <p:cTn id="105" presetID="3" presetClass="exit" presetSubtype="0" fill="hold" grpId="1" nodeType="afterEffect">
                                  <p:stCondLst>
                                    <p:cond delay="1000"/>
                                  </p:stCondLst>
                                  <p:childTnLst>
                                    <p:set>
                                      <p:cBhvr>
                                        <p:cTn id="106" dur="1" fill="hold">
                                          <p:stCondLst>
                                            <p:cond delay="0"/>
                                          </p:stCondLst>
                                        </p:cTn>
                                        <p:tgtEl>
                                          <p:spTgt spid="24597"/>
                                        </p:tgtEl>
                                        <p:attrNameLst>
                                          <p:attrName>style.visibility</p:attrName>
                                        </p:attrNameLst>
                                      </p:cBhvr>
                                      <p:to>
                                        <p:strVal val="hidden"/>
                                      </p:to>
                                    </p:set>
                                  </p:childTnLst>
                                </p:cTn>
                              </p:par>
                            </p:childTnLst>
                          </p:cTn>
                        </p:par>
                        <p:par>
                          <p:cTn id="107" fill="hold" nodeType="afterGroup">
                            <p:stCondLst>
                              <p:cond delay="10000"/>
                            </p:stCondLst>
                            <p:childTnLst>
                              <p:par>
                                <p:cTn id="108" presetID="3" presetClass="entr" presetSubtype="0" fill="hold" grpId="0" nodeType="afterEffect">
                                  <p:stCondLst>
                                    <p:cond delay="0"/>
                                  </p:stCondLst>
                                  <p:childTnLst>
                                    <p:set>
                                      <p:cBhvr>
                                        <p:cTn id="109" dur="1" fill="hold">
                                          <p:stCondLst>
                                            <p:cond delay="0"/>
                                          </p:stCondLst>
                                        </p:cTn>
                                        <p:tgtEl>
                                          <p:spTgt spid="24596"/>
                                        </p:tgtEl>
                                        <p:attrNameLst>
                                          <p:attrName>style.visibility</p:attrName>
                                        </p:attrNameLst>
                                      </p:cBhvr>
                                      <p:to>
                                        <p:strVal val="visible"/>
                                      </p:to>
                                    </p:set>
                                  </p:childTnLst>
                                </p:cTn>
                              </p:par>
                            </p:childTnLst>
                          </p:cTn>
                        </p:par>
                      </p:childTnLst>
                    </p:cTn>
                  </p:par>
                </p:childTnLst>
              </p:cTn>
              <p:nextCondLst>
                <p:cond evt="onClick" delay="0">
                  <p:tgtEl>
                    <p:spTgt spid="24613"/>
                  </p:tgtEl>
                </p:cond>
              </p:nextCondLst>
            </p:seq>
          </p:childTnLst>
        </p:cTn>
      </p:par>
    </p:tnLst>
    <p:bldLst>
      <p:bldP spid="24596" grpId="0" animBg="1"/>
      <p:bldP spid="24597" grpId="0" animBg="1"/>
      <p:bldP spid="24597" grpId="1" animBg="1"/>
      <p:bldP spid="24598" grpId="0" animBg="1"/>
      <p:bldP spid="24598" grpId="1" animBg="1"/>
      <p:bldP spid="24599" grpId="0" animBg="1"/>
      <p:bldP spid="24599" grpId="1" animBg="1"/>
      <p:bldP spid="24600" grpId="0" animBg="1"/>
      <p:bldP spid="24600" grpId="1" animBg="1"/>
      <p:bldP spid="24601" grpId="0" animBg="1"/>
      <p:bldP spid="24601" grpId="1" animBg="1"/>
      <p:bldP spid="24602" grpId="0" animBg="1"/>
      <p:bldP spid="24602" grpId="1" animBg="1"/>
      <p:bldP spid="24603" grpId="0" animBg="1"/>
      <p:bldP spid="24603" grpId="1" animBg="1"/>
      <p:bldP spid="24604" grpId="0" animBg="1"/>
      <p:bldP spid="24604" grpId="1" animBg="1"/>
      <p:bldP spid="24605" grpId="0" animBg="1"/>
      <p:bldP spid="24605" grpId="1" animBg="1"/>
      <p:bldP spid="24606" grpId="0" animBg="1"/>
      <p:bldP spid="2460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819150"/>
            <a:ext cx="7758906" cy="1072838"/>
            <a:chOff x="160" y="1203"/>
            <a:chExt cx="4734" cy="1843"/>
          </a:xfrm>
        </p:grpSpPr>
        <p:sp>
          <p:nvSpPr>
            <p:cNvPr id="46118" name="Rectangle 3" descr="Parchment"/>
            <p:cNvSpPr>
              <a:spLocks noChangeArrowheads="1"/>
            </p:cNvSpPr>
            <p:nvPr/>
          </p:nvSpPr>
          <p:spPr bwMode="auto">
            <a:xfrm>
              <a:off x="4569" y="1203"/>
              <a:ext cx="113" cy="793"/>
            </a:xfrm>
            <a:prstGeom prst="rect">
              <a:avLst/>
            </a:prstGeom>
            <a:blipFill dpi="0" rotWithShape="1">
              <a:blip r:embed="rId6"/>
              <a:srcRect/>
              <a:tile tx="0" ty="0" sx="100000" sy="100000" flip="none" algn="tl"/>
            </a:bli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9" name="AutoShape 4" descr="Parchment"/>
            <p:cNvSpPr>
              <a:spLocks noChangeArrowheads="1"/>
            </p:cNvSpPr>
            <p:nvPr/>
          </p:nvSpPr>
          <p:spPr bwMode="auto">
            <a:xfrm>
              <a:off x="160" y="1233"/>
              <a:ext cx="4734" cy="1813"/>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p:spPr>
          <p:txBody>
            <a:bodyPr anchor="ctr">
              <a:spAutoFit/>
            </a:bodyPr>
            <a:lstStyle/>
            <a:p>
              <a:pPr lvl="0" algn="ctr" eaLnBrk="0" hangingPunct="0"/>
              <a:r>
                <a:rPr lang="en-US" sz="2800" b="1" dirty="0" smtClean="0">
                  <a:solidFill>
                    <a:srgbClr val="C00000"/>
                  </a:solidFill>
                  <a:latin typeface="Times New Roman" pitchFamily="18" charset="0"/>
                  <a:cs typeface="Times New Roman" pitchFamily="18" charset="0"/>
                </a:rPr>
                <a:t>Câu 2: </a:t>
              </a:r>
              <a:r>
                <a:rPr lang="vi-VN" sz="2800" b="1" dirty="0" smtClean="0">
                  <a:solidFill>
                    <a:srgbClr val="C00000"/>
                  </a:solidFill>
                  <a:latin typeface="Times New Roman" pitchFamily="18" charset="0"/>
                  <a:cs typeface="Times New Roman" pitchFamily="18" charset="0"/>
                </a:rPr>
                <a:t>N</a:t>
              </a:r>
              <a:r>
                <a:rPr lang="en-US" sz="2800" b="1" dirty="0" smtClean="0">
                  <a:solidFill>
                    <a:srgbClr val="C00000"/>
                  </a:solidFill>
                  <a:latin typeface="Times New Roman" pitchFamily="18" charset="0"/>
                  <a:cs typeface="Times New Roman" pitchFamily="18" charset="0"/>
                </a:rPr>
                <a:t>ước nào ở châu Á thực hiện cuộc </a:t>
              </a:r>
            </a:p>
            <a:p>
              <a:pPr lvl="0" algn="ctr" eaLnBrk="0" hangingPunct="0"/>
              <a:r>
                <a:rPr lang="en-US" sz="2800" b="1" dirty="0" smtClean="0">
                  <a:solidFill>
                    <a:srgbClr val="C00000"/>
                  </a:solidFill>
                  <a:latin typeface="Times New Roman" pitchFamily="18" charset="0"/>
                  <a:cs typeface="Times New Roman" pitchFamily="18" charset="0"/>
                </a:rPr>
                <a:t>“cách mạng xanh” ?</a:t>
              </a:r>
            </a:p>
          </p:txBody>
        </p:sp>
      </p:grpSp>
      <p:grpSp>
        <p:nvGrpSpPr>
          <p:cNvPr id="3" name="Group 5"/>
          <p:cNvGrpSpPr>
            <a:grpSpLocks/>
          </p:cNvGrpSpPr>
          <p:nvPr/>
        </p:nvGrpSpPr>
        <p:grpSpPr bwMode="auto">
          <a:xfrm>
            <a:off x="228600" y="2439746"/>
            <a:ext cx="7467600" cy="551675"/>
            <a:chOff x="53" y="1964"/>
            <a:chExt cx="4733" cy="463"/>
          </a:xfrm>
          <a:solidFill>
            <a:schemeClr val="accent5">
              <a:lumMod val="20000"/>
              <a:lumOff val="80000"/>
            </a:schemeClr>
          </a:solidFill>
        </p:grpSpPr>
        <p:sp>
          <p:nvSpPr>
            <p:cNvPr id="46116" name="Rectangle 6" descr="Water droplets"/>
            <p:cNvSpPr>
              <a:spLocks noChangeArrowheads="1"/>
            </p:cNvSpPr>
            <p:nvPr/>
          </p:nvSpPr>
          <p:spPr bwMode="auto">
            <a:xfrm>
              <a:off x="4513" y="1964"/>
              <a:ext cx="117" cy="387"/>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7" name="AutoShape 7" descr="Water droplets"/>
            <p:cNvSpPr>
              <a:spLocks noChangeArrowheads="1"/>
            </p:cNvSpPr>
            <p:nvPr/>
          </p:nvSpPr>
          <p:spPr bwMode="auto">
            <a:xfrm>
              <a:off x="53" y="1998"/>
              <a:ext cx="4733" cy="429"/>
            </a:xfrm>
            <a:prstGeom prst="roundRect">
              <a:avLst>
                <a:gd name="adj" fmla="val 16667"/>
              </a:avLst>
            </a:prstGeom>
            <a:grpFill/>
            <a:ln w="9525" algn="ctr">
              <a:solidFill>
                <a:schemeClr val="tx1"/>
              </a:solidFill>
              <a:round/>
              <a:headEnd/>
              <a:tailEnd/>
            </a:ln>
          </p:spPr>
          <p:txBody>
            <a:bodyPr anchor="ctr">
              <a:spAutoFit/>
            </a:bodyPr>
            <a:lstStyle/>
            <a:p>
              <a:pPr eaLnBrk="0" hangingPunct="0"/>
              <a:r>
                <a:rPr lang="vi-VN" sz="2400" b="1" dirty="0" smtClean="0">
                  <a:latin typeface="Times New Roman" pitchFamily="18" charset="0"/>
                  <a:cs typeface="Times New Roman" pitchFamily="18" charset="0"/>
                </a:rPr>
                <a:t>B</a:t>
              </a:r>
              <a:r>
                <a:rPr lang="en-US" sz="2400" b="1" dirty="0" smtClean="0">
                  <a:latin typeface="Times New Roman" pitchFamily="18" charset="0"/>
                  <a:cs typeface="Times New Roman" pitchFamily="18" charset="0"/>
                </a:rPr>
                <a:t>. Ấn Độ. </a:t>
              </a:r>
              <a:endParaRPr lang="en-US" sz="2400" b="1" dirty="0">
                <a:latin typeface="Times New Roman" pitchFamily="18" charset="0"/>
                <a:cs typeface="Times New Roman" pitchFamily="18" charset="0"/>
              </a:endParaRPr>
            </a:p>
          </p:txBody>
        </p:sp>
      </p:grpSp>
      <p:grpSp>
        <p:nvGrpSpPr>
          <p:cNvPr id="4" name="Group 8"/>
          <p:cNvGrpSpPr>
            <a:grpSpLocks/>
          </p:cNvGrpSpPr>
          <p:nvPr/>
        </p:nvGrpSpPr>
        <p:grpSpPr bwMode="auto">
          <a:xfrm>
            <a:off x="228182" y="3008376"/>
            <a:ext cx="7477279" cy="537141"/>
            <a:chOff x="104" y="1964"/>
            <a:chExt cx="4782" cy="450"/>
          </a:xfrm>
          <a:solidFill>
            <a:schemeClr val="accent5">
              <a:lumMod val="20000"/>
              <a:lumOff val="80000"/>
            </a:schemeClr>
          </a:solidFill>
        </p:grpSpPr>
        <p:sp>
          <p:nvSpPr>
            <p:cNvPr id="46114" name="Rectangle 9" descr="Water droplets"/>
            <p:cNvSpPr>
              <a:spLocks noChangeArrowheads="1"/>
            </p:cNvSpPr>
            <p:nvPr/>
          </p:nvSpPr>
          <p:spPr bwMode="auto">
            <a:xfrm>
              <a:off x="4513" y="1964"/>
              <a:ext cx="118" cy="387"/>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5" name="AutoShape 10" descr="Water droplets"/>
            <p:cNvSpPr>
              <a:spLocks noChangeArrowheads="1"/>
            </p:cNvSpPr>
            <p:nvPr/>
          </p:nvSpPr>
          <p:spPr bwMode="auto">
            <a:xfrm>
              <a:off x="104" y="1986"/>
              <a:ext cx="4782" cy="428"/>
            </a:xfrm>
            <a:prstGeom prst="roundRect">
              <a:avLst>
                <a:gd name="adj" fmla="val 16667"/>
              </a:avLst>
            </a:prstGeom>
            <a:grpFill/>
            <a:ln w="9525" algn="ctr">
              <a:solidFill>
                <a:schemeClr val="tx1"/>
              </a:solidFill>
              <a:round/>
              <a:headEnd/>
              <a:tailEnd/>
            </a:ln>
          </p:spPr>
          <p:txBody>
            <a:bodyPr wrap="square" anchor="ctr">
              <a:spAutoFit/>
            </a:bodyPr>
            <a:lstStyle/>
            <a:p>
              <a:pPr eaLnBrk="0" hangingPunct="0"/>
              <a:r>
                <a:rPr lang="vi-VN" sz="2400" b="1" dirty="0" smtClean="0">
                  <a:latin typeface="Times New Roman" pitchFamily="18" charset="0"/>
                  <a:cs typeface="Times New Roman" pitchFamily="18" charset="0"/>
                </a:rPr>
                <a:t>C</a:t>
              </a:r>
              <a:r>
                <a:rPr lang="en-US" sz="2400" b="1" dirty="0" smtClean="0">
                  <a:latin typeface="Times New Roman" pitchFamily="18" charset="0"/>
                  <a:cs typeface="Times New Roman" pitchFamily="18" charset="0"/>
                </a:rPr>
                <a:t>. Nhật Bản. </a:t>
              </a:r>
              <a:endParaRPr lang="en-US" sz="2400" b="1" dirty="0">
                <a:latin typeface="Times New Roman" pitchFamily="18" charset="0"/>
                <a:cs typeface="Times New Roman" pitchFamily="18" charset="0"/>
              </a:endParaRPr>
            </a:p>
          </p:txBody>
        </p:sp>
      </p:grpSp>
      <p:grpSp>
        <p:nvGrpSpPr>
          <p:cNvPr id="5" name="Group 11"/>
          <p:cNvGrpSpPr>
            <a:grpSpLocks/>
          </p:cNvGrpSpPr>
          <p:nvPr/>
        </p:nvGrpSpPr>
        <p:grpSpPr bwMode="auto">
          <a:xfrm>
            <a:off x="228601" y="4286249"/>
            <a:ext cx="7512843" cy="537155"/>
            <a:chOff x="153" y="1964"/>
            <a:chExt cx="4733" cy="451"/>
          </a:xfrm>
        </p:grpSpPr>
        <p:sp>
          <p:nvSpPr>
            <p:cNvPr id="46112" name="Rectangle 12"/>
            <p:cNvSpPr>
              <a:spLocks noChangeArrowheads="1"/>
            </p:cNvSpPr>
            <p:nvPr/>
          </p:nvSpPr>
          <p:spPr bwMode="auto">
            <a:xfrm>
              <a:off x="4513" y="1964"/>
              <a:ext cx="116" cy="388"/>
            </a:xfrm>
            <a:prstGeom prst="rect">
              <a:avLst/>
            </a:prstGeom>
            <a:solidFill>
              <a:srgbClr val="FFFF00"/>
            </a:solid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3" name="AutoShape 13"/>
            <p:cNvSpPr>
              <a:spLocks noChangeArrowheads="1"/>
            </p:cNvSpPr>
            <p:nvPr/>
          </p:nvSpPr>
          <p:spPr bwMode="auto">
            <a:xfrm>
              <a:off x="153" y="1986"/>
              <a:ext cx="4733" cy="429"/>
            </a:xfrm>
            <a:prstGeom prst="roundRect">
              <a:avLst>
                <a:gd name="adj" fmla="val 16667"/>
              </a:avLst>
            </a:prstGeom>
            <a:solidFill>
              <a:srgbClr val="FFFF00"/>
            </a:solidFill>
            <a:ln w="9525" algn="ctr">
              <a:solidFill>
                <a:schemeClr val="tx1"/>
              </a:solidFill>
              <a:round/>
              <a:headEnd/>
              <a:tailEnd/>
            </a:ln>
          </p:spPr>
          <p:txBody>
            <a:bodyPr anchor="ctr">
              <a:spAutoFit/>
            </a:bodyPr>
            <a:lstStyle/>
            <a:p>
              <a:pPr eaLnBrk="0" hangingPunct="0"/>
              <a:r>
                <a:rPr lang="en-US" sz="2400" b="1" dirty="0">
                  <a:solidFill>
                    <a:srgbClr val="FF0000"/>
                  </a:solidFill>
                  <a:latin typeface="Times New Roman" pitchFamily="18" charset="0"/>
                  <a:cs typeface="Times New Roman" pitchFamily="18" charset="0"/>
                </a:rPr>
                <a:t>Đáp án</a:t>
              </a:r>
              <a:r>
                <a:rPr lang="en-US" sz="2400" b="1">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B</a:t>
              </a:r>
              <a:endParaRPr lang="en-US" sz="2400" b="1" dirty="0">
                <a:solidFill>
                  <a:srgbClr val="FF0000"/>
                </a:solidFill>
                <a:latin typeface="Times New Roman" pitchFamily="18" charset="0"/>
                <a:cs typeface="Times New Roman" pitchFamily="18" charset="0"/>
              </a:endParaRPr>
            </a:p>
          </p:txBody>
        </p:sp>
      </p:grpSp>
      <p:grpSp>
        <p:nvGrpSpPr>
          <p:cNvPr id="6" name="Group 14"/>
          <p:cNvGrpSpPr>
            <a:grpSpLocks/>
          </p:cNvGrpSpPr>
          <p:nvPr/>
        </p:nvGrpSpPr>
        <p:grpSpPr bwMode="auto">
          <a:xfrm>
            <a:off x="228600" y="1885950"/>
            <a:ext cx="7467600" cy="536762"/>
            <a:chOff x="153" y="1964"/>
            <a:chExt cx="4733" cy="451"/>
          </a:xfrm>
          <a:solidFill>
            <a:schemeClr val="accent5">
              <a:lumMod val="20000"/>
              <a:lumOff val="80000"/>
            </a:schemeClr>
          </a:solidFill>
        </p:grpSpPr>
        <p:sp>
          <p:nvSpPr>
            <p:cNvPr id="46110" name="Rectangle 15" descr="Water droplets"/>
            <p:cNvSpPr>
              <a:spLocks noChangeArrowheads="1"/>
            </p:cNvSpPr>
            <p:nvPr/>
          </p:nvSpPr>
          <p:spPr bwMode="auto">
            <a:xfrm>
              <a:off x="4513" y="1964"/>
              <a:ext cx="116" cy="388"/>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1" name="AutoShape 16" descr="Water droplets"/>
            <p:cNvSpPr>
              <a:spLocks noChangeArrowheads="1"/>
            </p:cNvSpPr>
            <p:nvPr/>
          </p:nvSpPr>
          <p:spPr bwMode="auto">
            <a:xfrm>
              <a:off x="153" y="1986"/>
              <a:ext cx="4733" cy="429"/>
            </a:xfrm>
            <a:prstGeom prst="roundRect">
              <a:avLst>
                <a:gd name="adj" fmla="val 16667"/>
              </a:avLst>
            </a:prstGeom>
            <a:grpFill/>
            <a:ln w="9525" algn="ctr">
              <a:solidFill>
                <a:schemeClr val="tx1"/>
              </a:solidFill>
              <a:round/>
              <a:headEnd/>
              <a:tailEnd/>
            </a:ln>
          </p:spPr>
          <p:txBody>
            <a:bodyPr anchor="ctr">
              <a:spAutoFit/>
            </a:bodyPr>
            <a:lstStyle/>
            <a:p>
              <a:pPr eaLnBrk="0" hangingPunct="0"/>
              <a:r>
                <a:rPr lang="vi-VN" sz="2400" b="1" dirty="0" smtClean="0">
                  <a:latin typeface="Times New Roman" pitchFamily="18" charset="0"/>
                  <a:cs typeface="Times New Roman" pitchFamily="18" charset="0"/>
                </a:rPr>
                <a:t>A</a:t>
              </a:r>
              <a:r>
                <a:rPr lang="en-US" sz="2400" b="1" dirty="0" smtClean="0">
                  <a:latin typeface="Times New Roman" pitchFamily="18" charset="0"/>
                  <a:cs typeface="Times New Roman" pitchFamily="18" charset="0"/>
                </a:rPr>
                <a:t>. Mĩ.</a:t>
              </a:r>
              <a:endParaRPr lang="en-US" sz="2400" b="1" dirty="0">
                <a:latin typeface="Times New Roman" pitchFamily="18" charset="0"/>
                <a:cs typeface="Times New Roman" pitchFamily="18" charset="0"/>
              </a:endParaRPr>
            </a:p>
          </p:txBody>
        </p:sp>
      </p:grpSp>
      <p:sp>
        <p:nvSpPr>
          <p:cNvPr id="46089" name="Oval 19"/>
          <p:cNvSpPr>
            <a:spLocks noChangeArrowheads="1"/>
          </p:cNvSpPr>
          <p:nvPr/>
        </p:nvSpPr>
        <p:spPr bwMode="auto">
          <a:xfrm>
            <a:off x="7892522" y="18910"/>
            <a:ext cx="1187979" cy="86460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lIns="91432" tIns="45715" rIns="91432" bIns="45715" anchor="ctr"/>
          <a:lstStyle/>
          <a:p>
            <a:pPr eaLnBrk="0" hangingPunct="0"/>
            <a:endParaRPr lang="en-US" sz="2400" dirty="0" smtClean="0">
              <a:latin typeface="MS Song"/>
            </a:endParaRPr>
          </a:p>
          <a:p>
            <a:pPr eaLnBrk="0" hangingPunct="0"/>
            <a:endParaRPr lang="en-US" sz="2400" dirty="0" smtClean="0">
              <a:latin typeface="MS Song"/>
            </a:endParaRPr>
          </a:p>
          <a:p>
            <a:pPr eaLnBrk="0" hangingPunct="0"/>
            <a:endParaRPr lang="en-US" sz="2400" dirty="0" smtClean="0">
              <a:latin typeface="MS Song"/>
            </a:endParaRPr>
          </a:p>
          <a:p>
            <a:pPr eaLnBrk="0" hangingPunct="0"/>
            <a:endParaRPr lang="en-US" sz="2400" dirty="0" smtClean="0">
              <a:latin typeface="MS Song"/>
            </a:endParaRPr>
          </a:p>
          <a:p>
            <a:pPr eaLnBrk="0" hangingPunct="0"/>
            <a:endParaRPr lang="en-US" sz="2400" dirty="0">
              <a:latin typeface="MS Song"/>
            </a:endParaRPr>
          </a:p>
        </p:txBody>
      </p:sp>
      <p:sp>
        <p:nvSpPr>
          <p:cNvPr id="24596" name="WordArt 20">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0</a:t>
            </a:r>
          </a:p>
        </p:txBody>
      </p:sp>
      <p:sp>
        <p:nvSpPr>
          <p:cNvPr id="24597" name="WordArt 21">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1</a:t>
            </a:r>
          </a:p>
        </p:txBody>
      </p:sp>
      <p:sp>
        <p:nvSpPr>
          <p:cNvPr id="24598" name="WordArt 22">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48981"/>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2</a:t>
            </a:r>
          </a:p>
        </p:txBody>
      </p:sp>
      <p:sp>
        <p:nvSpPr>
          <p:cNvPr id="24599" name="WordArt 23">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3</a:t>
            </a:r>
          </a:p>
        </p:txBody>
      </p:sp>
      <p:sp>
        <p:nvSpPr>
          <p:cNvPr id="24600" name="WordArt 24">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4</a:t>
            </a:r>
          </a:p>
        </p:txBody>
      </p:sp>
      <p:sp>
        <p:nvSpPr>
          <p:cNvPr id="24601" name="WordArt 25">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5</a:t>
            </a:r>
          </a:p>
        </p:txBody>
      </p:sp>
      <p:sp>
        <p:nvSpPr>
          <p:cNvPr id="24602" name="WordArt 26">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6</a:t>
            </a:r>
          </a:p>
        </p:txBody>
      </p:sp>
      <p:sp>
        <p:nvSpPr>
          <p:cNvPr id="24603" name="WordArt 27">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317179" y="250032"/>
            <a:ext cx="504031"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7</a:t>
            </a:r>
          </a:p>
        </p:txBody>
      </p:sp>
      <p:sp>
        <p:nvSpPr>
          <p:cNvPr id="24604" name="WordArt 28">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8</a:t>
            </a:r>
          </a:p>
        </p:txBody>
      </p:sp>
      <p:sp>
        <p:nvSpPr>
          <p:cNvPr id="24605" name="WordArt 29">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9</a:t>
            </a:r>
          </a:p>
        </p:txBody>
      </p:sp>
      <p:sp>
        <p:nvSpPr>
          <p:cNvPr id="24606" name="WordArt 30">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153137" y="239527"/>
            <a:ext cx="648229"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10</a:t>
            </a:r>
          </a:p>
        </p:txBody>
      </p:sp>
      <p:sp>
        <p:nvSpPr>
          <p:cNvPr id="24607" name="Rectangle 31"/>
          <p:cNvSpPr>
            <a:spLocks noChangeArrowheads="1"/>
          </p:cNvSpPr>
          <p:nvPr/>
        </p:nvSpPr>
        <p:spPr bwMode="auto">
          <a:xfrm>
            <a:off x="2223161" y="4517309"/>
            <a:ext cx="1656292" cy="430877"/>
          </a:xfrm>
          <a:prstGeom prst="rect">
            <a:avLst/>
          </a:prstGeom>
          <a:solidFill>
            <a:srgbClr val="0000FF"/>
          </a:solidFill>
          <a:ln w="9525" algn="ctr">
            <a:solidFill>
              <a:schemeClr val="tx1"/>
            </a:solidFill>
            <a:miter lim="800000"/>
            <a:headEnd/>
            <a:tailEnd/>
          </a:ln>
        </p:spPr>
        <p:txBody>
          <a:bodyPr lIns="91432" tIns="45715" rIns="91432" bIns="45715" anchor="ctr">
            <a:spAutoFit/>
          </a:bodyPr>
          <a:lstStyle/>
          <a:p>
            <a:pPr algn="ctr" eaLnBrk="0" hangingPunct="0"/>
            <a:r>
              <a:rPr lang="en-US" sz="2200" b="1" dirty="0">
                <a:solidFill>
                  <a:schemeClr val="bg1"/>
                </a:solidFill>
                <a:latin typeface="Times New Roman" pitchFamily="18" charset="0"/>
                <a:cs typeface="Times New Roman" pitchFamily="18" charset="0"/>
              </a:rPr>
              <a:t>Đáp án</a:t>
            </a:r>
          </a:p>
        </p:txBody>
      </p:sp>
      <p:grpSp>
        <p:nvGrpSpPr>
          <p:cNvPr id="7" name="Group 32"/>
          <p:cNvGrpSpPr>
            <a:grpSpLocks/>
          </p:cNvGrpSpPr>
          <p:nvPr/>
        </p:nvGrpSpPr>
        <p:grpSpPr bwMode="auto">
          <a:xfrm>
            <a:off x="228278" y="3562350"/>
            <a:ext cx="7467922" cy="536762"/>
            <a:chOff x="104" y="1964"/>
            <a:chExt cx="4782" cy="451"/>
          </a:xfrm>
          <a:solidFill>
            <a:schemeClr val="accent5">
              <a:lumMod val="20000"/>
              <a:lumOff val="80000"/>
            </a:schemeClr>
          </a:solidFill>
        </p:grpSpPr>
        <p:sp>
          <p:nvSpPr>
            <p:cNvPr id="46108" name="Rectangle 33" descr="Water droplets"/>
            <p:cNvSpPr>
              <a:spLocks noChangeArrowheads="1"/>
            </p:cNvSpPr>
            <p:nvPr/>
          </p:nvSpPr>
          <p:spPr bwMode="auto">
            <a:xfrm>
              <a:off x="4513" y="1964"/>
              <a:ext cx="118" cy="388"/>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09" name="AutoShape 34" descr="Water droplets"/>
            <p:cNvSpPr>
              <a:spLocks noChangeArrowheads="1"/>
            </p:cNvSpPr>
            <p:nvPr/>
          </p:nvSpPr>
          <p:spPr bwMode="auto">
            <a:xfrm>
              <a:off x="104" y="1986"/>
              <a:ext cx="4782" cy="429"/>
            </a:xfrm>
            <a:prstGeom prst="roundRect">
              <a:avLst>
                <a:gd name="adj" fmla="val 16667"/>
              </a:avLst>
            </a:prstGeom>
            <a:grpFill/>
            <a:ln w="9525" algn="ctr">
              <a:solidFill>
                <a:schemeClr val="tx1"/>
              </a:solidFill>
              <a:round/>
              <a:headEnd/>
              <a:tailEnd/>
            </a:ln>
          </p:spPr>
          <p:txBody>
            <a:bodyPr wrap="square" anchor="ctr">
              <a:spAutoFit/>
            </a:bodyPr>
            <a:lstStyle/>
            <a:p>
              <a:pPr eaLnBrk="0" hangingPunct="0"/>
              <a:r>
                <a:rPr lang="vi-VN" sz="2400" b="1" dirty="0" smtClean="0">
                  <a:latin typeface="Times New Roman" pitchFamily="18" charset="0"/>
                  <a:cs typeface="Times New Roman" pitchFamily="18" charset="0"/>
                </a:rPr>
                <a:t>D</a:t>
              </a:r>
              <a:r>
                <a:rPr lang="en-US" sz="2400" b="1" dirty="0" smtClean="0">
                  <a:latin typeface="Times New Roman" pitchFamily="18" charset="0"/>
                  <a:cs typeface="Times New Roman" pitchFamily="18" charset="0"/>
                </a:rPr>
                <a:t>. Trung Quốc.</a:t>
              </a:r>
              <a:endParaRPr lang="en-US" sz="2400" b="1" dirty="0">
                <a:latin typeface="Times New Roman" pitchFamily="18" charset="0"/>
                <a:cs typeface="Times New Roman" pitchFamily="18" charset="0"/>
              </a:endParaRPr>
            </a:p>
          </p:txBody>
        </p:sp>
      </p:grpSp>
      <p:sp>
        <p:nvSpPr>
          <p:cNvPr id="46103" name="Text Box 36"/>
          <p:cNvSpPr txBox="1">
            <a:spLocks noChangeArrowheads="1"/>
          </p:cNvSpPr>
          <p:nvPr/>
        </p:nvSpPr>
        <p:spPr bwMode="auto">
          <a:xfrm>
            <a:off x="6248137" y="4857750"/>
            <a:ext cx="1067593" cy="461655"/>
          </a:xfrm>
          <a:prstGeom prst="rect">
            <a:avLst/>
          </a:prstGeom>
          <a:noFill/>
          <a:ln w="9525">
            <a:noFill/>
            <a:miter lim="800000"/>
            <a:headEnd/>
            <a:tailEnd/>
          </a:ln>
        </p:spPr>
        <p:txBody>
          <a:bodyPr lIns="91432" tIns="45715" rIns="91432" bIns="45715">
            <a:spAutoFit/>
          </a:bodyPr>
          <a:lstStyle/>
          <a:p>
            <a:pPr eaLnBrk="0" hangingPunct="0"/>
            <a:endParaRPr lang="en-US" sz="2400" dirty="0">
              <a:latin typeface="MS Song"/>
            </a:endParaRPr>
          </a:p>
        </p:txBody>
      </p:sp>
      <p:sp>
        <p:nvSpPr>
          <p:cNvPr id="24613" name="Rectangle 37"/>
          <p:cNvSpPr>
            <a:spLocks noChangeArrowheads="1"/>
          </p:cNvSpPr>
          <p:nvPr/>
        </p:nvSpPr>
        <p:spPr bwMode="auto">
          <a:xfrm>
            <a:off x="6696605" y="4819931"/>
            <a:ext cx="1295136" cy="285750"/>
          </a:xfrm>
          <a:prstGeom prst="rect">
            <a:avLst/>
          </a:prstGeom>
          <a:solidFill>
            <a:schemeClr val="accent1"/>
          </a:solidFill>
          <a:ln w="9525">
            <a:solidFill>
              <a:schemeClr val="tx1"/>
            </a:solidFill>
            <a:miter lim="800000"/>
            <a:headEnd/>
            <a:tailEnd/>
          </a:ln>
        </p:spPr>
        <p:txBody>
          <a:bodyPr wrap="none" lIns="91432" tIns="45715" rIns="91432" bIns="45715" anchor="ctr"/>
          <a:lstStyle/>
          <a:p>
            <a:pPr algn="ctr" eaLnBrk="0" hangingPunct="0"/>
            <a:r>
              <a:rPr lang="en-US" sz="2400" b="1" i="1" dirty="0">
                <a:latin typeface="MS Song"/>
              </a:rPr>
              <a:t>Start</a:t>
            </a:r>
          </a:p>
        </p:txBody>
      </p:sp>
      <p:sp>
        <p:nvSpPr>
          <p:cNvPr id="40" name="TextBox 39"/>
          <p:cNvSpPr txBox="1"/>
          <p:nvPr/>
        </p:nvSpPr>
        <p:spPr>
          <a:xfrm>
            <a:off x="304800" y="1"/>
            <a:ext cx="7467600" cy="646331"/>
          </a:xfrm>
          <a:prstGeom prst="rect">
            <a:avLst/>
          </a:prstGeom>
          <a:solidFill>
            <a:schemeClr val="accent1">
              <a:lumMod val="20000"/>
              <a:lumOff val="80000"/>
            </a:schemeClr>
          </a:solidFill>
        </p:spPr>
        <p:txBody>
          <a:bodyPr wrap="square" rtlCol="0">
            <a:spAutoFit/>
          </a:bodyPr>
          <a:lstStyle/>
          <a:p>
            <a:pPr algn="ctr"/>
            <a:r>
              <a:rPr lang="en-US" sz="3600" b="1" dirty="0" smtClean="0">
                <a:solidFill>
                  <a:srgbClr val="0070C0"/>
                </a:solidFill>
                <a:latin typeface="Times New Roman" pitchFamily="18" charset="0"/>
                <a:cs typeface="Times New Roman" pitchFamily="18" charset="0"/>
              </a:rPr>
              <a:t>LUYỆN TẬP</a:t>
            </a:r>
            <a:endParaRPr lang="en-US" sz="3600" b="1" dirty="0">
              <a:solidFill>
                <a:srgbClr val="0070C0"/>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seq concurrent="1" nextAc="seek">
              <p:cTn id="45" restart="whenNotActive" fill="hold" evtFilter="cancelBubble" nodeType="interactiveSeq">
                <p:stCondLst>
                  <p:cond evt="onClick" delay="0">
                    <p:tgtEl>
                      <p:spTgt spid="2461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3" presetClass="entr" presetSubtype="0" fill="hold" grpId="0" nodeType="afterEffect">
                                  <p:stCondLst>
                                    <p:cond delay="0"/>
                                  </p:stCondLst>
                                  <p:childTnLst>
                                    <p:set>
                                      <p:cBhvr>
                                        <p:cTn id="49" dur="1" fill="hold">
                                          <p:stCondLst>
                                            <p:cond delay="0"/>
                                          </p:stCondLst>
                                        </p:cTn>
                                        <p:tgtEl>
                                          <p:spTgt spid="24606"/>
                                        </p:tgtEl>
                                        <p:attrNameLst>
                                          <p:attrName>style.visibility</p:attrName>
                                        </p:attrNameLst>
                                      </p:cBhvr>
                                      <p:to>
                                        <p:strVal val="visible"/>
                                      </p:to>
                                    </p:set>
                                  </p:childTnLst>
                                </p:cTn>
                              </p:par>
                            </p:childTnLst>
                          </p:cTn>
                        </p:par>
                        <p:par>
                          <p:cTn id="50" fill="hold" nodeType="afterGroup">
                            <p:stCondLst>
                              <p:cond delay="0"/>
                            </p:stCondLst>
                            <p:childTnLst>
                              <p:par>
                                <p:cTn id="51" presetID="3" presetClass="exit" presetSubtype="0" fill="hold" grpId="1" nodeType="afterEffect">
                                  <p:stCondLst>
                                    <p:cond delay="1000"/>
                                  </p:stCondLst>
                                  <p:childTnLst>
                                    <p:set>
                                      <p:cBhvr>
                                        <p:cTn id="52" dur="1" fill="hold">
                                          <p:stCondLst>
                                            <p:cond delay="0"/>
                                          </p:stCondLst>
                                        </p:cTn>
                                        <p:tgtEl>
                                          <p:spTgt spid="2460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5" name="time.wav"/>
                                        </p:tgtEl>
                                      </p:cMediaNode>
                                    </p:audio>
                                  </p:subTnLst>
                                </p:cTn>
                              </p:par>
                            </p:childTnLst>
                          </p:cTn>
                        </p:par>
                        <p:par>
                          <p:cTn id="53" fill="hold" nodeType="afterGroup">
                            <p:stCondLst>
                              <p:cond delay="1000"/>
                            </p:stCondLst>
                            <p:childTnLst>
                              <p:par>
                                <p:cTn id="54" presetID="3" presetClass="entr" presetSubtype="0" fill="hold" grpId="0" nodeType="afterEffect">
                                  <p:stCondLst>
                                    <p:cond delay="0"/>
                                  </p:stCondLst>
                                  <p:childTnLst>
                                    <p:set>
                                      <p:cBhvr>
                                        <p:cTn id="55" dur="1" fill="hold">
                                          <p:stCondLst>
                                            <p:cond delay="0"/>
                                          </p:stCondLst>
                                        </p:cTn>
                                        <p:tgtEl>
                                          <p:spTgt spid="24605"/>
                                        </p:tgtEl>
                                        <p:attrNameLst>
                                          <p:attrName>style.visibility</p:attrName>
                                        </p:attrNameLst>
                                      </p:cBhvr>
                                      <p:to>
                                        <p:strVal val="visible"/>
                                      </p:to>
                                    </p:set>
                                  </p:childTnLst>
                                </p:cTn>
                              </p:par>
                            </p:childTnLst>
                          </p:cTn>
                        </p:par>
                        <p:par>
                          <p:cTn id="56" fill="hold" nodeType="afterGroup">
                            <p:stCondLst>
                              <p:cond delay="1000"/>
                            </p:stCondLst>
                            <p:childTnLst>
                              <p:par>
                                <p:cTn id="57" presetID="3" presetClass="exit" presetSubtype="0" fill="hold" grpId="1" nodeType="afterEffect">
                                  <p:stCondLst>
                                    <p:cond delay="1000"/>
                                  </p:stCondLst>
                                  <p:childTnLst>
                                    <p:set>
                                      <p:cBhvr>
                                        <p:cTn id="58" dur="1" fill="hold">
                                          <p:stCondLst>
                                            <p:cond delay="0"/>
                                          </p:stCondLst>
                                        </p:cTn>
                                        <p:tgtEl>
                                          <p:spTgt spid="24605"/>
                                        </p:tgtEl>
                                        <p:attrNameLst>
                                          <p:attrName>style.visibility</p:attrName>
                                        </p:attrNameLst>
                                      </p:cBhvr>
                                      <p:to>
                                        <p:strVal val="hidden"/>
                                      </p:to>
                                    </p:set>
                                  </p:childTnLst>
                                </p:cTn>
                              </p:par>
                            </p:childTnLst>
                          </p:cTn>
                        </p:par>
                        <p:par>
                          <p:cTn id="59" fill="hold" nodeType="afterGroup">
                            <p:stCondLst>
                              <p:cond delay="2000"/>
                            </p:stCondLst>
                            <p:childTnLst>
                              <p:par>
                                <p:cTn id="60" presetID="3" presetClass="entr" presetSubtype="0" fill="hold" grpId="0" nodeType="afterEffect">
                                  <p:stCondLst>
                                    <p:cond delay="0"/>
                                  </p:stCondLst>
                                  <p:childTnLst>
                                    <p:set>
                                      <p:cBhvr>
                                        <p:cTn id="61" dur="1" fill="hold">
                                          <p:stCondLst>
                                            <p:cond delay="0"/>
                                          </p:stCondLst>
                                        </p:cTn>
                                        <p:tgtEl>
                                          <p:spTgt spid="24604"/>
                                        </p:tgtEl>
                                        <p:attrNameLst>
                                          <p:attrName>style.visibility</p:attrName>
                                        </p:attrNameLst>
                                      </p:cBhvr>
                                      <p:to>
                                        <p:strVal val="visible"/>
                                      </p:to>
                                    </p:set>
                                  </p:childTnLst>
                                </p:cTn>
                              </p:par>
                            </p:childTnLst>
                          </p:cTn>
                        </p:par>
                        <p:par>
                          <p:cTn id="62" fill="hold" nodeType="afterGroup">
                            <p:stCondLst>
                              <p:cond delay="2000"/>
                            </p:stCondLst>
                            <p:childTnLst>
                              <p:par>
                                <p:cTn id="63" presetID="3" presetClass="exit" presetSubtype="0" fill="hold" grpId="1" nodeType="afterEffect">
                                  <p:stCondLst>
                                    <p:cond delay="1000"/>
                                  </p:stCondLst>
                                  <p:childTnLst>
                                    <p:set>
                                      <p:cBhvr>
                                        <p:cTn id="64" dur="1" fill="hold">
                                          <p:stCondLst>
                                            <p:cond delay="0"/>
                                          </p:stCondLst>
                                        </p:cTn>
                                        <p:tgtEl>
                                          <p:spTgt spid="24604"/>
                                        </p:tgtEl>
                                        <p:attrNameLst>
                                          <p:attrName>style.visibility</p:attrName>
                                        </p:attrNameLst>
                                      </p:cBhvr>
                                      <p:to>
                                        <p:strVal val="hidden"/>
                                      </p:to>
                                    </p:set>
                                  </p:childTnLst>
                                </p:cTn>
                              </p:par>
                            </p:childTnLst>
                          </p:cTn>
                        </p:par>
                        <p:par>
                          <p:cTn id="65" fill="hold" nodeType="afterGroup">
                            <p:stCondLst>
                              <p:cond delay="3000"/>
                            </p:stCondLst>
                            <p:childTnLst>
                              <p:par>
                                <p:cTn id="66" presetID="3" presetClass="entr" presetSubtype="0" fill="hold" grpId="0" nodeType="afterEffect">
                                  <p:stCondLst>
                                    <p:cond delay="0"/>
                                  </p:stCondLst>
                                  <p:childTnLst>
                                    <p:set>
                                      <p:cBhvr>
                                        <p:cTn id="67" dur="1" fill="hold">
                                          <p:stCondLst>
                                            <p:cond delay="0"/>
                                          </p:stCondLst>
                                        </p:cTn>
                                        <p:tgtEl>
                                          <p:spTgt spid="24603"/>
                                        </p:tgtEl>
                                        <p:attrNameLst>
                                          <p:attrName>style.visibility</p:attrName>
                                        </p:attrNameLst>
                                      </p:cBhvr>
                                      <p:to>
                                        <p:strVal val="visible"/>
                                      </p:to>
                                    </p:set>
                                  </p:childTnLst>
                                </p:cTn>
                              </p:par>
                            </p:childTnLst>
                          </p:cTn>
                        </p:par>
                        <p:par>
                          <p:cTn id="68" fill="hold" nodeType="afterGroup">
                            <p:stCondLst>
                              <p:cond delay="3000"/>
                            </p:stCondLst>
                            <p:childTnLst>
                              <p:par>
                                <p:cTn id="69" presetID="3" presetClass="exit" presetSubtype="0" fill="hold" grpId="1" nodeType="afterEffect">
                                  <p:stCondLst>
                                    <p:cond delay="1000"/>
                                  </p:stCondLst>
                                  <p:childTnLst>
                                    <p:set>
                                      <p:cBhvr>
                                        <p:cTn id="70" dur="1" fill="hold">
                                          <p:stCondLst>
                                            <p:cond delay="0"/>
                                          </p:stCondLst>
                                        </p:cTn>
                                        <p:tgtEl>
                                          <p:spTgt spid="24603"/>
                                        </p:tgtEl>
                                        <p:attrNameLst>
                                          <p:attrName>style.visibility</p:attrName>
                                        </p:attrNameLst>
                                      </p:cBhvr>
                                      <p:to>
                                        <p:strVal val="hidden"/>
                                      </p:to>
                                    </p:set>
                                  </p:childTnLst>
                                </p:cTn>
                              </p:par>
                            </p:childTnLst>
                          </p:cTn>
                        </p:par>
                        <p:par>
                          <p:cTn id="71" fill="hold" nodeType="afterGroup">
                            <p:stCondLst>
                              <p:cond delay="4000"/>
                            </p:stCondLst>
                            <p:childTnLst>
                              <p:par>
                                <p:cTn id="72" presetID="3" presetClass="entr" presetSubtype="0" fill="hold" grpId="0" nodeType="afterEffect">
                                  <p:stCondLst>
                                    <p:cond delay="0"/>
                                  </p:stCondLst>
                                  <p:childTnLst>
                                    <p:set>
                                      <p:cBhvr>
                                        <p:cTn id="73" dur="1" fill="hold">
                                          <p:stCondLst>
                                            <p:cond delay="0"/>
                                          </p:stCondLst>
                                        </p:cTn>
                                        <p:tgtEl>
                                          <p:spTgt spid="24602"/>
                                        </p:tgtEl>
                                        <p:attrNameLst>
                                          <p:attrName>style.visibility</p:attrName>
                                        </p:attrNameLst>
                                      </p:cBhvr>
                                      <p:to>
                                        <p:strVal val="visible"/>
                                      </p:to>
                                    </p:set>
                                  </p:childTnLst>
                                </p:cTn>
                              </p:par>
                            </p:childTnLst>
                          </p:cTn>
                        </p:par>
                        <p:par>
                          <p:cTn id="74" fill="hold" nodeType="afterGroup">
                            <p:stCondLst>
                              <p:cond delay="4000"/>
                            </p:stCondLst>
                            <p:childTnLst>
                              <p:par>
                                <p:cTn id="75" presetID="3" presetClass="exit" presetSubtype="0" fill="hold" grpId="1" nodeType="afterEffect">
                                  <p:stCondLst>
                                    <p:cond delay="1000"/>
                                  </p:stCondLst>
                                  <p:childTnLst>
                                    <p:set>
                                      <p:cBhvr>
                                        <p:cTn id="76" dur="1" fill="hold">
                                          <p:stCondLst>
                                            <p:cond delay="0"/>
                                          </p:stCondLst>
                                        </p:cTn>
                                        <p:tgtEl>
                                          <p:spTgt spid="24602"/>
                                        </p:tgtEl>
                                        <p:attrNameLst>
                                          <p:attrName>style.visibility</p:attrName>
                                        </p:attrNameLst>
                                      </p:cBhvr>
                                      <p:to>
                                        <p:strVal val="hidden"/>
                                      </p:to>
                                    </p:set>
                                  </p:childTnLst>
                                </p:cTn>
                              </p:par>
                            </p:childTnLst>
                          </p:cTn>
                        </p:par>
                        <p:par>
                          <p:cTn id="77" fill="hold" nodeType="afterGroup">
                            <p:stCondLst>
                              <p:cond delay="5000"/>
                            </p:stCondLst>
                            <p:childTnLst>
                              <p:par>
                                <p:cTn id="78" presetID="3" presetClass="entr" presetSubtype="0" fill="hold" grpId="0" nodeType="afterEffect">
                                  <p:stCondLst>
                                    <p:cond delay="0"/>
                                  </p:stCondLst>
                                  <p:childTnLst>
                                    <p:set>
                                      <p:cBhvr>
                                        <p:cTn id="79" dur="1" fill="hold">
                                          <p:stCondLst>
                                            <p:cond delay="0"/>
                                          </p:stCondLst>
                                        </p:cTn>
                                        <p:tgtEl>
                                          <p:spTgt spid="24601"/>
                                        </p:tgtEl>
                                        <p:attrNameLst>
                                          <p:attrName>style.visibility</p:attrName>
                                        </p:attrNameLst>
                                      </p:cBhvr>
                                      <p:to>
                                        <p:strVal val="visible"/>
                                      </p:to>
                                    </p:set>
                                  </p:childTnLst>
                                </p:cTn>
                              </p:par>
                            </p:childTnLst>
                          </p:cTn>
                        </p:par>
                        <p:par>
                          <p:cTn id="80" fill="hold" nodeType="afterGroup">
                            <p:stCondLst>
                              <p:cond delay="5000"/>
                            </p:stCondLst>
                            <p:childTnLst>
                              <p:par>
                                <p:cTn id="81" presetID="3" presetClass="exit" presetSubtype="0" fill="hold" grpId="1" nodeType="afterEffect">
                                  <p:stCondLst>
                                    <p:cond delay="1000"/>
                                  </p:stCondLst>
                                  <p:childTnLst>
                                    <p:set>
                                      <p:cBhvr>
                                        <p:cTn id="82" dur="1" fill="hold">
                                          <p:stCondLst>
                                            <p:cond delay="0"/>
                                          </p:stCondLst>
                                        </p:cTn>
                                        <p:tgtEl>
                                          <p:spTgt spid="24601"/>
                                        </p:tgtEl>
                                        <p:attrNameLst>
                                          <p:attrName>style.visibility</p:attrName>
                                        </p:attrNameLst>
                                      </p:cBhvr>
                                      <p:to>
                                        <p:strVal val="hidden"/>
                                      </p:to>
                                    </p:set>
                                  </p:childTnLst>
                                </p:cTn>
                              </p:par>
                            </p:childTnLst>
                          </p:cTn>
                        </p:par>
                        <p:par>
                          <p:cTn id="83" fill="hold" nodeType="afterGroup">
                            <p:stCondLst>
                              <p:cond delay="6000"/>
                            </p:stCondLst>
                            <p:childTnLst>
                              <p:par>
                                <p:cTn id="84" presetID="3" presetClass="entr" presetSubtype="0" fill="hold" grpId="0" nodeType="afterEffect">
                                  <p:stCondLst>
                                    <p:cond delay="0"/>
                                  </p:stCondLst>
                                  <p:childTnLst>
                                    <p:set>
                                      <p:cBhvr>
                                        <p:cTn id="85" dur="1" fill="hold">
                                          <p:stCondLst>
                                            <p:cond delay="0"/>
                                          </p:stCondLst>
                                        </p:cTn>
                                        <p:tgtEl>
                                          <p:spTgt spid="24600"/>
                                        </p:tgtEl>
                                        <p:attrNameLst>
                                          <p:attrName>style.visibility</p:attrName>
                                        </p:attrNameLst>
                                      </p:cBhvr>
                                      <p:to>
                                        <p:strVal val="visible"/>
                                      </p:to>
                                    </p:set>
                                  </p:childTnLst>
                                </p:cTn>
                              </p:par>
                            </p:childTnLst>
                          </p:cTn>
                        </p:par>
                        <p:par>
                          <p:cTn id="86" fill="hold" nodeType="afterGroup">
                            <p:stCondLst>
                              <p:cond delay="6000"/>
                            </p:stCondLst>
                            <p:childTnLst>
                              <p:par>
                                <p:cTn id="87" presetID="3" presetClass="exit" presetSubtype="0" fill="hold" grpId="1" nodeType="afterEffect">
                                  <p:stCondLst>
                                    <p:cond delay="1000"/>
                                  </p:stCondLst>
                                  <p:childTnLst>
                                    <p:set>
                                      <p:cBhvr>
                                        <p:cTn id="88" dur="1" fill="hold">
                                          <p:stCondLst>
                                            <p:cond delay="0"/>
                                          </p:stCondLst>
                                        </p:cTn>
                                        <p:tgtEl>
                                          <p:spTgt spid="24600"/>
                                        </p:tgtEl>
                                        <p:attrNameLst>
                                          <p:attrName>style.visibility</p:attrName>
                                        </p:attrNameLst>
                                      </p:cBhvr>
                                      <p:to>
                                        <p:strVal val="hidden"/>
                                      </p:to>
                                    </p:set>
                                  </p:childTnLst>
                                </p:cTn>
                              </p:par>
                            </p:childTnLst>
                          </p:cTn>
                        </p:par>
                        <p:par>
                          <p:cTn id="89" fill="hold" nodeType="afterGroup">
                            <p:stCondLst>
                              <p:cond delay="7000"/>
                            </p:stCondLst>
                            <p:childTnLst>
                              <p:par>
                                <p:cTn id="90" presetID="3" presetClass="entr" presetSubtype="0" fill="hold" grpId="0" nodeType="afterEffect">
                                  <p:stCondLst>
                                    <p:cond delay="0"/>
                                  </p:stCondLst>
                                  <p:childTnLst>
                                    <p:set>
                                      <p:cBhvr>
                                        <p:cTn id="91" dur="1" fill="hold">
                                          <p:stCondLst>
                                            <p:cond delay="0"/>
                                          </p:stCondLst>
                                        </p:cTn>
                                        <p:tgtEl>
                                          <p:spTgt spid="24599"/>
                                        </p:tgtEl>
                                        <p:attrNameLst>
                                          <p:attrName>style.visibility</p:attrName>
                                        </p:attrNameLst>
                                      </p:cBhvr>
                                      <p:to>
                                        <p:strVal val="visible"/>
                                      </p:to>
                                    </p:set>
                                  </p:childTnLst>
                                </p:cTn>
                              </p:par>
                            </p:childTnLst>
                          </p:cTn>
                        </p:par>
                        <p:par>
                          <p:cTn id="92" fill="hold" nodeType="afterGroup">
                            <p:stCondLst>
                              <p:cond delay="7000"/>
                            </p:stCondLst>
                            <p:childTnLst>
                              <p:par>
                                <p:cTn id="93" presetID="3" presetClass="exit" presetSubtype="0" fill="hold" grpId="1" nodeType="afterEffect">
                                  <p:stCondLst>
                                    <p:cond delay="1000"/>
                                  </p:stCondLst>
                                  <p:childTnLst>
                                    <p:set>
                                      <p:cBhvr>
                                        <p:cTn id="94" dur="1" fill="hold">
                                          <p:stCondLst>
                                            <p:cond delay="0"/>
                                          </p:stCondLst>
                                        </p:cTn>
                                        <p:tgtEl>
                                          <p:spTgt spid="24599"/>
                                        </p:tgtEl>
                                        <p:attrNameLst>
                                          <p:attrName>style.visibility</p:attrName>
                                        </p:attrNameLst>
                                      </p:cBhvr>
                                      <p:to>
                                        <p:strVal val="hidden"/>
                                      </p:to>
                                    </p:set>
                                  </p:childTnLst>
                                </p:cTn>
                              </p:par>
                            </p:childTnLst>
                          </p:cTn>
                        </p:par>
                        <p:par>
                          <p:cTn id="95" fill="hold" nodeType="afterGroup">
                            <p:stCondLst>
                              <p:cond delay="8000"/>
                            </p:stCondLst>
                            <p:childTnLst>
                              <p:par>
                                <p:cTn id="96" presetID="3" presetClass="entr" presetSubtype="0" fill="hold" grpId="0" nodeType="afterEffect">
                                  <p:stCondLst>
                                    <p:cond delay="0"/>
                                  </p:stCondLst>
                                  <p:childTnLst>
                                    <p:set>
                                      <p:cBhvr>
                                        <p:cTn id="97" dur="1" fill="hold">
                                          <p:stCondLst>
                                            <p:cond delay="0"/>
                                          </p:stCondLst>
                                        </p:cTn>
                                        <p:tgtEl>
                                          <p:spTgt spid="24598"/>
                                        </p:tgtEl>
                                        <p:attrNameLst>
                                          <p:attrName>style.visibility</p:attrName>
                                        </p:attrNameLst>
                                      </p:cBhvr>
                                      <p:to>
                                        <p:strVal val="visible"/>
                                      </p:to>
                                    </p:set>
                                  </p:childTnLst>
                                </p:cTn>
                              </p:par>
                            </p:childTnLst>
                          </p:cTn>
                        </p:par>
                        <p:par>
                          <p:cTn id="98" fill="hold" nodeType="afterGroup">
                            <p:stCondLst>
                              <p:cond delay="8000"/>
                            </p:stCondLst>
                            <p:childTnLst>
                              <p:par>
                                <p:cTn id="99" presetID="3" presetClass="exit" presetSubtype="0" fill="hold" grpId="1" nodeType="afterEffect">
                                  <p:stCondLst>
                                    <p:cond delay="1000"/>
                                  </p:stCondLst>
                                  <p:childTnLst>
                                    <p:set>
                                      <p:cBhvr>
                                        <p:cTn id="100" dur="1" fill="hold">
                                          <p:stCondLst>
                                            <p:cond delay="0"/>
                                          </p:stCondLst>
                                        </p:cTn>
                                        <p:tgtEl>
                                          <p:spTgt spid="24598"/>
                                        </p:tgtEl>
                                        <p:attrNameLst>
                                          <p:attrName>style.visibility</p:attrName>
                                        </p:attrNameLst>
                                      </p:cBhvr>
                                      <p:to>
                                        <p:strVal val="hidden"/>
                                      </p:to>
                                    </p:set>
                                  </p:childTnLst>
                                </p:cTn>
                              </p:par>
                            </p:childTnLst>
                          </p:cTn>
                        </p:par>
                        <p:par>
                          <p:cTn id="101" fill="hold" nodeType="afterGroup">
                            <p:stCondLst>
                              <p:cond delay="9000"/>
                            </p:stCondLst>
                            <p:childTnLst>
                              <p:par>
                                <p:cTn id="102" presetID="3" presetClass="entr" presetSubtype="0" fill="hold" grpId="0" nodeType="afterEffect">
                                  <p:stCondLst>
                                    <p:cond delay="0"/>
                                  </p:stCondLst>
                                  <p:childTnLst>
                                    <p:set>
                                      <p:cBhvr>
                                        <p:cTn id="103" dur="1" fill="hold">
                                          <p:stCondLst>
                                            <p:cond delay="0"/>
                                          </p:stCondLst>
                                        </p:cTn>
                                        <p:tgtEl>
                                          <p:spTgt spid="24597"/>
                                        </p:tgtEl>
                                        <p:attrNameLst>
                                          <p:attrName>style.visibility</p:attrName>
                                        </p:attrNameLst>
                                      </p:cBhvr>
                                      <p:to>
                                        <p:strVal val="visible"/>
                                      </p:to>
                                    </p:set>
                                  </p:childTnLst>
                                </p:cTn>
                              </p:par>
                            </p:childTnLst>
                          </p:cTn>
                        </p:par>
                        <p:par>
                          <p:cTn id="104" fill="hold" nodeType="afterGroup">
                            <p:stCondLst>
                              <p:cond delay="9000"/>
                            </p:stCondLst>
                            <p:childTnLst>
                              <p:par>
                                <p:cTn id="105" presetID="3" presetClass="exit" presetSubtype="0" fill="hold" grpId="1" nodeType="afterEffect">
                                  <p:stCondLst>
                                    <p:cond delay="1000"/>
                                  </p:stCondLst>
                                  <p:childTnLst>
                                    <p:set>
                                      <p:cBhvr>
                                        <p:cTn id="106" dur="1" fill="hold">
                                          <p:stCondLst>
                                            <p:cond delay="0"/>
                                          </p:stCondLst>
                                        </p:cTn>
                                        <p:tgtEl>
                                          <p:spTgt spid="24597"/>
                                        </p:tgtEl>
                                        <p:attrNameLst>
                                          <p:attrName>style.visibility</p:attrName>
                                        </p:attrNameLst>
                                      </p:cBhvr>
                                      <p:to>
                                        <p:strVal val="hidden"/>
                                      </p:to>
                                    </p:set>
                                  </p:childTnLst>
                                </p:cTn>
                              </p:par>
                            </p:childTnLst>
                          </p:cTn>
                        </p:par>
                        <p:par>
                          <p:cTn id="107" fill="hold" nodeType="afterGroup">
                            <p:stCondLst>
                              <p:cond delay="10000"/>
                            </p:stCondLst>
                            <p:childTnLst>
                              <p:par>
                                <p:cTn id="108" presetID="3" presetClass="entr" presetSubtype="0" fill="hold" grpId="0" nodeType="afterEffect">
                                  <p:stCondLst>
                                    <p:cond delay="0"/>
                                  </p:stCondLst>
                                  <p:childTnLst>
                                    <p:set>
                                      <p:cBhvr>
                                        <p:cTn id="109" dur="1" fill="hold">
                                          <p:stCondLst>
                                            <p:cond delay="0"/>
                                          </p:stCondLst>
                                        </p:cTn>
                                        <p:tgtEl>
                                          <p:spTgt spid="24596"/>
                                        </p:tgtEl>
                                        <p:attrNameLst>
                                          <p:attrName>style.visibility</p:attrName>
                                        </p:attrNameLst>
                                      </p:cBhvr>
                                      <p:to>
                                        <p:strVal val="visible"/>
                                      </p:to>
                                    </p:set>
                                  </p:childTnLst>
                                </p:cTn>
                              </p:par>
                            </p:childTnLst>
                          </p:cTn>
                        </p:par>
                      </p:childTnLst>
                    </p:cTn>
                  </p:par>
                </p:childTnLst>
              </p:cTn>
              <p:nextCondLst>
                <p:cond evt="onClick" delay="0">
                  <p:tgtEl>
                    <p:spTgt spid="24613"/>
                  </p:tgtEl>
                </p:cond>
              </p:nextCondLst>
            </p:seq>
          </p:childTnLst>
        </p:cTn>
      </p:par>
    </p:tnLst>
    <p:bldLst>
      <p:bldP spid="24596" grpId="0" animBg="1"/>
      <p:bldP spid="24597" grpId="0" animBg="1"/>
      <p:bldP spid="24597" grpId="1" animBg="1"/>
      <p:bldP spid="24598" grpId="0" animBg="1"/>
      <p:bldP spid="24598" grpId="1" animBg="1"/>
      <p:bldP spid="24599" grpId="0" animBg="1"/>
      <p:bldP spid="24599" grpId="1" animBg="1"/>
      <p:bldP spid="24600" grpId="0" animBg="1"/>
      <p:bldP spid="24600" grpId="1" animBg="1"/>
      <p:bldP spid="24601" grpId="0" animBg="1"/>
      <p:bldP spid="24601" grpId="1" animBg="1"/>
      <p:bldP spid="24602" grpId="0" animBg="1"/>
      <p:bldP spid="24602" grpId="1" animBg="1"/>
      <p:bldP spid="24603" grpId="0" animBg="1"/>
      <p:bldP spid="24603" grpId="1" animBg="1"/>
      <p:bldP spid="24604" grpId="0" animBg="1"/>
      <p:bldP spid="24604" grpId="1" animBg="1"/>
      <p:bldP spid="24605" grpId="0" animBg="1"/>
      <p:bldP spid="24605" grpId="1" animBg="1"/>
      <p:bldP spid="24606" grpId="0" animBg="1"/>
      <p:bldP spid="2460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819150"/>
            <a:ext cx="7758906" cy="1072838"/>
            <a:chOff x="160" y="1203"/>
            <a:chExt cx="4734" cy="1843"/>
          </a:xfrm>
        </p:grpSpPr>
        <p:sp>
          <p:nvSpPr>
            <p:cNvPr id="46118" name="Rectangle 3" descr="Parchment"/>
            <p:cNvSpPr>
              <a:spLocks noChangeArrowheads="1"/>
            </p:cNvSpPr>
            <p:nvPr/>
          </p:nvSpPr>
          <p:spPr bwMode="auto">
            <a:xfrm>
              <a:off x="4569" y="1203"/>
              <a:ext cx="113" cy="793"/>
            </a:xfrm>
            <a:prstGeom prst="rect">
              <a:avLst/>
            </a:prstGeom>
            <a:blipFill dpi="0" rotWithShape="1">
              <a:blip r:embed="rId6"/>
              <a:srcRect/>
              <a:tile tx="0" ty="0" sx="100000" sy="100000" flip="none" algn="tl"/>
            </a:bli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9" name="AutoShape 4" descr="Parchment"/>
            <p:cNvSpPr>
              <a:spLocks noChangeArrowheads="1"/>
            </p:cNvSpPr>
            <p:nvPr/>
          </p:nvSpPr>
          <p:spPr bwMode="auto">
            <a:xfrm>
              <a:off x="160" y="1233"/>
              <a:ext cx="4734" cy="1813"/>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p:spPr>
          <p:txBody>
            <a:bodyPr anchor="ctr">
              <a:spAutoFit/>
            </a:bodyPr>
            <a:lstStyle/>
            <a:p>
              <a:pPr lvl="0" algn="ctr" eaLnBrk="0" hangingPunct="0"/>
              <a:r>
                <a:rPr lang="en-US" sz="2800" b="1" dirty="0" smtClean="0">
                  <a:solidFill>
                    <a:srgbClr val="C00000"/>
                  </a:solidFill>
                  <a:latin typeface="Times New Roman" pitchFamily="18" charset="0"/>
                  <a:cs typeface="Times New Roman" pitchFamily="18" charset="0"/>
                </a:rPr>
                <a:t>Câu 3:Lĩnh vực nào là trọng tâm trong công cuộc cải cách mở cửa của Trung Quốc ?</a:t>
              </a:r>
            </a:p>
          </p:txBody>
        </p:sp>
      </p:grpSp>
      <p:grpSp>
        <p:nvGrpSpPr>
          <p:cNvPr id="3" name="Group 5"/>
          <p:cNvGrpSpPr>
            <a:grpSpLocks/>
          </p:cNvGrpSpPr>
          <p:nvPr/>
        </p:nvGrpSpPr>
        <p:grpSpPr bwMode="auto">
          <a:xfrm>
            <a:off x="228600" y="2439746"/>
            <a:ext cx="7467600" cy="551675"/>
            <a:chOff x="53" y="1964"/>
            <a:chExt cx="4733" cy="463"/>
          </a:xfrm>
          <a:solidFill>
            <a:schemeClr val="accent5">
              <a:lumMod val="20000"/>
              <a:lumOff val="80000"/>
            </a:schemeClr>
          </a:solidFill>
        </p:grpSpPr>
        <p:sp>
          <p:nvSpPr>
            <p:cNvPr id="46116" name="Rectangle 6" descr="Water droplets"/>
            <p:cNvSpPr>
              <a:spLocks noChangeArrowheads="1"/>
            </p:cNvSpPr>
            <p:nvPr/>
          </p:nvSpPr>
          <p:spPr bwMode="auto">
            <a:xfrm>
              <a:off x="4513" y="1964"/>
              <a:ext cx="117" cy="387"/>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7" name="AutoShape 7" descr="Water droplets"/>
            <p:cNvSpPr>
              <a:spLocks noChangeArrowheads="1"/>
            </p:cNvSpPr>
            <p:nvPr/>
          </p:nvSpPr>
          <p:spPr bwMode="auto">
            <a:xfrm>
              <a:off x="53" y="1998"/>
              <a:ext cx="4733" cy="429"/>
            </a:xfrm>
            <a:prstGeom prst="roundRect">
              <a:avLst>
                <a:gd name="adj" fmla="val 16667"/>
              </a:avLst>
            </a:prstGeom>
            <a:grpFill/>
            <a:ln w="9525" algn="ctr">
              <a:solidFill>
                <a:schemeClr val="tx1"/>
              </a:solidFill>
              <a:round/>
              <a:headEnd/>
              <a:tailEnd/>
            </a:ln>
          </p:spPr>
          <p:txBody>
            <a:bodyPr anchor="ctr">
              <a:spAutoFit/>
            </a:bodyPr>
            <a:lstStyle/>
            <a:p>
              <a:pPr eaLnBrk="0" hangingPunct="0"/>
              <a:r>
                <a:rPr lang="vi-VN" sz="2400" b="1" dirty="0" smtClean="0">
                  <a:latin typeface="Times New Roman" pitchFamily="18" charset="0"/>
                  <a:cs typeface="Times New Roman" pitchFamily="18" charset="0"/>
                </a:rPr>
                <a:t>B</a:t>
              </a:r>
              <a:r>
                <a:rPr lang="en-US" sz="2400" b="1" dirty="0" smtClean="0">
                  <a:latin typeface="Times New Roman" pitchFamily="18" charset="0"/>
                  <a:cs typeface="Times New Roman" pitchFamily="18" charset="0"/>
                </a:rPr>
                <a:t>. Chính trị. </a:t>
              </a:r>
              <a:endParaRPr lang="en-US" sz="2400" b="1" dirty="0">
                <a:latin typeface="Times New Roman" pitchFamily="18" charset="0"/>
                <a:cs typeface="Times New Roman" pitchFamily="18" charset="0"/>
              </a:endParaRPr>
            </a:p>
          </p:txBody>
        </p:sp>
      </p:grpSp>
      <p:grpSp>
        <p:nvGrpSpPr>
          <p:cNvPr id="4" name="Group 8"/>
          <p:cNvGrpSpPr>
            <a:grpSpLocks/>
          </p:cNvGrpSpPr>
          <p:nvPr/>
        </p:nvGrpSpPr>
        <p:grpSpPr bwMode="auto">
          <a:xfrm>
            <a:off x="228182" y="3008376"/>
            <a:ext cx="7477279" cy="537141"/>
            <a:chOff x="104" y="1964"/>
            <a:chExt cx="4782" cy="450"/>
          </a:xfrm>
          <a:solidFill>
            <a:schemeClr val="accent5">
              <a:lumMod val="20000"/>
              <a:lumOff val="80000"/>
            </a:schemeClr>
          </a:solidFill>
        </p:grpSpPr>
        <p:sp>
          <p:nvSpPr>
            <p:cNvPr id="46114" name="Rectangle 9" descr="Water droplets"/>
            <p:cNvSpPr>
              <a:spLocks noChangeArrowheads="1"/>
            </p:cNvSpPr>
            <p:nvPr/>
          </p:nvSpPr>
          <p:spPr bwMode="auto">
            <a:xfrm>
              <a:off x="4513" y="1964"/>
              <a:ext cx="118" cy="387"/>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5" name="AutoShape 10" descr="Water droplets"/>
            <p:cNvSpPr>
              <a:spLocks noChangeArrowheads="1"/>
            </p:cNvSpPr>
            <p:nvPr/>
          </p:nvSpPr>
          <p:spPr bwMode="auto">
            <a:xfrm>
              <a:off x="104" y="1986"/>
              <a:ext cx="4782" cy="428"/>
            </a:xfrm>
            <a:prstGeom prst="roundRect">
              <a:avLst>
                <a:gd name="adj" fmla="val 16667"/>
              </a:avLst>
            </a:prstGeom>
            <a:grpFill/>
            <a:ln w="9525" algn="ctr">
              <a:solidFill>
                <a:schemeClr val="tx1"/>
              </a:solidFill>
              <a:round/>
              <a:headEnd/>
              <a:tailEnd/>
            </a:ln>
          </p:spPr>
          <p:txBody>
            <a:bodyPr wrap="square" anchor="ctr">
              <a:spAutoFit/>
            </a:bodyPr>
            <a:lstStyle/>
            <a:p>
              <a:pPr eaLnBrk="0" hangingPunct="0"/>
              <a:r>
                <a:rPr lang="vi-VN" sz="2400" b="1" dirty="0" smtClean="0">
                  <a:latin typeface="Times New Roman" pitchFamily="18" charset="0"/>
                  <a:cs typeface="Times New Roman" pitchFamily="18" charset="0"/>
                </a:rPr>
                <a:t>C</a:t>
              </a:r>
              <a:r>
                <a:rPr lang="en-US" sz="2400" b="1" dirty="0" smtClean="0">
                  <a:latin typeface="Times New Roman" pitchFamily="18" charset="0"/>
                  <a:cs typeface="Times New Roman" pitchFamily="18" charset="0"/>
                </a:rPr>
                <a:t>. Quân sự. </a:t>
              </a:r>
              <a:endParaRPr lang="en-US" sz="2400" b="1" dirty="0">
                <a:latin typeface="Times New Roman" pitchFamily="18" charset="0"/>
                <a:cs typeface="Times New Roman" pitchFamily="18" charset="0"/>
              </a:endParaRPr>
            </a:p>
          </p:txBody>
        </p:sp>
      </p:grpSp>
      <p:grpSp>
        <p:nvGrpSpPr>
          <p:cNvPr id="5" name="Group 11"/>
          <p:cNvGrpSpPr>
            <a:grpSpLocks/>
          </p:cNvGrpSpPr>
          <p:nvPr/>
        </p:nvGrpSpPr>
        <p:grpSpPr bwMode="auto">
          <a:xfrm>
            <a:off x="228601" y="4286249"/>
            <a:ext cx="7512843" cy="537155"/>
            <a:chOff x="153" y="1964"/>
            <a:chExt cx="4733" cy="451"/>
          </a:xfrm>
        </p:grpSpPr>
        <p:sp>
          <p:nvSpPr>
            <p:cNvPr id="46112" name="Rectangle 12"/>
            <p:cNvSpPr>
              <a:spLocks noChangeArrowheads="1"/>
            </p:cNvSpPr>
            <p:nvPr/>
          </p:nvSpPr>
          <p:spPr bwMode="auto">
            <a:xfrm>
              <a:off x="4513" y="1964"/>
              <a:ext cx="116" cy="388"/>
            </a:xfrm>
            <a:prstGeom prst="rect">
              <a:avLst/>
            </a:prstGeom>
            <a:solidFill>
              <a:srgbClr val="FFFF00"/>
            </a:solid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3" name="AutoShape 13"/>
            <p:cNvSpPr>
              <a:spLocks noChangeArrowheads="1"/>
            </p:cNvSpPr>
            <p:nvPr/>
          </p:nvSpPr>
          <p:spPr bwMode="auto">
            <a:xfrm>
              <a:off x="153" y="1986"/>
              <a:ext cx="4733" cy="429"/>
            </a:xfrm>
            <a:prstGeom prst="roundRect">
              <a:avLst>
                <a:gd name="adj" fmla="val 16667"/>
              </a:avLst>
            </a:prstGeom>
            <a:solidFill>
              <a:srgbClr val="FFFF00"/>
            </a:solidFill>
            <a:ln w="9525" algn="ctr">
              <a:solidFill>
                <a:schemeClr val="tx1"/>
              </a:solidFill>
              <a:round/>
              <a:headEnd/>
              <a:tailEnd/>
            </a:ln>
          </p:spPr>
          <p:txBody>
            <a:bodyPr anchor="ctr">
              <a:spAutoFit/>
            </a:bodyPr>
            <a:lstStyle/>
            <a:p>
              <a:pPr eaLnBrk="0" hangingPunct="0"/>
              <a:r>
                <a:rPr lang="en-US" sz="2400" b="1" dirty="0">
                  <a:solidFill>
                    <a:srgbClr val="FF0000"/>
                  </a:solidFill>
                  <a:latin typeface="Times New Roman" pitchFamily="18" charset="0"/>
                  <a:cs typeface="Times New Roman" pitchFamily="18" charset="0"/>
                </a:rPr>
                <a:t>Đáp án: </a:t>
              </a:r>
              <a:r>
                <a:rPr lang="en-US" sz="2400" b="1" dirty="0" smtClean="0">
                  <a:solidFill>
                    <a:srgbClr val="FF0000"/>
                  </a:solidFill>
                  <a:latin typeface="Times New Roman" pitchFamily="18" charset="0"/>
                  <a:cs typeface="Times New Roman" pitchFamily="18" charset="0"/>
                </a:rPr>
                <a:t>A</a:t>
              </a:r>
              <a:endParaRPr lang="en-US" sz="2400" b="1" dirty="0">
                <a:solidFill>
                  <a:srgbClr val="FF0000"/>
                </a:solidFill>
                <a:latin typeface="Times New Roman" pitchFamily="18" charset="0"/>
                <a:cs typeface="Times New Roman" pitchFamily="18" charset="0"/>
              </a:endParaRPr>
            </a:p>
          </p:txBody>
        </p:sp>
      </p:grpSp>
      <p:grpSp>
        <p:nvGrpSpPr>
          <p:cNvPr id="6" name="Group 14"/>
          <p:cNvGrpSpPr>
            <a:grpSpLocks/>
          </p:cNvGrpSpPr>
          <p:nvPr/>
        </p:nvGrpSpPr>
        <p:grpSpPr bwMode="auto">
          <a:xfrm>
            <a:off x="228600" y="1885950"/>
            <a:ext cx="7467600" cy="536762"/>
            <a:chOff x="153" y="1964"/>
            <a:chExt cx="4733" cy="451"/>
          </a:xfrm>
          <a:solidFill>
            <a:schemeClr val="accent5">
              <a:lumMod val="20000"/>
              <a:lumOff val="80000"/>
            </a:schemeClr>
          </a:solidFill>
        </p:grpSpPr>
        <p:sp>
          <p:nvSpPr>
            <p:cNvPr id="46110" name="Rectangle 15" descr="Water droplets"/>
            <p:cNvSpPr>
              <a:spLocks noChangeArrowheads="1"/>
            </p:cNvSpPr>
            <p:nvPr/>
          </p:nvSpPr>
          <p:spPr bwMode="auto">
            <a:xfrm>
              <a:off x="4513" y="1964"/>
              <a:ext cx="116" cy="388"/>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11" name="AutoShape 16" descr="Water droplets"/>
            <p:cNvSpPr>
              <a:spLocks noChangeArrowheads="1"/>
            </p:cNvSpPr>
            <p:nvPr/>
          </p:nvSpPr>
          <p:spPr bwMode="auto">
            <a:xfrm>
              <a:off x="153" y="1986"/>
              <a:ext cx="4733" cy="429"/>
            </a:xfrm>
            <a:prstGeom prst="roundRect">
              <a:avLst>
                <a:gd name="adj" fmla="val 16667"/>
              </a:avLst>
            </a:prstGeom>
            <a:grpFill/>
            <a:ln w="9525" algn="ctr">
              <a:solidFill>
                <a:schemeClr val="tx1"/>
              </a:solidFill>
              <a:round/>
              <a:headEnd/>
              <a:tailEnd/>
            </a:ln>
          </p:spPr>
          <p:txBody>
            <a:bodyPr anchor="ctr">
              <a:spAutoFit/>
            </a:bodyPr>
            <a:lstStyle/>
            <a:p>
              <a:pPr eaLnBrk="0" hangingPunct="0"/>
              <a:r>
                <a:rPr lang="vi-VN" sz="2400" b="1" dirty="0" smtClean="0">
                  <a:latin typeface="Times New Roman" pitchFamily="18" charset="0"/>
                  <a:cs typeface="Times New Roman" pitchFamily="18" charset="0"/>
                </a:rPr>
                <a:t>A</a:t>
              </a:r>
              <a:r>
                <a:rPr lang="en-US" sz="2400" b="1" dirty="0" smtClean="0">
                  <a:latin typeface="Times New Roman" pitchFamily="18" charset="0"/>
                  <a:cs typeface="Times New Roman" pitchFamily="18" charset="0"/>
                </a:rPr>
                <a:t>. Kinh tế.</a:t>
              </a:r>
              <a:endParaRPr lang="en-US" sz="2400" b="1" dirty="0">
                <a:latin typeface="Times New Roman" pitchFamily="18" charset="0"/>
                <a:cs typeface="Times New Roman" pitchFamily="18" charset="0"/>
              </a:endParaRPr>
            </a:p>
          </p:txBody>
        </p:sp>
      </p:grpSp>
      <p:sp>
        <p:nvSpPr>
          <p:cNvPr id="46089" name="Oval 19"/>
          <p:cNvSpPr>
            <a:spLocks noChangeArrowheads="1"/>
          </p:cNvSpPr>
          <p:nvPr/>
        </p:nvSpPr>
        <p:spPr bwMode="auto">
          <a:xfrm>
            <a:off x="7892522" y="18910"/>
            <a:ext cx="1187979" cy="86460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lIns="91432" tIns="45715" rIns="91432" bIns="45715" anchor="ctr"/>
          <a:lstStyle/>
          <a:p>
            <a:pPr eaLnBrk="0" hangingPunct="0"/>
            <a:endParaRPr lang="en-US" sz="2400" dirty="0" smtClean="0">
              <a:latin typeface="MS Song"/>
            </a:endParaRPr>
          </a:p>
          <a:p>
            <a:pPr eaLnBrk="0" hangingPunct="0"/>
            <a:endParaRPr lang="en-US" sz="2400" dirty="0" smtClean="0">
              <a:latin typeface="MS Song"/>
            </a:endParaRPr>
          </a:p>
          <a:p>
            <a:pPr eaLnBrk="0" hangingPunct="0"/>
            <a:endParaRPr lang="en-US" sz="2400" dirty="0" smtClean="0">
              <a:latin typeface="MS Song"/>
            </a:endParaRPr>
          </a:p>
          <a:p>
            <a:pPr eaLnBrk="0" hangingPunct="0"/>
            <a:endParaRPr lang="en-US" sz="2400" dirty="0" smtClean="0">
              <a:latin typeface="MS Song"/>
            </a:endParaRPr>
          </a:p>
          <a:p>
            <a:pPr eaLnBrk="0" hangingPunct="0"/>
            <a:endParaRPr lang="en-US" sz="2400" dirty="0">
              <a:latin typeface="MS Song"/>
            </a:endParaRPr>
          </a:p>
        </p:txBody>
      </p:sp>
      <p:sp>
        <p:nvSpPr>
          <p:cNvPr id="24596" name="WordArt 20">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0</a:t>
            </a:r>
          </a:p>
        </p:txBody>
      </p:sp>
      <p:sp>
        <p:nvSpPr>
          <p:cNvPr id="24597" name="WordArt 21">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1</a:t>
            </a:r>
          </a:p>
        </p:txBody>
      </p:sp>
      <p:sp>
        <p:nvSpPr>
          <p:cNvPr id="24598" name="WordArt 22">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48981"/>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2</a:t>
            </a:r>
          </a:p>
        </p:txBody>
      </p:sp>
      <p:sp>
        <p:nvSpPr>
          <p:cNvPr id="24599" name="WordArt 23">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3</a:t>
            </a:r>
          </a:p>
        </p:txBody>
      </p:sp>
      <p:sp>
        <p:nvSpPr>
          <p:cNvPr id="24600" name="WordArt 24">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4</a:t>
            </a:r>
          </a:p>
        </p:txBody>
      </p:sp>
      <p:sp>
        <p:nvSpPr>
          <p:cNvPr id="24601" name="WordArt 25">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5</a:t>
            </a:r>
          </a:p>
        </p:txBody>
      </p:sp>
      <p:sp>
        <p:nvSpPr>
          <p:cNvPr id="24602" name="WordArt 26">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6</a:t>
            </a:r>
          </a:p>
        </p:txBody>
      </p:sp>
      <p:sp>
        <p:nvSpPr>
          <p:cNvPr id="24603" name="WordArt 27">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317179" y="250032"/>
            <a:ext cx="504031"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7</a:t>
            </a:r>
          </a:p>
        </p:txBody>
      </p:sp>
      <p:sp>
        <p:nvSpPr>
          <p:cNvPr id="24604" name="WordArt 28">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8</a:t>
            </a:r>
          </a:p>
        </p:txBody>
      </p:sp>
      <p:sp>
        <p:nvSpPr>
          <p:cNvPr id="24605" name="WordArt 29">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244417" y="250032"/>
            <a:ext cx="504032"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9</a:t>
            </a:r>
          </a:p>
        </p:txBody>
      </p:sp>
      <p:sp>
        <p:nvSpPr>
          <p:cNvPr id="24606" name="WordArt 30">
            <a:hlinkClick r:id="rId7" action="ppaction://hlinksldjump" highlightClick="1">
              <a:snd r:embed="rId8" name="click.wav"/>
            </a:hlinkClick>
            <a:hlinkHover r:id="" action="ppaction://noaction" highlightClick="1"/>
          </p:cNvPr>
          <p:cNvSpPr>
            <a:spLocks noChangeArrowheads="1" noChangeShapeType="1" noTextEdit="1"/>
          </p:cNvSpPr>
          <p:nvPr/>
        </p:nvSpPr>
        <p:spPr bwMode="auto">
          <a:xfrm>
            <a:off x="8153137" y="239527"/>
            <a:ext cx="648229" cy="431777"/>
          </a:xfrm>
          <a:prstGeom prst="rect">
            <a:avLst/>
          </a:prstGeom>
        </p:spPr>
        <p:txBody>
          <a:bodyPr wrap="none" lIns="78053" tIns="39027" rIns="78053" bIns="39027"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10</a:t>
            </a:r>
          </a:p>
        </p:txBody>
      </p:sp>
      <p:sp>
        <p:nvSpPr>
          <p:cNvPr id="24607" name="Rectangle 31"/>
          <p:cNvSpPr>
            <a:spLocks noChangeArrowheads="1"/>
          </p:cNvSpPr>
          <p:nvPr/>
        </p:nvSpPr>
        <p:spPr bwMode="auto">
          <a:xfrm>
            <a:off x="1905000" y="4578724"/>
            <a:ext cx="1656292" cy="430877"/>
          </a:xfrm>
          <a:prstGeom prst="rect">
            <a:avLst/>
          </a:prstGeom>
          <a:solidFill>
            <a:srgbClr val="0000FF"/>
          </a:solidFill>
          <a:ln w="9525" algn="ctr">
            <a:solidFill>
              <a:schemeClr val="tx1"/>
            </a:solidFill>
            <a:miter lim="800000"/>
            <a:headEnd/>
            <a:tailEnd/>
          </a:ln>
        </p:spPr>
        <p:txBody>
          <a:bodyPr lIns="91432" tIns="45715" rIns="91432" bIns="45715" anchor="ctr">
            <a:spAutoFit/>
          </a:bodyPr>
          <a:lstStyle/>
          <a:p>
            <a:pPr algn="ctr" eaLnBrk="0" hangingPunct="0"/>
            <a:r>
              <a:rPr lang="en-US" sz="2200" b="1" dirty="0">
                <a:solidFill>
                  <a:schemeClr val="bg1"/>
                </a:solidFill>
                <a:latin typeface="Times New Roman" pitchFamily="18" charset="0"/>
                <a:cs typeface="Times New Roman" pitchFamily="18" charset="0"/>
              </a:rPr>
              <a:t>Đáp án</a:t>
            </a:r>
          </a:p>
        </p:txBody>
      </p:sp>
      <p:grpSp>
        <p:nvGrpSpPr>
          <p:cNvPr id="7" name="Group 32"/>
          <p:cNvGrpSpPr>
            <a:grpSpLocks/>
          </p:cNvGrpSpPr>
          <p:nvPr/>
        </p:nvGrpSpPr>
        <p:grpSpPr bwMode="auto">
          <a:xfrm>
            <a:off x="228278" y="3562350"/>
            <a:ext cx="7467922" cy="536762"/>
            <a:chOff x="104" y="1964"/>
            <a:chExt cx="4782" cy="451"/>
          </a:xfrm>
          <a:solidFill>
            <a:schemeClr val="accent5">
              <a:lumMod val="20000"/>
              <a:lumOff val="80000"/>
            </a:schemeClr>
          </a:solidFill>
        </p:grpSpPr>
        <p:sp>
          <p:nvSpPr>
            <p:cNvPr id="46108" name="Rectangle 33" descr="Water droplets"/>
            <p:cNvSpPr>
              <a:spLocks noChangeArrowheads="1"/>
            </p:cNvSpPr>
            <p:nvPr/>
          </p:nvSpPr>
          <p:spPr bwMode="auto">
            <a:xfrm>
              <a:off x="4513" y="1964"/>
              <a:ext cx="118" cy="388"/>
            </a:xfrm>
            <a:prstGeom prst="rect">
              <a:avLst/>
            </a:prstGeom>
            <a:grpFill/>
            <a:ln w="9525" algn="ctr">
              <a:solidFill>
                <a:srgbClr val="008000"/>
              </a:solidFill>
              <a:miter lim="800000"/>
              <a:headEnd/>
              <a:tailEnd/>
            </a:ln>
          </p:spPr>
          <p:txBody>
            <a:bodyPr wrap="none" anchor="ctr">
              <a:spAutoFit/>
            </a:bodyPr>
            <a:lstStyle/>
            <a:p>
              <a:pPr eaLnBrk="0" hangingPunct="0"/>
              <a:endParaRPr lang="en-US" sz="2400" dirty="0">
                <a:latin typeface="MS Song"/>
              </a:endParaRPr>
            </a:p>
          </p:txBody>
        </p:sp>
        <p:sp>
          <p:nvSpPr>
            <p:cNvPr id="46109" name="AutoShape 34" descr="Water droplets"/>
            <p:cNvSpPr>
              <a:spLocks noChangeArrowheads="1"/>
            </p:cNvSpPr>
            <p:nvPr/>
          </p:nvSpPr>
          <p:spPr bwMode="auto">
            <a:xfrm>
              <a:off x="104" y="1986"/>
              <a:ext cx="4782" cy="429"/>
            </a:xfrm>
            <a:prstGeom prst="roundRect">
              <a:avLst>
                <a:gd name="adj" fmla="val 16667"/>
              </a:avLst>
            </a:prstGeom>
            <a:grpFill/>
            <a:ln w="9525" algn="ctr">
              <a:solidFill>
                <a:schemeClr val="tx1"/>
              </a:solidFill>
              <a:round/>
              <a:headEnd/>
              <a:tailEnd/>
            </a:ln>
          </p:spPr>
          <p:txBody>
            <a:bodyPr wrap="square" anchor="ctr">
              <a:spAutoFit/>
            </a:bodyPr>
            <a:lstStyle/>
            <a:p>
              <a:pPr eaLnBrk="0" hangingPunct="0"/>
              <a:r>
                <a:rPr lang="vi-VN" sz="2400" b="1" dirty="0" smtClean="0">
                  <a:latin typeface="Times New Roman" pitchFamily="18" charset="0"/>
                  <a:cs typeface="Times New Roman" pitchFamily="18" charset="0"/>
                </a:rPr>
                <a:t>D</a:t>
              </a:r>
              <a:r>
                <a:rPr lang="en-US" sz="2400" b="1" dirty="0" smtClean="0">
                  <a:latin typeface="Times New Roman" pitchFamily="18" charset="0"/>
                  <a:cs typeface="Times New Roman" pitchFamily="18" charset="0"/>
                </a:rPr>
                <a:t>. Văn hóa.</a:t>
              </a:r>
              <a:endParaRPr lang="en-US" sz="2400" b="1" dirty="0">
                <a:latin typeface="Times New Roman" pitchFamily="18" charset="0"/>
                <a:cs typeface="Times New Roman" pitchFamily="18" charset="0"/>
              </a:endParaRPr>
            </a:p>
          </p:txBody>
        </p:sp>
      </p:grpSp>
      <p:sp>
        <p:nvSpPr>
          <p:cNvPr id="46103" name="Text Box 36"/>
          <p:cNvSpPr txBox="1">
            <a:spLocks noChangeArrowheads="1"/>
          </p:cNvSpPr>
          <p:nvPr/>
        </p:nvSpPr>
        <p:spPr bwMode="auto">
          <a:xfrm>
            <a:off x="6248137" y="4857750"/>
            <a:ext cx="1067593" cy="461655"/>
          </a:xfrm>
          <a:prstGeom prst="rect">
            <a:avLst/>
          </a:prstGeom>
          <a:noFill/>
          <a:ln w="9525">
            <a:noFill/>
            <a:miter lim="800000"/>
            <a:headEnd/>
            <a:tailEnd/>
          </a:ln>
        </p:spPr>
        <p:txBody>
          <a:bodyPr lIns="91432" tIns="45715" rIns="91432" bIns="45715">
            <a:spAutoFit/>
          </a:bodyPr>
          <a:lstStyle/>
          <a:p>
            <a:pPr eaLnBrk="0" hangingPunct="0"/>
            <a:endParaRPr lang="en-US" sz="2400" dirty="0">
              <a:latin typeface="MS Song"/>
            </a:endParaRPr>
          </a:p>
        </p:txBody>
      </p:sp>
      <p:sp>
        <p:nvSpPr>
          <p:cNvPr id="24613" name="Rectangle 37"/>
          <p:cNvSpPr>
            <a:spLocks noChangeArrowheads="1"/>
          </p:cNvSpPr>
          <p:nvPr/>
        </p:nvSpPr>
        <p:spPr bwMode="auto">
          <a:xfrm>
            <a:off x="6696605" y="4819931"/>
            <a:ext cx="1295136" cy="285750"/>
          </a:xfrm>
          <a:prstGeom prst="rect">
            <a:avLst/>
          </a:prstGeom>
          <a:solidFill>
            <a:schemeClr val="accent1"/>
          </a:solidFill>
          <a:ln w="9525">
            <a:solidFill>
              <a:schemeClr val="tx1"/>
            </a:solidFill>
            <a:miter lim="800000"/>
            <a:headEnd/>
            <a:tailEnd/>
          </a:ln>
        </p:spPr>
        <p:txBody>
          <a:bodyPr wrap="none" lIns="91432" tIns="45715" rIns="91432" bIns="45715" anchor="ctr"/>
          <a:lstStyle/>
          <a:p>
            <a:pPr algn="ctr" eaLnBrk="0" hangingPunct="0"/>
            <a:r>
              <a:rPr lang="en-US" sz="2400" b="1" i="1" dirty="0">
                <a:latin typeface="MS Song"/>
              </a:rPr>
              <a:t>Start</a:t>
            </a:r>
          </a:p>
        </p:txBody>
      </p:sp>
      <p:sp>
        <p:nvSpPr>
          <p:cNvPr id="40" name="TextBox 39"/>
          <p:cNvSpPr txBox="1"/>
          <p:nvPr/>
        </p:nvSpPr>
        <p:spPr>
          <a:xfrm>
            <a:off x="304800" y="1"/>
            <a:ext cx="7467600" cy="646331"/>
          </a:xfrm>
          <a:prstGeom prst="rect">
            <a:avLst/>
          </a:prstGeom>
          <a:solidFill>
            <a:schemeClr val="accent1">
              <a:lumMod val="20000"/>
              <a:lumOff val="80000"/>
            </a:schemeClr>
          </a:solidFill>
        </p:spPr>
        <p:txBody>
          <a:bodyPr wrap="square" rtlCol="0">
            <a:spAutoFit/>
          </a:bodyPr>
          <a:lstStyle/>
          <a:p>
            <a:pPr algn="ctr"/>
            <a:r>
              <a:rPr lang="en-US" sz="3600" b="1" dirty="0" smtClean="0">
                <a:solidFill>
                  <a:srgbClr val="0070C0"/>
                </a:solidFill>
                <a:latin typeface="Times New Roman" pitchFamily="18" charset="0"/>
                <a:cs typeface="Times New Roman" pitchFamily="18" charset="0"/>
              </a:rPr>
              <a:t>LUYỆN TẬP</a:t>
            </a:r>
            <a:endParaRPr lang="en-US" sz="3600" b="1" dirty="0">
              <a:solidFill>
                <a:srgbClr val="0070C0"/>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seq concurrent="1" nextAc="seek">
              <p:cTn id="45" restart="whenNotActive" fill="hold" evtFilter="cancelBubble" nodeType="interactiveSeq">
                <p:stCondLst>
                  <p:cond evt="onClick" delay="0">
                    <p:tgtEl>
                      <p:spTgt spid="2461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3" presetClass="entr" presetSubtype="0" fill="hold" grpId="0" nodeType="afterEffect">
                                  <p:stCondLst>
                                    <p:cond delay="0"/>
                                  </p:stCondLst>
                                  <p:childTnLst>
                                    <p:set>
                                      <p:cBhvr>
                                        <p:cTn id="49" dur="1" fill="hold">
                                          <p:stCondLst>
                                            <p:cond delay="0"/>
                                          </p:stCondLst>
                                        </p:cTn>
                                        <p:tgtEl>
                                          <p:spTgt spid="24606"/>
                                        </p:tgtEl>
                                        <p:attrNameLst>
                                          <p:attrName>style.visibility</p:attrName>
                                        </p:attrNameLst>
                                      </p:cBhvr>
                                      <p:to>
                                        <p:strVal val="visible"/>
                                      </p:to>
                                    </p:set>
                                  </p:childTnLst>
                                </p:cTn>
                              </p:par>
                            </p:childTnLst>
                          </p:cTn>
                        </p:par>
                        <p:par>
                          <p:cTn id="50" fill="hold" nodeType="afterGroup">
                            <p:stCondLst>
                              <p:cond delay="0"/>
                            </p:stCondLst>
                            <p:childTnLst>
                              <p:par>
                                <p:cTn id="51" presetID="3" presetClass="exit" presetSubtype="0" fill="hold" grpId="1" nodeType="afterEffect">
                                  <p:stCondLst>
                                    <p:cond delay="1000"/>
                                  </p:stCondLst>
                                  <p:childTnLst>
                                    <p:set>
                                      <p:cBhvr>
                                        <p:cTn id="52" dur="1" fill="hold">
                                          <p:stCondLst>
                                            <p:cond delay="0"/>
                                          </p:stCondLst>
                                        </p:cTn>
                                        <p:tgtEl>
                                          <p:spTgt spid="2460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5" name="time.wav"/>
                                        </p:tgtEl>
                                      </p:cMediaNode>
                                    </p:audio>
                                  </p:subTnLst>
                                </p:cTn>
                              </p:par>
                            </p:childTnLst>
                          </p:cTn>
                        </p:par>
                        <p:par>
                          <p:cTn id="53" fill="hold" nodeType="afterGroup">
                            <p:stCondLst>
                              <p:cond delay="1000"/>
                            </p:stCondLst>
                            <p:childTnLst>
                              <p:par>
                                <p:cTn id="54" presetID="3" presetClass="entr" presetSubtype="0" fill="hold" grpId="0" nodeType="afterEffect">
                                  <p:stCondLst>
                                    <p:cond delay="0"/>
                                  </p:stCondLst>
                                  <p:childTnLst>
                                    <p:set>
                                      <p:cBhvr>
                                        <p:cTn id="55" dur="1" fill="hold">
                                          <p:stCondLst>
                                            <p:cond delay="0"/>
                                          </p:stCondLst>
                                        </p:cTn>
                                        <p:tgtEl>
                                          <p:spTgt spid="24605"/>
                                        </p:tgtEl>
                                        <p:attrNameLst>
                                          <p:attrName>style.visibility</p:attrName>
                                        </p:attrNameLst>
                                      </p:cBhvr>
                                      <p:to>
                                        <p:strVal val="visible"/>
                                      </p:to>
                                    </p:set>
                                  </p:childTnLst>
                                </p:cTn>
                              </p:par>
                            </p:childTnLst>
                          </p:cTn>
                        </p:par>
                        <p:par>
                          <p:cTn id="56" fill="hold" nodeType="afterGroup">
                            <p:stCondLst>
                              <p:cond delay="1000"/>
                            </p:stCondLst>
                            <p:childTnLst>
                              <p:par>
                                <p:cTn id="57" presetID="3" presetClass="exit" presetSubtype="0" fill="hold" grpId="1" nodeType="afterEffect">
                                  <p:stCondLst>
                                    <p:cond delay="1000"/>
                                  </p:stCondLst>
                                  <p:childTnLst>
                                    <p:set>
                                      <p:cBhvr>
                                        <p:cTn id="58" dur="1" fill="hold">
                                          <p:stCondLst>
                                            <p:cond delay="0"/>
                                          </p:stCondLst>
                                        </p:cTn>
                                        <p:tgtEl>
                                          <p:spTgt spid="24605"/>
                                        </p:tgtEl>
                                        <p:attrNameLst>
                                          <p:attrName>style.visibility</p:attrName>
                                        </p:attrNameLst>
                                      </p:cBhvr>
                                      <p:to>
                                        <p:strVal val="hidden"/>
                                      </p:to>
                                    </p:set>
                                  </p:childTnLst>
                                </p:cTn>
                              </p:par>
                            </p:childTnLst>
                          </p:cTn>
                        </p:par>
                        <p:par>
                          <p:cTn id="59" fill="hold" nodeType="afterGroup">
                            <p:stCondLst>
                              <p:cond delay="2000"/>
                            </p:stCondLst>
                            <p:childTnLst>
                              <p:par>
                                <p:cTn id="60" presetID="3" presetClass="entr" presetSubtype="0" fill="hold" grpId="0" nodeType="afterEffect">
                                  <p:stCondLst>
                                    <p:cond delay="0"/>
                                  </p:stCondLst>
                                  <p:childTnLst>
                                    <p:set>
                                      <p:cBhvr>
                                        <p:cTn id="61" dur="1" fill="hold">
                                          <p:stCondLst>
                                            <p:cond delay="0"/>
                                          </p:stCondLst>
                                        </p:cTn>
                                        <p:tgtEl>
                                          <p:spTgt spid="24604"/>
                                        </p:tgtEl>
                                        <p:attrNameLst>
                                          <p:attrName>style.visibility</p:attrName>
                                        </p:attrNameLst>
                                      </p:cBhvr>
                                      <p:to>
                                        <p:strVal val="visible"/>
                                      </p:to>
                                    </p:set>
                                  </p:childTnLst>
                                </p:cTn>
                              </p:par>
                            </p:childTnLst>
                          </p:cTn>
                        </p:par>
                        <p:par>
                          <p:cTn id="62" fill="hold" nodeType="afterGroup">
                            <p:stCondLst>
                              <p:cond delay="2000"/>
                            </p:stCondLst>
                            <p:childTnLst>
                              <p:par>
                                <p:cTn id="63" presetID="3" presetClass="exit" presetSubtype="0" fill="hold" grpId="1" nodeType="afterEffect">
                                  <p:stCondLst>
                                    <p:cond delay="1000"/>
                                  </p:stCondLst>
                                  <p:childTnLst>
                                    <p:set>
                                      <p:cBhvr>
                                        <p:cTn id="64" dur="1" fill="hold">
                                          <p:stCondLst>
                                            <p:cond delay="0"/>
                                          </p:stCondLst>
                                        </p:cTn>
                                        <p:tgtEl>
                                          <p:spTgt spid="24604"/>
                                        </p:tgtEl>
                                        <p:attrNameLst>
                                          <p:attrName>style.visibility</p:attrName>
                                        </p:attrNameLst>
                                      </p:cBhvr>
                                      <p:to>
                                        <p:strVal val="hidden"/>
                                      </p:to>
                                    </p:set>
                                  </p:childTnLst>
                                </p:cTn>
                              </p:par>
                            </p:childTnLst>
                          </p:cTn>
                        </p:par>
                        <p:par>
                          <p:cTn id="65" fill="hold" nodeType="afterGroup">
                            <p:stCondLst>
                              <p:cond delay="3000"/>
                            </p:stCondLst>
                            <p:childTnLst>
                              <p:par>
                                <p:cTn id="66" presetID="3" presetClass="entr" presetSubtype="0" fill="hold" grpId="0" nodeType="afterEffect">
                                  <p:stCondLst>
                                    <p:cond delay="0"/>
                                  </p:stCondLst>
                                  <p:childTnLst>
                                    <p:set>
                                      <p:cBhvr>
                                        <p:cTn id="67" dur="1" fill="hold">
                                          <p:stCondLst>
                                            <p:cond delay="0"/>
                                          </p:stCondLst>
                                        </p:cTn>
                                        <p:tgtEl>
                                          <p:spTgt spid="24603"/>
                                        </p:tgtEl>
                                        <p:attrNameLst>
                                          <p:attrName>style.visibility</p:attrName>
                                        </p:attrNameLst>
                                      </p:cBhvr>
                                      <p:to>
                                        <p:strVal val="visible"/>
                                      </p:to>
                                    </p:set>
                                  </p:childTnLst>
                                </p:cTn>
                              </p:par>
                            </p:childTnLst>
                          </p:cTn>
                        </p:par>
                        <p:par>
                          <p:cTn id="68" fill="hold" nodeType="afterGroup">
                            <p:stCondLst>
                              <p:cond delay="3000"/>
                            </p:stCondLst>
                            <p:childTnLst>
                              <p:par>
                                <p:cTn id="69" presetID="3" presetClass="exit" presetSubtype="0" fill="hold" grpId="1" nodeType="afterEffect">
                                  <p:stCondLst>
                                    <p:cond delay="1000"/>
                                  </p:stCondLst>
                                  <p:childTnLst>
                                    <p:set>
                                      <p:cBhvr>
                                        <p:cTn id="70" dur="1" fill="hold">
                                          <p:stCondLst>
                                            <p:cond delay="0"/>
                                          </p:stCondLst>
                                        </p:cTn>
                                        <p:tgtEl>
                                          <p:spTgt spid="24603"/>
                                        </p:tgtEl>
                                        <p:attrNameLst>
                                          <p:attrName>style.visibility</p:attrName>
                                        </p:attrNameLst>
                                      </p:cBhvr>
                                      <p:to>
                                        <p:strVal val="hidden"/>
                                      </p:to>
                                    </p:set>
                                  </p:childTnLst>
                                </p:cTn>
                              </p:par>
                            </p:childTnLst>
                          </p:cTn>
                        </p:par>
                        <p:par>
                          <p:cTn id="71" fill="hold" nodeType="afterGroup">
                            <p:stCondLst>
                              <p:cond delay="4000"/>
                            </p:stCondLst>
                            <p:childTnLst>
                              <p:par>
                                <p:cTn id="72" presetID="3" presetClass="entr" presetSubtype="0" fill="hold" grpId="0" nodeType="afterEffect">
                                  <p:stCondLst>
                                    <p:cond delay="0"/>
                                  </p:stCondLst>
                                  <p:childTnLst>
                                    <p:set>
                                      <p:cBhvr>
                                        <p:cTn id="73" dur="1" fill="hold">
                                          <p:stCondLst>
                                            <p:cond delay="0"/>
                                          </p:stCondLst>
                                        </p:cTn>
                                        <p:tgtEl>
                                          <p:spTgt spid="24602"/>
                                        </p:tgtEl>
                                        <p:attrNameLst>
                                          <p:attrName>style.visibility</p:attrName>
                                        </p:attrNameLst>
                                      </p:cBhvr>
                                      <p:to>
                                        <p:strVal val="visible"/>
                                      </p:to>
                                    </p:set>
                                  </p:childTnLst>
                                </p:cTn>
                              </p:par>
                            </p:childTnLst>
                          </p:cTn>
                        </p:par>
                        <p:par>
                          <p:cTn id="74" fill="hold" nodeType="afterGroup">
                            <p:stCondLst>
                              <p:cond delay="4000"/>
                            </p:stCondLst>
                            <p:childTnLst>
                              <p:par>
                                <p:cTn id="75" presetID="3" presetClass="exit" presetSubtype="0" fill="hold" grpId="1" nodeType="afterEffect">
                                  <p:stCondLst>
                                    <p:cond delay="1000"/>
                                  </p:stCondLst>
                                  <p:childTnLst>
                                    <p:set>
                                      <p:cBhvr>
                                        <p:cTn id="76" dur="1" fill="hold">
                                          <p:stCondLst>
                                            <p:cond delay="0"/>
                                          </p:stCondLst>
                                        </p:cTn>
                                        <p:tgtEl>
                                          <p:spTgt spid="24602"/>
                                        </p:tgtEl>
                                        <p:attrNameLst>
                                          <p:attrName>style.visibility</p:attrName>
                                        </p:attrNameLst>
                                      </p:cBhvr>
                                      <p:to>
                                        <p:strVal val="hidden"/>
                                      </p:to>
                                    </p:set>
                                  </p:childTnLst>
                                </p:cTn>
                              </p:par>
                            </p:childTnLst>
                          </p:cTn>
                        </p:par>
                        <p:par>
                          <p:cTn id="77" fill="hold" nodeType="afterGroup">
                            <p:stCondLst>
                              <p:cond delay="5000"/>
                            </p:stCondLst>
                            <p:childTnLst>
                              <p:par>
                                <p:cTn id="78" presetID="3" presetClass="entr" presetSubtype="0" fill="hold" grpId="0" nodeType="afterEffect">
                                  <p:stCondLst>
                                    <p:cond delay="0"/>
                                  </p:stCondLst>
                                  <p:childTnLst>
                                    <p:set>
                                      <p:cBhvr>
                                        <p:cTn id="79" dur="1" fill="hold">
                                          <p:stCondLst>
                                            <p:cond delay="0"/>
                                          </p:stCondLst>
                                        </p:cTn>
                                        <p:tgtEl>
                                          <p:spTgt spid="24601"/>
                                        </p:tgtEl>
                                        <p:attrNameLst>
                                          <p:attrName>style.visibility</p:attrName>
                                        </p:attrNameLst>
                                      </p:cBhvr>
                                      <p:to>
                                        <p:strVal val="visible"/>
                                      </p:to>
                                    </p:set>
                                  </p:childTnLst>
                                </p:cTn>
                              </p:par>
                            </p:childTnLst>
                          </p:cTn>
                        </p:par>
                        <p:par>
                          <p:cTn id="80" fill="hold" nodeType="afterGroup">
                            <p:stCondLst>
                              <p:cond delay="5000"/>
                            </p:stCondLst>
                            <p:childTnLst>
                              <p:par>
                                <p:cTn id="81" presetID="3" presetClass="exit" presetSubtype="0" fill="hold" grpId="1" nodeType="afterEffect">
                                  <p:stCondLst>
                                    <p:cond delay="1000"/>
                                  </p:stCondLst>
                                  <p:childTnLst>
                                    <p:set>
                                      <p:cBhvr>
                                        <p:cTn id="82" dur="1" fill="hold">
                                          <p:stCondLst>
                                            <p:cond delay="0"/>
                                          </p:stCondLst>
                                        </p:cTn>
                                        <p:tgtEl>
                                          <p:spTgt spid="24601"/>
                                        </p:tgtEl>
                                        <p:attrNameLst>
                                          <p:attrName>style.visibility</p:attrName>
                                        </p:attrNameLst>
                                      </p:cBhvr>
                                      <p:to>
                                        <p:strVal val="hidden"/>
                                      </p:to>
                                    </p:set>
                                  </p:childTnLst>
                                </p:cTn>
                              </p:par>
                            </p:childTnLst>
                          </p:cTn>
                        </p:par>
                        <p:par>
                          <p:cTn id="83" fill="hold" nodeType="afterGroup">
                            <p:stCondLst>
                              <p:cond delay="6000"/>
                            </p:stCondLst>
                            <p:childTnLst>
                              <p:par>
                                <p:cTn id="84" presetID="3" presetClass="entr" presetSubtype="0" fill="hold" grpId="0" nodeType="afterEffect">
                                  <p:stCondLst>
                                    <p:cond delay="0"/>
                                  </p:stCondLst>
                                  <p:childTnLst>
                                    <p:set>
                                      <p:cBhvr>
                                        <p:cTn id="85" dur="1" fill="hold">
                                          <p:stCondLst>
                                            <p:cond delay="0"/>
                                          </p:stCondLst>
                                        </p:cTn>
                                        <p:tgtEl>
                                          <p:spTgt spid="24600"/>
                                        </p:tgtEl>
                                        <p:attrNameLst>
                                          <p:attrName>style.visibility</p:attrName>
                                        </p:attrNameLst>
                                      </p:cBhvr>
                                      <p:to>
                                        <p:strVal val="visible"/>
                                      </p:to>
                                    </p:set>
                                  </p:childTnLst>
                                </p:cTn>
                              </p:par>
                            </p:childTnLst>
                          </p:cTn>
                        </p:par>
                        <p:par>
                          <p:cTn id="86" fill="hold" nodeType="afterGroup">
                            <p:stCondLst>
                              <p:cond delay="6000"/>
                            </p:stCondLst>
                            <p:childTnLst>
                              <p:par>
                                <p:cTn id="87" presetID="3" presetClass="exit" presetSubtype="0" fill="hold" grpId="1" nodeType="afterEffect">
                                  <p:stCondLst>
                                    <p:cond delay="1000"/>
                                  </p:stCondLst>
                                  <p:childTnLst>
                                    <p:set>
                                      <p:cBhvr>
                                        <p:cTn id="88" dur="1" fill="hold">
                                          <p:stCondLst>
                                            <p:cond delay="0"/>
                                          </p:stCondLst>
                                        </p:cTn>
                                        <p:tgtEl>
                                          <p:spTgt spid="24600"/>
                                        </p:tgtEl>
                                        <p:attrNameLst>
                                          <p:attrName>style.visibility</p:attrName>
                                        </p:attrNameLst>
                                      </p:cBhvr>
                                      <p:to>
                                        <p:strVal val="hidden"/>
                                      </p:to>
                                    </p:set>
                                  </p:childTnLst>
                                </p:cTn>
                              </p:par>
                            </p:childTnLst>
                          </p:cTn>
                        </p:par>
                        <p:par>
                          <p:cTn id="89" fill="hold" nodeType="afterGroup">
                            <p:stCondLst>
                              <p:cond delay="7000"/>
                            </p:stCondLst>
                            <p:childTnLst>
                              <p:par>
                                <p:cTn id="90" presetID="3" presetClass="entr" presetSubtype="0" fill="hold" grpId="0" nodeType="afterEffect">
                                  <p:stCondLst>
                                    <p:cond delay="0"/>
                                  </p:stCondLst>
                                  <p:childTnLst>
                                    <p:set>
                                      <p:cBhvr>
                                        <p:cTn id="91" dur="1" fill="hold">
                                          <p:stCondLst>
                                            <p:cond delay="0"/>
                                          </p:stCondLst>
                                        </p:cTn>
                                        <p:tgtEl>
                                          <p:spTgt spid="24599"/>
                                        </p:tgtEl>
                                        <p:attrNameLst>
                                          <p:attrName>style.visibility</p:attrName>
                                        </p:attrNameLst>
                                      </p:cBhvr>
                                      <p:to>
                                        <p:strVal val="visible"/>
                                      </p:to>
                                    </p:set>
                                  </p:childTnLst>
                                </p:cTn>
                              </p:par>
                            </p:childTnLst>
                          </p:cTn>
                        </p:par>
                        <p:par>
                          <p:cTn id="92" fill="hold" nodeType="afterGroup">
                            <p:stCondLst>
                              <p:cond delay="7000"/>
                            </p:stCondLst>
                            <p:childTnLst>
                              <p:par>
                                <p:cTn id="93" presetID="3" presetClass="exit" presetSubtype="0" fill="hold" grpId="1" nodeType="afterEffect">
                                  <p:stCondLst>
                                    <p:cond delay="1000"/>
                                  </p:stCondLst>
                                  <p:childTnLst>
                                    <p:set>
                                      <p:cBhvr>
                                        <p:cTn id="94" dur="1" fill="hold">
                                          <p:stCondLst>
                                            <p:cond delay="0"/>
                                          </p:stCondLst>
                                        </p:cTn>
                                        <p:tgtEl>
                                          <p:spTgt spid="24599"/>
                                        </p:tgtEl>
                                        <p:attrNameLst>
                                          <p:attrName>style.visibility</p:attrName>
                                        </p:attrNameLst>
                                      </p:cBhvr>
                                      <p:to>
                                        <p:strVal val="hidden"/>
                                      </p:to>
                                    </p:set>
                                  </p:childTnLst>
                                </p:cTn>
                              </p:par>
                            </p:childTnLst>
                          </p:cTn>
                        </p:par>
                        <p:par>
                          <p:cTn id="95" fill="hold" nodeType="afterGroup">
                            <p:stCondLst>
                              <p:cond delay="8000"/>
                            </p:stCondLst>
                            <p:childTnLst>
                              <p:par>
                                <p:cTn id="96" presetID="3" presetClass="entr" presetSubtype="0" fill="hold" grpId="0" nodeType="afterEffect">
                                  <p:stCondLst>
                                    <p:cond delay="0"/>
                                  </p:stCondLst>
                                  <p:childTnLst>
                                    <p:set>
                                      <p:cBhvr>
                                        <p:cTn id="97" dur="1" fill="hold">
                                          <p:stCondLst>
                                            <p:cond delay="0"/>
                                          </p:stCondLst>
                                        </p:cTn>
                                        <p:tgtEl>
                                          <p:spTgt spid="24598"/>
                                        </p:tgtEl>
                                        <p:attrNameLst>
                                          <p:attrName>style.visibility</p:attrName>
                                        </p:attrNameLst>
                                      </p:cBhvr>
                                      <p:to>
                                        <p:strVal val="visible"/>
                                      </p:to>
                                    </p:set>
                                  </p:childTnLst>
                                </p:cTn>
                              </p:par>
                            </p:childTnLst>
                          </p:cTn>
                        </p:par>
                        <p:par>
                          <p:cTn id="98" fill="hold" nodeType="afterGroup">
                            <p:stCondLst>
                              <p:cond delay="8000"/>
                            </p:stCondLst>
                            <p:childTnLst>
                              <p:par>
                                <p:cTn id="99" presetID="3" presetClass="exit" presetSubtype="0" fill="hold" grpId="1" nodeType="afterEffect">
                                  <p:stCondLst>
                                    <p:cond delay="1000"/>
                                  </p:stCondLst>
                                  <p:childTnLst>
                                    <p:set>
                                      <p:cBhvr>
                                        <p:cTn id="100" dur="1" fill="hold">
                                          <p:stCondLst>
                                            <p:cond delay="0"/>
                                          </p:stCondLst>
                                        </p:cTn>
                                        <p:tgtEl>
                                          <p:spTgt spid="24598"/>
                                        </p:tgtEl>
                                        <p:attrNameLst>
                                          <p:attrName>style.visibility</p:attrName>
                                        </p:attrNameLst>
                                      </p:cBhvr>
                                      <p:to>
                                        <p:strVal val="hidden"/>
                                      </p:to>
                                    </p:set>
                                  </p:childTnLst>
                                </p:cTn>
                              </p:par>
                            </p:childTnLst>
                          </p:cTn>
                        </p:par>
                        <p:par>
                          <p:cTn id="101" fill="hold" nodeType="afterGroup">
                            <p:stCondLst>
                              <p:cond delay="9000"/>
                            </p:stCondLst>
                            <p:childTnLst>
                              <p:par>
                                <p:cTn id="102" presetID="3" presetClass="entr" presetSubtype="0" fill="hold" grpId="0" nodeType="afterEffect">
                                  <p:stCondLst>
                                    <p:cond delay="0"/>
                                  </p:stCondLst>
                                  <p:childTnLst>
                                    <p:set>
                                      <p:cBhvr>
                                        <p:cTn id="103" dur="1" fill="hold">
                                          <p:stCondLst>
                                            <p:cond delay="0"/>
                                          </p:stCondLst>
                                        </p:cTn>
                                        <p:tgtEl>
                                          <p:spTgt spid="24597"/>
                                        </p:tgtEl>
                                        <p:attrNameLst>
                                          <p:attrName>style.visibility</p:attrName>
                                        </p:attrNameLst>
                                      </p:cBhvr>
                                      <p:to>
                                        <p:strVal val="visible"/>
                                      </p:to>
                                    </p:set>
                                  </p:childTnLst>
                                </p:cTn>
                              </p:par>
                            </p:childTnLst>
                          </p:cTn>
                        </p:par>
                        <p:par>
                          <p:cTn id="104" fill="hold" nodeType="afterGroup">
                            <p:stCondLst>
                              <p:cond delay="9000"/>
                            </p:stCondLst>
                            <p:childTnLst>
                              <p:par>
                                <p:cTn id="105" presetID="3" presetClass="exit" presetSubtype="0" fill="hold" grpId="1" nodeType="afterEffect">
                                  <p:stCondLst>
                                    <p:cond delay="1000"/>
                                  </p:stCondLst>
                                  <p:childTnLst>
                                    <p:set>
                                      <p:cBhvr>
                                        <p:cTn id="106" dur="1" fill="hold">
                                          <p:stCondLst>
                                            <p:cond delay="0"/>
                                          </p:stCondLst>
                                        </p:cTn>
                                        <p:tgtEl>
                                          <p:spTgt spid="24597"/>
                                        </p:tgtEl>
                                        <p:attrNameLst>
                                          <p:attrName>style.visibility</p:attrName>
                                        </p:attrNameLst>
                                      </p:cBhvr>
                                      <p:to>
                                        <p:strVal val="hidden"/>
                                      </p:to>
                                    </p:set>
                                  </p:childTnLst>
                                </p:cTn>
                              </p:par>
                            </p:childTnLst>
                          </p:cTn>
                        </p:par>
                        <p:par>
                          <p:cTn id="107" fill="hold" nodeType="afterGroup">
                            <p:stCondLst>
                              <p:cond delay="10000"/>
                            </p:stCondLst>
                            <p:childTnLst>
                              <p:par>
                                <p:cTn id="108" presetID="3" presetClass="entr" presetSubtype="0" fill="hold" grpId="0" nodeType="afterEffect">
                                  <p:stCondLst>
                                    <p:cond delay="0"/>
                                  </p:stCondLst>
                                  <p:childTnLst>
                                    <p:set>
                                      <p:cBhvr>
                                        <p:cTn id="109" dur="1" fill="hold">
                                          <p:stCondLst>
                                            <p:cond delay="0"/>
                                          </p:stCondLst>
                                        </p:cTn>
                                        <p:tgtEl>
                                          <p:spTgt spid="24596"/>
                                        </p:tgtEl>
                                        <p:attrNameLst>
                                          <p:attrName>style.visibility</p:attrName>
                                        </p:attrNameLst>
                                      </p:cBhvr>
                                      <p:to>
                                        <p:strVal val="visible"/>
                                      </p:to>
                                    </p:set>
                                  </p:childTnLst>
                                </p:cTn>
                              </p:par>
                            </p:childTnLst>
                          </p:cTn>
                        </p:par>
                      </p:childTnLst>
                    </p:cTn>
                  </p:par>
                </p:childTnLst>
              </p:cTn>
              <p:nextCondLst>
                <p:cond evt="onClick" delay="0">
                  <p:tgtEl>
                    <p:spTgt spid="24613"/>
                  </p:tgtEl>
                </p:cond>
              </p:nextCondLst>
            </p:seq>
          </p:childTnLst>
        </p:cTn>
      </p:par>
    </p:tnLst>
    <p:bldLst>
      <p:bldP spid="24596" grpId="0" animBg="1"/>
      <p:bldP spid="24597" grpId="0" animBg="1"/>
      <p:bldP spid="24597" grpId="1" animBg="1"/>
      <p:bldP spid="24598" grpId="0" animBg="1"/>
      <p:bldP spid="24598" grpId="1" animBg="1"/>
      <p:bldP spid="24599" grpId="0" animBg="1"/>
      <p:bldP spid="24599" grpId="1" animBg="1"/>
      <p:bldP spid="24600" grpId="0" animBg="1"/>
      <p:bldP spid="24600" grpId="1" animBg="1"/>
      <p:bldP spid="24601" grpId="0" animBg="1"/>
      <p:bldP spid="24601" grpId="1" animBg="1"/>
      <p:bldP spid="24602" grpId="0" animBg="1"/>
      <p:bldP spid="24602" grpId="1" animBg="1"/>
      <p:bldP spid="24603" grpId="0" animBg="1"/>
      <p:bldP spid="24603" grpId="1" animBg="1"/>
      <p:bldP spid="24604" grpId="0" animBg="1"/>
      <p:bldP spid="24604" grpId="1" animBg="1"/>
      <p:bldP spid="24605" grpId="0" animBg="1"/>
      <p:bldP spid="24605" grpId="1" animBg="1"/>
      <p:bldP spid="24606" grpId="0" animBg="1"/>
      <p:bldP spid="2460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7017306"/>
          </a:xfrm>
          <a:prstGeom prst="rect">
            <a:avLst/>
          </a:prstGeom>
          <a:gradFill rotWithShape="1">
            <a:gsLst>
              <a:gs pos="0">
                <a:srgbClr val="FFCCFF"/>
              </a:gs>
              <a:gs pos="100000">
                <a:srgbClr val="99FFCC"/>
              </a:gs>
            </a:gsLst>
            <a:lin ang="5400000" scaled="1"/>
          </a:gradFill>
          <a:ln w="9525">
            <a:noFill/>
            <a:miter lim="800000"/>
            <a:headEnd/>
            <a:tailEnd/>
          </a:ln>
          <a:effectLst/>
        </p:spPr>
        <p:txBody>
          <a:bodyPr wrap="square">
            <a:spAutoFit/>
          </a:bodyPr>
          <a:lstStyle/>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a:p>
            <a:pPr algn="l">
              <a:spcBef>
                <a:spcPct val="50000"/>
              </a:spcBef>
            </a:pPr>
            <a:endParaRPr lang="en-US" sz="1800">
              <a:cs typeface="Arial" charset="0"/>
            </a:endParaRPr>
          </a:p>
        </p:txBody>
      </p:sp>
      <p:pic>
        <p:nvPicPr>
          <p:cNvPr id="12291" name="Picture 3" descr="BACK027"/>
          <p:cNvPicPr>
            <a:picLocks noChangeAspect="1" noChangeArrowheads="1"/>
          </p:cNvPicPr>
          <p:nvPr/>
        </p:nvPicPr>
        <p:blipFill>
          <a:blip r:embed="rId2"/>
          <a:srcRect/>
          <a:stretch>
            <a:fillRect/>
          </a:stretch>
        </p:blipFill>
        <p:spPr bwMode="auto">
          <a:xfrm>
            <a:off x="109538" y="57150"/>
            <a:ext cx="8915400" cy="5772150"/>
          </a:xfrm>
          <a:prstGeom prst="rect">
            <a:avLst/>
          </a:prstGeom>
          <a:noFill/>
          <a:ln w="9525">
            <a:noFill/>
            <a:miter lim="800000"/>
            <a:headEnd/>
            <a:tailEnd/>
          </a:ln>
        </p:spPr>
      </p:pic>
      <p:sp>
        <p:nvSpPr>
          <p:cNvPr id="7" name="TextBox 3"/>
          <p:cNvSpPr txBox="1">
            <a:spLocks noChangeArrowheads="1"/>
          </p:cNvSpPr>
          <p:nvPr/>
        </p:nvSpPr>
        <p:spPr bwMode="auto">
          <a:xfrm>
            <a:off x="0" y="209550"/>
            <a:ext cx="9144000" cy="584775"/>
          </a:xfrm>
          <a:prstGeom prst="rect">
            <a:avLst/>
          </a:prstGeom>
          <a:noFill/>
          <a:ln w="9525">
            <a:noFill/>
            <a:miter lim="800000"/>
            <a:headEnd/>
            <a:tailEnd/>
          </a:ln>
        </p:spPr>
        <p:txBody>
          <a:bodyPr wrap="square">
            <a:spAutoFit/>
          </a:bodyPr>
          <a:lstStyle/>
          <a:p>
            <a:pPr algn="ctr"/>
            <a:r>
              <a:rPr lang="en-US" sz="3200" b="1" dirty="0" smtClean="0">
                <a:solidFill>
                  <a:srgbClr val="0000FF"/>
                </a:solidFill>
                <a:latin typeface="Times New Roman" pitchFamily="18" charset="0"/>
                <a:cs typeface="Times New Roman" pitchFamily="18" charset="0"/>
              </a:rPr>
              <a:t>HƯỚNG DẪN HỌC TẬP</a:t>
            </a:r>
            <a:endParaRPr lang="en-US" sz="3200" b="1" dirty="0">
              <a:solidFill>
                <a:srgbClr val="0000FF"/>
              </a:solidFill>
              <a:latin typeface="Times New Roman" pitchFamily="18" charset="0"/>
              <a:cs typeface="Times New Roman" pitchFamily="18" charset="0"/>
            </a:endParaRPr>
          </a:p>
        </p:txBody>
      </p:sp>
      <p:sp>
        <p:nvSpPr>
          <p:cNvPr id="8" name="Text Box 8"/>
          <p:cNvSpPr txBox="1">
            <a:spLocks noChangeArrowheads="1"/>
          </p:cNvSpPr>
          <p:nvPr/>
        </p:nvSpPr>
        <p:spPr bwMode="auto">
          <a:xfrm>
            <a:off x="381000" y="209550"/>
            <a:ext cx="8610600" cy="2862322"/>
          </a:xfrm>
          <a:prstGeom prst="rect">
            <a:avLst/>
          </a:prstGeom>
          <a:noFill/>
          <a:ln w="9525">
            <a:noFill/>
            <a:miter lim="800000"/>
            <a:headEnd/>
            <a:tailEnd/>
          </a:ln>
          <a:effectLst/>
        </p:spPr>
        <p:txBody>
          <a:bodyPr wrap="square">
            <a:spAutoFit/>
          </a:bodyPr>
          <a:lstStyle/>
          <a:p>
            <a:pPr algn="l">
              <a:spcBef>
                <a:spcPct val="50000"/>
              </a:spcBef>
            </a:pPr>
            <a:endParaRPr lang="en-US" sz="2400" dirty="0">
              <a:solidFill>
                <a:srgbClr val="0000FF"/>
              </a:solidFill>
              <a:latin typeface="Times New Roman" pitchFamily="18" charset="0"/>
            </a:endParaRPr>
          </a:p>
          <a:p>
            <a:pPr algn="l">
              <a:spcBef>
                <a:spcPct val="50000"/>
              </a:spcBef>
              <a:buFontTx/>
              <a:buChar char="-"/>
            </a:pPr>
            <a:r>
              <a:rPr lang="en-US" sz="2400" b="1" dirty="0" smtClean="0">
                <a:solidFill>
                  <a:srgbClr val="00206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Học bài cũ.</a:t>
            </a:r>
          </a:p>
          <a:p>
            <a:pPr algn="l">
              <a:spcBef>
                <a:spcPct val="50000"/>
              </a:spcBef>
            </a:pPr>
            <a:r>
              <a:rPr lang="en-US" sz="2400" b="1" dirty="0" smtClean="0">
                <a:latin typeface="Times New Roman" pitchFamily="18" charset="0"/>
                <a:cs typeface="Times New Roman" pitchFamily="18" charset="0"/>
              </a:rPr>
              <a:t>- Xem trước bài mới. Bài 5. Các nước Đông Nam Á</a:t>
            </a:r>
            <a:endParaRPr lang="en-US" sz="2400" b="1" dirty="0">
              <a:latin typeface="Times New Roman" pitchFamily="18" charset="0"/>
              <a:cs typeface="Times New Roman" pitchFamily="18" charset="0"/>
            </a:endParaRPr>
          </a:p>
          <a:p>
            <a:pPr eaLnBrk="0" hangingPunct="0"/>
            <a:r>
              <a:rPr lang="en-US" sz="2400" b="1" dirty="0" smtClean="0">
                <a:latin typeface="Times New Roman" pitchFamily="18" charset="0"/>
                <a:cs typeface="Times New Roman" pitchFamily="18" charset="0"/>
              </a:rPr>
              <a:t>+ Đọc và trả lời câu hỏi trong SGK.</a:t>
            </a:r>
          </a:p>
          <a:p>
            <a:pPr eaLnBrk="0" hangingPunct="0"/>
            <a:r>
              <a:rPr lang="en-US" sz="2400" b="1" dirty="0" smtClean="0">
                <a:latin typeface="Times New Roman" pitchFamily="18" charset="0"/>
                <a:cs typeface="Times New Roman" pitchFamily="18" charset="0"/>
              </a:rPr>
              <a:t>+ Tìm các tư liệu có liên quan.</a:t>
            </a:r>
            <a:endParaRPr lang="en-US" sz="2400" b="1" dirty="0">
              <a:latin typeface="Times New Roman" pitchFamily="18" charset="0"/>
              <a:cs typeface="Times New Roman" pitchFamily="18" charset="0"/>
            </a:endParaRPr>
          </a:p>
          <a:p>
            <a:pPr algn="l">
              <a:spcBef>
                <a:spcPct val="50000"/>
              </a:spcBef>
              <a:buFontTx/>
              <a:buChar char="-"/>
            </a:pPr>
            <a:endParaRPr lang="en-US" sz="2400" b="1" dirty="0">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196453"/>
            <a:ext cx="8229600" cy="1419225"/>
          </a:xfrm>
          <a:ln/>
        </p:spPr>
        <p:txBody>
          <a:bodyPr/>
          <a:lstStyle/>
          <a:p>
            <a:endParaRPr lang="en-US"/>
          </a:p>
        </p:txBody>
      </p:sp>
      <p:graphicFrame>
        <p:nvGraphicFramePr>
          <p:cNvPr id="23554" name="Object 2"/>
          <p:cNvGraphicFramePr>
            <a:graphicFrameLocks noChangeAspect="1"/>
          </p:cNvGraphicFramePr>
          <p:nvPr/>
        </p:nvGraphicFramePr>
        <p:xfrm>
          <a:off x="457200" y="1200150"/>
          <a:ext cx="8229600" cy="3801666"/>
        </p:xfrm>
        <a:graphic>
          <a:graphicData uri="http://schemas.openxmlformats.org/presentationml/2006/ole">
            <mc:AlternateContent xmlns:mc="http://schemas.openxmlformats.org/markup-compatibility/2006">
              <mc:Choice xmlns:v="urn:schemas-microsoft-com:vml" Requires="v">
                <p:oleObj spid="_x0000_s1034" r:id="rId4" imgW="6155612" imgH="3777632" progId="">
                  <p:embed/>
                </p:oleObj>
              </mc:Choice>
              <mc:Fallback>
                <p:oleObj r:id="rId4" imgW="6155612" imgH="377763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00150"/>
                        <a:ext cx="8229600" cy="3801666"/>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23555" name="Picture 3"/>
          <p:cNvPicPr>
            <a:picLocks noChangeAspect="1" noChangeArrowheads="1"/>
          </p:cNvPicPr>
          <p:nvPr/>
        </p:nvPicPr>
        <p:blipFill>
          <a:blip r:embed="rId6"/>
          <a:srcRect/>
          <a:stretch>
            <a:fillRect/>
          </a:stretch>
        </p:blipFill>
        <p:spPr bwMode="auto">
          <a:xfrm>
            <a:off x="-109538" y="-61913"/>
            <a:ext cx="9363076" cy="5267325"/>
          </a:xfrm>
          <a:prstGeom prst="rect">
            <a:avLst/>
          </a:prstGeom>
          <a:noFill/>
          <a:ln w="9525" cap="flat">
            <a:noFill/>
            <a:round/>
            <a:headEnd/>
            <a:tailEnd/>
          </a:ln>
          <a:effectLst/>
        </p:spPr>
      </p:pic>
      <p:sp>
        <p:nvSpPr>
          <p:cNvPr id="23556" name="WordArt 4"/>
          <p:cNvSpPr>
            <a:spLocks noChangeArrowheads="1" noChangeShapeType="1" noTextEdit="1"/>
          </p:cNvSpPr>
          <p:nvPr/>
        </p:nvSpPr>
        <p:spPr bwMode="auto">
          <a:xfrm>
            <a:off x="1066800" y="0"/>
            <a:ext cx="6457950" cy="3333750"/>
          </a:xfrm>
          <a:prstGeom prst="rect">
            <a:avLst/>
          </a:prstGeom>
        </p:spPr>
        <p:txBody>
          <a:bodyPr wrap="none" fromWordArt="1">
            <a:prstTxWarp prst="textTriangle">
              <a:avLst>
                <a:gd name="adj" fmla="val 50000"/>
              </a:avLst>
            </a:prstTxWarp>
            <a:scene3d>
              <a:camera prst="legacyObliqueTopLeft"/>
              <a:lightRig rig="legacyFlat1" dir="r"/>
            </a:scene3d>
            <a:sp3d extrusionH="201600" prstMaterial="legacyMatte">
              <a:extrusionClr>
                <a:srgbClr val="0066CC"/>
              </a:extrusionClr>
            </a:sp3d>
          </a:bodyPr>
          <a:lstStyle/>
          <a:p>
            <a:pPr algn="ctr"/>
            <a:r>
              <a:rPr lang="en-US" kern="10" dirty="0" smtClean="0">
                <a:ln w="9360" cap="sq">
                  <a:miter lim="800000"/>
                  <a:headEnd/>
                  <a:tailEnd/>
                </a:ln>
                <a:solidFill>
                  <a:srgbClr val="FF0000"/>
                </a:solidFill>
                <a:latin typeface="Times New Roman" pitchFamily="18" charset="0"/>
                <a:cs typeface="Times New Roman" pitchFamily="18" charset="0"/>
              </a:rPr>
              <a:t>Chúc các em học tốt</a:t>
            </a:r>
          </a:p>
          <a:p>
            <a:pPr algn="ctr"/>
            <a:r>
              <a:rPr lang="vi-VN" kern="10" dirty="0" smtClean="0">
                <a:ln w="9360" cap="sq">
                  <a:miter lim="800000"/>
                  <a:headEnd/>
                  <a:tailEnd/>
                </a:ln>
                <a:solidFill>
                  <a:srgbClr val="FF0000"/>
                </a:solidFill>
                <a:latin typeface="Times New Roman" pitchFamily="18" charset="0"/>
                <a:cs typeface="Times New Roman" pitchFamily="18" charset="0"/>
              </a:rPr>
              <a:t>Hẹn</a:t>
            </a:r>
            <a:r>
              <a:rPr lang="en-US" kern="10" dirty="0" smtClean="0">
                <a:ln w="9360" cap="sq">
                  <a:miter lim="800000"/>
                  <a:headEnd/>
                  <a:tailEnd/>
                </a:ln>
                <a:solidFill>
                  <a:srgbClr val="FF0000"/>
                </a:solidFill>
                <a:latin typeface="Times New Roman" pitchFamily="18" charset="0"/>
                <a:cs typeface="Times New Roman" pitchFamily="18" charset="0"/>
              </a:rPr>
              <a:t> gặp lại</a:t>
            </a:r>
            <a:endParaRPr lang="en-US" kern="10" dirty="0">
              <a:ln w="9360" cap="sq">
                <a:miter lim="800000"/>
                <a:headEnd/>
                <a:tailEnd/>
              </a:ln>
              <a:solidFill>
                <a:srgbClr val="FF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838201" y="742950"/>
            <a:ext cx="7848600" cy="2739211"/>
          </a:xfrm>
          <a:prstGeom prst="rect">
            <a:avLst/>
          </a:prstGeom>
          <a:solidFill>
            <a:schemeClr val="bg1"/>
          </a:solidFill>
          <a:ln w="9525">
            <a:noFill/>
            <a:miter lim="800000"/>
            <a:headEnd/>
            <a:tailEnd/>
          </a:ln>
        </p:spPr>
        <p:txBody>
          <a:bodyPr wrap="square" rtlCol="0">
            <a:spAutoFit/>
          </a:bodyPr>
          <a:lstStyle/>
          <a:p>
            <a:r>
              <a:rPr lang="vi-VN" sz="2400" b="1" dirty="0"/>
              <a:t>Câu 3. “Năm châu Phi” (1960) là tên gọi cho sự kiện nào sau đây?</a:t>
            </a:r>
            <a:endParaRPr lang="vi-VN" sz="2400" dirty="0"/>
          </a:p>
          <a:p>
            <a:r>
              <a:rPr lang="vi-VN" sz="2400" dirty="0"/>
              <a:t>A. </a:t>
            </a:r>
            <a:r>
              <a:rPr lang="en-US" sz="2400" dirty="0" smtClean="0"/>
              <a:t>Ai </a:t>
            </a:r>
            <a:r>
              <a:rPr lang="en-US" sz="2400" dirty="0" err="1" smtClean="0"/>
              <a:t>Cập</a:t>
            </a:r>
            <a:r>
              <a:rPr lang="en-US" sz="2400" dirty="0" smtClean="0"/>
              <a:t> </a:t>
            </a:r>
            <a:r>
              <a:rPr lang="en-US" sz="2400" dirty="0" err="1" smtClean="0"/>
              <a:t>và</a:t>
            </a:r>
            <a:r>
              <a:rPr lang="en-US" sz="2400" dirty="0" smtClean="0"/>
              <a:t> An- </a:t>
            </a:r>
            <a:r>
              <a:rPr lang="en-US" sz="2400" dirty="0" err="1" smtClean="0"/>
              <a:t>Giê-ri</a:t>
            </a:r>
            <a:r>
              <a:rPr lang="en-US" sz="2400" dirty="0" smtClean="0"/>
              <a:t> </a:t>
            </a:r>
            <a:r>
              <a:rPr lang="en-US" sz="2400" dirty="0" err="1" smtClean="0"/>
              <a:t>tuyên</a:t>
            </a:r>
            <a:r>
              <a:rPr lang="en-US" sz="2400" dirty="0" smtClean="0"/>
              <a:t> </a:t>
            </a:r>
            <a:r>
              <a:rPr lang="en-US" sz="2400" dirty="0" err="1" smtClean="0"/>
              <a:t>bố</a:t>
            </a:r>
            <a:r>
              <a:rPr lang="en-US" sz="2400" dirty="0" smtClean="0"/>
              <a:t> </a:t>
            </a:r>
            <a:r>
              <a:rPr lang="en-US" sz="2400" dirty="0" err="1" smtClean="0"/>
              <a:t>độc</a:t>
            </a:r>
            <a:r>
              <a:rPr lang="en-US" sz="2400" dirty="0" smtClean="0"/>
              <a:t> </a:t>
            </a:r>
            <a:r>
              <a:rPr lang="en-US" sz="2400" dirty="0" err="1" smtClean="0"/>
              <a:t>lập</a:t>
            </a:r>
            <a:r>
              <a:rPr lang="vi-VN" sz="2400" dirty="0" smtClean="0"/>
              <a:t>.</a:t>
            </a:r>
            <a:endParaRPr lang="vi-VN" sz="2400" dirty="0"/>
          </a:p>
          <a:p>
            <a:r>
              <a:rPr lang="vi-VN" sz="2400" dirty="0"/>
              <a:t>B. </a:t>
            </a:r>
            <a:r>
              <a:rPr lang="en-US" sz="2400" dirty="0"/>
              <a:t> </a:t>
            </a:r>
            <a:r>
              <a:rPr lang="en-US" sz="2400" dirty="0" err="1" smtClean="0"/>
              <a:t>Chế</a:t>
            </a:r>
            <a:r>
              <a:rPr lang="en-US" sz="2400" dirty="0" smtClean="0"/>
              <a:t> </a:t>
            </a:r>
            <a:r>
              <a:rPr lang="en-US" sz="2400" dirty="0" err="1" smtClean="0"/>
              <a:t>độ</a:t>
            </a:r>
            <a:r>
              <a:rPr lang="en-US" sz="2400" smtClean="0"/>
              <a:t> A-</a:t>
            </a:r>
            <a:r>
              <a:rPr lang="en-US" sz="2400" dirty="0" err="1" smtClean="0"/>
              <a:t>pác</a:t>
            </a:r>
            <a:r>
              <a:rPr lang="en-US" sz="2400" dirty="0" smtClean="0"/>
              <a:t>-</a:t>
            </a:r>
            <a:r>
              <a:rPr lang="en-US" sz="2400" dirty="0" err="1" smtClean="0"/>
              <a:t>thai</a:t>
            </a:r>
            <a:r>
              <a:rPr lang="en-US" sz="2400" dirty="0" smtClean="0"/>
              <a:t> </a:t>
            </a:r>
            <a:r>
              <a:rPr lang="en-US" sz="2400" dirty="0" err="1" smtClean="0"/>
              <a:t>bị</a:t>
            </a:r>
            <a:r>
              <a:rPr lang="en-US" sz="2400" dirty="0" smtClean="0"/>
              <a:t> </a:t>
            </a:r>
            <a:r>
              <a:rPr lang="en-US" sz="2400" dirty="0" err="1" smtClean="0"/>
              <a:t>xoá</a:t>
            </a:r>
            <a:r>
              <a:rPr lang="en-US" sz="2400" dirty="0" smtClean="0"/>
              <a:t> </a:t>
            </a:r>
            <a:r>
              <a:rPr lang="en-US" sz="2400" dirty="0" err="1" smtClean="0"/>
              <a:t>bỏ</a:t>
            </a:r>
            <a:r>
              <a:rPr lang="en-US" sz="2400" dirty="0" smtClean="0"/>
              <a:t> ở Nam Phi</a:t>
            </a:r>
            <a:r>
              <a:rPr lang="vi-VN" sz="2400" dirty="0" smtClean="0"/>
              <a:t>.</a:t>
            </a:r>
            <a:endParaRPr lang="vi-VN" sz="2400" dirty="0"/>
          </a:p>
          <a:p>
            <a:r>
              <a:rPr lang="vi-VN" sz="2400" dirty="0"/>
              <a:t>C. </a:t>
            </a:r>
            <a:r>
              <a:rPr lang="vi-VN" sz="2400" dirty="0" smtClean="0"/>
              <a:t> </a:t>
            </a:r>
            <a:r>
              <a:rPr lang="vi-VN" sz="2400" dirty="0"/>
              <a:t>17 nước ở châu Phi tuyên bố độc lập.</a:t>
            </a:r>
          </a:p>
          <a:p>
            <a:r>
              <a:rPr lang="vi-VN" sz="2400" dirty="0"/>
              <a:t>D. </a:t>
            </a:r>
            <a:r>
              <a:rPr lang="en-US" sz="2400" dirty="0" err="1" smtClean="0"/>
              <a:t>Tất</a:t>
            </a:r>
            <a:r>
              <a:rPr lang="en-US" sz="2400" dirty="0" smtClean="0"/>
              <a:t> </a:t>
            </a:r>
            <a:r>
              <a:rPr lang="en-US" sz="2400" dirty="0" err="1" smtClean="0"/>
              <a:t>cả</a:t>
            </a:r>
            <a:r>
              <a:rPr lang="en-US" sz="2400" dirty="0" smtClean="0"/>
              <a:t> </a:t>
            </a:r>
            <a:r>
              <a:rPr lang="en-US" sz="2400" dirty="0" err="1" smtClean="0"/>
              <a:t>các</a:t>
            </a:r>
            <a:r>
              <a:rPr lang="en-US" sz="2400" dirty="0" smtClean="0"/>
              <a:t> </a:t>
            </a:r>
            <a:r>
              <a:rPr lang="en-US" sz="2400" dirty="0" err="1" smtClean="0"/>
              <a:t>nước</a:t>
            </a:r>
            <a:r>
              <a:rPr lang="en-US" sz="2400" dirty="0" smtClean="0"/>
              <a:t> </a:t>
            </a:r>
            <a:r>
              <a:rPr lang="en-US" sz="2400" dirty="0" err="1" smtClean="0"/>
              <a:t>châu</a:t>
            </a:r>
            <a:r>
              <a:rPr lang="en-US" sz="2400" dirty="0" smtClean="0"/>
              <a:t> Phi </a:t>
            </a:r>
            <a:r>
              <a:rPr lang="en-US" sz="2400" dirty="0" err="1" smtClean="0"/>
              <a:t>giành</a:t>
            </a:r>
            <a:r>
              <a:rPr lang="en-US" sz="2400" dirty="0" smtClean="0"/>
              <a:t> </a:t>
            </a:r>
            <a:r>
              <a:rPr lang="en-US" sz="2400" dirty="0" err="1" smtClean="0"/>
              <a:t>được</a:t>
            </a:r>
            <a:r>
              <a:rPr lang="en-US" sz="2400" dirty="0" smtClean="0"/>
              <a:t> </a:t>
            </a:r>
            <a:r>
              <a:rPr lang="en-US" sz="2400" dirty="0" err="1" smtClean="0"/>
              <a:t>độc</a:t>
            </a:r>
            <a:r>
              <a:rPr lang="en-US" sz="2400" dirty="0" smtClean="0"/>
              <a:t> </a:t>
            </a:r>
            <a:r>
              <a:rPr lang="en-US" sz="2400" dirty="0" err="1" smtClean="0"/>
              <a:t>lập</a:t>
            </a:r>
            <a:endParaRPr lang="vi-VN" sz="2400" dirty="0"/>
          </a:p>
          <a:p>
            <a:pPr algn="ct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98290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533400" y="1257300"/>
            <a:ext cx="8077200" cy="2343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306"/>
              </a:avLst>
            </a:prstTxWarp>
          </a:bodyPr>
          <a:lstStyle/>
          <a:p>
            <a:pPr algn="ctr">
              <a:defRPr/>
            </a:pPr>
            <a:r>
              <a:rPr lang="vi-VN" sz="2400" b="1" kern="1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a:cs typeface="Times New Roman"/>
              </a:rPr>
              <a:t>TIẾT 4 - BÀI 4:</a:t>
            </a:r>
          </a:p>
          <a:p>
            <a:pPr algn="ctr">
              <a:defRPr/>
            </a:pPr>
            <a:r>
              <a:rPr lang="vi-VN" sz="3600" b="1" kern="1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a:cs typeface="Times New Roman"/>
              </a:rPr>
              <a:t>CÁC NƯỚC CHÂU </a:t>
            </a:r>
            <a:r>
              <a:rPr lang="vi-VN" sz="3600" b="1" kern="10" dirty="0">
                <a:solidFill>
                  <a:srgbClr val="FF0000"/>
                </a:solidFill>
                <a:effectLst>
                  <a:outerShdw dist="35921" dir="2700000" algn="ctr" rotWithShape="0">
                    <a:srgbClr val="C0C0C0">
                      <a:alpha val="79999"/>
                    </a:srgbClr>
                  </a:outerShdw>
                </a:effectLst>
                <a:latin typeface="Times New Roman"/>
                <a:cs typeface="Times New Roman"/>
              </a:rPr>
              <a:t>Á</a:t>
            </a:r>
            <a:endParaRPr lang="en-US" sz="3600" b="1" kern="10" dirty="0">
              <a:solidFill>
                <a:srgbClr val="FF0000"/>
              </a:solidFill>
              <a:effectLst>
                <a:outerShdw dist="35921" dir="2700000" algn="ctr" rotWithShape="0">
                  <a:srgbClr val="C0C0C0">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5143500"/>
            <a:chOff x="18" y="11"/>
            <a:chExt cx="5724" cy="4298"/>
          </a:xfrm>
        </p:grpSpPr>
        <p:sp>
          <p:nvSpPr>
            <p:cNvPr id="5125" name="Freeform 6"/>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solidFill>
              <a:schemeClr val="hlink"/>
            </a:solidFill>
            <a:ln w="9525">
              <a:solidFill>
                <a:srgbClr val="CC3300"/>
              </a:solidFill>
              <a:round/>
              <a:headEnd/>
              <a:tailEnd/>
            </a:ln>
          </p:spPr>
          <p:txBody>
            <a:bodyPr/>
            <a:lstStyle/>
            <a:p>
              <a:endParaRPr lang="en-US"/>
            </a:p>
          </p:txBody>
        </p:sp>
        <p:grpSp>
          <p:nvGrpSpPr>
            <p:cNvPr id="3" name="Group 7"/>
            <p:cNvGrpSpPr>
              <a:grpSpLocks/>
            </p:cNvGrpSpPr>
            <p:nvPr/>
          </p:nvGrpSpPr>
          <p:grpSpPr bwMode="auto">
            <a:xfrm>
              <a:off x="18" y="11"/>
              <a:ext cx="5724" cy="4298"/>
              <a:chOff x="18" y="11"/>
              <a:chExt cx="5724" cy="4298"/>
            </a:xfrm>
          </p:grpSpPr>
          <p:sp>
            <p:nvSpPr>
              <p:cNvPr id="5127" name="Freeform 8"/>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CC3300"/>
                </a:solidFill>
                <a:round/>
                <a:headEnd/>
                <a:tailEnd/>
              </a:ln>
            </p:spPr>
            <p:txBody>
              <a:bodyPr/>
              <a:lstStyle/>
              <a:p>
                <a:endParaRPr lang="en-US"/>
              </a:p>
            </p:txBody>
          </p:sp>
          <p:sp>
            <p:nvSpPr>
              <p:cNvPr id="5128" name="Rectangle 9"/>
              <p:cNvSpPr>
                <a:spLocks noChangeArrowheads="1"/>
              </p:cNvSpPr>
              <p:nvPr/>
            </p:nvSpPr>
            <p:spPr bwMode="auto">
              <a:xfrm>
                <a:off x="202" y="126"/>
                <a:ext cx="5356" cy="4068"/>
              </a:xfrm>
              <a:prstGeom prst="rect">
                <a:avLst/>
              </a:prstGeom>
              <a:noFill/>
              <a:ln w="0">
                <a:solidFill>
                  <a:srgbClr val="CC3300"/>
                </a:solidFill>
                <a:miter lim="800000"/>
                <a:headEnd/>
                <a:tailEnd/>
              </a:ln>
            </p:spPr>
            <p:txBody>
              <a:bodyPr/>
              <a:lstStyle/>
              <a:p>
                <a:pPr algn="ctr"/>
                <a:endParaRPr lang="en-US" sz="2100">
                  <a:solidFill>
                    <a:srgbClr val="FF3300"/>
                  </a:solidFill>
                  <a:latin typeface="VNI-Times" pitchFamily="2" charset="0"/>
                </a:endParaRPr>
              </a:p>
            </p:txBody>
          </p:sp>
        </p:grpSp>
      </p:grpSp>
      <p:sp>
        <p:nvSpPr>
          <p:cNvPr id="5124" name="TextBox 1"/>
          <p:cNvSpPr txBox="1">
            <a:spLocks noChangeArrowheads="1"/>
          </p:cNvSpPr>
          <p:nvPr/>
        </p:nvSpPr>
        <p:spPr bwMode="auto">
          <a:xfrm>
            <a:off x="6324600" y="4400551"/>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smtClean="0">
                <a:solidFill>
                  <a:schemeClr val="bg1">
                    <a:lumMod val="95000"/>
                  </a:schemeClr>
                </a:solidFill>
                <a:latin typeface="Times New Roman" pitchFamily="18" charset="0"/>
                <a:cs typeface="Times New Roman" pitchFamily="18" charset="0"/>
              </a:rPr>
              <a:t>Ngày 13/9/2014</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randombar(horizont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1809750"/>
            <a:ext cx="1905000" cy="1371600"/>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chemeClr val="bg1"/>
                </a:solidFill>
                <a:latin typeface="Times New Roman" pitchFamily="18" charset="0"/>
                <a:cs typeface="Times New Roman" pitchFamily="18" charset="0"/>
              </a:rPr>
              <a:t>Mục tiêu bài học</a:t>
            </a:r>
            <a:endParaRPr lang="en-US" sz="2400" b="1" dirty="0">
              <a:solidFill>
                <a:schemeClr val="bg1"/>
              </a:solidFill>
              <a:latin typeface="Times New Roman" pitchFamily="18" charset="0"/>
              <a:cs typeface="Times New Roman" pitchFamily="18" charset="0"/>
            </a:endParaRPr>
          </a:p>
        </p:txBody>
      </p:sp>
      <p:cxnSp>
        <p:nvCxnSpPr>
          <p:cNvPr id="7" name="Straight Connector 6"/>
          <p:cNvCxnSpPr/>
          <p:nvPr/>
        </p:nvCxnSpPr>
        <p:spPr>
          <a:xfrm rot="5400000" flipH="1" flipV="1">
            <a:off x="571500" y="1314450"/>
            <a:ext cx="838200" cy="1524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 name="Flowchart: Terminator 10"/>
          <p:cNvSpPr/>
          <p:nvPr/>
        </p:nvSpPr>
        <p:spPr>
          <a:xfrm>
            <a:off x="2209800" y="438150"/>
            <a:ext cx="6553200" cy="990600"/>
          </a:xfrm>
          <a:prstGeom prst="flowChartTerminator">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latin typeface="Times New Roman" pitchFamily="18" charset="0"/>
                <a:cs typeface="Times New Roman" pitchFamily="18" charset="0"/>
              </a:rPr>
              <a:t>Nắm được vài nét về tình hình chung của châu Á sau CTTG 2.</a:t>
            </a:r>
          </a:p>
        </p:txBody>
      </p:sp>
      <p:cxnSp>
        <p:nvCxnSpPr>
          <p:cNvPr id="19" name="Straight Connector 18"/>
          <p:cNvCxnSpPr/>
          <p:nvPr/>
        </p:nvCxnSpPr>
        <p:spPr>
          <a:xfrm>
            <a:off x="1066800" y="971550"/>
            <a:ext cx="1143000" cy="15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905000" y="819150"/>
            <a:ext cx="304800" cy="304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Terminator 32"/>
          <p:cNvSpPr/>
          <p:nvPr/>
        </p:nvSpPr>
        <p:spPr>
          <a:xfrm>
            <a:off x="2133600" y="2952750"/>
            <a:ext cx="6705600" cy="1295400"/>
          </a:xfrm>
          <a:prstGeom prst="flowChartTerminator">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latin typeface="Times New Roman" pitchFamily="18" charset="0"/>
                <a:cs typeface="Times New Roman" pitchFamily="18" charset="0"/>
              </a:rPr>
              <a:t>Nắm được sự thành lập nước CHND Trung Hoa </a:t>
            </a:r>
            <a:r>
              <a:rPr lang="en-US" sz="2400" b="1" dirty="0" err="1" smtClean="0">
                <a:solidFill>
                  <a:schemeClr val="bg1"/>
                </a:solidFill>
                <a:latin typeface="Times New Roman" pitchFamily="18" charset="0"/>
                <a:cs typeface="Times New Roman" pitchFamily="18" charset="0"/>
              </a:rPr>
              <a:t>và</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công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cuộc</a:t>
            </a:r>
            <a:r>
              <a:rPr lang="en-US" sz="2400" b="1" dirty="0" smtClean="0">
                <a:solidFill>
                  <a:schemeClr val="bg1"/>
                </a:solidFill>
                <a:latin typeface="Times New Roman" pitchFamily="18" charset="0"/>
                <a:cs typeface="Times New Roman" pitchFamily="18" charset="0"/>
              </a:rPr>
              <a:t>  cải cách – mở cửa của Trung Quốc từ năm 1978 đến nay</a:t>
            </a:r>
            <a:endParaRPr lang="en-US" sz="2400" b="1" dirty="0">
              <a:solidFill>
                <a:schemeClr val="bg1"/>
              </a:solidFill>
              <a:latin typeface="Times New Roman" pitchFamily="18" charset="0"/>
              <a:cs typeface="Times New Roman" pitchFamily="18" charset="0"/>
            </a:endParaRPr>
          </a:p>
        </p:txBody>
      </p:sp>
      <p:sp>
        <p:nvSpPr>
          <p:cNvPr id="34" name="Oval 33"/>
          <p:cNvSpPr/>
          <p:nvPr/>
        </p:nvSpPr>
        <p:spPr>
          <a:xfrm>
            <a:off x="1828800" y="3486150"/>
            <a:ext cx="304800" cy="304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rot="16200000" flipH="1">
            <a:off x="800100" y="3295650"/>
            <a:ext cx="457200" cy="2286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4" idx="2"/>
          </p:cNvCxnSpPr>
          <p:nvPr/>
        </p:nvCxnSpPr>
        <p:spPr>
          <a:xfrm>
            <a:off x="1143000" y="3638550"/>
            <a:ext cx="685800" cy="15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ox(in)">
                                      <p:cBhvr>
                                        <p:cTn id="13" dur="500"/>
                                        <p:tgtEl>
                                          <p:spTgt spid="2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ox(in)">
                                      <p:cBhvr>
                                        <p:cTn id="21" dur="500"/>
                                        <p:tgtEl>
                                          <p:spTgt spid="35"/>
                                        </p:tgtEl>
                                      </p:cBhvr>
                                    </p:animEffect>
                                  </p:childTnLst>
                                </p:cTn>
                              </p:par>
                              <p:par>
                                <p:cTn id="22" presetID="4" presetClass="entr" presetSubtype="16"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ox(in)">
                                      <p:cBhvr>
                                        <p:cTn id="24" dur="500"/>
                                        <p:tgtEl>
                                          <p:spTgt spid="3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ox(in)">
                                      <p:cBhvr>
                                        <p:cTn id="27" dur="500"/>
                                        <p:tgtEl>
                                          <p:spTgt spid="34"/>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ox(in)">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828675" cy="800100"/>
          </a:xfrm>
          <a:prstGeom prst="rect">
            <a:avLst/>
          </a:prstGeom>
          <a:noFill/>
          <a:ln w="9525" cap="flat">
            <a:noFill/>
            <a:round/>
            <a:headEnd/>
            <a:tailEnd/>
          </a:ln>
          <a:effectLst/>
        </p:spPr>
      </p:pic>
      <p:sp>
        <p:nvSpPr>
          <p:cNvPr id="6146" name="AutoShape 2"/>
          <p:cNvSpPr>
            <a:spLocks noChangeArrowheads="1"/>
          </p:cNvSpPr>
          <p:nvPr/>
        </p:nvSpPr>
        <p:spPr bwMode="auto">
          <a:xfrm>
            <a:off x="990600" y="133350"/>
            <a:ext cx="7775575" cy="594122"/>
          </a:xfrm>
          <a:prstGeom prst="roundRect">
            <a:avLst>
              <a:gd name="adj" fmla="val 16667"/>
            </a:avLst>
          </a:prstGeom>
          <a:solidFill>
            <a:srgbClr val="CCFFFF"/>
          </a:solidFill>
          <a:ln w="9360" cap="flat">
            <a:solidFill>
              <a:srgbClr val="3465AF"/>
            </a:solidFill>
            <a:round/>
            <a:headEnd/>
            <a:tailEnd/>
          </a:ln>
          <a:effectLst/>
        </p:spPr>
        <p:txBody>
          <a:bodyPr wrap="none" lIns="90000" tIns="45000" rIns="90000" bIns="45000" anchor="ctr"/>
          <a:lstStyle/>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Tiết </a:t>
            </a:r>
            <a:r>
              <a:rPr lang="en-US" sz="28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4 </a:t>
            </a:r>
            <a:r>
              <a:rPr 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Bài 4: CÁC NƯỚC CHÂU Á</a:t>
            </a:r>
            <a:endParaRPr 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Rectangle 3"/>
          <p:cNvSpPr/>
          <p:nvPr/>
        </p:nvSpPr>
        <p:spPr>
          <a:xfrm>
            <a:off x="602680" y="1280248"/>
            <a:ext cx="572192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I. Tình hình chung</a:t>
            </a:r>
            <a:endParaRPr lang="en-US" sz="2800" dirty="0">
              <a:solidFill>
                <a:srgbClr val="002060"/>
              </a:solidFill>
              <a:latin typeface="Times New Roman" pitchFamily="18" charset="0"/>
              <a:cs typeface="Times New Roman" pitchFamily="18" charset="0"/>
            </a:endParaRPr>
          </a:p>
        </p:txBody>
      </p:sp>
      <p:sp>
        <p:nvSpPr>
          <p:cNvPr id="5" name="Rectangle 4"/>
          <p:cNvSpPr/>
          <p:nvPr/>
        </p:nvSpPr>
        <p:spPr>
          <a:xfrm>
            <a:off x="609600" y="2228854"/>
            <a:ext cx="5715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II. Trung Quốc</a:t>
            </a:r>
            <a:endParaRPr lang="en-US" sz="2800" dirty="0">
              <a:solidFill>
                <a:srgbClr val="00206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676275" cy="533400"/>
          </a:xfrm>
          <a:prstGeom prst="rect">
            <a:avLst/>
          </a:prstGeom>
          <a:noFill/>
          <a:ln w="9525" cap="flat">
            <a:noFill/>
            <a:round/>
            <a:headEnd/>
            <a:tailEnd/>
          </a:ln>
          <a:effectLst/>
        </p:spPr>
      </p:pic>
      <p:sp>
        <p:nvSpPr>
          <p:cNvPr id="9" name="AutoShape 2"/>
          <p:cNvSpPr>
            <a:spLocks noChangeArrowheads="1"/>
          </p:cNvSpPr>
          <p:nvPr/>
        </p:nvSpPr>
        <p:spPr bwMode="auto">
          <a:xfrm>
            <a:off x="914400" y="0"/>
            <a:ext cx="7775575" cy="514350"/>
          </a:xfrm>
          <a:prstGeom prst="roundRect">
            <a:avLst>
              <a:gd name="adj" fmla="val 16667"/>
            </a:avLst>
          </a:prstGeom>
          <a:solidFill>
            <a:srgbClr val="CC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0000CC"/>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CC"/>
                </a:solidFill>
                <a:latin typeface="Times New Roman" pitchFamily="18" charset="0"/>
                <a:cs typeface="Times New Roman" pitchFamily="18" charset="0"/>
              </a:rPr>
              <a:t>Tiết 4 </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Bài 4: CÁC NƯỚC CHÂU Á</a:t>
            </a:r>
            <a:endParaRPr lang="en-US" sz="2800" b="1" dirty="0" smtClean="0">
              <a:solidFill>
                <a:srgbClr val="FF0000"/>
              </a:solidFill>
              <a:latin typeface="Times New Roman" pitchFamily="18" charset="0"/>
              <a:cs typeface="Times New Roman" pitchFamily="18" charset="0"/>
            </a:endParaRPr>
          </a:p>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smtClean="0">
              <a:solidFill>
                <a:srgbClr val="FF0000"/>
              </a:solidFill>
              <a:latin typeface="Times New Roman" pitchFamily="18" charset="0"/>
              <a:cs typeface="Times New Roman" pitchFamily="18" charset="0"/>
            </a:endParaRP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 y="666750"/>
            <a:ext cx="2895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dirty="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I. Tình hình chung </a:t>
            </a:r>
            <a:endParaRPr lang="en-US" sz="2400" dirty="0">
              <a:solidFill>
                <a:srgbClr val="00206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FF00"/>
        </a:solidFill>
        <a:ln w="9525">
          <a:noFill/>
          <a:miter lim="800000"/>
          <a:headEnd/>
          <a:tailEnd/>
        </a:ln>
      </a:spPr>
      <a:bodyPr wrap="square">
        <a:spAutoFit/>
      </a:bodyPr>
      <a:lstStyle>
        <a:defPPr algn="ctr">
          <a:defRPr dirty="0">
            <a:solidFill>
              <a:srgbClr val="FF0000"/>
            </a:solidFill>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1735</Words>
  <Application>Microsoft Office PowerPoint</Application>
  <PresentationFormat>On-screen Show (16:9)</PresentationFormat>
  <Paragraphs>224</Paragraphs>
  <Slides>46</Slides>
  <Notes>10</Notes>
  <HiddenSlides>0</HiddenSlides>
  <MMClips>1</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 CÁC NƯỚC Á, PHI, MĨ LA-TINH  TỪ 1945-NAY</dc:title>
  <dc:creator>Hien</dc:creator>
  <cp:lastModifiedBy>Admin</cp:lastModifiedBy>
  <cp:revision>193</cp:revision>
  <dcterms:created xsi:type="dcterms:W3CDTF">2021-10-04T21:26:04Z</dcterms:created>
  <dcterms:modified xsi:type="dcterms:W3CDTF">2021-10-31T14:53:16Z</dcterms:modified>
</cp:coreProperties>
</file>