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73" r:id="rId3"/>
    <p:sldId id="290" r:id="rId4"/>
    <p:sldId id="305" r:id="rId5"/>
    <p:sldId id="288" r:id="rId6"/>
    <p:sldId id="269" r:id="rId7"/>
    <p:sldId id="282" r:id="rId8"/>
    <p:sldId id="279" r:id="rId9"/>
    <p:sldId id="313" r:id="rId10"/>
    <p:sldId id="301" r:id="rId11"/>
    <p:sldId id="315" r:id="rId12"/>
    <p:sldId id="306" r:id="rId13"/>
    <p:sldId id="317" r:id="rId14"/>
    <p:sldId id="307" r:id="rId15"/>
    <p:sldId id="264" r:id="rId16"/>
    <p:sldId id="292" r:id="rId17"/>
    <p:sldId id="308" r:id="rId18"/>
    <p:sldId id="309" r:id="rId19"/>
    <p:sldId id="310" r:id="rId20"/>
    <p:sldId id="294" r:id="rId21"/>
    <p:sldId id="311" r:id="rId22"/>
    <p:sldId id="31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009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894" y="-2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DF4D2C-E310-49D7-87C6-34D64EF9210C}" type="datetimeFigureOut">
              <a:rPr lang="en-US" smtClean="0"/>
              <a:pPr/>
              <a:t>10/28/2021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1349F4-D68D-48E6-976F-0E897EDEB2F3}" type="slidenum">
              <a:rPr lang="en-US" smtClean="0"/>
              <a:pPr/>
              <a:t>‹#›</a:t>
            </a:fld>
            <a:endParaRPr lang="en-US"/>
          </a:p>
        </p:txBody>
      </p:sp>
    </p:spTree>
    <p:extLst>
      <p:ext uri="{BB962C8B-B14F-4D97-AF65-F5344CB8AC3E}">
        <p14:creationId xmlns:p14="http://schemas.microsoft.com/office/powerpoint/2010/main" val="1382146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3D822F-1D7C-4C51-8F7C-16966ACB31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AFD17A6-947F-44D0-8F07-D6C4DE297E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E378A4C-65D3-45A5-AF17-8964301C15CF}"/>
              </a:ext>
            </a:extLst>
          </p:cNvPr>
          <p:cNvSpPr>
            <a:spLocks noGrp="1"/>
          </p:cNvSpPr>
          <p:nvPr>
            <p:ph type="dt" sz="half" idx="10"/>
          </p:nvPr>
        </p:nvSpPr>
        <p:spPr/>
        <p:txBody>
          <a:bodyPr/>
          <a:lstStyle/>
          <a:p>
            <a:fld id="{FBB396B8-BC8D-47FD-8CE3-453D8AEE783A}" type="datetimeFigureOut">
              <a:rPr lang="en-US" smtClean="0"/>
              <a:pPr/>
              <a:t>10/28/2021</a:t>
            </a:fld>
            <a:endParaRPr lang="en-US"/>
          </a:p>
        </p:txBody>
      </p:sp>
      <p:sp>
        <p:nvSpPr>
          <p:cNvPr id="5" name="Footer Placeholder 4">
            <a:extLst>
              <a:ext uri="{FF2B5EF4-FFF2-40B4-BE49-F238E27FC236}">
                <a16:creationId xmlns:a16="http://schemas.microsoft.com/office/drawing/2014/main" xmlns="" id="{3780C169-EB24-4293-B13F-67FAFB0C1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AD3CAA-F7E3-420F-AC1F-F54ECA1F47D6}"/>
              </a:ext>
            </a:extLst>
          </p:cNvPr>
          <p:cNvSpPr>
            <a:spLocks noGrp="1"/>
          </p:cNvSpPr>
          <p:nvPr>
            <p:ph type="sldNum" sz="quarter" idx="12"/>
          </p:nvPr>
        </p:nvSpPr>
        <p:spPr/>
        <p:txBody>
          <a:bodyPr/>
          <a:lstStyle/>
          <a:p>
            <a:fld id="{4B365E25-FCEB-461E-975D-2A2418E2486A}" type="slidenum">
              <a:rPr lang="en-US" smtClean="0"/>
              <a:pPr/>
              <a:t>‹#›</a:t>
            </a:fld>
            <a:endParaRPr lang="en-US"/>
          </a:p>
        </p:txBody>
      </p:sp>
    </p:spTree>
    <p:extLst>
      <p:ext uri="{BB962C8B-B14F-4D97-AF65-F5344CB8AC3E}">
        <p14:creationId xmlns:p14="http://schemas.microsoft.com/office/powerpoint/2010/main" val="695270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AA33C-93F1-4593-AAAC-885BCBBB72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0D35B59-6356-41C7-B843-ABBA1CD0CE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517EF1-2AF0-46FC-9280-AA4B7E2627F7}"/>
              </a:ext>
            </a:extLst>
          </p:cNvPr>
          <p:cNvSpPr>
            <a:spLocks noGrp="1"/>
          </p:cNvSpPr>
          <p:nvPr>
            <p:ph type="dt" sz="half" idx="10"/>
          </p:nvPr>
        </p:nvSpPr>
        <p:spPr/>
        <p:txBody>
          <a:bodyPr/>
          <a:lstStyle/>
          <a:p>
            <a:fld id="{FBB396B8-BC8D-47FD-8CE3-453D8AEE783A}" type="datetimeFigureOut">
              <a:rPr lang="en-US" smtClean="0"/>
              <a:pPr/>
              <a:t>10/28/2021</a:t>
            </a:fld>
            <a:endParaRPr lang="en-US"/>
          </a:p>
        </p:txBody>
      </p:sp>
      <p:sp>
        <p:nvSpPr>
          <p:cNvPr id="5" name="Footer Placeholder 4">
            <a:extLst>
              <a:ext uri="{FF2B5EF4-FFF2-40B4-BE49-F238E27FC236}">
                <a16:creationId xmlns:a16="http://schemas.microsoft.com/office/drawing/2014/main" xmlns="" id="{3FFB4632-7CE3-45E1-A200-88843D4E7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188E5A-8E4F-4E95-A6D3-4CB75467FD76}"/>
              </a:ext>
            </a:extLst>
          </p:cNvPr>
          <p:cNvSpPr>
            <a:spLocks noGrp="1"/>
          </p:cNvSpPr>
          <p:nvPr>
            <p:ph type="sldNum" sz="quarter" idx="12"/>
          </p:nvPr>
        </p:nvSpPr>
        <p:spPr/>
        <p:txBody>
          <a:bodyPr/>
          <a:lstStyle/>
          <a:p>
            <a:fld id="{4B365E25-FCEB-461E-975D-2A2418E2486A}" type="slidenum">
              <a:rPr lang="en-US" smtClean="0"/>
              <a:pPr/>
              <a:t>‹#›</a:t>
            </a:fld>
            <a:endParaRPr lang="en-US"/>
          </a:p>
        </p:txBody>
      </p:sp>
    </p:spTree>
    <p:extLst>
      <p:ext uri="{BB962C8B-B14F-4D97-AF65-F5344CB8AC3E}">
        <p14:creationId xmlns:p14="http://schemas.microsoft.com/office/powerpoint/2010/main" val="68296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7081C88-2BE3-4D09-984E-467CB76844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9E0DFB3-B2DE-4AA0-ADB6-AD4284939A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5BF5A0-CD04-45D3-89E6-8D02FDEC5CF7}"/>
              </a:ext>
            </a:extLst>
          </p:cNvPr>
          <p:cNvSpPr>
            <a:spLocks noGrp="1"/>
          </p:cNvSpPr>
          <p:nvPr>
            <p:ph type="dt" sz="half" idx="10"/>
          </p:nvPr>
        </p:nvSpPr>
        <p:spPr/>
        <p:txBody>
          <a:bodyPr/>
          <a:lstStyle/>
          <a:p>
            <a:fld id="{FBB396B8-BC8D-47FD-8CE3-453D8AEE783A}" type="datetimeFigureOut">
              <a:rPr lang="en-US" smtClean="0"/>
              <a:pPr/>
              <a:t>10/28/2021</a:t>
            </a:fld>
            <a:endParaRPr lang="en-US"/>
          </a:p>
        </p:txBody>
      </p:sp>
      <p:sp>
        <p:nvSpPr>
          <p:cNvPr id="5" name="Footer Placeholder 4">
            <a:extLst>
              <a:ext uri="{FF2B5EF4-FFF2-40B4-BE49-F238E27FC236}">
                <a16:creationId xmlns:a16="http://schemas.microsoft.com/office/drawing/2014/main" xmlns="" id="{60CD19F0-8BFE-46EF-A466-4EE1C6FD85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61591B8-58F4-4590-87BB-D8FB4A95A7F3}"/>
              </a:ext>
            </a:extLst>
          </p:cNvPr>
          <p:cNvSpPr>
            <a:spLocks noGrp="1"/>
          </p:cNvSpPr>
          <p:nvPr>
            <p:ph type="sldNum" sz="quarter" idx="12"/>
          </p:nvPr>
        </p:nvSpPr>
        <p:spPr/>
        <p:txBody>
          <a:bodyPr/>
          <a:lstStyle/>
          <a:p>
            <a:fld id="{4B365E25-FCEB-461E-975D-2A2418E2486A}" type="slidenum">
              <a:rPr lang="en-US" smtClean="0"/>
              <a:pPr/>
              <a:t>‹#›</a:t>
            </a:fld>
            <a:endParaRPr lang="en-US"/>
          </a:p>
        </p:txBody>
      </p:sp>
    </p:spTree>
    <p:extLst>
      <p:ext uri="{BB962C8B-B14F-4D97-AF65-F5344CB8AC3E}">
        <p14:creationId xmlns:p14="http://schemas.microsoft.com/office/powerpoint/2010/main" val="4294580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108201-3FCF-47D1-82C9-48DB6A6477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915D00C-299B-46ED-9D4B-963F27BBAF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F796CB-7F7E-46D0-84D1-D03AFE299B0A}"/>
              </a:ext>
            </a:extLst>
          </p:cNvPr>
          <p:cNvSpPr>
            <a:spLocks noGrp="1"/>
          </p:cNvSpPr>
          <p:nvPr>
            <p:ph type="dt" sz="half" idx="10"/>
          </p:nvPr>
        </p:nvSpPr>
        <p:spPr/>
        <p:txBody>
          <a:bodyPr/>
          <a:lstStyle/>
          <a:p>
            <a:fld id="{FBB396B8-BC8D-47FD-8CE3-453D8AEE783A}" type="datetimeFigureOut">
              <a:rPr lang="en-US" smtClean="0"/>
              <a:pPr/>
              <a:t>10/28/2021</a:t>
            </a:fld>
            <a:endParaRPr lang="en-US"/>
          </a:p>
        </p:txBody>
      </p:sp>
      <p:sp>
        <p:nvSpPr>
          <p:cNvPr id="5" name="Footer Placeholder 4">
            <a:extLst>
              <a:ext uri="{FF2B5EF4-FFF2-40B4-BE49-F238E27FC236}">
                <a16:creationId xmlns:a16="http://schemas.microsoft.com/office/drawing/2014/main" xmlns="" id="{2408297B-143B-4899-A746-9AE6959E8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321057-8510-4226-A589-6197954A3E99}"/>
              </a:ext>
            </a:extLst>
          </p:cNvPr>
          <p:cNvSpPr>
            <a:spLocks noGrp="1"/>
          </p:cNvSpPr>
          <p:nvPr>
            <p:ph type="sldNum" sz="quarter" idx="12"/>
          </p:nvPr>
        </p:nvSpPr>
        <p:spPr/>
        <p:txBody>
          <a:bodyPr/>
          <a:lstStyle/>
          <a:p>
            <a:fld id="{4B365E25-FCEB-461E-975D-2A2418E2486A}" type="slidenum">
              <a:rPr lang="en-US" smtClean="0"/>
              <a:pPr/>
              <a:t>‹#›</a:t>
            </a:fld>
            <a:endParaRPr lang="en-US"/>
          </a:p>
        </p:txBody>
      </p:sp>
    </p:spTree>
    <p:extLst>
      <p:ext uri="{BB962C8B-B14F-4D97-AF65-F5344CB8AC3E}">
        <p14:creationId xmlns:p14="http://schemas.microsoft.com/office/powerpoint/2010/main" val="421223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589A16-2226-49A8-B8E1-B09F1BB3D2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583C99C-B322-4235-84A3-43B8A40E3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5C37E03-DBD0-4560-9943-AE242070557F}"/>
              </a:ext>
            </a:extLst>
          </p:cNvPr>
          <p:cNvSpPr>
            <a:spLocks noGrp="1"/>
          </p:cNvSpPr>
          <p:nvPr>
            <p:ph type="dt" sz="half" idx="10"/>
          </p:nvPr>
        </p:nvSpPr>
        <p:spPr/>
        <p:txBody>
          <a:bodyPr/>
          <a:lstStyle/>
          <a:p>
            <a:fld id="{FBB396B8-BC8D-47FD-8CE3-453D8AEE783A}" type="datetimeFigureOut">
              <a:rPr lang="en-US" smtClean="0"/>
              <a:pPr/>
              <a:t>10/28/2021</a:t>
            </a:fld>
            <a:endParaRPr lang="en-US"/>
          </a:p>
        </p:txBody>
      </p:sp>
      <p:sp>
        <p:nvSpPr>
          <p:cNvPr id="5" name="Footer Placeholder 4">
            <a:extLst>
              <a:ext uri="{FF2B5EF4-FFF2-40B4-BE49-F238E27FC236}">
                <a16:creationId xmlns:a16="http://schemas.microsoft.com/office/drawing/2014/main" xmlns="" id="{D6947434-2F8D-4716-9F2C-F0134A8CB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48A17B5-07AE-495B-AC00-288D4644EA6B}"/>
              </a:ext>
            </a:extLst>
          </p:cNvPr>
          <p:cNvSpPr>
            <a:spLocks noGrp="1"/>
          </p:cNvSpPr>
          <p:nvPr>
            <p:ph type="sldNum" sz="quarter" idx="12"/>
          </p:nvPr>
        </p:nvSpPr>
        <p:spPr/>
        <p:txBody>
          <a:bodyPr/>
          <a:lstStyle/>
          <a:p>
            <a:fld id="{4B365E25-FCEB-461E-975D-2A2418E2486A}" type="slidenum">
              <a:rPr lang="en-US" smtClean="0"/>
              <a:pPr/>
              <a:t>‹#›</a:t>
            </a:fld>
            <a:endParaRPr lang="en-US"/>
          </a:p>
        </p:txBody>
      </p:sp>
    </p:spTree>
    <p:extLst>
      <p:ext uri="{BB962C8B-B14F-4D97-AF65-F5344CB8AC3E}">
        <p14:creationId xmlns:p14="http://schemas.microsoft.com/office/powerpoint/2010/main" val="1274003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0C16B3-B823-486F-8BED-735C38DB13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72F7A68-1AEC-478E-849D-C86491B7B3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A8A2FBC-5B0E-4E67-BE3A-23035C7E9C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702AD85-2180-41BC-9E4C-0D27B5A5B3F6}"/>
              </a:ext>
            </a:extLst>
          </p:cNvPr>
          <p:cNvSpPr>
            <a:spLocks noGrp="1"/>
          </p:cNvSpPr>
          <p:nvPr>
            <p:ph type="dt" sz="half" idx="10"/>
          </p:nvPr>
        </p:nvSpPr>
        <p:spPr/>
        <p:txBody>
          <a:bodyPr/>
          <a:lstStyle/>
          <a:p>
            <a:fld id="{FBB396B8-BC8D-47FD-8CE3-453D8AEE783A}" type="datetimeFigureOut">
              <a:rPr lang="en-US" smtClean="0"/>
              <a:pPr/>
              <a:t>10/28/2021</a:t>
            </a:fld>
            <a:endParaRPr lang="en-US"/>
          </a:p>
        </p:txBody>
      </p:sp>
      <p:sp>
        <p:nvSpPr>
          <p:cNvPr id="6" name="Footer Placeholder 5">
            <a:extLst>
              <a:ext uri="{FF2B5EF4-FFF2-40B4-BE49-F238E27FC236}">
                <a16:creationId xmlns:a16="http://schemas.microsoft.com/office/drawing/2014/main" xmlns="" id="{1E1F83A1-4D3A-42C0-B194-58B987F933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1E18E1E-7263-4F08-972E-A3E7B304767E}"/>
              </a:ext>
            </a:extLst>
          </p:cNvPr>
          <p:cNvSpPr>
            <a:spLocks noGrp="1"/>
          </p:cNvSpPr>
          <p:nvPr>
            <p:ph type="sldNum" sz="quarter" idx="12"/>
          </p:nvPr>
        </p:nvSpPr>
        <p:spPr/>
        <p:txBody>
          <a:bodyPr/>
          <a:lstStyle/>
          <a:p>
            <a:fld id="{4B365E25-FCEB-461E-975D-2A2418E2486A}" type="slidenum">
              <a:rPr lang="en-US" smtClean="0"/>
              <a:pPr/>
              <a:t>‹#›</a:t>
            </a:fld>
            <a:endParaRPr lang="en-US"/>
          </a:p>
        </p:txBody>
      </p:sp>
    </p:spTree>
    <p:extLst>
      <p:ext uri="{BB962C8B-B14F-4D97-AF65-F5344CB8AC3E}">
        <p14:creationId xmlns:p14="http://schemas.microsoft.com/office/powerpoint/2010/main" val="373210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21B925-38F6-4E79-91D0-C52E78C857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3D00FB8-5EDD-4513-B0F4-506B5C0CBA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3FB8EB8-F945-4E27-8299-5486D539F5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DB95539-ED21-49FA-93BD-6A20D3AD47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B7E8011-BCD1-4468-8910-281B010A85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8226975-67F2-46AB-B335-BB305EA2B852}"/>
              </a:ext>
            </a:extLst>
          </p:cNvPr>
          <p:cNvSpPr>
            <a:spLocks noGrp="1"/>
          </p:cNvSpPr>
          <p:nvPr>
            <p:ph type="dt" sz="half" idx="10"/>
          </p:nvPr>
        </p:nvSpPr>
        <p:spPr/>
        <p:txBody>
          <a:bodyPr/>
          <a:lstStyle/>
          <a:p>
            <a:fld id="{FBB396B8-BC8D-47FD-8CE3-453D8AEE783A}" type="datetimeFigureOut">
              <a:rPr lang="en-US" smtClean="0"/>
              <a:pPr/>
              <a:t>10/28/2021</a:t>
            </a:fld>
            <a:endParaRPr lang="en-US"/>
          </a:p>
        </p:txBody>
      </p:sp>
      <p:sp>
        <p:nvSpPr>
          <p:cNvPr id="8" name="Footer Placeholder 7">
            <a:extLst>
              <a:ext uri="{FF2B5EF4-FFF2-40B4-BE49-F238E27FC236}">
                <a16:creationId xmlns:a16="http://schemas.microsoft.com/office/drawing/2014/main" xmlns="" id="{57E3535F-32B3-4836-9191-DFD3601C60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270FFD5-E8C9-4F67-AD27-7CB43CF7ED37}"/>
              </a:ext>
            </a:extLst>
          </p:cNvPr>
          <p:cNvSpPr>
            <a:spLocks noGrp="1"/>
          </p:cNvSpPr>
          <p:nvPr>
            <p:ph type="sldNum" sz="quarter" idx="12"/>
          </p:nvPr>
        </p:nvSpPr>
        <p:spPr/>
        <p:txBody>
          <a:bodyPr/>
          <a:lstStyle/>
          <a:p>
            <a:fld id="{4B365E25-FCEB-461E-975D-2A2418E2486A}" type="slidenum">
              <a:rPr lang="en-US" smtClean="0"/>
              <a:pPr/>
              <a:t>‹#›</a:t>
            </a:fld>
            <a:endParaRPr lang="en-US"/>
          </a:p>
        </p:txBody>
      </p:sp>
    </p:spTree>
    <p:extLst>
      <p:ext uri="{BB962C8B-B14F-4D97-AF65-F5344CB8AC3E}">
        <p14:creationId xmlns:p14="http://schemas.microsoft.com/office/powerpoint/2010/main" val="30747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7DB31-2260-425F-A53A-21BB993D03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0440141-B8AA-4018-AC40-8F2FDA933349}"/>
              </a:ext>
            </a:extLst>
          </p:cNvPr>
          <p:cNvSpPr>
            <a:spLocks noGrp="1"/>
          </p:cNvSpPr>
          <p:nvPr>
            <p:ph type="dt" sz="half" idx="10"/>
          </p:nvPr>
        </p:nvSpPr>
        <p:spPr/>
        <p:txBody>
          <a:bodyPr/>
          <a:lstStyle/>
          <a:p>
            <a:fld id="{FBB396B8-BC8D-47FD-8CE3-453D8AEE783A}" type="datetimeFigureOut">
              <a:rPr lang="en-US" smtClean="0"/>
              <a:pPr/>
              <a:t>10/28/2021</a:t>
            </a:fld>
            <a:endParaRPr lang="en-US"/>
          </a:p>
        </p:txBody>
      </p:sp>
      <p:sp>
        <p:nvSpPr>
          <p:cNvPr id="4" name="Footer Placeholder 3">
            <a:extLst>
              <a:ext uri="{FF2B5EF4-FFF2-40B4-BE49-F238E27FC236}">
                <a16:creationId xmlns:a16="http://schemas.microsoft.com/office/drawing/2014/main" xmlns="" id="{C9CE5868-17FE-4349-B05A-FB91166414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10E13D1-78CC-4628-B7F0-6A42A55DD9CF}"/>
              </a:ext>
            </a:extLst>
          </p:cNvPr>
          <p:cNvSpPr>
            <a:spLocks noGrp="1"/>
          </p:cNvSpPr>
          <p:nvPr>
            <p:ph type="sldNum" sz="quarter" idx="12"/>
          </p:nvPr>
        </p:nvSpPr>
        <p:spPr/>
        <p:txBody>
          <a:bodyPr/>
          <a:lstStyle/>
          <a:p>
            <a:fld id="{4B365E25-FCEB-461E-975D-2A2418E2486A}" type="slidenum">
              <a:rPr lang="en-US" smtClean="0"/>
              <a:pPr/>
              <a:t>‹#›</a:t>
            </a:fld>
            <a:endParaRPr lang="en-US"/>
          </a:p>
        </p:txBody>
      </p:sp>
    </p:spTree>
    <p:extLst>
      <p:ext uri="{BB962C8B-B14F-4D97-AF65-F5344CB8AC3E}">
        <p14:creationId xmlns:p14="http://schemas.microsoft.com/office/powerpoint/2010/main" val="714985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0521362-0198-421F-AD6F-C6C5F71E45A8}"/>
              </a:ext>
            </a:extLst>
          </p:cNvPr>
          <p:cNvSpPr>
            <a:spLocks noGrp="1"/>
          </p:cNvSpPr>
          <p:nvPr>
            <p:ph type="dt" sz="half" idx="10"/>
          </p:nvPr>
        </p:nvSpPr>
        <p:spPr/>
        <p:txBody>
          <a:bodyPr/>
          <a:lstStyle/>
          <a:p>
            <a:fld id="{FBB396B8-BC8D-47FD-8CE3-453D8AEE783A}" type="datetimeFigureOut">
              <a:rPr lang="en-US" smtClean="0"/>
              <a:pPr/>
              <a:t>10/28/2021</a:t>
            </a:fld>
            <a:endParaRPr lang="en-US"/>
          </a:p>
        </p:txBody>
      </p:sp>
      <p:sp>
        <p:nvSpPr>
          <p:cNvPr id="3" name="Footer Placeholder 2">
            <a:extLst>
              <a:ext uri="{FF2B5EF4-FFF2-40B4-BE49-F238E27FC236}">
                <a16:creationId xmlns:a16="http://schemas.microsoft.com/office/drawing/2014/main" xmlns="" id="{B7B22303-2C7F-445F-8C4E-1F8A0ACC7C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5153B58-DD65-4659-B84F-0C298AC7F748}"/>
              </a:ext>
            </a:extLst>
          </p:cNvPr>
          <p:cNvSpPr>
            <a:spLocks noGrp="1"/>
          </p:cNvSpPr>
          <p:nvPr>
            <p:ph type="sldNum" sz="quarter" idx="12"/>
          </p:nvPr>
        </p:nvSpPr>
        <p:spPr/>
        <p:txBody>
          <a:bodyPr/>
          <a:lstStyle/>
          <a:p>
            <a:fld id="{4B365E25-FCEB-461E-975D-2A2418E2486A}" type="slidenum">
              <a:rPr lang="en-US" smtClean="0"/>
              <a:pPr/>
              <a:t>‹#›</a:t>
            </a:fld>
            <a:endParaRPr lang="en-US"/>
          </a:p>
        </p:txBody>
      </p:sp>
    </p:spTree>
    <p:extLst>
      <p:ext uri="{BB962C8B-B14F-4D97-AF65-F5344CB8AC3E}">
        <p14:creationId xmlns:p14="http://schemas.microsoft.com/office/powerpoint/2010/main" val="309305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531F78-FC7F-4B55-A655-1FC8EE28CF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FD4CCD4-EBAE-4445-AFEB-2762A8A4B3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98EB2E7-20E8-4E3E-ACC8-24357FEEB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30E96B8-04A5-445B-BA53-18E96C70EE80}"/>
              </a:ext>
            </a:extLst>
          </p:cNvPr>
          <p:cNvSpPr>
            <a:spLocks noGrp="1"/>
          </p:cNvSpPr>
          <p:nvPr>
            <p:ph type="dt" sz="half" idx="10"/>
          </p:nvPr>
        </p:nvSpPr>
        <p:spPr/>
        <p:txBody>
          <a:bodyPr/>
          <a:lstStyle/>
          <a:p>
            <a:fld id="{FBB396B8-BC8D-47FD-8CE3-453D8AEE783A}" type="datetimeFigureOut">
              <a:rPr lang="en-US" smtClean="0"/>
              <a:pPr/>
              <a:t>10/28/2021</a:t>
            </a:fld>
            <a:endParaRPr lang="en-US"/>
          </a:p>
        </p:txBody>
      </p:sp>
      <p:sp>
        <p:nvSpPr>
          <p:cNvPr id="6" name="Footer Placeholder 5">
            <a:extLst>
              <a:ext uri="{FF2B5EF4-FFF2-40B4-BE49-F238E27FC236}">
                <a16:creationId xmlns:a16="http://schemas.microsoft.com/office/drawing/2014/main" xmlns="" id="{0399E9F2-0667-4277-BAFB-95FCA4E1A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3398867-8E74-473C-97E4-4E70BE37F6A3}"/>
              </a:ext>
            </a:extLst>
          </p:cNvPr>
          <p:cNvSpPr>
            <a:spLocks noGrp="1"/>
          </p:cNvSpPr>
          <p:nvPr>
            <p:ph type="sldNum" sz="quarter" idx="12"/>
          </p:nvPr>
        </p:nvSpPr>
        <p:spPr/>
        <p:txBody>
          <a:bodyPr/>
          <a:lstStyle/>
          <a:p>
            <a:fld id="{4B365E25-FCEB-461E-975D-2A2418E2486A}" type="slidenum">
              <a:rPr lang="en-US" smtClean="0"/>
              <a:pPr/>
              <a:t>‹#›</a:t>
            </a:fld>
            <a:endParaRPr lang="en-US"/>
          </a:p>
        </p:txBody>
      </p:sp>
    </p:spTree>
    <p:extLst>
      <p:ext uri="{BB962C8B-B14F-4D97-AF65-F5344CB8AC3E}">
        <p14:creationId xmlns:p14="http://schemas.microsoft.com/office/powerpoint/2010/main" val="413011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083F24-3E2F-4890-9233-E0B8E858B3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2C060A2-86DF-4F3B-9E7A-5D7C03DDD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4465A24-C6AF-4223-96FC-7CA5CFE52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0C6633D-31F6-4BD9-BDEE-3C3F31F96016}"/>
              </a:ext>
            </a:extLst>
          </p:cNvPr>
          <p:cNvSpPr>
            <a:spLocks noGrp="1"/>
          </p:cNvSpPr>
          <p:nvPr>
            <p:ph type="dt" sz="half" idx="10"/>
          </p:nvPr>
        </p:nvSpPr>
        <p:spPr/>
        <p:txBody>
          <a:bodyPr/>
          <a:lstStyle/>
          <a:p>
            <a:fld id="{FBB396B8-BC8D-47FD-8CE3-453D8AEE783A}" type="datetimeFigureOut">
              <a:rPr lang="en-US" smtClean="0"/>
              <a:pPr/>
              <a:t>10/28/2021</a:t>
            </a:fld>
            <a:endParaRPr lang="en-US"/>
          </a:p>
        </p:txBody>
      </p:sp>
      <p:sp>
        <p:nvSpPr>
          <p:cNvPr id="6" name="Footer Placeholder 5">
            <a:extLst>
              <a:ext uri="{FF2B5EF4-FFF2-40B4-BE49-F238E27FC236}">
                <a16:creationId xmlns:a16="http://schemas.microsoft.com/office/drawing/2014/main" xmlns="" id="{AC764D33-AAF2-409C-9B87-6FF42F46D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4BEF01F-89CC-433D-9D75-4E785B9A5FE2}"/>
              </a:ext>
            </a:extLst>
          </p:cNvPr>
          <p:cNvSpPr>
            <a:spLocks noGrp="1"/>
          </p:cNvSpPr>
          <p:nvPr>
            <p:ph type="sldNum" sz="quarter" idx="12"/>
          </p:nvPr>
        </p:nvSpPr>
        <p:spPr/>
        <p:txBody>
          <a:bodyPr/>
          <a:lstStyle/>
          <a:p>
            <a:fld id="{4B365E25-FCEB-461E-975D-2A2418E2486A}" type="slidenum">
              <a:rPr lang="en-US" smtClean="0"/>
              <a:pPr/>
              <a:t>‹#›</a:t>
            </a:fld>
            <a:endParaRPr lang="en-US"/>
          </a:p>
        </p:txBody>
      </p:sp>
    </p:spTree>
    <p:extLst>
      <p:ext uri="{BB962C8B-B14F-4D97-AF65-F5344CB8AC3E}">
        <p14:creationId xmlns:p14="http://schemas.microsoft.com/office/powerpoint/2010/main" val="589489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6410CEC-AF31-4EFE-8733-6C5A32D009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EBA9C08-4AC7-44EA-98FA-388512C5B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4988D8-BE57-41E0-95A0-B6C08E3DE9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396B8-BC8D-47FD-8CE3-453D8AEE783A}" type="datetimeFigureOut">
              <a:rPr lang="en-US" smtClean="0"/>
              <a:pPr/>
              <a:t>10/28/2021</a:t>
            </a:fld>
            <a:endParaRPr lang="en-US"/>
          </a:p>
        </p:txBody>
      </p:sp>
      <p:sp>
        <p:nvSpPr>
          <p:cNvPr id="5" name="Footer Placeholder 4">
            <a:extLst>
              <a:ext uri="{FF2B5EF4-FFF2-40B4-BE49-F238E27FC236}">
                <a16:creationId xmlns:a16="http://schemas.microsoft.com/office/drawing/2014/main" xmlns="" id="{A72EBD66-3620-46D2-9A04-FC576E94D9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4460C0B-03AB-413A-B652-2D624C563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365E25-FCEB-461E-975D-2A2418E2486A}" type="slidenum">
              <a:rPr lang="en-US" smtClean="0"/>
              <a:pPr/>
              <a:t>‹#›</a:t>
            </a:fld>
            <a:endParaRPr lang="en-US"/>
          </a:p>
        </p:txBody>
      </p:sp>
    </p:spTree>
    <p:extLst>
      <p:ext uri="{BB962C8B-B14F-4D97-AF65-F5344CB8AC3E}">
        <p14:creationId xmlns:p14="http://schemas.microsoft.com/office/powerpoint/2010/main" val="1989607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file:///E:\ClipArt\Anhdong\Nguoi_vat\ag00355_.gif"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file:///E:\ClipArt\Anhdong\Nguoi_vat\ag00355_.gif" TargetMode="Externa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file:///C:\Documents%20and%20Settings\Skamylove\My%20Documents\Downloads\Nelson%20Mandela%20L&#224;%20Ai-%20(1).mp4"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file:///E:\ClipArt\Anhdong\Nguoi_vat\ag00355_.gif" TargetMode="External"/><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5DB3C5DC-574B-4E57-AF94-A75F69CDC247}"/>
              </a:ext>
            </a:extLst>
          </p:cNvPr>
          <p:cNvSpPr>
            <a:spLocks noGrp="1" noRot="1" noChangeArrowheads="1"/>
          </p:cNvSpPr>
          <p:nvPr>
            <p:ph type="title"/>
          </p:nvPr>
        </p:nvSpPr>
        <p:spPr>
          <a:xfrm>
            <a:off x="1676400" y="152400"/>
            <a:ext cx="8686800" cy="960438"/>
          </a:xfrm>
        </p:spPr>
        <p:txBody>
          <a:bodyPr>
            <a:normAutofit fontScale="90000"/>
          </a:bodyPr>
          <a:lstStyle/>
          <a:p>
            <a:pPr algn="l" eaLnBrk="1" hangingPunct="1"/>
            <a:r>
              <a:rPr lang="en-US" altLang="en-US" sz="2000" dirty="0" err="1">
                <a:solidFill>
                  <a:schemeClr val="bg1"/>
                </a:solidFill>
                <a:latin typeface="Times New Roman" panose="02020603050405020304" pitchFamily="18" charset="0"/>
                <a:cs typeface="Times New Roman" panose="02020603050405020304" pitchFamily="18" charset="0"/>
              </a:rPr>
              <a:t>Chương</a:t>
            </a:r>
            <a:r>
              <a:rPr lang="en-US" altLang="en-US" sz="2000" dirty="0">
                <a:solidFill>
                  <a:schemeClr val="bg1"/>
                </a:solidFill>
                <a:latin typeface="Times New Roman" panose="02020603050405020304" pitchFamily="18" charset="0"/>
                <a:cs typeface="Times New Roman" panose="02020603050405020304" pitchFamily="18" charset="0"/>
              </a:rPr>
              <a:t> II</a:t>
            </a:r>
            <a:r>
              <a:rPr lang="en-US" altLang="en-US" sz="2800" dirty="0">
                <a:solidFill>
                  <a:schemeClr val="bg1"/>
                </a:solidFill>
                <a:latin typeface="Times New Roman" panose="02020603050405020304" pitchFamily="18" charset="0"/>
                <a:cs typeface="Times New Roman" panose="02020603050405020304" pitchFamily="18" charset="0"/>
              </a:rPr>
              <a:t/>
            </a:r>
            <a:br>
              <a:rPr lang="en-US" altLang="en-US" sz="2800" dirty="0">
                <a:solidFill>
                  <a:schemeClr val="bg1"/>
                </a:solidFill>
                <a:latin typeface="Times New Roman" panose="02020603050405020304" pitchFamily="18" charset="0"/>
                <a:cs typeface="Times New Roman" panose="02020603050405020304" pitchFamily="18" charset="0"/>
              </a:rPr>
            </a:br>
            <a:r>
              <a:rPr lang="en-US" altLang="en-US" sz="2800" i="1" dirty="0">
                <a:solidFill>
                  <a:schemeClr val="bg1"/>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CÁC NƯỚC Á, PHI, MĨ-LA-TINH TỪ NĂM 1945 ĐẾN NAY</a:t>
            </a:r>
            <a:br>
              <a:rPr lang="en-US" altLang="en-US" sz="2400" dirty="0">
                <a:solidFill>
                  <a:schemeClr val="bg1"/>
                </a:solidFill>
                <a:latin typeface="Times New Roman" panose="02020603050405020304" pitchFamily="18" charset="0"/>
                <a:cs typeface="Times New Roman" panose="02020603050405020304" pitchFamily="18" charset="0"/>
              </a:rPr>
            </a:br>
            <a:endParaRPr lang="en-US" altLang="en-US" sz="2400" dirty="0">
              <a:solidFill>
                <a:schemeClr val="bg1"/>
              </a:solidFill>
              <a:latin typeface="Times New Roman" panose="02020603050405020304" pitchFamily="18" charset="0"/>
              <a:cs typeface="Times New Roman" panose="02020603050405020304" pitchFamily="18" charset="0"/>
            </a:endParaRPr>
          </a:p>
        </p:txBody>
      </p:sp>
      <p:sp>
        <p:nvSpPr>
          <p:cNvPr id="3075" name="Rectangle 3">
            <a:extLst>
              <a:ext uri="{FF2B5EF4-FFF2-40B4-BE49-F238E27FC236}">
                <a16:creationId xmlns:a16="http://schemas.microsoft.com/office/drawing/2014/main" xmlns="" id="{250D3507-4E13-47E6-BF9C-AFDA63FB109C}"/>
              </a:ext>
            </a:extLst>
          </p:cNvPr>
          <p:cNvSpPr>
            <a:spLocks noGrp="1" noChangeArrowheads="1"/>
          </p:cNvSpPr>
          <p:nvPr>
            <p:ph type="body" idx="1"/>
          </p:nvPr>
        </p:nvSpPr>
        <p:spPr>
          <a:xfrm>
            <a:off x="528320" y="952316"/>
            <a:ext cx="10525760" cy="1828800"/>
          </a:xfrm>
        </p:spPr>
        <p:txBody>
          <a:bodyPr/>
          <a:lstStyle/>
          <a:p>
            <a:pPr algn="ctr" eaLnBrk="1" hangingPunct="1">
              <a:lnSpc>
                <a:spcPct val="80000"/>
              </a:lnSpc>
              <a:spcBef>
                <a:spcPct val="50000"/>
              </a:spcBef>
              <a:buClrTx/>
              <a:buSzTx/>
              <a:buFontTx/>
              <a:buNone/>
              <a:defRPr/>
            </a:pPr>
            <a:r>
              <a:rPr lang="en-US" sz="2400" b="1" i="1" u="sng" dirty="0" err="1" smtClean="0">
                <a:solidFill>
                  <a:srgbClr val="FF0000"/>
                </a:solidFill>
                <a:latin typeface="Times New Roman" panose="02020603050405020304" pitchFamily="18" charset="0"/>
                <a:cs typeface="Times New Roman" panose="02020603050405020304" pitchFamily="18" charset="0"/>
              </a:rPr>
              <a:t>Nội</a:t>
            </a:r>
            <a:r>
              <a:rPr lang="en-US" sz="2400" b="1" i="1" u="sng" dirty="0" smtClean="0">
                <a:solidFill>
                  <a:srgbClr val="FF0000"/>
                </a:solidFill>
                <a:latin typeface="Times New Roman" panose="02020603050405020304" pitchFamily="18" charset="0"/>
                <a:cs typeface="Times New Roman" panose="02020603050405020304" pitchFamily="18" charset="0"/>
              </a:rPr>
              <a:t> dung 1:</a:t>
            </a:r>
            <a:endParaRPr lang="vi-VN" sz="2400" b="1" i="1" u="sng" dirty="0">
              <a:solidFill>
                <a:srgbClr val="FF0000"/>
              </a:solidFill>
              <a:latin typeface="Times New Roman" panose="02020603050405020304" pitchFamily="18" charset="0"/>
              <a:cs typeface="Times New Roman" panose="02020603050405020304" pitchFamily="18" charset="0"/>
            </a:endParaRPr>
          </a:p>
          <a:p>
            <a:pPr algn="ctr" eaLnBrk="1" hangingPunct="1">
              <a:lnSpc>
                <a:spcPct val="130000"/>
              </a:lnSpc>
              <a:spcBef>
                <a:spcPct val="50000"/>
              </a:spcBef>
              <a:buClrTx/>
              <a:buSzTx/>
              <a:buFontTx/>
              <a:buNone/>
              <a:defRPr/>
            </a:pPr>
            <a:r>
              <a:rPr lang="en-US" sz="2400" b="1" dirty="0">
                <a:solidFill>
                  <a:srgbClr val="FF0000"/>
                </a:solidFill>
                <a:latin typeface="Times New Roman" panose="02020603050405020304" pitchFamily="18" charset="0"/>
                <a:cs typeface="Times New Roman" panose="02020603050405020304" pitchFamily="18" charset="0"/>
              </a:rPr>
              <a:t>QUÁ TRÌNH PHÁT TRIỂN CỦA PHONG TRÀO GIẢI PHÓNG DÂN TỘC VÀ SỰ TAN RÃ  CỦA HỆ THỐNG THUỘC ĐỊA</a:t>
            </a:r>
          </a:p>
          <a:p>
            <a:pPr eaLnBrk="1" hangingPunct="1">
              <a:lnSpc>
                <a:spcPct val="130000"/>
              </a:lnSpc>
              <a:buFont typeface="Wingdings" panose="05000000000000000000" pitchFamily="2" charset="2"/>
              <a:buNone/>
              <a:defRPr/>
            </a:pPr>
            <a:endParaRPr lang="en-US" sz="2400" b="1" u="sng" dirty="0">
              <a:solidFill>
                <a:srgbClr val="FFFF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726831" y="281354"/>
            <a:ext cx="10632831" cy="38686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solidFill>
                  <a:srgbClr val="FF0000"/>
                </a:solidFill>
              </a:rPr>
              <a:t>CHỦ ĐỀ 2: CÁC NƯỚC Á – PHI – MĨ LA TINH TỪ NĂM 1945 ĐẾN NAY</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D Chau Phi">
            <a:extLst>
              <a:ext uri="{FF2B5EF4-FFF2-40B4-BE49-F238E27FC236}">
                <a16:creationId xmlns:a16="http://schemas.microsoft.com/office/drawing/2014/main" xmlns="" id="{F78727EE-F48B-4AF3-82A1-8DF5EBACEA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7594" t="6787" r="5063" b="6335"/>
          <a:stretch>
            <a:fillRect/>
          </a:stretch>
        </p:blipFill>
        <p:spPr bwMode="auto">
          <a:xfrm>
            <a:off x="193964" y="644236"/>
            <a:ext cx="10252363" cy="5285509"/>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13" descr="ag00355_.gif">
            <a:hlinkClick r:id="rId3" action="ppaction://hlinkfile"/>
            <a:extLst>
              <a:ext uri="{FF2B5EF4-FFF2-40B4-BE49-F238E27FC236}">
                <a16:creationId xmlns:a16="http://schemas.microsoft.com/office/drawing/2014/main" xmlns="" id="{3A7A40EB-B22A-47A0-A98A-FBEC347FEB95}"/>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9563" y="1147318"/>
            <a:ext cx="1274619"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3" descr="ag00355_.gif">
            <a:hlinkClick r:id="rId3" action="ppaction://hlinkfile"/>
            <a:extLst>
              <a:ext uri="{FF2B5EF4-FFF2-40B4-BE49-F238E27FC236}">
                <a16:creationId xmlns:a16="http://schemas.microsoft.com/office/drawing/2014/main" xmlns="" id="{5D05B403-26FA-43AA-88A8-AB375282B436}"/>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2364" y="787100"/>
            <a:ext cx="117763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81200" y="6026727"/>
            <a:ext cx="5694218" cy="461665"/>
          </a:xfrm>
          <a:prstGeom prst="rect">
            <a:avLst/>
          </a:prstGeom>
          <a:noFill/>
        </p:spPr>
        <p:txBody>
          <a:bodyPr wrap="square" rtlCol="0">
            <a:spAutoFit/>
          </a:bodyPr>
          <a:lstStyle/>
          <a:p>
            <a:pPr algn="ctr"/>
            <a:r>
              <a:rPr lang="en-US" sz="2400" dirty="0" err="1" smtClean="0">
                <a:latin typeface="Times New Roman" pitchFamily="18" charset="0"/>
                <a:cs typeface="Times New Roman" pitchFamily="18" charset="0"/>
              </a:rPr>
              <a:t>Lược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 CÁC NƯỚC CHÂU PHI</a:t>
            </a:r>
            <a:endParaRPr lang="en-US" sz="2400" dirty="0"/>
          </a:p>
        </p:txBody>
      </p:sp>
    </p:spTree>
    <p:extLst>
      <p:ext uri="{BB962C8B-B14F-4D97-AF65-F5344CB8AC3E}">
        <p14:creationId xmlns:p14="http://schemas.microsoft.com/office/powerpoint/2010/main" val="10246570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ox(in)">
                                      <p:cBhvr>
                                        <p:cTn id="7" dur="500"/>
                                        <p:tgtEl>
                                          <p:spTgt spid="15365"/>
                                        </p:tgtEl>
                                      </p:cBhvr>
                                    </p:animEffect>
                                  </p:childTnLst>
                                </p:cTn>
                              </p:par>
                              <p:par>
                                <p:cTn id="8" presetID="4" presetClass="entr" presetSubtype="16" fill="hold" nodeType="withEffect">
                                  <p:stCondLst>
                                    <p:cond delay="0"/>
                                  </p:stCondLst>
                                  <p:childTnLst>
                                    <p:set>
                                      <p:cBhvr>
                                        <p:cTn id="9" dur="1" fill="hold">
                                          <p:stCondLst>
                                            <p:cond delay="0"/>
                                          </p:stCondLst>
                                        </p:cTn>
                                        <p:tgtEl>
                                          <p:spTgt spid="15367"/>
                                        </p:tgtEl>
                                        <p:attrNameLst>
                                          <p:attrName>style.visibility</p:attrName>
                                        </p:attrNameLst>
                                      </p:cBhvr>
                                      <p:to>
                                        <p:strVal val="visible"/>
                                      </p:to>
                                    </p:set>
                                    <p:animEffect transition="in" filter="box(in)">
                                      <p:cBhvr>
                                        <p:cTn id="10" dur="500"/>
                                        <p:tgtEl>
                                          <p:spTgt spid="15367"/>
                                        </p:tgtEl>
                                      </p:cBhvr>
                                    </p:animEffect>
                                  </p:childTnLst>
                                </p:cTn>
                              </p:par>
                              <p:par>
                                <p:cTn id="11" presetID="5" presetClass="entr" presetSubtype="10" fill="hold" nodeType="with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checkerboard(across)">
                                      <p:cBhvr>
                                        <p:cTn id="13"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261" y="339970"/>
            <a:ext cx="10879016" cy="461665"/>
          </a:xfrm>
          <a:prstGeom prst="rect">
            <a:avLst/>
          </a:prstGeom>
          <a:noFill/>
        </p:spPr>
        <p:txBody>
          <a:bodyPr wrap="square" rtlCol="0">
            <a:spAutoFit/>
          </a:bodyPr>
          <a:lstStyle/>
          <a:p>
            <a:r>
              <a:rPr lang="vi-VN" sz="2400" dirty="0" smtClean="0"/>
              <a:t>?</a:t>
            </a:r>
            <a:r>
              <a:rPr lang="en-US" sz="2400" dirty="0"/>
              <a:t> </a:t>
            </a:r>
            <a:r>
              <a:rPr lang="en-US" sz="2400" dirty="0" err="1" smtClean="0"/>
              <a:t>Em</a:t>
            </a:r>
            <a:r>
              <a:rPr lang="en-US" sz="2400" dirty="0" smtClean="0"/>
              <a:t> </a:t>
            </a:r>
            <a:r>
              <a:rPr lang="en-US" sz="2400" dirty="0" err="1"/>
              <a:t>có</a:t>
            </a:r>
            <a:r>
              <a:rPr lang="en-US" sz="2400" dirty="0"/>
              <a:t> </a:t>
            </a:r>
            <a:r>
              <a:rPr lang="en-US" sz="2400" dirty="0" err="1" smtClean="0"/>
              <a:t>nhận</a:t>
            </a:r>
            <a:r>
              <a:rPr lang="en-US" sz="2400" dirty="0" smtClean="0"/>
              <a:t> </a:t>
            </a:r>
            <a:r>
              <a:rPr lang="en-US" sz="2400" dirty="0" err="1"/>
              <a:t>xét</a:t>
            </a:r>
            <a:r>
              <a:rPr lang="en-US" sz="2400" dirty="0"/>
              <a:t> </a:t>
            </a:r>
            <a:r>
              <a:rPr lang="en-US" sz="2400" dirty="0" err="1" smtClean="0"/>
              <a:t>gì</a:t>
            </a:r>
            <a:r>
              <a:rPr lang="en-US" sz="2400" dirty="0" smtClean="0"/>
              <a:t> </a:t>
            </a:r>
            <a:r>
              <a:rPr lang="en-US" sz="2400" dirty="0" err="1" smtClean="0"/>
              <a:t>về</a:t>
            </a:r>
            <a:r>
              <a:rPr lang="en-US" sz="2400" dirty="0" smtClean="0"/>
              <a:t> </a:t>
            </a:r>
            <a:r>
              <a:rPr lang="en-US" sz="2400" dirty="0" err="1"/>
              <a:t>phong</a:t>
            </a:r>
            <a:r>
              <a:rPr lang="en-US" sz="2400" dirty="0"/>
              <a:t> </a:t>
            </a:r>
            <a:r>
              <a:rPr lang="en-US" sz="2400" dirty="0" err="1" smtClean="0"/>
              <a:t>trào</a:t>
            </a:r>
            <a:r>
              <a:rPr lang="en-US" sz="2400" dirty="0" smtClean="0"/>
              <a:t> </a:t>
            </a:r>
            <a:r>
              <a:rPr lang="en-US" sz="2400" dirty="0" err="1" smtClean="0"/>
              <a:t>giải</a:t>
            </a:r>
            <a:r>
              <a:rPr lang="en-US" sz="2400" dirty="0" smtClean="0"/>
              <a:t> </a:t>
            </a:r>
            <a:r>
              <a:rPr lang="en-US" sz="2400" dirty="0" err="1" smtClean="0"/>
              <a:t>phóng</a:t>
            </a:r>
            <a:r>
              <a:rPr lang="en-US" sz="2400" dirty="0" smtClean="0"/>
              <a:t> </a:t>
            </a:r>
            <a:r>
              <a:rPr lang="en-US" sz="2400" dirty="0" err="1"/>
              <a:t>dân</a:t>
            </a:r>
            <a:r>
              <a:rPr lang="en-US" sz="2400" dirty="0"/>
              <a:t> </a:t>
            </a:r>
            <a:r>
              <a:rPr lang="en-US" sz="2400" dirty="0" err="1" smtClean="0"/>
              <a:t>tộc</a:t>
            </a:r>
            <a:r>
              <a:rPr lang="en-US" sz="2400" dirty="0" smtClean="0"/>
              <a:t> </a:t>
            </a:r>
            <a:r>
              <a:rPr lang="en-US" sz="2400" dirty="0" err="1"/>
              <a:t>Châu</a:t>
            </a:r>
            <a:r>
              <a:rPr lang="en-US" sz="2400" dirty="0"/>
              <a:t> Phi</a:t>
            </a:r>
            <a:r>
              <a:rPr lang="en-US" sz="2400" dirty="0" smtClean="0"/>
              <a:t>?</a:t>
            </a:r>
            <a:endParaRPr lang="en-US" sz="2400" dirty="0"/>
          </a:p>
        </p:txBody>
      </p:sp>
      <p:sp>
        <p:nvSpPr>
          <p:cNvPr id="3" name="TextBox 2"/>
          <p:cNvSpPr txBox="1"/>
          <p:nvPr/>
        </p:nvSpPr>
        <p:spPr>
          <a:xfrm>
            <a:off x="539261" y="883696"/>
            <a:ext cx="11054861" cy="4401205"/>
          </a:xfrm>
          <a:prstGeom prst="rect">
            <a:avLst/>
          </a:prstGeom>
          <a:noFill/>
        </p:spPr>
        <p:txBody>
          <a:bodyPr wrap="square" rtlCol="0">
            <a:spAutoFit/>
          </a:bodyPr>
          <a:lstStyle/>
          <a:p>
            <a:r>
              <a:rPr lang="vi-VN" sz="2000" dirty="0"/>
              <a:t>Các nước châu Phi đã đoàn kết với nhau trong cuộc đấu tranh giải phóng dân tộc thông qua tổ chức thống nhất châu Phi. Từ khi ra đời cho đến nay, tổ chức này đã có vai trò quan trọng trong việc lãnh đạo, phối hợp hành động thúc đẩy phong trào cách mạng ở châu Phi phát triển.</a:t>
            </a:r>
            <a:br>
              <a:rPr lang="vi-VN" sz="2000" dirty="0"/>
            </a:br>
            <a:r>
              <a:rPr lang="vi-VN" sz="2000" dirty="0"/>
              <a:t>• Lãnh đạo phong trào hầu hết là chính đảng hoặc các tổ chức chính trị của giai cấp tư sản dân tộc, giai cấp vô sản còn chưa trưởng thành hoặc chưa có chính đảng độc lập hoặc chưa nắm được quyền lãnh đạo cách mạng.</a:t>
            </a:r>
            <a:br>
              <a:rPr lang="vi-VN" sz="2000" dirty="0"/>
            </a:br>
            <a:r>
              <a:rPr lang="vi-VN" sz="2000" dirty="0"/>
              <a:t>• Hình thức đấu tranh giành độc lập chủ yếu thông qua đấu tranh chính trị, hợp pháp.</a:t>
            </a:r>
            <a:br>
              <a:rPr lang="vi-VN" sz="2000" dirty="0"/>
            </a:br>
            <a:r>
              <a:rPr lang="vi-VN" sz="2000" dirty="0"/>
              <a:t>• Các nước châu Phi giành được độc lập ở những mức độ khác nhau và sự phát triển kinh tế - xã hội rất không đồng đều sau khi giành được độc lập (Bắc Phi thì phát triển nhanh chóng nhưng châu Phi xích đạo chậm phát triển).</a:t>
            </a:r>
            <a:br>
              <a:rPr lang="vi-VN" sz="2000" dirty="0"/>
            </a:br>
            <a:r>
              <a:rPr lang="vi-VN" sz="2000" dirty="0"/>
              <a:t>• Ngày nay châu Phi đang đứng trước nhiều khó khăn cần giải quyết như: đói rét, bệnh tật, , sự xâm nhập của chủ nghĩa thực dân kiểu mới, sự vơ vét bóc lột về kinh tế của các cường quốc phương Tây, nợ nước ngoài, mù chữ, sự bùng nổ dân số, nội chiến. Các nước châu Phi đang ra sức phấn đấu để vượt qua những khó khăn này.</a:t>
            </a:r>
          </a:p>
        </p:txBody>
      </p:sp>
    </p:spTree>
    <p:extLst>
      <p:ext uri="{BB962C8B-B14F-4D97-AF65-F5344CB8AC3E}">
        <p14:creationId xmlns:p14="http://schemas.microsoft.com/office/powerpoint/2010/main" val="261324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5B841B96-C7EF-4BD8-95CE-5390F1972A89}"/>
              </a:ext>
            </a:extLst>
          </p:cNvPr>
          <p:cNvSpPr>
            <a:spLocks noGrp="1" noChangeArrowheads="1"/>
          </p:cNvSpPr>
          <p:nvPr>
            <p:ph type="body" idx="1"/>
          </p:nvPr>
        </p:nvSpPr>
        <p:spPr>
          <a:xfrm>
            <a:off x="748145" y="0"/>
            <a:ext cx="11443855" cy="1330036"/>
          </a:xfrm>
        </p:spPr>
        <p:txBody>
          <a:bodyPr>
            <a:normAutofit/>
          </a:bodyPr>
          <a:lstStyle/>
          <a:p>
            <a:pPr algn="ctr">
              <a:lnSpc>
                <a:spcPct val="115000"/>
              </a:lnSpc>
              <a:spcBef>
                <a:spcPct val="50000"/>
              </a:spcBef>
              <a:buNone/>
              <a:defRPr/>
            </a:pPr>
            <a:r>
              <a:rPr lang="en-US" sz="2400" b="1" i="1" u="sng" dirty="0" err="1">
                <a:solidFill>
                  <a:srgbClr val="FF0000"/>
                </a:solidFill>
                <a:latin typeface="Times New Roman" panose="02020603050405020304" pitchFamily="18" charset="0"/>
                <a:cs typeface="Times New Roman" panose="02020603050405020304" pitchFamily="18" charset="0"/>
              </a:rPr>
              <a:t>Nội</a:t>
            </a:r>
            <a:r>
              <a:rPr lang="en-US" sz="2400" b="1" i="1" u="sng" dirty="0">
                <a:solidFill>
                  <a:srgbClr val="FF0000"/>
                </a:solidFill>
                <a:latin typeface="Times New Roman" panose="02020603050405020304" pitchFamily="18" charset="0"/>
                <a:cs typeface="Times New Roman" panose="02020603050405020304" pitchFamily="18" charset="0"/>
              </a:rPr>
              <a:t> dung 1:</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QUÁ TRÌNH PHÁT TRIỂN CỦA PHONG TRÀO GIẢI PHÓNG DÂN TỘC VÀ SỰ TAN RÃ  CỦA HỆ THỐNG THUỘC ĐỊA</a:t>
            </a:r>
          </a:p>
          <a:p>
            <a:pPr eaLnBrk="1" hangingPunct="1">
              <a:lnSpc>
                <a:spcPct val="130000"/>
              </a:lnSpc>
              <a:buFont typeface="Wingdings" panose="05000000000000000000" pitchFamily="2" charset="2"/>
              <a:buNone/>
              <a:defRPr/>
            </a:pPr>
            <a:endParaRPr lang="en-US" sz="2400" b="1" u="sng" dirty="0">
              <a:solidFill>
                <a:srgbClr val="FFFF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8B5E3EDC-E572-4FFF-8BE0-8CEC5FAE4B86}"/>
              </a:ext>
            </a:extLst>
          </p:cNvPr>
          <p:cNvSpPr txBox="1"/>
          <p:nvPr/>
        </p:nvSpPr>
        <p:spPr>
          <a:xfrm>
            <a:off x="254923" y="1084488"/>
            <a:ext cx="11053354" cy="2003112"/>
          </a:xfrm>
          <a:prstGeom prst="rect">
            <a:avLst/>
          </a:prstGeom>
          <a:noFill/>
        </p:spPr>
        <p:txBody>
          <a:bodyPr wrap="square">
            <a:spAutoFit/>
          </a:bodyPr>
          <a:lstStyle/>
          <a:p>
            <a:pPr indent="252095" algn="just">
              <a:lnSpc>
                <a:spcPct val="125000"/>
              </a:lnSpc>
              <a:spcBef>
                <a:spcPts val="600"/>
              </a:spcBef>
              <a:spcAft>
                <a:spcPts val="400"/>
              </a:spcAft>
              <a:buAutoNum type="arabicPeriod"/>
            </a:pPr>
            <a:r>
              <a:rPr lang="pt-BR" sz="3000" b="0" u="sng" dirty="0" smtClean="0">
                <a:solidFill>
                  <a:srgbClr val="FF0000"/>
                </a:solidFill>
                <a:effectLst/>
                <a:latin typeface="Times New Roman" panose="02020603050405020304" pitchFamily="18" charset="0"/>
                <a:ea typeface="Times New Roman" panose="02020603050405020304" pitchFamily="18" charset="0"/>
              </a:rPr>
              <a:t>Giai </a:t>
            </a:r>
            <a:r>
              <a:rPr lang="pt-BR" sz="3000" b="0" u="sng" dirty="0">
                <a:solidFill>
                  <a:srgbClr val="FF0000"/>
                </a:solidFill>
                <a:effectLst/>
                <a:latin typeface="Times New Roman" panose="02020603050405020304" pitchFamily="18" charset="0"/>
                <a:ea typeface="Times New Roman" panose="02020603050405020304" pitchFamily="18" charset="0"/>
              </a:rPr>
              <a:t>đoạn từ năm 1945 đến giữa những năm 60 của thế kỉ </a:t>
            </a:r>
            <a:r>
              <a:rPr lang="pt-BR" sz="3000" b="0" u="sng" dirty="0" smtClean="0">
                <a:solidFill>
                  <a:srgbClr val="FF0000"/>
                </a:solidFill>
                <a:effectLst/>
                <a:latin typeface="Times New Roman" panose="02020603050405020304" pitchFamily="18" charset="0"/>
                <a:ea typeface="Times New Roman" panose="02020603050405020304" pitchFamily="18" charset="0"/>
              </a:rPr>
              <a:t>XX</a:t>
            </a:r>
          </a:p>
          <a:p>
            <a:pPr indent="252095" algn="just">
              <a:lnSpc>
                <a:spcPct val="125000"/>
              </a:lnSpc>
              <a:spcBef>
                <a:spcPts val="600"/>
              </a:spcBef>
              <a:spcAft>
                <a:spcPts val="400"/>
              </a:spcAft>
            </a:pPr>
            <a:endParaRPr lang="en-US" sz="3000" b="1" u="sng" dirty="0">
              <a:solidFill>
                <a:srgbClr val="FFFF00"/>
              </a:solidFill>
              <a:effectLst/>
              <a:latin typeface="Times New Roman" panose="02020603050405020304" pitchFamily="18" charset="0"/>
              <a:ea typeface="Times New Roman" panose="02020603050405020304" pitchFamily="18" charset="0"/>
            </a:endParaRPr>
          </a:p>
          <a:p>
            <a:pPr algn="just">
              <a:lnSpc>
                <a:spcPct val="125000"/>
              </a:lnSpc>
            </a:pPr>
            <a:endParaRPr lang="en-US" sz="3000" dirty="0">
              <a:solidFill>
                <a:schemeClr val="bg1"/>
              </a:solidFill>
              <a:effectLst/>
              <a:latin typeface=".VnTime"/>
              <a:ea typeface="Times New Roman" panose="02020603050405020304" pitchFamily="18" charset="0"/>
              <a:cs typeface="Times New Roman" panose="02020603050405020304" pitchFamily="18" charset="0"/>
            </a:endParaRPr>
          </a:p>
        </p:txBody>
      </p:sp>
      <p:sp>
        <p:nvSpPr>
          <p:cNvPr id="17409" name="Rectangle 1"/>
          <p:cNvSpPr>
            <a:spLocks noChangeArrowheads="1"/>
          </p:cNvSpPr>
          <p:nvPr/>
        </p:nvSpPr>
        <p:spPr bwMode="auto">
          <a:xfrm>
            <a:off x="457200" y="1715403"/>
            <a:ext cx="11416145"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800" dirty="0" smtClean="0">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Khởi</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đầu</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ở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Đông</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nam</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Á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với</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3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nước</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tuyên</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bố</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độc</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lập</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là</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Inđônêxia</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(8/1945),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Việt</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Nam (9/1945),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Lào</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(10/1945)</a:t>
            </a:r>
            <a:endParaRPr kumimoji="0" lang="en-US" sz="240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Sau</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đó</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phong</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trào</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lan</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ra</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khắp</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nơi</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rPr>
              <a:t>như</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en-US" sz="240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a:t>
            </a:r>
            <a:r>
              <a:rPr kumimoji="0" lang="en-US" sz="2800" i="1" u="none" strike="noStrike" cap="none" normalizeH="0" baseline="0" dirty="0" smtClean="0">
                <a:ln>
                  <a:noFill/>
                </a:ln>
                <a:effectLst/>
                <a:latin typeface="Times New Roman" pitchFamily="18" charset="0"/>
                <a:ea typeface="Times New Roman" pitchFamily="18" charset="0"/>
                <a:cs typeface="Times New Roman" pitchFamily="18" charset="0"/>
              </a:rPr>
              <a:t>Nam</a:t>
            </a:r>
            <a:r>
              <a:rPr kumimoji="0" lang="en-US" sz="2800" i="1"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Á:</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Ấn</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Độ</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các</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nước</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Đông</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nam</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 </a:t>
            </a:r>
            <a:endParaRPr kumimoji="0" lang="en-US" sz="2400" i="0" u="none" strike="noStrike" cap="none" normalizeH="0" baseline="0" dirty="0" smtClean="0">
              <a:ln>
                <a:noFill/>
              </a:ln>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a:t>
            </a:r>
            <a:r>
              <a:rPr kumimoji="0" lang="en-US" sz="2800" i="1" u="none" strike="noStrike" cap="none" normalizeH="0" baseline="0" dirty="0" err="1" smtClean="0">
                <a:ln>
                  <a:noFill/>
                </a:ln>
                <a:effectLst/>
                <a:latin typeface="Times New Roman" pitchFamily="18" charset="0"/>
                <a:ea typeface="Times New Roman" pitchFamily="18" charset="0"/>
                <a:cs typeface="Times New Roman" pitchFamily="18" charset="0"/>
              </a:rPr>
              <a:t>Bắc</a:t>
            </a:r>
            <a:r>
              <a:rPr kumimoji="0" lang="en-US" sz="2800" i="1" u="none" strike="noStrike" cap="none" normalizeH="0" baseline="0" dirty="0" smtClean="0">
                <a:ln>
                  <a:noFill/>
                </a:ln>
                <a:effectLst/>
                <a:latin typeface="Times New Roman" pitchFamily="18" charset="0"/>
                <a:ea typeface="Times New Roman" pitchFamily="18" charset="0"/>
                <a:cs typeface="Times New Roman" pitchFamily="18" charset="0"/>
              </a:rPr>
              <a:t> Phi:</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Ai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Cập</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Angiêri</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năm</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1960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là</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Năm</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châu</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Phi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với</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17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nước</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tuyên</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bố</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độc</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lập</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a:t>
            </a:r>
            <a:endParaRPr kumimoji="0" lang="en-US" sz="2400" i="0" u="none" strike="noStrike" cap="none" normalizeH="0" baseline="0" dirty="0" smtClean="0">
              <a:ln>
                <a:noFill/>
              </a:ln>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a:t>
            </a:r>
            <a:r>
              <a:rPr kumimoji="0" lang="en-US" sz="2800" i="1" u="none" strike="noStrike" cap="none" normalizeH="0" baseline="0" dirty="0" err="1" smtClean="0">
                <a:ln>
                  <a:noFill/>
                </a:ln>
                <a:effectLst/>
                <a:latin typeface="Times New Roman" pitchFamily="18" charset="0"/>
                <a:ea typeface="Times New Roman" pitchFamily="18" charset="0"/>
                <a:cs typeface="Times New Roman" pitchFamily="18" charset="0"/>
              </a:rPr>
              <a:t>Mĩ</a:t>
            </a:r>
            <a:r>
              <a:rPr kumimoji="0" lang="en-US" sz="2800" i="1" u="none" strike="noStrike" cap="none" normalizeH="0" baseline="0" dirty="0" smtClean="0">
                <a:ln>
                  <a:noFill/>
                </a:ln>
                <a:effectLst/>
                <a:latin typeface="Times New Roman" pitchFamily="18" charset="0"/>
                <a:ea typeface="Times New Roman" pitchFamily="18" charset="0"/>
                <a:cs typeface="Times New Roman" pitchFamily="18" charset="0"/>
              </a:rPr>
              <a:t> La </a:t>
            </a:r>
            <a:r>
              <a:rPr kumimoji="0" lang="en-US" sz="2800" i="1" u="none" strike="noStrike" cap="none" normalizeH="0" baseline="0" dirty="0" err="1" smtClean="0">
                <a:ln>
                  <a:noFill/>
                </a:ln>
                <a:effectLst/>
                <a:latin typeface="Times New Roman" pitchFamily="18" charset="0"/>
                <a:ea typeface="Times New Roman" pitchFamily="18" charset="0"/>
                <a:cs typeface="Times New Roman" pitchFamily="18" charset="0"/>
              </a:rPr>
              <a:t>Tinh</a:t>
            </a:r>
            <a:r>
              <a:rPr kumimoji="0" lang="en-US" sz="2800" i="1"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Cu –Ba (1959 )</a:t>
            </a:r>
            <a:endParaRPr kumimoji="0" lang="en-US" sz="2400" i="0" u="none" strike="noStrike" cap="none" normalizeH="0" baseline="0" dirty="0" smtClean="0">
              <a:ln>
                <a:noFill/>
              </a:ln>
              <a:effectLst/>
              <a:latin typeface="Times New Roman" pitchFamily="18" charset="0"/>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i="1"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a:t>
            </a:r>
            <a:r>
              <a:rPr kumimoji="0" lang="en-US" sz="2800" i="1"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Kết</a:t>
            </a:r>
            <a:r>
              <a:rPr kumimoji="0" lang="en-US" sz="2800" i="1"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1"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quả</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Tới</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giữa</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những</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năm</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60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của</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TK XX,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hệ</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thống</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thuộc</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địa</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của</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chủ</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nghĩa</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đế</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quốc</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về</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cơ</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bản</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đã</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bị</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sụp</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 </a:t>
            </a:r>
            <a:r>
              <a:rPr kumimoji="0" lang="en-US" sz="2800" i="0" u="none" strike="noStrike" cap="none" normalizeH="0" baseline="0" dirty="0" err="1" smtClean="0">
                <a:ln>
                  <a:noFill/>
                </a:ln>
                <a:effectLst/>
                <a:latin typeface="Times New Roman" pitchFamily="18" charset="0"/>
                <a:ea typeface="Times New Roman" pitchFamily="18" charset="0"/>
                <a:cs typeface="Times New Roman" pitchFamily="18" charset="0"/>
                <a:sym typeface="Wingdings" pitchFamily="2" charset="2"/>
              </a:rPr>
              <a:t>đổ</a:t>
            </a:r>
            <a:r>
              <a:rPr kumimoji="0" lang="en-US" sz="2800" i="0" u="none" strike="noStrike" cap="none" normalizeH="0" baseline="0" dirty="0" smtClean="0">
                <a:ln>
                  <a:noFill/>
                </a:ln>
                <a:effectLst/>
                <a:latin typeface="Times New Roman" pitchFamily="18" charset="0"/>
                <a:ea typeface="Times New Roman" pitchFamily="18" charset="0"/>
                <a:cs typeface="Times New Roman" pitchFamily="18" charset="0"/>
                <a:sym typeface="Wingdings" pitchFamily="2" charset="2"/>
              </a:rPr>
              <a:t>.</a:t>
            </a:r>
          </a:p>
        </p:txBody>
      </p:sp>
      <p:pic>
        <p:nvPicPr>
          <p:cNvPr id="5" name="Picture 5" descr="Tay_cam_but_b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953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53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blinds(horizontal)">
                                      <p:cBhvr>
                                        <p:cTn id="7" dur="500"/>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khái niệm A -Pác –Thai.</a:t>
            </a:r>
            <a:br>
              <a:rPr lang="vi-VN" dirty="0"/>
            </a:br>
            <a:endParaRPr lang="en-US" dirty="0"/>
          </a:p>
        </p:txBody>
      </p:sp>
      <p:sp>
        <p:nvSpPr>
          <p:cNvPr id="4" name="Content Placeholder 3"/>
          <p:cNvSpPr>
            <a:spLocks noGrp="1"/>
          </p:cNvSpPr>
          <p:nvPr>
            <p:ph idx="1"/>
          </p:nvPr>
        </p:nvSpPr>
        <p:spPr>
          <a:xfrm>
            <a:off x="463061" y="1216025"/>
            <a:ext cx="10515600" cy="4874155"/>
          </a:xfrm>
          <a:prstGeom prst="rect">
            <a:avLst/>
          </a:prstGeom>
        </p:spPr>
        <p:txBody>
          <a:bodyPr wrap="square">
            <a:spAutoFit/>
          </a:bodyPr>
          <a:lstStyle/>
          <a:p>
            <a:r>
              <a:rPr lang="vi-VN" dirty="0" smtClean="0"/>
              <a:t>+ Tiếng </a:t>
            </a:r>
            <a:r>
              <a:rPr lang="vi-VN" dirty="0"/>
              <a:t>Anh: A </a:t>
            </a:r>
            <a:r>
              <a:rPr lang="vi-VN" dirty="0" smtClean="0"/>
              <a:t>-Pác –Thai </a:t>
            </a:r>
            <a:r>
              <a:rPr lang="vi-VN" dirty="0"/>
              <a:t>có </a:t>
            </a:r>
            <a:r>
              <a:rPr lang="vi-VN" dirty="0" smtClean="0"/>
              <a:t>nghĩa là sự tách biệt </a:t>
            </a:r>
            <a:r>
              <a:rPr lang="vi-VN" dirty="0"/>
              <a:t>dân tộc.</a:t>
            </a:r>
          </a:p>
          <a:p>
            <a:r>
              <a:rPr lang="vi-VN" dirty="0"/>
              <a:t>+ Là 1 chính sách phân </a:t>
            </a:r>
            <a:r>
              <a:rPr lang="vi-VN" dirty="0" smtClean="0"/>
              <a:t>biệt </a:t>
            </a:r>
            <a:r>
              <a:rPr lang="vi-VN" dirty="0"/>
              <a:t>chủng tộc cực </a:t>
            </a:r>
            <a:r>
              <a:rPr lang="vi-VN" dirty="0" smtClean="0"/>
              <a:t>đoan </a:t>
            </a:r>
            <a:r>
              <a:rPr lang="vi-VN" dirty="0"/>
              <a:t>và tàn </a:t>
            </a:r>
            <a:r>
              <a:rPr lang="vi-VN" dirty="0" smtClean="0"/>
              <a:t>bạo </a:t>
            </a:r>
            <a:r>
              <a:rPr lang="vi-VN" dirty="0"/>
              <a:t>của Đảng quốc </a:t>
            </a:r>
            <a:r>
              <a:rPr lang="vi-VN" dirty="0" smtClean="0"/>
              <a:t>dân,chính Đảng </a:t>
            </a:r>
            <a:r>
              <a:rPr lang="vi-VN" dirty="0"/>
              <a:t>thiểu số da trắng cầm quyền ở Nam </a:t>
            </a:r>
            <a:r>
              <a:rPr lang="vi-VN" dirty="0" smtClean="0"/>
              <a:t>Phi thực </a:t>
            </a:r>
            <a:r>
              <a:rPr lang="vi-VN" dirty="0"/>
              <a:t>hiện từ năm 1948, </a:t>
            </a:r>
            <a:r>
              <a:rPr lang="vi-VN" dirty="0" smtClean="0"/>
              <a:t>chủ</a:t>
            </a:r>
            <a:r>
              <a:rPr lang="en-US" dirty="0" smtClean="0"/>
              <a:t> </a:t>
            </a:r>
            <a:r>
              <a:rPr lang="vi-VN" dirty="0" smtClean="0"/>
              <a:t>trương tước </a:t>
            </a:r>
            <a:r>
              <a:rPr lang="vi-VN" dirty="0"/>
              <a:t>đoạt mọi quyền lợi </a:t>
            </a:r>
            <a:r>
              <a:rPr lang="vi-VN" dirty="0" smtClean="0"/>
              <a:t>cơ bản </a:t>
            </a:r>
            <a:r>
              <a:rPr lang="vi-VN" dirty="0"/>
              <a:t>về chính trị </a:t>
            </a:r>
            <a:r>
              <a:rPr lang="vi-VN" dirty="0" smtClean="0"/>
              <a:t>–xã hội –kinh tế </a:t>
            </a:r>
            <a:r>
              <a:rPr lang="vi-VN" dirty="0"/>
              <a:t>của </a:t>
            </a:r>
            <a:r>
              <a:rPr lang="vi-VN" dirty="0" smtClean="0"/>
              <a:t>người </a:t>
            </a:r>
            <a:r>
              <a:rPr lang="vi-VN" dirty="0"/>
              <a:t>da đen ở đây </a:t>
            </a:r>
            <a:r>
              <a:rPr lang="vi-VN" dirty="0" smtClean="0"/>
              <a:t>và </a:t>
            </a:r>
            <a:r>
              <a:rPr lang="vi-VN" dirty="0"/>
              <a:t>các dân </a:t>
            </a:r>
            <a:r>
              <a:rPr lang="vi-VN" dirty="0" smtClean="0"/>
              <a:t>tộc </a:t>
            </a:r>
            <a:r>
              <a:rPr lang="vi-VN" dirty="0"/>
              <a:t>Châu á đến định </a:t>
            </a:r>
            <a:r>
              <a:rPr lang="vi-VN" dirty="0" smtClean="0"/>
              <a:t>cư</a:t>
            </a:r>
            <a:r>
              <a:rPr lang="vi-VN" dirty="0"/>
              <a:t>, </a:t>
            </a:r>
            <a:r>
              <a:rPr lang="vi-VN" dirty="0" smtClean="0"/>
              <a:t>đặc </a:t>
            </a:r>
            <a:r>
              <a:rPr lang="vi-VN" dirty="0"/>
              <a:t>biệt </a:t>
            </a:r>
            <a:r>
              <a:rPr lang="en-US" dirty="0" smtClean="0"/>
              <a:t>l</a:t>
            </a:r>
            <a:r>
              <a:rPr lang="vi-VN" dirty="0" smtClean="0"/>
              <a:t>à người </a:t>
            </a:r>
            <a:r>
              <a:rPr lang="vi-VN" dirty="0"/>
              <a:t>ấn độ. </a:t>
            </a:r>
            <a:r>
              <a:rPr lang="vi-VN" dirty="0" smtClean="0"/>
              <a:t>Nhà cầm quyền</a:t>
            </a:r>
            <a:r>
              <a:rPr lang="en-US" dirty="0" smtClean="0"/>
              <a:t> </a:t>
            </a:r>
            <a:r>
              <a:rPr lang="vi-VN" dirty="0" smtClean="0"/>
              <a:t>Nam </a:t>
            </a:r>
            <a:r>
              <a:rPr lang="vi-VN" dirty="0"/>
              <a:t>phi </a:t>
            </a:r>
            <a:r>
              <a:rPr lang="vi-VN" dirty="0" smtClean="0"/>
              <a:t>tuyên bố trên </a:t>
            </a:r>
            <a:r>
              <a:rPr lang="vi-VN" dirty="0"/>
              <a:t>70 </a:t>
            </a:r>
            <a:r>
              <a:rPr lang="vi-VN" dirty="0" smtClean="0"/>
              <a:t>đạo </a:t>
            </a:r>
            <a:r>
              <a:rPr lang="vi-VN" dirty="0"/>
              <a:t>luật phân biệt đối xử </a:t>
            </a:r>
            <a:r>
              <a:rPr lang="vi-VN" dirty="0" smtClean="0"/>
              <a:t>và tước </a:t>
            </a:r>
            <a:r>
              <a:rPr lang="vi-VN" dirty="0"/>
              <a:t>bỏ </a:t>
            </a:r>
            <a:r>
              <a:rPr lang="vi-VN" dirty="0" smtClean="0"/>
              <a:t>quyền làm người của</a:t>
            </a:r>
            <a:r>
              <a:rPr lang="en-US" dirty="0" smtClean="0"/>
              <a:t> </a:t>
            </a:r>
            <a:r>
              <a:rPr lang="vi-VN" dirty="0" smtClean="0"/>
              <a:t>người </a:t>
            </a:r>
            <a:r>
              <a:rPr lang="vi-VN" dirty="0"/>
              <a:t>dan </a:t>
            </a:r>
            <a:r>
              <a:rPr lang="vi-VN" dirty="0" smtClean="0"/>
              <a:t>đen </a:t>
            </a:r>
            <a:r>
              <a:rPr lang="vi-VN" dirty="0"/>
              <a:t>và da màu, </a:t>
            </a:r>
            <a:r>
              <a:rPr lang="vi-VN" dirty="0" smtClean="0"/>
              <a:t>quyền </a:t>
            </a:r>
            <a:r>
              <a:rPr lang="vi-VN" dirty="0"/>
              <a:t>bóc lột của nguời da </a:t>
            </a:r>
            <a:r>
              <a:rPr lang="vi-VN" dirty="0" smtClean="0"/>
              <a:t>trắng </a:t>
            </a:r>
            <a:r>
              <a:rPr lang="vi-VN" dirty="0"/>
              <a:t>đối với </a:t>
            </a:r>
            <a:r>
              <a:rPr lang="vi-VN" dirty="0" smtClean="0"/>
              <a:t>người </a:t>
            </a:r>
            <a:r>
              <a:rPr lang="vi-VN" dirty="0"/>
              <a:t>da đen </a:t>
            </a:r>
            <a:r>
              <a:rPr lang="vi-VN" dirty="0" smtClean="0"/>
              <a:t>đã được </a:t>
            </a:r>
            <a:r>
              <a:rPr lang="vi-VN" dirty="0"/>
              <a:t>ghi </a:t>
            </a:r>
            <a:r>
              <a:rPr lang="vi-VN" dirty="0" smtClean="0"/>
              <a:t>vào Hiến </a:t>
            </a:r>
            <a:r>
              <a:rPr lang="vi-VN" dirty="0"/>
              <a:t>pháp. Các </a:t>
            </a:r>
            <a:r>
              <a:rPr lang="vi-VN" dirty="0" smtClean="0"/>
              <a:t>nước </a:t>
            </a:r>
            <a:r>
              <a:rPr lang="vi-VN" dirty="0"/>
              <a:t>tiến bộ </a:t>
            </a:r>
            <a:r>
              <a:rPr lang="vi-VN" dirty="0" smtClean="0"/>
              <a:t>trên thế </a:t>
            </a:r>
            <a:r>
              <a:rPr lang="vi-VN" dirty="0"/>
              <a:t>giới </a:t>
            </a:r>
            <a:r>
              <a:rPr lang="vi-VN" dirty="0" smtClean="0"/>
              <a:t>đã </a:t>
            </a:r>
            <a:r>
              <a:rPr lang="vi-VN" dirty="0"/>
              <a:t>lên án gay </a:t>
            </a:r>
            <a:r>
              <a:rPr lang="vi-VN" dirty="0" smtClean="0"/>
              <a:t>gắt </a:t>
            </a:r>
            <a:r>
              <a:rPr lang="vi-VN" dirty="0"/>
              <a:t>chế độ A </a:t>
            </a:r>
            <a:r>
              <a:rPr lang="vi-VN" dirty="0" smtClean="0"/>
              <a:t>-Pác –Thai</a:t>
            </a:r>
            <a:r>
              <a:rPr lang="vi-VN" dirty="0"/>
              <a:t>, </a:t>
            </a:r>
            <a:r>
              <a:rPr lang="vi-VN" dirty="0" smtClean="0"/>
              <a:t>nhiều </a:t>
            </a:r>
            <a:r>
              <a:rPr lang="vi-VN" dirty="0"/>
              <a:t>văn kiện của LHQ coi A </a:t>
            </a:r>
            <a:r>
              <a:rPr lang="vi-VN" dirty="0" smtClean="0"/>
              <a:t>-Pác –Thai là </a:t>
            </a:r>
            <a:r>
              <a:rPr lang="vi-VN" dirty="0"/>
              <a:t>1 </a:t>
            </a:r>
            <a:r>
              <a:rPr lang="vi-VN" dirty="0" smtClean="0"/>
              <a:t>tội </a:t>
            </a:r>
            <a:r>
              <a:rPr lang="vi-VN" dirty="0"/>
              <a:t>ác </a:t>
            </a:r>
            <a:r>
              <a:rPr lang="vi-VN" dirty="0" smtClean="0"/>
              <a:t>chống nhân loại</a:t>
            </a:r>
            <a:endParaRPr lang="vi-VN" dirty="0"/>
          </a:p>
        </p:txBody>
      </p:sp>
    </p:spTree>
    <p:extLst>
      <p:ext uri="{BB962C8B-B14F-4D97-AF65-F5344CB8AC3E}">
        <p14:creationId xmlns:p14="http://schemas.microsoft.com/office/powerpoint/2010/main" val="4215876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5B841B96-C7EF-4BD8-95CE-5390F1972A89}"/>
              </a:ext>
            </a:extLst>
          </p:cNvPr>
          <p:cNvSpPr>
            <a:spLocks noGrp="1" noChangeArrowheads="1"/>
          </p:cNvSpPr>
          <p:nvPr>
            <p:ph type="body" idx="1"/>
          </p:nvPr>
        </p:nvSpPr>
        <p:spPr>
          <a:xfrm>
            <a:off x="748145" y="0"/>
            <a:ext cx="11443855" cy="1330036"/>
          </a:xfrm>
        </p:spPr>
        <p:txBody>
          <a:bodyPr>
            <a:normAutofit/>
          </a:bodyPr>
          <a:lstStyle/>
          <a:p>
            <a:pPr algn="ctr">
              <a:lnSpc>
                <a:spcPct val="115000"/>
              </a:lnSpc>
              <a:spcBef>
                <a:spcPct val="50000"/>
              </a:spcBef>
              <a:buNone/>
              <a:defRPr/>
            </a:pPr>
            <a:r>
              <a:rPr lang="en-US" sz="2400" b="1" i="1" u="sng" dirty="0" err="1">
                <a:solidFill>
                  <a:srgbClr val="FF0000"/>
                </a:solidFill>
                <a:latin typeface="Times New Roman" panose="02020603050405020304" pitchFamily="18" charset="0"/>
                <a:cs typeface="Times New Roman" panose="02020603050405020304" pitchFamily="18" charset="0"/>
              </a:rPr>
              <a:t>Nội</a:t>
            </a:r>
            <a:r>
              <a:rPr lang="en-US" sz="2400" b="1" i="1" u="sng" dirty="0">
                <a:solidFill>
                  <a:srgbClr val="FF0000"/>
                </a:solidFill>
                <a:latin typeface="Times New Roman" panose="02020603050405020304" pitchFamily="18" charset="0"/>
                <a:cs typeface="Times New Roman" panose="02020603050405020304" pitchFamily="18" charset="0"/>
              </a:rPr>
              <a:t> dung 1:</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QUÁ TRÌNH PHÁT TRIỂN CỦA PHONG TRÀO GIẢI PHÓNG DÂN TỘC VÀ SỰ TAN RÃ  CỦA HỆ THỐNG THUỘC ĐỊA</a:t>
            </a:r>
          </a:p>
          <a:p>
            <a:pPr eaLnBrk="1" hangingPunct="1">
              <a:lnSpc>
                <a:spcPct val="130000"/>
              </a:lnSpc>
              <a:buFont typeface="Wingdings" panose="05000000000000000000" pitchFamily="2" charset="2"/>
              <a:buNone/>
              <a:defRPr/>
            </a:pPr>
            <a:endParaRPr lang="en-US" sz="2400" b="1" u="sng" dirty="0">
              <a:solidFill>
                <a:srgbClr val="FFFF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8B5E3EDC-E572-4FFF-8BE0-8CEC5FAE4B86}"/>
              </a:ext>
            </a:extLst>
          </p:cNvPr>
          <p:cNvSpPr txBox="1"/>
          <p:nvPr/>
        </p:nvSpPr>
        <p:spPr>
          <a:xfrm>
            <a:off x="254923" y="1107166"/>
            <a:ext cx="11053354" cy="3990836"/>
          </a:xfrm>
          <a:prstGeom prst="rect">
            <a:avLst/>
          </a:prstGeom>
          <a:noFill/>
        </p:spPr>
        <p:txBody>
          <a:bodyPr wrap="square">
            <a:spAutoFit/>
          </a:bodyPr>
          <a:lstStyle/>
          <a:p>
            <a:pPr indent="252095" algn="just">
              <a:lnSpc>
                <a:spcPct val="125000"/>
              </a:lnSpc>
              <a:spcBef>
                <a:spcPts val="600"/>
              </a:spcBef>
              <a:spcAft>
                <a:spcPts val="400"/>
              </a:spcAft>
              <a:buAutoNum type="arabicPeriod"/>
            </a:pPr>
            <a:r>
              <a:rPr lang="pt-BR" sz="3000" b="0" u="sng" dirty="0" smtClean="0">
                <a:solidFill>
                  <a:srgbClr val="FF0000"/>
                </a:solidFill>
                <a:effectLst/>
                <a:latin typeface="Times New Roman" panose="02020603050405020304" pitchFamily="18" charset="0"/>
                <a:ea typeface="Times New Roman" panose="02020603050405020304" pitchFamily="18" charset="0"/>
              </a:rPr>
              <a:t>Giai </a:t>
            </a:r>
            <a:r>
              <a:rPr lang="pt-BR" sz="3000" b="0" u="sng" dirty="0">
                <a:solidFill>
                  <a:srgbClr val="FF0000"/>
                </a:solidFill>
                <a:effectLst/>
                <a:latin typeface="Times New Roman" panose="02020603050405020304" pitchFamily="18" charset="0"/>
                <a:ea typeface="Times New Roman" panose="02020603050405020304" pitchFamily="18" charset="0"/>
              </a:rPr>
              <a:t>đoạn từ năm 1945 đến giữa những năm 60 của thế kỉ </a:t>
            </a:r>
            <a:r>
              <a:rPr lang="pt-BR" sz="3000" b="0" u="sng" dirty="0" smtClean="0">
                <a:solidFill>
                  <a:srgbClr val="FF0000"/>
                </a:solidFill>
                <a:effectLst/>
                <a:latin typeface="Times New Roman" panose="02020603050405020304" pitchFamily="18" charset="0"/>
                <a:ea typeface="Times New Roman" panose="02020603050405020304" pitchFamily="18" charset="0"/>
              </a:rPr>
              <a:t>XX:</a:t>
            </a:r>
          </a:p>
          <a:p>
            <a:pPr indent="252095" algn="just">
              <a:lnSpc>
                <a:spcPct val="125000"/>
              </a:lnSpc>
              <a:spcBef>
                <a:spcPts val="600"/>
              </a:spcBef>
              <a:spcAft>
                <a:spcPts val="400"/>
              </a:spcAft>
              <a:buFontTx/>
              <a:buAutoNum type="arabicPeriod"/>
            </a:pPr>
            <a:r>
              <a:rPr lang="pt-BR" sz="3000" u="sng" dirty="0" smtClean="0">
                <a:solidFill>
                  <a:srgbClr val="FF0000"/>
                </a:solidFill>
                <a:latin typeface="Times New Roman" panose="02020603050405020304" pitchFamily="18" charset="0"/>
                <a:ea typeface="Times New Roman" panose="02020603050405020304" pitchFamily="18" charset="0"/>
              </a:rPr>
              <a:t>Giai đoạn từ giữa những năm 60 đến giữa những năm 70 của thế kỉ XX </a:t>
            </a:r>
          </a:p>
          <a:p>
            <a:pPr indent="252095" algn="just">
              <a:lnSpc>
                <a:spcPct val="125000"/>
              </a:lnSpc>
              <a:spcBef>
                <a:spcPts val="600"/>
              </a:spcBef>
              <a:spcAft>
                <a:spcPts val="400"/>
              </a:spcAft>
              <a:buAutoNum type="arabicPeriod"/>
            </a:pPr>
            <a:endParaRPr lang="pt-BR" sz="3000" b="0" u="sng" dirty="0" smtClean="0">
              <a:solidFill>
                <a:srgbClr val="FFFF00"/>
              </a:solidFill>
              <a:effectLst/>
              <a:latin typeface="Times New Roman" panose="02020603050405020304" pitchFamily="18" charset="0"/>
              <a:ea typeface="Times New Roman" panose="02020603050405020304" pitchFamily="18" charset="0"/>
            </a:endParaRPr>
          </a:p>
          <a:p>
            <a:pPr indent="252095" algn="just">
              <a:lnSpc>
                <a:spcPct val="125000"/>
              </a:lnSpc>
              <a:spcBef>
                <a:spcPts val="600"/>
              </a:spcBef>
              <a:spcAft>
                <a:spcPts val="400"/>
              </a:spcAft>
            </a:pPr>
            <a:endParaRPr lang="en-US" sz="3000" b="1" u="sng" dirty="0">
              <a:solidFill>
                <a:srgbClr val="FFFF00"/>
              </a:solidFill>
              <a:effectLst/>
              <a:latin typeface="Times New Roman" panose="02020603050405020304" pitchFamily="18" charset="0"/>
              <a:ea typeface="Times New Roman" panose="02020603050405020304" pitchFamily="18" charset="0"/>
            </a:endParaRPr>
          </a:p>
          <a:p>
            <a:pPr algn="just">
              <a:lnSpc>
                <a:spcPct val="125000"/>
              </a:lnSpc>
            </a:pPr>
            <a:endParaRPr lang="en-US" sz="3000" dirty="0">
              <a:solidFill>
                <a:schemeClr val="bg1"/>
              </a:solidFill>
              <a:effectLst/>
              <a:latin typeface=".VnTime"/>
              <a:ea typeface="Times New Roman" panose="02020603050405020304" pitchFamily="18" charset="0"/>
              <a:cs typeface="Times New Roman" panose="02020603050405020304" pitchFamily="18" charset="0"/>
            </a:endParaRPr>
          </a:p>
        </p:txBody>
      </p:sp>
      <p:sp>
        <p:nvSpPr>
          <p:cNvPr id="2" name="TextBox 1"/>
          <p:cNvSpPr txBox="1"/>
          <p:nvPr/>
        </p:nvSpPr>
        <p:spPr>
          <a:xfrm>
            <a:off x="5357446" y="2684585"/>
            <a:ext cx="5791200" cy="1200329"/>
          </a:xfrm>
          <a:prstGeom prst="rect">
            <a:avLst/>
          </a:prstGeom>
          <a:noFill/>
        </p:spPr>
        <p:txBody>
          <a:bodyPr wrap="square" rtlCol="0">
            <a:spAutoFit/>
          </a:bodyPr>
          <a:lstStyle/>
          <a:p>
            <a:r>
              <a:rPr lang="vi-VN" sz="2400" dirty="0"/>
              <a:t>? Trong giai </a:t>
            </a:r>
            <a:r>
              <a:rPr lang="vi-VN" sz="2400" dirty="0" smtClean="0"/>
              <a:t>đoạn này</a:t>
            </a:r>
            <a:r>
              <a:rPr lang="vi-VN" sz="2400" dirty="0"/>
              <a:t>, </a:t>
            </a:r>
            <a:r>
              <a:rPr lang="vi-VN" sz="2400" dirty="0" smtClean="0"/>
              <a:t>nổi </a:t>
            </a:r>
            <a:r>
              <a:rPr lang="vi-VN" sz="2400" dirty="0"/>
              <a:t>bật </a:t>
            </a:r>
            <a:r>
              <a:rPr lang="vi-VN" sz="2400" dirty="0" smtClean="0"/>
              <a:t>lên là</a:t>
            </a:r>
            <a:r>
              <a:rPr lang="en-US" sz="2400" dirty="0" smtClean="0"/>
              <a:t> </a:t>
            </a:r>
            <a:r>
              <a:rPr lang="vi-VN" sz="2400" dirty="0" smtClean="0"/>
              <a:t>phong trào đấu </a:t>
            </a:r>
            <a:r>
              <a:rPr lang="vi-VN" sz="2400" dirty="0"/>
              <a:t>tranh của những </a:t>
            </a:r>
            <a:r>
              <a:rPr lang="vi-VN" sz="2400" dirty="0" smtClean="0"/>
              <a:t>nước nào</a:t>
            </a:r>
            <a:r>
              <a:rPr lang="en-US" sz="2400" dirty="0" smtClean="0"/>
              <a:t>?</a:t>
            </a:r>
            <a:r>
              <a:rPr lang="vi-VN" sz="2400" dirty="0" smtClean="0"/>
              <a:t>.</a:t>
            </a:r>
            <a:endParaRPr lang="vi-VN" sz="2400" dirty="0"/>
          </a:p>
        </p:txBody>
      </p:sp>
    </p:spTree>
    <p:extLst>
      <p:ext uri="{BB962C8B-B14F-4D97-AF65-F5344CB8AC3E}">
        <p14:creationId xmlns:p14="http://schemas.microsoft.com/office/powerpoint/2010/main" val="363753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2"/>
                                        </p:tgtEl>
                                        <p:attrNameLst>
                                          <p:attrName>ppt_x</p:attrName>
                                        </p:attrNameLst>
                                      </p:cBhvr>
                                      <p:tavLst>
                                        <p:tav tm="0">
                                          <p:val>
                                            <p:strVal val="ppt_x"/>
                                          </p:val>
                                        </p:tav>
                                        <p:tav tm="100000">
                                          <p:val>
                                            <p:strVal val="ppt_x"/>
                                          </p:val>
                                        </p:tav>
                                      </p:tavLst>
                                    </p:anim>
                                    <p:anim calcmode="lin" valueType="num">
                                      <p:cBhvr additive="base">
                                        <p:cTn id="19" dur="500"/>
                                        <p:tgtEl>
                                          <p:spTgt spid="2"/>
                                        </p:tgtEl>
                                        <p:attrNameLst>
                                          <p:attrName>ppt_y</p:attrName>
                                        </p:attrNameLst>
                                      </p:cBhvr>
                                      <p:tavLst>
                                        <p:tav tm="0">
                                          <p:val>
                                            <p:strVal val="ppt_y"/>
                                          </p:val>
                                        </p:tav>
                                        <p:tav tm="100000">
                                          <p:val>
                                            <p:strVal val="1+ppt_h/2"/>
                                          </p:val>
                                        </p:tav>
                                      </p:tavLst>
                                    </p:anim>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D Chau Phi">
            <a:extLst>
              <a:ext uri="{FF2B5EF4-FFF2-40B4-BE49-F238E27FC236}">
                <a16:creationId xmlns:a16="http://schemas.microsoft.com/office/drawing/2014/main" xmlns="" id="{F78727EE-F48B-4AF3-82A1-8DF5EBACEA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7594" t="6787" r="5063" b="6335"/>
          <a:stretch>
            <a:fillRect/>
          </a:stretch>
        </p:blipFill>
        <p:spPr bwMode="auto">
          <a:xfrm>
            <a:off x="0" y="0"/>
            <a:ext cx="12192000" cy="678180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13" descr="ag00355_.gif">
            <a:hlinkClick r:id="rId3" action="ppaction://hlinkfile"/>
            <a:extLst>
              <a:ext uri="{FF2B5EF4-FFF2-40B4-BE49-F238E27FC236}">
                <a16:creationId xmlns:a16="http://schemas.microsoft.com/office/drawing/2014/main" xmlns="" id="{3A7A40EB-B22A-47A0-A98A-FBEC347FEB95}"/>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5781" y="4391891"/>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3" descr="ag00355_.gif">
            <a:hlinkClick r:id="rId3" action="ppaction://hlinkfile"/>
            <a:extLst>
              <a:ext uri="{FF2B5EF4-FFF2-40B4-BE49-F238E27FC236}">
                <a16:creationId xmlns:a16="http://schemas.microsoft.com/office/drawing/2014/main" xmlns="" id="{59B3D5CF-9CF3-4E4F-B7AE-885952C9D20D}"/>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3782" y="4384964"/>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3" descr="ag00355_.gif">
            <a:hlinkClick r:id="rId3" action="ppaction://hlinkfile"/>
            <a:extLst>
              <a:ext uri="{FF2B5EF4-FFF2-40B4-BE49-F238E27FC236}">
                <a16:creationId xmlns:a16="http://schemas.microsoft.com/office/drawing/2014/main" xmlns="" id="{5D05B403-26FA-43AA-88A8-AB375282B436}"/>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618" y="1953491"/>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ox(in)">
                                      <p:cBhvr>
                                        <p:cTn id="7" dur="500"/>
                                        <p:tgtEl>
                                          <p:spTgt spid="15365"/>
                                        </p:tgtEl>
                                      </p:cBhvr>
                                    </p:animEffect>
                                  </p:childTnLst>
                                </p:cTn>
                              </p:par>
                              <p:par>
                                <p:cTn id="8" presetID="4" presetClass="entr" presetSubtype="16" fill="hold" nodeType="withEffect">
                                  <p:stCondLst>
                                    <p:cond delay="0"/>
                                  </p:stCondLst>
                                  <p:childTnLst>
                                    <p:set>
                                      <p:cBhvr>
                                        <p:cTn id="9" dur="1" fill="hold">
                                          <p:stCondLst>
                                            <p:cond delay="0"/>
                                          </p:stCondLst>
                                        </p:cTn>
                                        <p:tgtEl>
                                          <p:spTgt spid="15366"/>
                                        </p:tgtEl>
                                        <p:attrNameLst>
                                          <p:attrName>style.visibility</p:attrName>
                                        </p:attrNameLst>
                                      </p:cBhvr>
                                      <p:to>
                                        <p:strVal val="visible"/>
                                      </p:to>
                                    </p:set>
                                    <p:animEffect transition="in" filter="box(in)">
                                      <p:cBhvr>
                                        <p:cTn id="10" dur="500"/>
                                        <p:tgtEl>
                                          <p:spTgt spid="15366"/>
                                        </p:tgtEl>
                                      </p:cBhvr>
                                    </p:animEffect>
                                  </p:childTnLst>
                                </p:cTn>
                              </p:par>
                              <p:par>
                                <p:cTn id="11" presetID="4" presetClass="entr" presetSubtype="16" fill="hold" nodeType="withEffect">
                                  <p:stCondLst>
                                    <p:cond delay="0"/>
                                  </p:stCondLst>
                                  <p:childTnLst>
                                    <p:set>
                                      <p:cBhvr>
                                        <p:cTn id="12" dur="1" fill="hold">
                                          <p:stCondLst>
                                            <p:cond delay="0"/>
                                          </p:stCondLst>
                                        </p:cTn>
                                        <p:tgtEl>
                                          <p:spTgt spid="15367"/>
                                        </p:tgtEl>
                                        <p:attrNameLst>
                                          <p:attrName>style.visibility</p:attrName>
                                        </p:attrNameLst>
                                      </p:cBhvr>
                                      <p:to>
                                        <p:strVal val="visible"/>
                                      </p:to>
                                    </p:set>
                                    <p:animEffect transition="in" filter="box(in)">
                                      <p:cBhvr>
                                        <p:cTn id="13" dur="500"/>
                                        <p:tgtEl>
                                          <p:spTgt spid="15367"/>
                                        </p:tgtEl>
                                      </p:cBhvr>
                                    </p:animEffect>
                                  </p:childTnLst>
                                </p:cTn>
                              </p:par>
                              <p:par>
                                <p:cTn id="14" presetID="5" presetClass="entr" presetSubtype="10" fill="hold" nodeType="withEffect">
                                  <p:stCondLst>
                                    <p:cond delay="0"/>
                                  </p:stCondLst>
                                  <p:childTnLst>
                                    <p:set>
                                      <p:cBhvr>
                                        <p:cTn id="15" dur="1" fill="hold">
                                          <p:stCondLst>
                                            <p:cond delay="0"/>
                                          </p:stCondLst>
                                        </p:cTn>
                                        <p:tgtEl>
                                          <p:spTgt spid="15362"/>
                                        </p:tgtEl>
                                        <p:attrNameLst>
                                          <p:attrName>style.visibility</p:attrName>
                                        </p:attrNameLst>
                                      </p:cBhvr>
                                      <p:to>
                                        <p:strVal val="visible"/>
                                      </p:to>
                                    </p:set>
                                    <p:animEffect transition="in" filter="checkerboard(across)">
                                      <p:cBhvr>
                                        <p:cTn id="16"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5B841B96-C7EF-4BD8-95CE-5390F1972A89}"/>
              </a:ext>
            </a:extLst>
          </p:cNvPr>
          <p:cNvSpPr>
            <a:spLocks noGrp="1" noChangeArrowheads="1"/>
          </p:cNvSpPr>
          <p:nvPr>
            <p:ph type="body" idx="1"/>
          </p:nvPr>
        </p:nvSpPr>
        <p:spPr>
          <a:xfrm>
            <a:off x="1524000" y="0"/>
            <a:ext cx="9144000" cy="1828800"/>
          </a:xfrm>
        </p:spPr>
        <p:txBody>
          <a:bodyPr/>
          <a:lstStyle/>
          <a:p>
            <a:pPr algn="ctr">
              <a:lnSpc>
                <a:spcPct val="115000"/>
              </a:lnSpc>
              <a:spcBef>
                <a:spcPct val="50000"/>
              </a:spcBef>
              <a:buNone/>
              <a:defRPr/>
            </a:pPr>
            <a:r>
              <a:rPr lang="en-US" sz="1800" b="1" i="1" u="sng" dirty="0" err="1">
                <a:solidFill>
                  <a:srgbClr val="FF0000"/>
                </a:solidFill>
                <a:latin typeface="Times New Roman" panose="02020603050405020304" pitchFamily="18" charset="0"/>
                <a:cs typeface="Times New Roman" panose="02020603050405020304" pitchFamily="18" charset="0"/>
              </a:rPr>
              <a:t>Nội</a:t>
            </a:r>
            <a:r>
              <a:rPr lang="en-US" sz="1800" b="1" i="1" u="sng" dirty="0">
                <a:solidFill>
                  <a:srgbClr val="FF0000"/>
                </a:solidFill>
                <a:latin typeface="Times New Roman" panose="02020603050405020304" pitchFamily="18" charset="0"/>
                <a:cs typeface="Times New Roman" panose="02020603050405020304" pitchFamily="18" charset="0"/>
              </a:rPr>
              <a:t> dung 1:</a:t>
            </a:r>
            <a:r>
              <a:rPr lang="en-US" sz="1800" b="1" i="1" dirty="0">
                <a:solidFill>
                  <a:srgbClr val="FF0000"/>
                </a:solidFill>
                <a:latin typeface="Times New Roman" panose="02020603050405020304" pitchFamily="18" charset="0"/>
                <a:cs typeface="Times New Roman" panose="02020603050405020304" pitchFamily="18" charset="0"/>
              </a:rPr>
              <a:t>  </a:t>
            </a:r>
            <a:r>
              <a:rPr lang="en-US" sz="1800" b="1" dirty="0">
                <a:solidFill>
                  <a:srgbClr val="FF0000"/>
                </a:solidFill>
                <a:latin typeface="Times New Roman" panose="02020603050405020304" pitchFamily="18" charset="0"/>
                <a:cs typeface="Times New Roman" panose="02020603050405020304" pitchFamily="18" charset="0"/>
              </a:rPr>
              <a:t>QUÁ TRÌNH PHÁT TRIỂN CỦA PHONG TRÀO GIẢI PHÓNG DÂN TỘC VÀ SỰ TAN RÃ  CỦA HỆ THỐNG THUỘC ĐỊA</a:t>
            </a:r>
          </a:p>
          <a:p>
            <a:pPr eaLnBrk="1" hangingPunct="1">
              <a:lnSpc>
                <a:spcPct val="130000"/>
              </a:lnSpc>
              <a:buFont typeface="Wingdings" panose="05000000000000000000" pitchFamily="2" charset="2"/>
              <a:buNone/>
              <a:defRPr/>
            </a:pPr>
            <a:endParaRPr lang="en-US" sz="1800" b="1" u="sng" dirty="0">
              <a:solidFill>
                <a:srgbClr val="FFFF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94C6787-14EE-4733-8B13-F3C3993E3887}"/>
              </a:ext>
            </a:extLst>
          </p:cNvPr>
          <p:cNvSpPr txBox="1"/>
          <p:nvPr/>
        </p:nvSpPr>
        <p:spPr>
          <a:xfrm>
            <a:off x="177800" y="1109271"/>
            <a:ext cx="9880600" cy="3849772"/>
          </a:xfrm>
          <a:prstGeom prst="rect">
            <a:avLst/>
          </a:prstGeom>
          <a:noFill/>
        </p:spPr>
        <p:txBody>
          <a:bodyPr wrap="square">
            <a:spAutoFit/>
          </a:bodyPr>
          <a:lstStyle/>
          <a:p>
            <a:pPr indent="252095" algn="just">
              <a:lnSpc>
                <a:spcPct val="125000"/>
              </a:lnSpc>
              <a:spcBef>
                <a:spcPts val="600"/>
              </a:spcBef>
              <a:spcAft>
                <a:spcPts val="400"/>
              </a:spcAft>
            </a:pPr>
            <a:r>
              <a:rPr lang="pt-BR" sz="3000" u="sng" dirty="0">
                <a:solidFill>
                  <a:srgbClr val="FF0000"/>
                </a:solidFill>
                <a:effectLst/>
                <a:latin typeface="Times New Roman" panose="02020603050405020304" pitchFamily="18" charset="0"/>
                <a:ea typeface="Times New Roman" panose="02020603050405020304" pitchFamily="18" charset="0"/>
              </a:rPr>
              <a:t>2. Giai đoạn từ giữa những năm 60 đến giữa những năm 70 của thế kỉ XX </a:t>
            </a:r>
          </a:p>
          <a:p>
            <a:pPr indent="252095" algn="just">
              <a:lnSpc>
                <a:spcPct val="125000"/>
              </a:lnSpc>
              <a:spcBef>
                <a:spcPts val="600"/>
              </a:spcBef>
              <a:spcAft>
                <a:spcPts val="400"/>
              </a:spcAft>
              <a:buFontTx/>
              <a:buChar char="-"/>
            </a:pPr>
            <a:r>
              <a:rPr lang="en-US" sz="3000" dirty="0" err="1" smtClean="0">
                <a:latin typeface="Times New Roman" panose="02020603050405020304" pitchFamily="18" charset="0"/>
                <a:ea typeface="Times New Roman" panose="02020603050405020304" pitchFamily="18" charset="0"/>
              </a:rPr>
              <a:t>T</a:t>
            </a:r>
            <a:r>
              <a:rPr lang="en-US" sz="3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hắng</a:t>
            </a:r>
            <a:r>
              <a:rPr lang="en-US" sz="3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lật</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ách</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Bồ</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Nha</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giành</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Ăng</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gô</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-la,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Mô-dăm-bích</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Ghi-nê</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Bít-xao</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1974 </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1975</a:t>
            </a:r>
            <a:r>
              <a:rPr lang="en-US" sz="3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252095" algn="just">
              <a:lnSpc>
                <a:spcPct val="125000"/>
              </a:lnSpc>
              <a:spcBef>
                <a:spcPts val="600"/>
              </a:spcBef>
              <a:spcAft>
                <a:spcPts val="400"/>
              </a:spcAft>
              <a:buFontTx/>
              <a:buChar char="-"/>
            </a:pP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lợi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trọng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châu</a:t>
            </a:r>
            <a:r>
              <a:rPr lang="en-US" sz="3200" dirty="0" smtClean="0">
                <a:latin typeface="Times New Roman" pitchFamily="18" charset="0"/>
                <a:cs typeface="Times New Roman" pitchFamily="18" charset="0"/>
              </a:rPr>
              <a:t> Phi</a:t>
            </a:r>
          </a:p>
        </p:txBody>
      </p:sp>
      <p:pic>
        <p:nvPicPr>
          <p:cNvPr id="4" name="Picture 5" descr="Tay_cam_but_b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953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1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5B841B96-C7EF-4BD8-95CE-5390F1972A89}"/>
              </a:ext>
            </a:extLst>
          </p:cNvPr>
          <p:cNvSpPr>
            <a:spLocks noGrp="1" noChangeArrowheads="1"/>
          </p:cNvSpPr>
          <p:nvPr>
            <p:ph type="body" idx="1"/>
          </p:nvPr>
        </p:nvSpPr>
        <p:spPr>
          <a:xfrm>
            <a:off x="748145" y="0"/>
            <a:ext cx="11443855" cy="1330036"/>
          </a:xfrm>
        </p:spPr>
        <p:txBody>
          <a:bodyPr>
            <a:normAutofit/>
          </a:bodyPr>
          <a:lstStyle/>
          <a:p>
            <a:pPr algn="ctr">
              <a:lnSpc>
                <a:spcPct val="115000"/>
              </a:lnSpc>
              <a:spcBef>
                <a:spcPct val="50000"/>
              </a:spcBef>
              <a:buNone/>
              <a:defRPr/>
            </a:pPr>
            <a:r>
              <a:rPr lang="en-US" sz="2400" b="1" i="1" u="sng" dirty="0" err="1">
                <a:solidFill>
                  <a:srgbClr val="FF0000"/>
                </a:solidFill>
                <a:latin typeface="Times New Roman" panose="02020603050405020304" pitchFamily="18" charset="0"/>
                <a:cs typeface="Times New Roman" panose="02020603050405020304" pitchFamily="18" charset="0"/>
              </a:rPr>
              <a:t>Nội</a:t>
            </a:r>
            <a:r>
              <a:rPr lang="en-US" sz="2400" b="1" i="1" u="sng" dirty="0">
                <a:solidFill>
                  <a:srgbClr val="FF0000"/>
                </a:solidFill>
                <a:latin typeface="Times New Roman" panose="02020603050405020304" pitchFamily="18" charset="0"/>
                <a:cs typeface="Times New Roman" panose="02020603050405020304" pitchFamily="18" charset="0"/>
              </a:rPr>
              <a:t> dung 1:</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QUÁ TRÌNH PHÁT TRIỂN CỦA PHONG TRÀO GIẢI PHÓNG DÂN TỘC VÀ SỰ TAN RÃ  CỦA HỆ THỐNG THUỘC ĐỊA</a:t>
            </a:r>
          </a:p>
          <a:p>
            <a:pPr eaLnBrk="1" hangingPunct="1">
              <a:lnSpc>
                <a:spcPct val="130000"/>
              </a:lnSpc>
              <a:buFont typeface="Wingdings" panose="05000000000000000000" pitchFamily="2" charset="2"/>
              <a:buNone/>
              <a:defRPr/>
            </a:pPr>
            <a:endParaRPr lang="en-US" sz="2400" b="1" u="sng" dirty="0">
              <a:solidFill>
                <a:srgbClr val="FFFF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8B5E3EDC-E572-4FFF-8BE0-8CEC5FAE4B86}"/>
              </a:ext>
            </a:extLst>
          </p:cNvPr>
          <p:cNvSpPr txBox="1"/>
          <p:nvPr/>
        </p:nvSpPr>
        <p:spPr>
          <a:xfrm>
            <a:off x="254923" y="1084488"/>
            <a:ext cx="11053354" cy="6683881"/>
          </a:xfrm>
          <a:prstGeom prst="rect">
            <a:avLst/>
          </a:prstGeom>
          <a:noFill/>
        </p:spPr>
        <p:txBody>
          <a:bodyPr wrap="square">
            <a:spAutoFit/>
          </a:bodyPr>
          <a:lstStyle/>
          <a:p>
            <a:pPr indent="252095" algn="just">
              <a:lnSpc>
                <a:spcPct val="125000"/>
              </a:lnSpc>
              <a:spcBef>
                <a:spcPts val="600"/>
              </a:spcBef>
              <a:spcAft>
                <a:spcPts val="400"/>
              </a:spcAft>
              <a:buAutoNum type="arabicPeriod"/>
            </a:pPr>
            <a:r>
              <a:rPr lang="pt-BR" sz="3000" b="0" u="sng" dirty="0" smtClean="0">
                <a:solidFill>
                  <a:srgbClr val="FF0000"/>
                </a:solidFill>
                <a:effectLst/>
                <a:latin typeface="Times New Roman" panose="02020603050405020304" pitchFamily="18" charset="0"/>
                <a:ea typeface="Times New Roman" panose="02020603050405020304" pitchFamily="18" charset="0"/>
              </a:rPr>
              <a:t>Giai </a:t>
            </a:r>
            <a:r>
              <a:rPr lang="pt-BR" sz="3000" b="0" u="sng" dirty="0">
                <a:solidFill>
                  <a:srgbClr val="FF0000"/>
                </a:solidFill>
                <a:effectLst/>
                <a:latin typeface="Times New Roman" panose="02020603050405020304" pitchFamily="18" charset="0"/>
                <a:ea typeface="Times New Roman" panose="02020603050405020304" pitchFamily="18" charset="0"/>
              </a:rPr>
              <a:t>đoạn từ năm 1945 đến giữa những năm 60 của thế kỉ </a:t>
            </a:r>
            <a:r>
              <a:rPr lang="pt-BR" sz="3000" b="0" u="sng" dirty="0" smtClean="0">
                <a:solidFill>
                  <a:srgbClr val="FF0000"/>
                </a:solidFill>
                <a:effectLst/>
                <a:latin typeface="Times New Roman" panose="02020603050405020304" pitchFamily="18" charset="0"/>
                <a:ea typeface="Times New Roman" panose="02020603050405020304" pitchFamily="18" charset="0"/>
              </a:rPr>
              <a:t>XX:</a:t>
            </a:r>
          </a:p>
          <a:p>
            <a:pPr indent="252095" algn="just">
              <a:lnSpc>
                <a:spcPct val="125000"/>
              </a:lnSpc>
              <a:spcBef>
                <a:spcPts val="600"/>
              </a:spcBef>
              <a:spcAft>
                <a:spcPts val="400"/>
              </a:spcAft>
              <a:buFontTx/>
              <a:buAutoNum type="arabicPeriod"/>
            </a:pPr>
            <a:r>
              <a:rPr lang="pt-BR" sz="3000" u="sng" dirty="0" smtClean="0">
                <a:solidFill>
                  <a:srgbClr val="FF0000"/>
                </a:solidFill>
                <a:latin typeface="Times New Roman" panose="02020603050405020304" pitchFamily="18" charset="0"/>
                <a:ea typeface="Times New Roman" panose="02020603050405020304" pitchFamily="18" charset="0"/>
              </a:rPr>
              <a:t>Giai đoạn từ giữa những năm 60 đến giữa những năm 70 của thế kỉ XX :</a:t>
            </a:r>
          </a:p>
          <a:p>
            <a:pPr indent="252095" algn="just">
              <a:lnSpc>
                <a:spcPct val="125000"/>
              </a:lnSpc>
              <a:spcBef>
                <a:spcPts val="600"/>
              </a:spcBef>
              <a:spcAft>
                <a:spcPts val="400"/>
              </a:spcAft>
              <a:buFontTx/>
              <a:buAutoNum type="arabicPeriod"/>
            </a:pPr>
            <a:r>
              <a:rPr lang="pt-BR" sz="3000" u="sng" dirty="0" smtClean="0">
                <a:solidFill>
                  <a:srgbClr val="FF0000"/>
                </a:solidFill>
                <a:latin typeface="Times New Roman" panose="02020603050405020304" pitchFamily="18" charset="0"/>
                <a:ea typeface="Times New Roman" panose="02020603050405020304" pitchFamily="18" charset="0"/>
              </a:rPr>
              <a:t>Giai đoạn từ giữa những năm 70 đến giữa những năm 90 của thế kỉ XX</a:t>
            </a:r>
            <a:endParaRPr lang="en-US" sz="3000" b="1" u="sng" dirty="0" smtClean="0">
              <a:solidFill>
                <a:srgbClr val="FF0000"/>
              </a:solidFill>
              <a:latin typeface="Times New Roman" panose="02020603050405020304" pitchFamily="18" charset="0"/>
              <a:ea typeface="Times New Roman" panose="02020603050405020304" pitchFamily="18" charset="0"/>
            </a:endParaRPr>
          </a:p>
          <a:p>
            <a:pPr indent="252095" algn="just">
              <a:lnSpc>
                <a:spcPct val="125000"/>
              </a:lnSpc>
              <a:spcBef>
                <a:spcPts val="600"/>
              </a:spcBef>
              <a:spcAft>
                <a:spcPts val="400"/>
              </a:spcAft>
              <a:buFontTx/>
              <a:buAutoNum type="arabicPeriod"/>
            </a:pPr>
            <a:endParaRPr lang="pt-BR" sz="3000" u="sng" dirty="0" smtClean="0">
              <a:solidFill>
                <a:srgbClr val="FFFF00"/>
              </a:solidFill>
              <a:latin typeface="Times New Roman" panose="02020603050405020304" pitchFamily="18" charset="0"/>
              <a:ea typeface="Times New Roman" panose="02020603050405020304" pitchFamily="18" charset="0"/>
            </a:endParaRPr>
          </a:p>
          <a:p>
            <a:pPr indent="252095" algn="just">
              <a:lnSpc>
                <a:spcPct val="125000"/>
              </a:lnSpc>
              <a:spcBef>
                <a:spcPts val="600"/>
              </a:spcBef>
              <a:spcAft>
                <a:spcPts val="400"/>
              </a:spcAft>
              <a:buFontTx/>
              <a:buAutoNum type="arabicPeriod"/>
            </a:pPr>
            <a:endParaRPr lang="pt-BR" sz="3000" u="sng" dirty="0" smtClean="0">
              <a:solidFill>
                <a:srgbClr val="FFFF00"/>
              </a:solidFill>
              <a:latin typeface="Times New Roman" panose="02020603050405020304" pitchFamily="18" charset="0"/>
              <a:ea typeface="Times New Roman" panose="02020603050405020304" pitchFamily="18" charset="0"/>
            </a:endParaRPr>
          </a:p>
          <a:p>
            <a:pPr indent="252095" algn="just">
              <a:lnSpc>
                <a:spcPct val="125000"/>
              </a:lnSpc>
              <a:spcBef>
                <a:spcPts val="600"/>
              </a:spcBef>
              <a:spcAft>
                <a:spcPts val="400"/>
              </a:spcAft>
              <a:buAutoNum type="arabicPeriod"/>
            </a:pPr>
            <a:endParaRPr lang="pt-BR" sz="3000" b="0" u="sng" dirty="0" smtClean="0">
              <a:solidFill>
                <a:srgbClr val="FFFF00"/>
              </a:solidFill>
              <a:effectLst/>
              <a:latin typeface="Times New Roman" panose="02020603050405020304" pitchFamily="18" charset="0"/>
              <a:ea typeface="Times New Roman" panose="02020603050405020304" pitchFamily="18" charset="0"/>
            </a:endParaRPr>
          </a:p>
          <a:p>
            <a:pPr indent="252095" algn="just">
              <a:lnSpc>
                <a:spcPct val="125000"/>
              </a:lnSpc>
              <a:spcBef>
                <a:spcPts val="600"/>
              </a:spcBef>
              <a:spcAft>
                <a:spcPts val="400"/>
              </a:spcAft>
            </a:pPr>
            <a:endParaRPr lang="en-US" sz="3000" b="1" u="sng" dirty="0">
              <a:solidFill>
                <a:srgbClr val="FFFF00"/>
              </a:solidFill>
              <a:effectLst/>
              <a:latin typeface="Times New Roman" panose="02020603050405020304" pitchFamily="18" charset="0"/>
              <a:ea typeface="Times New Roman" panose="02020603050405020304" pitchFamily="18" charset="0"/>
            </a:endParaRPr>
          </a:p>
          <a:p>
            <a:pPr algn="just">
              <a:lnSpc>
                <a:spcPct val="125000"/>
              </a:lnSpc>
            </a:pPr>
            <a:endParaRPr lang="en-US" sz="3000" dirty="0">
              <a:solidFill>
                <a:schemeClr val="bg1"/>
              </a:solidFill>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53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left)">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D Chau Phi">
            <a:extLst>
              <a:ext uri="{FF2B5EF4-FFF2-40B4-BE49-F238E27FC236}">
                <a16:creationId xmlns:a16="http://schemas.microsoft.com/office/drawing/2014/main" xmlns="" id="{F78727EE-F48B-4AF3-82A1-8DF5EBACEA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7594" t="6787" r="5063" b="6335"/>
          <a:stretch>
            <a:fillRect/>
          </a:stretch>
        </p:blipFill>
        <p:spPr bwMode="auto">
          <a:xfrm>
            <a:off x="0" y="0"/>
            <a:ext cx="12192000" cy="678180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heckerboard(across)">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fontAlgn="auto" hangingPunct="1">
              <a:spcAft>
                <a:spcPts val="0"/>
              </a:spcAft>
              <a:defRPr/>
            </a:pPr>
            <a:endParaRPr lang="en-US" smtClean="0"/>
          </a:p>
        </p:txBody>
      </p:sp>
      <p:sp>
        <p:nvSpPr>
          <p:cNvPr id="29699" name="Rectangle 3"/>
          <p:cNvSpPr>
            <a:spLocks noGrp="1" noChangeArrowheads="1"/>
          </p:cNvSpPr>
          <p:nvPr>
            <p:ph sz="quarter" idx="1"/>
          </p:nvPr>
        </p:nvSpPr>
        <p:spPr>
          <a:xfrm>
            <a:off x="609600" y="1600201"/>
            <a:ext cx="9956800" cy="4873625"/>
          </a:xfrm>
        </p:spPr>
        <p:txBody>
          <a:bodyPr/>
          <a:lstStyle/>
          <a:p>
            <a:pPr eaLnBrk="1" hangingPunct="1"/>
            <a:endParaRPr lang="en-US" smtClean="0"/>
          </a:p>
        </p:txBody>
      </p:sp>
      <p:pic>
        <p:nvPicPr>
          <p:cNvPr id="29700" name="Picture 4" descr="nelsonmandela"/>
          <p:cNvPicPr>
            <a:picLocks noChangeAspect="1" noChangeArrowheads="1"/>
          </p:cNvPicPr>
          <p:nvPr/>
        </p:nvPicPr>
        <p:blipFill>
          <a:blip r:embed="rId2" cstate="print"/>
          <a:srcRect/>
          <a:stretch>
            <a:fillRect/>
          </a:stretch>
        </p:blipFill>
        <p:spPr bwMode="auto">
          <a:xfrm>
            <a:off x="224368" y="46038"/>
            <a:ext cx="11358033" cy="6507162"/>
          </a:xfrm>
          <a:prstGeom prst="rect">
            <a:avLst/>
          </a:prstGeom>
          <a:noFill/>
          <a:ln w="9525">
            <a:noFill/>
            <a:miter lim="800000"/>
            <a:headEnd/>
            <a:tailEnd/>
          </a:ln>
        </p:spPr>
      </p:pic>
      <p:sp>
        <p:nvSpPr>
          <p:cNvPr id="27653" name="Rectangle 5"/>
          <p:cNvSpPr>
            <a:spLocks noChangeArrowheads="1"/>
          </p:cNvSpPr>
          <p:nvPr/>
        </p:nvSpPr>
        <p:spPr bwMode="auto">
          <a:xfrm>
            <a:off x="3556000" y="6172200"/>
            <a:ext cx="5486400" cy="457200"/>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defRPr/>
            </a:pPr>
            <a:r>
              <a:rPr lang="en-US" sz="2400" b="1">
                <a:solidFill>
                  <a:srgbClr val="FF0000"/>
                </a:solidFill>
                <a:latin typeface="Times New Roman" pitchFamily="18" charset="0"/>
                <a:cs typeface="Times New Roman" pitchFamily="18" charset="0"/>
                <a:hlinkClick r:id="rId3" action="ppaction://hlinkfile"/>
              </a:rPr>
              <a:t>Nen – Xơn Man – đê - la</a:t>
            </a:r>
            <a:endParaRPr lang="en-US" sz="2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638" name="Rectangle 80">
            <a:extLst>
              <a:ext uri="{FF2B5EF4-FFF2-40B4-BE49-F238E27FC236}">
                <a16:creationId xmlns:a16="http://schemas.microsoft.com/office/drawing/2014/main" xmlns="" id="{25B97239-2685-48C8-8104-1D4E4E383D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6636" name="Picture 12" descr="SGK%20Lich%20su%208%20hinh%2071">
            <a:extLst>
              <a:ext uri="{FF2B5EF4-FFF2-40B4-BE49-F238E27FC236}">
                <a16:creationId xmlns:a16="http://schemas.microsoft.com/office/drawing/2014/main" xmlns="" id="{BEB5D457-2382-4B9E-8C52-3053A2BD6BD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778" r="-2" b="5060"/>
          <a:stretch/>
        </p:blipFill>
        <p:spPr bwMode="auto">
          <a:xfrm>
            <a:off x="321734" y="321733"/>
            <a:ext cx="5674894" cy="30308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Chinh phu bu nhin">
            <a:extLst>
              <a:ext uri="{FF2B5EF4-FFF2-40B4-BE49-F238E27FC236}">
                <a16:creationId xmlns:a16="http://schemas.microsoft.com/office/drawing/2014/main" xmlns="" id="{4F3A6754-4A85-467B-BE07-D765C6C9A3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07" r="23711" b="-1"/>
          <a:stretch/>
        </p:blipFill>
        <p:spPr bwMode="auto">
          <a:xfrm>
            <a:off x="321735" y="3524289"/>
            <a:ext cx="2676579" cy="27765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v5">
            <a:extLst>
              <a:ext uri="{FF2B5EF4-FFF2-40B4-BE49-F238E27FC236}">
                <a16:creationId xmlns:a16="http://schemas.microsoft.com/office/drawing/2014/main" xmlns="" id="{DCE2856A-4969-43B0-A152-35E56DA4CF8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458" r="4325" b="-4"/>
          <a:stretch/>
        </p:blipFill>
        <p:spPr bwMode="auto">
          <a:xfrm>
            <a:off x="3159553" y="3514855"/>
            <a:ext cx="2837076" cy="27859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descr="ANd9GcSTYONmxmx-Y7tD4S0VqMMNQ18zNLayXtDmyftKRialXAg_syKNgA">
            <a:extLst>
              <a:ext uri="{FF2B5EF4-FFF2-40B4-BE49-F238E27FC236}">
                <a16:creationId xmlns:a16="http://schemas.microsoft.com/office/drawing/2014/main" xmlns="" id="{F6EEEBFE-AB69-4972-B714-FE870624AF0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422" r="2" b="2"/>
          <a:stretch/>
        </p:blipFill>
        <p:spPr bwMode="auto">
          <a:xfrm>
            <a:off x="6195373" y="321733"/>
            <a:ext cx="5674892" cy="59790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30215" y="6424246"/>
            <a:ext cx="7233139" cy="369332"/>
          </a:xfrm>
          <a:prstGeom prst="rect">
            <a:avLst/>
          </a:prstGeom>
          <a:noFill/>
        </p:spPr>
        <p:txBody>
          <a:bodyPr wrap="square" rtlCol="0">
            <a:spAutoFit/>
          </a:bodyPr>
          <a:lstStyle/>
          <a:p>
            <a:pPr algn="ctr"/>
            <a:r>
              <a:rPr lang="en-US" i="1" dirty="0" err="1" smtClean="0">
                <a:solidFill>
                  <a:srgbClr val="FF0000"/>
                </a:solidFill>
              </a:rPr>
              <a:t>Phát</a:t>
            </a:r>
            <a:r>
              <a:rPr lang="en-US" i="1" dirty="0" smtClean="0">
                <a:solidFill>
                  <a:srgbClr val="FF0000"/>
                </a:solidFill>
              </a:rPr>
              <a:t> </a:t>
            </a:r>
            <a:r>
              <a:rPr lang="en-US" i="1" dirty="0" err="1" smtClean="0">
                <a:solidFill>
                  <a:srgbClr val="FF0000"/>
                </a:solidFill>
              </a:rPr>
              <a:t>xít</a:t>
            </a:r>
            <a:r>
              <a:rPr lang="en-US" i="1" dirty="0" smtClean="0">
                <a:solidFill>
                  <a:srgbClr val="FF0000"/>
                </a:solidFill>
              </a:rPr>
              <a:t> </a:t>
            </a:r>
            <a:r>
              <a:rPr lang="en-US" i="1" dirty="0" err="1" smtClean="0">
                <a:solidFill>
                  <a:srgbClr val="FF0000"/>
                </a:solidFill>
              </a:rPr>
              <a:t>Nhật</a:t>
            </a:r>
            <a:r>
              <a:rPr lang="en-US" i="1" dirty="0" smtClean="0">
                <a:solidFill>
                  <a:srgbClr val="FF0000"/>
                </a:solidFill>
              </a:rPr>
              <a:t> </a:t>
            </a:r>
            <a:r>
              <a:rPr lang="en-US" i="1" dirty="0" err="1" smtClean="0">
                <a:solidFill>
                  <a:srgbClr val="FF0000"/>
                </a:solidFill>
              </a:rPr>
              <a:t>đầu</a:t>
            </a:r>
            <a:r>
              <a:rPr lang="en-US" i="1" dirty="0" smtClean="0">
                <a:solidFill>
                  <a:srgbClr val="FF0000"/>
                </a:solidFill>
              </a:rPr>
              <a:t> </a:t>
            </a:r>
            <a:r>
              <a:rPr lang="en-US" i="1" dirty="0" err="1" smtClean="0">
                <a:solidFill>
                  <a:srgbClr val="FF0000"/>
                </a:solidFill>
              </a:rPr>
              <a:t>hàng</a:t>
            </a:r>
            <a:r>
              <a:rPr lang="en-US" i="1" dirty="0" smtClean="0">
                <a:solidFill>
                  <a:srgbClr val="FF0000"/>
                </a:solidFill>
              </a:rPr>
              <a:t> </a:t>
            </a:r>
            <a:endParaRPr lang="en-US"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wheel(1)">
                                      <p:cBhvr>
                                        <p:cTn id="7" dur="2000"/>
                                        <p:tgtEl>
                                          <p:spTgt spid="2663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6632"/>
                                        </p:tgtEl>
                                        <p:attrNameLst>
                                          <p:attrName>style.visibility</p:attrName>
                                        </p:attrNameLst>
                                      </p:cBhvr>
                                      <p:to>
                                        <p:strVal val="visible"/>
                                      </p:to>
                                    </p:set>
                                    <p:animEffect transition="in" filter="wheel(1)">
                                      <p:cBhvr>
                                        <p:cTn id="12" dur="2000"/>
                                        <p:tgtEl>
                                          <p:spTgt spid="2663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6634"/>
                                        </p:tgtEl>
                                        <p:attrNameLst>
                                          <p:attrName>style.visibility</p:attrName>
                                        </p:attrNameLst>
                                      </p:cBhvr>
                                      <p:to>
                                        <p:strVal val="visible"/>
                                      </p:to>
                                    </p:set>
                                    <p:animEffect transition="in" filter="wheel(1)">
                                      <p:cBhvr>
                                        <p:cTn id="17" dur="2000"/>
                                        <p:tgtEl>
                                          <p:spTgt spid="2663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6636"/>
                                        </p:tgtEl>
                                        <p:attrNameLst>
                                          <p:attrName>style.visibility</p:attrName>
                                        </p:attrNameLst>
                                      </p:cBhvr>
                                      <p:to>
                                        <p:strVal val="visible"/>
                                      </p:to>
                                    </p:set>
                                    <p:animEffect transition="in" filter="wheel(1)">
                                      <p:cBhvr>
                                        <p:cTn id="22" dur="2000"/>
                                        <p:tgtEl>
                                          <p:spTgt spid="2663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80">
                                          <p:stCondLst>
                                            <p:cond delay="0"/>
                                          </p:stCondLst>
                                        </p:cTn>
                                        <p:tgtEl>
                                          <p:spTgt spid="2"/>
                                        </p:tgtEl>
                                      </p:cBhvr>
                                    </p:animEffect>
                                    <p:anim calcmode="lin" valueType="num">
                                      <p:cBhvr>
                                        <p:cTn id="2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3" dur="26">
                                          <p:stCondLst>
                                            <p:cond delay="650"/>
                                          </p:stCondLst>
                                        </p:cTn>
                                        <p:tgtEl>
                                          <p:spTgt spid="2"/>
                                        </p:tgtEl>
                                      </p:cBhvr>
                                      <p:to x="100000" y="60000"/>
                                    </p:animScale>
                                    <p:animScale>
                                      <p:cBhvr>
                                        <p:cTn id="34" dur="166" decel="50000">
                                          <p:stCondLst>
                                            <p:cond delay="676"/>
                                          </p:stCondLst>
                                        </p:cTn>
                                        <p:tgtEl>
                                          <p:spTgt spid="2"/>
                                        </p:tgtEl>
                                      </p:cBhvr>
                                      <p:to x="100000" y="100000"/>
                                    </p:animScale>
                                    <p:animScale>
                                      <p:cBhvr>
                                        <p:cTn id="35" dur="26">
                                          <p:stCondLst>
                                            <p:cond delay="1312"/>
                                          </p:stCondLst>
                                        </p:cTn>
                                        <p:tgtEl>
                                          <p:spTgt spid="2"/>
                                        </p:tgtEl>
                                      </p:cBhvr>
                                      <p:to x="100000" y="80000"/>
                                    </p:animScale>
                                    <p:animScale>
                                      <p:cBhvr>
                                        <p:cTn id="36" dur="166" decel="50000">
                                          <p:stCondLst>
                                            <p:cond delay="1338"/>
                                          </p:stCondLst>
                                        </p:cTn>
                                        <p:tgtEl>
                                          <p:spTgt spid="2"/>
                                        </p:tgtEl>
                                      </p:cBhvr>
                                      <p:to x="100000" y="100000"/>
                                    </p:animScale>
                                    <p:animScale>
                                      <p:cBhvr>
                                        <p:cTn id="37" dur="26">
                                          <p:stCondLst>
                                            <p:cond delay="1642"/>
                                          </p:stCondLst>
                                        </p:cTn>
                                        <p:tgtEl>
                                          <p:spTgt spid="2"/>
                                        </p:tgtEl>
                                      </p:cBhvr>
                                      <p:to x="100000" y="90000"/>
                                    </p:animScale>
                                    <p:animScale>
                                      <p:cBhvr>
                                        <p:cTn id="38" dur="166" decel="50000">
                                          <p:stCondLst>
                                            <p:cond delay="1668"/>
                                          </p:stCondLst>
                                        </p:cTn>
                                        <p:tgtEl>
                                          <p:spTgt spid="2"/>
                                        </p:tgtEl>
                                      </p:cBhvr>
                                      <p:to x="100000" y="100000"/>
                                    </p:animScale>
                                    <p:animScale>
                                      <p:cBhvr>
                                        <p:cTn id="39" dur="26">
                                          <p:stCondLst>
                                            <p:cond delay="1808"/>
                                          </p:stCondLst>
                                        </p:cTn>
                                        <p:tgtEl>
                                          <p:spTgt spid="2"/>
                                        </p:tgtEl>
                                      </p:cBhvr>
                                      <p:to x="100000" y="95000"/>
                                    </p:animScale>
                                    <p:animScale>
                                      <p:cBhvr>
                                        <p:cTn id="4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5B841B96-C7EF-4BD8-95CE-5390F1972A89}"/>
              </a:ext>
            </a:extLst>
          </p:cNvPr>
          <p:cNvSpPr>
            <a:spLocks noGrp="1" noChangeArrowheads="1"/>
          </p:cNvSpPr>
          <p:nvPr>
            <p:ph type="body" idx="1"/>
          </p:nvPr>
        </p:nvSpPr>
        <p:spPr>
          <a:xfrm>
            <a:off x="1524000" y="0"/>
            <a:ext cx="9144000" cy="1828800"/>
          </a:xfrm>
        </p:spPr>
        <p:txBody>
          <a:bodyPr/>
          <a:lstStyle/>
          <a:p>
            <a:pPr algn="ctr">
              <a:lnSpc>
                <a:spcPct val="115000"/>
              </a:lnSpc>
              <a:spcBef>
                <a:spcPct val="50000"/>
              </a:spcBef>
              <a:buNone/>
              <a:defRPr/>
            </a:pPr>
            <a:r>
              <a:rPr lang="en-US" sz="1800" b="1" i="1" u="sng" dirty="0" err="1">
                <a:solidFill>
                  <a:srgbClr val="FF0000"/>
                </a:solidFill>
                <a:latin typeface="Times New Roman" panose="02020603050405020304" pitchFamily="18" charset="0"/>
                <a:cs typeface="Times New Roman" panose="02020603050405020304" pitchFamily="18" charset="0"/>
              </a:rPr>
              <a:t>Nội</a:t>
            </a:r>
            <a:r>
              <a:rPr lang="en-US" sz="1800" b="1" i="1" u="sng" dirty="0">
                <a:solidFill>
                  <a:srgbClr val="FF0000"/>
                </a:solidFill>
                <a:latin typeface="Times New Roman" panose="02020603050405020304" pitchFamily="18" charset="0"/>
                <a:cs typeface="Times New Roman" panose="02020603050405020304" pitchFamily="18" charset="0"/>
              </a:rPr>
              <a:t> dung 1:</a:t>
            </a:r>
            <a:r>
              <a:rPr lang="en-US" sz="1800" b="1" i="1" dirty="0">
                <a:solidFill>
                  <a:srgbClr val="FF0000"/>
                </a:solidFill>
                <a:latin typeface="Times New Roman" panose="02020603050405020304" pitchFamily="18" charset="0"/>
                <a:cs typeface="Times New Roman" panose="02020603050405020304" pitchFamily="18" charset="0"/>
              </a:rPr>
              <a:t>  </a:t>
            </a:r>
            <a:r>
              <a:rPr lang="en-US" sz="1800" b="1" dirty="0">
                <a:solidFill>
                  <a:srgbClr val="FF0000"/>
                </a:solidFill>
                <a:latin typeface="Times New Roman" panose="02020603050405020304" pitchFamily="18" charset="0"/>
                <a:cs typeface="Times New Roman" panose="02020603050405020304" pitchFamily="18" charset="0"/>
              </a:rPr>
              <a:t>QUÁ TRÌNH PHÁT TRIỂN CỦA PHONG TRÀO GIẢI PHÓNG DÂN TỘC VÀ SỰ TAN RÃ  CỦA HỆ THỐNG THUỘC ĐỊA</a:t>
            </a:r>
          </a:p>
          <a:p>
            <a:pPr eaLnBrk="1" hangingPunct="1">
              <a:lnSpc>
                <a:spcPct val="130000"/>
              </a:lnSpc>
              <a:buFont typeface="Wingdings" panose="05000000000000000000" pitchFamily="2" charset="2"/>
              <a:buNone/>
              <a:defRPr/>
            </a:pPr>
            <a:endParaRPr lang="en-US" sz="1800" b="1" u="sng" dirty="0">
              <a:solidFill>
                <a:srgbClr val="FFFF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6D2FE4A7-CF76-47B3-BB72-E9248379DAD2}"/>
              </a:ext>
            </a:extLst>
          </p:cNvPr>
          <p:cNvSpPr txBox="1"/>
          <p:nvPr/>
        </p:nvSpPr>
        <p:spPr>
          <a:xfrm>
            <a:off x="213360" y="1058817"/>
            <a:ext cx="11765280" cy="4198585"/>
          </a:xfrm>
          <a:prstGeom prst="rect">
            <a:avLst/>
          </a:prstGeom>
          <a:noFill/>
        </p:spPr>
        <p:txBody>
          <a:bodyPr wrap="square">
            <a:spAutoFit/>
          </a:bodyPr>
          <a:lstStyle/>
          <a:p>
            <a:pPr indent="252095" algn="just">
              <a:lnSpc>
                <a:spcPct val="125000"/>
              </a:lnSpc>
              <a:spcBef>
                <a:spcPts val="600"/>
              </a:spcBef>
              <a:spcAft>
                <a:spcPts val="400"/>
              </a:spcAft>
            </a:pPr>
            <a:r>
              <a:rPr lang="pt-BR" sz="3000" b="0" u="sng" dirty="0">
                <a:solidFill>
                  <a:srgbClr val="FF0000"/>
                </a:solidFill>
                <a:effectLst/>
                <a:latin typeface="Times New Roman" panose="02020603050405020304" pitchFamily="18" charset="0"/>
                <a:ea typeface="Times New Roman" panose="02020603050405020304" pitchFamily="18" charset="0"/>
              </a:rPr>
              <a:t>3. Giai đoạn từ giữa những năm 70 đến giữa những năm 90 của thế kỉ XX</a:t>
            </a:r>
            <a:endParaRPr lang="en-US" sz="3000" b="1" u="sng" dirty="0">
              <a:solidFill>
                <a:srgbClr val="FF0000"/>
              </a:solidFill>
              <a:effectLst/>
              <a:latin typeface="Times New Roman" panose="02020603050405020304" pitchFamily="18" charset="0"/>
              <a:ea typeface="Times New Roman" panose="02020603050405020304" pitchFamily="18" charset="0"/>
            </a:endParaRPr>
          </a:p>
          <a:p>
            <a:r>
              <a:rPr lang="pt-BR" sz="30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itchFamily="18" charset="0"/>
                <a:ea typeface="SimSun" panose="02010600030101010101" pitchFamily="2" charset="-122"/>
                <a:cs typeface="Times New Roman" pitchFamily="18" charset="0"/>
              </a:rPr>
              <a:t> </a:t>
            </a:r>
            <a:r>
              <a:rPr lang="vi-VN" sz="2400" dirty="0" smtClean="0"/>
              <a:t>-Phong </a:t>
            </a:r>
            <a:r>
              <a:rPr lang="vi-VN" sz="2400" dirty="0"/>
              <a:t>trào </a:t>
            </a:r>
            <a:r>
              <a:rPr lang="vi-VN" sz="2400" dirty="0" smtClean="0"/>
              <a:t>đấu </a:t>
            </a:r>
            <a:r>
              <a:rPr lang="vi-VN" sz="2400" dirty="0"/>
              <a:t>tranh chống chế độ </a:t>
            </a:r>
            <a:r>
              <a:rPr lang="vi-VN" sz="2400" dirty="0" smtClean="0"/>
              <a:t>phân biệt </a:t>
            </a:r>
            <a:r>
              <a:rPr lang="vi-VN" sz="2400" dirty="0"/>
              <a:t>Chủng tộc diễn ra </a:t>
            </a:r>
            <a:r>
              <a:rPr lang="vi-VN" sz="2400" dirty="0" smtClean="0"/>
              <a:t>và thắng lợi Chính</a:t>
            </a:r>
            <a:r>
              <a:rPr lang="en-US" sz="2400" dirty="0" smtClean="0"/>
              <a:t> </a:t>
            </a:r>
            <a:r>
              <a:rPr lang="vi-VN" sz="2400" dirty="0" smtClean="0"/>
              <a:t>quyền người </a:t>
            </a:r>
            <a:r>
              <a:rPr lang="vi-VN" sz="2400" dirty="0"/>
              <a:t>da đen </a:t>
            </a:r>
            <a:r>
              <a:rPr lang="vi-VN" sz="2400" dirty="0" smtClean="0"/>
              <a:t>thành lập </a:t>
            </a:r>
            <a:endParaRPr lang="vi-VN" sz="2400" dirty="0"/>
          </a:p>
          <a:p>
            <a:r>
              <a:rPr lang="vi-VN" sz="2400" dirty="0"/>
              <a:t>+ Dim </a:t>
            </a:r>
            <a:r>
              <a:rPr lang="vi-VN" sz="2400" dirty="0" smtClean="0"/>
              <a:t>–ba –bu –ê </a:t>
            </a:r>
            <a:r>
              <a:rPr lang="vi-VN" sz="2400" dirty="0"/>
              <a:t>(1980)</a:t>
            </a:r>
          </a:p>
          <a:p>
            <a:r>
              <a:rPr lang="vi-VN" sz="2400" dirty="0"/>
              <a:t>+ </a:t>
            </a:r>
            <a:r>
              <a:rPr lang="vi-VN" sz="2400" dirty="0" smtClean="0"/>
              <a:t>Na-mi –bi –a </a:t>
            </a:r>
            <a:r>
              <a:rPr lang="vi-VN" sz="2400" dirty="0"/>
              <a:t>(1990).</a:t>
            </a:r>
          </a:p>
          <a:p>
            <a:r>
              <a:rPr lang="vi-VN" sz="2400" dirty="0"/>
              <a:t>+ </a:t>
            </a:r>
            <a:r>
              <a:rPr lang="vi-VN" sz="2400" dirty="0" smtClean="0"/>
              <a:t>C</a:t>
            </a:r>
            <a:r>
              <a:rPr lang="en-US" sz="2400" dirty="0" smtClean="0"/>
              <a:t>ộ</a:t>
            </a:r>
            <a:r>
              <a:rPr lang="vi-VN" sz="2400" dirty="0" smtClean="0"/>
              <a:t>ng ho</a:t>
            </a:r>
            <a:r>
              <a:rPr lang="en-US" sz="2400" dirty="0"/>
              <a:t>à</a:t>
            </a:r>
            <a:r>
              <a:rPr lang="el-GR" sz="2400" dirty="0" smtClean="0"/>
              <a:t> </a:t>
            </a:r>
            <a:r>
              <a:rPr lang="vi-VN" sz="2400" dirty="0" smtClean="0"/>
              <a:t>Nam </a:t>
            </a:r>
            <a:r>
              <a:rPr lang="vi-VN" sz="2400" dirty="0"/>
              <a:t>Phi (1993</a:t>
            </a:r>
          </a:p>
          <a:p>
            <a:r>
              <a:rPr lang="vi-VN" sz="2500" dirty="0"/>
              <a:t>=&gt; </a:t>
            </a:r>
            <a:r>
              <a:rPr lang="vi-VN" sz="2500" dirty="0" smtClean="0"/>
              <a:t>Hiện </a:t>
            </a:r>
            <a:r>
              <a:rPr lang="vi-VN" sz="2500" dirty="0"/>
              <a:t>nay các </a:t>
            </a:r>
            <a:r>
              <a:rPr lang="vi-VN" sz="2500" dirty="0" smtClean="0"/>
              <a:t>nước </a:t>
            </a:r>
            <a:r>
              <a:rPr lang="vi-VN" sz="2500" dirty="0"/>
              <a:t>Á, Phi, Mĩ La </a:t>
            </a:r>
            <a:r>
              <a:rPr lang="vi-VN" sz="2500" dirty="0" smtClean="0"/>
              <a:t>Tinh </a:t>
            </a:r>
            <a:r>
              <a:rPr lang="vi-VN" sz="2500" dirty="0"/>
              <a:t>đang xây </a:t>
            </a:r>
            <a:r>
              <a:rPr lang="vi-VN" sz="2500" dirty="0" smtClean="0"/>
              <a:t>dựng vàphát triển kinh tế</a:t>
            </a:r>
            <a:r>
              <a:rPr lang="vi-VN" sz="2500" dirty="0"/>
              <a:t>.</a:t>
            </a:r>
          </a:p>
          <a:p>
            <a:pPr>
              <a:lnSpc>
                <a:spcPct val="125000"/>
              </a:lnSpc>
            </a:pPr>
            <a:r>
              <a:rPr lang="pt-BR"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pt-BR" sz="3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3000" dirty="0">
              <a:solidFill>
                <a:schemeClr val="bg1"/>
              </a:solidFill>
              <a:effectLst/>
              <a:latin typeface=".VnTime"/>
              <a:ea typeface="Times New Roman" panose="02020603050405020304" pitchFamily="18" charset="0"/>
              <a:cs typeface="Times New Roman" panose="02020603050405020304" pitchFamily="18" charset="0"/>
            </a:endParaRPr>
          </a:p>
        </p:txBody>
      </p:sp>
      <p:pic>
        <p:nvPicPr>
          <p:cNvPr id="4" name="Picture 5" descr="Tay_cam_but_b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953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83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arn(inVertical)">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9" name="Group 39"/>
          <p:cNvGraphicFramePr>
            <a:graphicFrameLocks noGrp="1"/>
          </p:cNvGraphicFramePr>
          <p:nvPr>
            <p:ph/>
          </p:nvPr>
        </p:nvGraphicFramePr>
        <p:xfrm>
          <a:off x="0" y="0"/>
          <a:ext cx="12192000" cy="6896100"/>
        </p:xfrm>
        <a:graphic>
          <a:graphicData uri="http://schemas.openxmlformats.org/drawingml/2006/table">
            <a:tbl>
              <a:tblPr/>
              <a:tblGrid>
                <a:gridCol w="2645833"/>
                <a:gridCol w="2233084"/>
                <a:gridCol w="2434167"/>
                <a:gridCol w="2440516"/>
                <a:gridCol w="2438400"/>
              </a:tblGrid>
              <a:tr h="8001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Các giai đoạn</a:t>
                      </a: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Khu vực</a:t>
                      </a: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Nước giành độc lập</a:t>
                      </a: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Thời gian độc lập</a:t>
                      </a: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Kết quả</a:t>
                      </a: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r>
              <a:tr h="280378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cs typeface="Times New Roman" pitchFamily="18" charset="0"/>
                        </a:rPr>
                        <a:t>I. Giai đoạn từ 1945 đến giữa những năm 60 TK XX</a:t>
                      </a: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FFFF00"/>
                        </a:solidFill>
                        <a:effectLst/>
                        <a:latin typeface="Times New Roman" pitchFamily="18" charset="0"/>
                        <a:cs typeface="Times New Roman" pitchFamily="18" charset="0"/>
                      </a:endParaRP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rgbClr val="FFFF00"/>
                        </a:solidFill>
                        <a:effectLst/>
                        <a:latin typeface="Times New Roman" pitchFamily="18" charset="0"/>
                        <a:cs typeface="Times New Roman" pitchFamily="18" charset="0"/>
                      </a:endParaRP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rgbClr val="FFFF00"/>
                        </a:solidFill>
                        <a:effectLst/>
                        <a:latin typeface="Times New Roman" pitchFamily="18" charset="0"/>
                        <a:cs typeface="Times New Roman" pitchFamily="18" charset="0"/>
                      </a:endParaRP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FF"/>
                        </a:solidFill>
                        <a:effectLst/>
                        <a:latin typeface=".VnTime" pitchFamily="34" charset="0"/>
                      </a:endParaRP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r>
              <a:tr h="161558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cs typeface="Times New Roman" pitchFamily="18" charset="0"/>
                        </a:rPr>
                        <a:t>II. Giai đoạn từ giữa những năm 60 đến giữa những năm 70 TK XX</a:t>
                      </a: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FFFF00"/>
                        </a:solidFill>
                        <a:effectLst/>
                        <a:latin typeface="Times New Roman" pitchFamily="18" charset="0"/>
                        <a:cs typeface="Times New Roman" pitchFamily="18" charset="0"/>
                      </a:endParaRP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FFFF00"/>
                        </a:solidFill>
                        <a:effectLst/>
                        <a:latin typeface=".VnTime" pitchFamily="34" charset="0"/>
                      </a:endParaRP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rgbClr val="FFFF00"/>
                        </a:solidFill>
                        <a:effectLst/>
                        <a:latin typeface="Times New Roman" pitchFamily="18" charset="0"/>
                        <a:cs typeface="Times New Roman" pitchFamily="18" charset="0"/>
                      </a:endParaRP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smtClean="0">
                        <a:ln>
                          <a:noFill/>
                        </a:ln>
                        <a:solidFill>
                          <a:srgbClr val="0000FF"/>
                        </a:solidFill>
                        <a:effectLst/>
                        <a:latin typeface="Times New Roman" pitchFamily="18" charset="0"/>
                        <a:cs typeface="Times New Roman" pitchFamily="18" charset="0"/>
                      </a:endParaRP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r>
              <a:tr h="167655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cs typeface="Times New Roman" pitchFamily="18" charset="0"/>
                        </a:rPr>
                        <a:t>III. Giai đoạn từ giữa những năm 70 đến giữa những năm 90 TK XX</a:t>
                      </a: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FFFF00"/>
                        </a:solidFill>
                        <a:effectLst/>
                        <a:latin typeface=".VnTime" pitchFamily="34" charset="0"/>
                      </a:endParaRP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FFFF00"/>
                        </a:solidFill>
                        <a:effectLst/>
                        <a:latin typeface=".VnTime" pitchFamily="34" charset="0"/>
                      </a:endParaRP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rgbClr val="FFFF00"/>
                        </a:solidFill>
                        <a:effectLst/>
                        <a:latin typeface="Times New Roman" pitchFamily="18" charset="0"/>
                        <a:cs typeface="Times New Roman" pitchFamily="18" charset="0"/>
                      </a:endParaRP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FF"/>
                        </a:solidFill>
                        <a:effectLst/>
                        <a:latin typeface=".VnTime" pitchFamily="34" charset="0"/>
                      </a:endParaRPr>
                    </a:p>
                  </a:txBody>
                  <a:tcPr marL="121920" marR="121920" marT="45724" marB="45724"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r>
            </a:tbl>
          </a:graphicData>
        </a:graphic>
      </p:graphicFrame>
      <p:sp>
        <p:nvSpPr>
          <p:cNvPr id="30754" name="Rectangle 3"/>
          <p:cNvSpPr>
            <a:spLocks noChangeArrowheads="1"/>
          </p:cNvSpPr>
          <p:nvPr/>
        </p:nvSpPr>
        <p:spPr bwMode="auto">
          <a:xfrm>
            <a:off x="0" y="0"/>
            <a:ext cx="12192000" cy="400050"/>
          </a:xfrm>
          <a:prstGeom prst="rect">
            <a:avLst/>
          </a:prstGeom>
          <a:noFill/>
          <a:ln w="9525">
            <a:noFill/>
            <a:miter lim="800000"/>
            <a:headEnd/>
            <a:tailEnd/>
          </a:ln>
        </p:spPr>
        <p:txBody>
          <a:bodyPr>
            <a:spAutoFit/>
          </a:bodyPr>
          <a:lstStyle/>
          <a:p>
            <a:pPr>
              <a:spcBef>
                <a:spcPct val="50000"/>
              </a:spcBef>
            </a:pPr>
            <a:endParaRPr lang="en-US" sz="2000" b="1">
              <a:solidFill>
                <a:srgbClr val="FF3300"/>
              </a:solidFill>
              <a:latin typeface="Times New Roman" pitchFamily="18" charset="0"/>
              <a:cs typeface="Times New Roman" pitchFamily="18"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59"/>
                                        </p:tgtEl>
                                        <p:attrNameLst>
                                          <p:attrName>style.visibility</p:attrName>
                                        </p:attrNameLst>
                                      </p:cBhvr>
                                      <p:to>
                                        <p:strVal val="visible"/>
                                      </p:to>
                                    </p:set>
                                    <p:animEffect transition="in" filter="box(in)">
                                      <p:cBhvr>
                                        <p:cTn id="7" dur="500"/>
                                        <p:tgtEl>
                                          <p:spTgt spid="307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59"/>
                                        </p:tgtEl>
                                        <p:attrNameLst>
                                          <p:attrName>style.visibility</p:attrName>
                                        </p:attrNameLst>
                                      </p:cBhvr>
                                      <p:to>
                                        <p:strVal val="visible"/>
                                      </p:to>
                                    </p:set>
                                    <p:animEffect transition="in" filter="blinds(horizontal)">
                                      <p:cBhvr>
                                        <p:cTn id="12" dur="500"/>
                                        <p:tgtEl>
                                          <p:spTgt spid="3075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59"/>
                                        </p:tgtEl>
                                        <p:attrNameLst>
                                          <p:attrName>style.visibility</p:attrName>
                                        </p:attrNameLst>
                                      </p:cBhvr>
                                      <p:to>
                                        <p:strVal val="visible"/>
                                      </p:to>
                                    </p:set>
                                    <p:animEffect transition="in" filter="box(in)">
                                      <p:cBhvr>
                                        <p:cTn id="17" dur="500"/>
                                        <p:tgtEl>
                                          <p:spTgt spid="3075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759"/>
                                        </p:tgtEl>
                                        <p:attrNameLst>
                                          <p:attrName>style.visibility</p:attrName>
                                        </p:attrNameLst>
                                      </p:cBhvr>
                                      <p:to>
                                        <p:strVal val="visible"/>
                                      </p:to>
                                    </p:set>
                                    <p:animEffect transition="in" filter="box(in)">
                                      <p:cBhvr>
                                        <p:cTn id="22" dur="500"/>
                                        <p:tgtEl>
                                          <p:spTgt spid="30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0364" y="914400"/>
            <a:ext cx="8049491" cy="461665"/>
          </a:xfrm>
          <a:prstGeom prst="rect">
            <a:avLst/>
          </a:prstGeom>
          <a:noFill/>
        </p:spPr>
        <p:txBody>
          <a:bodyPr wrap="square" rtlCol="0">
            <a:spAutoFit/>
          </a:bodyPr>
          <a:lstStyle/>
          <a:p>
            <a:pPr algn="ctr"/>
            <a:r>
              <a:rPr lang="en-US" sz="2400" smtClean="0">
                <a:solidFill>
                  <a:srgbClr val="FF0000"/>
                </a:solidFill>
                <a:latin typeface="Times New Roman" pitchFamily="18" charset="0"/>
                <a:cs typeface="Times New Roman" pitchFamily="18" charset="0"/>
              </a:rPr>
              <a:t>DẶN DÒ</a:t>
            </a:r>
            <a:endParaRPr lang="en-US" sz="2400">
              <a:solidFill>
                <a:srgbClr val="FF0000"/>
              </a:solidFill>
              <a:latin typeface="Times New Roman" pitchFamily="18" charset="0"/>
              <a:cs typeface="Times New Roman" pitchFamily="18" charset="0"/>
            </a:endParaRPr>
          </a:p>
        </p:txBody>
      </p:sp>
      <p:sp>
        <p:nvSpPr>
          <p:cNvPr id="4" name="TextBox 3"/>
          <p:cNvSpPr txBox="1"/>
          <p:nvPr/>
        </p:nvSpPr>
        <p:spPr>
          <a:xfrm>
            <a:off x="1620982" y="2050473"/>
            <a:ext cx="8506691" cy="1200329"/>
          </a:xfrm>
          <a:prstGeom prst="rect">
            <a:avLst/>
          </a:prstGeom>
          <a:noFill/>
        </p:spPr>
        <p:txBody>
          <a:bodyPr wrap="square" rtlCol="0">
            <a:spAutoFit/>
          </a:bodyPr>
          <a:lstStyle/>
          <a:p>
            <a:r>
              <a:rPr lang="en-US" sz="2400" smtClean="0">
                <a:solidFill>
                  <a:schemeClr val="bg1"/>
                </a:solidFill>
                <a:latin typeface="Times New Roman" pitchFamily="18" charset="0"/>
                <a:cs typeface="Times New Roman" pitchFamily="18" charset="0"/>
              </a:rPr>
              <a:t>Hoàn tất bài số 3, làm bài tập cô cho</a:t>
            </a:r>
          </a:p>
          <a:p>
            <a:r>
              <a:rPr lang="en-US" sz="2400" smtClean="0">
                <a:solidFill>
                  <a:schemeClr val="bg1"/>
                </a:solidFill>
                <a:latin typeface="Times New Roman" pitchFamily="18" charset="0"/>
                <a:cs typeface="Times New Roman" pitchFamily="18" charset="0"/>
              </a:rPr>
              <a:t>Chuẩn bị bài 4:</a:t>
            </a:r>
          </a:p>
          <a:p>
            <a:r>
              <a:rPr lang="en-US" sz="2400" smtClean="0">
                <a:solidFill>
                  <a:schemeClr val="bg1"/>
                </a:solidFill>
                <a:latin typeface="Times New Roman" pitchFamily="18" charset="0"/>
                <a:cs typeface="Times New Roman" pitchFamily="18" charset="0"/>
              </a:rPr>
              <a:t>Thuyết trình phần 1. Tình hình chung các nước Châu Á</a:t>
            </a:r>
            <a:endParaRPr lang="en-US" sz="24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669CB17F-E268-43B3-AD2D-52BC1B5FAA59}"/>
              </a:ext>
            </a:extLst>
          </p:cNvPr>
          <p:cNvSpPr>
            <a:spLocks noGrp="1" noChangeArrowheads="1"/>
          </p:cNvSpPr>
          <p:nvPr>
            <p:ph type="body" idx="1"/>
          </p:nvPr>
        </p:nvSpPr>
        <p:spPr>
          <a:xfrm>
            <a:off x="845127" y="0"/>
            <a:ext cx="11139055" cy="1828800"/>
          </a:xfrm>
        </p:spPr>
        <p:txBody>
          <a:bodyPr>
            <a:normAutofit/>
          </a:bodyPr>
          <a:lstStyle/>
          <a:p>
            <a:pPr algn="ctr" eaLnBrk="1" hangingPunct="1">
              <a:lnSpc>
                <a:spcPct val="115000"/>
              </a:lnSpc>
              <a:spcBef>
                <a:spcPct val="50000"/>
              </a:spcBef>
              <a:buClrTx/>
              <a:buSzTx/>
              <a:buFontTx/>
              <a:buNone/>
              <a:defRPr/>
            </a:pPr>
            <a:r>
              <a:rPr lang="en-US" sz="2400" b="1" i="1" u="sng" dirty="0" err="1" smtClean="0">
                <a:solidFill>
                  <a:srgbClr val="FF0000"/>
                </a:solidFill>
                <a:latin typeface="Times New Roman" panose="02020603050405020304" pitchFamily="18" charset="0"/>
                <a:cs typeface="Times New Roman" panose="02020603050405020304" pitchFamily="18" charset="0"/>
              </a:rPr>
              <a:t>Nội</a:t>
            </a:r>
            <a:r>
              <a:rPr lang="en-US" sz="2400" b="1" i="1" u="sng" dirty="0" smtClean="0">
                <a:solidFill>
                  <a:srgbClr val="FF0000"/>
                </a:solidFill>
                <a:latin typeface="Times New Roman" panose="02020603050405020304" pitchFamily="18" charset="0"/>
                <a:cs typeface="Times New Roman" panose="02020603050405020304" pitchFamily="18" charset="0"/>
              </a:rPr>
              <a:t> dung 1:</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QUÁ TRÌNH PHÁT TRIỂN CỦA PHONG TRÀO GIẢI PHÓNG DÂN TỘC VÀ </a:t>
            </a:r>
            <a:r>
              <a:rPr lang="en-US" sz="2400" b="1" dirty="0" smtClean="0">
                <a:solidFill>
                  <a:srgbClr val="FF0000"/>
                </a:solidFill>
                <a:latin typeface="Times New Roman" panose="02020603050405020304" pitchFamily="18" charset="0"/>
                <a:cs typeface="Times New Roman" panose="02020603050405020304" pitchFamily="18" charset="0"/>
              </a:rPr>
              <a:t>SỰ </a:t>
            </a:r>
            <a:r>
              <a:rPr lang="en-US" sz="2400" b="1" dirty="0">
                <a:solidFill>
                  <a:srgbClr val="FF0000"/>
                </a:solidFill>
                <a:latin typeface="Times New Roman" panose="02020603050405020304" pitchFamily="18" charset="0"/>
                <a:cs typeface="Times New Roman" panose="02020603050405020304" pitchFamily="18" charset="0"/>
              </a:rPr>
              <a:t>TAN RÃ  CỦA HỆ THỐNG THUỘC ĐỊA</a:t>
            </a:r>
          </a:p>
          <a:p>
            <a:pPr eaLnBrk="1" hangingPunct="1">
              <a:lnSpc>
                <a:spcPct val="130000"/>
              </a:lnSpc>
              <a:buFont typeface="Wingdings" panose="05000000000000000000" pitchFamily="2" charset="2"/>
              <a:buNone/>
              <a:defRPr/>
            </a:pPr>
            <a:endParaRPr lang="en-US" sz="2400" b="1" u="sng" dirty="0">
              <a:solidFill>
                <a:srgbClr val="FFFF00"/>
              </a:solidFill>
              <a:latin typeface="Times New Roman" panose="02020603050405020304" pitchFamily="18" charset="0"/>
              <a:cs typeface="Times New Roman" panose="02020603050405020304" pitchFamily="18" charset="0"/>
            </a:endParaRPr>
          </a:p>
        </p:txBody>
      </p:sp>
      <p:sp>
        <p:nvSpPr>
          <p:cNvPr id="5" name="Text Box 4">
            <a:extLst>
              <a:ext uri="{FF2B5EF4-FFF2-40B4-BE49-F238E27FC236}">
                <a16:creationId xmlns:a16="http://schemas.microsoft.com/office/drawing/2014/main" xmlns="" id="{3DEC774A-89BD-45B8-96F6-ED8FC87DEAFF}"/>
              </a:ext>
            </a:extLst>
          </p:cNvPr>
          <p:cNvSpPr txBox="1">
            <a:spLocks noChangeArrowheads="1"/>
          </p:cNvSpPr>
          <p:nvPr/>
        </p:nvSpPr>
        <p:spPr bwMode="auto">
          <a:xfrm>
            <a:off x="233680" y="1008078"/>
            <a:ext cx="11724640" cy="115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lnSpc>
                <a:spcPct val="120000"/>
              </a:lnSpc>
            </a:pPr>
            <a:r>
              <a:rPr lang="en-US" altLang="en-US" sz="3000" b="1" i="1"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Khái</a:t>
            </a:r>
            <a:r>
              <a:rPr lang="en-US" altLang="en-US" sz="3000" b="1" i="1"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quát</a:t>
            </a:r>
            <a:r>
              <a:rPr lang="en-US" altLang="en-US" sz="3000" b="1" i="1"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tình</a:t>
            </a:r>
            <a:r>
              <a:rPr lang="en-US" altLang="en-US" sz="3000" b="1" i="1"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hình</a:t>
            </a:r>
            <a:r>
              <a:rPr lang="en-US" altLang="en-US" sz="3000" b="1" i="1"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các</a:t>
            </a:r>
            <a:r>
              <a:rPr lang="en-US" altLang="en-US" sz="3000" b="1" i="1"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nước</a:t>
            </a:r>
            <a:r>
              <a:rPr lang="en-US" altLang="en-US" sz="3000" b="1" i="1"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châu</a:t>
            </a:r>
            <a:r>
              <a:rPr lang="en-US" altLang="en-US" sz="3000" b="1" i="1" dirty="0">
                <a:latin typeface="Times New Roman" panose="02020603050405020304" pitchFamily="18" charset="0"/>
                <a:cs typeface="Times New Roman" panose="02020603050405020304" pitchFamily="18" charset="0"/>
              </a:rPr>
              <a:t> Á, </a:t>
            </a:r>
            <a:r>
              <a:rPr lang="en-US" altLang="en-US" sz="3000" b="1" i="1" dirty="0" err="1">
                <a:latin typeface="Times New Roman" panose="02020603050405020304" pitchFamily="18" charset="0"/>
                <a:cs typeface="Times New Roman" panose="02020603050405020304" pitchFamily="18" charset="0"/>
              </a:rPr>
              <a:t>châu</a:t>
            </a:r>
            <a:r>
              <a:rPr lang="en-US" altLang="en-US" sz="3000" b="1" i="1" dirty="0">
                <a:latin typeface="Times New Roman" panose="02020603050405020304" pitchFamily="18" charset="0"/>
                <a:cs typeface="Times New Roman" panose="02020603050405020304" pitchFamily="18" charset="0"/>
              </a:rPr>
              <a:t> Phi </a:t>
            </a:r>
            <a:r>
              <a:rPr lang="en-US" altLang="en-US" sz="3000" b="1" i="1" dirty="0" err="1">
                <a:latin typeface="Times New Roman" panose="02020603050405020304" pitchFamily="18" charset="0"/>
                <a:cs typeface="Times New Roman" panose="02020603050405020304" pitchFamily="18" charset="0"/>
              </a:rPr>
              <a:t>và</a:t>
            </a:r>
            <a:r>
              <a:rPr lang="en-US" altLang="en-US" sz="3000" b="1" i="1"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Mĩ</a:t>
            </a:r>
            <a:r>
              <a:rPr lang="en-US" altLang="en-US" sz="3000" b="1" i="1" dirty="0">
                <a:latin typeface="Times New Roman" panose="02020603050405020304" pitchFamily="18" charset="0"/>
                <a:cs typeface="Times New Roman" panose="02020603050405020304" pitchFamily="18" charset="0"/>
              </a:rPr>
              <a:t> – </a:t>
            </a:r>
            <a:r>
              <a:rPr lang="en-US" altLang="en-US" sz="3000" b="1" i="1" dirty="0" err="1">
                <a:latin typeface="Times New Roman" panose="02020603050405020304" pitchFamily="18" charset="0"/>
                <a:cs typeface="Times New Roman" panose="02020603050405020304" pitchFamily="18" charset="0"/>
              </a:rPr>
              <a:t>Latinh</a:t>
            </a:r>
            <a:r>
              <a:rPr lang="en-US" altLang="en-US" sz="3000" b="1" i="1"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trước</a:t>
            </a:r>
            <a:r>
              <a:rPr lang="en-US" altLang="en-US" sz="3000" b="1" i="1"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chiến</a:t>
            </a:r>
            <a:r>
              <a:rPr lang="en-US" altLang="en-US" sz="3000" b="1" i="1"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tranh</a:t>
            </a:r>
            <a:r>
              <a:rPr lang="en-US" altLang="en-US" sz="3000" b="1" i="1"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thế</a:t>
            </a:r>
            <a:r>
              <a:rPr lang="en-US" altLang="en-US" sz="3000" b="1" i="1" dirty="0">
                <a:latin typeface="Times New Roman" panose="02020603050405020304" pitchFamily="18" charset="0"/>
                <a:cs typeface="Times New Roman" panose="02020603050405020304" pitchFamily="18" charset="0"/>
              </a:rPr>
              <a:t> </a:t>
            </a:r>
            <a:r>
              <a:rPr lang="en-US" altLang="en-US" sz="3000" b="1" i="1" dirty="0" err="1">
                <a:latin typeface="Times New Roman" panose="02020603050405020304" pitchFamily="18" charset="0"/>
                <a:cs typeface="Times New Roman" panose="02020603050405020304" pitchFamily="18" charset="0"/>
              </a:rPr>
              <a:t>giới</a:t>
            </a:r>
            <a:r>
              <a:rPr lang="en-US" altLang="en-US" sz="3000" b="1" i="1" dirty="0">
                <a:latin typeface="Times New Roman" panose="02020603050405020304" pitchFamily="18" charset="0"/>
                <a:cs typeface="Times New Roman" panose="02020603050405020304" pitchFamily="18" charset="0"/>
              </a:rPr>
              <a:t> II</a:t>
            </a:r>
          </a:p>
        </p:txBody>
      </p:sp>
      <p:sp>
        <p:nvSpPr>
          <p:cNvPr id="2" name="TextBox 1"/>
          <p:cNvSpPr txBox="1"/>
          <p:nvPr/>
        </p:nvSpPr>
        <p:spPr>
          <a:xfrm>
            <a:off x="2203938" y="2450123"/>
            <a:ext cx="6506308" cy="1200329"/>
          </a:xfrm>
          <a:prstGeom prst="rect">
            <a:avLst/>
          </a:prstGeom>
          <a:noFill/>
        </p:spPr>
        <p:txBody>
          <a:bodyPr wrap="square" rtlCol="0">
            <a:spAutoFit/>
          </a:bodyPr>
          <a:lstStyle/>
          <a:p>
            <a:r>
              <a:rPr lang="vi-VN" i="1" dirty="0"/>
              <a:t>+ Là những khu vực đông dân, lãnh thổ rộng lớn, giàu tài nguyên.</a:t>
            </a:r>
            <a:endParaRPr lang="vi-VN" dirty="0"/>
          </a:p>
          <a:p>
            <a:r>
              <a:rPr lang="vi-VN" i="1" dirty="0"/>
              <a:t>   + Trước 1945, hầu hết là thuộc địa hoặc nửa thuộc địa của Anh, Pháp, Mỹ, Nhật, Hà Lan, BĐN...</a:t>
            </a:r>
            <a:endParaRPr lang="vi-VN" dirty="0"/>
          </a:p>
        </p:txBody>
      </p:sp>
      <p:sp>
        <p:nvSpPr>
          <p:cNvPr id="3" name="TextBox 2"/>
          <p:cNvSpPr txBox="1"/>
          <p:nvPr/>
        </p:nvSpPr>
        <p:spPr>
          <a:xfrm>
            <a:off x="1981200" y="3798277"/>
            <a:ext cx="5873262" cy="646331"/>
          </a:xfrm>
          <a:prstGeom prst="rect">
            <a:avLst/>
          </a:prstGeom>
          <a:noFill/>
        </p:spPr>
        <p:txBody>
          <a:bodyPr wrap="square" rtlCol="0">
            <a:spAutoFit/>
          </a:bodyPr>
          <a:lstStyle/>
          <a:p>
            <a:r>
              <a:rPr lang="vi-VN" dirty="0"/>
              <a:t>? Từ sau CTTG thứ hai đến giữa những năm 60 của TK XX, PTGPDT ở châu Á có gì nổi bật?</a:t>
            </a:r>
            <a:endParaRPr lang="en-US" dirty="0"/>
          </a:p>
        </p:txBody>
      </p:sp>
      <p:sp>
        <p:nvSpPr>
          <p:cNvPr id="4" name="TextBox 3"/>
          <p:cNvSpPr txBox="1"/>
          <p:nvPr/>
        </p:nvSpPr>
        <p:spPr>
          <a:xfrm>
            <a:off x="2203938" y="4583723"/>
            <a:ext cx="5802924" cy="1200329"/>
          </a:xfrm>
          <a:prstGeom prst="rect">
            <a:avLst/>
          </a:prstGeom>
          <a:noFill/>
        </p:spPr>
        <p:txBody>
          <a:bodyPr wrap="square" rtlCol="0">
            <a:spAutoFit/>
          </a:bodyPr>
          <a:lstStyle/>
          <a:p>
            <a:r>
              <a:rPr lang="vi-VN" i="1" dirty="0"/>
              <a:t> Phát xít Nhật đầu hàng tạo cơ hội các nước Đông Nam Á giành thắng lợi trong cuộc đấu tranh vũ trang, lật đổ thực dân, tuyên bố độc lập (ví dụ cụ thể) - PTGĐL cũng diến ra mạnh mẽ ở Ấn Độ.</a:t>
            </a:r>
            <a:endParaRPr lang="en-US" dirty="0"/>
          </a:p>
        </p:txBody>
      </p:sp>
    </p:spTree>
    <p:extLst>
      <p:ext uri="{BB962C8B-B14F-4D97-AF65-F5344CB8AC3E}">
        <p14:creationId xmlns:p14="http://schemas.microsoft.com/office/powerpoint/2010/main" val="283853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5B841B96-C7EF-4BD8-95CE-5390F1972A89}"/>
              </a:ext>
            </a:extLst>
          </p:cNvPr>
          <p:cNvSpPr>
            <a:spLocks noGrp="1" noChangeArrowheads="1"/>
          </p:cNvSpPr>
          <p:nvPr>
            <p:ph type="body" idx="1"/>
          </p:nvPr>
        </p:nvSpPr>
        <p:spPr>
          <a:xfrm>
            <a:off x="914400" y="0"/>
            <a:ext cx="11028218" cy="1828800"/>
          </a:xfrm>
        </p:spPr>
        <p:txBody>
          <a:bodyPr>
            <a:normAutofit/>
          </a:bodyPr>
          <a:lstStyle/>
          <a:p>
            <a:pPr algn="ctr">
              <a:lnSpc>
                <a:spcPct val="115000"/>
              </a:lnSpc>
              <a:spcBef>
                <a:spcPct val="50000"/>
              </a:spcBef>
              <a:buNone/>
              <a:defRPr/>
            </a:pPr>
            <a:r>
              <a:rPr lang="en-US" sz="2400" b="1" i="1" u="sng" dirty="0" err="1">
                <a:solidFill>
                  <a:srgbClr val="FF0000"/>
                </a:solidFill>
                <a:latin typeface="Times New Roman" panose="02020603050405020304" pitchFamily="18" charset="0"/>
                <a:cs typeface="Times New Roman" panose="02020603050405020304" pitchFamily="18" charset="0"/>
              </a:rPr>
              <a:t>Nội</a:t>
            </a:r>
            <a:r>
              <a:rPr lang="en-US" sz="2400" b="1" i="1" u="sng" dirty="0">
                <a:solidFill>
                  <a:srgbClr val="FF0000"/>
                </a:solidFill>
                <a:latin typeface="Times New Roman" panose="02020603050405020304" pitchFamily="18" charset="0"/>
                <a:cs typeface="Times New Roman" panose="02020603050405020304" pitchFamily="18" charset="0"/>
              </a:rPr>
              <a:t> dung 1:</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QUÁ TRÌNH PHÁT TRIỂN CỦA PHONG TRÀO GIẢI PHÓNG DÂN TỘC VÀ SỰ TAN RÃ  CỦA HỆ THỐNG THUỘC ĐỊA</a:t>
            </a:r>
          </a:p>
          <a:p>
            <a:pPr eaLnBrk="1" hangingPunct="1">
              <a:lnSpc>
                <a:spcPct val="130000"/>
              </a:lnSpc>
              <a:buFont typeface="Wingdings" panose="05000000000000000000" pitchFamily="2" charset="2"/>
              <a:buNone/>
              <a:defRPr/>
            </a:pPr>
            <a:endParaRPr lang="en-US" sz="2400" b="1" u="sng" dirty="0">
              <a:solidFill>
                <a:srgbClr val="FFFF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8B5E3EDC-E572-4FFF-8BE0-8CEC5FAE4B86}"/>
              </a:ext>
            </a:extLst>
          </p:cNvPr>
          <p:cNvSpPr txBox="1"/>
          <p:nvPr/>
        </p:nvSpPr>
        <p:spPr>
          <a:xfrm>
            <a:off x="379615" y="1181470"/>
            <a:ext cx="11053354" cy="3426579"/>
          </a:xfrm>
          <a:prstGeom prst="rect">
            <a:avLst/>
          </a:prstGeom>
          <a:noFill/>
        </p:spPr>
        <p:txBody>
          <a:bodyPr wrap="square">
            <a:spAutoFit/>
          </a:bodyPr>
          <a:lstStyle/>
          <a:p>
            <a:pPr indent="252095" algn="just">
              <a:lnSpc>
                <a:spcPct val="125000"/>
              </a:lnSpc>
              <a:spcBef>
                <a:spcPts val="600"/>
              </a:spcBef>
              <a:spcAft>
                <a:spcPts val="400"/>
              </a:spcAft>
              <a:buAutoNum type="arabicPeriod"/>
            </a:pPr>
            <a:r>
              <a:rPr lang="pt-BR" sz="3200" b="0" u="sng" dirty="0" smtClean="0">
                <a:solidFill>
                  <a:srgbClr val="FF0000"/>
                </a:solidFill>
                <a:effectLst/>
                <a:latin typeface="Times New Roman" panose="02020603050405020304" pitchFamily="18" charset="0"/>
                <a:ea typeface="Times New Roman" panose="02020603050405020304" pitchFamily="18" charset="0"/>
              </a:rPr>
              <a:t>Giai </a:t>
            </a:r>
            <a:r>
              <a:rPr lang="pt-BR" sz="3200" b="0" u="sng" dirty="0">
                <a:solidFill>
                  <a:srgbClr val="FF0000"/>
                </a:solidFill>
                <a:effectLst/>
                <a:latin typeface="Times New Roman" panose="02020603050405020304" pitchFamily="18" charset="0"/>
                <a:ea typeface="Times New Roman" panose="02020603050405020304" pitchFamily="18" charset="0"/>
              </a:rPr>
              <a:t>đoạn </a:t>
            </a:r>
            <a:r>
              <a:rPr lang="pt-BR" sz="3200" b="0" u="sng" dirty="0" smtClean="0">
                <a:solidFill>
                  <a:srgbClr val="FF0000"/>
                </a:solidFill>
                <a:effectLst/>
                <a:latin typeface="Times New Roman" panose="02020603050405020304" pitchFamily="18" charset="0"/>
                <a:ea typeface="Times New Roman" panose="02020603050405020304" pitchFamily="18" charset="0"/>
              </a:rPr>
              <a:t>từ năm </a:t>
            </a:r>
            <a:r>
              <a:rPr lang="pt-BR" sz="3200" b="0" u="sng" dirty="0">
                <a:solidFill>
                  <a:srgbClr val="FF0000"/>
                </a:solidFill>
                <a:effectLst/>
                <a:latin typeface="Times New Roman" panose="02020603050405020304" pitchFamily="18" charset="0"/>
                <a:ea typeface="Times New Roman" panose="02020603050405020304" pitchFamily="18" charset="0"/>
              </a:rPr>
              <a:t>1945 đến giữa những năm 60 của thế kỉ </a:t>
            </a:r>
            <a:r>
              <a:rPr lang="pt-BR" sz="3200" b="0" u="sng" dirty="0" smtClean="0">
                <a:solidFill>
                  <a:srgbClr val="FF0000"/>
                </a:solidFill>
                <a:effectLst/>
                <a:latin typeface="Times New Roman" panose="02020603050405020304" pitchFamily="18" charset="0"/>
                <a:ea typeface="Times New Roman" panose="02020603050405020304" pitchFamily="18" charset="0"/>
              </a:rPr>
              <a:t>XX</a:t>
            </a:r>
            <a:r>
              <a:rPr lang="en-US" sz="3200" dirty="0" smtClean="0">
                <a:solidFill>
                  <a:srgbClr val="FF0000"/>
                </a:solidFill>
                <a:latin typeface=".VnTime"/>
                <a:ea typeface="Times New Roman" panose="02020603050405020304" pitchFamily="18" charset="0"/>
                <a:cs typeface="Times New Roman" panose="02020603050405020304" pitchFamily="18" charset="0"/>
              </a:rPr>
              <a:t>:</a:t>
            </a:r>
          </a:p>
          <a:p>
            <a:pPr indent="252095" algn="just">
              <a:lnSpc>
                <a:spcPct val="125000"/>
              </a:lnSpc>
              <a:spcBef>
                <a:spcPts val="600"/>
              </a:spcBef>
              <a:spcAft>
                <a:spcPts val="400"/>
              </a:spcAft>
              <a:buAutoNum type="arabicPeriod"/>
            </a:pPr>
            <a:r>
              <a:rPr lang="en-US" sz="3200" u="sng" dirty="0" err="1" smtClean="0">
                <a:solidFill>
                  <a:srgbClr val="FF0000"/>
                </a:solidFill>
                <a:effectLst/>
                <a:latin typeface="Times New Roman" pitchFamily="18" charset="0"/>
                <a:ea typeface="Times New Roman" panose="02020603050405020304" pitchFamily="18" charset="0"/>
                <a:cs typeface="Times New Roman" pitchFamily="18" charset="0"/>
              </a:rPr>
              <a:t>Giai</a:t>
            </a:r>
            <a:r>
              <a:rPr lang="en-US" sz="3200" u="sng" dirty="0" smtClean="0">
                <a:solidFill>
                  <a:srgbClr val="FF0000"/>
                </a:solidFill>
                <a:effectLst/>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effectLst/>
                <a:latin typeface="Times New Roman" pitchFamily="18" charset="0"/>
                <a:ea typeface="Times New Roman" panose="02020603050405020304" pitchFamily="18" charset="0"/>
                <a:cs typeface="Times New Roman" pitchFamily="18" charset="0"/>
              </a:rPr>
              <a:t>đoạn</a:t>
            </a:r>
            <a:r>
              <a:rPr lang="en-US" sz="3200" u="sng" dirty="0" smtClean="0">
                <a:solidFill>
                  <a:srgbClr val="FF0000"/>
                </a:solidFill>
                <a:effectLst/>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effectLst/>
                <a:latin typeface="Times New Roman" pitchFamily="18" charset="0"/>
                <a:ea typeface="Times New Roman" panose="02020603050405020304" pitchFamily="18" charset="0"/>
                <a:cs typeface="Times New Roman" pitchFamily="18" charset="0"/>
              </a:rPr>
              <a:t>từ</a:t>
            </a:r>
            <a:r>
              <a:rPr lang="en-US" sz="3200" u="sng" dirty="0" smtClean="0">
                <a:solidFill>
                  <a:srgbClr val="FF0000"/>
                </a:solidFill>
                <a:effectLst/>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effectLst/>
                <a:latin typeface="Times New Roman" pitchFamily="18" charset="0"/>
                <a:ea typeface="Times New Roman" panose="02020603050405020304" pitchFamily="18" charset="0"/>
                <a:cs typeface="Times New Roman" pitchFamily="18" charset="0"/>
              </a:rPr>
              <a:t>giữa</a:t>
            </a:r>
            <a:r>
              <a:rPr lang="en-US" sz="3200" u="sng" dirty="0" smtClean="0">
                <a:solidFill>
                  <a:srgbClr val="FF0000"/>
                </a:solidFill>
                <a:effectLst/>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effectLst/>
                <a:latin typeface="Times New Roman" pitchFamily="18" charset="0"/>
                <a:ea typeface="Times New Roman" panose="02020603050405020304" pitchFamily="18" charset="0"/>
                <a:cs typeface="Times New Roman" pitchFamily="18" charset="0"/>
              </a:rPr>
              <a:t>những</a:t>
            </a:r>
            <a:r>
              <a:rPr lang="en-US" sz="3200" u="sng" dirty="0" smtClean="0">
                <a:solidFill>
                  <a:srgbClr val="FF0000"/>
                </a:solidFill>
                <a:effectLst/>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effectLst/>
                <a:latin typeface="Times New Roman" pitchFamily="18" charset="0"/>
                <a:ea typeface="Times New Roman" panose="02020603050405020304" pitchFamily="18" charset="0"/>
                <a:cs typeface="Times New Roman" pitchFamily="18" charset="0"/>
              </a:rPr>
              <a:t>năm</a:t>
            </a:r>
            <a:r>
              <a:rPr lang="en-US" sz="3200" u="sng" dirty="0" smtClean="0">
                <a:solidFill>
                  <a:srgbClr val="FF0000"/>
                </a:solidFill>
                <a:effectLst/>
                <a:latin typeface="Times New Roman" pitchFamily="18" charset="0"/>
                <a:ea typeface="Times New Roman" panose="02020603050405020304" pitchFamily="18" charset="0"/>
                <a:cs typeface="Times New Roman" pitchFamily="18" charset="0"/>
              </a:rPr>
              <a:t> 60 </a:t>
            </a:r>
            <a:r>
              <a:rPr lang="en-US" sz="3200" u="sng" dirty="0" err="1" smtClean="0">
                <a:solidFill>
                  <a:srgbClr val="FF0000"/>
                </a:solidFill>
                <a:effectLst/>
                <a:latin typeface="Times New Roman" pitchFamily="18" charset="0"/>
                <a:ea typeface="Times New Roman" panose="02020603050405020304" pitchFamily="18" charset="0"/>
                <a:cs typeface="Times New Roman" pitchFamily="18" charset="0"/>
              </a:rPr>
              <a:t>đến</a:t>
            </a:r>
            <a:r>
              <a:rPr lang="en-US" sz="3200" u="sng" dirty="0" smtClean="0">
                <a:solidFill>
                  <a:srgbClr val="FF0000"/>
                </a:solidFill>
                <a:effectLst/>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effectLst/>
                <a:latin typeface="Times New Roman" pitchFamily="18" charset="0"/>
                <a:ea typeface="Times New Roman" panose="02020603050405020304" pitchFamily="18" charset="0"/>
                <a:cs typeface="Times New Roman" pitchFamily="18" charset="0"/>
              </a:rPr>
              <a:t>giữa</a:t>
            </a:r>
            <a:r>
              <a:rPr lang="en-US" sz="3200" u="sng" dirty="0" smtClean="0">
                <a:solidFill>
                  <a:srgbClr val="FF0000"/>
                </a:solidFill>
                <a:effectLst/>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effectLst/>
                <a:latin typeface="Times New Roman" pitchFamily="18" charset="0"/>
                <a:ea typeface="Times New Roman" panose="02020603050405020304" pitchFamily="18" charset="0"/>
                <a:cs typeface="Times New Roman" pitchFamily="18" charset="0"/>
              </a:rPr>
              <a:t>những</a:t>
            </a:r>
            <a:r>
              <a:rPr lang="en-US" sz="3200" u="sng" dirty="0" smtClean="0">
                <a:solidFill>
                  <a:srgbClr val="FF0000"/>
                </a:solidFill>
                <a:effectLst/>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effectLst/>
                <a:latin typeface="Times New Roman" pitchFamily="18" charset="0"/>
                <a:ea typeface="Times New Roman" panose="02020603050405020304" pitchFamily="18" charset="0"/>
                <a:cs typeface="Times New Roman" pitchFamily="18" charset="0"/>
              </a:rPr>
              <a:t>năm</a:t>
            </a:r>
            <a:r>
              <a:rPr lang="en-US" sz="3200" u="sng" dirty="0" smtClean="0">
                <a:solidFill>
                  <a:srgbClr val="FF0000"/>
                </a:solidFill>
                <a:effectLst/>
                <a:latin typeface="Times New Roman" pitchFamily="18" charset="0"/>
                <a:ea typeface="Times New Roman" panose="02020603050405020304" pitchFamily="18" charset="0"/>
                <a:cs typeface="Times New Roman" pitchFamily="18" charset="0"/>
              </a:rPr>
              <a:t> 70 </a:t>
            </a:r>
            <a:r>
              <a:rPr lang="en-US" sz="3200" u="sng" dirty="0" err="1" smtClean="0">
                <a:solidFill>
                  <a:srgbClr val="FF0000"/>
                </a:solidFill>
                <a:effectLst/>
                <a:latin typeface="Times New Roman" pitchFamily="18" charset="0"/>
                <a:ea typeface="Times New Roman" panose="02020603050405020304" pitchFamily="18" charset="0"/>
                <a:cs typeface="Times New Roman" pitchFamily="18" charset="0"/>
              </a:rPr>
              <a:t>của</a:t>
            </a:r>
            <a:r>
              <a:rPr lang="en-US" sz="3200" u="sng" dirty="0" smtClean="0">
                <a:solidFill>
                  <a:srgbClr val="FF0000"/>
                </a:solidFill>
                <a:effectLst/>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effectLst/>
                <a:latin typeface="Times New Roman" pitchFamily="18" charset="0"/>
                <a:ea typeface="Times New Roman" panose="02020603050405020304" pitchFamily="18" charset="0"/>
                <a:cs typeface="Times New Roman" pitchFamily="18" charset="0"/>
              </a:rPr>
              <a:t>thế</a:t>
            </a:r>
            <a:r>
              <a:rPr lang="en-US" sz="3200" u="sng" dirty="0" smtClean="0">
                <a:solidFill>
                  <a:srgbClr val="FF0000"/>
                </a:solidFill>
                <a:effectLst/>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effectLst/>
                <a:latin typeface="Times New Roman" pitchFamily="18" charset="0"/>
                <a:ea typeface="Times New Roman" panose="02020603050405020304" pitchFamily="18" charset="0"/>
                <a:cs typeface="Times New Roman" pitchFamily="18" charset="0"/>
              </a:rPr>
              <a:t>kỉ</a:t>
            </a:r>
            <a:r>
              <a:rPr lang="en-US" sz="3200" u="sng" dirty="0" smtClean="0">
                <a:solidFill>
                  <a:srgbClr val="FF0000"/>
                </a:solidFill>
                <a:effectLst/>
                <a:latin typeface="Times New Roman" pitchFamily="18" charset="0"/>
                <a:ea typeface="Times New Roman" panose="02020603050405020304" pitchFamily="18" charset="0"/>
                <a:cs typeface="Times New Roman" pitchFamily="18" charset="0"/>
              </a:rPr>
              <a:t> XX:</a:t>
            </a:r>
          </a:p>
          <a:p>
            <a:pPr indent="252095" algn="just">
              <a:lnSpc>
                <a:spcPct val="125000"/>
              </a:lnSpc>
              <a:spcBef>
                <a:spcPts val="600"/>
              </a:spcBef>
              <a:spcAft>
                <a:spcPts val="400"/>
              </a:spcAft>
              <a:buAutoNum type="arabicPeriod"/>
            </a:pPr>
            <a:r>
              <a:rPr lang="en-US" sz="3200" u="sng" dirty="0" err="1" smtClean="0">
                <a:solidFill>
                  <a:srgbClr val="FF0000"/>
                </a:solidFill>
                <a:latin typeface="Times New Roman" pitchFamily="18" charset="0"/>
                <a:ea typeface="Times New Roman" panose="02020603050405020304" pitchFamily="18" charset="0"/>
                <a:cs typeface="Times New Roman" pitchFamily="18" charset="0"/>
              </a:rPr>
              <a:t>Giai</a:t>
            </a:r>
            <a:r>
              <a:rPr lang="en-US" sz="3200" u="sng" dirty="0" smtClean="0">
                <a:solidFill>
                  <a:srgbClr val="FF0000"/>
                </a:solidFill>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latin typeface="Times New Roman" pitchFamily="18" charset="0"/>
                <a:ea typeface="Times New Roman" panose="02020603050405020304" pitchFamily="18" charset="0"/>
                <a:cs typeface="Times New Roman" pitchFamily="18" charset="0"/>
              </a:rPr>
              <a:t>đoạn</a:t>
            </a:r>
            <a:r>
              <a:rPr lang="en-US" sz="3200" u="sng" dirty="0" smtClean="0">
                <a:solidFill>
                  <a:srgbClr val="FF0000"/>
                </a:solidFill>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latin typeface="Times New Roman" pitchFamily="18" charset="0"/>
                <a:ea typeface="Times New Roman" panose="02020603050405020304" pitchFamily="18" charset="0"/>
                <a:cs typeface="Times New Roman" pitchFamily="18" charset="0"/>
              </a:rPr>
              <a:t>từ</a:t>
            </a:r>
            <a:r>
              <a:rPr lang="en-US" sz="3200" u="sng" dirty="0" smtClean="0">
                <a:solidFill>
                  <a:srgbClr val="FF0000"/>
                </a:solidFill>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latin typeface="Times New Roman" pitchFamily="18" charset="0"/>
                <a:ea typeface="Times New Roman" panose="02020603050405020304" pitchFamily="18" charset="0"/>
                <a:cs typeface="Times New Roman" pitchFamily="18" charset="0"/>
              </a:rPr>
              <a:t>giữa</a:t>
            </a:r>
            <a:r>
              <a:rPr lang="en-US" sz="3200" u="sng" dirty="0" smtClean="0">
                <a:solidFill>
                  <a:srgbClr val="FF0000"/>
                </a:solidFill>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latin typeface="Times New Roman" pitchFamily="18" charset="0"/>
                <a:ea typeface="Times New Roman" panose="02020603050405020304" pitchFamily="18" charset="0"/>
                <a:cs typeface="Times New Roman" pitchFamily="18" charset="0"/>
              </a:rPr>
              <a:t>những</a:t>
            </a:r>
            <a:r>
              <a:rPr lang="en-US" sz="3200" u="sng" dirty="0" smtClean="0">
                <a:solidFill>
                  <a:srgbClr val="FF0000"/>
                </a:solidFill>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latin typeface="Times New Roman" pitchFamily="18" charset="0"/>
                <a:ea typeface="Times New Roman" panose="02020603050405020304" pitchFamily="18" charset="0"/>
                <a:cs typeface="Times New Roman" pitchFamily="18" charset="0"/>
              </a:rPr>
              <a:t>năm</a:t>
            </a:r>
            <a:r>
              <a:rPr lang="en-US" sz="3200" u="sng" dirty="0" smtClean="0">
                <a:solidFill>
                  <a:srgbClr val="FF0000"/>
                </a:solidFill>
                <a:latin typeface="Times New Roman" pitchFamily="18" charset="0"/>
                <a:ea typeface="Times New Roman" panose="02020603050405020304" pitchFamily="18" charset="0"/>
                <a:cs typeface="Times New Roman" pitchFamily="18" charset="0"/>
              </a:rPr>
              <a:t> 70 </a:t>
            </a:r>
            <a:r>
              <a:rPr lang="en-US" sz="3200" u="sng" dirty="0" err="1" smtClean="0">
                <a:solidFill>
                  <a:srgbClr val="FF0000"/>
                </a:solidFill>
                <a:latin typeface="Times New Roman" pitchFamily="18" charset="0"/>
                <a:ea typeface="Times New Roman" panose="02020603050405020304" pitchFamily="18" charset="0"/>
                <a:cs typeface="Times New Roman" pitchFamily="18" charset="0"/>
              </a:rPr>
              <a:t>đến</a:t>
            </a:r>
            <a:r>
              <a:rPr lang="en-US" sz="3200" u="sng" dirty="0" smtClean="0">
                <a:solidFill>
                  <a:srgbClr val="FF0000"/>
                </a:solidFill>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latin typeface="Times New Roman" pitchFamily="18" charset="0"/>
                <a:ea typeface="Times New Roman" panose="02020603050405020304" pitchFamily="18" charset="0"/>
                <a:cs typeface="Times New Roman" pitchFamily="18" charset="0"/>
              </a:rPr>
              <a:t>giữa</a:t>
            </a:r>
            <a:r>
              <a:rPr lang="en-US" sz="3200" u="sng" dirty="0" smtClean="0">
                <a:solidFill>
                  <a:srgbClr val="FF0000"/>
                </a:solidFill>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latin typeface="Times New Roman" pitchFamily="18" charset="0"/>
                <a:ea typeface="Times New Roman" panose="02020603050405020304" pitchFamily="18" charset="0"/>
                <a:cs typeface="Times New Roman" pitchFamily="18" charset="0"/>
              </a:rPr>
              <a:t>những</a:t>
            </a:r>
            <a:r>
              <a:rPr lang="en-US" sz="3200" u="sng" dirty="0" smtClean="0">
                <a:solidFill>
                  <a:srgbClr val="FF0000"/>
                </a:solidFill>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latin typeface="Times New Roman" pitchFamily="18" charset="0"/>
                <a:ea typeface="Times New Roman" panose="02020603050405020304" pitchFamily="18" charset="0"/>
                <a:cs typeface="Times New Roman" pitchFamily="18" charset="0"/>
              </a:rPr>
              <a:t>năm</a:t>
            </a:r>
            <a:r>
              <a:rPr lang="en-US" sz="3200" u="sng" dirty="0" smtClean="0">
                <a:solidFill>
                  <a:srgbClr val="FF0000"/>
                </a:solidFill>
                <a:latin typeface="Times New Roman" pitchFamily="18" charset="0"/>
                <a:ea typeface="Times New Roman" panose="02020603050405020304" pitchFamily="18" charset="0"/>
                <a:cs typeface="Times New Roman" pitchFamily="18" charset="0"/>
              </a:rPr>
              <a:t> 90 </a:t>
            </a:r>
            <a:r>
              <a:rPr lang="en-US" sz="3200" u="sng" dirty="0" err="1" smtClean="0">
                <a:solidFill>
                  <a:srgbClr val="FF0000"/>
                </a:solidFill>
                <a:latin typeface="Times New Roman" pitchFamily="18" charset="0"/>
                <a:ea typeface="Times New Roman" panose="02020603050405020304" pitchFamily="18" charset="0"/>
                <a:cs typeface="Times New Roman" pitchFamily="18" charset="0"/>
              </a:rPr>
              <a:t>của</a:t>
            </a:r>
            <a:r>
              <a:rPr lang="en-US" sz="3200" u="sng" dirty="0" smtClean="0">
                <a:solidFill>
                  <a:srgbClr val="FF0000"/>
                </a:solidFill>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latin typeface="Times New Roman" pitchFamily="18" charset="0"/>
                <a:ea typeface="Times New Roman" panose="02020603050405020304" pitchFamily="18" charset="0"/>
                <a:cs typeface="Times New Roman" pitchFamily="18" charset="0"/>
              </a:rPr>
              <a:t>thế</a:t>
            </a:r>
            <a:r>
              <a:rPr lang="en-US" sz="3200" u="sng" dirty="0" smtClean="0">
                <a:solidFill>
                  <a:srgbClr val="FF0000"/>
                </a:solidFill>
                <a:latin typeface="Times New Roman" pitchFamily="18" charset="0"/>
                <a:ea typeface="Times New Roman" panose="02020603050405020304" pitchFamily="18" charset="0"/>
                <a:cs typeface="Times New Roman" pitchFamily="18" charset="0"/>
              </a:rPr>
              <a:t> </a:t>
            </a:r>
            <a:r>
              <a:rPr lang="en-US" sz="3200" u="sng" dirty="0" err="1" smtClean="0">
                <a:solidFill>
                  <a:srgbClr val="FF0000"/>
                </a:solidFill>
                <a:latin typeface="Times New Roman" pitchFamily="18" charset="0"/>
                <a:ea typeface="Times New Roman" panose="02020603050405020304" pitchFamily="18" charset="0"/>
                <a:cs typeface="Times New Roman" pitchFamily="18" charset="0"/>
              </a:rPr>
              <a:t>kỉ</a:t>
            </a:r>
            <a:r>
              <a:rPr lang="en-US" sz="3200" u="sng" dirty="0" smtClean="0">
                <a:solidFill>
                  <a:srgbClr val="FF0000"/>
                </a:solidFill>
                <a:latin typeface="Times New Roman" pitchFamily="18" charset="0"/>
                <a:ea typeface="Times New Roman" panose="02020603050405020304" pitchFamily="18" charset="0"/>
                <a:cs typeface="Times New Roman" pitchFamily="18" charset="0"/>
              </a:rPr>
              <a:t> XX:</a:t>
            </a:r>
            <a:endParaRPr lang="en-US" sz="3200" u="sng" dirty="0">
              <a:solidFill>
                <a:srgbClr val="FF0000"/>
              </a:solidFill>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63753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5B841B96-C7EF-4BD8-95CE-5390F1972A89}"/>
              </a:ext>
            </a:extLst>
          </p:cNvPr>
          <p:cNvSpPr>
            <a:spLocks noGrp="1" noChangeArrowheads="1"/>
          </p:cNvSpPr>
          <p:nvPr>
            <p:ph type="body" idx="1"/>
          </p:nvPr>
        </p:nvSpPr>
        <p:spPr>
          <a:xfrm>
            <a:off x="748145" y="0"/>
            <a:ext cx="11443855" cy="1330036"/>
          </a:xfrm>
        </p:spPr>
        <p:txBody>
          <a:bodyPr>
            <a:normAutofit/>
          </a:bodyPr>
          <a:lstStyle/>
          <a:p>
            <a:pPr algn="ctr">
              <a:lnSpc>
                <a:spcPct val="115000"/>
              </a:lnSpc>
              <a:spcBef>
                <a:spcPct val="50000"/>
              </a:spcBef>
              <a:buNone/>
              <a:defRPr/>
            </a:pPr>
            <a:r>
              <a:rPr lang="en-US" sz="2400" b="1" i="1" u="sng" dirty="0" err="1">
                <a:solidFill>
                  <a:srgbClr val="FF0000"/>
                </a:solidFill>
                <a:latin typeface="Times New Roman" panose="02020603050405020304" pitchFamily="18" charset="0"/>
                <a:cs typeface="Times New Roman" panose="02020603050405020304" pitchFamily="18" charset="0"/>
              </a:rPr>
              <a:t>Nội</a:t>
            </a:r>
            <a:r>
              <a:rPr lang="en-US" sz="2400" b="1" i="1" u="sng" dirty="0">
                <a:solidFill>
                  <a:srgbClr val="FF0000"/>
                </a:solidFill>
                <a:latin typeface="Times New Roman" panose="02020603050405020304" pitchFamily="18" charset="0"/>
                <a:cs typeface="Times New Roman" panose="02020603050405020304" pitchFamily="18" charset="0"/>
              </a:rPr>
              <a:t> dung 1:</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QUÁ TRÌNH PHÁT TRIỂN CỦA PHONG TRÀO GIẢI PHÓNG DÂN TỘC VÀ SỰ TAN RÃ  CỦA HỆ THỐNG THUỘC ĐỊA</a:t>
            </a:r>
          </a:p>
          <a:p>
            <a:pPr eaLnBrk="1" hangingPunct="1">
              <a:lnSpc>
                <a:spcPct val="130000"/>
              </a:lnSpc>
              <a:buFont typeface="Wingdings" panose="05000000000000000000" pitchFamily="2" charset="2"/>
              <a:buNone/>
              <a:defRPr/>
            </a:pPr>
            <a:endParaRPr lang="en-US" sz="2400" b="1" u="sng" dirty="0">
              <a:solidFill>
                <a:srgbClr val="FFFF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8B5E3EDC-E572-4FFF-8BE0-8CEC5FAE4B86}"/>
              </a:ext>
            </a:extLst>
          </p:cNvPr>
          <p:cNvSpPr txBox="1"/>
          <p:nvPr/>
        </p:nvSpPr>
        <p:spPr>
          <a:xfrm>
            <a:off x="254923" y="1084488"/>
            <a:ext cx="11053354" cy="2003112"/>
          </a:xfrm>
          <a:prstGeom prst="rect">
            <a:avLst/>
          </a:prstGeom>
          <a:noFill/>
        </p:spPr>
        <p:txBody>
          <a:bodyPr wrap="square">
            <a:spAutoFit/>
          </a:bodyPr>
          <a:lstStyle/>
          <a:p>
            <a:pPr indent="252095" algn="just">
              <a:lnSpc>
                <a:spcPct val="125000"/>
              </a:lnSpc>
              <a:spcBef>
                <a:spcPts val="600"/>
              </a:spcBef>
              <a:spcAft>
                <a:spcPts val="400"/>
              </a:spcAft>
              <a:buAutoNum type="arabicPeriod"/>
            </a:pPr>
            <a:r>
              <a:rPr lang="pt-BR" sz="3000" b="0" u="sng" dirty="0" smtClean="0">
                <a:solidFill>
                  <a:srgbClr val="FF0000"/>
                </a:solidFill>
                <a:effectLst/>
                <a:latin typeface="Times New Roman" panose="02020603050405020304" pitchFamily="18" charset="0"/>
                <a:ea typeface="Times New Roman" panose="02020603050405020304" pitchFamily="18" charset="0"/>
              </a:rPr>
              <a:t>Giai </a:t>
            </a:r>
            <a:r>
              <a:rPr lang="pt-BR" sz="3000" b="0" u="sng" dirty="0">
                <a:solidFill>
                  <a:srgbClr val="FF0000"/>
                </a:solidFill>
                <a:effectLst/>
                <a:latin typeface="Times New Roman" panose="02020603050405020304" pitchFamily="18" charset="0"/>
                <a:ea typeface="Times New Roman" panose="02020603050405020304" pitchFamily="18" charset="0"/>
              </a:rPr>
              <a:t>đoạn từ năm 1945 đến giữa những năm 60 của thế kỉ </a:t>
            </a:r>
            <a:r>
              <a:rPr lang="pt-BR" sz="3000" b="0" u="sng" dirty="0" smtClean="0">
                <a:solidFill>
                  <a:srgbClr val="FF0000"/>
                </a:solidFill>
                <a:effectLst/>
                <a:latin typeface="Times New Roman" panose="02020603050405020304" pitchFamily="18" charset="0"/>
                <a:ea typeface="Times New Roman" panose="02020603050405020304" pitchFamily="18" charset="0"/>
              </a:rPr>
              <a:t>XX</a:t>
            </a:r>
          </a:p>
          <a:p>
            <a:pPr indent="252095" algn="just">
              <a:lnSpc>
                <a:spcPct val="125000"/>
              </a:lnSpc>
              <a:spcBef>
                <a:spcPts val="600"/>
              </a:spcBef>
              <a:spcAft>
                <a:spcPts val="400"/>
              </a:spcAft>
            </a:pPr>
            <a:endParaRPr lang="en-US" sz="3000" b="1" u="sng" dirty="0">
              <a:solidFill>
                <a:srgbClr val="FFFF00"/>
              </a:solidFill>
              <a:effectLst/>
              <a:latin typeface="Times New Roman" panose="02020603050405020304" pitchFamily="18" charset="0"/>
              <a:ea typeface="Times New Roman" panose="02020603050405020304" pitchFamily="18" charset="0"/>
            </a:endParaRPr>
          </a:p>
          <a:p>
            <a:pPr algn="just">
              <a:lnSpc>
                <a:spcPct val="125000"/>
              </a:lnSpc>
            </a:pPr>
            <a:endParaRPr lang="en-US" sz="3000" dirty="0">
              <a:solidFill>
                <a:schemeClr val="bg1"/>
              </a:solidFill>
              <a:effectLst/>
              <a:latin typeface=".VnTime"/>
              <a:ea typeface="Times New Roman" panose="02020603050405020304" pitchFamily="18" charset="0"/>
              <a:cs typeface="Times New Roman" panose="02020603050405020304" pitchFamily="18" charset="0"/>
            </a:endParaRPr>
          </a:p>
        </p:txBody>
      </p:sp>
      <p:sp>
        <p:nvSpPr>
          <p:cNvPr id="2" name="TextBox 1"/>
          <p:cNvSpPr txBox="1"/>
          <p:nvPr/>
        </p:nvSpPr>
        <p:spPr>
          <a:xfrm>
            <a:off x="7737231" y="2086044"/>
            <a:ext cx="4232031" cy="1754326"/>
          </a:xfrm>
          <a:prstGeom prst="rect">
            <a:avLst/>
          </a:prstGeom>
          <a:noFill/>
        </p:spPr>
        <p:txBody>
          <a:bodyPr wrap="square" rtlCol="0">
            <a:spAutoFit/>
          </a:bodyPr>
          <a:lstStyle/>
          <a:p>
            <a:r>
              <a:rPr lang="vi-VN" i="1" dirty="0" smtClean="0">
                <a:latin typeface="+mj-lt"/>
              </a:rPr>
              <a:t>Cuộc </a:t>
            </a:r>
            <a:r>
              <a:rPr lang="vi-VN" i="1" dirty="0">
                <a:latin typeface="+mj-lt"/>
              </a:rPr>
              <a:t>chiến tranh thế giới thứ 2 từ </a:t>
            </a:r>
            <a:r>
              <a:rPr lang="vi-VN" i="1" dirty="0" smtClean="0">
                <a:latin typeface="+mj-lt"/>
              </a:rPr>
              <a:t>1939 –1945 đã </a:t>
            </a:r>
            <a:r>
              <a:rPr lang="vi-VN" i="1" dirty="0">
                <a:latin typeface="+mj-lt"/>
              </a:rPr>
              <a:t>tác </a:t>
            </a:r>
            <a:r>
              <a:rPr lang="vi-VN" i="1" dirty="0" smtClean="0">
                <a:latin typeface="+mj-lt"/>
              </a:rPr>
              <a:t>động </a:t>
            </a:r>
            <a:r>
              <a:rPr lang="vi-VN" i="1" dirty="0">
                <a:latin typeface="+mj-lt"/>
              </a:rPr>
              <a:t>đến phong </a:t>
            </a:r>
            <a:r>
              <a:rPr lang="vi-VN" i="1" dirty="0" smtClean="0">
                <a:latin typeface="+mj-lt"/>
              </a:rPr>
              <a:t>trào giải </a:t>
            </a:r>
            <a:r>
              <a:rPr lang="vi-VN" i="1" dirty="0">
                <a:latin typeface="+mj-lt"/>
              </a:rPr>
              <a:t>phóng dân tộc ở các </a:t>
            </a:r>
            <a:r>
              <a:rPr lang="vi-VN" i="1" dirty="0" smtClean="0">
                <a:latin typeface="+mj-lt"/>
              </a:rPr>
              <a:t>nước </a:t>
            </a:r>
            <a:r>
              <a:rPr lang="vi-VN" i="1" dirty="0">
                <a:latin typeface="+mj-lt"/>
              </a:rPr>
              <a:t>Châu á, </a:t>
            </a:r>
            <a:r>
              <a:rPr lang="vi-VN" i="1" dirty="0" smtClean="0">
                <a:latin typeface="+mj-lt"/>
              </a:rPr>
              <a:t>Châu </a:t>
            </a:r>
            <a:r>
              <a:rPr lang="vi-VN" i="1" dirty="0">
                <a:latin typeface="+mj-lt"/>
              </a:rPr>
              <a:t>Phi, Châu </a:t>
            </a:r>
            <a:r>
              <a:rPr lang="vi-VN" i="1" dirty="0" smtClean="0">
                <a:latin typeface="+mj-lt"/>
              </a:rPr>
              <a:t>Mỹ </a:t>
            </a:r>
            <a:r>
              <a:rPr lang="vi-VN" i="1" dirty="0">
                <a:latin typeface="+mj-lt"/>
              </a:rPr>
              <a:t>La Tinh. Cuộc đấu </a:t>
            </a:r>
            <a:r>
              <a:rPr lang="vi-VN" i="1" dirty="0" smtClean="0">
                <a:latin typeface="+mj-lt"/>
              </a:rPr>
              <a:t>tranh giải </a:t>
            </a:r>
            <a:r>
              <a:rPr lang="vi-VN" i="1" dirty="0">
                <a:latin typeface="+mj-lt"/>
              </a:rPr>
              <a:t>phóng dân tộc nhằm đập tan hệ </a:t>
            </a:r>
            <a:r>
              <a:rPr lang="vi-VN" i="1" dirty="0" smtClean="0">
                <a:latin typeface="+mj-lt"/>
              </a:rPr>
              <a:t>thống </a:t>
            </a:r>
            <a:r>
              <a:rPr lang="vi-VN" i="1" dirty="0">
                <a:latin typeface="+mj-lt"/>
              </a:rPr>
              <a:t>thuộc địa </a:t>
            </a:r>
            <a:r>
              <a:rPr lang="vi-VN" i="1" dirty="0" smtClean="0">
                <a:latin typeface="+mj-lt"/>
              </a:rPr>
              <a:t>của</a:t>
            </a:r>
            <a:r>
              <a:rPr lang="en-US" i="1" dirty="0" smtClean="0">
                <a:latin typeface="+mj-lt"/>
              </a:rPr>
              <a:t> </a:t>
            </a:r>
            <a:r>
              <a:rPr lang="vi-VN" i="1" dirty="0" smtClean="0">
                <a:latin typeface="+mj-lt"/>
              </a:rPr>
              <a:t>CNĐQ mà khởi </a:t>
            </a:r>
            <a:r>
              <a:rPr lang="vi-VN" i="1" dirty="0">
                <a:latin typeface="+mj-lt"/>
              </a:rPr>
              <a:t>đầu </a:t>
            </a:r>
            <a:r>
              <a:rPr lang="vi-VN" i="1" dirty="0" smtClean="0">
                <a:latin typeface="+mj-lt"/>
              </a:rPr>
              <a:t>là Đông</a:t>
            </a:r>
            <a:r>
              <a:rPr lang="en-US" i="1" dirty="0">
                <a:latin typeface="+mj-lt"/>
              </a:rPr>
              <a:t> </a:t>
            </a:r>
            <a:r>
              <a:rPr lang="vi-VN" i="1" dirty="0" smtClean="0">
                <a:latin typeface="+mj-lt"/>
              </a:rPr>
              <a:t>Nam </a:t>
            </a:r>
            <a:r>
              <a:rPr lang="vi-VN" i="1" dirty="0">
                <a:latin typeface="+mj-lt"/>
              </a:rPr>
              <a:t>á</a:t>
            </a:r>
          </a:p>
        </p:txBody>
      </p:sp>
    </p:spTree>
    <p:extLst>
      <p:ext uri="{BB962C8B-B14F-4D97-AF65-F5344CB8AC3E}">
        <p14:creationId xmlns:p14="http://schemas.microsoft.com/office/powerpoint/2010/main" val="363753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a:extLst>
              <a:ext uri="{FF2B5EF4-FFF2-40B4-BE49-F238E27FC236}">
                <a16:creationId xmlns:a16="http://schemas.microsoft.com/office/drawing/2014/main" xmlns="" id="{401A2C30-7147-4187-AAE1-D3B3784811B8}"/>
              </a:ext>
            </a:extLst>
          </p:cNvPr>
          <p:cNvSpPr txBox="1">
            <a:spLocks noChangeArrowheads="1"/>
          </p:cNvSpPr>
          <p:nvPr/>
        </p:nvSpPr>
        <p:spPr bwMode="auto">
          <a:xfrm>
            <a:off x="1950549" y="5837754"/>
            <a:ext cx="7540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2000" dirty="0" err="1">
                <a:latin typeface="Arial" panose="020B0604020202020204" pitchFamily="34" charset="0"/>
              </a:rPr>
              <a:t>Lược</a:t>
            </a:r>
            <a:r>
              <a:rPr lang="en-US" altLang="en-US" sz="2000" dirty="0">
                <a:latin typeface="Arial" panose="020B0604020202020204" pitchFamily="34" charset="0"/>
              </a:rPr>
              <a:t> </a:t>
            </a:r>
            <a:r>
              <a:rPr lang="en-US" altLang="en-US" sz="2000" dirty="0" err="1">
                <a:latin typeface="Arial" panose="020B0604020202020204" pitchFamily="34" charset="0"/>
              </a:rPr>
              <a:t>đồ</a:t>
            </a:r>
            <a:r>
              <a:rPr lang="en-US" altLang="en-US" sz="2000" dirty="0">
                <a:latin typeface="Arial" panose="020B0604020202020204" pitchFamily="34" charset="0"/>
              </a:rPr>
              <a:t> </a:t>
            </a:r>
            <a:r>
              <a:rPr lang="en-US" altLang="en-US" sz="2000" dirty="0" err="1">
                <a:latin typeface="Arial" panose="020B0604020202020204" pitchFamily="34" charset="0"/>
              </a:rPr>
              <a:t>phong</a:t>
            </a:r>
            <a:r>
              <a:rPr lang="en-US" altLang="en-US" sz="2000" dirty="0">
                <a:latin typeface="Arial" panose="020B0604020202020204" pitchFamily="34" charset="0"/>
              </a:rPr>
              <a:t> </a:t>
            </a:r>
            <a:r>
              <a:rPr lang="en-US" altLang="en-US" sz="2000" dirty="0" err="1">
                <a:latin typeface="Arial" panose="020B0604020202020204" pitchFamily="34" charset="0"/>
              </a:rPr>
              <a:t>trào</a:t>
            </a:r>
            <a:r>
              <a:rPr lang="en-US" altLang="en-US" sz="2000" dirty="0">
                <a:latin typeface="Arial" panose="020B0604020202020204" pitchFamily="34" charset="0"/>
              </a:rPr>
              <a:t> </a:t>
            </a:r>
            <a:r>
              <a:rPr lang="en-US" altLang="en-US" sz="2000" dirty="0" err="1">
                <a:latin typeface="Arial" panose="020B0604020202020204" pitchFamily="34" charset="0"/>
              </a:rPr>
              <a:t>giải</a:t>
            </a:r>
            <a:r>
              <a:rPr lang="en-US" altLang="en-US" sz="2000" dirty="0">
                <a:latin typeface="Arial" panose="020B0604020202020204" pitchFamily="34" charset="0"/>
              </a:rPr>
              <a:t> </a:t>
            </a:r>
            <a:r>
              <a:rPr lang="en-US" altLang="en-US" sz="2000" dirty="0" err="1">
                <a:latin typeface="Arial" panose="020B0604020202020204" pitchFamily="34" charset="0"/>
              </a:rPr>
              <a:t>phóng</a:t>
            </a:r>
            <a:r>
              <a:rPr lang="en-US" altLang="en-US" sz="2000" dirty="0">
                <a:latin typeface="Arial" panose="020B0604020202020204" pitchFamily="34" charset="0"/>
              </a:rPr>
              <a:t> </a:t>
            </a:r>
            <a:r>
              <a:rPr lang="en-US" altLang="en-US" sz="2000" dirty="0" err="1">
                <a:latin typeface="Arial" panose="020B0604020202020204" pitchFamily="34" charset="0"/>
              </a:rPr>
              <a:t>dân</a:t>
            </a:r>
            <a:r>
              <a:rPr lang="en-US" altLang="en-US" sz="2000" dirty="0">
                <a:latin typeface="Arial" panose="020B0604020202020204" pitchFamily="34" charset="0"/>
              </a:rPr>
              <a:t> </a:t>
            </a:r>
            <a:r>
              <a:rPr lang="en-US" altLang="en-US" sz="2000" dirty="0" err="1">
                <a:latin typeface="Arial" panose="020B0604020202020204" pitchFamily="34" charset="0"/>
              </a:rPr>
              <a:t>tộc</a:t>
            </a:r>
            <a:r>
              <a:rPr lang="en-US" altLang="en-US" sz="2000" dirty="0">
                <a:latin typeface="Arial" panose="020B0604020202020204" pitchFamily="34" charset="0"/>
              </a:rPr>
              <a:t> ở </a:t>
            </a:r>
            <a:r>
              <a:rPr lang="en-US" altLang="en-US" sz="2000" dirty="0" err="1">
                <a:latin typeface="Arial" panose="020B0604020202020204" pitchFamily="34" charset="0"/>
              </a:rPr>
              <a:t>châu</a:t>
            </a:r>
            <a:r>
              <a:rPr lang="en-US" altLang="en-US" sz="2000" dirty="0">
                <a:latin typeface="Arial" panose="020B0604020202020204" pitchFamily="34" charset="0"/>
              </a:rPr>
              <a:t> Á </a:t>
            </a:r>
            <a:r>
              <a:rPr lang="en-US" altLang="en-US" sz="2000" dirty="0" err="1">
                <a:latin typeface="Arial" panose="020B0604020202020204" pitchFamily="34" charset="0"/>
              </a:rPr>
              <a:t>sau</a:t>
            </a:r>
            <a:r>
              <a:rPr lang="en-US" altLang="en-US" sz="2000" dirty="0">
                <a:latin typeface="Arial" panose="020B0604020202020204" pitchFamily="34" charset="0"/>
              </a:rPr>
              <a:t> </a:t>
            </a:r>
            <a:r>
              <a:rPr lang="en-US" altLang="en-US" sz="2000" dirty="0" err="1">
                <a:latin typeface="Arial" panose="020B0604020202020204" pitchFamily="34" charset="0"/>
              </a:rPr>
              <a:t>Thế</a:t>
            </a:r>
            <a:r>
              <a:rPr lang="en-US" altLang="en-US" sz="2000" dirty="0">
                <a:latin typeface="Arial" panose="020B0604020202020204" pitchFamily="34" charset="0"/>
              </a:rPr>
              <a:t> </a:t>
            </a:r>
            <a:r>
              <a:rPr lang="en-US" altLang="en-US" sz="2000" dirty="0" err="1">
                <a:latin typeface="Arial" panose="020B0604020202020204" pitchFamily="34" charset="0"/>
              </a:rPr>
              <a:t>chiến</a:t>
            </a:r>
            <a:r>
              <a:rPr lang="en-US" altLang="en-US" sz="2000" dirty="0">
                <a:latin typeface="Arial" panose="020B0604020202020204" pitchFamily="34" charset="0"/>
              </a:rPr>
              <a:t> II</a:t>
            </a:r>
          </a:p>
        </p:txBody>
      </p:sp>
      <p:pic>
        <p:nvPicPr>
          <p:cNvPr id="14340" name="Picture 6" descr="asia-map">
            <a:extLst>
              <a:ext uri="{FF2B5EF4-FFF2-40B4-BE49-F238E27FC236}">
                <a16:creationId xmlns:a16="http://schemas.microsoft.com/office/drawing/2014/main" xmlns="" id="{7050D9CA-6EF5-44EC-AED6-FE4CE46E8C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399"/>
            <a:ext cx="10363200" cy="56622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35" name="Picture 13" descr="ag00355_.gif">
            <a:hlinkClick r:id="rId3" action="ppaction://hlinkfile"/>
            <a:extLst>
              <a:ext uri="{FF2B5EF4-FFF2-40B4-BE49-F238E27FC236}">
                <a16:creationId xmlns:a16="http://schemas.microsoft.com/office/drawing/2014/main" xmlns="" id="{EF5C2638-B0D9-45A2-993C-D67D08CF7645}"/>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1" y="3110706"/>
            <a:ext cx="6858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3" descr="ag00355_.gif">
            <a:hlinkClick r:id="rId3" action="ppaction://hlinkfile"/>
            <a:extLst>
              <a:ext uri="{FF2B5EF4-FFF2-40B4-BE49-F238E27FC236}">
                <a16:creationId xmlns:a16="http://schemas.microsoft.com/office/drawing/2014/main" xmlns="" id="{276991BE-60A7-4407-BEED-BB155F9DF513}"/>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3350" y="4240850"/>
            <a:ext cx="381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3" descr="ag00355_.gif">
            <a:hlinkClick r:id="rId3" action="ppaction://hlinkfile"/>
            <a:extLst>
              <a:ext uri="{FF2B5EF4-FFF2-40B4-BE49-F238E27FC236}">
                <a16:creationId xmlns:a16="http://schemas.microsoft.com/office/drawing/2014/main" xmlns="" id="{AFB1E7F9-8EBF-4B38-AAD7-6147ACCF8AF3}"/>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810000"/>
            <a:ext cx="3810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3" descr="ag00355_.gif">
            <a:hlinkClick r:id="rId3" action="ppaction://hlinkfile"/>
            <a:extLst>
              <a:ext uri="{FF2B5EF4-FFF2-40B4-BE49-F238E27FC236}">
                <a16:creationId xmlns:a16="http://schemas.microsoft.com/office/drawing/2014/main" xmlns="" id="{280B3126-FCE2-41A5-A169-50BA77C94804}"/>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4800601"/>
            <a:ext cx="76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1" descr="120px-Flag_of_Laos">
            <a:extLst>
              <a:ext uri="{FF2B5EF4-FFF2-40B4-BE49-F238E27FC236}">
                <a16:creationId xmlns:a16="http://schemas.microsoft.com/office/drawing/2014/main" xmlns="" id="{0708AE6F-EDFA-41E1-BF31-23E5342CA4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5701" y="3488372"/>
            <a:ext cx="1143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2" descr="120px-Flag_of_Vietnam">
            <a:extLst>
              <a:ext uri="{FF2B5EF4-FFF2-40B4-BE49-F238E27FC236}">
                <a16:creationId xmlns:a16="http://schemas.microsoft.com/office/drawing/2014/main" xmlns="" id="{85C71D8E-3414-4180-8FF0-AC3F176DD1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3100" y="4122581"/>
            <a:ext cx="1143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3" descr="120px-Flag_of_India">
            <a:extLst>
              <a:ext uri="{FF2B5EF4-FFF2-40B4-BE49-F238E27FC236}">
                <a16:creationId xmlns:a16="http://schemas.microsoft.com/office/drawing/2014/main" xmlns="" id="{5C2ADE0D-D37F-465D-B0D7-2ABF262C8EF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9801" y="4045744"/>
            <a:ext cx="1143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4" descr="120px-Flag_of_Indonesia">
            <a:extLst>
              <a:ext uri="{FF2B5EF4-FFF2-40B4-BE49-F238E27FC236}">
                <a16:creationId xmlns:a16="http://schemas.microsoft.com/office/drawing/2014/main" xmlns="" id="{DEE99307-CD72-474F-BC8A-3D5BBC22555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3598" y="5154613"/>
            <a:ext cx="1143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864958" y="5710849"/>
            <a:ext cx="1301263"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17-8-1945</a:t>
            </a:r>
            <a:endParaRPr lang="en-US" dirty="0"/>
          </a:p>
        </p:txBody>
      </p:sp>
      <p:sp>
        <p:nvSpPr>
          <p:cNvPr id="4" name="TextBox 3"/>
          <p:cNvSpPr txBox="1"/>
          <p:nvPr/>
        </p:nvSpPr>
        <p:spPr>
          <a:xfrm>
            <a:off x="7023100" y="4713131"/>
            <a:ext cx="1143000"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dirty="0" smtClean="0">
                <a:solidFill>
                  <a:schemeClr val="tx1"/>
                </a:solidFill>
              </a:rPr>
              <a:t>2-9-1945</a:t>
            </a:r>
            <a:endParaRPr lang="en-US" dirty="0">
              <a:solidFill>
                <a:schemeClr val="tx1"/>
              </a:solidFill>
            </a:endParaRPr>
          </a:p>
        </p:txBody>
      </p:sp>
      <p:sp>
        <p:nvSpPr>
          <p:cNvPr id="5" name="TextBox 4"/>
          <p:cNvSpPr txBox="1"/>
          <p:nvPr/>
        </p:nvSpPr>
        <p:spPr>
          <a:xfrm>
            <a:off x="4826978" y="4101787"/>
            <a:ext cx="1307122"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smtClean="0"/>
              <a:t>12-10-1945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blinds(horizontal)">
                                      <p:cBhvr>
                                        <p:cTn id="7" dur="500"/>
                                        <p:tgtEl>
                                          <p:spTgt spid="22538"/>
                                        </p:tgtEl>
                                      </p:cBhvr>
                                    </p:animEffect>
                                  </p:childTnLst>
                                </p:cTn>
                              </p:par>
                              <p:par>
                                <p:cTn id="8" presetID="4" presetClass="entr" presetSubtype="16" fill="hold" nodeType="withEffect">
                                  <p:stCondLst>
                                    <p:cond delay="0"/>
                                  </p:stCondLst>
                                  <p:childTnLst>
                                    <p:set>
                                      <p:cBhvr>
                                        <p:cTn id="9" dur="1" fill="hold">
                                          <p:stCondLst>
                                            <p:cond delay="0"/>
                                          </p:stCondLst>
                                        </p:cTn>
                                        <p:tgtEl>
                                          <p:spTgt spid="22542"/>
                                        </p:tgtEl>
                                        <p:attrNameLst>
                                          <p:attrName>style.visibility</p:attrName>
                                        </p:attrNameLst>
                                      </p:cBhvr>
                                      <p:to>
                                        <p:strVal val="visible"/>
                                      </p:to>
                                    </p:set>
                                    <p:animEffect transition="in" filter="box(in)">
                                      <p:cBhvr>
                                        <p:cTn id="10" dur="500"/>
                                        <p:tgtEl>
                                          <p:spTgt spid="22542"/>
                                        </p:tgtEl>
                                      </p:cBhvr>
                                    </p:animEffect>
                                  </p:childTnLst>
                                </p:cTn>
                              </p:par>
                              <p:par>
                                <p:cTn id="11" presetID="3" presetClass="entr" presetSubtype="10" fill="hold" nodeType="withEffect">
                                  <p:stCondLst>
                                    <p:cond delay="0"/>
                                  </p:stCondLst>
                                  <p:childTnLst>
                                    <p:set>
                                      <p:cBhvr>
                                        <p:cTn id="12" dur="1" fill="hold">
                                          <p:stCondLst>
                                            <p:cond delay="0"/>
                                          </p:stCondLst>
                                        </p:cTn>
                                        <p:tgtEl>
                                          <p:spTgt spid="22537"/>
                                        </p:tgtEl>
                                        <p:attrNameLst>
                                          <p:attrName>style.visibility</p:attrName>
                                        </p:attrNameLst>
                                      </p:cBhvr>
                                      <p:to>
                                        <p:strVal val="visible"/>
                                      </p:to>
                                    </p:set>
                                    <p:animEffect transition="in" filter="blinds(horizontal)">
                                      <p:cBhvr>
                                        <p:cTn id="13" dur="500"/>
                                        <p:tgtEl>
                                          <p:spTgt spid="22537"/>
                                        </p:tgtEl>
                                      </p:cBhvr>
                                    </p:animEffect>
                                  </p:childTnLst>
                                </p:cTn>
                              </p:par>
                              <p:par>
                                <p:cTn id="14" presetID="3" presetClass="entr" presetSubtype="10" fill="hold" nodeType="withEffect">
                                  <p:stCondLst>
                                    <p:cond delay="0"/>
                                  </p:stCondLst>
                                  <p:childTnLst>
                                    <p:set>
                                      <p:cBhvr>
                                        <p:cTn id="15" dur="1" fill="hold">
                                          <p:stCondLst>
                                            <p:cond delay="0"/>
                                          </p:stCondLst>
                                        </p:cTn>
                                        <p:tgtEl>
                                          <p:spTgt spid="22540"/>
                                        </p:tgtEl>
                                        <p:attrNameLst>
                                          <p:attrName>style.visibility</p:attrName>
                                        </p:attrNameLst>
                                      </p:cBhvr>
                                      <p:to>
                                        <p:strVal val="visible"/>
                                      </p:to>
                                    </p:set>
                                    <p:animEffect transition="in" filter="blinds(horizontal)">
                                      <p:cBhvr>
                                        <p:cTn id="16" dur="500"/>
                                        <p:tgtEl>
                                          <p:spTgt spid="22540"/>
                                        </p:tgtEl>
                                      </p:cBhvr>
                                    </p:animEffect>
                                  </p:childTnLst>
                                </p:cTn>
                              </p:par>
                              <p:par>
                                <p:cTn id="17" presetID="2" presetClass="entr" presetSubtype="4" fill="hold" nodeType="withEffect">
                                  <p:stCondLst>
                                    <p:cond delay="0"/>
                                  </p:stCondLst>
                                  <p:childTnLst>
                                    <p:set>
                                      <p:cBhvr>
                                        <p:cTn id="18" dur="1" fill="hold">
                                          <p:stCondLst>
                                            <p:cond delay="0"/>
                                          </p:stCondLst>
                                        </p:cTn>
                                        <p:tgtEl>
                                          <p:spTgt spid="22536"/>
                                        </p:tgtEl>
                                        <p:attrNameLst>
                                          <p:attrName>style.visibility</p:attrName>
                                        </p:attrNameLst>
                                      </p:cBhvr>
                                      <p:to>
                                        <p:strVal val="visible"/>
                                      </p:to>
                                    </p:set>
                                    <p:anim calcmode="lin" valueType="num">
                                      <p:cBhvr additive="base">
                                        <p:cTn id="19" dur="500" fill="hold"/>
                                        <p:tgtEl>
                                          <p:spTgt spid="22536"/>
                                        </p:tgtEl>
                                        <p:attrNameLst>
                                          <p:attrName>ppt_x</p:attrName>
                                        </p:attrNameLst>
                                      </p:cBhvr>
                                      <p:tavLst>
                                        <p:tav tm="0">
                                          <p:val>
                                            <p:strVal val="#ppt_x"/>
                                          </p:val>
                                        </p:tav>
                                        <p:tav tm="100000">
                                          <p:val>
                                            <p:strVal val="#ppt_x"/>
                                          </p:val>
                                        </p:tav>
                                      </p:tavLst>
                                    </p:anim>
                                    <p:anim calcmode="lin" valueType="num">
                                      <p:cBhvr additive="base">
                                        <p:cTn id="20" dur="500" fill="hold"/>
                                        <p:tgtEl>
                                          <p:spTgt spid="22536"/>
                                        </p:tgtEl>
                                        <p:attrNameLst>
                                          <p:attrName>ppt_y</p:attrName>
                                        </p:attrNameLst>
                                      </p:cBhvr>
                                      <p:tavLst>
                                        <p:tav tm="0">
                                          <p:val>
                                            <p:strVal val="1+#ppt_h/2"/>
                                          </p:val>
                                        </p:tav>
                                        <p:tav tm="100000">
                                          <p:val>
                                            <p:strVal val="#ppt_y"/>
                                          </p:val>
                                        </p:tav>
                                      </p:tavLst>
                                    </p:anim>
                                  </p:childTnLst>
                                </p:cTn>
                              </p:par>
                              <p:par>
                                <p:cTn id="21" presetID="3" presetClass="entr" presetSubtype="10" fill="hold" nodeType="withEffect">
                                  <p:stCondLst>
                                    <p:cond delay="0"/>
                                  </p:stCondLst>
                                  <p:childTnLst>
                                    <p:set>
                                      <p:cBhvr>
                                        <p:cTn id="22" dur="1" fill="hold">
                                          <p:stCondLst>
                                            <p:cond delay="0"/>
                                          </p:stCondLst>
                                        </p:cTn>
                                        <p:tgtEl>
                                          <p:spTgt spid="22539"/>
                                        </p:tgtEl>
                                        <p:attrNameLst>
                                          <p:attrName>style.visibility</p:attrName>
                                        </p:attrNameLst>
                                      </p:cBhvr>
                                      <p:to>
                                        <p:strVal val="visible"/>
                                      </p:to>
                                    </p:set>
                                    <p:animEffect transition="in" filter="blinds(horizontal)">
                                      <p:cBhvr>
                                        <p:cTn id="23" dur="500"/>
                                        <p:tgtEl>
                                          <p:spTgt spid="22539"/>
                                        </p:tgtEl>
                                      </p:cBhvr>
                                    </p:animEffect>
                                  </p:childTnLst>
                                </p:cTn>
                              </p:par>
                              <p:par>
                                <p:cTn id="24" presetID="4" presetClass="entr" presetSubtype="16" fill="hold" nodeType="withEffect">
                                  <p:stCondLst>
                                    <p:cond delay="0"/>
                                  </p:stCondLst>
                                  <p:childTnLst>
                                    <p:set>
                                      <p:cBhvr>
                                        <p:cTn id="25" dur="1" fill="hold">
                                          <p:stCondLst>
                                            <p:cond delay="0"/>
                                          </p:stCondLst>
                                        </p:cTn>
                                        <p:tgtEl>
                                          <p:spTgt spid="22535"/>
                                        </p:tgtEl>
                                        <p:attrNameLst>
                                          <p:attrName>style.visibility</p:attrName>
                                        </p:attrNameLst>
                                      </p:cBhvr>
                                      <p:to>
                                        <p:strVal val="visible"/>
                                      </p:to>
                                    </p:set>
                                    <p:animEffect transition="in" filter="box(in)">
                                      <p:cBhvr>
                                        <p:cTn id="26" dur="500"/>
                                        <p:tgtEl>
                                          <p:spTgt spid="22535"/>
                                        </p:tgtEl>
                                      </p:cBhvr>
                                    </p:animEffect>
                                  </p:childTnLst>
                                </p:cTn>
                              </p:par>
                              <p:par>
                                <p:cTn id="27" presetID="4" presetClass="entr" presetSubtype="16" fill="hold" nodeType="withEffect">
                                  <p:stCondLst>
                                    <p:cond delay="0"/>
                                  </p:stCondLst>
                                  <p:childTnLst>
                                    <p:set>
                                      <p:cBhvr>
                                        <p:cTn id="28" dur="1" fill="hold">
                                          <p:stCondLst>
                                            <p:cond delay="0"/>
                                          </p:stCondLst>
                                        </p:cTn>
                                        <p:tgtEl>
                                          <p:spTgt spid="22541"/>
                                        </p:tgtEl>
                                        <p:attrNameLst>
                                          <p:attrName>style.visibility</p:attrName>
                                        </p:attrNameLst>
                                      </p:cBhvr>
                                      <p:to>
                                        <p:strVal val="visible"/>
                                      </p:to>
                                    </p:set>
                                    <p:animEffect transition="in" filter="box(in)">
                                      <p:cBhvr>
                                        <p:cTn id="29" dur="500"/>
                                        <p:tgtEl>
                                          <p:spTgt spid="2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ext Box 5">
            <a:extLst>
              <a:ext uri="{FF2B5EF4-FFF2-40B4-BE49-F238E27FC236}">
                <a16:creationId xmlns:a16="http://schemas.microsoft.com/office/drawing/2014/main" xmlns="" id="{EE10CC08-95F4-46BC-8A53-C7077CAC130B}"/>
              </a:ext>
            </a:extLst>
          </p:cNvPr>
          <p:cNvSpPr txBox="1">
            <a:spLocks noChangeArrowheads="1"/>
          </p:cNvSpPr>
          <p:nvPr/>
        </p:nvSpPr>
        <p:spPr bwMode="auto">
          <a:xfrm>
            <a:off x="1405712" y="1626055"/>
            <a:ext cx="9380575" cy="523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just" eaLnBrk="1" hangingPunct="1">
              <a:lnSpc>
                <a:spcPct val="125000"/>
              </a:lnSpc>
            </a:pPr>
            <a:endParaRPr lang="en-US" altLang="en-US" sz="3000" u="sng" dirty="0">
              <a:solidFill>
                <a:schemeClr val="bg1"/>
              </a:solidFill>
              <a:latin typeface="Times New Roman" panose="02020603050405020304" pitchFamily="18" charset="0"/>
              <a:cs typeface="Times New Roman" panose="02020603050405020304" pitchFamily="18" charset="0"/>
            </a:endParaRPr>
          </a:p>
          <a:p>
            <a:pPr algn="just" eaLnBrk="1" hangingPunct="1">
              <a:lnSpc>
                <a:spcPct val="125000"/>
              </a:lnSpc>
              <a:buFontTx/>
              <a:buChar char="-"/>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Một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số</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nước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Đông</a:t>
            </a:r>
            <a:r>
              <a:rPr lang="en-US" altLang="en-US" sz="3000" dirty="0">
                <a:latin typeface="Times New Roman" panose="02020603050405020304" pitchFamily="18" charset="0"/>
                <a:cs typeface="Times New Roman" panose="02020603050405020304" pitchFamily="18" charset="0"/>
              </a:rPr>
              <a:t> Nam Á </a:t>
            </a:r>
            <a:r>
              <a:rPr lang="en-US" altLang="en-US" sz="3000" dirty="0" err="1">
                <a:latin typeface="Times New Roman" panose="02020603050405020304" pitchFamily="18" charset="0"/>
                <a:cs typeface="Times New Roman" panose="02020603050405020304" pitchFamily="18" charset="0"/>
              </a:rPr>
              <a:t>bị</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phát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xít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Nhật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chiếm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đóng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khi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quân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Nhật</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đầu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hàng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cơ</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hội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để</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các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nước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giải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phóng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dân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tộc</a:t>
            </a:r>
            <a:r>
              <a:rPr lang="en-US" altLang="en-US" sz="3000" dirty="0">
                <a:latin typeface="Times New Roman" panose="02020603050405020304" pitchFamily="18" charset="0"/>
                <a:cs typeface="Times New Roman" panose="02020603050405020304" pitchFamily="18" charset="0"/>
              </a:rPr>
              <a:t>.</a:t>
            </a:r>
          </a:p>
          <a:p>
            <a:pPr algn="just" eaLnBrk="1" hangingPunct="1">
              <a:lnSpc>
                <a:spcPct val="125000"/>
              </a:lnSpc>
              <a:buFontTx/>
              <a:buChar char="-"/>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Giai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cấp</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vô</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sản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tư</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sản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dân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tộc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đã</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vươn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lên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nắm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ngọn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cờ</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lãnh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đạo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nhân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dân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đấu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tranh</a:t>
            </a:r>
            <a:r>
              <a:rPr lang="en-US" altLang="en-US" sz="3000" dirty="0">
                <a:latin typeface="Times New Roman" panose="02020603050405020304" pitchFamily="18" charset="0"/>
                <a:cs typeface="Times New Roman" panose="02020603050405020304" pitchFamily="18" charset="0"/>
              </a:rPr>
              <a:t>.</a:t>
            </a:r>
          </a:p>
          <a:p>
            <a:pPr algn="just" eaLnBrk="1" hangingPunct="1">
              <a:lnSpc>
                <a:spcPct val="125000"/>
              </a:lnSpc>
              <a:buFontTx/>
              <a:buChar char="-"/>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Nhân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dân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Đông</a:t>
            </a:r>
            <a:r>
              <a:rPr lang="en-US" altLang="en-US" sz="3000" dirty="0">
                <a:latin typeface="Times New Roman" panose="02020603050405020304" pitchFamily="18" charset="0"/>
                <a:cs typeface="Times New Roman" panose="02020603050405020304" pitchFamily="18" charset="0"/>
              </a:rPr>
              <a:t> Nam Á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truyền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thống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yêu</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nước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chống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ngoại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xâm</a:t>
            </a:r>
            <a:r>
              <a:rPr lang="en-US" altLang="en-US" sz="3000" dirty="0">
                <a:latin typeface="Times New Roman" panose="02020603050405020304" pitchFamily="18" charset="0"/>
                <a:cs typeface="Times New Roman" panose="02020603050405020304" pitchFamily="18" charset="0"/>
              </a:rPr>
              <a:t>.</a:t>
            </a:r>
          </a:p>
          <a:p>
            <a:pPr algn="just" eaLnBrk="1" hangingPunct="1">
              <a:lnSpc>
                <a:spcPct val="125000"/>
              </a:lnSpc>
            </a:pPr>
            <a:endParaRPr lang="en-US" altLang="en-US" sz="3000" dirty="0">
              <a:solidFill>
                <a:schemeClr val="bg1"/>
              </a:solidFill>
              <a:latin typeface="Times New Roman" panose="02020603050405020304" pitchFamily="18" charset="0"/>
              <a:cs typeface="Times New Roman" panose="02020603050405020304" pitchFamily="18" charset="0"/>
            </a:endParaRPr>
          </a:p>
        </p:txBody>
      </p:sp>
      <p:sp>
        <p:nvSpPr>
          <p:cNvPr id="37894" name="Rectangle 6">
            <a:extLst>
              <a:ext uri="{FF2B5EF4-FFF2-40B4-BE49-F238E27FC236}">
                <a16:creationId xmlns:a16="http://schemas.microsoft.com/office/drawing/2014/main" xmlns="" id="{0D22E0FE-C46C-47D1-9657-1FE8752B7626}"/>
              </a:ext>
            </a:extLst>
          </p:cNvPr>
          <p:cNvSpPr>
            <a:spLocks noChangeArrowheads="1"/>
          </p:cNvSpPr>
          <p:nvPr/>
        </p:nvSpPr>
        <p:spPr bwMode="auto">
          <a:xfrm>
            <a:off x="949960" y="482600"/>
            <a:ext cx="1029208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3000" u="sng" dirty="0">
                <a:solidFill>
                  <a:schemeClr val="bg1"/>
                </a:solidFill>
                <a:latin typeface="Times New Roman" panose="02020603050405020304" pitchFamily="18" charset="0"/>
                <a:cs typeface="Times New Roman" panose="02020603050405020304" pitchFamily="18" charset="0"/>
              </a:rPr>
              <a:t>THẢO LUẬN</a:t>
            </a:r>
          </a:p>
          <a:p>
            <a:pPr eaLnBrk="1" hangingPunct="1"/>
            <a:r>
              <a:rPr lang="en-US" altLang="en-US" sz="3000" i="1" dirty="0">
                <a:solidFill>
                  <a:srgbClr val="FFFF00"/>
                </a:solidFill>
                <a:latin typeface="Times New Roman" panose="02020603050405020304" pitchFamily="18" charset="0"/>
                <a:cs typeface="Times New Roman" panose="02020603050405020304" pitchFamily="18" charset="0"/>
              </a:rPr>
              <a:t>	</a:t>
            </a:r>
            <a:r>
              <a:rPr lang="en-US" altLang="en-US" sz="3000" i="1" dirty="0" smtClean="0">
                <a:latin typeface="Times New Roman" panose="02020603050405020304" pitchFamily="18" charset="0"/>
                <a:cs typeface="Times New Roman" panose="02020603050405020304" pitchFamily="18" charset="0"/>
              </a:rPr>
              <a:t>?</a:t>
            </a:r>
            <a:r>
              <a:rPr lang="en-US" altLang="en-US" sz="3000" i="1" dirty="0" err="1" smtClean="0">
                <a:latin typeface="Times New Roman" panose="02020603050405020304" pitchFamily="18" charset="0"/>
                <a:cs typeface="Times New Roman" panose="02020603050405020304" pitchFamily="18" charset="0"/>
              </a:rPr>
              <a:t>Vì</a:t>
            </a:r>
            <a:r>
              <a:rPr lang="en-US" altLang="en-US" sz="3000" i="1" dirty="0" smtClean="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sao</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khu</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vực</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Đông</a:t>
            </a:r>
            <a:r>
              <a:rPr lang="en-US" altLang="en-US" sz="3000" i="1" dirty="0">
                <a:latin typeface="Times New Roman" panose="02020603050405020304" pitchFamily="18" charset="0"/>
                <a:cs typeface="Times New Roman" panose="02020603050405020304" pitchFamily="18" charset="0"/>
              </a:rPr>
              <a:t> Nam Á </a:t>
            </a:r>
            <a:r>
              <a:rPr lang="en-US" altLang="en-US" sz="3000" i="1" dirty="0" err="1">
                <a:latin typeface="Times New Roman" panose="02020603050405020304" pitchFamily="18" charset="0"/>
                <a:cs typeface="Times New Roman" panose="02020603050405020304" pitchFamily="18" charset="0"/>
              </a:rPr>
              <a:t>là</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nơi</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khởi</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đầu</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của</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phong</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trào</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đấu</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tranh</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giải</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phóng</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dân</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tộc</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trên</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thế</a:t>
            </a:r>
            <a:r>
              <a:rPr lang="en-US" altLang="en-US" sz="3000" i="1" dirty="0">
                <a:latin typeface="Times New Roman" panose="02020603050405020304" pitchFamily="18" charset="0"/>
                <a:cs typeface="Times New Roman" panose="02020603050405020304" pitchFamily="18" charset="0"/>
              </a:rPr>
              <a:t> </a:t>
            </a:r>
            <a:r>
              <a:rPr lang="en-US" altLang="en-US" sz="3000" i="1" dirty="0" err="1">
                <a:latin typeface="Times New Roman" panose="02020603050405020304" pitchFamily="18" charset="0"/>
                <a:cs typeface="Times New Roman" panose="02020603050405020304" pitchFamily="18" charset="0"/>
              </a:rPr>
              <a:t>giới</a:t>
            </a:r>
            <a:r>
              <a:rPr lang="en-US" altLang="en-US" sz="30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5248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500" fill="hold"/>
                                        <p:tgtEl>
                                          <p:spTgt spid="37894"/>
                                        </p:tgtEl>
                                        <p:attrNameLst>
                                          <p:attrName>ppt_w</p:attrName>
                                        </p:attrNameLst>
                                      </p:cBhvr>
                                      <p:tavLst>
                                        <p:tav tm="0">
                                          <p:val>
                                            <p:strVal val="#ppt_w*0.70"/>
                                          </p:val>
                                        </p:tav>
                                        <p:tav tm="100000">
                                          <p:val>
                                            <p:strVal val="#ppt_w"/>
                                          </p:val>
                                        </p:tav>
                                      </p:tavLst>
                                    </p:anim>
                                    <p:anim calcmode="lin" valueType="num">
                                      <p:cBhvr>
                                        <p:cTn id="8" dur="500" fill="hold"/>
                                        <p:tgtEl>
                                          <p:spTgt spid="37894"/>
                                        </p:tgtEl>
                                        <p:attrNameLst>
                                          <p:attrName>ppt_h</p:attrName>
                                        </p:attrNameLst>
                                      </p:cBhvr>
                                      <p:tavLst>
                                        <p:tav tm="0">
                                          <p:val>
                                            <p:strVal val="#ppt_h"/>
                                          </p:val>
                                        </p:tav>
                                        <p:tav tm="100000">
                                          <p:val>
                                            <p:strVal val="#ppt_h"/>
                                          </p:val>
                                        </p:tav>
                                      </p:tavLst>
                                    </p:anim>
                                    <p:animEffect transition="in" filter="fade">
                                      <p:cBhvr>
                                        <p:cTn id="9" dur="500"/>
                                        <p:tgtEl>
                                          <p:spTgt spid="378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37893"/>
                                        </p:tgtEl>
                                        <p:attrNameLst>
                                          <p:attrName>style.visibility</p:attrName>
                                        </p:attrNameLst>
                                      </p:cBhvr>
                                      <p:to>
                                        <p:strVal val="visible"/>
                                      </p:to>
                                    </p:set>
                                    <p:animEffect transition="in" filter="barn(outVertical)">
                                      <p:cBhvr>
                                        <p:cTn id="14"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1280915002_Bac_Ho_doc_Tuyen_ngon_Doc_lap_0jhvs">
            <a:extLst>
              <a:ext uri="{FF2B5EF4-FFF2-40B4-BE49-F238E27FC236}">
                <a16:creationId xmlns:a16="http://schemas.microsoft.com/office/drawing/2014/main" xmlns="" id="{906EF76F-F70C-429F-AA1C-7D7526F00E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47244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fidel-01">
            <a:extLst>
              <a:ext uri="{FF2B5EF4-FFF2-40B4-BE49-F238E27FC236}">
                <a16:creationId xmlns:a16="http://schemas.microsoft.com/office/drawing/2014/main" xmlns="" id="{070B32E8-035C-4B2B-BCBB-E35C720C31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895600"/>
            <a:ext cx="5007429" cy="375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afrdecol2">
            <a:extLst>
              <a:ext uri="{FF2B5EF4-FFF2-40B4-BE49-F238E27FC236}">
                <a16:creationId xmlns:a16="http://schemas.microsoft.com/office/drawing/2014/main" xmlns="" id="{E5FBE734-F9CB-46EE-AA3D-DB27229BAC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1171" y="2971800"/>
            <a:ext cx="4016829"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AutoShape 12" descr="Kết quả hình ảnh cho trung quốc 1949">
            <a:extLst>
              <a:ext uri="{FF2B5EF4-FFF2-40B4-BE49-F238E27FC236}">
                <a16:creationId xmlns:a16="http://schemas.microsoft.com/office/drawing/2014/main" xmlns="" id="{56F92DF5-E70D-4A6F-9284-82DD81F79479}"/>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endParaRPr lang="en-US" altLang="en-US"/>
          </a:p>
        </p:txBody>
      </p:sp>
      <p:pic>
        <p:nvPicPr>
          <p:cNvPr id="32782" name="Picture 14" descr="mtd_1-10-1949_400">
            <a:extLst>
              <a:ext uri="{FF2B5EF4-FFF2-40B4-BE49-F238E27FC236}">
                <a16:creationId xmlns:a16="http://schemas.microsoft.com/office/drawing/2014/main" xmlns="" id="{18CA2456-7521-4455-83A9-27799FB91C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0"/>
            <a:ext cx="4419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arn(outVertical)">
                                      <p:cBhvr>
                                        <p:cTn id="7" dur="500"/>
                                        <p:tgtEl>
                                          <p:spTgt spid="32773"/>
                                        </p:tgtEl>
                                      </p:cBhvr>
                                    </p:animEffect>
                                  </p:childTnLst>
                                </p:cTn>
                              </p:par>
                              <p:par>
                                <p:cTn id="8" presetID="16" presetClass="entr" presetSubtype="37" fill="hold" nodeType="withEffect">
                                  <p:stCondLst>
                                    <p:cond delay="0"/>
                                  </p:stCondLst>
                                  <p:childTnLst>
                                    <p:set>
                                      <p:cBhvr>
                                        <p:cTn id="9" dur="1" fill="hold">
                                          <p:stCondLst>
                                            <p:cond delay="0"/>
                                          </p:stCondLst>
                                        </p:cTn>
                                        <p:tgtEl>
                                          <p:spTgt spid="32777"/>
                                        </p:tgtEl>
                                        <p:attrNameLst>
                                          <p:attrName>style.visibility</p:attrName>
                                        </p:attrNameLst>
                                      </p:cBhvr>
                                      <p:to>
                                        <p:strVal val="visible"/>
                                      </p:to>
                                    </p:set>
                                    <p:animEffect transition="in" filter="barn(outVertical)">
                                      <p:cBhvr>
                                        <p:cTn id="10" dur="500"/>
                                        <p:tgtEl>
                                          <p:spTgt spid="32777"/>
                                        </p:tgtEl>
                                      </p:cBhvr>
                                    </p:animEffect>
                                  </p:childTnLst>
                                </p:cTn>
                              </p:par>
                              <p:par>
                                <p:cTn id="11" presetID="16" presetClass="entr" presetSubtype="37" fill="hold" nodeType="withEffect">
                                  <p:stCondLst>
                                    <p:cond delay="0"/>
                                  </p:stCondLst>
                                  <p:childTnLst>
                                    <p:set>
                                      <p:cBhvr>
                                        <p:cTn id="12" dur="1" fill="hold">
                                          <p:stCondLst>
                                            <p:cond delay="0"/>
                                          </p:stCondLst>
                                        </p:cTn>
                                        <p:tgtEl>
                                          <p:spTgt spid="32778"/>
                                        </p:tgtEl>
                                        <p:attrNameLst>
                                          <p:attrName>style.visibility</p:attrName>
                                        </p:attrNameLst>
                                      </p:cBhvr>
                                      <p:to>
                                        <p:strVal val="visible"/>
                                      </p:to>
                                    </p:set>
                                    <p:animEffect transition="in" filter="barn(outVertical)">
                                      <p:cBhvr>
                                        <p:cTn id="13" dur="500"/>
                                        <p:tgtEl>
                                          <p:spTgt spid="32778"/>
                                        </p:tgtEl>
                                      </p:cBhvr>
                                    </p:animEffect>
                                  </p:childTnLst>
                                </p:cTn>
                              </p:par>
                              <p:par>
                                <p:cTn id="14" presetID="16" presetClass="entr" presetSubtype="37" fill="hold" grpId="0" nodeType="withEffect" nodePh="1">
                                  <p:stCondLst>
                                    <p:cond delay="0"/>
                                  </p:stCondLst>
                                  <p:endCondLst>
                                    <p:cond evt="begin" delay="0">
                                      <p:tn val="14"/>
                                    </p:cond>
                                  </p:endCondLst>
                                  <p:childTnLst>
                                    <p:set>
                                      <p:cBhvr>
                                        <p:cTn id="15" dur="1" fill="hold">
                                          <p:stCondLst>
                                            <p:cond delay="0"/>
                                          </p:stCondLst>
                                        </p:cTn>
                                        <p:tgtEl>
                                          <p:spTgt spid="32780"/>
                                        </p:tgtEl>
                                        <p:attrNameLst>
                                          <p:attrName>style.visibility</p:attrName>
                                        </p:attrNameLst>
                                      </p:cBhvr>
                                      <p:to>
                                        <p:strVal val="visible"/>
                                      </p:to>
                                    </p:set>
                                    <p:animEffect transition="in" filter="barn(outVertical)">
                                      <p:cBhvr>
                                        <p:cTn id="16" dur="500"/>
                                        <p:tgtEl>
                                          <p:spTgt spid="32780"/>
                                        </p:tgtEl>
                                      </p:cBhvr>
                                    </p:animEffect>
                                  </p:childTnLst>
                                </p:cTn>
                              </p:par>
                              <p:par>
                                <p:cTn id="17" presetID="16" presetClass="entr" presetSubtype="37" fill="hold" nodeType="withEffect">
                                  <p:stCondLst>
                                    <p:cond delay="0"/>
                                  </p:stCondLst>
                                  <p:childTnLst>
                                    <p:set>
                                      <p:cBhvr>
                                        <p:cTn id="18" dur="1" fill="hold">
                                          <p:stCondLst>
                                            <p:cond delay="0"/>
                                          </p:stCondLst>
                                        </p:cTn>
                                        <p:tgtEl>
                                          <p:spTgt spid="32782"/>
                                        </p:tgtEl>
                                        <p:attrNameLst>
                                          <p:attrName>style.visibility</p:attrName>
                                        </p:attrNameLst>
                                      </p:cBhvr>
                                      <p:to>
                                        <p:strVal val="visible"/>
                                      </p:to>
                                    </p:set>
                                    <p:animEffect transition="in" filter="barn(outVertical)">
                                      <p:cBhvr>
                                        <p:cTn id="19" dur="500"/>
                                        <p:tgtEl>
                                          <p:spTgt spid="32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8369" y="996462"/>
            <a:ext cx="6658708" cy="1200329"/>
          </a:xfrm>
          <a:prstGeom prst="rect">
            <a:avLst/>
          </a:prstGeom>
          <a:noFill/>
        </p:spPr>
        <p:txBody>
          <a:bodyPr wrap="square" rtlCol="0">
            <a:spAutoFit/>
          </a:bodyPr>
          <a:lstStyle/>
          <a:p>
            <a:r>
              <a:rPr lang="vi-VN" sz="2400" dirty="0"/>
              <a:t>? </a:t>
            </a:r>
            <a:r>
              <a:rPr lang="vi-VN" sz="2400" dirty="0" smtClean="0"/>
              <a:t>Cuộc </a:t>
            </a:r>
            <a:r>
              <a:rPr lang="vi-VN" sz="2400" dirty="0"/>
              <a:t>đấu tranh </a:t>
            </a:r>
            <a:r>
              <a:rPr lang="vi-VN" sz="2400" dirty="0" smtClean="0"/>
              <a:t>giành độc </a:t>
            </a:r>
            <a:r>
              <a:rPr lang="vi-VN" sz="2400" dirty="0"/>
              <a:t>lập của các </a:t>
            </a:r>
            <a:r>
              <a:rPr lang="vi-VN" sz="2400" dirty="0" smtClean="0"/>
              <a:t>nước trên </a:t>
            </a:r>
            <a:r>
              <a:rPr lang="vi-VN" sz="2400" dirty="0"/>
              <a:t>có </a:t>
            </a:r>
            <a:r>
              <a:rPr lang="vi-VN" sz="2400" dirty="0" smtClean="0"/>
              <a:t>ảnh hưởng gì đến </a:t>
            </a:r>
            <a:r>
              <a:rPr lang="vi-VN" sz="2400" dirty="0"/>
              <a:t>các </a:t>
            </a:r>
            <a:r>
              <a:rPr lang="vi-VN" sz="2400" dirty="0" smtClean="0"/>
              <a:t>nước trong </a:t>
            </a:r>
            <a:r>
              <a:rPr lang="vi-VN" sz="2400" dirty="0"/>
              <a:t>khu </a:t>
            </a:r>
            <a:r>
              <a:rPr lang="vi-VN" sz="2400" dirty="0" smtClean="0"/>
              <a:t>vực và </a:t>
            </a:r>
            <a:r>
              <a:rPr lang="vi-VN" sz="2400" dirty="0"/>
              <a:t>các châu </a:t>
            </a:r>
            <a:r>
              <a:rPr lang="vi-VN" sz="2400" dirty="0" smtClean="0"/>
              <a:t>lục </a:t>
            </a:r>
            <a:r>
              <a:rPr lang="vi-VN" sz="2400" dirty="0"/>
              <a:t>khác?</a:t>
            </a:r>
          </a:p>
        </p:txBody>
      </p:sp>
      <p:sp>
        <p:nvSpPr>
          <p:cNvPr id="3" name="TextBox 2"/>
          <p:cNvSpPr txBox="1"/>
          <p:nvPr/>
        </p:nvSpPr>
        <p:spPr>
          <a:xfrm>
            <a:off x="3868615" y="2286000"/>
            <a:ext cx="5568462" cy="830997"/>
          </a:xfrm>
          <a:prstGeom prst="rect">
            <a:avLst/>
          </a:prstGeom>
          <a:noFill/>
        </p:spPr>
        <p:txBody>
          <a:bodyPr wrap="square" rtlCol="0">
            <a:spAutoFit/>
          </a:bodyPr>
          <a:lstStyle/>
          <a:p>
            <a:r>
              <a:rPr lang="vi-VN" sz="2400" dirty="0"/>
              <a:t>Phong trào </a:t>
            </a:r>
            <a:r>
              <a:rPr lang="vi-VN" sz="2400" dirty="0" smtClean="0"/>
              <a:t>đấu </a:t>
            </a:r>
            <a:r>
              <a:rPr lang="vi-VN" sz="2400" dirty="0"/>
              <a:t>tranh lan nhanh </a:t>
            </a:r>
            <a:r>
              <a:rPr lang="vi-VN" sz="2400" dirty="0" smtClean="0"/>
              <a:t>sang </a:t>
            </a:r>
            <a:r>
              <a:rPr lang="vi-VN" sz="2400" dirty="0"/>
              <a:t>các </a:t>
            </a:r>
            <a:r>
              <a:rPr lang="vi-VN" sz="2400" dirty="0" smtClean="0"/>
              <a:t>nước </a:t>
            </a:r>
            <a:r>
              <a:rPr lang="vi-VN" sz="2400" dirty="0"/>
              <a:t>Nam á , Bắc phi</a:t>
            </a:r>
          </a:p>
        </p:txBody>
      </p:sp>
    </p:spTree>
    <p:extLst>
      <p:ext uri="{BB962C8B-B14F-4D97-AF65-F5344CB8AC3E}">
        <p14:creationId xmlns:p14="http://schemas.microsoft.com/office/powerpoint/2010/main" val="163301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1238</Words>
  <Application>Microsoft Office PowerPoint</Application>
  <PresentationFormat>Custom</PresentationFormat>
  <Paragraphs>81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Chương II  CÁC NƯỚC Á, PHI, MĨ-LA-TINH TỪ NĂM 1945 ĐẾN NAY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khái niệm A -Pác –Thai.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Diep Nguyen</dc:creator>
  <cp:lastModifiedBy>Admin</cp:lastModifiedBy>
  <cp:revision>42</cp:revision>
  <dcterms:created xsi:type="dcterms:W3CDTF">2020-09-28T03:28:56Z</dcterms:created>
  <dcterms:modified xsi:type="dcterms:W3CDTF">2021-10-28T14:26:28Z</dcterms:modified>
</cp:coreProperties>
</file>