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D749CE-22FF-4915-8BC2-D8010A386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11CF48-336F-4085-AAF5-DE7A5E26E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E26811-A7C8-47B4-B5D6-66678251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7294C5-5881-4562-A98A-A8C3B2C0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1C86B1-F47E-4C49-A7B8-48E372CE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EB819-8D2F-4412-8F68-5507197C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EC62CE-70ED-4FE2-87C3-59C028E9E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B48030-3A1A-41A7-B3ED-F6CE4B58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48109E-43F7-42E1-A6E2-B960C207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DFF973-0488-4EFC-8E8B-A2F629DE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49335D-883E-4B9C-BCF4-1EC019876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10D445-A3C3-4C8A-8EAF-5387CF285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575CB0-F6D2-48DD-8CE1-4C8E1DA6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853BF1-4F75-49C5-A91F-6D1A1C6F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46286A-142D-43E1-A87E-ABD2F8B6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ECF5F1-A383-44AE-816A-46BEF78A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5F9AA3-7545-475B-BFCE-51F113A9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2455EF-E03B-4276-9A4B-BA501D0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5DC5FF-6CD3-41F9-AA3D-61DA641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58D860-63D1-4B07-BF66-44986447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59B1A-9C77-47EB-BEBF-781094A9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37AA67-6D31-4B22-AE0D-E529A726C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09C96C-77EA-4DE8-BCB8-069ADC72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CA553-042A-4D68-B757-76FE9EB8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EFFC2B-0E70-4F3C-A8A2-0A62FE6C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2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274D43-5C02-4BC1-B79B-557B5F5E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DA2B33-482F-446D-850A-4D38EC1C2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AA6AB9-AA49-4578-86D9-FEB05B398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522EBD-75E6-4825-BE2C-7FAAAC84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3F88DE-D0F4-483A-B2BC-24C0D537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C034C5-0EBD-4E1A-BFF2-EC9AD6E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6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A8691-7E2E-451D-B4FD-42F66A55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8E4AE4-D071-4CEE-BDEE-272569819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4429FF-0A55-4B39-B159-328077DB6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750ECBC-383A-45C6-B303-8979108CC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238435F-FD8E-4116-8B4B-47DA8B19E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86E05DA-575E-4921-A09A-6A0A659C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900613-88A4-4680-86A5-2EF35E86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574B48-B004-4D33-B791-45D86B68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7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5F790A-E043-47CC-B700-B74C9781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D1AB197-4B0C-4226-8C7B-FA7AA1E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8445DC-3EFB-4AD2-BA17-0321F5F6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E780EC-6096-46CE-A943-A9B508BA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32B8A70-8474-4AAD-BA1B-4F8FB7D8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9BD511-5459-4C15-AE15-223537F4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872B1F-39A8-4849-8997-1873058E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1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B56C9A-710E-4832-8CD8-E4C81760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83D6EB-257F-4C0A-BF5D-4FC9F4AD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8C2439-6CE0-4AC1-999F-2587DADB7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8E37D6-FAD8-43FB-B3A4-47C4DE9F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13BF67-5315-4616-ADF3-7AE5D59D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CE5180-EBD3-48DC-A32F-EE5F2C31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398CC-1C40-4592-989C-4C58316E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D05F9A-0EC7-4A48-BA41-B203A70CD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1B81B1-5FF3-4D96-A273-64B9433AF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851305-FF19-468D-BE8E-EE16BB56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D67026-E701-401B-8194-CFFBBA28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9F9D71-3034-49A1-BADB-09888E90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59F7AA-25EF-4BE2-BFCF-B8D9ABB7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15F8E4-2214-4C49-BCDF-A630BB374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37FDE-C9AD-47FD-BD27-C7762609F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6EB6-0B51-483A-996D-2524ED283D8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09AF39-A32D-4093-B30F-B26A40130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F1C42D-14D2-4409-B66A-2492BEDAB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3A6D-7726-435F-B73F-E4893116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3DF193-E795-4E42-B529-52B2CE64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9262" y="4069724"/>
            <a:ext cx="6229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GV: LÂM THỊ MINH ĐỨC</a:t>
            </a:r>
            <a:endParaRPr lang="vi-VN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DA5DB9-57F7-4485-A974-CE8F52680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38842A-A0AE-4B33-BA64-96021D1A2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40" y="1795829"/>
            <a:ext cx="8218120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FC0EDB-71EC-4349-A11D-66C953BAB78C}"/>
              </a:ext>
            </a:extLst>
          </p:cNvPr>
          <p:cNvSpPr txBox="1"/>
          <p:nvPr/>
        </p:nvSpPr>
        <p:spPr>
          <a:xfrm>
            <a:off x="3491948" y="362947"/>
            <a:ext cx="52081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pl-P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ÔN TẬP VỀ NGÔI KỂ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A8ADB5-82B4-4622-8AAC-0410966158CF}"/>
              </a:ext>
            </a:extLst>
          </p:cNvPr>
          <p:cNvSpPr txBox="1"/>
          <p:nvPr/>
        </p:nvSpPr>
        <p:spPr>
          <a:xfrm>
            <a:off x="1398103" y="1716026"/>
            <a:ext cx="277633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 THỨ NHẤT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66215B1-94FB-4F9F-B829-9494B0F6A637}"/>
              </a:ext>
            </a:extLst>
          </p:cNvPr>
          <p:cNvSpPr txBox="1"/>
          <p:nvPr/>
        </p:nvSpPr>
        <p:spPr>
          <a:xfrm>
            <a:off x="414280" y="2684386"/>
            <a:ext cx="5111875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Xưng tôi (chúng tôi...): người kể ra những gì mình trực tiếp nghe, nhìn, trải qua.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Trực tiếp bộc lộ cảm xúc, ý nghĩ của mình.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=&gt;Tác dụng:  làm tăng tính chân thực, tính thuyết phục của câu chuyện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8A430D-46C2-4CD6-B3FF-18565A20A991}"/>
              </a:ext>
            </a:extLst>
          </p:cNvPr>
          <p:cNvSpPr txBox="1"/>
          <p:nvPr/>
        </p:nvSpPr>
        <p:spPr>
          <a:xfrm>
            <a:off x="7384774" y="1654471"/>
            <a:ext cx="277633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NGÔI THỨ BA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C307EBA-EC27-4042-9A79-52180539028E}"/>
              </a:ext>
            </a:extLst>
          </p:cNvPr>
          <p:cNvSpPr txBox="1"/>
          <p:nvPr/>
        </p:nvSpPr>
        <p:spPr>
          <a:xfrm>
            <a:off x="6665846" y="2684386"/>
            <a:ext cx="4850293" cy="3108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Người kể giấu mình, gọi tên các nhân vật, có thể kể tất cả, không trực tiếp bộc lộ ý nghĩ, cảm xúc mà nhờ nhân vật biểu lộ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algn="just">
              <a:defRPr/>
            </a:pPr>
            <a:r>
              <a:rPr lang="pl-PL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Tác dụng: kể linh hoạt, tự do, mang tính khách quan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098E285E-3BF2-4276-B890-33B8BBE956F6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2786269" y="1009278"/>
            <a:ext cx="3309731" cy="706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F43EA0EB-53C7-465A-8F6B-34336DA5DFF5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6096000" y="1009278"/>
            <a:ext cx="2676940" cy="645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0AA488-F787-47CE-89BE-8776D23F231D}"/>
              </a:ext>
            </a:extLst>
          </p:cNvPr>
          <p:cNvSpPr txBox="1"/>
          <p:nvPr/>
        </p:nvSpPr>
        <p:spPr>
          <a:xfrm>
            <a:off x="1285460" y="2040860"/>
            <a:ext cx="9621079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Muốn kể đoạn trích trên theo ngôi thứ nhất, em phải thay đổi gì?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Chỉ ra các yếu tố miêu tả, biểu cảm (qua thay đổi đại từ nhân xưng của chị Dậu)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Những yêu cầu khi trình bày văn nói kể chuyện?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234858-7855-41A3-9314-9ADBBBBE56C3}"/>
              </a:ext>
            </a:extLst>
          </p:cNvPr>
          <p:cNvSpPr txBox="1"/>
          <p:nvPr/>
        </p:nvSpPr>
        <p:spPr>
          <a:xfrm>
            <a:off x="5194852" y="202216"/>
            <a:ext cx="27431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LUYỆN NÓI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753303-42CA-4555-951C-C3D299AC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953343"/>
            <a:ext cx="28531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2CED0CBF-B4D2-4DB4-9BE0-4E7EC1EC6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34270"/>
              </p:ext>
            </p:extLst>
          </p:nvPr>
        </p:nvGraphicFramePr>
        <p:xfrm>
          <a:off x="145774" y="219372"/>
          <a:ext cx="11900451" cy="6459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17">
                  <a:extLst>
                    <a:ext uri="{9D8B030D-6E8A-4147-A177-3AD203B41FA5}">
                      <a16:colId xmlns="" xmlns:a16="http://schemas.microsoft.com/office/drawing/2014/main" val="4092739363"/>
                    </a:ext>
                  </a:extLst>
                </a:gridCol>
                <a:gridCol w="4335053">
                  <a:extLst>
                    <a:ext uri="{9D8B030D-6E8A-4147-A177-3AD203B41FA5}">
                      <a16:colId xmlns="" xmlns:a16="http://schemas.microsoft.com/office/drawing/2014/main" val="4132713487"/>
                    </a:ext>
                  </a:extLst>
                </a:gridCol>
                <a:gridCol w="3598581">
                  <a:extLst>
                    <a:ext uri="{9D8B030D-6E8A-4147-A177-3AD203B41FA5}">
                      <a16:colId xmlns="" xmlns:a16="http://schemas.microsoft.com/office/drawing/2014/main" val="1306699697"/>
                    </a:ext>
                  </a:extLst>
                </a:gridCol>
              </a:tblGrid>
              <a:tr h="634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3765512"/>
                  </a:ext>
                </a:extLst>
              </a:tr>
              <a:tr h="582495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55524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1E261D-6BEE-4BD5-ACC6-AC871898DCDA}"/>
              </a:ext>
            </a:extLst>
          </p:cNvPr>
          <p:cNvSpPr txBox="1"/>
          <p:nvPr/>
        </p:nvSpPr>
        <p:spPr>
          <a:xfrm>
            <a:off x="304800" y="903935"/>
            <a:ext cx="3763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Thay đổi từ xưng hô (chị Dậu -&gt; tôi), chuyển lời thoại thành lời kể gián tiếp, lựa chọn yếu tố miêu tả, biểu cảm phù hợp với ngôi thứ nhất.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88BBDD-8EF1-43B4-A214-DAC5F4E143BB}"/>
              </a:ext>
            </a:extLst>
          </p:cNvPr>
          <p:cNvSpPr txBox="1"/>
          <p:nvPr/>
        </p:nvSpPr>
        <p:spPr>
          <a:xfrm>
            <a:off x="8554277" y="903935"/>
            <a:ext cx="34919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thưa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b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F74362-B01E-4AD2-9DCD-EE326BE0DFF0}"/>
              </a:ext>
            </a:extLst>
          </p:cNvPr>
          <p:cNvSpPr txBox="1"/>
          <p:nvPr/>
        </p:nvSpPr>
        <p:spPr>
          <a:xfrm>
            <a:off x="4174437" y="903935"/>
            <a:ext cx="41611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Van xin, nín nhịn: Cháu van ông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Bị ức hiếp, phẫn nộ: chồng tôi đau ốm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Căm thù, vùng lên: Mày trói...bà cho mày xem.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Xác định ngôi kể phù hợp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Lập dàn ý trước cho bài văn nói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Khi nói cần chú ý: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Chọn vị trí kể phù hợp có thể quan sát được  người nghe.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Ngôn ngữ mạch lạc, tự nhiên, khi kể có kết hợp các yếu tố miêu tả, biểu cảm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Nói với âm lượng đủ nghe, ngữ điệu hấp dẫn, phù hợp với nhân vật, diễn biến truyện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1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597237-2869-4355-8AF3-A2654CA8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24"/>
            <a:ext cx="3054361" cy="85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236DC8-1455-49B5-A824-5134364A6DD8}"/>
              </a:ext>
            </a:extLst>
          </p:cNvPr>
          <p:cNvSpPr txBox="1"/>
          <p:nvPr/>
        </p:nvSpPr>
        <p:spPr>
          <a:xfrm>
            <a:off x="2438399" y="1524000"/>
            <a:ext cx="416118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#9Slide05 Rusulica Script" panose="00000500000000000000" pitchFamily="2" charset="0"/>
              </a:rPr>
              <a:t>*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B3D704-FE31-4985-9291-DCF0BEEE333E}"/>
              </a:ext>
            </a:extLst>
          </p:cNvPr>
          <p:cNvSpPr txBox="1"/>
          <p:nvPr/>
        </p:nvSpPr>
        <p:spPr>
          <a:xfrm>
            <a:off x="2438399" y="4371009"/>
            <a:ext cx="416118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C30E4F-387C-4000-94C7-6C48D4A1E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563" y="251791"/>
            <a:ext cx="3194187" cy="2782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18A2E2-F8C4-4D23-9DC9-0C92E8AC9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563" y="3528529"/>
            <a:ext cx="3194187" cy="2686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03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3586F08-1FD9-4C80-93CE-762BBF249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572349"/>
              </p:ext>
            </p:extLst>
          </p:nvPr>
        </p:nvGraphicFramePr>
        <p:xfrm>
          <a:off x="215366" y="35082"/>
          <a:ext cx="11761267" cy="6787835"/>
        </p:xfrm>
        <a:graphic>
          <a:graphicData uri="http://schemas.openxmlformats.org/drawingml/2006/table">
            <a:tbl>
              <a:tblPr firstRow="1" firstCol="1" bandRow="1"/>
              <a:tblGrid>
                <a:gridCol w="3409545">
                  <a:extLst>
                    <a:ext uri="{9D8B030D-6E8A-4147-A177-3AD203B41FA5}">
                      <a16:colId xmlns="" xmlns:a16="http://schemas.microsoft.com/office/drawing/2014/main" val="3773927374"/>
                    </a:ext>
                  </a:extLst>
                </a:gridCol>
                <a:gridCol w="5776361">
                  <a:extLst>
                    <a:ext uri="{9D8B030D-6E8A-4147-A177-3AD203B41FA5}">
                      <a16:colId xmlns="" xmlns:a16="http://schemas.microsoft.com/office/drawing/2014/main" val="2924087975"/>
                    </a:ext>
                  </a:extLst>
                </a:gridCol>
                <a:gridCol w="359211">
                  <a:extLst>
                    <a:ext uri="{9D8B030D-6E8A-4147-A177-3AD203B41FA5}">
                      <a16:colId xmlns="" xmlns:a16="http://schemas.microsoft.com/office/drawing/2014/main" val="149628568"/>
                    </a:ext>
                  </a:extLst>
                </a:gridCol>
                <a:gridCol w="433610">
                  <a:extLst>
                    <a:ext uri="{9D8B030D-6E8A-4147-A177-3AD203B41FA5}">
                      <a16:colId xmlns="" xmlns:a16="http://schemas.microsoft.com/office/drawing/2014/main" val="1726224385"/>
                    </a:ext>
                  </a:extLst>
                </a:gridCol>
                <a:gridCol w="433610">
                  <a:extLst>
                    <a:ext uri="{9D8B030D-6E8A-4147-A177-3AD203B41FA5}">
                      <a16:colId xmlns="" xmlns:a16="http://schemas.microsoft.com/office/drawing/2014/main" val="509807483"/>
                    </a:ext>
                  </a:extLst>
                </a:gridCol>
                <a:gridCol w="556108">
                  <a:extLst>
                    <a:ext uri="{9D8B030D-6E8A-4147-A177-3AD203B41FA5}">
                      <a16:colId xmlns="" xmlns:a16="http://schemas.microsoft.com/office/drawing/2014/main" val="2149193526"/>
                    </a:ext>
                  </a:extLst>
                </a:gridCol>
                <a:gridCol w="703749">
                  <a:extLst>
                    <a:ext uri="{9D8B030D-6E8A-4147-A177-3AD203B41FA5}">
                      <a16:colId xmlns="" xmlns:a16="http://schemas.microsoft.com/office/drawing/2014/main" val="2249344859"/>
                    </a:ext>
                  </a:extLst>
                </a:gridCol>
                <a:gridCol w="89073">
                  <a:extLst>
                    <a:ext uri="{9D8B030D-6E8A-4147-A177-3AD203B41FA5}">
                      <a16:colId xmlns="" xmlns:a16="http://schemas.microsoft.com/office/drawing/2014/main" val="919385513"/>
                    </a:ext>
                  </a:extLst>
                </a:gridCol>
              </a:tblGrid>
              <a:tr h="30251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độ đạt được</a:t>
                      </a:r>
                      <a:endParaRPr lang="en-US" sz="24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0910531"/>
                  </a:ext>
                </a:extLst>
              </a:tr>
              <a:tr h="15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0598273"/>
                  </a:ext>
                </a:extLst>
              </a:tr>
              <a:tr h="302514">
                <a:tc rowSpan="2"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thạo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21590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598916638"/>
                  </a:ext>
                </a:extLst>
              </a:tr>
              <a:tr h="453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 Nói truyền cảm, ngữ điệu, âm lượng phù hợp, hấp dẫn với người nghe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410118953"/>
                  </a:ext>
                </a:extLst>
              </a:tr>
              <a:tr h="453771">
                <a:tc rowSpan="3"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Nội dung nói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 Nội dung bài trình bày tập trung vào vấn đề chính (kỉ niệm về lần...)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262058887"/>
                  </a:ext>
                </a:extLst>
              </a:tr>
              <a:tr h="302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 Nội dung trình bày chi tiết, phong phú, hấp dẫn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075239448"/>
                  </a:ext>
                </a:extLst>
              </a:tr>
              <a:tr h="15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 Trình tự trình bày logic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530634432"/>
                  </a:ext>
                </a:extLst>
              </a:tr>
              <a:tr h="302514">
                <a:tc rowSpan="2"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Sử dụng từ ngữ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3.1. Sử dụng từ vựng chính xác, phù hợp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937381911"/>
                  </a:ext>
                </a:extLst>
              </a:tr>
              <a:tr h="302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3.2 Sử dụng từ ngữ hay, hấp dẫn, ấn tượng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737133950"/>
                  </a:ext>
                </a:extLst>
              </a:tr>
              <a:tr h="453771">
                <a:tc rowSpan="2"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Sử dụng p.tiện phi ngôn ngữ phù hợp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 Dáng vẻ, tư thế, ánh mắt, nứt mặt phù hợp với nội dung thuyết trình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374463136"/>
                  </a:ext>
                </a:extLst>
              </a:tr>
              <a:tr h="605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4.2 Sử dụng những của chỉ tạo ấn tượng, thể hiện thái độ thân thiện, giao lưu tích cực với người nghe.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285705355"/>
                  </a:ext>
                </a:extLst>
              </a:tr>
              <a:tr h="569915"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Mở đầu và kết thúc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Mở đầu và kết thức ấn tượng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18" marR="4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38433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1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4B4F9D-55F1-49F1-8BE5-E4A00E631204}"/>
              </a:ext>
            </a:extLst>
          </p:cNvPr>
          <p:cNvSpPr txBox="1"/>
          <p:nvPr/>
        </p:nvSpPr>
        <p:spPr>
          <a:xfrm>
            <a:off x="775250" y="1601451"/>
            <a:ext cx="106414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pl-PL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cũ: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75565" algn="just">
              <a:spcAft>
                <a:spcPts val="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lại văn TS kết hợp với MT, BC.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75565" algn="just">
              <a:spcAft>
                <a:spcPts val="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thành bài tập còn lại.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75565" algn="just">
              <a:spcAft>
                <a:spcPts val="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Viết đoạn văn vào vở.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5565" algn="just"/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Thay ngôi kể bé Hồng bằng ngôi kể người mẹ kể lại đoạn trích “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lòng mẹ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pl-PL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mới: Soạn bài </a:t>
            </a:r>
            <a:r>
              <a:rPr lang="pl-PL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ghép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Đọc ngữ liệu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Trả lời và xem trước phần bài tập.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+Viết đoạn văn ngắn trong đó có sử dụng ít nhất 1 câu ghép, với hai chủ đề sau: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Thay đổi thói quen sử dụng bao bì nilông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Tác dụng của việc lập dàn ý trước khi viết bài tập làm văn.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7B66A9-3DDB-4916-B80D-D52F3137343D}"/>
              </a:ext>
            </a:extLst>
          </p:cNvPr>
          <p:cNvSpPr txBox="1"/>
          <p:nvPr/>
        </p:nvSpPr>
        <p:spPr>
          <a:xfrm>
            <a:off x="4028660" y="429207"/>
            <a:ext cx="41346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 DẪN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 NHÀ</a:t>
            </a:r>
          </a:p>
        </p:txBody>
      </p:sp>
    </p:spTree>
    <p:extLst>
      <p:ext uri="{BB962C8B-B14F-4D97-AF65-F5344CB8AC3E}">
        <p14:creationId xmlns:p14="http://schemas.microsoft.com/office/powerpoint/2010/main" val="1224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ED0747-2D8B-42E3-B207-6EA9A37BA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682</Words>
  <Application>Microsoft Office PowerPoint</Application>
  <PresentationFormat>Custom</PresentationFormat>
  <Paragraphs>138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6</cp:revision>
  <dcterms:created xsi:type="dcterms:W3CDTF">2021-08-20T09:25:20Z</dcterms:created>
  <dcterms:modified xsi:type="dcterms:W3CDTF">2023-03-30T16:10:42Z</dcterms:modified>
</cp:coreProperties>
</file>