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63" r:id="rId6"/>
    <p:sldMasterId id="2147483785" r:id="rId7"/>
    <p:sldMasterId id="2147483797" r:id="rId8"/>
    <p:sldMasterId id="2147483821" r:id="rId9"/>
  </p:sldMasterIdLst>
  <p:notesMasterIdLst>
    <p:notesMasterId r:id="rId48"/>
  </p:notesMasterIdLst>
  <p:sldIdLst>
    <p:sldId id="435" r:id="rId10"/>
    <p:sldId id="436" r:id="rId11"/>
    <p:sldId id="383" r:id="rId12"/>
    <p:sldId id="382" r:id="rId13"/>
    <p:sldId id="384" r:id="rId14"/>
    <p:sldId id="442" r:id="rId15"/>
    <p:sldId id="443" r:id="rId16"/>
    <p:sldId id="444" r:id="rId17"/>
    <p:sldId id="445" r:id="rId18"/>
    <p:sldId id="446" r:id="rId19"/>
    <p:sldId id="447" r:id="rId20"/>
    <p:sldId id="458" r:id="rId21"/>
    <p:sldId id="459" r:id="rId22"/>
    <p:sldId id="460" r:id="rId23"/>
    <p:sldId id="461" r:id="rId24"/>
    <p:sldId id="462" r:id="rId25"/>
    <p:sldId id="476" r:id="rId26"/>
    <p:sldId id="477" r:id="rId27"/>
    <p:sldId id="478" r:id="rId28"/>
    <p:sldId id="479" r:id="rId29"/>
    <p:sldId id="480" r:id="rId30"/>
    <p:sldId id="469" r:id="rId31"/>
    <p:sldId id="482" r:id="rId32"/>
    <p:sldId id="484" r:id="rId33"/>
    <p:sldId id="471" r:id="rId34"/>
    <p:sldId id="472" r:id="rId35"/>
    <p:sldId id="485" r:id="rId36"/>
    <p:sldId id="486" r:id="rId37"/>
    <p:sldId id="490" r:id="rId38"/>
    <p:sldId id="491" r:id="rId39"/>
    <p:sldId id="457" r:id="rId40"/>
    <p:sldId id="506" r:id="rId41"/>
    <p:sldId id="507" r:id="rId42"/>
    <p:sldId id="508" r:id="rId43"/>
    <p:sldId id="509" r:id="rId44"/>
    <p:sldId id="510" r:id="rId45"/>
    <p:sldId id="511" r:id="rId46"/>
    <p:sldId id="51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BEEF4"/>
    <a:srgbClr val="FFFFFF"/>
    <a:srgbClr val="008080"/>
    <a:srgbClr val="F2F2F2"/>
    <a:srgbClr val="000000"/>
    <a:srgbClr val="FFCCFF"/>
    <a:srgbClr val="FFCCCC"/>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loại</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hủy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diệt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hàng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loạt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năng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lượng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của</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nó</a:t>
          </a:r>
          <a:r>
            <a:rPr lang="en-US" sz="2400" b="0" i="1" dirty="0">
              <a:latin typeface="Times New Roman" panose="02020603050405020304" pitchFamily="18" charset="0"/>
              <a:cs typeface="Times New Roman" panose="02020603050405020304" pitchFamily="18" charset="0"/>
            </a:rPr>
            <a:t> do </a:t>
          </a:r>
          <a:r>
            <a:rPr lang="en-US" sz="2400" b="0" i="1" dirty="0" err="1">
              <a:latin typeface="Times New Roman" panose="02020603050405020304" pitchFamily="18" charset="0"/>
              <a:cs typeface="Times New Roman" panose="02020603050405020304" pitchFamily="18" charset="0"/>
            </a:rPr>
            <a:t>các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phản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hạch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gây</a:t>
          </a:r>
          <a:r>
            <a:rPr lang="en-US" sz="2400" b="0" i="1" dirty="0">
              <a:latin typeface="Times New Roman" panose="02020603050405020304" pitchFamily="18" charset="0"/>
              <a:cs typeface="Times New Roman" panose="02020603050405020304" pitchFamily="18" charset="0"/>
            </a:rPr>
            <a:t> ra.   </a:t>
          </a:r>
          <a:endParaRPr lang="en-BZ" sz="2400" b="0" i="1"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type="sibTrans" cxnId="{7819C5AA-9124-4C3B-82E0-9AB5525BC161}">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en-US" sz="2400" b="0" i="1" dirty="0" err="1">
              <a:latin typeface="Times New Roman" panose="02020603050405020304" pitchFamily="18" charset="0"/>
              <a:cs typeface="Times New Roman" panose="02020603050405020304" pitchFamily="18" charset="0"/>
            </a:rPr>
            <a:t>Một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nhỏ</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cũng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sức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công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phá</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lớn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hơn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bất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quy</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ước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nào</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type="sibTrans" cxnId="{F8114723-9C76-407B-8CD0-12609734284A}">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hay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nguyên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là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chiến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tranh</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mà</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trong</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đó</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vũ</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khí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hạt</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nhân</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được</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sử</a:t>
          </a:r>
          <a:r>
            <a:rPr lang="en-US" sz="2400" b="0" i="1" dirty="0">
              <a:latin typeface="Times New Roman" panose="02020603050405020304" pitchFamily="18" charset="0"/>
              <a:cs typeface="Times New Roman" panose="02020603050405020304" pitchFamily="18" charset="0"/>
            </a:rPr>
            <a:t> </a:t>
          </a:r>
          <a:r>
            <a:rPr lang="en-US" sz="2400" b="0" i="1" dirty="0" err="1">
              <a:latin typeface="Times New Roman" panose="02020603050405020304" pitchFamily="18" charset="0"/>
              <a:cs typeface="Times New Roman" panose="02020603050405020304" pitchFamily="18" charset="0"/>
            </a:rPr>
            <a:t>dụng</a:t>
          </a:r>
          <a:r>
            <a:rPr lang="en-US" sz="2400" b="0" i="1" dirty="0">
              <a:latin typeface="Times New Roman" panose="02020603050405020304" pitchFamily="18" charset="0"/>
              <a:cs typeface="Times New Roman" panose="02020603050405020304" pitchFamily="18" charset="0"/>
            </a:rPr>
            <a:t>.</a:t>
          </a:r>
          <a:endParaRPr lang="en-BZ" sz="2400" b="0" i="1"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type="sibTrans" cxnId="{AD9C6A19-8FD5-4D17-A9D1-8B8D22C99CE7}">
      <dgm:prSet/>
      <dgm:spPr/>
      <dgm:t>
        <a:bodyPr/>
        <a:lstStyle/>
        <a:p>
          <a:pPr algn="just"/>
          <a:endParaRPr lang="en-BZ" sz="24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vi-VN" sz="2800" b="0" i="1" dirty="0" smtClean="0">
              <a:latin typeface="Times New Roman" panose="02020603050405020304" pitchFamily="18" charset="0"/>
              <a:cs typeface="Times New Roman" panose="02020603050405020304" pitchFamily="18" charset="0"/>
            </a:rPr>
            <a:t>Liệt kê, chứng cứ xác thực, số liệu so sánh cụ thể</a:t>
          </a:r>
          <a:endParaRPr lang="en-BZ" sz="2800" b="0" i="1" dirty="0">
            <a:latin typeface="Times New Roman" panose="02020603050405020304" pitchFamily="18" charset="0"/>
            <a:cs typeface="Times New Roman" panose="02020603050405020304" pitchFamily="18" charset="0"/>
          </a:endParaRPr>
        </a:p>
      </dgm:t>
    </dgm:pt>
    <dgm:pt modelId="{47127400-5C4B-4CF6-86A9-F6B8922BDBEC}" type="parTrans" cxnId="{7819C5AA-9124-4C3B-82E0-9AB5525BC161}">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4AFC63F-7423-48C5-8BE5-41C804778995}" type="sibTrans" cxnId="{7819C5AA-9124-4C3B-82E0-9AB5525BC161}">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F65D7CF4-2C75-4D83-A104-F871BAD15DD1}">
      <dgm:prSet custT="1"/>
      <dgm:spPr/>
      <dgm:t>
        <a:bodyPr/>
        <a:lstStyle/>
        <a:p>
          <a:pPr algn="just"/>
          <a:r>
            <a:rPr lang="vi-VN" sz="2800" b="0" i="1" dirty="0" smtClean="0">
              <a:latin typeface="Times New Roman" panose="02020603050405020304" pitchFamily="18" charset="0"/>
              <a:cs typeface="Times New Roman" panose="02020603050405020304" pitchFamily="18" charset="0"/>
            </a:rPr>
            <a:t>Nghệ thuật tương phản, giọng văn châm biếm, đả kích thâm sâu</a:t>
          </a:r>
          <a:endParaRPr lang="en-BZ" sz="2800" b="0" i="1" dirty="0">
            <a:latin typeface="Times New Roman" panose="02020603050405020304" pitchFamily="18" charset="0"/>
            <a:cs typeface="Times New Roman" panose="02020603050405020304" pitchFamily="18" charset="0"/>
          </a:endParaRPr>
        </a:p>
      </dgm:t>
    </dgm:pt>
    <dgm:pt modelId="{12E7212F-F322-492C-B1AA-10A0E82146D3}" type="parTrans" cxnId="{F8114723-9C76-407B-8CD0-12609734284A}">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DCF8496B-2E4E-46EA-962D-57BCDCE91AFC}" type="sibTrans" cxnId="{F8114723-9C76-407B-8CD0-12609734284A}">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A6E33B5C-3349-44FD-AE8B-090E4058AB25}">
      <dgm:prSet custT="1"/>
      <dgm:spPr/>
      <dgm:t>
        <a:bodyPr/>
        <a:lstStyle/>
        <a:p>
          <a:pPr algn="just"/>
          <a:r>
            <a:rPr lang="vi-VN" sz="2800" b="0" i="1" dirty="0" smtClean="0">
              <a:latin typeface="Times New Roman" panose="02020603050405020304" pitchFamily="18" charset="0"/>
              <a:cs typeface="Times New Roman" panose="02020603050405020304" pitchFamily="18" charset="0"/>
              <a:sym typeface="Wingdings" panose="05000000000000000000" pitchFamily="2" charset="2"/>
            </a:rPr>
            <a:t> chiến tranh hạt nhân là hiểm họa- đe dọa sự sống, sự phát triển trên Trái Đất</a:t>
          </a:r>
          <a:endParaRPr lang="en-BZ" sz="2800" b="0" i="1" dirty="0">
            <a:latin typeface="Times New Roman" panose="02020603050405020304" pitchFamily="18" charset="0"/>
            <a:cs typeface="Times New Roman" panose="02020603050405020304" pitchFamily="18" charset="0"/>
          </a:endParaRPr>
        </a:p>
      </dgm:t>
    </dgm:pt>
    <dgm:pt modelId="{BAA820A2-D828-4B28-992F-12F6FE0F3372}" type="parTrans" cxnId="{AD9C6A19-8FD5-4D17-A9D1-8B8D22C99CE7}">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C5926207-E27D-4440-BA02-3F9D7E71D144}" type="sibTrans" cxnId="{AD9C6A19-8FD5-4D17-A9D1-8B8D22C99CE7}">
      <dgm:prSet/>
      <dgm:spPr/>
      <dgm:t>
        <a:bodyPr/>
        <a:lstStyle/>
        <a:p>
          <a:pPr algn="just"/>
          <a:endParaRPr lang="en-BZ" sz="2800" b="0" i="1">
            <a:solidFill>
              <a:schemeClr val="tx1"/>
            </a:solidFill>
            <a:latin typeface="Times New Roman" panose="02020603050405020304" pitchFamily="18" charset="0"/>
            <a:cs typeface="Times New Roman" panose="02020603050405020304" pitchFamily="18" charset="0"/>
          </a:endParaRPr>
        </a:p>
      </dgm:t>
    </dgm:pt>
    <dgm:pt modelId="{9098933C-75A5-4AE0-B13F-35BDBF877FC3}" type="pres">
      <dgm:prSet presAssocID="{3154CFF3-8AD1-4C84-A944-C9888FF467BD}" presName="linear" presStyleCnt="0">
        <dgm:presLayoutVars>
          <dgm:animLvl val="lvl"/>
          <dgm:resizeHandles val="exact"/>
        </dgm:presLayoutVars>
      </dgm:prSet>
      <dgm:spPr/>
      <dgm:t>
        <a:bodyPr/>
        <a:lstStyle/>
        <a:p>
          <a:endParaRPr lang="en-US"/>
        </a:p>
      </dgm:t>
    </dgm:pt>
    <dgm:pt modelId="{B895F30E-4E86-4BDB-8170-8155F7CAD1D7}" type="pres">
      <dgm:prSet presAssocID="{2B3BE996-1ECA-4B6E-831D-16FC9915DB53}" presName="parentText" presStyleLbl="node1" presStyleIdx="0" presStyleCnt="3" custScaleY="69308">
        <dgm:presLayoutVars>
          <dgm:chMax val="0"/>
          <dgm:bulletEnabled val="1"/>
        </dgm:presLayoutVars>
      </dgm:prSet>
      <dgm:spPr/>
      <dgm:t>
        <a:bodyPr/>
        <a:lstStyle/>
        <a:p>
          <a:endParaRPr lang="en-US"/>
        </a:p>
      </dgm:t>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custScaleY="77654">
        <dgm:presLayoutVars>
          <dgm:chMax val="0"/>
          <dgm:bulletEnabled val="1"/>
        </dgm:presLayoutVars>
      </dgm:prSet>
      <dgm:spPr/>
      <dgm:t>
        <a:bodyPr/>
        <a:lstStyle/>
        <a:p>
          <a:endParaRPr lang="en-US"/>
        </a:p>
      </dgm:t>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t>
        <a:bodyPr/>
        <a:lstStyle/>
        <a:p>
          <a:endParaRPr lang="en-US"/>
        </a:p>
      </dgm:t>
    </dgm:pt>
  </dgm:ptLst>
  <dgm:cxnLst>
    <dgm:cxn modelId="{5DD0FFDC-F573-4484-88D4-714173F91743}" type="presOf" srcId="{A6E33B5C-3349-44FD-AE8B-090E4058AB25}" destId="{A8651301-F393-4568-97B1-3AEBCAD130BE}" srcOrd="0" destOrd="0" presId="urn:microsoft.com/office/officeart/2005/8/layout/vList2"/>
    <dgm:cxn modelId="{19D4E54D-0580-4F5E-9BEE-999F13A7E863}" type="presOf" srcId="{F65D7CF4-2C75-4D83-A104-F871BAD15DD1}" destId="{7CCC0384-8142-4CE2-A603-CE1DED888CCC}"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AD9C6A19-8FD5-4D17-A9D1-8B8D22C99CE7}" srcId="{3154CFF3-8AD1-4C84-A944-C9888FF467BD}" destId="{A6E33B5C-3349-44FD-AE8B-090E4058AB25}" srcOrd="2" destOrd="0" parTransId="{BAA820A2-D828-4B28-992F-12F6FE0F3372}" sibTransId="{C5926207-E27D-4440-BA02-3F9D7E71D144}"/>
    <dgm:cxn modelId="{D50E057D-A200-4C46-AE45-0425081459B5}" type="presOf" srcId="{3154CFF3-8AD1-4C84-A944-C9888FF467BD}" destId="{9098933C-75A5-4AE0-B13F-35BDBF877FC3}" srcOrd="0" destOrd="0" presId="urn:microsoft.com/office/officeart/2005/8/layout/vList2"/>
    <dgm:cxn modelId="{99C513B8-F7E2-4D39-9496-04AEC25382FE}" type="presOf" srcId="{2B3BE996-1ECA-4B6E-831D-16FC9915DB53}" destId="{B895F30E-4E86-4BDB-8170-8155F7CAD1D7}" srcOrd="0" destOrd="0" presId="urn:microsoft.com/office/officeart/2005/8/layout/vList2"/>
    <dgm:cxn modelId="{F8114723-9C76-407B-8CD0-12609734284A}" srcId="{3154CFF3-8AD1-4C84-A944-C9888FF467BD}" destId="{F65D7CF4-2C75-4D83-A104-F871BAD15DD1}" srcOrd="1" destOrd="0" parTransId="{12E7212F-F322-492C-B1AA-10A0E82146D3}" sibTransId="{DCF8496B-2E4E-46EA-962D-57BCDCE91AFC}"/>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140377"/>
          <a:ext cx="5397675" cy="12548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loại</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hủy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diệt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hàng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loạt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năng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lượng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của</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nó</a:t>
          </a:r>
          <a:r>
            <a:rPr lang="en-US" sz="2400" b="0" i="1" kern="1200" dirty="0">
              <a:latin typeface="Times New Roman" panose="02020603050405020304" pitchFamily="18" charset="0"/>
              <a:cs typeface="Times New Roman" panose="02020603050405020304" pitchFamily="18" charset="0"/>
            </a:rPr>
            <a:t> do </a:t>
          </a:r>
          <a:r>
            <a:rPr lang="en-US" sz="2400" b="0" i="1" kern="1200" dirty="0" err="1">
              <a:latin typeface="Times New Roman" panose="02020603050405020304" pitchFamily="18" charset="0"/>
              <a:cs typeface="Times New Roman" panose="02020603050405020304" pitchFamily="18" charset="0"/>
            </a:rPr>
            <a:t>các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phản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hạch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gây</a:t>
          </a:r>
          <a:r>
            <a:rPr lang="en-US" sz="2400" b="0" i="1" kern="1200" dirty="0">
              <a:latin typeface="Times New Roman" panose="02020603050405020304" pitchFamily="18" charset="0"/>
              <a:cs typeface="Times New Roman" panose="02020603050405020304" pitchFamily="18" charset="0"/>
            </a:rPr>
            <a:t> ra.   </a:t>
          </a:r>
          <a:endParaRPr lang="en-BZ" sz="2400" b="0" i="1" kern="1200" dirty="0">
            <a:latin typeface="Times New Roman" panose="02020603050405020304" pitchFamily="18" charset="0"/>
            <a:cs typeface="Times New Roman" panose="02020603050405020304" pitchFamily="18" charset="0"/>
          </a:endParaRPr>
        </a:p>
      </dsp:txBody>
      <dsp:txXfrm>
        <a:off x="61256" y="201633"/>
        <a:ext cx="5275163" cy="1132313"/>
      </dsp:txXfrm>
    </dsp:sp>
    <dsp:sp modelId="{7CCC0384-8142-4CE2-A603-CE1DED888CCC}">
      <dsp:nvSpPr>
        <dsp:cNvPr id="0" name=""/>
        <dsp:cNvSpPr/>
      </dsp:nvSpPr>
      <dsp:spPr>
        <a:xfrm>
          <a:off x="0" y="1582402"/>
          <a:ext cx="5397675" cy="125482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Một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nhỏ</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cũng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sức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công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phá</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lớn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hơn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bất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quy</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ước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nào</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1643658"/>
        <a:ext cx="5275163" cy="1132313"/>
      </dsp:txXfrm>
    </dsp:sp>
    <dsp:sp modelId="{A8651301-F393-4568-97B1-3AEBCAD130BE}">
      <dsp:nvSpPr>
        <dsp:cNvPr id="0" name=""/>
        <dsp:cNvSpPr/>
      </dsp:nvSpPr>
      <dsp:spPr>
        <a:xfrm>
          <a:off x="0" y="3024427"/>
          <a:ext cx="5397675" cy="125482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hay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nguyên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là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chiến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tranh</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mà</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trong</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đó</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vũ</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khí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hạt</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nhân</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được</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sử</a:t>
          </a:r>
          <a:r>
            <a:rPr lang="en-US" sz="2400" b="0" i="1" kern="1200" dirty="0">
              <a:latin typeface="Times New Roman" panose="02020603050405020304" pitchFamily="18" charset="0"/>
              <a:cs typeface="Times New Roman" panose="02020603050405020304" pitchFamily="18" charset="0"/>
            </a:rPr>
            <a:t> </a:t>
          </a:r>
          <a:r>
            <a:rPr lang="en-US" sz="2400" b="0" i="1" kern="1200" dirty="0" err="1">
              <a:latin typeface="Times New Roman" panose="02020603050405020304" pitchFamily="18" charset="0"/>
              <a:cs typeface="Times New Roman" panose="02020603050405020304" pitchFamily="18" charset="0"/>
            </a:rPr>
            <a:t>dụng</a:t>
          </a:r>
          <a:r>
            <a:rPr lang="en-US" sz="2400" b="0" i="1" kern="1200" dirty="0">
              <a:latin typeface="Times New Roman" panose="02020603050405020304" pitchFamily="18" charset="0"/>
              <a:cs typeface="Times New Roman" panose="02020603050405020304" pitchFamily="18" charset="0"/>
            </a:rPr>
            <a:t>.</a:t>
          </a:r>
          <a:endParaRPr lang="en-BZ" sz="2400" b="0" i="1" kern="1200" dirty="0">
            <a:latin typeface="Times New Roman" panose="02020603050405020304" pitchFamily="18" charset="0"/>
            <a:cs typeface="Times New Roman" panose="02020603050405020304" pitchFamily="18" charset="0"/>
          </a:endParaRPr>
        </a:p>
      </dsp:txBody>
      <dsp:txXfrm>
        <a:off x="61256" y="3085683"/>
        <a:ext cx="5275163" cy="1132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222474"/>
          <a:ext cx="5200650" cy="10120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rPr>
            <a:t>Liệt kê, chứng cứ xác thực, số liệu so sánh cụ thể</a:t>
          </a:r>
          <a:endParaRPr lang="en-BZ" sz="2800" b="0" i="1" kern="1200" dirty="0">
            <a:latin typeface="Times New Roman" panose="02020603050405020304" pitchFamily="18" charset="0"/>
            <a:cs typeface="Times New Roman" panose="02020603050405020304" pitchFamily="18" charset="0"/>
          </a:endParaRPr>
        </a:p>
      </dsp:txBody>
      <dsp:txXfrm>
        <a:off x="49402" y="271876"/>
        <a:ext cx="5101846" cy="913203"/>
      </dsp:txXfrm>
    </dsp:sp>
    <dsp:sp modelId="{7CCC0384-8142-4CE2-A603-CE1DED888CCC}">
      <dsp:nvSpPr>
        <dsp:cNvPr id="0" name=""/>
        <dsp:cNvSpPr/>
      </dsp:nvSpPr>
      <dsp:spPr>
        <a:xfrm>
          <a:off x="0" y="1418802"/>
          <a:ext cx="5200650" cy="113387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rPr>
            <a:t>Nghệ thuật tương phản, giọng văn châm biếm, đả kích thâm sâu</a:t>
          </a:r>
          <a:endParaRPr lang="en-BZ" sz="2800" b="0" i="1" kern="1200" dirty="0">
            <a:latin typeface="Times New Roman" panose="02020603050405020304" pitchFamily="18" charset="0"/>
            <a:cs typeface="Times New Roman" panose="02020603050405020304" pitchFamily="18" charset="0"/>
          </a:endParaRPr>
        </a:p>
      </dsp:txBody>
      <dsp:txXfrm>
        <a:off x="55351" y="1474153"/>
        <a:ext cx="5089948" cy="1023170"/>
      </dsp:txXfrm>
    </dsp:sp>
    <dsp:sp modelId="{A8651301-F393-4568-97B1-3AEBCAD130BE}">
      <dsp:nvSpPr>
        <dsp:cNvPr id="0" name=""/>
        <dsp:cNvSpPr/>
      </dsp:nvSpPr>
      <dsp:spPr>
        <a:xfrm>
          <a:off x="0" y="2736995"/>
          <a:ext cx="5200650" cy="146015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vi-VN" sz="2800" b="0" i="1" kern="1200" dirty="0" smtClean="0">
              <a:latin typeface="Times New Roman" panose="02020603050405020304" pitchFamily="18" charset="0"/>
              <a:cs typeface="Times New Roman" panose="02020603050405020304" pitchFamily="18" charset="0"/>
              <a:sym typeface="Wingdings" panose="05000000000000000000" pitchFamily="2" charset="2"/>
            </a:rPr>
            <a:t> chiến tranh hạt nhân là hiểm họa- đe dọa sự sống, sự phát triển trên Trái Đất</a:t>
          </a:r>
          <a:endParaRPr lang="en-BZ" sz="2800" b="0" i="1" kern="1200" dirty="0">
            <a:latin typeface="Times New Roman" panose="02020603050405020304" pitchFamily="18" charset="0"/>
            <a:cs typeface="Times New Roman" panose="02020603050405020304" pitchFamily="18" charset="0"/>
          </a:endParaRPr>
        </a:p>
      </dsp:txBody>
      <dsp:txXfrm>
        <a:off x="71279" y="2808274"/>
        <a:ext cx="5058092" cy="13176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9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26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1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19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23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13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313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1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04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96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22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4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141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98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6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6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23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57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460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F95E7D99-20B7-4AA7-9343-E5342DE6B2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81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119263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84289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196963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6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54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52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83839-D09B-4685-88FE-E8D5DABA3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27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15/9/2022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15/9/2022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15/9/2022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15/9/2022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15/9/2022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15/9/2022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11" indent="0" algn="ctr">
              <a:buNone/>
              <a:defRPr>
                <a:solidFill>
                  <a:schemeClr val="tx1">
                    <a:tint val="75000"/>
                  </a:schemeClr>
                </a:solidFill>
              </a:defRPr>
            </a:lvl2pPr>
            <a:lvl3pPr marL="1217504" indent="0" algn="ctr">
              <a:buNone/>
              <a:defRPr>
                <a:solidFill>
                  <a:schemeClr val="tx1">
                    <a:tint val="75000"/>
                  </a:schemeClr>
                </a:solidFill>
              </a:defRPr>
            </a:lvl3pPr>
            <a:lvl4pPr marL="1826242" indent="0" algn="ctr">
              <a:buNone/>
              <a:defRPr>
                <a:solidFill>
                  <a:schemeClr val="tx1">
                    <a:tint val="75000"/>
                  </a:schemeClr>
                </a:solidFill>
              </a:defRPr>
            </a:lvl4pPr>
            <a:lvl5pPr marL="2435006" indent="0" algn="ctr">
              <a:buNone/>
              <a:defRPr>
                <a:solidFill>
                  <a:schemeClr val="tx1">
                    <a:tint val="75000"/>
                  </a:schemeClr>
                </a:solidFill>
              </a:defRPr>
            </a:lvl5pPr>
            <a:lvl6pPr marL="3043717" indent="0" algn="ctr">
              <a:buNone/>
              <a:defRPr>
                <a:solidFill>
                  <a:schemeClr val="tx1">
                    <a:tint val="75000"/>
                  </a:schemeClr>
                </a:solidFill>
              </a:defRPr>
            </a:lvl6pPr>
            <a:lvl7pPr marL="3652427" indent="0" algn="ctr">
              <a:buNone/>
              <a:defRPr>
                <a:solidFill>
                  <a:schemeClr val="tx1">
                    <a:tint val="75000"/>
                  </a:schemeClr>
                </a:solidFill>
              </a:defRPr>
            </a:lvl7pPr>
            <a:lvl8pPr marL="4261191" indent="0" algn="ctr">
              <a:buNone/>
              <a:defRPr>
                <a:solidFill>
                  <a:schemeClr val="tx1">
                    <a:tint val="75000"/>
                  </a:schemeClr>
                </a:solidFill>
              </a:defRPr>
            </a:lvl8pPr>
            <a:lvl9pPr marL="48699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362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598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11" indent="0">
              <a:buNone/>
              <a:defRPr sz="2400">
                <a:solidFill>
                  <a:schemeClr val="tx1">
                    <a:tint val="75000"/>
                  </a:schemeClr>
                </a:solidFill>
              </a:defRPr>
            </a:lvl2pPr>
            <a:lvl3pPr marL="1217504" indent="0">
              <a:buNone/>
              <a:defRPr sz="2133">
                <a:solidFill>
                  <a:schemeClr val="tx1">
                    <a:tint val="75000"/>
                  </a:schemeClr>
                </a:solidFill>
              </a:defRPr>
            </a:lvl3pPr>
            <a:lvl4pPr marL="1826242" indent="0">
              <a:buNone/>
              <a:defRPr sz="1867">
                <a:solidFill>
                  <a:schemeClr val="tx1">
                    <a:tint val="75000"/>
                  </a:schemeClr>
                </a:solidFill>
              </a:defRPr>
            </a:lvl4pPr>
            <a:lvl5pPr marL="2435006" indent="0">
              <a:buNone/>
              <a:defRPr sz="1867">
                <a:solidFill>
                  <a:schemeClr val="tx1">
                    <a:tint val="75000"/>
                  </a:schemeClr>
                </a:solidFill>
              </a:defRPr>
            </a:lvl5pPr>
            <a:lvl6pPr marL="3043717" indent="0">
              <a:buNone/>
              <a:defRPr sz="1867">
                <a:solidFill>
                  <a:schemeClr val="tx1">
                    <a:tint val="75000"/>
                  </a:schemeClr>
                </a:solidFill>
              </a:defRPr>
            </a:lvl6pPr>
            <a:lvl7pPr marL="3652427" indent="0">
              <a:buNone/>
              <a:defRPr sz="1867">
                <a:solidFill>
                  <a:schemeClr val="tx1">
                    <a:tint val="75000"/>
                  </a:schemeClr>
                </a:solidFill>
              </a:defRPr>
            </a:lvl7pPr>
            <a:lvl8pPr marL="4261191" indent="0">
              <a:buNone/>
              <a:defRPr sz="1867">
                <a:solidFill>
                  <a:schemeClr val="tx1">
                    <a:tint val="75000"/>
                  </a:schemeClr>
                </a:solidFill>
              </a:defRPr>
            </a:lvl8pPr>
            <a:lvl9pPr marL="486994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575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98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15/9/2022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11" indent="0">
              <a:buNone/>
              <a:defRPr sz="2667" b="1"/>
            </a:lvl2pPr>
            <a:lvl3pPr marL="1217504" indent="0">
              <a:buNone/>
              <a:defRPr sz="2400" b="1"/>
            </a:lvl3pPr>
            <a:lvl4pPr marL="1826242" indent="0">
              <a:buNone/>
              <a:defRPr sz="2133" b="1"/>
            </a:lvl4pPr>
            <a:lvl5pPr marL="2435006" indent="0">
              <a:buNone/>
              <a:defRPr sz="2133" b="1"/>
            </a:lvl5pPr>
            <a:lvl6pPr marL="3043717" indent="0">
              <a:buNone/>
              <a:defRPr sz="2133" b="1"/>
            </a:lvl6pPr>
            <a:lvl7pPr marL="3652427" indent="0">
              <a:buNone/>
              <a:defRPr sz="2133" b="1"/>
            </a:lvl7pPr>
            <a:lvl8pPr marL="4261191" indent="0">
              <a:buNone/>
              <a:defRPr sz="2133" b="1"/>
            </a:lvl8pPr>
            <a:lvl9pPr marL="486994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41" y="1535113"/>
            <a:ext cx="5389033" cy="639763"/>
          </a:xfrm>
        </p:spPr>
        <p:txBody>
          <a:bodyPr anchor="b"/>
          <a:lstStyle>
            <a:lvl1pPr marL="0" indent="0">
              <a:buNone/>
              <a:defRPr sz="3200" b="1"/>
            </a:lvl1pPr>
            <a:lvl2pPr marL="608711" indent="0">
              <a:buNone/>
              <a:defRPr sz="2667" b="1"/>
            </a:lvl2pPr>
            <a:lvl3pPr marL="1217504" indent="0">
              <a:buNone/>
              <a:defRPr sz="2400" b="1"/>
            </a:lvl3pPr>
            <a:lvl4pPr marL="1826242" indent="0">
              <a:buNone/>
              <a:defRPr sz="2133" b="1"/>
            </a:lvl4pPr>
            <a:lvl5pPr marL="2435006" indent="0">
              <a:buNone/>
              <a:defRPr sz="2133" b="1"/>
            </a:lvl5pPr>
            <a:lvl6pPr marL="3043717" indent="0">
              <a:buNone/>
              <a:defRPr sz="2133" b="1"/>
            </a:lvl6pPr>
            <a:lvl7pPr marL="3652427" indent="0">
              <a:buNone/>
              <a:defRPr sz="2133" b="1"/>
            </a:lvl7pPr>
            <a:lvl8pPr marL="4261191" indent="0">
              <a:buNone/>
              <a:defRPr sz="2133" b="1"/>
            </a:lvl8pPr>
            <a:lvl9pPr marL="486994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441"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293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387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033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1"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29"/>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31" y="1435104"/>
            <a:ext cx="4011084" cy="4691063"/>
          </a:xfrm>
        </p:spPr>
        <p:txBody>
          <a:bodyPr/>
          <a:lstStyle>
            <a:lvl1pPr marL="0" indent="0">
              <a:buNone/>
              <a:defRPr sz="1867"/>
            </a:lvl1pPr>
            <a:lvl2pPr marL="608711" indent="0">
              <a:buNone/>
              <a:defRPr sz="1600"/>
            </a:lvl2pPr>
            <a:lvl3pPr marL="1217504" indent="0">
              <a:buNone/>
              <a:defRPr sz="1333"/>
            </a:lvl3pPr>
            <a:lvl4pPr marL="1826242" indent="0">
              <a:buNone/>
              <a:defRPr sz="1200"/>
            </a:lvl4pPr>
            <a:lvl5pPr marL="2435006" indent="0">
              <a:buNone/>
              <a:defRPr sz="1200"/>
            </a:lvl5pPr>
            <a:lvl6pPr marL="3043717" indent="0">
              <a:buNone/>
              <a:defRPr sz="1200"/>
            </a:lvl6pPr>
            <a:lvl7pPr marL="3652427" indent="0">
              <a:buNone/>
              <a:defRPr sz="1200"/>
            </a:lvl7pPr>
            <a:lvl8pPr marL="4261191" indent="0">
              <a:buNone/>
              <a:defRPr sz="1200"/>
            </a:lvl8pPr>
            <a:lvl9pPr marL="48699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937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11" indent="0">
              <a:buNone/>
              <a:defRPr sz="3733"/>
            </a:lvl2pPr>
            <a:lvl3pPr marL="1217504" indent="0">
              <a:buNone/>
              <a:defRPr sz="3200"/>
            </a:lvl3pPr>
            <a:lvl4pPr marL="1826242" indent="0">
              <a:buNone/>
              <a:defRPr sz="2667"/>
            </a:lvl4pPr>
            <a:lvl5pPr marL="2435006" indent="0">
              <a:buNone/>
              <a:defRPr sz="2667"/>
            </a:lvl5pPr>
            <a:lvl6pPr marL="3043717" indent="0">
              <a:buNone/>
              <a:defRPr sz="2667"/>
            </a:lvl6pPr>
            <a:lvl7pPr marL="3652427" indent="0">
              <a:buNone/>
              <a:defRPr sz="2667"/>
            </a:lvl7pPr>
            <a:lvl8pPr marL="4261191" indent="0">
              <a:buNone/>
              <a:defRPr sz="2667"/>
            </a:lvl8pPr>
            <a:lvl9pPr marL="4869948" indent="0">
              <a:buNone/>
              <a:defRPr sz="2667"/>
            </a:lvl9pPr>
          </a:lstStyle>
          <a:p>
            <a:endParaRPr lang="en-US"/>
          </a:p>
        </p:txBody>
      </p:sp>
      <p:sp>
        <p:nvSpPr>
          <p:cNvPr id="4" name="Text Placeholder 3"/>
          <p:cNvSpPr>
            <a:spLocks noGrp="1"/>
          </p:cNvSpPr>
          <p:nvPr>
            <p:ph type="body" sz="half" idx="2"/>
          </p:nvPr>
        </p:nvSpPr>
        <p:spPr>
          <a:xfrm>
            <a:off x="2389717" y="5367415"/>
            <a:ext cx="7315200" cy="804863"/>
          </a:xfrm>
        </p:spPr>
        <p:txBody>
          <a:bodyPr/>
          <a:lstStyle>
            <a:lvl1pPr marL="0" indent="0">
              <a:buNone/>
              <a:defRPr sz="1867"/>
            </a:lvl1pPr>
            <a:lvl2pPr marL="608711" indent="0">
              <a:buNone/>
              <a:defRPr sz="1600"/>
            </a:lvl2pPr>
            <a:lvl3pPr marL="1217504" indent="0">
              <a:buNone/>
              <a:defRPr sz="1333"/>
            </a:lvl3pPr>
            <a:lvl4pPr marL="1826242" indent="0">
              <a:buNone/>
              <a:defRPr sz="1200"/>
            </a:lvl4pPr>
            <a:lvl5pPr marL="2435006" indent="0">
              <a:buNone/>
              <a:defRPr sz="1200"/>
            </a:lvl5pPr>
            <a:lvl6pPr marL="3043717" indent="0">
              <a:buNone/>
              <a:defRPr sz="1200"/>
            </a:lvl6pPr>
            <a:lvl7pPr marL="3652427" indent="0">
              <a:buNone/>
              <a:defRPr sz="1200"/>
            </a:lvl7pPr>
            <a:lvl8pPr marL="4261191" indent="0">
              <a:buNone/>
              <a:defRPr sz="1200"/>
            </a:lvl8pPr>
            <a:lvl9pPr marL="486994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921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394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920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466778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806055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pPr/>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92629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15/9/2022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96007-A70D-421E-A443-5CF7E7536A61}" type="datetimeFigureOut">
              <a:rPr lang="en-US" smtClean="0"/>
              <a:pPr/>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1813907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96007-A70D-421E-A443-5CF7E7536A61}" type="datetimeFigureOut">
              <a:rPr lang="en-US" smtClean="0"/>
              <a:pPr/>
              <a:t>15/9/2022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761834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96007-A70D-421E-A443-5CF7E7536A61}" type="datetimeFigureOut">
              <a:rPr lang="en-US" smtClean="0"/>
              <a:pPr/>
              <a:t>15/9/2022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673530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pPr/>
              <a:t>15/9/2022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1314986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906431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1455300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102798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pPr/>
              <a:t>15/9/2022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119481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427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906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15/9/2022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369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849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7786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9027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27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705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5790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76958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056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emf"/><Relationship Id="rId5" Type="http://schemas.openxmlformats.org/officeDocument/2006/relationships/slideLayout" Target="../slideLayouts/slideLayout41.xml"/><Relationship Id="rId10"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8.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15/9/2022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26" tIns="45663" rIns="91326" bIns="456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26" tIns="45663" rIns="91326" bIns="456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26" tIns="45663" rIns="91326" bIns="45663" rtlCol="0" anchor="ctr"/>
          <a:lstStyle>
            <a:lvl1pPr algn="l">
              <a:defRPr sz="1600">
                <a:solidFill>
                  <a:schemeClr val="tx1">
                    <a:tint val="75000"/>
                  </a:schemeClr>
                </a:solidFill>
              </a:defRPr>
            </a:lvl1pPr>
          </a:lstStyle>
          <a:p>
            <a:pPr defTabSz="1217504"/>
            <a:fld id="{8B4DEF19-180F-4A65-B4F1-ED6AE6A9FE3E}" type="datetimeFigureOut">
              <a:rPr lang="en-US" smtClean="0">
                <a:solidFill>
                  <a:prstClr val="black">
                    <a:tint val="75000"/>
                  </a:prstClr>
                </a:solidFill>
              </a:rPr>
              <a:pPr defTabSz="1217504"/>
              <a:t>15/9/2022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26" tIns="45663" rIns="91326" bIns="45663" rtlCol="0" anchor="ctr"/>
          <a:lstStyle>
            <a:lvl1pPr algn="ctr">
              <a:defRPr sz="1600">
                <a:solidFill>
                  <a:schemeClr val="tx1">
                    <a:tint val="75000"/>
                  </a:schemeClr>
                </a:solidFill>
              </a:defRPr>
            </a:lvl1pPr>
          </a:lstStyle>
          <a:p>
            <a:pPr defTabSz="1217504"/>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326" tIns="45663" rIns="91326" bIns="45663" rtlCol="0" anchor="ctr"/>
          <a:lstStyle>
            <a:lvl1pPr algn="r">
              <a:defRPr sz="1600">
                <a:solidFill>
                  <a:schemeClr val="tx1">
                    <a:tint val="75000"/>
                  </a:schemeClr>
                </a:solidFill>
              </a:defRPr>
            </a:lvl1pPr>
          </a:lstStyle>
          <a:p>
            <a:pPr defTabSz="1217504"/>
            <a:fld id="{7A7A428E-E799-4F72-806A-8C264C703076}" type="slidenum">
              <a:rPr lang="en-US" smtClean="0">
                <a:solidFill>
                  <a:prstClr val="black">
                    <a:tint val="75000"/>
                  </a:prstClr>
                </a:solidFill>
              </a:rPr>
              <a:pPr defTabSz="1217504"/>
              <a:t>‹#›</a:t>
            </a:fld>
            <a:endParaRPr lang="en-US">
              <a:solidFill>
                <a:prstClr val="black">
                  <a:tint val="75000"/>
                </a:prstClr>
              </a:solidFill>
            </a:endParaRPr>
          </a:p>
        </p:txBody>
      </p:sp>
    </p:spTree>
    <p:extLst>
      <p:ext uri="{BB962C8B-B14F-4D97-AF65-F5344CB8AC3E}">
        <p14:creationId xmlns:p14="http://schemas.microsoft.com/office/powerpoint/2010/main" val="11750353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1217504" rtl="0" eaLnBrk="1" latinLnBrk="0" hangingPunct="1">
        <a:spcBef>
          <a:spcPct val="0"/>
        </a:spcBef>
        <a:buNone/>
        <a:defRPr sz="5867" kern="1200">
          <a:solidFill>
            <a:schemeClr val="tx1"/>
          </a:solidFill>
          <a:latin typeface="+mj-lt"/>
          <a:ea typeface="+mj-ea"/>
          <a:cs typeface="+mj-cs"/>
        </a:defRPr>
      </a:lvl1pPr>
    </p:titleStyle>
    <p:bodyStyle>
      <a:lvl1pPr marL="456535" indent="-456535" algn="l" defTabSz="12175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38" indent="-380472" algn="l" defTabSz="12175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857" indent="-304355" algn="l" defTabSz="12175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595"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36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07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837"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575"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312" indent="-304355" algn="l" defTabSz="12175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04" rtl="0" eaLnBrk="1" latinLnBrk="0" hangingPunct="1">
        <a:defRPr sz="2400" kern="1200">
          <a:solidFill>
            <a:schemeClr val="tx1"/>
          </a:solidFill>
          <a:latin typeface="+mn-lt"/>
          <a:ea typeface="+mn-ea"/>
          <a:cs typeface="+mn-cs"/>
        </a:defRPr>
      </a:lvl1pPr>
      <a:lvl2pPr marL="608711" algn="l" defTabSz="1217504" rtl="0" eaLnBrk="1" latinLnBrk="0" hangingPunct="1">
        <a:defRPr sz="2400" kern="1200">
          <a:solidFill>
            <a:schemeClr val="tx1"/>
          </a:solidFill>
          <a:latin typeface="+mn-lt"/>
          <a:ea typeface="+mn-ea"/>
          <a:cs typeface="+mn-cs"/>
        </a:defRPr>
      </a:lvl2pPr>
      <a:lvl3pPr marL="1217504" algn="l" defTabSz="1217504" rtl="0" eaLnBrk="1" latinLnBrk="0" hangingPunct="1">
        <a:defRPr sz="2400" kern="1200">
          <a:solidFill>
            <a:schemeClr val="tx1"/>
          </a:solidFill>
          <a:latin typeface="+mn-lt"/>
          <a:ea typeface="+mn-ea"/>
          <a:cs typeface="+mn-cs"/>
        </a:defRPr>
      </a:lvl3pPr>
      <a:lvl4pPr marL="1826242" algn="l" defTabSz="1217504" rtl="0" eaLnBrk="1" latinLnBrk="0" hangingPunct="1">
        <a:defRPr sz="2400" kern="1200">
          <a:solidFill>
            <a:schemeClr val="tx1"/>
          </a:solidFill>
          <a:latin typeface="+mn-lt"/>
          <a:ea typeface="+mn-ea"/>
          <a:cs typeface="+mn-cs"/>
        </a:defRPr>
      </a:lvl4pPr>
      <a:lvl5pPr marL="2435006" algn="l" defTabSz="1217504" rtl="0" eaLnBrk="1" latinLnBrk="0" hangingPunct="1">
        <a:defRPr sz="2400" kern="1200">
          <a:solidFill>
            <a:schemeClr val="tx1"/>
          </a:solidFill>
          <a:latin typeface="+mn-lt"/>
          <a:ea typeface="+mn-ea"/>
          <a:cs typeface="+mn-cs"/>
        </a:defRPr>
      </a:lvl5pPr>
      <a:lvl6pPr marL="3043717" algn="l" defTabSz="1217504" rtl="0" eaLnBrk="1" latinLnBrk="0" hangingPunct="1">
        <a:defRPr sz="2400" kern="1200">
          <a:solidFill>
            <a:schemeClr val="tx1"/>
          </a:solidFill>
          <a:latin typeface="+mn-lt"/>
          <a:ea typeface="+mn-ea"/>
          <a:cs typeface="+mn-cs"/>
        </a:defRPr>
      </a:lvl6pPr>
      <a:lvl7pPr marL="3652427" algn="l" defTabSz="1217504" rtl="0" eaLnBrk="1" latinLnBrk="0" hangingPunct="1">
        <a:defRPr sz="2400" kern="1200">
          <a:solidFill>
            <a:schemeClr val="tx1"/>
          </a:solidFill>
          <a:latin typeface="+mn-lt"/>
          <a:ea typeface="+mn-ea"/>
          <a:cs typeface="+mn-cs"/>
        </a:defRPr>
      </a:lvl7pPr>
      <a:lvl8pPr marL="4261191" algn="l" defTabSz="1217504" rtl="0" eaLnBrk="1" latinLnBrk="0" hangingPunct="1">
        <a:defRPr sz="2400" kern="1200">
          <a:solidFill>
            <a:schemeClr val="tx1"/>
          </a:solidFill>
          <a:latin typeface="+mn-lt"/>
          <a:ea typeface="+mn-ea"/>
          <a:cs typeface="+mn-cs"/>
        </a:defRPr>
      </a:lvl8pPr>
      <a:lvl9pPr marL="4869948" algn="l" defTabSz="121750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pPr/>
              <a:t>15/9/2022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pPr/>
              <a:t>‹#›</a:t>
            </a:fld>
            <a:endParaRPr lang="en-US"/>
          </a:p>
        </p:txBody>
      </p:sp>
    </p:spTree>
    <p:extLst>
      <p:ext uri="{BB962C8B-B14F-4D97-AF65-F5344CB8AC3E}">
        <p14:creationId xmlns:p14="http://schemas.microsoft.com/office/powerpoint/2010/main" val="158952765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46350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38.gif"/><Relationship Id="rId3" Type="http://schemas.openxmlformats.org/officeDocument/2006/relationships/slideLayout" Target="../slideLayouts/slideLayout69.xml"/><Relationship Id="rId7" Type="http://schemas.openxmlformats.org/officeDocument/2006/relationships/slide" Target="slide34.xml"/><Relationship Id="rId12"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3.xml"/><Relationship Id="rId11" Type="http://schemas.openxmlformats.org/officeDocument/2006/relationships/slide" Target="slide38.xml"/><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slide" Target="slide37.xml"/><Relationship Id="rId4" Type="http://schemas.openxmlformats.org/officeDocument/2006/relationships/image" Target="../media/image35.png"/><Relationship Id="rId9" Type="http://schemas.openxmlformats.org/officeDocument/2006/relationships/slide" Target="slide36.xml"/><Relationship Id="rId14" Type="http://schemas.openxmlformats.org/officeDocument/2006/relationships/image" Target="../media/image39.gif"/></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3.wav"/><Relationship Id="rId9" Type="http://schemas.openxmlformats.org/officeDocument/2006/relationships/image" Target="../media/image43.png"/><Relationship Id="rId14" Type="http://schemas.openxmlformats.org/officeDocument/2006/relationships/slide" Target="slide32.xml"/></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32.xml"/><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68.xml"/><Relationship Id="rId6" Type="http://schemas.microsoft.com/office/2007/relationships/hdphoto" Target="../media/hdphoto6.wdp"/><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8.wdp"/><Relationship Id="rId4" Type="http://schemas.openxmlformats.org/officeDocument/2006/relationships/audio" Target="../media/audio2.wav"/><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03" y="336838"/>
            <a:ext cx="5440237" cy="61886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81" y="336837"/>
            <a:ext cx="5928968" cy="6188653"/>
          </a:xfrm>
          <a:prstGeom prst="rect">
            <a:avLst/>
          </a:prstGeom>
        </p:spPr>
      </p:pic>
      <p:grpSp>
        <p:nvGrpSpPr>
          <p:cNvPr id="10" name="Group 9"/>
          <p:cNvGrpSpPr/>
          <p:nvPr/>
        </p:nvGrpSpPr>
        <p:grpSpPr>
          <a:xfrm>
            <a:off x="2770911" y="957805"/>
            <a:ext cx="6093290" cy="1157200"/>
            <a:chOff x="383166" y="1481172"/>
            <a:chExt cx="5364330" cy="944640"/>
          </a:xfrm>
          <a:solidFill>
            <a:srgbClr val="008080"/>
          </a:solidFill>
        </p:grpSpPr>
        <p:sp>
          <p:nvSpPr>
            <p:cNvPr id="11" name="Rounded Rectangle 1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dirty="0">
                  <a:latin typeface="+mj-lt"/>
                </a:rPr>
                <a:t>Những hình ảnh </a:t>
              </a:r>
              <a:r>
                <a:rPr lang="vi-VN" sz="3200" dirty="0" smtClean="0">
                  <a:latin typeface="+mj-lt"/>
                </a:rPr>
                <a:t>sau </a:t>
              </a:r>
              <a:r>
                <a:rPr lang="vi-VN" sz="3200" dirty="0">
                  <a:latin typeface="+mj-lt"/>
                </a:rPr>
                <a:t>gợi cho em suy nghĩ gì?</a:t>
              </a:r>
              <a:endParaRPr lang="en-US" sz="3200" dirty="0">
                <a:latin typeface="+mj-lt"/>
              </a:endParaRPr>
            </a:p>
          </p:txBody>
        </p:sp>
      </p:grpSp>
    </p:spTree>
    <p:extLst>
      <p:ext uri="{BB962C8B-B14F-4D97-AF65-F5344CB8AC3E}">
        <p14:creationId xmlns:p14="http://schemas.microsoft.com/office/powerpoint/2010/main" val="3916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a:extLst>
              <a:ext uri="{FF2B5EF4-FFF2-40B4-BE49-F238E27FC236}">
                <a16:creationId xmlns=""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70"/>
            <a:endParaRPr lang="en-US" sz="2400">
              <a:solidFill>
                <a:prstClr val="white"/>
              </a:solidFill>
              <a:latin typeface="Calibri"/>
            </a:endParaRPr>
          </a:p>
        </p:txBody>
      </p:sp>
      <p:sp>
        <p:nvSpPr>
          <p:cNvPr id="49" name="TextBox 48"/>
          <p:cNvSpPr txBox="1"/>
          <p:nvPr/>
        </p:nvSpPr>
        <p:spPr>
          <a:xfrm>
            <a:off x="4655840" y="619139"/>
            <a:ext cx="2592288" cy="666786"/>
          </a:xfrm>
          <a:prstGeom prst="rect">
            <a:avLst/>
          </a:prstGeom>
          <a:solidFill>
            <a:schemeClr val="accent3">
              <a:lumMod val="75000"/>
            </a:schemeClr>
          </a:solidFill>
        </p:spPr>
        <p:txBody>
          <a:bodyPr wrap="square" rtlCol="0">
            <a:spAutoFit/>
          </a:bodyPr>
          <a:lstStyle/>
          <a:p>
            <a:pPr defTabSz="1219170">
              <a:defRPr/>
            </a:pPr>
            <a:r>
              <a:rPr lang="en-US" sz="3733" b="1" i="1" dirty="0">
                <a:solidFill>
                  <a:prstClr val="white"/>
                </a:solidFill>
                <a:latin typeface="Times New Roman" panose="02020603050405020304" pitchFamily="18" charset="0"/>
                <a:cs typeface="Times New Roman" panose="02020603050405020304" pitchFamily="18" charset="0"/>
              </a:rPr>
              <a:t>d, </a:t>
            </a:r>
            <a:r>
              <a:rPr lang="en-US" sz="3733" b="1" i="1" dirty="0" err="1">
                <a:solidFill>
                  <a:prstClr val="white"/>
                </a:solidFill>
                <a:latin typeface="Times New Roman" panose="02020603050405020304" pitchFamily="18" charset="0"/>
                <a:cs typeface="Times New Roman" panose="02020603050405020304" pitchFamily="18" charset="0"/>
              </a:rPr>
              <a:t>Tóm</a:t>
            </a:r>
            <a:r>
              <a:rPr lang="en-US" sz="3733" b="1" i="1" dirty="0">
                <a:solidFill>
                  <a:prstClr val="white"/>
                </a:solidFill>
                <a:latin typeface="Times New Roman" panose="02020603050405020304" pitchFamily="18" charset="0"/>
                <a:cs typeface="Times New Roman" panose="02020603050405020304" pitchFamily="18" charset="0"/>
              </a:rPr>
              <a:t> </a:t>
            </a:r>
            <a:r>
              <a:rPr lang="en-US" sz="3733" b="1" i="1" dirty="0" err="1">
                <a:solidFill>
                  <a:prstClr val="white"/>
                </a:solidFill>
                <a:latin typeface="Times New Roman" panose="02020603050405020304" pitchFamily="18" charset="0"/>
                <a:cs typeface="Times New Roman" panose="02020603050405020304" pitchFamily="18" charset="0"/>
              </a:rPr>
              <a:t>tắt</a:t>
            </a:r>
            <a:endParaRPr lang="en-US" sz="3733" b="1"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algn="just"/>
            <a:r>
              <a:rPr lang="vi-VN" sz="2800" i="1" dirty="0">
                <a:latin typeface="+mj-lt"/>
              </a:rPr>
              <a:t>Bài viết Đấu tranh cho một thế giới hòa bình của Mác-két đề cập đến vấn đề mang tính thời sự của toàn nhân loại: nguy cơ chiến tranh hạt nhân đang đe dọa toàn thể loài người và sự sống trên trái đất. Cuộc chạy đua vũ trang, chuẩn bị cho chiến tranh hạt nhân đã làm mất đi khả năng để con người được sống tốt đẹp hơn. Chiến tranh hạt nhân chẳng những đi ngược lại ý chí của con người mà còn phản lại sự tiến hóa của tự nhiên. Từ đó tác giả đặt ra vấn đề: nhân loại cần phải đấu tranh cho một thế giới hòa bình, ngăn chặn và xóa bỏ nguy cơ chiến tranh hạt nhân. Đây là nhiệm vụ cấp bách của toàn thể loài người.</a:t>
            </a:r>
            <a:endParaRPr lang="en-US" sz="2800" i="1" dirty="0">
              <a:latin typeface="+mj-lt"/>
            </a:endParaRPr>
          </a:p>
        </p:txBody>
      </p:sp>
    </p:spTree>
    <p:extLst>
      <p:ext uri="{BB962C8B-B14F-4D97-AF65-F5344CB8AC3E}">
        <p14:creationId xmlns:p14="http://schemas.microsoft.com/office/powerpoint/2010/main" val="2384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6" name="Picture 2" descr="Kho vũ khí hạt nhân Ấn Độ đáng gờm như thế nào?">
            <a:extLst>
              <a:ext uri="{FF2B5EF4-FFF2-40B4-BE49-F238E27FC236}">
                <a16:creationId xmlns=""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a:extLst>
              <a:ext uri="{FF2B5EF4-FFF2-40B4-BE49-F238E27FC236}">
                <a16:creationId xmlns="" xmlns:a16="http://schemas.microsoft.com/office/drawing/2014/main" id="{0478A2CB-7D63-48E9-B975-CFBE4EDCD869}"/>
              </a:ext>
            </a:extLst>
          </p:cNvPr>
          <p:cNvGraphicFramePr/>
          <p:nvPr>
            <p:extLst>
              <p:ext uri="{D42A27DB-BD31-4B8C-83A1-F6EECF244321}">
                <p14:modId xmlns:p14="http://schemas.microsoft.com/office/powerpoint/2010/main" val="575943980"/>
              </p:ext>
            </p:extLst>
          </p:nvPr>
        </p:nvGraphicFramePr>
        <p:xfrm>
          <a:off x="0" y="2297064"/>
          <a:ext cx="5397675" cy="4419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8" name="Hộp Văn bản 9">
            <a:extLst>
              <a:ext uri="{FF2B5EF4-FFF2-40B4-BE49-F238E27FC236}">
                <a16:creationId xmlns="" xmlns:a16="http://schemas.microsoft.com/office/drawing/2014/main" id="{3789F88F-1016-4B56-B215-7B43409AC387}"/>
              </a:ext>
            </a:extLst>
          </p:cNvPr>
          <p:cNvSpPr txBox="1"/>
          <p:nvPr/>
        </p:nvSpPr>
        <p:spPr>
          <a:xfrm>
            <a:off x="441711" y="1599910"/>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VŨ KHÍ HẠT NHÂN :</a:t>
            </a:r>
            <a:endParaRPr kumimoji="0" lang="en-BZ"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527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in)">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AsOne/>
      </p:bldGraphic>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4">
            <a:extLst>
              <a:ext uri="{FF2B5EF4-FFF2-40B4-BE49-F238E27FC236}">
                <a16:creationId xmlns="" xmlns:a16="http://schemas.microsoft.com/office/drawing/2014/main" id="{9E58AE43-50DA-4844-843C-B5B44DBFD4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97966"/>
            <a:ext cx="12087225" cy="670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tabLst/>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vi-VN" altLang="en-US" sz="2800" noProof="0" dirty="0" smtClean="0">
                <a:solidFill>
                  <a:prstClr val="black"/>
                </a:solidFill>
                <a:latin typeface="Times New Roman" panose="02020603050405020304" pitchFamily="18" charset="0"/>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R="0" lvl="0" algn="ctr" defTabSz="914400" rtl="0" eaLnBrk="1" fontAlgn="base" latinLnBrk="0" hangingPunct="1">
              <a:lnSpc>
                <a:spcPct val="100000"/>
              </a:lnSpc>
              <a:spcBef>
                <a:spcPct val="0"/>
              </a:spcBef>
              <a:spcAft>
                <a:spcPct val="0"/>
              </a:spcAft>
              <a:buClrTx/>
              <a:buSzTx/>
              <a:tabLst/>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itchFamily="18" charset="0"/>
                <a:ea typeface="+mn-ea"/>
                <a:cs typeface="+mn-cs"/>
              </a:rPr>
              <a:t>So sánh: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2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thanh gÆ°Æ¡m Äa mÃ´ clet">
            <a:extLst>
              <a:ext uri="{FF2B5EF4-FFF2-40B4-BE49-F238E27FC236}">
                <a16:creationId xmlns=""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429736" y="1163035"/>
            <a:ext cx="5528153" cy="5549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6138182" y="1163035"/>
            <a:ext cx="5528167" cy="554905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34387" y="335534"/>
            <a:ext cx="6093290" cy="670671"/>
            <a:chOff x="383166" y="1481172"/>
            <a:chExt cx="5364330" cy="944640"/>
          </a:xfrm>
          <a:solidFill>
            <a:srgbClr val="008080"/>
          </a:solidFill>
        </p:grpSpPr>
        <p:sp>
          <p:nvSpPr>
            <p:cNvPr id="24" name="Rounded Rectangle 2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5"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THANH GƯƠM ĐA-MÔ-CLET</a:t>
              </a:r>
              <a:endParaRPr lang="en-US" sz="3200" b="1" i="1" dirty="0">
                <a:latin typeface="+mj-lt"/>
              </a:endParaRPr>
            </a:p>
          </p:txBody>
        </p:sp>
      </p:grpSp>
      <p:sp>
        <p:nvSpPr>
          <p:cNvPr id="2" name="Oval 1"/>
          <p:cNvSpPr/>
          <p:nvPr/>
        </p:nvSpPr>
        <p:spPr>
          <a:xfrm>
            <a:off x="1085850" y="814388"/>
            <a:ext cx="828675" cy="1771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741105" y="1338263"/>
            <a:ext cx="917120" cy="2176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3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000"/>
                                        <p:tgtEl>
                                          <p:spTgt spid="26"/>
                                        </p:tgtEl>
                                      </p:cBhvr>
                                    </p:animEffect>
                                    <p:anim calcmode="lin" valueType="num">
                                      <p:cBhvr>
                                        <p:cTn id="23" dur="2000" fill="hold"/>
                                        <p:tgtEl>
                                          <p:spTgt spid="26"/>
                                        </p:tgtEl>
                                        <p:attrNameLst>
                                          <p:attrName>ppt_w</p:attrName>
                                        </p:attrNameLst>
                                      </p:cBhvr>
                                      <p:tavLst>
                                        <p:tav tm="0" fmla="#ppt_w*sin(2.5*pi*$)">
                                          <p:val>
                                            <p:fltVal val="0"/>
                                          </p:val>
                                        </p:tav>
                                        <p:tav tm="100000">
                                          <p:val>
                                            <p:fltVal val="1"/>
                                          </p:val>
                                        </p:tav>
                                      </p:tavLst>
                                    </p:anim>
                                    <p:anim calcmode="lin" valueType="num">
                                      <p:cBhvr>
                                        <p:cTn id="24" dur="2000" fill="hold"/>
                                        <p:tgtEl>
                                          <p:spTgt spid="26"/>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Nguy cơ chiến tranh hạt nhân đe dọa cuộc sống trên Trái Đất</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Rounded Rectangle 11"/>
          <p:cNvSpPr/>
          <p:nvPr/>
        </p:nvSpPr>
        <p:spPr>
          <a:xfrm>
            <a:off x="4210050" y="1287515"/>
            <a:ext cx="4019550" cy="531773"/>
          </a:xfrm>
          <a:prstGeom prst="roundRect">
            <a:avLst/>
          </a:prstGeom>
          <a:solidFill>
            <a:srgbClr val="008080"/>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LẬP LUẬN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a:spLocks noChangeArrowheads="1"/>
          </p:cNvSpPr>
          <p:nvPr/>
        </p:nvSpPr>
        <p:spPr bwMode="auto">
          <a:xfrm>
            <a:off x="228600" y="2399519"/>
            <a:ext cx="2743200" cy="3108543"/>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câu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hỏi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Chúng</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alt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ý, tò mò, khiến người đọc phải suy nghĩ</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a:spLocks noChangeArrowheads="1"/>
          </p:cNvSpPr>
          <p:nvPr/>
        </p:nvSpPr>
        <p:spPr bwMode="auto">
          <a:xfrm>
            <a:off x="3267075" y="2399517"/>
            <a:ext cx="5524500" cy="3108543"/>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số cụ thể: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ôm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nay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8.8.198</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50.000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nhân</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đang</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thuốc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chỗ</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nổ</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tung</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sym typeface="Wingdings" panose="05000000000000000000" pitchFamily="2" charset="2"/>
              </a:rPr>
              <a:t></a:t>
            </a:r>
            <a:r>
              <a:rPr kumimoji="0" lang="vi-VN"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Thống kê chính xác, khiến người đọc, người nghe rùng mình</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p:cNvSpPr txBox="1"/>
          <p:nvPr/>
        </p:nvSpPr>
        <p:spPr>
          <a:xfrm>
            <a:off x="9133850" y="2399518"/>
            <a:ext cx="2847349" cy="3108543"/>
          </a:xfrm>
          <a:prstGeom prst="rect">
            <a:avLst/>
          </a:prstGeom>
          <a:solidFill>
            <a:schemeClr val="accent5">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vi-VN" sz="2800" b="1" i="0" u="none" strike="noStrike" kern="1200" cap="none" spc="0" normalizeH="0" baseline="0" noProof="0" dirty="0" smtClean="0">
                <a:ln>
                  <a:noFill/>
                </a:ln>
                <a:solidFill>
                  <a:srgbClr val="FF0000"/>
                </a:solidFill>
                <a:effectLst/>
                <a:uLnTx/>
                <a:uFillTx/>
                <a:latin typeface="Times New Roman" pitchFamily="18" charset="0"/>
                <a:ea typeface="+mn-ea"/>
                <a:cs typeface="+mn-cs"/>
              </a:rPr>
              <a:t>So sánh: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mn-cs"/>
              </a:rPr>
              <a:t>V</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ũ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khí</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gươm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Đa-mô-clet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vi-VN"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dbl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7" name="Straight Arrow Connector 16"/>
          <p:cNvCxnSpPr>
            <a:stCxn id="12" idx="2"/>
            <a:endCxn id="13" idx="0"/>
          </p:cNvCxnSpPr>
          <p:nvPr/>
        </p:nvCxnSpPr>
        <p:spPr>
          <a:xfrm flipH="1">
            <a:off x="1600200" y="1819288"/>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2"/>
          </p:cNvCxnSpPr>
          <p:nvPr/>
        </p:nvCxnSpPr>
        <p:spPr>
          <a:xfrm>
            <a:off x="6219825" y="1819288"/>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2"/>
          </p:cNvCxnSpPr>
          <p:nvPr/>
        </p:nvCxnSpPr>
        <p:spPr>
          <a:xfrm>
            <a:off x="6219825" y="1819288"/>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37197" y="5640389"/>
            <a:ext cx="11053762"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vi-VN"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Những</a:t>
            </a:r>
            <a:r>
              <a:rPr kumimoji="0" lang="vi-VN" sz="3200" b="0"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dẫn chứng xác thực 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Nguy</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cơ</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khủng</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khiếp</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nghiêm</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trọng</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chiến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tranh</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hạt</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đối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toàn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nhân</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loại</a:t>
            </a:r>
            <a:r>
              <a:rPr kumimoji="0" lang="en-US" sz="32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096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a:t>
              </a:r>
              <a:r>
                <a:rPr kumimoji="0" lang="vi-VN" sz="2400" b="1" i="1" u="none" strike="noStrike" kern="1200" cap="none" spc="0" normalizeH="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p:cNvGrpSpPr/>
          <p:nvPr/>
        </p:nvGrpSpPr>
        <p:grpSpPr>
          <a:xfrm>
            <a:off x="476215" y="1558180"/>
            <a:ext cx="10939498" cy="754440"/>
            <a:chOff x="383166" y="1481172"/>
            <a:chExt cx="5364330" cy="944640"/>
          </a:xfrm>
          <a:solidFill>
            <a:srgbClr val="008080"/>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24" name="Straight Connector 23"/>
          <p:cNvCxnSpPr/>
          <p:nvPr/>
        </p:nvCxnSpPr>
        <p:spPr>
          <a:xfrm>
            <a:off x="58481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43762"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HOẠT</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ĐỘNG NHÓM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29144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9" name="Text Box 17"/>
          <p:cNvSpPr txBox="1">
            <a:spLocks noChangeArrowheads="1"/>
          </p:cNvSpPr>
          <p:nvPr/>
        </p:nvSpPr>
        <p:spPr bwMode="auto">
          <a:xfrm>
            <a:off x="252519" y="2510521"/>
            <a:ext cx="226218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1</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vi-VN"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cứu</a:t>
            </a:r>
            <a:r>
              <a:rPr kumimoji="0" lang="vi-VN" altLang="en-US" sz="2800" b="0" i="1" u="none" strike="noStrike" kern="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Text Box 17"/>
          <p:cNvSpPr txBox="1">
            <a:spLocks noChangeArrowheads="1"/>
          </p:cNvSpPr>
          <p:nvPr/>
        </p:nvSpPr>
        <p:spPr bwMode="auto">
          <a:xfrm>
            <a:off x="9098758" y="2725964"/>
            <a:ext cx="25765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dục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1" name="Text Box 17"/>
          <p:cNvSpPr txBox="1">
            <a:spLocks noChangeArrowheads="1"/>
          </p:cNvSpPr>
          <p:nvPr/>
        </p:nvSpPr>
        <p:spPr bwMode="auto">
          <a:xfrm>
            <a:off x="3162087" y="2715810"/>
            <a:ext cx="233838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y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 name="Text Box 17"/>
          <p:cNvSpPr txBox="1">
            <a:spLocks noChangeArrowheads="1"/>
          </p:cNvSpPr>
          <p:nvPr/>
        </p:nvSpPr>
        <p:spPr bwMode="auto">
          <a:xfrm>
            <a:off x="6165058" y="2571750"/>
            <a:ext cx="240029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altLang="en-US" sz="2800" b="1" i="1"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So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sánh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phí</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chuẩn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hạt</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lĩnh</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lang="vi-VN" altLang="en-US" sz="2800" i="1" kern="0" dirty="0">
                <a:solidFill>
                  <a:srgbClr val="000000"/>
                </a:solidFill>
                <a:latin typeface="Times New Roman" panose="02020603050405020304" pitchFamily="18" charset="0"/>
                <a:cs typeface="Times New Roman" panose="02020603050405020304" pitchFamily="18" charset="0"/>
              </a:rPr>
              <a:t>.</a:t>
            </a:r>
            <a:endParaRPr kumimoji="0" lang="en-US" altLang="en-US" sz="2800" b="0" i="1"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200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fltVal val="0"/>
                                          </p:val>
                                        </p:tav>
                                        <p:tav tm="100000">
                                          <p:val>
                                            <p:strVal val="#ppt_w"/>
                                          </p:val>
                                        </p:tav>
                                      </p:tavLst>
                                    </p:anim>
                                    <p:anim calcmode="lin" valueType="num">
                                      <p:cBhvr>
                                        <p:cTn id="22" dur="1000" fill="hold"/>
                                        <p:tgtEl>
                                          <p:spTgt spid="29"/>
                                        </p:tgtEl>
                                        <p:attrNameLst>
                                          <p:attrName>ppt_h</p:attrName>
                                        </p:attrNameLst>
                                      </p:cBhvr>
                                      <p:tavLst>
                                        <p:tav tm="0">
                                          <p:val>
                                            <p:fltVal val="0"/>
                                          </p:val>
                                        </p:tav>
                                        <p:tav tm="100000">
                                          <p:val>
                                            <p:strVal val="#ppt_h"/>
                                          </p:val>
                                        </p:tav>
                                      </p:tavLst>
                                    </p:anim>
                                    <p:anim calcmode="lin" valueType="num">
                                      <p:cBhvr>
                                        <p:cTn id="23" dur="1000" fill="hold"/>
                                        <p:tgtEl>
                                          <p:spTgt spid="29"/>
                                        </p:tgtEl>
                                        <p:attrNameLst>
                                          <p:attrName>style.rotation</p:attrName>
                                        </p:attrNameLst>
                                      </p:cBhvr>
                                      <p:tavLst>
                                        <p:tav tm="0">
                                          <p:val>
                                            <p:fltVal val="90"/>
                                          </p:val>
                                        </p:tav>
                                        <p:tav tm="100000">
                                          <p:val>
                                            <p:fltVal val="0"/>
                                          </p:val>
                                        </p:tav>
                                      </p:tavLst>
                                    </p:anim>
                                    <p:animEffect transition="in" filter="fade">
                                      <p:cBhvr>
                                        <p:cTn id="24" dur="1000"/>
                                        <p:tgtEl>
                                          <p:spTgt spid="29"/>
                                        </p:tgtEl>
                                      </p:cBhvr>
                                    </p:animEffect>
                                  </p:childTnLst>
                                </p:cTn>
                              </p:par>
                              <p:par>
                                <p:cTn id="25" presetID="3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1000" fill="hold"/>
                                        <p:tgtEl>
                                          <p:spTgt spid="32"/>
                                        </p:tgtEl>
                                        <p:attrNameLst>
                                          <p:attrName>ppt_w</p:attrName>
                                        </p:attrNameLst>
                                      </p:cBhvr>
                                      <p:tavLst>
                                        <p:tav tm="0">
                                          <p:val>
                                            <p:fltVal val="0"/>
                                          </p:val>
                                        </p:tav>
                                        <p:tav tm="100000">
                                          <p:val>
                                            <p:strVal val="#ppt_w"/>
                                          </p:val>
                                        </p:tav>
                                      </p:tavLst>
                                    </p:anim>
                                    <p:anim calcmode="lin" valueType="num">
                                      <p:cBhvr>
                                        <p:cTn id="46" dur="1000" fill="hold"/>
                                        <p:tgtEl>
                                          <p:spTgt spid="32"/>
                                        </p:tgtEl>
                                        <p:attrNameLst>
                                          <p:attrName>ppt_h</p:attrName>
                                        </p:attrNameLst>
                                      </p:cBhvr>
                                      <p:tavLst>
                                        <p:tav tm="0">
                                          <p:val>
                                            <p:fltVal val="0"/>
                                          </p:val>
                                        </p:tav>
                                        <p:tav tm="100000">
                                          <p:val>
                                            <p:strVal val="#ppt_h"/>
                                          </p:val>
                                        </p:tav>
                                      </p:tavLst>
                                    </p:anim>
                                    <p:anim calcmode="lin" valueType="num">
                                      <p:cBhvr>
                                        <p:cTn id="47" dur="1000" fill="hold"/>
                                        <p:tgtEl>
                                          <p:spTgt spid="32"/>
                                        </p:tgtEl>
                                        <p:attrNameLst>
                                          <p:attrName>style.rotation</p:attrName>
                                        </p:attrNameLst>
                                      </p:cBhvr>
                                      <p:tavLst>
                                        <p:tav tm="0">
                                          <p:val>
                                            <p:fltVal val="90"/>
                                          </p:val>
                                        </p:tav>
                                        <p:tav tm="100000">
                                          <p:val>
                                            <p:fltVal val="0"/>
                                          </p:val>
                                        </p:tav>
                                      </p:tavLst>
                                    </p:anim>
                                    <p:animEffect transition="in" filter="fade">
                                      <p:cBhvr>
                                        <p:cTn id="48" dur="1000"/>
                                        <p:tgtEl>
                                          <p:spTgt spid="32"/>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 calcmode="lin" valueType="num">
                                      <p:cBhvr>
                                        <p:cTn id="53" dur="1000" fill="hold"/>
                                        <p:tgtEl>
                                          <p:spTgt spid="30"/>
                                        </p:tgtEl>
                                        <p:attrNameLst>
                                          <p:attrName>style.rotation</p:attrName>
                                        </p:attrNameLst>
                                      </p:cBhvr>
                                      <p:tavLst>
                                        <p:tav tm="0">
                                          <p:val>
                                            <p:fltVal val="90"/>
                                          </p:val>
                                        </p:tav>
                                        <p:tav tm="100000">
                                          <p:val>
                                            <p:fltVal val="0"/>
                                          </p:val>
                                        </p:tav>
                                      </p:tavLst>
                                    </p:anim>
                                    <p:animEffect transition="in" filter="fade">
                                      <p:cBhvr>
                                        <p:cTn id="54" dur="1000"/>
                                        <p:tgtEl>
                                          <p:spTgt spid="30"/>
                                        </p:tgtEl>
                                      </p:cBhvr>
                                    </p:animEffect>
                                  </p:childTnLst>
                                </p:cTn>
                              </p:par>
                              <p:par>
                                <p:cTn id="55" presetID="3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style.rotation</p:attrName>
                                        </p:attrNameLst>
                                      </p:cBhvr>
                                      <p:tavLst>
                                        <p:tav tm="0">
                                          <p:val>
                                            <p:fltVal val="90"/>
                                          </p:val>
                                        </p:tav>
                                        <p:tav tm="100000">
                                          <p:val>
                                            <p:fltVal val="0"/>
                                          </p:val>
                                        </p:tav>
                                      </p:tavLst>
                                    </p:anim>
                                    <p:animEffect transition="in" filter="fade">
                                      <p:cBhvr>
                                        <p:cTn id="6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a:defRPr/>
            </a:pPr>
            <a:r>
              <a:rPr lang="vi-VN" sz="3200" b="1" i="1" dirty="0" smtClean="0">
                <a:solidFill>
                  <a:srgbClr val="FF0000"/>
                </a:solidFill>
                <a:latin typeface="Times New Roman" pitchFamily="18" charset="0"/>
                <a:cs typeface="Times New Roman" pitchFamily="18" charset="0"/>
              </a:rPr>
              <a:t>a. Sự tốn kém</a:t>
            </a:r>
            <a:endParaRPr lang="en-US" sz="3200" b="1" i="1" dirty="0">
              <a:solidFill>
                <a:srgbClr val="FF0000"/>
              </a:solidFill>
              <a:latin typeface="Times New Roman" pitchFamily="18" charset="0"/>
              <a:cs typeface="Times New Roman" pitchFamily="18" charset="0"/>
            </a:endParaRPr>
          </a:p>
        </p:txBody>
      </p:sp>
      <p:grpSp>
        <p:nvGrpSpPr>
          <p:cNvPr id="34" name="Group 33"/>
          <p:cNvGrpSpPr/>
          <p:nvPr/>
        </p:nvGrpSpPr>
        <p:grpSpPr>
          <a:xfrm>
            <a:off x="476215" y="2043962"/>
            <a:ext cx="10939498" cy="754440"/>
            <a:chOff x="383166" y="1481172"/>
            <a:chExt cx="5364330" cy="944640"/>
          </a:xfrm>
          <a:solidFill>
            <a:srgbClr val="008080"/>
          </a:solidFill>
        </p:grpSpPr>
        <p:sp>
          <p:nvSpPr>
            <p:cNvPr id="35" name="Rounded Rectangle 3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37" name="Straight Connector 36"/>
          <p:cNvCxnSpPr/>
          <p:nvPr/>
        </p:nvCxnSpPr>
        <p:spPr>
          <a:xfrm>
            <a:off x="58481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43762"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463208" y="2070567"/>
            <a:ext cx="203726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Y TẾ</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Connector 39"/>
          <p:cNvCxnSpPr/>
          <p:nvPr/>
        </p:nvCxnSpPr>
        <p:spPr>
          <a:xfrm>
            <a:off x="2914437" y="3057532"/>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909461" y="2177160"/>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827664" y="2188167"/>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38786" y="2161481"/>
            <a:ext cx="4976" cy="466028"/>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5848137" y="2090393"/>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THỰC</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PHẨM</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9" name="Rounded Rectangle 48"/>
          <p:cNvSpPr/>
          <p:nvPr/>
        </p:nvSpPr>
        <p:spPr>
          <a:xfrm>
            <a:off x="8766766" y="2086764"/>
            <a:ext cx="2996608"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GIÁO</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DỤC</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p:cNvSpPr/>
          <p:nvPr/>
        </p:nvSpPr>
        <p:spPr>
          <a:xfrm>
            <a:off x="397330" y="2090393"/>
            <a:ext cx="253217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CỨU</a:t>
            </a:r>
            <a:r>
              <a:rPr kumimoji="0" lang="vi-VN" sz="3200" b="1" i="0" u="none" strike="noStrike" kern="1200" cap="none" spc="0" normalizeH="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TRỢ</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32"/>
          <p:cNvSpPr>
            <a:spLocks noChangeArrowheads="1"/>
          </p:cNvSpPr>
          <p:nvPr/>
        </p:nvSpPr>
        <p:spPr bwMode="auto">
          <a:xfrm>
            <a:off x="549962" y="3274830"/>
            <a:ext cx="19426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500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- 100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đô</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2" name="Rectangle 33"/>
          <p:cNvSpPr>
            <a:spLocks noChangeArrowheads="1"/>
          </p:cNvSpPr>
          <p:nvPr/>
        </p:nvSpPr>
        <p:spPr bwMode="auto">
          <a:xfrm>
            <a:off x="3152339" y="3274830"/>
            <a:ext cx="245789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Phòng</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bệnh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năm</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vệ</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tỉ</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14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3" name="Rectangle 34"/>
          <p:cNvSpPr>
            <a:spLocks noChangeArrowheads="1"/>
          </p:cNvSpPr>
          <p:nvPr/>
        </p:nvSpPr>
        <p:spPr bwMode="auto">
          <a:xfrm>
            <a:off x="6357964" y="3274829"/>
            <a:ext cx="2075972" cy="2246769"/>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Cứu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575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triệu</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suy</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dinh</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dưỡng</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4" name="Rectangle 35"/>
          <p:cNvSpPr>
            <a:spLocks noChangeArrowheads="1"/>
          </p:cNvSpPr>
          <p:nvPr/>
        </p:nvSpPr>
        <p:spPr bwMode="auto">
          <a:xfrm>
            <a:off x="9280318" y="3274829"/>
            <a:ext cx="23639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Xóa</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nạn</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mù</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chữ</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cho</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5" name="Hộp Văn bản 56">
            <a:extLst>
              <a:ext uri="{FF2B5EF4-FFF2-40B4-BE49-F238E27FC236}">
                <a16:creationId xmlns="" xmlns:a16="http://schemas.microsoft.com/office/drawing/2014/main" id="{08D63AFC-6C9E-46F8-B954-60E6F60468A7}"/>
              </a:ext>
            </a:extLst>
          </p:cNvPr>
          <p:cNvSpPr txBox="1"/>
          <p:nvPr/>
        </p:nvSpPr>
        <p:spPr>
          <a:xfrm>
            <a:off x="397330" y="5249343"/>
            <a:ext cx="2355183"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100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máy</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bay </a:t>
            </a:r>
            <a:r>
              <a:rPr kumimoji="0" lang="en-US" altLang="en-US" sz="28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ném</a:t>
            </a:r>
            <a:r>
              <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1"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bom</a:t>
            </a: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7000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6" name="Hộp Văn bản 56">
            <a:extLst>
              <a:ext uri="{FF2B5EF4-FFF2-40B4-BE49-F238E27FC236}">
                <a16:creationId xmlns="" xmlns:a16="http://schemas.microsoft.com/office/drawing/2014/main" id="{08D63AFC-6C9E-46F8-B954-60E6F60468A7}"/>
              </a:ext>
            </a:extLst>
          </p:cNvPr>
          <p:cNvSpPr txBox="1"/>
          <p:nvPr/>
        </p:nvSpPr>
        <p:spPr>
          <a:xfrm>
            <a:off x="3203695" y="5520399"/>
            <a:ext cx="2355183"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10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sân bay</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7" name="Hộp Văn bản 56">
            <a:extLst>
              <a:ext uri="{FF2B5EF4-FFF2-40B4-BE49-F238E27FC236}">
                <a16:creationId xmlns="" xmlns:a16="http://schemas.microsoft.com/office/drawing/2014/main" id="{08D63AFC-6C9E-46F8-B954-60E6F60468A7}"/>
              </a:ext>
            </a:extLst>
          </p:cNvPr>
          <p:cNvSpPr txBox="1"/>
          <p:nvPr/>
        </p:nvSpPr>
        <p:spPr>
          <a:xfrm>
            <a:off x="6252024" y="5464786"/>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149 tên</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lửa MX</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8" name="Hộp Văn bản 56">
            <a:extLst>
              <a:ext uri="{FF2B5EF4-FFF2-40B4-BE49-F238E27FC236}">
                <a16:creationId xmlns="" xmlns:a16="http://schemas.microsoft.com/office/drawing/2014/main" id="{08D63AFC-6C9E-46F8-B954-60E6F60468A7}"/>
              </a:ext>
            </a:extLst>
          </p:cNvPr>
          <p:cNvSpPr txBox="1"/>
          <p:nvPr/>
        </p:nvSpPr>
        <p:spPr>
          <a:xfrm>
            <a:off x="9174377" y="5304955"/>
            <a:ext cx="235518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2 tàu</a:t>
            </a:r>
            <a:r>
              <a:rPr kumimoji="0" lang="vi-VN" altLang="en-US" sz="2800" b="1" i="1"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ngầm hạt nhân</a:t>
            </a:r>
            <a:endParaRPr kumimoji="0" lang="en-US" altLang="en-US" sz="28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1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80">
                                          <p:stCondLst>
                                            <p:cond delay="0"/>
                                          </p:stCondLst>
                                        </p:cTn>
                                        <p:tgtEl>
                                          <p:spTgt spid="39"/>
                                        </p:tgtEl>
                                      </p:cBhvr>
                                    </p:animEffect>
                                    <p:anim calcmode="lin" valueType="num">
                                      <p:cBhvr>
                                        <p:cTn id="15"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0" dur="26">
                                          <p:stCondLst>
                                            <p:cond delay="650"/>
                                          </p:stCondLst>
                                        </p:cTn>
                                        <p:tgtEl>
                                          <p:spTgt spid="39"/>
                                        </p:tgtEl>
                                      </p:cBhvr>
                                      <p:to x="100000" y="60000"/>
                                    </p:animScale>
                                    <p:animScale>
                                      <p:cBhvr>
                                        <p:cTn id="21" dur="166" decel="50000">
                                          <p:stCondLst>
                                            <p:cond delay="676"/>
                                          </p:stCondLst>
                                        </p:cTn>
                                        <p:tgtEl>
                                          <p:spTgt spid="39"/>
                                        </p:tgtEl>
                                      </p:cBhvr>
                                      <p:to x="100000" y="100000"/>
                                    </p:animScale>
                                    <p:animScale>
                                      <p:cBhvr>
                                        <p:cTn id="22" dur="26">
                                          <p:stCondLst>
                                            <p:cond delay="1312"/>
                                          </p:stCondLst>
                                        </p:cTn>
                                        <p:tgtEl>
                                          <p:spTgt spid="39"/>
                                        </p:tgtEl>
                                      </p:cBhvr>
                                      <p:to x="100000" y="80000"/>
                                    </p:animScale>
                                    <p:animScale>
                                      <p:cBhvr>
                                        <p:cTn id="23" dur="166" decel="50000">
                                          <p:stCondLst>
                                            <p:cond delay="1338"/>
                                          </p:stCondLst>
                                        </p:cTn>
                                        <p:tgtEl>
                                          <p:spTgt spid="39"/>
                                        </p:tgtEl>
                                      </p:cBhvr>
                                      <p:to x="100000" y="100000"/>
                                    </p:animScale>
                                    <p:animScale>
                                      <p:cBhvr>
                                        <p:cTn id="24" dur="26">
                                          <p:stCondLst>
                                            <p:cond delay="1642"/>
                                          </p:stCondLst>
                                        </p:cTn>
                                        <p:tgtEl>
                                          <p:spTgt spid="39"/>
                                        </p:tgtEl>
                                      </p:cBhvr>
                                      <p:to x="100000" y="90000"/>
                                    </p:animScale>
                                    <p:animScale>
                                      <p:cBhvr>
                                        <p:cTn id="25" dur="166" decel="50000">
                                          <p:stCondLst>
                                            <p:cond delay="1668"/>
                                          </p:stCondLst>
                                        </p:cTn>
                                        <p:tgtEl>
                                          <p:spTgt spid="39"/>
                                        </p:tgtEl>
                                      </p:cBhvr>
                                      <p:to x="100000" y="100000"/>
                                    </p:animScale>
                                    <p:animScale>
                                      <p:cBhvr>
                                        <p:cTn id="26" dur="26">
                                          <p:stCondLst>
                                            <p:cond delay="1808"/>
                                          </p:stCondLst>
                                        </p:cTn>
                                        <p:tgtEl>
                                          <p:spTgt spid="39"/>
                                        </p:tgtEl>
                                      </p:cBhvr>
                                      <p:to x="100000" y="95000"/>
                                    </p:animScale>
                                    <p:animScale>
                                      <p:cBhvr>
                                        <p:cTn id="27" dur="166" decel="50000">
                                          <p:stCondLst>
                                            <p:cond delay="1834"/>
                                          </p:stCondLst>
                                        </p:cTn>
                                        <p:tgtEl>
                                          <p:spTgt spid="3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80">
                                          <p:stCondLst>
                                            <p:cond delay="0"/>
                                          </p:stCondLst>
                                        </p:cTn>
                                        <p:tgtEl>
                                          <p:spTgt spid="47"/>
                                        </p:tgtEl>
                                      </p:cBhvr>
                                    </p:animEffect>
                                    <p:anim calcmode="lin" valueType="num">
                                      <p:cBhvr>
                                        <p:cTn id="4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2" dur="26">
                                          <p:stCondLst>
                                            <p:cond delay="650"/>
                                          </p:stCondLst>
                                        </p:cTn>
                                        <p:tgtEl>
                                          <p:spTgt spid="47"/>
                                        </p:tgtEl>
                                      </p:cBhvr>
                                      <p:to x="100000" y="60000"/>
                                    </p:animScale>
                                    <p:animScale>
                                      <p:cBhvr>
                                        <p:cTn id="53" dur="166" decel="50000">
                                          <p:stCondLst>
                                            <p:cond delay="676"/>
                                          </p:stCondLst>
                                        </p:cTn>
                                        <p:tgtEl>
                                          <p:spTgt spid="47"/>
                                        </p:tgtEl>
                                      </p:cBhvr>
                                      <p:to x="100000" y="100000"/>
                                    </p:animScale>
                                    <p:animScale>
                                      <p:cBhvr>
                                        <p:cTn id="54" dur="26">
                                          <p:stCondLst>
                                            <p:cond delay="1312"/>
                                          </p:stCondLst>
                                        </p:cTn>
                                        <p:tgtEl>
                                          <p:spTgt spid="47"/>
                                        </p:tgtEl>
                                      </p:cBhvr>
                                      <p:to x="100000" y="80000"/>
                                    </p:animScale>
                                    <p:animScale>
                                      <p:cBhvr>
                                        <p:cTn id="55" dur="166" decel="50000">
                                          <p:stCondLst>
                                            <p:cond delay="1338"/>
                                          </p:stCondLst>
                                        </p:cTn>
                                        <p:tgtEl>
                                          <p:spTgt spid="47"/>
                                        </p:tgtEl>
                                      </p:cBhvr>
                                      <p:to x="100000" y="100000"/>
                                    </p:animScale>
                                    <p:animScale>
                                      <p:cBhvr>
                                        <p:cTn id="56" dur="26">
                                          <p:stCondLst>
                                            <p:cond delay="1642"/>
                                          </p:stCondLst>
                                        </p:cTn>
                                        <p:tgtEl>
                                          <p:spTgt spid="47"/>
                                        </p:tgtEl>
                                      </p:cBhvr>
                                      <p:to x="100000" y="90000"/>
                                    </p:animScale>
                                    <p:animScale>
                                      <p:cBhvr>
                                        <p:cTn id="57" dur="166" decel="50000">
                                          <p:stCondLst>
                                            <p:cond delay="1668"/>
                                          </p:stCondLst>
                                        </p:cTn>
                                        <p:tgtEl>
                                          <p:spTgt spid="47"/>
                                        </p:tgtEl>
                                      </p:cBhvr>
                                      <p:to x="100000" y="100000"/>
                                    </p:animScale>
                                    <p:animScale>
                                      <p:cBhvr>
                                        <p:cTn id="58" dur="26">
                                          <p:stCondLst>
                                            <p:cond delay="1808"/>
                                          </p:stCondLst>
                                        </p:cTn>
                                        <p:tgtEl>
                                          <p:spTgt spid="47"/>
                                        </p:tgtEl>
                                      </p:cBhvr>
                                      <p:to x="100000" y="95000"/>
                                    </p:animScale>
                                    <p:animScale>
                                      <p:cBhvr>
                                        <p:cTn id="59" dur="166" decel="50000">
                                          <p:stCondLst>
                                            <p:cond delay="1834"/>
                                          </p:stCondLst>
                                        </p:cTn>
                                        <p:tgtEl>
                                          <p:spTgt spid="47"/>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80">
                                          <p:stCondLst>
                                            <p:cond delay="0"/>
                                          </p:stCondLst>
                                        </p:cTn>
                                        <p:tgtEl>
                                          <p:spTgt spid="46"/>
                                        </p:tgtEl>
                                      </p:cBhvr>
                                    </p:animEffect>
                                    <p:anim calcmode="lin" valueType="num">
                                      <p:cBhvr>
                                        <p:cTn id="6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8" dur="26">
                                          <p:stCondLst>
                                            <p:cond delay="650"/>
                                          </p:stCondLst>
                                        </p:cTn>
                                        <p:tgtEl>
                                          <p:spTgt spid="46"/>
                                        </p:tgtEl>
                                      </p:cBhvr>
                                      <p:to x="100000" y="60000"/>
                                    </p:animScale>
                                    <p:animScale>
                                      <p:cBhvr>
                                        <p:cTn id="69" dur="166" decel="50000">
                                          <p:stCondLst>
                                            <p:cond delay="676"/>
                                          </p:stCondLst>
                                        </p:cTn>
                                        <p:tgtEl>
                                          <p:spTgt spid="46"/>
                                        </p:tgtEl>
                                      </p:cBhvr>
                                      <p:to x="100000" y="100000"/>
                                    </p:animScale>
                                    <p:animScale>
                                      <p:cBhvr>
                                        <p:cTn id="70" dur="26">
                                          <p:stCondLst>
                                            <p:cond delay="1312"/>
                                          </p:stCondLst>
                                        </p:cTn>
                                        <p:tgtEl>
                                          <p:spTgt spid="46"/>
                                        </p:tgtEl>
                                      </p:cBhvr>
                                      <p:to x="100000" y="80000"/>
                                    </p:animScale>
                                    <p:animScale>
                                      <p:cBhvr>
                                        <p:cTn id="71" dur="166" decel="50000">
                                          <p:stCondLst>
                                            <p:cond delay="1338"/>
                                          </p:stCondLst>
                                        </p:cTn>
                                        <p:tgtEl>
                                          <p:spTgt spid="46"/>
                                        </p:tgtEl>
                                      </p:cBhvr>
                                      <p:to x="100000" y="100000"/>
                                    </p:animScale>
                                    <p:animScale>
                                      <p:cBhvr>
                                        <p:cTn id="72" dur="26">
                                          <p:stCondLst>
                                            <p:cond delay="1642"/>
                                          </p:stCondLst>
                                        </p:cTn>
                                        <p:tgtEl>
                                          <p:spTgt spid="46"/>
                                        </p:tgtEl>
                                      </p:cBhvr>
                                      <p:to x="100000" y="90000"/>
                                    </p:animScale>
                                    <p:animScale>
                                      <p:cBhvr>
                                        <p:cTn id="73" dur="166" decel="50000">
                                          <p:stCondLst>
                                            <p:cond delay="1668"/>
                                          </p:stCondLst>
                                        </p:cTn>
                                        <p:tgtEl>
                                          <p:spTgt spid="46"/>
                                        </p:tgtEl>
                                      </p:cBhvr>
                                      <p:to x="100000" y="100000"/>
                                    </p:animScale>
                                    <p:animScale>
                                      <p:cBhvr>
                                        <p:cTn id="74" dur="26">
                                          <p:stCondLst>
                                            <p:cond delay="1808"/>
                                          </p:stCondLst>
                                        </p:cTn>
                                        <p:tgtEl>
                                          <p:spTgt spid="46"/>
                                        </p:tgtEl>
                                      </p:cBhvr>
                                      <p:to x="100000" y="95000"/>
                                    </p:animScale>
                                    <p:animScale>
                                      <p:cBhvr>
                                        <p:cTn id="75" dur="166" decel="50000">
                                          <p:stCondLst>
                                            <p:cond delay="1834"/>
                                          </p:stCondLst>
                                        </p:cTn>
                                        <p:tgtEl>
                                          <p:spTgt spid="46"/>
                                        </p:tgtEl>
                                      </p:cBhvr>
                                      <p:to x="100000" y="100000"/>
                                    </p:animScale>
                                  </p:childTnLst>
                                </p:cTn>
                              </p:par>
                              <p:par>
                                <p:cTn id="76" presetID="26" presetClass="entr" presetSubtype="0"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80">
                                          <p:stCondLst>
                                            <p:cond delay="0"/>
                                          </p:stCondLst>
                                        </p:cTn>
                                        <p:tgtEl>
                                          <p:spTgt spid="48"/>
                                        </p:tgtEl>
                                      </p:cBhvr>
                                    </p:animEffect>
                                    <p:anim calcmode="lin" valueType="num">
                                      <p:cBhvr>
                                        <p:cTn id="11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6" dur="26">
                                          <p:stCondLst>
                                            <p:cond delay="650"/>
                                          </p:stCondLst>
                                        </p:cTn>
                                        <p:tgtEl>
                                          <p:spTgt spid="48"/>
                                        </p:tgtEl>
                                      </p:cBhvr>
                                      <p:to x="100000" y="60000"/>
                                    </p:animScale>
                                    <p:animScale>
                                      <p:cBhvr>
                                        <p:cTn id="117" dur="166" decel="50000">
                                          <p:stCondLst>
                                            <p:cond delay="676"/>
                                          </p:stCondLst>
                                        </p:cTn>
                                        <p:tgtEl>
                                          <p:spTgt spid="48"/>
                                        </p:tgtEl>
                                      </p:cBhvr>
                                      <p:to x="100000" y="100000"/>
                                    </p:animScale>
                                    <p:animScale>
                                      <p:cBhvr>
                                        <p:cTn id="118" dur="26">
                                          <p:stCondLst>
                                            <p:cond delay="1312"/>
                                          </p:stCondLst>
                                        </p:cTn>
                                        <p:tgtEl>
                                          <p:spTgt spid="48"/>
                                        </p:tgtEl>
                                      </p:cBhvr>
                                      <p:to x="100000" y="80000"/>
                                    </p:animScale>
                                    <p:animScale>
                                      <p:cBhvr>
                                        <p:cTn id="119" dur="166" decel="50000">
                                          <p:stCondLst>
                                            <p:cond delay="1338"/>
                                          </p:stCondLst>
                                        </p:cTn>
                                        <p:tgtEl>
                                          <p:spTgt spid="48"/>
                                        </p:tgtEl>
                                      </p:cBhvr>
                                      <p:to x="100000" y="100000"/>
                                    </p:animScale>
                                    <p:animScale>
                                      <p:cBhvr>
                                        <p:cTn id="120" dur="26">
                                          <p:stCondLst>
                                            <p:cond delay="1642"/>
                                          </p:stCondLst>
                                        </p:cTn>
                                        <p:tgtEl>
                                          <p:spTgt spid="48"/>
                                        </p:tgtEl>
                                      </p:cBhvr>
                                      <p:to x="100000" y="90000"/>
                                    </p:animScale>
                                    <p:animScale>
                                      <p:cBhvr>
                                        <p:cTn id="121" dur="166" decel="50000">
                                          <p:stCondLst>
                                            <p:cond delay="1668"/>
                                          </p:stCondLst>
                                        </p:cTn>
                                        <p:tgtEl>
                                          <p:spTgt spid="48"/>
                                        </p:tgtEl>
                                      </p:cBhvr>
                                      <p:to x="100000" y="100000"/>
                                    </p:animScale>
                                    <p:animScale>
                                      <p:cBhvr>
                                        <p:cTn id="122" dur="26">
                                          <p:stCondLst>
                                            <p:cond delay="1808"/>
                                          </p:stCondLst>
                                        </p:cTn>
                                        <p:tgtEl>
                                          <p:spTgt spid="48"/>
                                        </p:tgtEl>
                                      </p:cBhvr>
                                      <p:to x="100000" y="95000"/>
                                    </p:animScale>
                                    <p:animScale>
                                      <p:cBhvr>
                                        <p:cTn id="123" dur="166" decel="50000">
                                          <p:stCondLst>
                                            <p:cond delay="1834"/>
                                          </p:stCondLst>
                                        </p:cTn>
                                        <p:tgtEl>
                                          <p:spTgt spid="48"/>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1000"/>
                                        <p:tgtEl>
                                          <p:spTgt spid="51"/>
                                        </p:tgtEl>
                                      </p:cBhvr>
                                    </p:animEffect>
                                    <p:anim calcmode="lin" valueType="num">
                                      <p:cBhvr>
                                        <p:cTn id="129" dur="1000" fill="hold"/>
                                        <p:tgtEl>
                                          <p:spTgt spid="51"/>
                                        </p:tgtEl>
                                        <p:attrNameLst>
                                          <p:attrName>ppt_x</p:attrName>
                                        </p:attrNameLst>
                                      </p:cBhvr>
                                      <p:tavLst>
                                        <p:tav tm="0">
                                          <p:val>
                                            <p:strVal val="#ppt_x"/>
                                          </p:val>
                                        </p:tav>
                                        <p:tav tm="100000">
                                          <p:val>
                                            <p:strVal val="#ppt_x"/>
                                          </p:val>
                                        </p:tav>
                                      </p:tavLst>
                                    </p:anim>
                                    <p:anim calcmode="lin" valueType="num">
                                      <p:cBhvr>
                                        <p:cTn id="1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55"/>
                                        </p:tgtEl>
                                        <p:attrNameLst>
                                          <p:attrName>style.visibility</p:attrName>
                                        </p:attrNameLst>
                                      </p:cBhvr>
                                      <p:to>
                                        <p:strVal val="visible"/>
                                      </p:to>
                                    </p:set>
                                    <p:anim calcmode="lin" valueType="num">
                                      <p:cBhvr additive="base">
                                        <p:cTn id="135" dur="500" fill="hold"/>
                                        <p:tgtEl>
                                          <p:spTgt spid="55"/>
                                        </p:tgtEl>
                                        <p:attrNameLst>
                                          <p:attrName>ppt_x</p:attrName>
                                        </p:attrNameLst>
                                      </p:cBhvr>
                                      <p:tavLst>
                                        <p:tav tm="0">
                                          <p:val>
                                            <p:strVal val="#ppt_x"/>
                                          </p:val>
                                        </p:tav>
                                        <p:tav tm="100000">
                                          <p:val>
                                            <p:strVal val="#ppt_x"/>
                                          </p:val>
                                        </p:tav>
                                      </p:tavLst>
                                    </p:anim>
                                    <p:anim calcmode="lin" valueType="num">
                                      <p:cBhvr additive="base">
                                        <p:cTn id="13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barn(inVertical)">
                                      <p:cBhvr>
                                        <p:cTn id="141" dur="500"/>
                                        <p:tgtEl>
                                          <p:spTgt spid="40"/>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barn(inVertical)">
                                      <p:cBhvr>
                                        <p:cTn id="144" dur="500"/>
                                        <p:tgtEl>
                                          <p:spTgt spid="52"/>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barn(inVertical)">
                                      <p:cBhvr>
                                        <p:cTn id="149" dur="500"/>
                                        <p:tgtEl>
                                          <p:spTgt spid="56"/>
                                        </p:tgtEl>
                                      </p:cBhvr>
                                    </p:animEffect>
                                  </p:childTnLst>
                                </p:cTn>
                              </p:par>
                            </p:childTnLst>
                          </p:cTn>
                        </p:par>
                      </p:childTnLst>
                    </p:cTn>
                  </p:par>
                  <p:par>
                    <p:cTn id="150" fill="hold">
                      <p:stCondLst>
                        <p:cond delay="indefinite"/>
                      </p:stCondLst>
                      <p:childTnLst>
                        <p:par>
                          <p:cTn id="151" fill="hold">
                            <p:stCondLst>
                              <p:cond delay="0"/>
                            </p:stCondLst>
                            <p:childTnLst>
                              <p:par>
                                <p:cTn id="152" presetID="6" presetClass="entr" presetSubtype="16" fill="hold"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circle(in)">
                                      <p:cBhvr>
                                        <p:cTn id="154" dur="2000"/>
                                        <p:tgtEl>
                                          <p:spTgt spid="37"/>
                                        </p:tgtEl>
                                      </p:cBhvr>
                                    </p:animEffect>
                                  </p:childTnLst>
                                </p:cTn>
                              </p:par>
                              <p:par>
                                <p:cTn id="155" presetID="6" presetClass="entr" presetSubtype="16"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Effect transition="in" filter="circle(in)">
                                      <p:cBhvr>
                                        <p:cTn id="157" dur="2000"/>
                                        <p:tgtEl>
                                          <p:spTgt spid="53"/>
                                        </p:tgtEl>
                                      </p:cBhvr>
                                    </p:animEffect>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57"/>
                                        </p:tgtEl>
                                        <p:attrNameLst>
                                          <p:attrName>style.visibility</p:attrName>
                                        </p:attrNameLst>
                                      </p:cBhvr>
                                      <p:to>
                                        <p:strVal val="visible"/>
                                      </p:to>
                                    </p:set>
                                    <p:anim calcmode="lin" valueType="num">
                                      <p:cBhvr additive="base">
                                        <p:cTn id="162" dur="500" fill="hold"/>
                                        <p:tgtEl>
                                          <p:spTgt spid="57"/>
                                        </p:tgtEl>
                                        <p:attrNameLst>
                                          <p:attrName>ppt_x</p:attrName>
                                        </p:attrNameLst>
                                      </p:cBhvr>
                                      <p:tavLst>
                                        <p:tav tm="0">
                                          <p:val>
                                            <p:strVal val="#ppt_x"/>
                                          </p:val>
                                        </p:tav>
                                        <p:tav tm="100000">
                                          <p:val>
                                            <p:strVal val="#ppt_x"/>
                                          </p:val>
                                        </p:tav>
                                      </p:tavLst>
                                    </p:anim>
                                    <p:anim calcmode="lin" valueType="num">
                                      <p:cBhvr additive="base">
                                        <p:cTn id="1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6" presetClass="entr" presetSubtype="16" fill="hold" nodeType="clickEffect">
                                  <p:stCondLst>
                                    <p:cond delay="0"/>
                                  </p:stCondLst>
                                  <p:childTnLst>
                                    <p:set>
                                      <p:cBhvr>
                                        <p:cTn id="167" dur="1" fill="hold">
                                          <p:stCondLst>
                                            <p:cond delay="0"/>
                                          </p:stCondLst>
                                        </p:cTn>
                                        <p:tgtEl>
                                          <p:spTgt spid="38"/>
                                        </p:tgtEl>
                                        <p:attrNameLst>
                                          <p:attrName>style.visibility</p:attrName>
                                        </p:attrNameLst>
                                      </p:cBhvr>
                                      <p:to>
                                        <p:strVal val="visible"/>
                                      </p:to>
                                    </p:set>
                                    <p:animEffect transition="in" filter="circle(in)">
                                      <p:cBhvr>
                                        <p:cTn id="168" dur="2000"/>
                                        <p:tgtEl>
                                          <p:spTgt spid="38"/>
                                        </p:tgtEl>
                                      </p:cBhvr>
                                    </p:animEffect>
                                  </p:childTnLst>
                                </p:cTn>
                              </p:par>
                              <p:par>
                                <p:cTn id="169" presetID="6" presetClass="entr" presetSubtype="16" fill="hold" grpId="0" nodeType="with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circle(in)">
                                      <p:cBhvr>
                                        <p:cTn id="171" dur="2000"/>
                                        <p:tgtEl>
                                          <p:spTgt spid="54"/>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58"/>
                                        </p:tgtEl>
                                        <p:attrNameLst>
                                          <p:attrName>style.visibility</p:attrName>
                                        </p:attrNameLst>
                                      </p:cBhvr>
                                      <p:to>
                                        <p:strVal val="visible"/>
                                      </p:to>
                                    </p:set>
                                    <p:animEffect transition="in" filter="barn(inVertical)">
                                      <p:cBhvr>
                                        <p:cTn id="17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8" grpId="0"/>
      <p:bldP spid="49" grpId="0"/>
      <p:bldP spid="50" grpId="0"/>
      <p:bldP spid="51" grpId="0"/>
      <p:bldP spid="52" grpId="0"/>
      <p:bldP spid="53" grpId="0"/>
      <p:bldP spid="54" grpId="0"/>
      <p:bldP spid="55"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5266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 Sự tốn kém</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32" name="Picture 2" descr="Image result for tráº» em nghÃ¨o khá»">
            <a:extLst>
              <a:ext uri="{FF2B5EF4-FFF2-40B4-BE49-F238E27FC236}">
                <a16:creationId xmlns="" xmlns:a16="http://schemas.microsoft.com/office/drawing/2014/main"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57168" y="1970995"/>
            <a:ext cx="2167044"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Image result for xÃ³a náº¡n mÃ¹ chá»¯ cho tráº» em tháº¿ giá»i">
            <a:extLst>
              <a:ext uri="{FF2B5EF4-FFF2-40B4-BE49-F238E27FC236}">
                <a16:creationId xmlns="" xmlns:a16="http://schemas.microsoft.com/office/drawing/2014/main"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61423" y="1970995"/>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tÃ u sÃ¢n bay">
            <a:extLst>
              <a:ext uri="{FF2B5EF4-FFF2-40B4-BE49-F238E27FC236}">
                <a16:creationId xmlns="" xmlns:a16="http://schemas.microsoft.com/office/drawing/2014/main"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43933" y="1970996"/>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Image result for mÃ¡y bay quÃ¢n sá»±">
            <a:extLst>
              <a:ext uri="{FF2B5EF4-FFF2-40B4-BE49-F238E27FC236}">
                <a16:creationId xmlns="" xmlns:a16="http://schemas.microsoft.com/office/drawing/2014/main"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205840" y="1970995"/>
            <a:ext cx="3228590" cy="234888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5004254" y="4135755"/>
            <a:ext cx="146706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7200" b="1" i="1" dirty="0" smtClean="0">
                <a:solidFill>
                  <a:srgbClr val="FF0000"/>
                </a:solidFill>
                <a:latin typeface="Times New Roman" pitchFamily="18" charset="0"/>
                <a:cs typeface="Times New Roman" pitchFamily="18" charset="0"/>
              </a:rPr>
              <a:t>&gt; &lt;</a:t>
            </a:r>
            <a:endParaRPr kumimoji="0" lang="en-US" sz="7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Rectangle 1"/>
          <p:cNvSpPr/>
          <p:nvPr/>
        </p:nvSpPr>
        <p:spPr>
          <a:xfrm>
            <a:off x="157168" y="4381977"/>
            <a:ext cx="5004254"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cuộc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p>
          <a:p>
            <a:pPr lvl="0" algn="ctr">
              <a:defRPr/>
            </a:pPr>
            <a:r>
              <a:rPr lang="en-US" sz="2800" b="1" i="1" dirty="0" err="1">
                <a:latin typeface="Times New Roman" panose="02020603050405020304" pitchFamily="18" charset="0"/>
                <a:cs typeface="Times New Roman" panose="02020603050405020304" pitchFamily="18" charset="0"/>
              </a:rPr>
              <a:t>thấp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giấc</a:t>
            </a:r>
            <a:r>
              <a:rPr lang="en-US" sz="2800" b="1" i="1" dirty="0">
                <a:latin typeface="Times New Roman" panose="02020603050405020304" pitchFamily="18" charset="0"/>
                <a:cs typeface="Times New Roman" panose="02020603050405020304" pitchFamily="18" charset="0"/>
              </a:rPr>
              <a:t> m</a:t>
            </a:r>
            <a:r>
              <a:rPr lang="vi-VN" sz="2800" b="1" i="1" dirty="0">
                <a:latin typeface="Times New Roman" panose="02020603050405020304" pitchFamily="18" charset="0"/>
                <a:cs typeface="Times New Roman" panose="02020603050405020304" pitchFamily="18" charset="0"/>
              </a:rPr>
              <a:t>ơ</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1" name="Rectangle 10"/>
          <p:cNvSpPr/>
          <p:nvPr/>
        </p:nvSpPr>
        <p:spPr>
          <a:xfrm>
            <a:off x="6386430" y="4381977"/>
            <a:ext cx="5724066" cy="954107"/>
          </a:xfrm>
          <a:prstGeom prst="rect">
            <a:avLst/>
          </a:prstGeom>
        </p:spPr>
        <p:txBody>
          <a:bodyPr wrap="square">
            <a:spAutoFit/>
          </a:bodyPr>
          <a:lstStyle/>
          <a:p>
            <a:pPr lvl="0" algn="ctr">
              <a:defRPr/>
            </a:pPr>
            <a:r>
              <a:rPr lang="en-US" sz="2800" b="1" i="1" dirty="0">
                <a:latin typeface="Times New Roman" panose="02020603050405020304" pitchFamily="18" charset="0"/>
                <a:cs typeface="Times New Roman" panose="02020603050405020304" pitchFamily="18" charset="0"/>
              </a:rPr>
              <a:t>Chi </a:t>
            </a:r>
            <a:r>
              <a:rPr lang="en-US" sz="2800" b="1" i="1" dirty="0" err="1">
                <a:latin typeface="Times New Roman" panose="02020603050405020304" pitchFamily="18" charset="0"/>
                <a:cs typeface="Times New Roman" panose="02020603050405020304" pitchFamily="18" charset="0"/>
              </a:rPr>
              <a:t>phí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tranh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đang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đ</a:t>
            </a:r>
            <a:r>
              <a:rPr lang="vi-VN" sz="2800" b="1" i="1" dirty="0">
                <a:latin typeface="Times New Roman" panose="02020603050405020304" pitchFamily="18" charset="0"/>
                <a:cs typeface="Times New Roman" panose="02020603050405020304" pitchFamily="18" charset="0"/>
              </a:rPr>
              <a:t>ư</a:t>
            </a:r>
            <a:r>
              <a:rPr lang="en-US" sz="2800" b="1" i="1" dirty="0" err="1">
                <a:latin typeface="Times New Roman" panose="02020603050405020304" pitchFamily="18" charset="0"/>
                <a:cs typeface="Times New Roman" panose="02020603050405020304" pitchFamily="18" charset="0"/>
              </a:rPr>
              <a:t>ợc</a:t>
            </a:r>
            <a:r>
              <a:rPr lang="en-US" sz="2800" b="1" i="1" dirty="0">
                <a:latin typeface="Times New Roman" panose="02020603050405020304" pitchFamily="18" charset="0"/>
                <a:cs typeface="Times New Roman" panose="02020603050405020304" pitchFamily="18" charset="0"/>
              </a:rPr>
              <a:t>)</a:t>
            </a:r>
            <a:endParaRPr lang="en-SG" sz="2800" i="1" dirty="0">
              <a:latin typeface="Times New Roman" panose="02020603050405020304" pitchFamily="18" charset="0"/>
              <a:cs typeface="Times New Roman" panose="02020603050405020304" pitchFamily="18" charset="0"/>
            </a:endParaRPr>
          </a:p>
        </p:txBody>
      </p:sp>
      <p:sp>
        <p:nvSpPr>
          <p:cNvPr id="12" name="Rectangle 11"/>
          <p:cNvSpPr/>
          <p:nvPr/>
        </p:nvSpPr>
        <p:spPr>
          <a:xfrm>
            <a:off x="1553931" y="5649627"/>
            <a:ext cx="9023084" cy="954107"/>
          </a:xfrm>
          <a:prstGeom prst="rect">
            <a:avLst/>
          </a:prstGeom>
        </p:spPr>
        <p:txBody>
          <a:bodyPr wrap="square">
            <a:spAutoFit/>
          </a:bodyPr>
          <a:lstStyle/>
          <a:p>
            <a:pPr lvl="0" algn="ctr">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smtClean="0">
                <a:solidFill>
                  <a:srgbClr val="FF0000"/>
                </a:solidFill>
                <a:latin typeface="Times New Roman" panose="02020603050405020304" pitchFamily="18" charset="0"/>
                <a:cs typeface="Times New Roman" panose="02020603050405020304" pitchFamily="18" charset="0"/>
              </a:rPr>
              <a:t>Chi </a:t>
            </a:r>
            <a:r>
              <a:rPr lang="en-US" sz="2800" b="1" i="1" dirty="0" err="1">
                <a:solidFill>
                  <a:srgbClr val="FF0000"/>
                </a:solidFill>
                <a:latin typeface="Times New Roman" panose="02020603050405020304" pitchFamily="18" charset="0"/>
                <a:cs typeface="Times New Roman" panose="02020603050405020304" pitchFamily="18" charset="0"/>
              </a:rPr>
              <a:t>phí</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chiến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kém</a:t>
            </a:r>
            <a:r>
              <a:rPr lang="en-US" sz="2800" b="1" i="1" dirty="0">
                <a:solidFill>
                  <a:srgbClr val="FF0000"/>
                </a:solidFill>
                <a:latin typeface="Times New Roman" panose="02020603050405020304" pitchFamily="18" charset="0"/>
                <a:cs typeface="Times New Roman" panose="02020603050405020304" pitchFamily="18" charset="0"/>
              </a:rPr>
              <a:t>, phi </a:t>
            </a:r>
            <a:r>
              <a:rPr lang="en-US" sz="2800" b="1" i="1" dirty="0" err="1">
                <a:solidFill>
                  <a:srgbClr val="FF0000"/>
                </a:solidFill>
                <a:latin typeface="Times New Roman" panose="02020603050405020304" pitchFamily="18" charset="0"/>
                <a:cs typeface="Times New Roman" panose="02020603050405020304" pitchFamily="18" charset="0"/>
              </a:rPr>
              <a:t>lí</a:t>
            </a:r>
            <a:r>
              <a:rPr lang="en-US" sz="2800" b="1" i="1" dirty="0">
                <a:solidFill>
                  <a:srgbClr val="FF0000"/>
                </a:solidFill>
                <a:latin typeface="Times New Roman" panose="02020603050405020304" pitchFamily="18" charset="0"/>
                <a:cs typeface="Times New Roman" panose="02020603050405020304" pitchFamily="18" charset="0"/>
              </a:rPr>
              <a:t> ; </a:t>
            </a:r>
            <a:r>
              <a:rPr lang="en-US" sz="2800" b="1" i="1" dirty="0" err="1">
                <a:solidFill>
                  <a:srgbClr val="FF0000"/>
                </a:solidFill>
                <a:latin typeface="Times New Roman" panose="02020603050405020304" pitchFamily="18" charset="0"/>
                <a:cs typeface="Times New Roman" panose="02020603050405020304" pitchFamily="18" charset="0"/>
              </a:rPr>
              <a:t>Làm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năng</a:t>
            </a:r>
            <a:r>
              <a:rPr lang="en-US" sz="2800" b="1" i="1" dirty="0">
                <a:solidFill>
                  <a:srgbClr val="FF0000"/>
                </a:solidFill>
                <a:latin typeface="Times New Roman" panose="02020603050405020304" pitchFamily="18" charset="0"/>
                <a:cs typeface="Times New Roman" panose="02020603050405020304" pitchFamily="18" charset="0"/>
              </a:rPr>
              <a:t> đ</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ợc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tốt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đẹp</a:t>
            </a:r>
            <a:r>
              <a:rPr lang="en-US" sz="2800" b="1" i="1" dirty="0">
                <a:solidFill>
                  <a:srgbClr val="FF0000"/>
                </a:solidFill>
                <a:latin typeface="Times New Roman" panose="02020603050405020304" pitchFamily="18" charset="0"/>
                <a:cs typeface="Times New Roman" panose="02020603050405020304" pitchFamily="18" charset="0"/>
              </a:rPr>
              <a:t> h</a:t>
            </a:r>
            <a:r>
              <a:rPr lang="vi-VN" sz="2800" b="1" i="1" dirty="0">
                <a:solidFill>
                  <a:srgbClr val="FF0000"/>
                </a:solidFill>
                <a:latin typeface="Times New Roman" panose="02020603050405020304" pitchFamily="18" charset="0"/>
                <a:cs typeface="Times New Roman" panose="02020603050405020304" pitchFamily="18" charset="0"/>
              </a:rPr>
              <a:t>ơ</a:t>
            </a:r>
            <a:r>
              <a:rPr lang="en-US" sz="2800" b="1" i="1" dirty="0">
                <a:solidFill>
                  <a:srgbClr val="FF0000"/>
                </a:solidFill>
                <a:latin typeface="Times New Roman" panose="02020603050405020304" pitchFamily="18" charset="0"/>
                <a:cs typeface="Times New Roman" panose="02020603050405020304" pitchFamily="18" charset="0"/>
              </a:rPr>
              <a:t>n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con ng</a:t>
            </a:r>
            <a:r>
              <a:rPr lang="vi-VN" sz="2800" b="1" i="1" dirty="0">
                <a:solidFill>
                  <a:srgbClr val="FF0000"/>
                </a:solidFill>
                <a:latin typeface="Times New Roman" panose="02020603050405020304" pitchFamily="18" charset="0"/>
                <a:cs typeface="Times New Roman" panose="02020603050405020304" pitchFamily="18" charset="0"/>
              </a:rPr>
              <a:t>ư</a:t>
            </a:r>
            <a:r>
              <a:rPr lang="en-US" sz="2800" b="1" i="1" dirty="0" err="1">
                <a:solidFill>
                  <a:srgbClr val="FF0000"/>
                </a:solidFill>
                <a:latin typeface="Times New Roman" panose="02020603050405020304" pitchFamily="18" charset="0"/>
                <a:cs typeface="Times New Roman" panose="02020603050405020304" pitchFamily="18" charset="0"/>
              </a:rPr>
              <a:t>ời</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1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par>
                                <p:cTn id="16" presetID="14" presetClass="entr" presetSubtype="1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pic>
        <p:nvPicPr>
          <p:cNvPr id="46" name="Picture 2" descr="Kho vũ khí hạt nhân Ấn Độ đáng gờm như thế nào?">
            <a:extLst>
              <a:ext uri="{FF2B5EF4-FFF2-40B4-BE49-F238E27FC236}">
                <a16:creationId xmlns=""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5565398" y="1531093"/>
            <a:ext cx="6319837" cy="4999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Sơ đồ 2">
            <a:extLst>
              <a:ext uri="{FF2B5EF4-FFF2-40B4-BE49-F238E27FC236}">
                <a16:creationId xmlns="" xmlns:a16="http://schemas.microsoft.com/office/drawing/2014/main" id="{0478A2CB-7D63-48E9-B975-CFBE4EDCD869}"/>
              </a:ext>
            </a:extLst>
          </p:cNvPr>
          <p:cNvGraphicFramePr/>
          <p:nvPr>
            <p:extLst>
              <p:ext uri="{D42A27DB-BD31-4B8C-83A1-F6EECF244321}">
                <p14:modId xmlns:p14="http://schemas.microsoft.com/office/powerpoint/2010/main" val="2900871344"/>
              </p:ext>
            </p:extLst>
          </p:nvPr>
        </p:nvGraphicFramePr>
        <p:xfrm>
          <a:off x="171451" y="2268489"/>
          <a:ext cx="5200650" cy="4419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8" name="Hộp Văn bản 9">
            <a:extLst>
              <a:ext uri="{FF2B5EF4-FFF2-40B4-BE49-F238E27FC236}">
                <a16:creationId xmlns="" xmlns:a16="http://schemas.microsoft.com/office/drawing/2014/main" id="{3789F88F-1016-4B56-B215-7B43409AC387}"/>
              </a:ext>
            </a:extLst>
          </p:cNvPr>
          <p:cNvSpPr txBox="1"/>
          <p:nvPr/>
        </p:nvSpPr>
        <p:spPr>
          <a:xfrm>
            <a:off x="1177511" y="1610419"/>
            <a:ext cx="669731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NGHỆ</a:t>
            </a:r>
            <a:r>
              <a:rPr kumimoji="0" lang="vi-VN" altLang="en-US" sz="32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THUẬT</a:t>
            </a:r>
            <a:endParaRPr kumimoji="0" lang="en-BZ"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nvGrpSpPr>
          <p:cNvPr id="13" name="Group 12"/>
          <p:cNvGrpSpPr/>
          <p:nvPr/>
        </p:nvGrpSpPr>
        <p:grpSpPr>
          <a:xfrm>
            <a:off x="319937" y="693325"/>
            <a:ext cx="10752876" cy="496647"/>
            <a:chOff x="644526" y="2766774"/>
            <a:chExt cx="21508550" cy="993289"/>
          </a:xfrm>
        </p:grpSpPr>
        <p:sp>
          <p:nvSpPr>
            <p:cNvPr id="14" name="TextBox 13"/>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992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graphicEl>
                                              <a:dgm id="{B895F30E-4E86-4BDB-8170-8155F7CAD1D7}"/>
                                            </p:graphicEl>
                                          </p:spTgt>
                                        </p:tgtEl>
                                        <p:attrNameLst>
                                          <p:attrName>style.visibility</p:attrName>
                                        </p:attrNameLst>
                                      </p:cBhvr>
                                      <p:to>
                                        <p:strVal val="visible"/>
                                      </p:to>
                                    </p:set>
                                    <p:animEffect transition="in" filter="wipe(up)">
                                      <p:cBhvr>
                                        <p:cTn id="7" dur="500"/>
                                        <p:tgtEl>
                                          <p:spTgt spid="47">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
                                            <p:graphicEl>
                                              <a:dgm id="{7CCC0384-8142-4CE2-A603-CE1DED888CCC}"/>
                                            </p:graphicEl>
                                          </p:spTgt>
                                        </p:tgtEl>
                                        <p:attrNameLst>
                                          <p:attrName>style.visibility</p:attrName>
                                        </p:attrNameLst>
                                      </p:cBhvr>
                                      <p:to>
                                        <p:strVal val="visible"/>
                                      </p:to>
                                    </p:set>
                                    <p:animEffect transition="in" filter="wipe(up)">
                                      <p:cBhvr>
                                        <p:cTn id="12" dur="500"/>
                                        <p:tgtEl>
                                          <p:spTgt spid="47">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7">
                                            <p:graphicEl>
                                              <a:dgm id="{A8651301-F393-4568-97B1-3AEBCAD130BE}"/>
                                            </p:graphicEl>
                                          </p:spTgt>
                                        </p:tgtEl>
                                        <p:attrNameLst>
                                          <p:attrName>style.visibility</p:attrName>
                                        </p:attrNameLst>
                                      </p:cBhvr>
                                      <p:to>
                                        <p:strVal val="visible"/>
                                      </p:to>
                                    </p:set>
                                    <p:animEffect transition="in" filter="wipe(up)">
                                      <p:cBhvr>
                                        <p:cTn id="17" dur="500"/>
                                        <p:tgtEl>
                                          <p:spTgt spid="47">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7"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89" y="58843"/>
            <a:ext cx="5715000" cy="46932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405" y="1801091"/>
            <a:ext cx="6591302" cy="4918759"/>
          </a:xfrm>
          <a:prstGeom prst="rect">
            <a:avLst/>
          </a:prstGeom>
        </p:spPr>
      </p:pic>
    </p:spTree>
    <p:extLst>
      <p:ext uri="{BB962C8B-B14F-4D97-AF65-F5344CB8AC3E}">
        <p14:creationId xmlns:p14="http://schemas.microsoft.com/office/powerpoint/2010/main" val="19581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10752876" cy="496647"/>
            <a:chOff x="644526" y="2766774"/>
            <a:chExt cx="21508550" cy="993289"/>
          </a:xfrm>
        </p:grpSpPr>
        <p:sp>
          <p:nvSpPr>
            <p:cNvPr id="8" name="TextBox 7"/>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Rectangle 25"/>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9"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t="8753" b="12576"/>
          <a:stretch/>
        </p:blipFill>
        <p:spPr bwMode="auto">
          <a:xfrm>
            <a:off x="5638800" y="3128979"/>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094"/>
          <a:stretch/>
        </p:blipFill>
        <p:spPr bwMode="auto">
          <a:xfrm>
            <a:off x="548855" y="3900494"/>
            <a:ext cx="4724385" cy="2657475"/>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48855" y="1936013"/>
            <a:ext cx="5004254" cy="1384995"/>
          </a:xfrm>
          <a:prstGeom prst="rect">
            <a:avLst/>
          </a:prstGeom>
        </p:spPr>
        <p:txBody>
          <a:bodyPr wrap="square">
            <a:spAutoFit/>
          </a:bodyPr>
          <a:lstStyle/>
          <a:p>
            <a:pPr marL="457200" lvl="0" indent="-457200">
              <a:buFontTx/>
              <a:buChar char="-"/>
              <a:defRPr/>
            </a:pPr>
            <a:r>
              <a:rPr lang="vi-VN" sz="2800" i="1" dirty="0" smtClean="0">
                <a:latin typeface="Times New Roman" panose="02020603050405020304" pitchFamily="18" charset="0"/>
                <a:cs typeface="Times New Roman" panose="02020603050405020304" pitchFamily="18" charset="0"/>
              </a:rPr>
              <a:t>Tạo ra viễn cảnh:</a:t>
            </a:r>
          </a:p>
          <a:p>
            <a:pPr lvl="0">
              <a:defRPr/>
            </a:pPr>
            <a:r>
              <a:rPr lang="vi-VN" sz="2800" i="1" dirty="0" smtClean="0">
                <a:latin typeface="Times New Roman" panose="02020603050405020304" pitchFamily="18" charset="0"/>
                <a:cs typeface="Times New Roman" panose="02020603050405020304" pitchFamily="18" charset="0"/>
              </a:rPr>
              <a:t>+ Địa ngục của các hành tinh</a:t>
            </a:r>
          </a:p>
          <a:p>
            <a:pPr lvl="0">
              <a:defRPr/>
            </a:pPr>
            <a:r>
              <a:rPr lang="vi-VN" sz="2800" i="1" dirty="0" smtClean="0">
                <a:latin typeface="Times New Roman" panose="02020603050405020304" pitchFamily="18" charset="0"/>
                <a:cs typeface="Times New Roman" panose="02020603050405020304" pitchFamily="18" charset="0"/>
              </a:rPr>
              <a:t>+ Ngôi làng nhỏ bị bỏ quên</a:t>
            </a:r>
            <a:endParaRPr lang="en-SG" sz="2800" i="1" dirty="0">
              <a:latin typeface="Times New Roman" panose="02020603050405020304" pitchFamily="18" charset="0"/>
              <a:cs typeface="Times New Roman" panose="02020603050405020304" pitchFamily="18" charset="0"/>
            </a:endParaRPr>
          </a:p>
        </p:txBody>
      </p:sp>
      <p:sp>
        <p:nvSpPr>
          <p:cNvPr id="22" name="Rectangle 21"/>
          <p:cNvSpPr/>
          <p:nvPr/>
        </p:nvSpPr>
        <p:spPr>
          <a:xfrm>
            <a:off x="5649899" y="2151456"/>
            <a:ext cx="5678257" cy="954107"/>
          </a:xfrm>
          <a:prstGeom prst="rect">
            <a:avLst/>
          </a:prstGeom>
        </p:spPr>
        <p:txBody>
          <a:bodyPr wrap="square">
            <a:spAutoFit/>
          </a:bodyPr>
          <a:lstStyle/>
          <a:p>
            <a:pPr lvl="0">
              <a:defRPr/>
            </a:pPr>
            <a:r>
              <a:rPr lang="vi-VN"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Cuộc chạy đua vũ trang đi ngược lại lí trí </a:t>
            </a:r>
            <a:endParaRPr lang="en-SG"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8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3">
            <a:extLst>
              <a:ext uri="{FF2B5EF4-FFF2-40B4-BE49-F238E27FC236}">
                <a16:creationId xmlns="" xmlns:a16="http://schemas.microsoft.com/office/drawing/2014/main" id="{AE75615D-F0D4-429E-8C3D-BC59635B9CE3}"/>
              </a:ext>
            </a:extLst>
          </p:cNvPr>
          <p:cNvSpPr txBox="1">
            <a:spLocks noChangeArrowheads="1"/>
          </p:cNvSpPr>
          <p:nvPr/>
        </p:nvSpPr>
        <p:spPr>
          <a:xfrm>
            <a:off x="488933" y="1258498"/>
            <a:ext cx="5324400" cy="2571750"/>
          </a:xfrm>
          <a:prstGeom prst="downArrowCallout">
            <a:avLst>
              <a:gd name="adj1" fmla="val 30814"/>
              <a:gd name="adj2" fmla="val 30814"/>
              <a:gd name="adj3" fmla="val 16667"/>
              <a:gd name="adj4" fmla="val 66667"/>
            </a:avLst>
          </a:prstGeom>
          <a:noFill/>
          <a:ln>
            <a:noFill/>
          </a:ln>
        </p:spPr>
        <p:txBody>
          <a:bodyPr lIns="34247" tIns="17120" rIns="34247" bIns="17120">
            <a:noAutofit/>
          </a:bodyPr>
          <a:lst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indent="0" algn="just">
              <a:lnSpc>
                <a:spcPct val="80000"/>
              </a:lnSpc>
              <a:buFont typeface="Arial" panose="020B0604020202020204" pitchFamily="34" charset="0"/>
              <a:buNone/>
            </a:pP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- 380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bướm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bay </a:t>
            </a:r>
            <a:r>
              <a:rPr lang="en-US" altLang="en-US" sz="2800" i="1" dirty="0" err="1" smtClean="0">
                <a:latin typeface="Times New Roman" panose="02020603050405020304" pitchFamily="18" charset="0"/>
                <a:cs typeface="Times New Roman" panose="02020603050405020304" pitchFamily="18" charset="0"/>
              </a:rPr>
              <a:t>được</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- 180 </a:t>
            </a:r>
            <a:r>
              <a:rPr lang="en-US" altLang="en-US" sz="2800" i="1" dirty="0" err="1" smtClean="0">
                <a:latin typeface="Times New Roman" panose="02020603050405020304" pitchFamily="18" charset="0"/>
                <a:cs typeface="Times New Roman" panose="02020603050405020304" pitchFamily="18" charset="0"/>
              </a:rPr>
              <a:t>triệu</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năm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bông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hồng</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nở</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để</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làm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đẹp</a:t>
            </a:r>
            <a:endParaRPr lang="en-US" altLang="en-US" sz="2800" i="1" dirty="0" smtClean="0">
              <a:latin typeface="Times New Roman" panose="02020603050405020304" pitchFamily="18" charset="0"/>
              <a:cs typeface="Times New Roman" panose="02020603050405020304" pitchFamily="18" charset="0"/>
            </a:endParaRPr>
          </a:p>
          <a:p>
            <a:pPr marL="0" indent="0" algn="just">
              <a:lnSpc>
                <a:spcPct val="80000"/>
              </a:lnSpc>
              <a:buFont typeface="Arial" panose="020B0604020202020204" pitchFamily="34" charset="0"/>
              <a:buNone/>
            </a:pP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Trải</a:t>
            </a:r>
            <a:r>
              <a:rPr lang="en-US" altLang="en-US" sz="2800" i="1" dirty="0" smtClean="0">
                <a:latin typeface="Times New Roman" panose="02020603050405020304" pitchFamily="18" charset="0"/>
                <a:cs typeface="Times New Roman" panose="02020603050405020304" pitchFamily="18" charset="0"/>
              </a:rPr>
              <a:t> qua 4 </a:t>
            </a:r>
            <a:r>
              <a:rPr lang="en-US" altLang="en-US" sz="2800" i="1" dirty="0" err="1" smtClean="0">
                <a:latin typeface="Times New Roman" panose="02020603050405020304" pitchFamily="18" charset="0"/>
                <a:cs typeface="Times New Roman" panose="02020603050405020304" pitchFamily="18" charset="0"/>
              </a:rPr>
              <a:t>kỉ</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điạ</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chất</a:t>
            </a:r>
            <a:r>
              <a:rPr lang="en-US" altLang="en-US" sz="2800" i="1" dirty="0" smtClean="0">
                <a:latin typeface="Times New Roman" panose="02020603050405020304" pitchFamily="18" charset="0"/>
                <a:cs typeface="Times New Roman" panose="02020603050405020304" pitchFamily="18" charset="0"/>
              </a:rPr>
              <a:t> con </a:t>
            </a:r>
            <a:r>
              <a:rPr lang="en-US" altLang="en-US" sz="2800" i="1" dirty="0" err="1" smtClean="0">
                <a:latin typeface="Times New Roman" panose="02020603050405020304" pitchFamily="18" charset="0"/>
                <a:cs typeface="Times New Roman" panose="02020603050405020304" pitchFamily="18" charset="0"/>
              </a:rPr>
              <a:t>người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hát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được</a:t>
            </a:r>
            <a:r>
              <a:rPr lang="en-US" altLang="en-US" sz="2800" i="1" dirty="0" smtClean="0">
                <a:latin typeface="Times New Roman" panose="02020603050405020304" pitchFamily="18" charset="0"/>
                <a:cs typeface="Times New Roman" panose="02020603050405020304" pitchFamily="18" charset="0"/>
              </a:rPr>
              <a:t> hay </a:t>
            </a:r>
            <a:r>
              <a:rPr lang="en-US" altLang="en-US" sz="2800" i="1" dirty="0" err="1" smtClean="0">
                <a:latin typeface="Times New Roman" panose="02020603050405020304" pitchFamily="18" charset="0"/>
                <a:cs typeface="Times New Roman" panose="02020603050405020304" pitchFamily="18" charset="0"/>
              </a:rPr>
              <a:t>hơn</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chim</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và</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mới</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chết</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vì</a:t>
            </a:r>
            <a:r>
              <a:rPr lang="en-US" altLang="en-US" sz="2800" i="1" dirty="0" smtClean="0">
                <a:latin typeface="Times New Roman" panose="02020603050405020304" pitchFamily="18" charset="0"/>
                <a:cs typeface="Times New Roman" panose="02020603050405020304" pitchFamily="18" charset="0"/>
              </a:rPr>
              <a:t> </a:t>
            </a:r>
            <a:r>
              <a:rPr lang="en-US" altLang="en-US" sz="2800" i="1" dirty="0" err="1" smtClean="0">
                <a:latin typeface="Times New Roman" panose="02020603050405020304" pitchFamily="18" charset="0"/>
                <a:cs typeface="Times New Roman" panose="02020603050405020304" pitchFamily="18" charset="0"/>
              </a:rPr>
              <a:t>yêu</a:t>
            </a:r>
            <a:endParaRPr lang="en-US" altLang="en-US" sz="2800" i="1" dirty="0">
              <a:latin typeface="Times New Roman" panose="02020603050405020304" pitchFamily="18" charset="0"/>
              <a:cs typeface="Times New Roman" panose="02020603050405020304" pitchFamily="18" charset="0"/>
            </a:endParaRPr>
          </a:p>
        </p:txBody>
      </p:sp>
      <p:sp>
        <p:nvSpPr>
          <p:cNvPr id="25" name="AutoShape 17">
            <a:extLst>
              <a:ext uri="{FF2B5EF4-FFF2-40B4-BE49-F238E27FC236}">
                <a16:creationId xmlns="" xmlns:a16="http://schemas.microsoft.com/office/drawing/2014/main" id="{65CFA779-EDAD-4D92-AFF6-96E4D834C47E}"/>
              </a:ext>
            </a:extLst>
          </p:cNvPr>
          <p:cNvSpPr>
            <a:spLocks noChangeArrowheads="1"/>
          </p:cNvSpPr>
          <p:nvPr/>
        </p:nvSpPr>
        <p:spPr bwMode="auto">
          <a:xfrm>
            <a:off x="6575333" y="1258498"/>
            <a:ext cx="4714800" cy="2571750"/>
          </a:xfrm>
          <a:prstGeom prst="downArrowCallout">
            <a:avLst>
              <a:gd name="adj1" fmla="val 27326"/>
              <a:gd name="adj2" fmla="val 27326"/>
              <a:gd name="adj3" fmla="val 16667"/>
              <a:gd name="adj4" fmla="val 66667"/>
            </a:avLst>
          </a:prstGeom>
          <a:no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endPar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nút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qúa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a:t>
            </a:r>
            <a:r>
              <a:rPr kumimoji="0" lang="en-US" alt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cxnSp>
        <p:nvCxnSpPr>
          <p:cNvPr id="37" name="Straight Connector 36"/>
          <p:cNvCxnSpPr/>
          <p:nvPr/>
        </p:nvCxnSpPr>
        <p:spPr>
          <a:xfrm>
            <a:off x="6162462" y="385769"/>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013418" y="318664"/>
            <a:ext cx="4504854" cy="907933"/>
            <a:chOff x="383166" y="1481172"/>
            <a:chExt cx="5364330" cy="944640"/>
          </a:xfrm>
          <a:solidFill>
            <a:srgbClr val="008080"/>
          </a:solidFill>
        </p:grpSpPr>
        <p:sp>
          <p:nvSpPr>
            <p:cNvPr id="39" name="Rounded Rectangle 3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tự nhiên và con người</a:t>
              </a:r>
              <a:endParaRPr lang="en-US" sz="3200" b="1" i="1"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6828375" y="318663"/>
            <a:ext cx="4504854" cy="907933"/>
            <a:chOff x="383166" y="1481172"/>
            <a:chExt cx="5364330" cy="944640"/>
          </a:xfrm>
          <a:solidFill>
            <a:srgbClr val="008080"/>
          </a:solidFill>
        </p:grpSpPr>
        <p:sp>
          <p:nvSpPr>
            <p:cNvPr id="42" name="Rounded Rectangle 4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43"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Times New Roman" panose="02020603050405020304" pitchFamily="18" charset="0"/>
                  <a:cs typeface="Times New Roman" panose="02020603050405020304" pitchFamily="18" charset="0"/>
                </a:rPr>
                <a:t>Sự tiến hóa của khoa học và trí tuệ</a:t>
              </a:r>
              <a:endParaRPr lang="en-US" sz="3200" b="1" i="1" dirty="0">
                <a:latin typeface="Times New Roman" panose="02020603050405020304" pitchFamily="18" charset="0"/>
                <a:cs typeface="Times New Roman" panose="02020603050405020304" pitchFamily="18" charset="0"/>
              </a:endParaRPr>
            </a:p>
          </p:txBody>
        </p:sp>
      </p:grpSp>
      <p:sp>
        <p:nvSpPr>
          <p:cNvPr id="47" name="Text Box 7">
            <a:extLst>
              <a:ext uri="{FF2B5EF4-FFF2-40B4-BE49-F238E27FC236}">
                <a16:creationId xmlns="" xmlns:a16="http://schemas.microsoft.com/office/drawing/2014/main" id="{428EC8A6-50C7-40EB-9712-D96A2E83D274}"/>
              </a:ext>
            </a:extLst>
          </p:cNvPr>
          <p:cNvSpPr txBox="1">
            <a:spLocks noChangeArrowheads="1"/>
          </p:cNvSpPr>
          <p:nvPr/>
        </p:nvSpPr>
        <p:spPr bwMode="auto">
          <a:xfrm>
            <a:off x="2159028" y="44294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Quá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trình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8" name="Text Box 8">
            <a:extLst>
              <a:ext uri="{FF2B5EF4-FFF2-40B4-BE49-F238E27FC236}">
                <a16:creationId xmlns="" xmlns:a16="http://schemas.microsoft.com/office/drawing/2014/main" id="{4F993A5C-76B9-4579-9A5C-6DE03CDA21A5}"/>
              </a:ext>
            </a:extLst>
          </p:cNvPr>
          <p:cNvSpPr txBox="1">
            <a:spLocks noChangeArrowheads="1"/>
          </p:cNvSpPr>
          <p:nvPr/>
        </p:nvSpPr>
        <p:spPr bwMode="auto">
          <a:xfrm>
            <a:off x="7899372" y="43532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rgbClr val="FF0000"/>
                </a:solidFill>
                <a:latin typeface="Times New Roman" panose="02020603050405020304" pitchFamily="18" charset="0"/>
                <a:cs typeface="Times New Roman" panose="02020603050405020304" pitchFamily="18" charset="0"/>
              </a:rPr>
              <a:t>Thời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gian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ngắn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49" name="Group 22">
            <a:extLst>
              <a:ext uri="{FF2B5EF4-FFF2-40B4-BE49-F238E27FC236}">
                <a16:creationId xmlns="" xmlns:a16="http://schemas.microsoft.com/office/drawing/2014/main" id="{A33977BD-9CD6-4180-9383-12ADACE7E494}"/>
              </a:ext>
            </a:extLst>
          </p:cNvPr>
          <p:cNvGrpSpPr>
            <a:grpSpLocks/>
          </p:cNvGrpSpPr>
          <p:nvPr/>
        </p:nvGrpSpPr>
        <p:grpSpPr bwMode="auto">
          <a:xfrm>
            <a:off x="4810522" y="4518401"/>
            <a:ext cx="2743200" cy="696560"/>
            <a:chOff x="2256" y="3264"/>
            <a:chExt cx="1584" cy="385"/>
          </a:xfrm>
        </p:grpSpPr>
        <p:sp>
          <p:nvSpPr>
            <p:cNvPr id="50" name="Line 9">
              <a:extLst>
                <a:ext uri="{FF2B5EF4-FFF2-40B4-BE49-F238E27FC236}">
                  <a16:creationId xmlns="" xmlns:a16="http://schemas.microsoft.com/office/drawing/2014/main"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2400">
                <a:latin typeface="Times New Roman" panose="02020603050405020304" pitchFamily="18" charset="0"/>
                <a:cs typeface="Times New Roman" panose="02020603050405020304" pitchFamily="18" charset="0"/>
              </a:endParaRPr>
            </a:p>
          </p:txBody>
        </p:sp>
        <p:sp>
          <p:nvSpPr>
            <p:cNvPr id="51" name="Text Box 14">
              <a:extLst>
                <a:ext uri="{FF2B5EF4-FFF2-40B4-BE49-F238E27FC236}">
                  <a16:creationId xmlns="" xmlns:a16="http://schemas.microsoft.com/office/drawing/2014/main" id="{30E1A93B-AA98-47CF-B246-1952A451DD39}"/>
                </a:ext>
              </a:extLst>
            </p:cNvPr>
            <p:cNvSpPr txBox="1">
              <a:spLocks noChangeArrowheads="1"/>
            </p:cNvSpPr>
            <p:nvPr/>
          </p:nvSpPr>
          <p:spPr bwMode="auto">
            <a:xfrm>
              <a:off x="2448" y="3360"/>
              <a:ext cx="1248"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err="1" smtClean="0">
                  <a:latin typeface="Times New Roman" panose="02020603050405020304" pitchFamily="18" charset="0"/>
                  <a:cs typeface="Times New Roman" panose="02020603050405020304" pitchFamily="18" charset="0"/>
                </a:rPr>
                <a:t>Bấm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1 </a:t>
              </a:r>
              <a:r>
                <a:rPr lang="vi-VN" altLang="en-US" sz="2800" b="1" dirty="0" smtClean="0">
                  <a:latin typeface="Times New Roman" panose="02020603050405020304" pitchFamily="18" charset="0"/>
                  <a:cs typeface="Times New Roman" panose="02020603050405020304" pitchFamily="18" charset="0"/>
                </a:rPr>
                <a:t>nút</a:t>
              </a:r>
              <a:endParaRPr lang="en-US" altLang="en-US" sz="2800" b="1" dirty="0">
                <a:latin typeface="Times New Roman" panose="02020603050405020304" pitchFamily="18" charset="0"/>
                <a:cs typeface="Times New Roman" panose="02020603050405020304" pitchFamily="18" charset="0"/>
              </a:endParaRPr>
            </a:p>
          </p:txBody>
        </p:sp>
      </p:grpSp>
      <p:sp>
        <p:nvSpPr>
          <p:cNvPr id="52" name="Right Arrow 51"/>
          <p:cNvSpPr/>
          <p:nvPr/>
        </p:nvSpPr>
        <p:spPr>
          <a:xfrm>
            <a:off x="641333" y="40550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3" name="Oval 52"/>
          <p:cNvSpPr/>
          <p:nvPr/>
        </p:nvSpPr>
        <p:spPr>
          <a:xfrm>
            <a:off x="810219" y="402709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4" name="TextBox 53"/>
          <p:cNvSpPr txBox="1"/>
          <p:nvPr/>
        </p:nvSpPr>
        <p:spPr>
          <a:xfrm>
            <a:off x="5780234" y="5102823"/>
            <a:ext cx="2975429" cy="954107"/>
          </a:xfrm>
          <a:prstGeom prst="rect">
            <a:avLst/>
          </a:prstGeom>
          <a:noFill/>
        </p:spPr>
        <p:txBody>
          <a:bodyPr wrap="square" rtlCol="0">
            <a:spAutoFit/>
          </a:bodyPr>
          <a:lstStyle/>
          <a:p>
            <a:r>
              <a:rPr lang="vi-VN" sz="2800" b="1" dirty="0" smtClean="0">
                <a:latin typeface="Times New Roman" panose="02020603050405020304" pitchFamily="18" charset="0"/>
                <a:cs typeface="Times New Roman" panose="02020603050405020304" pitchFamily="18" charset="0"/>
              </a:rPr>
              <a:t>Sự phát triển của tự nhiên và xã hội</a:t>
            </a:r>
            <a:endParaRPr lang="en-US" sz="2800" b="1" dirty="0">
              <a:latin typeface="Times New Roman" panose="02020603050405020304" pitchFamily="18" charset="0"/>
              <a:cs typeface="Times New Roman" panose="02020603050405020304" pitchFamily="18" charset="0"/>
            </a:endParaRPr>
          </a:p>
        </p:txBody>
      </p:sp>
      <p:sp>
        <p:nvSpPr>
          <p:cNvPr id="55" name="4-Point Star 54"/>
          <p:cNvSpPr/>
          <p:nvPr/>
        </p:nvSpPr>
        <p:spPr>
          <a:xfrm>
            <a:off x="6292771" y="375119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6" name="Curved Down Arrow 55"/>
          <p:cNvSpPr/>
          <p:nvPr/>
        </p:nvSpPr>
        <p:spPr>
          <a:xfrm rot="11120806">
            <a:off x="628765" y="5906317"/>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57" name="TextBox 56"/>
          <p:cNvSpPr txBox="1"/>
          <p:nvPr/>
        </p:nvSpPr>
        <p:spPr>
          <a:xfrm>
            <a:off x="488933" y="4801984"/>
            <a:ext cx="173477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Xuất phát</a:t>
            </a:r>
            <a:endParaRPr lang="en-US" sz="2800" b="1" dirty="0">
              <a:latin typeface="Times New Roman" panose="02020603050405020304" pitchFamily="18" charset="0"/>
              <a:cs typeface="Times New Roman" panose="02020603050405020304" pitchFamily="18" charset="0"/>
            </a:endParaRPr>
          </a:p>
        </p:txBody>
      </p:sp>
      <p:sp>
        <p:nvSpPr>
          <p:cNvPr id="58" name="TextBox 57"/>
          <p:cNvSpPr txBox="1"/>
          <p:nvPr/>
        </p:nvSpPr>
        <p:spPr>
          <a:xfrm>
            <a:off x="2907072" y="5706388"/>
            <a:ext cx="158569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9218317" y="5083873"/>
            <a:ext cx="2845651" cy="523220"/>
          </a:xfrm>
          <a:prstGeom prst="rect">
            <a:avLst/>
          </a:prstGeom>
          <a:noFill/>
        </p:spPr>
        <p:txBody>
          <a:bodyPr wrap="none" rtlCol="0">
            <a:spAutoFit/>
          </a:bodyPr>
          <a:lstStyle/>
          <a:p>
            <a:r>
              <a:rPr lang="vi-VN" sz="2800" i="1" dirty="0" smtClean="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2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blinds(horizontal)">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box(in)">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22" presetClass="entr" presetSubtype="4"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par>
                                <p:cTn id="48" presetID="22" presetClass="entr" presetSubtype="4"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down)">
                                      <p:cBhvr>
                                        <p:cTn id="50" dur="500"/>
                                        <p:tgtEl>
                                          <p:spTgt spid="54"/>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1.25E-6 1.48148E-6 L -0.43984 0.00185 " pathEditMode="relative" rAng="0" ptsTypes="AA">
                                      <p:cBhvr>
                                        <p:cTn id="57" dur="2000" fill="hold"/>
                                        <p:tgtEl>
                                          <p:spTgt spid="55"/>
                                        </p:tgtEl>
                                        <p:attrNameLst>
                                          <p:attrName>ppt_x</p:attrName>
                                          <p:attrName>ppt_y</p:attrName>
                                        </p:attrNameLst>
                                      </p:cBhvr>
                                      <p:rCtr x="-21992" y="93"/>
                                    </p:animMotion>
                                  </p:childTnLst>
                                </p:cTn>
                              </p:par>
                              <p:par>
                                <p:cTn id="58" presetID="16" presetClass="entr" presetSubtype="21"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arn(inVertical)">
                                      <p:cBhvr>
                                        <p:cTn id="60" dur="500"/>
                                        <p:tgtEl>
                                          <p:spTgt spid="56"/>
                                        </p:tgtEl>
                                      </p:cBhvr>
                                    </p:animEffect>
                                  </p:childTnLst>
                                </p:cTn>
                              </p:par>
                              <p:par>
                                <p:cTn id="61" presetID="22" presetClass="entr" presetSubtype="4"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arn(inVertical)">
                                      <p:cBhvr>
                                        <p:cTn id="7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47" grpId="0"/>
      <p:bldP spid="48" grpId="0"/>
      <p:bldP spid="55" grpId="0" animBg="1"/>
      <p:bldP spid="58"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739313" y="227126"/>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Đ</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en-US" altLang="en-US" sz="32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ngược</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trí</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endPar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30019" y="3827411"/>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nghe</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ấn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tượng</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phản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nhiên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0" i="1"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898656"/>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1" name="Rectangle 9"/>
          <p:cNvSpPr>
            <a:spLocks noChangeArrowheads="1"/>
          </p:cNvSpPr>
          <p:nvPr/>
        </p:nvSpPr>
        <p:spPr bwMode="auto">
          <a:xfrm>
            <a:off x="261176" y="1144016"/>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864894"/>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1"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1"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24" name="Group 23">
            <a:extLst>
              <a:ext uri="{FF2B5EF4-FFF2-40B4-BE49-F238E27FC236}">
                <a16:creationId xmlns="" xmlns:a16="http://schemas.microsoft.com/office/drawing/2014/main" id="{6846230D-DEE6-4FE5-A0A0-6E77FD30D2B8}"/>
              </a:ext>
            </a:extLst>
          </p:cNvPr>
          <p:cNvGrpSpPr/>
          <p:nvPr/>
        </p:nvGrpSpPr>
        <p:grpSpPr>
          <a:xfrm>
            <a:off x="682271" y="5170597"/>
            <a:ext cx="10667170" cy="1174785"/>
            <a:chOff x="1647759" y="3872894"/>
            <a:chExt cx="3833273" cy="1580834"/>
          </a:xfrm>
          <a:solidFill>
            <a:srgbClr val="009999"/>
          </a:solidFill>
        </p:grpSpPr>
        <p:sp>
          <p:nvSpPr>
            <p:cNvPr id="25" name="Rectangle: Rounded Corners 18">
              <a:extLst>
                <a:ext uri="{FF2B5EF4-FFF2-40B4-BE49-F238E27FC236}">
                  <a16:creationId xmlns=""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hiểm</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đe</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dọa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toàn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bộ</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trên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đất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ngược</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lợi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ích</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triển</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1" i="1"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giới</a:t>
              </a:r>
              <a:r>
                <a:rPr kumimoji="0" lang="en-US" altLang="en-US"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10108467" y="-84962"/>
            <a:ext cx="2157540" cy="2157540"/>
          </a:xfrm>
          <a:prstGeom prst="rect">
            <a:avLst/>
          </a:prstGeom>
        </p:spPr>
      </p:pic>
    </p:spTree>
    <p:extLst>
      <p:ext uri="{BB962C8B-B14F-4D97-AF65-F5344CB8AC3E}">
        <p14:creationId xmlns:p14="http://schemas.microsoft.com/office/powerpoint/2010/main" val="24804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Chứng minh cho sự tốn kém và phi lí của chiến tranh hạt nhân</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8" name="Rectangle 47"/>
          <p:cNvSpPr/>
          <p:nvPr/>
        </p:nvSpPr>
        <p:spPr>
          <a:xfrm>
            <a:off x="858357" y="1270605"/>
            <a:ext cx="204735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 Sự</a:t>
            </a:r>
            <a:r>
              <a:rPr kumimoji="0" lang="vi-VN" sz="3200" b="1" i="1"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phi lí</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37" y="1860883"/>
            <a:ext cx="11633559" cy="5791200"/>
          </a:xfrm>
          <a:prstGeom prst="rect">
            <a:avLst/>
          </a:prstGeom>
        </p:spPr>
      </p:pic>
      <p:sp>
        <p:nvSpPr>
          <p:cNvPr id="50" name="Chỗ dành sẵn cho Nội dung 2">
            <a:extLst>
              <a:ext uri="{FF2B5EF4-FFF2-40B4-BE49-F238E27FC236}">
                <a16:creationId xmlns="" xmlns:a16="http://schemas.microsoft.com/office/drawing/2014/main" id="{8A26F784-FE71-4238-977F-16134AD86169}"/>
              </a:ext>
            </a:extLst>
          </p:cNvPr>
          <p:cNvSpPr>
            <a:spLocks noGrp="1"/>
          </p:cNvSpPr>
          <p:nvPr>
            <p:ph idx="1"/>
          </p:nvPr>
        </p:nvSpPr>
        <p:spPr>
          <a:xfrm>
            <a:off x="476215" y="2561273"/>
            <a:ext cx="5483020" cy="3262011"/>
          </a:xfrm>
          <a:solidFill>
            <a:srgbClr val="FFFFFF">
              <a:alpha val="81176"/>
            </a:srgbClr>
          </a:solidFill>
        </p:spPr>
        <p:txBody>
          <a:bodyPr>
            <a:noAutofit/>
          </a:body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Đi</a:t>
            </a:r>
            <a:r>
              <a:rPr lang="en-BZ" sz="3200" dirty="0" smtClean="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lại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con </a:t>
            </a:r>
            <a:r>
              <a:rPr lang="en-BZ" sz="3200" dirty="0" err="1">
                <a:latin typeface="Times New Roman" panose="02020603050405020304" pitchFamily="18" charset="0"/>
                <a:cs typeface="Times New Roman" panose="02020603050405020304" pitchFamily="18" charset="0"/>
              </a:rPr>
              <a:t>người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trí</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tự</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nhiên</a:t>
            </a:r>
            <a:endParaRPr lang="en-BZ" sz="3200" dirty="0">
              <a:latin typeface="Times New Roman" panose="02020603050405020304" pitchFamily="18" charset="0"/>
              <a:cs typeface="Times New Roman" panose="02020603050405020304" pitchFamily="18" charset="0"/>
            </a:endParaRPr>
          </a:p>
          <a:p>
            <a:r>
              <a:rPr lang="en-BZ" sz="3200" dirty="0" err="1">
                <a:latin typeface="Times New Roman" panose="02020603050405020304" pitchFamily="18" charset="0"/>
                <a:cs typeface="Times New Roman" panose="02020603050405020304" pitchFamily="18" charset="0"/>
              </a:rPr>
              <a:t>Phá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hủy</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nền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văn</a:t>
            </a:r>
            <a:r>
              <a:rPr lang="en-BZ" sz="3200" dirty="0">
                <a:latin typeface="Times New Roman" panose="02020603050405020304" pitchFamily="18" charset="0"/>
                <a:cs typeface="Times New Roman" panose="02020603050405020304" pitchFamily="18" charset="0"/>
              </a:rPr>
              <a:t> minh </a:t>
            </a:r>
            <a:r>
              <a:rPr lang="en-BZ" sz="3200" dirty="0" err="1">
                <a:latin typeface="Times New Roman" panose="02020603050405020304" pitchFamily="18" charset="0"/>
                <a:cs typeface="Times New Roman" panose="02020603050405020304" pitchFamily="18" charset="0"/>
              </a:rPr>
              <a:t>hàng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triệu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năm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của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nhân</a:t>
            </a:r>
            <a:r>
              <a:rPr lang="en-BZ" sz="3200" dirty="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loại</a:t>
            </a:r>
            <a:endParaRPr lang="en-BZ" sz="3200" dirty="0">
              <a:latin typeface="Times New Roman" panose="02020603050405020304" pitchFamily="18" charset="0"/>
              <a:cs typeface="Times New Roman" panose="02020603050405020304" pitchFamily="18" charset="0"/>
            </a:endParaRPr>
          </a:p>
        </p:txBody>
      </p:sp>
      <p:sp>
        <p:nvSpPr>
          <p:cNvPr id="51" name="Chỗ dành sẵn cho Nội dung 2">
            <a:extLst>
              <a:ext uri="{FF2B5EF4-FFF2-40B4-BE49-F238E27FC236}">
                <a16:creationId xmlns="" xmlns:a16="http://schemas.microsoft.com/office/drawing/2014/main" id="{8A26F784-FE71-4238-977F-16134AD86169}"/>
              </a:ext>
            </a:extLst>
          </p:cNvPr>
          <p:cNvSpPr txBox="1">
            <a:spLocks/>
          </p:cNvSpPr>
          <p:nvPr/>
        </p:nvSpPr>
        <p:spPr>
          <a:xfrm>
            <a:off x="6295363" y="2572290"/>
            <a:ext cx="5483020" cy="3250994"/>
          </a:xfrm>
          <a:prstGeom prst="rect">
            <a:avLst/>
          </a:prstGeom>
          <a:solidFill>
            <a:srgbClr val="FFFFFF">
              <a:alpha val="81176"/>
            </a:srgbClr>
          </a:solidFill>
        </p:spPr>
        <p:txBody>
          <a:bodyPr lIns="34247" tIns="17120" rIns="34247" bIns="17120">
            <a:noAutofit/>
          </a:bodyPr>
          <a:lst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endParaRPr lang="vi-VN"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Phản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sự</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tiến</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hóa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đưa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Trái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về</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điểm</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xuất</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phát</a:t>
            </a:r>
            <a:endParaRPr lang="en-BZ" sz="3200" dirty="0" smtClean="0">
              <a:latin typeface="Times New Roman" panose="02020603050405020304" pitchFamily="18" charset="0"/>
              <a:cs typeface="Times New Roman" panose="02020603050405020304" pitchFamily="18" charset="0"/>
            </a:endParaRPr>
          </a:p>
          <a:p>
            <a:r>
              <a:rPr lang="en-BZ" sz="3200" dirty="0" err="1" smtClean="0">
                <a:latin typeface="Times New Roman" panose="02020603050405020304" pitchFamily="18" charset="0"/>
                <a:cs typeface="Times New Roman" panose="02020603050405020304" pitchFamily="18" charset="0"/>
              </a:rPr>
              <a:t>Hủy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hoại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hạnh</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phúc</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gây</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ra</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bao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đau</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khổ</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cho</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loài</a:t>
            </a:r>
            <a:r>
              <a:rPr lang="en-BZ" sz="3200" dirty="0" smtClean="0">
                <a:latin typeface="Times New Roman" panose="02020603050405020304" pitchFamily="18" charset="0"/>
                <a:cs typeface="Times New Roman" panose="02020603050405020304" pitchFamily="18" charset="0"/>
              </a:rPr>
              <a:t> </a:t>
            </a:r>
            <a:r>
              <a:rPr lang="en-BZ" sz="3200" dirty="0" err="1" smtClean="0">
                <a:latin typeface="Times New Roman" panose="02020603050405020304" pitchFamily="18" charset="0"/>
                <a:cs typeface="Times New Roman" panose="02020603050405020304" pitchFamily="18" charset="0"/>
              </a:rPr>
              <a:t>người</a:t>
            </a:r>
            <a:endParaRPr lang="vi-VN" sz="3200" dirty="0" smtClean="0">
              <a:latin typeface="Times New Roman" panose="02020603050405020304" pitchFamily="18" charset="0"/>
              <a:cs typeface="Times New Roman" panose="02020603050405020304" pitchFamily="18" charset="0"/>
            </a:endParaRPr>
          </a:p>
          <a:p>
            <a:endParaRPr lang="en-B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9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
                                            <p:bg/>
                                          </p:spTgt>
                                        </p:tgtEl>
                                        <p:attrNameLst>
                                          <p:attrName>style.visibility</p:attrName>
                                        </p:attrNameLst>
                                      </p:cBhvr>
                                      <p:to>
                                        <p:strVal val="visible"/>
                                      </p:to>
                                    </p:set>
                                    <p:animEffect transition="in" filter="barn(inVertical)">
                                      <p:cBhvr>
                                        <p:cTn id="10" dur="500"/>
                                        <p:tgtEl>
                                          <p:spTgt spid="50">
                                            <p:bg/>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0">
                                            <p:txEl>
                                              <p:pRg st="1" end="1"/>
                                            </p:txEl>
                                          </p:spTgt>
                                        </p:tgtEl>
                                        <p:attrNameLst>
                                          <p:attrName>style.visibility</p:attrName>
                                        </p:attrNameLst>
                                      </p:cBhvr>
                                      <p:to>
                                        <p:strVal val="visible"/>
                                      </p:to>
                                    </p:set>
                                    <p:animEffect transition="in" filter="barn(inVertical)">
                                      <p:cBhvr>
                                        <p:cTn id="15" dur="500"/>
                                        <p:tgtEl>
                                          <p:spTgt spid="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0">
                                            <p:txEl>
                                              <p:pRg st="2" end="2"/>
                                            </p:txEl>
                                          </p:spTgt>
                                        </p:tgtEl>
                                        <p:attrNameLst>
                                          <p:attrName>style.visibility</p:attrName>
                                        </p:attrNameLst>
                                      </p:cBhvr>
                                      <p:to>
                                        <p:strVal val="visible"/>
                                      </p:to>
                                    </p:set>
                                    <p:animEffect transition="in" filter="barn(inVertical)">
                                      <p:cBhvr>
                                        <p:cTn id="20" dur="500"/>
                                        <p:tgtEl>
                                          <p:spTgt spid="50">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barn(inVertical)">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Hộp Văn bản 8">
            <a:extLst>
              <a:ext uri="{FF2B5EF4-FFF2-40B4-BE49-F238E27FC236}">
                <a16:creationId xmlns="" xmlns:a16="http://schemas.microsoft.com/office/drawing/2014/main" id="{3DBCA34E-C60F-4151-8E0D-B8FF4B1AAD12}"/>
              </a:ext>
            </a:extLst>
          </p:cNvPr>
          <p:cNvSpPr txBox="1"/>
          <p:nvPr/>
        </p:nvSpPr>
        <p:spPr>
          <a:xfrm>
            <a:off x="3863752" y="2807245"/>
            <a:ext cx="4761470" cy="124351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chiến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Hiroshima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Nagasaki</a:t>
            </a:r>
          </a:p>
        </p:txBody>
      </p:sp>
    </p:spTree>
    <p:extLst>
      <p:ext uri="{BB962C8B-B14F-4D97-AF65-F5344CB8AC3E}">
        <p14:creationId xmlns:p14="http://schemas.microsoft.com/office/powerpoint/2010/main" val="18106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may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sót</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thảm</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họa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Hiroshima)</a:t>
            </a:r>
            <a:endParaRPr kumimoji="0" lang="en-US" altLang="en-US"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hè</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ấm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mẫu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giáo.Yukiko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lặng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lẽ</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lúc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đợi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đến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Đúng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8h15,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tất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nhận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ánh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chói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lóa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nổ</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cực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giây</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phút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bom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tử</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ném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1417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phố</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hàng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bỏng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lê</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phủ</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dựng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da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thịt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cháy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xém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bong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bộ</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cơ</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giẻ</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đội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ma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quỷ</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vậy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chẳng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Chính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cây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còn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Nakabushi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tìm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ẩn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mùi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ở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sẽ</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sau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ngụm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sự</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kêu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than,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rỉ</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rồi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từng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lượt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cạnh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hề</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ngày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8/8.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anh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trai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31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hưởng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lớn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nhất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cuộc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456827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nner Peace is World Peace - Perspectives Therapy Services">
            <a:extLst>
              <a:ext uri="{FF2B5EF4-FFF2-40B4-BE49-F238E27FC236}">
                <a16:creationId xmlns=""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0" y="-915915"/>
            <a:ext cx="12192000" cy="964557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815414" y="548680"/>
            <a:ext cx="10561173" cy="5760640"/>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p:cNvSpPr txBox="1"/>
          <p:nvPr/>
        </p:nvSpPr>
        <p:spPr>
          <a:xfrm>
            <a:off x="3208421" y="619139"/>
            <a:ext cx="5614737" cy="666786"/>
          </a:xfrm>
          <a:prstGeom prst="rect">
            <a:avLst/>
          </a:prstGeom>
          <a:solidFill>
            <a:schemeClr val="accent3">
              <a:lumMod val="75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3733" b="1" i="1" noProof="0" dirty="0" smtClean="0">
                <a:solidFill>
                  <a:prstClr val="white"/>
                </a:solidFill>
                <a:latin typeface="Times New Roman" panose="02020603050405020304" pitchFamily="18" charset="0"/>
                <a:cs typeface="Times New Roman" panose="02020603050405020304" pitchFamily="18" charset="0"/>
              </a:rPr>
              <a:t>LỜI KÊU GỌI HÒA BÌNH</a:t>
            </a:r>
            <a:endParaRPr kumimoji="0" lang="en-US" sz="3733"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40606" y="1597020"/>
            <a:ext cx="10110787" cy="4401205"/>
          </a:xfrm>
          <a:prstGeom prst="rect">
            <a:avLst/>
          </a:prstGeom>
        </p:spPr>
        <p:txBody>
          <a:bodyPr wrap="square">
            <a:spAutoFit/>
          </a:bodyPr>
          <a:lstStyle/>
          <a:p>
            <a:pPr lvl="0" algn="just">
              <a:defRPr/>
            </a:pPr>
            <a:r>
              <a:rPr lang="vi-VN"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Chúng</a:t>
            </a:r>
            <a:r>
              <a:rPr lang="en-BZ" sz="4000" i="1" dirty="0">
                <a:solidFill>
                  <a:prstClr val="black"/>
                </a:solidFill>
                <a:latin typeface="Times New Roman" panose="02020603050405020304" pitchFamily="18" charset="0"/>
                <a:cs typeface="Times New Roman" panose="02020603050405020304" pitchFamily="18" charset="0"/>
              </a:rPr>
              <a:t> ta </a:t>
            </a:r>
            <a:r>
              <a:rPr lang="en-BZ" sz="4000" i="1" dirty="0" err="1">
                <a:solidFill>
                  <a:prstClr val="black"/>
                </a:solidFill>
                <a:latin typeface="Times New Roman" panose="02020603050405020304" pitchFamily="18" charset="0"/>
                <a:cs typeface="Times New Roman" panose="02020603050405020304" pitchFamily="18" charset="0"/>
              </a:rPr>
              <a:t>đến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chống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việc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tham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vào</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bản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đồng</a:t>
            </a:r>
            <a:r>
              <a:rPr lang="en-BZ" sz="4000" i="1" dirty="0">
                <a:solidFill>
                  <a:prstClr val="black"/>
                </a:solidFill>
                <a:latin typeface="Times New Roman" panose="02020603050405020304" pitchFamily="18" charset="0"/>
                <a:cs typeface="Times New Roman" panose="02020603050405020304" pitchFamily="18" charset="0"/>
              </a:rPr>
              <a:t> ca </a:t>
            </a:r>
            <a:r>
              <a:rPr lang="en-BZ" sz="4000" i="1" dirty="0" err="1">
                <a:solidFill>
                  <a:prstClr val="black"/>
                </a:solidFill>
                <a:latin typeface="Times New Roman" panose="02020603050405020304" pitchFamily="18" charset="0"/>
                <a:cs typeface="Times New Roman" panose="02020603050405020304" pitchFamily="18" charset="0"/>
              </a:rPr>
              <a:t>của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người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đòi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hỏi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thế</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giới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không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vũ</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khí</a:t>
            </a:r>
            <a:r>
              <a:rPr lang="en-SG" sz="4000" i="1" dirty="0">
                <a:solidFill>
                  <a:prstClr val="black"/>
                </a:solidFill>
                <a:latin typeface="Times New Roman" panose="02020603050405020304" pitchFamily="18" charset="0"/>
                <a:cs typeface="Times New Roman" panose="02020603050405020304" pitchFamily="18" charset="0"/>
              </a:rPr>
              <a:t> … </a:t>
            </a:r>
            <a:r>
              <a:rPr lang="en-BZ" sz="4000" i="1" dirty="0" err="1">
                <a:solidFill>
                  <a:prstClr val="black"/>
                </a:solidFill>
                <a:latin typeface="Times New Roman" panose="02020603050405020304" pitchFamily="18" charset="0"/>
                <a:cs typeface="Times New Roman" panose="02020603050405020304" pitchFamily="18" charset="0"/>
              </a:rPr>
              <a:t>mở</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một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nhà</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băng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lưu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trữ</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trí</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nhớ</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có</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thể</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tồn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tại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sau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thảm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họa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hạt</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nhân</a:t>
            </a:r>
            <a:r>
              <a:rPr lang="en-BZ" sz="4000" i="1" dirty="0">
                <a:solidFill>
                  <a:prstClr val="black"/>
                </a:solidFill>
                <a:latin typeface="Times New Roman" panose="02020603050405020304" pitchFamily="18" charset="0"/>
                <a:cs typeface="Times New Roman" panose="02020603050405020304" pitchFamily="18" charset="0"/>
              </a:rPr>
              <a:t>…</a:t>
            </a:r>
            <a:r>
              <a:rPr lang="en-BZ" sz="4000" i="1" dirty="0" err="1">
                <a:solidFill>
                  <a:prstClr val="black"/>
                </a:solidFill>
                <a:latin typeface="Times New Roman" panose="02020603050405020304" pitchFamily="18" charset="0"/>
                <a:cs typeface="Times New Roman" panose="02020603050405020304" pitchFamily="18" charset="0"/>
              </a:rPr>
              <a:t>Lên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án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thủ</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phạm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gây</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ra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đau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khổ</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những</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kẻ</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giả</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điếc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làm</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ngơ</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trước</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lời</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khẩn</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cầu</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hòa</a:t>
            </a:r>
            <a:r>
              <a:rPr lang="en-BZ" sz="4000" i="1" dirty="0">
                <a:solidFill>
                  <a:prstClr val="black"/>
                </a:solidFill>
                <a:latin typeface="Times New Roman" panose="02020603050405020304" pitchFamily="18" charset="0"/>
                <a:cs typeface="Times New Roman" panose="02020603050405020304" pitchFamily="18" charset="0"/>
              </a:rPr>
              <a:t> </a:t>
            </a:r>
            <a:r>
              <a:rPr lang="en-BZ" sz="4000" i="1" dirty="0" err="1">
                <a:solidFill>
                  <a:prstClr val="black"/>
                </a:solidFill>
                <a:latin typeface="Times New Roman" panose="02020603050405020304" pitchFamily="18" charset="0"/>
                <a:cs typeface="Times New Roman" panose="02020603050405020304" pitchFamily="18" charset="0"/>
              </a:rPr>
              <a:t>bình</a:t>
            </a:r>
            <a:r>
              <a:rPr lang="en-BZ" sz="4000" i="1" dirty="0">
                <a:solidFill>
                  <a:prstClr val="black"/>
                </a:solidFill>
                <a:latin typeface="Times New Roman" panose="02020603050405020304" pitchFamily="18" charset="0"/>
                <a:cs typeface="Times New Roman" panose="02020603050405020304" pitchFamily="18" charset="0"/>
              </a:rPr>
              <a:t>…”</a:t>
            </a:r>
            <a:endParaRPr lang="vi-VN" sz="4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5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
                                        <p:tgtEl>
                                          <p:spTgt spid="45"/>
                                        </p:tgtEl>
                                      </p:cBhvr>
                                    </p:animEffect>
                                    <p:anim calcmode="lin" valueType="num">
                                      <p:cBhvr>
                                        <p:cTn id="8" dur="10" fill="hold"/>
                                        <p:tgtEl>
                                          <p:spTgt spid="45"/>
                                        </p:tgtEl>
                                        <p:attrNameLst>
                                          <p:attrName>ppt_x</p:attrName>
                                        </p:attrNameLst>
                                      </p:cBhvr>
                                      <p:tavLst>
                                        <p:tav tm="0">
                                          <p:val>
                                            <p:strVal val="#ppt_x"/>
                                          </p:val>
                                        </p:tav>
                                        <p:tav tm="100000">
                                          <p:val>
                                            <p:strVal val="#ppt_x"/>
                                          </p:val>
                                        </p:tav>
                                      </p:tavLst>
                                    </p:anim>
                                    <p:anim calcmode="lin" valueType="num">
                                      <p:cBhvr>
                                        <p:cTn id="9" dur="1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a:ea typeface="+mn-ea"/>
              <a:cs typeface="+mn-cs"/>
            </a:endParaRPr>
          </a:p>
        </p:txBody>
      </p:sp>
      <p:grpSp>
        <p:nvGrpSpPr>
          <p:cNvPr id="16" name="Group 15">
            <a:extLst>
              <a:ext uri="{FF2B5EF4-FFF2-40B4-BE49-F238E27FC236}">
                <a16:creationId xmlns="" xmlns:a16="http://schemas.microsoft.com/office/drawing/2014/main" id="{6846230D-DEE6-4FE5-A0A0-6E77FD30D2B8}"/>
              </a:ext>
            </a:extLst>
          </p:cNvPr>
          <p:cNvGrpSpPr/>
          <p:nvPr/>
        </p:nvGrpSpPr>
        <p:grpSpPr>
          <a:xfrm>
            <a:off x="1842447" y="2179297"/>
            <a:ext cx="7847464" cy="1760009"/>
            <a:chOff x="1647759" y="3872894"/>
            <a:chExt cx="3833273" cy="1580834"/>
          </a:xfrm>
          <a:solidFill>
            <a:srgbClr val="009999"/>
          </a:solidFill>
        </p:grpSpPr>
        <p:sp>
          <p:nvSpPr>
            <p:cNvPr id="17" name="Rectangle: Rounded Corners 18">
              <a:extLst>
                <a:ext uri="{FF2B5EF4-FFF2-40B4-BE49-F238E27FC236}">
                  <a16:creationId xmlns=""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NHIỆM</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VỤ</a:t>
              </a:r>
            </a:p>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altLang="en-US" sz="2800" b="1" i="1"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Lên</a:t>
              </a:r>
              <a:r>
                <a:rPr kumimoji="0" lang="vi-VN" altLang="en-US" sz="2800" b="1" i="1" u="none" strike="noStrike" kern="1200" cap="none" spc="0" normalizeH="0" noProof="0" dirty="0" smtClean="0">
                  <a:ln>
                    <a:noFill/>
                  </a:ln>
                  <a:solidFill>
                    <a:schemeClr val="bg1"/>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tiếng (cá nhân) hòa vào bản đồng ca (tập thể)</a:t>
              </a:r>
            </a:p>
            <a:p>
              <a:pPr marL="0" marR="0" lvl="0" indent="0" algn="ctr" defTabSz="1600200" rtl="0" eaLnBrk="1" fontAlgn="auto" latinLnBrk="0" hangingPunct="1">
                <a:lnSpc>
                  <a:spcPct val="90000"/>
                </a:lnSpc>
                <a:spcBef>
                  <a:spcPct val="0"/>
                </a:spcBef>
                <a:spcAft>
                  <a:spcPct val="35000"/>
                </a:spcAft>
                <a:buClrTx/>
                <a:buSzTx/>
                <a:buFontTx/>
                <a:buNone/>
                <a:tabLst/>
                <a:defRPr/>
              </a:pPr>
              <a:r>
                <a:rPr lang="vi-VN" sz="2800" b="1" i="1" baseline="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Tinh thần</a:t>
              </a:r>
              <a:r>
                <a:rPr lang="vi-VN" sz="2800" b="1" i="1"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đoàn kết</a:t>
              </a:r>
              <a:endParaRPr kumimoji="0" lang="en-BZ" sz="28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cxnSp>
        <p:nvCxnSpPr>
          <p:cNvPr id="20" name="Straight Connector 19"/>
          <p:cNvCxnSpPr/>
          <p:nvPr/>
        </p:nvCxnSpPr>
        <p:spPr>
          <a:xfrm flipH="1">
            <a:off x="5766681" y="4107978"/>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71321" y="4284613"/>
            <a:ext cx="2691999" cy="1815882"/>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Phản đối, ngăn chặn chạy đua vũ trang, vũ khí hạt nhân</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6490016" y="4284613"/>
            <a:ext cx="2717664" cy="1384995"/>
          </a:xfrm>
          <a:prstGeom prst="rect">
            <a:avLst/>
          </a:prstGeom>
        </p:spPr>
        <p:txBody>
          <a:bodyPr wrap="square">
            <a:spAutoFit/>
          </a:bodyPr>
          <a:lstStyle/>
          <a:p>
            <a:pPr lvl="0" algn="just">
              <a:spcBef>
                <a:spcPct val="20000"/>
              </a:spcBef>
              <a:buClr>
                <a:srgbClr val="954F72"/>
              </a:buClr>
              <a:buSzPct val="60000"/>
              <a:defRPr/>
            </a:pPr>
            <a:r>
              <a:rPr lang="vi-VN" altLang="en-US" sz="2800" i="1" dirty="0">
                <a:solidFill>
                  <a:prstClr val="black"/>
                </a:solidFill>
                <a:latin typeface="Times New Roman" panose="02020603050405020304" pitchFamily="18" charset="0"/>
                <a:cs typeface="Times New Roman" panose="02020603050405020304" pitchFamily="18" charset="0"/>
              </a:rPr>
              <a:t>Đấu tranh cho thế giới hòa bình, công bằng</a:t>
            </a:r>
            <a:endParaRPr lang="en-US" altLang="en-US"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blip>
          <a:stretch>
            <a:fillRect/>
          </a:stretch>
        </p:blipFill>
        <p:spPr>
          <a:xfrm>
            <a:off x="9689911" y="4434665"/>
            <a:ext cx="2423335" cy="2423335"/>
          </a:xfrm>
          <a:prstGeom prst="rect">
            <a:avLst/>
          </a:prstGeom>
        </p:spPr>
      </p:pic>
    </p:spTree>
    <p:extLst>
      <p:ext uri="{BB962C8B-B14F-4D97-AF65-F5344CB8AC3E}">
        <p14:creationId xmlns:p14="http://schemas.microsoft.com/office/powerpoint/2010/main" val="12406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1552455" y="1594522"/>
            <a:ext cx="8918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“ĐẤU TRANH VÌ MỘT THẾ GIỚI HÒA BÌNH”</a:t>
            </a:r>
            <a:endParaRPr kumimoji="0" lang="en-US" sz="3200" b="1" i="1" u="none" strike="noStrike" kern="1200" cap="none" spc="0" normalizeH="0" baseline="0" noProof="0" dirty="0">
              <a:ln>
                <a:noFill/>
              </a:ln>
              <a:solidFill>
                <a:srgbClr val="FF0000"/>
              </a:solidFill>
              <a:effectLst/>
              <a:uLnTx/>
              <a:uFillTx/>
              <a:latin typeface="Calibri Light"/>
              <a:ea typeface="+mn-ea"/>
              <a:cs typeface="+mn-cs"/>
            </a:endParaRPr>
          </a:p>
        </p:txBody>
      </p:sp>
      <p:grpSp>
        <p:nvGrpSpPr>
          <p:cNvPr id="16" name="Group 15">
            <a:extLst>
              <a:ext uri="{FF2B5EF4-FFF2-40B4-BE49-F238E27FC236}">
                <a16:creationId xmlns="" xmlns:a16="http://schemas.microsoft.com/office/drawing/2014/main" id="{6846230D-DEE6-4FE5-A0A0-6E77FD30D2B8}"/>
              </a:ext>
            </a:extLst>
          </p:cNvPr>
          <p:cNvGrpSpPr/>
          <p:nvPr/>
        </p:nvGrpSpPr>
        <p:grpSpPr>
          <a:xfrm>
            <a:off x="3889612" y="2541222"/>
            <a:ext cx="3562066" cy="982961"/>
            <a:chOff x="1647759" y="3872894"/>
            <a:chExt cx="3833273" cy="1580834"/>
          </a:xfrm>
          <a:solidFill>
            <a:srgbClr val="009999"/>
          </a:solidFill>
        </p:grpSpPr>
        <p:sp>
          <p:nvSpPr>
            <p:cNvPr id="17" name="Rectangle: Rounded Corners 18">
              <a:extLst>
                <a:ext uri="{FF2B5EF4-FFF2-40B4-BE49-F238E27FC236}">
                  <a16:creationId xmlns=""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lang="vi-VN" sz="28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ĐỀ NGHỊ</a:t>
              </a:r>
              <a:endParaRPr kumimoji="0" lang="en-BZ"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20" name="Straight Connector 19"/>
          <p:cNvCxnSpPr/>
          <p:nvPr/>
        </p:nvCxnSpPr>
        <p:spPr>
          <a:xfrm flipH="1">
            <a:off x="5766681" y="3998794"/>
            <a:ext cx="19974" cy="216915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863425" y="4175429"/>
            <a:ext cx="3199895" cy="1643527"/>
          </a:xfrm>
          <a:prstGeom prst="rect">
            <a:avLst/>
          </a:prstGeom>
        </p:spPr>
        <p:txBody>
          <a:bodyPr wrap="square">
            <a:spAutoFit/>
          </a:bodyPr>
          <a:lstStyle/>
          <a:p>
            <a:pPr lvl="0" algn="ctr" defTabSz="1244600">
              <a:lnSpc>
                <a:spcPct val="90000"/>
              </a:lnSpc>
              <a:spcBef>
                <a:spcPct val="0"/>
              </a:spcBef>
              <a:spcAft>
                <a:spcPct val="35000"/>
              </a:spcAft>
              <a:defRPr/>
            </a:pPr>
            <a:r>
              <a:rPr lang="en-US"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28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28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2800" i="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77278" y="4175429"/>
            <a:ext cx="3944644" cy="2031325"/>
          </a:xfrm>
          <a:prstGeom prst="rect">
            <a:avLst/>
          </a:prstGeom>
        </p:spPr>
        <p:txBody>
          <a:bodyPr wrap="square">
            <a:spAutoFit/>
          </a:bodyPr>
          <a:lstStyle/>
          <a:p>
            <a:pPr lvl="0" algn="ctr" defTabSz="1600200">
              <a:lnSpc>
                <a:spcPct val="90000"/>
              </a:lnSpc>
              <a:spcBef>
                <a:spcPct val="0"/>
              </a:spcBef>
              <a:spcAft>
                <a:spcPct val="35000"/>
              </a:spcAft>
              <a:defRPr/>
            </a:pPr>
            <a:r>
              <a:rPr lang="en-SG"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2800"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blip>
          <a:stretch>
            <a:fillRect/>
          </a:stretch>
        </p:blipFill>
        <p:spPr>
          <a:xfrm>
            <a:off x="9689911" y="4434665"/>
            <a:ext cx="2423335" cy="2423335"/>
          </a:xfrm>
          <a:prstGeom prst="rect">
            <a:avLst/>
          </a:prstGeom>
        </p:spPr>
      </p:pic>
    </p:spTree>
    <p:extLst>
      <p:ext uri="{BB962C8B-B14F-4D97-AF65-F5344CB8AC3E}">
        <p14:creationId xmlns:p14="http://schemas.microsoft.com/office/powerpoint/2010/main" val="116614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nner Peace is World Peace - Perspectives Therapy Services">
            <a:extLst>
              <a:ext uri="{FF2B5EF4-FFF2-40B4-BE49-F238E27FC236}">
                <a16:creationId xmlns=""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3523508"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726" y="1431171"/>
            <a:ext cx="3172691" cy="2862322"/>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CHỦ ĐỀ 3: CHIẾN TRANH VÀ HÒA </a:t>
            </a:r>
            <a:r>
              <a:rPr lang="en-US" sz="2800" b="1" dirty="0" smtClean="0">
                <a:solidFill>
                  <a:srgbClr val="FF0000"/>
                </a:solidFill>
                <a:latin typeface="Times New Roman" pitchFamily="18" charset="0"/>
                <a:cs typeface="Times New Roman" pitchFamily="18" charset="0"/>
              </a:rPr>
              <a:t>BÌNH-NỘI DUNG:</a:t>
            </a:r>
            <a:r>
              <a:rPr lang="vi-VN" sz="2800" b="1" dirty="0" smtClean="0">
                <a:solidFill>
                  <a:srgbClr val="FF0000"/>
                </a:solidFill>
                <a:latin typeface="+mj-lt"/>
              </a:rPr>
              <a:t>Đấu </a:t>
            </a:r>
            <a:r>
              <a:rPr lang="vi-VN" sz="2800" b="1" dirty="0" smtClean="0">
                <a:solidFill>
                  <a:srgbClr val="FF0000"/>
                </a:solidFill>
                <a:latin typeface="+mj-lt"/>
              </a:rPr>
              <a:t>tranh cho một Thế giới hòa bình</a:t>
            </a:r>
            <a:endParaRPr lang="en-US" sz="2800" b="1" dirty="0">
              <a:solidFill>
                <a:srgbClr val="FF0000"/>
              </a:solidFill>
              <a:latin typeface="+mj-lt"/>
            </a:endParaRPr>
          </a:p>
        </p:txBody>
      </p:sp>
      <p:sp>
        <p:nvSpPr>
          <p:cNvPr id="8" name="Rectangle 7"/>
          <p:cNvSpPr/>
          <p:nvPr/>
        </p:nvSpPr>
        <p:spPr>
          <a:xfrm>
            <a:off x="1670018" y="5535757"/>
            <a:ext cx="4464525" cy="584775"/>
          </a:xfrm>
          <a:prstGeom prst="rect">
            <a:avLst/>
          </a:prstGeom>
        </p:spPr>
        <p:txBody>
          <a:bodyPr wrap="square">
            <a:spAutoFit/>
          </a:bodyPr>
          <a:lstStyle/>
          <a:p>
            <a:pPr lvl="0" defTabSz="914377">
              <a:defRPr/>
            </a:pPr>
            <a:r>
              <a:rPr lang="vi-VN" sz="3200" b="1" i="1" dirty="0" smtClean="0">
                <a:latin typeface="Times New Roman" panose="02020603050405020304" pitchFamily="18" charset="0"/>
                <a:cs typeface="Times New Roman" panose="02020603050405020304" pitchFamily="18" charset="0"/>
                <a:sym typeface="Wingdings" pitchFamily="2" charset="2"/>
              </a:rPr>
              <a:t>- Mác két-</a:t>
            </a:r>
            <a:endParaRPr lang="en-US" sz="32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38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anim calcmode="lin" valueType="num">
                                      <p:cBhvr>
                                        <p:cTn id="8" dur="10" fill="hold"/>
                                        <p:tgtEl>
                                          <p:spTgt spid="7"/>
                                        </p:tgtEl>
                                        <p:attrNameLst>
                                          <p:attrName>ppt_x</p:attrName>
                                        </p:attrNameLst>
                                      </p:cBhvr>
                                      <p:tavLst>
                                        <p:tav tm="0">
                                          <p:val>
                                            <p:strVal val="#ppt_x"/>
                                          </p:val>
                                        </p:tav>
                                        <p:tav tm="100000">
                                          <p:val>
                                            <p:strVal val="#ppt_x"/>
                                          </p:val>
                                        </p:tav>
                                      </p:tavLst>
                                    </p:anim>
                                    <p:anim calcmode="lin" valueType="num">
                                      <p:cBhvr>
                                        <p:cTn id="9" dur="1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9217" y="197966"/>
            <a:ext cx="9529052" cy="461665"/>
            <a:chOff x="-178462" y="1828800"/>
            <a:chExt cx="19060588" cy="92331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CHI TIẾT</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44" name="Group 43"/>
          <p:cNvGrpSpPr/>
          <p:nvPr/>
        </p:nvGrpSpPr>
        <p:grpSpPr>
          <a:xfrm>
            <a:off x="319937" y="693325"/>
            <a:ext cx="10752876" cy="496647"/>
            <a:chOff x="644526" y="2766774"/>
            <a:chExt cx="21508550" cy="993289"/>
          </a:xfrm>
        </p:grpSpPr>
        <p:sp>
          <p:nvSpPr>
            <p:cNvPr id="45" name="TextBox 44"/>
            <p:cNvSpPr txBox="1"/>
            <p:nvPr/>
          </p:nvSpPr>
          <p:spPr>
            <a:xfrm>
              <a:off x="1906586" y="2766774"/>
              <a:ext cx="20246490" cy="92332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Lời kêu gọi đấu tranh cho một thế giới hòa bình</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 descr="International Peace Day: List of educational institutions to study peace  and conflict studies in India | Education News,The Indian Express">
            <a:extLst>
              <a:ext uri="{FF2B5EF4-FFF2-40B4-BE49-F238E27FC236}">
                <a16:creationId xmlns="" xmlns:a16="http://schemas.microsoft.com/office/drawing/2014/main" id="{71971698-E217-40DC-A238-4107375AA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7" b="21758"/>
          <a:stretch/>
        </p:blipFill>
        <p:spPr bwMode="auto">
          <a:xfrm>
            <a:off x="4292290" y="1981944"/>
            <a:ext cx="3104797" cy="2774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349341" y="1843632"/>
            <a:ext cx="2318532" cy="1407523"/>
            <a:chOff x="9756" y="100402"/>
            <a:chExt cx="2318532" cy="1407523"/>
          </a:xfrm>
          <a:solidFill>
            <a:srgbClr val="009999"/>
          </a:solidFill>
        </p:grpSpPr>
        <p:sp>
          <p:nvSpPr>
            <p:cNvPr id="30" name="Rounded Rectangle 29"/>
            <p:cNvSpPr/>
            <p:nvPr/>
          </p:nvSpPr>
          <p:spPr>
            <a:xfrm>
              <a:off x="9756" y="100402"/>
              <a:ext cx="2318532"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ounded Rectangle 4"/>
            <p:cNvSpPr txBox="1"/>
            <p:nvPr/>
          </p:nvSpPr>
          <p:spPr>
            <a:xfrm>
              <a:off x="50981" y="141627"/>
              <a:ext cx="2236082"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latin typeface="Times New Roman" panose="02020603050405020304" pitchFamily="18" charset="0"/>
                  <a:cs typeface="Times New Roman" panose="02020603050405020304" pitchFamily="18" charset="0"/>
                </a:rPr>
                <a:t>Thái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độ</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cứng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rắn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nghiêm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khắc</a:t>
              </a:r>
              <a:endParaRPr lang="en-BZ" sz="2800" i="1" kern="12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549987" y="4326781"/>
            <a:ext cx="2488854" cy="1407523"/>
            <a:chOff x="2964005" y="112999"/>
            <a:chExt cx="2049791" cy="1407523"/>
          </a:xfrm>
          <a:solidFill>
            <a:schemeClr val="accent5">
              <a:lumMod val="40000"/>
              <a:lumOff val="60000"/>
            </a:schemeClr>
          </a:solidFill>
        </p:grpSpPr>
        <p:sp>
          <p:nvSpPr>
            <p:cNvPr id="24" name="Rounded Rectangle 23"/>
            <p:cNvSpPr/>
            <p:nvPr/>
          </p:nvSpPr>
          <p:spPr>
            <a:xfrm>
              <a:off x="2964005" y="112999"/>
              <a:ext cx="2049791" cy="1407523"/>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ounded Rectangle 6"/>
            <p:cNvSpPr txBox="1"/>
            <p:nvPr/>
          </p:nvSpPr>
          <p:spPr>
            <a:xfrm>
              <a:off x="3005230" y="154224"/>
              <a:ext cx="1967341" cy="132507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Tình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cảm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mãnh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liệt</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8021504" y="1760879"/>
            <a:ext cx="2591001" cy="1608327"/>
            <a:chOff x="0" y="0"/>
            <a:chExt cx="5143377" cy="1608327"/>
          </a:xfrm>
          <a:solidFill>
            <a:schemeClr val="tx2">
              <a:lumMod val="20000"/>
              <a:lumOff val="80000"/>
            </a:schemeClr>
          </a:solidFill>
        </p:grpSpPr>
        <p:sp>
          <p:nvSpPr>
            <p:cNvPr id="37" name="Rounded Rectangle 36"/>
            <p:cNvSpPr/>
            <p:nvPr/>
          </p:nvSpPr>
          <p:spPr>
            <a:xfrm>
              <a:off x="0" y="0"/>
              <a:ext cx="514337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Rounded Rectangle 4"/>
            <p:cNvSpPr txBox="1"/>
            <p:nvPr/>
          </p:nvSpPr>
          <p:spPr>
            <a:xfrm>
              <a:off x="47106" y="47106"/>
              <a:ext cx="5049165" cy="1514115"/>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Cách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lập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luận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chặt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thuyết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phục</a:t>
              </a:r>
              <a:endParaRPr lang="en-BZ"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7699269" y="4125977"/>
            <a:ext cx="2567592" cy="1608327"/>
            <a:chOff x="6649393" y="0"/>
            <a:chExt cx="5096907" cy="1608327"/>
          </a:xfrm>
          <a:solidFill>
            <a:schemeClr val="accent5">
              <a:lumMod val="75000"/>
            </a:schemeClr>
          </a:solidFill>
        </p:grpSpPr>
        <p:sp>
          <p:nvSpPr>
            <p:cNvPr id="35" name="Rounded Rectangle 34"/>
            <p:cNvSpPr/>
            <p:nvPr/>
          </p:nvSpPr>
          <p:spPr>
            <a:xfrm>
              <a:off x="6649393" y="0"/>
              <a:ext cx="5096907" cy="16083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Rounded Rectangle 6"/>
            <p:cNvSpPr txBox="1"/>
            <p:nvPr/>
          </p:nvSpPr>
          <p:spPr>
            <a:xfrm>
              <a:off x="6696499" y="47106"/>
              <a:ext cx="5002695" cy="151411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BZ" sz="2800" i="1" kern="1200" dirty="0" err="1">
                  <a:latin typeface="Times New Roman" panose="02020603050405020304" pitchFamily="18" charset="0"/>
                  <a:cs typeface="Times New Roman" panose="02020603050405020304" pitchFamily="18" charset="0"/>
                </a:rPr>
                <a:t>Trái</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tim</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nhiệt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huyết</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yêu</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hòa</a:t>
              </a:r>
              <a:r>
                <a:rPr lang="en-BZ" sz="2800" i="1" kern="1200" dirty="0">
                  <a:latin typeface="Times New Roman" panose="02020603050405020304" pitchFamily="18" charset="0"/>
                  <a:cs typeface="Times New Roman" panose="02020603050405020304" pitchFamily="18" charset="0"/>
                </a:rPr>
                <a:t> </a:t>
              </a:r>
              <a:r>
                <a:rPr lang="en-BZ" sz="2800" i="1" kern="1200" dirty="0" err="1">
                  <a:latin typeface="Times New Roman" panose="02020603050405020304" pitchFamily="18" charset="0"/>
                  <a:cs typeface="Times New Roman" panose="02020603050405020304" pitchFamily="18" charset="0"/>
                </a:rPr>
                <a:t>bình</a:t>
              </a:r>
              <a:endParaRPr lang="en-BZ" sz="2800" i="1"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1762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213" y="197965"/>
            <a:ext cx="5004273" cy="461665"/>
            <a:chOff x="-178462" y="1828800"/>
            <a:chExt cx="10009850" cy="92327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5612">
                <a:defRPr/>
              </a:pPr>
              <a:endParaRPr lang="en-US" sz="2133">
                <a:solidFill>
                  <a:prstClr val="white"/>
                </a:solidFill>
                <a:latin typeface="Calibri"/>
              </a:endParaRPr>
            </a:p>
          </p:txBody>
        </p:sp>
        <p:sp>
          <p:nvSpPr>
            <p:cNvPr id="6" name="TextBox 5"/>
            <p:cNvSpPr txBox="1"/>
            <p:nvPr/>
          </p:nvSpPr>
          <p:spPr>
            <a:xfrm>
              <a:off x="85076" y="1828800"/>
              <a:ext cx="1631859" cy="923275"/>
            </a:xfrm>
            <a:prstGeom prst="rect">
              <a:avLst/>
            </a:prstGeom>
            <a:noFill/>
          </p:spPr>
          <p:txBody>
            <a:bodyPr wrap="square" rtlCol="0">
              <a:spAutoFit/>
            </a:bodyPr>
            <a:lstStyle/>
            <a:p>
              <a:pPr algn="ctr" defTabSz="1075612">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3" y="1828800"/>
              <a:ext cx="7763655" cy="923276"/>
            </a:xfrm>
            <a:prstGeom prst="rect">
              <a:avLst/>
            </a:prstGeom>
            <a:noFill/>
          </p:spPr>
          <p:txBody>
            <a:bodyPr wrap="square" rtlCol="0">
              <a:spAutoFit/>
            </a:bodyPr>
            <a:lstStyle/>
            <a:p>
              <a:pPr defTabSz="1075612">
                <a:defRPr/>
              </a:pPr>
              <a:r>
                <a:rPr lang="en-US" sz="2400" b="1">
                  <a:solidFill>
                    <a:srgbClr val="31859C"/>
                  </a:solidFill>
                  <a:latin typeface="Tahoma" panose="020B0604030504040204" pitchFamily="34" charset="0"/>
                  <a:cs typeface="Tahoma" panose="020B0604030504040204" pitchFamily="34" charset="0"/>
                </a:rPr>
                <a:t>TỔNG KẾT</a:t>
              </a:r>
            </a:p>
          </p:txBody>
        </p:sp>
      </p:grpSp>
      <p:sp>
        <p:nvSpPr>
          <p:cNvPr id="19" name="Rectangle 18"/>
          <p:cNvSpPr/>
          <p:nvPr/>
        </p:nvSpPr>
        <p:spPr>
          <a:xfrm>
            <a:off x="299819" y="1396580"/>
            <a:ext cx="9198367" cy="218697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endParaRPr lang="en-US" sz="5867">
              <a:solidFill>
                <a:prstClr val="white"/>
              </a:solidFill>
              <a:latin typeface="Times New Roman" pitchFamily="18" charset="0"/>
              <a:cs typeface="Times New Roman" pitchFamily="18" charset="0"/>
            </a:endParaRPr>
          </a:p>
        </p:txBody>
      </p:sp>
      <p:grpSp>
        <p:nvGrpSpPr>
          <p:cNvPr id="20" name="Group 16"/>
          <p:cNvGrpSpPr/>
          <p:nvPr/>
        </p:nvGrpSpPr>
        <p:grpSpPr>
          <a:xfrm>
            <a:off x="269349" y="1390576"/>
            <a:ext cx="9222145" cy="411480"/>
            <a:chOff x="13964940" y="9313870"/>
            <a:chExt cx="17809420" cy="729160"/>
          </a:xfrm>
        </p:grpSpPr>
        <p:sp>
          <p:nvSpPr>
            <p:cNvPr id="21" name="Rectangle 20"/>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5043">
                <a:spcBef>
                  <a:spcPts val="600"/>
                </a:spcBef>
                <a:defRPr/>
              </a:pPr>
              <a:r>
                <a:rPr lang="en-US" sz="2667" b="1" kern="0">
                  <a:solidFill>
                    <a:prstClr val="white"/>
                  </a:solidFill>
                  <a:latin typeface="Times New Roman" pitchFamily="18" charset="0"/>
                  <a:cs typeface="Times New Roman" pitchFamily="18" charset="0"/>
                </a:rPr>
                <a:t>NỘI DUNG</a:t>
              </a:r>
            </a:p>
          </p:txBody>
        </p:sp>
        <p:sp>
          <p:nvSpPr>
            <p:cNvPr id="22" name="Rectangle 21"/>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r>
                <a:rPr lang="en-US" sz="2400" b="1">
                  <a:solidFill>
                    <a:prstClr val="white"/>
                  </a:solidFill>
                  <a:latin typeface="Times New Roman" pitchFamily="18" charset="0"/>
                  <a:ea typeface="Tahoma" panose="020B0604030504040204" pitchFamily="34" charset="0"/>
                  <a:cs typeface="Times New Roman" pitchFamily="18" charset="0"/>
                </a:rPr>
                <a:t>1</a:t>
              </a:r>
              <a:endParaRPr lang="en-US" sz="2000" b="1">
                <a:solidFill>
                  <a:prstClr val="white"/>
                </a:solidFill>
                <a:latin typeface="Times New Roman" pitchFamily="18" charset="0"/>
                <a:ea typeface="Tahoma" panose="020B0604030504040204" pitchFamily="34" charset="0"/>
                <a:cs typeface="Times New Roman" pitchFamily="18" charset="0"/>
              </a:endParaRPr>
            </a:p>
          </p:txBody>
        </p:sp>
      </p:grpSp>
      <p:sp>
        <p:nvSpPr>
          <p:cNvPr id="23" name="Rectangle 22"/>
          <p:cNvSpPr/>
          <p:nvPr/>
        </p:nvSpPr>
        <p:spPr>
          <a:xfrm>
            <a:off x="971835" y="1870637"/>
            <a:ext cx="8335937" cy="1338673"/>
          </a:xfrm>
          <a:prstGeom prst="rect">
            <a:avLst/>
          </a:prstGeom>
        </p:spPr>
        <p:txBody>
          <a:bodyPr wrap="square" lIns="45551" tIns="22783" rIns="45551" bIns="22783">
            <a:spAutoFit/>
          </a:bodyPr>
          <a:lstStyle/>
          <a:p>
            <a:pPr marL="380972" indent="-380972" algn="just" defTabSz="1219110">
              <a:buFont typeface="Wingdings" pitchFamily="2" charset="2"/>
              <a:buChar char="§"/>
              <a:defRPr/>
            </a:pPr>
            <a:r>
              <a:rPr lang="vi-VN" altLang="en-US" sz="2800" b="1" dirty="0" smtClean="0">
                <a:solidFill>
                  <a:prstClr val="black"/>
                </a:solidFill>
                <a:latin typeface="Times New Roman"/>
                <a:sym typeface="Arial"/>
              </a:rPr>
              <a:t>Nguy cơ chiến tranh hạt nhân đang đe dọa loài người và sự sống trên Trái Đất. Mọi người phải lên án, đấu tranh để bảo vệ “Một thế giới hòa bình”</a:t>
            </a:r>
            <a:endParaRPr lang="vi-VN" altLang="en-US" sz="2800" b="1" kern="0" dirty="0">
              <a:solidFill>
                <a:prstClr val="black"/>
              </a:solidFill>
              <a:latin typeface="Times New Roman"/>
              <a:cs typeface="Itim" panose="020B0604020202020204" charset="-34"/>
              <a:sym typeface="Arial"/>
            </a:endParaRPr>
          </a:p>
        </p:txBody>
      </p:sp>
      <p:sp>
        <p:nvSpPr>
          <p:cNvPr id="24" name="Rectangle 23"/>
          <p:cNvSpPr/>
          <p:nvPr/>
        </p:nvSpPr>
        <p:spPr>
          <a:xfrm>
            <a:off x="269321" y="3852570"/>
            <a:ext cx="9252579" cy="2379763"/>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551" tIns="22783" rIns="45551" bIns="22783"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endParaRPr lang="en-US" sz="5867">
              <a:solidFill>
                <a:prstClr val="white"/>
              </a:solidFill>
              <a:latin typeface="Times New Roman" pitchFamily="18" charset="0"/>
              <a:cs typeface="Times New Roman" pitchFamily="18" charset="0"/>
            </a:endParaRPr>
          </a:p>
        </p:txBody>
      </p:sp>
      <p:grpSp>
        <p:nvGrpSpPr>
          <p:cNvPr id="25" name="Group 16"/>
          <p:cNvGrpSpPr/>
          <p:nvPr/>
        </p:nvGrpSpPr>
        <p:grpSpPr>
          <a:xfrm>
            <a:off x="299805" y="3852562"/>
            <a:ext cx="9229096" cy="411483"/>
            <a:chOff x="13964940" y="9313870"/>
            <a:chExt cx="17728218" cy="729164"/>
          </a:xfrm>
        </p:grpSpPr>
        <p:sp>
          <p:nvSpPr>
            <p:cNvPr id="26" name="Rectangle 25"/>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2902301">
                <a:defRPr/>
              </a:pPr>
              <a:r>
                <a:rPr lang="en-US" sz="2667" b="1">
                  <a:solidFill>
                    <a:prstClr val="white"/>
                  </a:solidFill>
                  <a:latin typeface="Times New Roman" pitchFamily="18" charset="0"/>
                  <a:cs typeface="Times New Roman" pitchFamily="18" charset="0"/>
                </a:rPr>
                <a:t>NGHỆ THUẬT</a:t>
              </a:r>
              <a:endParaRPr lang="en-US" sz="2667" b="1" dirty="0">
                <a:solidFill>
                  <a:prstClr val="white"/>
                </a:solidFill>
                <a:latin typeface="Times New Roman" pitchFamily="18" charset="0"/>
                <a:cs typeface="Times New Roman" pitchFamily="18" charset="0"/>
              </a:endParaRPr>
            </a:p>
          </p:txBody>
        </p:sp>
        <p:sp>
          <p:nvSpPr>
            <p:cNvPr id="27" name="Rectangle 26"/>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defTabSz="2902301">
                <a:defRPr/>
              </a:pPr>
              <a:r>
                <a:rPr lang="en-US" sz="2400" b="1" dirty="0">
                  <a:solidFill>
                    <a:prstClr val="white"/>
                  </a:solidFill>
                  <a:latin typeface="Times New Roman" pitchFamily="18" charset="0"/>
                  <a:ea typeface="Tahoma" panose="020B0604030504040204" pitchFamily="34" charset="0"/>
                  <a:cs typeface="Times New Roman" pitchFamily="18" charset="0"/>
                </a:rPr>
                <a:t>2</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 name="Rectangle 1"/>
          <p:cNvSpPr/>
          <p:nvPr/>
        </p:nvSpPr>
        <p:spPr>
          <a:xfrm>
            <a:off x="960106" y="4366030"/>
            <a:ext cx="8538079" cy="1764719"/>
          </a:xfrm>
          <a:prstGeom prst="rect">
            <a:avLst/>
          </a:prstGeom>
        </p:spPr>
        <p:txBody>
          <a:bodyPr wrap="square" lIns="121797" tIns="60899" rIns="121797" bIns="60899">
            <a:spAutoFit/>
          </a:bodyPr>
          <a:lstStyle/>
          <a:p>
            <a:pPr marL="581645" indent="-380990" defTabSz="914377">
              <a:buFont typeface="Wingdings" panose="05000000000000000000" pitchFamily="2" charset="2"/>
              <a:buChar char="§"/>
            </a:pPr>
            <a:r>
              <a:rPr lang="vi-VN" sz="2667" b="1" dirty="0" smtClean="0">
                <a:solidFill>
                  <a:prstClr val="black"/>
                </a:solidFill>
                <a:latin typeface="Times New Roman" panose="02020603050405020304" pitchFamily="18" charset="0"/>
                <a:cs typeface="Times New Roman" panose="02020603050405020304" pitchFamily="18" charset="0"/>
              </a:rPr>
              <a:t>Lập luận chặt chẽ</a:t>
            </a:r>
          </a:p>
          <a:p>
            <a:pPr marL="581645" indent="-380990" defTabSz="914377">
              <a:buFont typeface="Wingdings" panose="05000000000000000000" pitchFamily="2" charset="2"/>
              <a:buChar char="§"/>
            </a:pPr>
            <a:r>
              <a:rPr lang="vi-VN" altLang="x-none" sz="2667" b="1" dirty="0" smtClean="0">
                <a:solidFill>
                  <a:prstClr val="black"/>
                </a:solidFill>
                <a:latin typeface="Times New Roman" panose="02020603050405020304" pitchFamily="18" charset="0"/>
                <a:cs typeface="Times New Roman" panose="02020603050405020304" pitchFamily="18" charset="0"/>
              </a:rPr>
              <a:t>Hệ thống luận điểm, dẫn chứng rõ ràng, thuyết phục</a:t>
            </a:r>
          </a:p>
          <a:p>
            <a:pPr marL="581645" indent="-380990" defTabSz="914377">
              <a:buFont typeface="Wingdings" panose="05000000000000000000" pitchFamily="2" charset="2"/>
              <a:buChar char="§"/>
            </a:pPr>
            <a:r>
              <a:rPr lang="vi-VN" altLang="x-none" sz="2667" b="1" dirty="0" smtClean="0">
                <a:solidFill>
                  <a:prstClr val="black"/>
                </a:solidFill>
                <a:latin typeface="Times New Roman" panose="02020603050405020304" pitchFamily="18" charset="0"/>
                <a:cs typeface="Times New Roman" panose="02020603050405020304" pitchFamily="18" charset="0"/>
              </a:rPr>
              <a:t>Giọng điệu tranh luận, đối thoại ngầm</a:t>
            </a:r>
            <a:endParaRPr lang="vi-VN" altLang="x-none" sz="2667" b="1" dirty="0">
              <a:solidFill>
                <a:prstClr val="black"/>
              </a:solidFill>
              <a:latin typeface="Times New Roman" panose="02020603050405020304" pitchFamily="18" charset="0"/>
              <a:cs typeface="Times New Roman" panose="02020603050405020304" pitchFamily="18" charset="0"/>
            </a:endParaRPr>
          </a:p>
          <a:p>
            <a:pPr marL="581645" indent="-380990" defTabSz="914377">
              <a:buFont typeface="Wingdings" panose="05000000000000000000" pitchFamily="2" charset="2"/>
              <a:buChar char="§"/>
            </a:pPr>
            <a:endParaRPr lang="vi-VN" altLang="x-none" sz="2667" b="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99728" l="50286" r="100000">
                        <a14:foregroundMark x1="54714" y1="67847" x2="55714" y2="74932"/>
                        <a14:foregroundMark x1="56286" y1="76294" x2="56714" y2="81471"/>
                        <a14:foregroundMark x1="65143" y1="97820" x2="91000" y2="97548"/>
                      </a14:backgroundRemoval>
                    </a14:imgEffect>
                  </a14:imgLayer>
                </a14:imgProps>
              </a:ext>
              <a:ext uri="{28A0092B-C50C-407E-A947-70E740481C1C}">
                <a14:useLocalDpi xmlns:a14="http://schemas.microsoft.com/office/drawing/2010/main" val="0"/>
              </a:ext>
            </a:extLst>
          </a:blip>
          <a:stretch>
            <a:fillRect/>
          </a:stretch>
        </p:blipFill>
        <p:spPr>
          <a:xfrm>
            <a:off x="7035083" y="3918605"/>
            <a:ext cx="4926200" cy="2582736"/>
          </a:xfrm>
          <a:prstGeom prst="rect">
            <a:avLst/>
          </a:prstGeom>
        </p:spPr>
      </p:pic>
    </p:spTree>
    <p:extLst>
      <p:ext uri="{BB962C8B-B14F-4D97-AF65-F5344CB8AC3E}">
        <p14:creationId xmlns:p14="http://schemas.microsoft.com/office/powerpoint/2010/main" val="25328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748967"/>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1983" y="30651"/>
            <a:ext cx="1807253" cy="1395896"/>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667804"/>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8973" y="5732248"/>
            <a:ext cx="1249410" cy="1065672"/>
          </a:xfrm>
          <a:prstGeom prst="rect">
            <a:avLst/>
          </a:prstGeom>
        </p:spPr>
      </p:pic>
      <p:sp>
        <p:nvSpPr>
          <p:cNvPr id="6" name="Rounded Rectangle 5"/>
          <p:cNvSpPr/>
          <p:nvPr/>
        </p:nvSpPr>
        <p:spPr>
          <a:xfrm>
            <a:off x="6014661"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STOP</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45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1</a:t>
            </a:r>
            <a:r>
              <a:rPr kumimoji="0" lang="en-US" sz="40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lang="vi-VN" sz="4000" b="1" dirty="0">
                <a:solidFill>
                  <a:schemeClr val="tx1"/>
                </a:solidFill>
                <a:latin typeface="Times New Roman" panose="02020603050405020304" pitchFamily="18" charset="0"/>
              </a:rPr>
              <a:t>“Đấu tranh cho một thế giới hòa bình” là văn bản viết theo phương thức nào?</a:t>
            </a:r>
            <a:endParaRPr lang="en-US" sz="4000" b="1" dirty="0">
              <a:solidFill>
                <a:schemeClr val="tx1"/>
              </a:solidFill>
              <a:latin typeface="Calibri Light"/>
              <a:cs typeface="Times New Roman"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Nghị</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luận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Tự</a:t>
            </a:r>
            <a:r>
              <a:rPr kumimoji="0" lang="vi-VN"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sự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C</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itchFamily="18" charset="0"/>
              </a:rPr>
              <a:t>.</a:t>
            </a:r>
            <a:r>
              <a:rPr kumimoji="0" lang="en-US" sz="3200" b="1" i="0" u="none" strike="noStrike" kern="1200" cap="none" spc="0" normalizeH="0" baseline="0" noProof="0" dirty="0" smtClean="0">
                <a:ln>
                  <a:noFill/>
                </a:ln>
                <a:solidFill>
                  <a:prstClr val="black"/>
                </a:solidFill>
                <a:effectLst/>
                <a:uLnTx/>
                <a:uFillTx/>
                <a:latin typeface="Calibri Light"/>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Thuyết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minh</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Miêu</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tả</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10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76517" y="287636"/>
            <a:ext cx="11204145" cy="21511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2</a:t>
            </a:r>
            <a:r>
              <a:rPr kumimoji="0" lang="en-US" sz="4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400" b="1" dirty="0">
                <a:solidFill>
                  <a:schemeClr val="tx1"/>
                </a:solidFill>
                <a:latin typeface="Times New Roman" pitchFamily="18" charset="0"/>
                <a:cs typeface="Times New Roman" pitchFamily="18" charset="0"/>
              </a:rPr>
              <a:t>Đặc sắc nhất về nghệ thuật lập luận của tác giả trong đoạn văn nói về các lĩnh vực: y tế, giáo dục, thực phẩm...là gì?</a:t>
            </a:r>
            <a:endParaRPr lang="en-US" sz="4400" b="1" dirty="0">
              <a:solidFill>
                <a:schemeClr val="tx1"/>
              </a:solidFill>
              <a:latin typeface="Times New Roman" pitchFamily="18" charset="0"/>
              <a:cs typeface="Times New Roman" pitchFamily="18" charset="0"/>
            </a:endParaRPr>
          </a:p>
        </p:txBody>
      </p:sp>
      <p:sp>
        <p:nvSpPr>
          <p:cNvPr id="26" name="Rectangle 25"/>
          <p:cNvSpPr/>
          <p:nvPr/>
        </p:nvSpPr>
        <p:spPr>
          <a:xfrm>
            <a:off x="1110220" y="26999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Lập luận giải thích</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2699974"/>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Kết hợp giải thích, chứng minh</a:t>
            </a:r>
            <a:endParaRPr kumimoji="0" lang="en-US" sz="32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p:txBody>
      </p:sp>
      <p:sp>
        <p:nvSpPr>
          <p:cNvPr id="43" name="Rectangle 42"/>
          <p:cNvSpPr/>
          <p:nvPr/>
        </p:nvSpPr>
        <p:spPr>
          <a:xfrm>
            <a:off x="1110220" y="35891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Lập luận chứng minh</a:t>
            </a:r>
            <a:endParaRPr kumimoji="0" lang="vi-VN"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44" name="Rectangle 43"/>
          <p:cNvSpPr/>
          <p:nvPr/>
        </p:nvSpPr>
        <p:spPr>
          <a:xfrm>
            <a:off x="6130615" y="35933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D. </a:t>
            </a:r>
            <a:r>
              <a:rPr lang="vi-VN" sz="2800" b="1" dirty="0">
                <a:solidFill>
                  <a:schemeClr val="tx1"/>
                </a:solidFill>
                <a:latin typeface="Times New Roman" pitchFamily="18" charset="0"/>
                <a:cs typeface="Times New Roman" pitchFamily="18" charset="0"/>
              </a:rPr>
              <a:t>Không có biện pháp nào</a:t>
            </a:r>
            <a:endParaRPr lang="en-US" sz="2800" b="1" dirty="0">
              <a:solidFill>
                <a:schemeClr val="tx1"/>
              </a:solidFill>
              <a:latin typeface="Times New Roman" pitchFamily="18" charset="0"/>
              <a:ea typeface="Tahoma" panose="020B0604030504040204" pitchFamily="34"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725449"/>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62251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6118" y="363410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3353" y="2777121"/>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7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3</a:t>
            </a:r>
            <a:r>
              <a:rPr kumimoji="0" lang="en-US"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800" b="1" dirty="0">
                <a:solidFill>
                  <a:schemeClr val="tx1"/>
                </a:solidFill>
                <a:latin typeface="Times New Roman" pitchFamily="18" charset="0"/>
                <a:cs typeface="Times New Roman" pitchFamily="18" charset="0"/>
              </a:rPr>
              <a:t>Chi tiết nào nói về chiến tranh hạt nhân là tốn kém và phi lí?</a:t>
            </a:r>
            <a:endParaRPr kumimoji="0" lang="vi-VN" sz="4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6111186" y="283714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itchFamily="18" charset="0"/>
                <a:cs typeface="Times New Roman"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Cả</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Dẫn ví dụ về thực phẩm</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Dẫn ví dụ về giáo dục</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44" name="Rectangle 43"/>
          <p:cNvSpPr/>
          <p:nvPr/>
        </p:nvSpPr>
        <p:spPr>
          <a:xfrm>
            <a:off x="1110220" y="197181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chemeClr val="tx1"/>
                </a:solidFill>
                <a:latin typeface="Times New Roman" pitchFamily="18" charset="0"/>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Dẫn ví dụ về y </a:t>
            </a:r>
            <a:r>
              <a:rPr lang="vi-VN" sz="3200" b="1" dirty="0" smtClean="0">
                <a:solidFill>
                  <a:schemeClr val="tx1"/>
                </a:solidFill>
                <a:latin typeface="Times New Roman" pitchFamily="18" charset="0"/>
                <a:cs typeface="Times New Roman" pitchFamily="18" charset="0"/>
              </a:rPr>
              <a:t>tế</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21105" y="2845452"/>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201258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1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20" name="Picture 1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21" name="Picture 2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22" name="Snip Diagonal Corner Rectangle 21"/>
          <p:cNvSpPr/>
          <p:nvPr/>
        </p:nvSpPr>
        <p:spPr>
          <a:xfrm>
            <a:off x="832636" y="199869"/>
            <a:ext cx="10526728" cy="24241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vi-VN" sz="4400" b="1" dirty="0">
                <a:solidFill>
                  <a:schemeClr val="tx1"/>
                </a:solidFill>
                <a:latin typeface="Times New Roman" pitchFamily="18" charset="0"/>
                <a:cs typeface="Times New Roman" pitchFamily="18" charset="0"/>
              </a:rPr>
              <a:t>4</a:t>
            </a:r>
            <a:r>
              <a:rPr kumimoji="0" lang="en-US" sz="4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lang="vi-VN" sz="4400" b="1" dirty="0">
                <a:solidFill>
                  <a:schemeClr val="tx1"/>
                </a:solidFill>
                <a:latin typeface="Times New Roman" pitchFamily="18" charset="0"/>
                <a:cs typeface="Times New Roman" pitchFamily="18" charset="0"/>
              </a:rPr>
              <a:t>cách lập luận nào của tác giả khiến người đọc hiểu được nguy cơ khủng khiếp của chiến tranh hạt nhân?</a:t>
            </a:r>
            <a:endParaRPr lang="en-US" sz="4400" b="1" dirty="0">
              <a:solidFill>
                <a:schemeClr val="tx1"/>
              </a:solidFill>
              <a:latin typeface="Times New Roman" pitchFamily="18" charset="0"/>
              <a:cs typeface="Times New Roman" pitchFamily="18" charset="0"/>
            </a:endParaRPr>
          </a:p>
        </p:txBody>
      </p:sp>
      <p:sp>
        <p:nvSpPr>
          <p:cNvPr id="23" name="Rectangle 22"/>
          <p:cNvSpPr/>
          <p:nvPr/>
        </p:nvSpPr>
        <p:spPr>
          <a:xfrm>
            <a:off x="6111186" y="36287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itchFamily="18" charset="0"/>
                <a:cs typeface="Times New Roman" pitchFamily="18" charset="0"/>
              </a:rPr>
              <a:t>D</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Cả</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đáp án trên</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4" name="Cloud 23"/>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Cloud 24"/>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p:cNvSpPr/>
          <p:nvPr/>
        </p:nvSpPr>
        <p:spPr>
          <a:xfrm>
            <a:off x="6130615" y="2745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 </a:t>
            </a:r>
            <a:r>
              <a:rPr lang="vi-VN" sz="3200" b="1" dirty="0">
                <a:solidFill>
                  <a:schemeClr val="tx1"/>
                </a:solidFill>
                <a:latin typeface="Times New Roman" pitchFamily="18" charset="0"/>
                <a:cs typeface="Times New Roman" pitchFamily="18" charset="0"/>
              </a:rPr>
              <a:t>Đưa ra số liệu đầu đạn hạt nhân</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27"/>
          <p:cNvSpPr/>
          <p:nvPr/>
        </p:nvSpPr>
        <p:spPr>
          <a:xfrm>
            <a:off x="1110220" y="36300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C. </a:t>
            </a:r>
            <a:r>
              <a:rPr lang="vi-VN" sz="3200" b="1" dirty="0">
                <a:solidFill>
                  <a:schemeClr val="tx1"/>
                </a:solidFill>
                <a:latin typeface="Times New Roman" pitchFamily="18" charset="0"/>
                <a:cs typeface="Times New Roman" pitchFamily="18" charset="0"/>
              </a:rPr>
              <a:t>Đưa những tính toán lí thuyết</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9" name="Rectangle 28"/>
          <p:cNvSpPr/>
          <p:nvPr/>
        </p:nvSpPr>
        <p:spPr>
          <a:xfrm>
            <a:off x="1110220" y="276339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prstClr val="white"/>
              </a:buClr>
              <a:defRPr/>
            </a:pPr>
            <a:r>
              <a:rPr lang="vi-VN" sz="3200" b="1" dirty="0">
                <a:solidFill>
                  <a:schemeClr val="tx1"/>
                </a:solidFill>
                <a:latin typeface="Times New Roman" pitchFamily="18" charset="0"/>
                <a:cs typeface="Times New Roman" pitchFamily="18" charset="0"/>
              </a:rPr>
              <a:t>A</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200" b="1" dirty="0">
                <a:solidFill>
                  <a:schemeClr val="tx1"/>
                </a:solidFill>
                <a:latin typeface="Times New Roman" pitchFamily="18" charset="0"/>
                <a:cs typeface="Times New Roman" pitchFamily="18" charset="0"/>
              </a:rPr>
              <a:t>Xác định thời gian cụ thể</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pic>
        <p:nvPicPr>
          <p:cNvPr id="30" name="Picture 29"/>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321105" y="3637025"/>
            <a:ext cx="885137" cy="708059"/>
          </a:xfrm>
          <a:prstGeom prst="rect">
            <a:avLst/>
          </a:prstGeom>
        </p:spPr>
      </p:pic>
      <p:pic>
        <p:nvPicPr>
          <p:cNvPr id="31" name="Picture 3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663455"/>
            <a:ext cx="804536" cy="704088"/>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276" y="2804162"/>
            <a:ext cx="804742" cy="707197"/>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786364"/>
            <a:ext cx="804742" cy="707197"/>
          </a:xfrm>
          <a:prstGeom prst="rect">
            <a:avLst/>
          </a:prstGeom>
        </p:spPr>
      </p:pic>
      <p:sp>
        <p:nvSpPr>
          <p:cNvPr id="34" name="Cloud 33">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35" name="TextBox 34"/>
          <p:cNvSpPr txBox="1"/>
          <p:nvPr/>
        </p:nvSpPr>
        <p:spPr>
          <a:xfrm>
            <a:off x="10361978"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16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strVal val="#ppt_x"/>
                                          </p:val>
                                        </p:tav>
                                        <p:tav tm="100000">
                                          <p:val>
                                            <p:strVal val="#ppt_x"/>
                                          </p:val>
                                        </p:tav>
                                      </p:tavLst>
                                    </p:anim>
                                    <p:anim calcmode="lin" valueType="num">
                                      <p:cBhvr>
                                        <p:cTn id="24" dur="5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9"/>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20"/>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20000" fill="hold"/>
                                        <p:tgtEl>
                                          <p:spTgt spid="24"/>
                                        </p:tgtEl>
                                        <p:attrNameLst>
                                          <p:attrName>ppt_x</p:attrName>
                                        </p:attrNameLst>
                                      </p:cBhvr>
                                      <p:tavLst>
                                        <p:tav tm="0">
                                          <p:val>
                                            <p:strVal val="1+#ppt_w/2"/>
                                          </p:val>
                                        </p:tav>
                                        <p:tav tm="100000">
                                          <p:val>
                                            <p:strVal val="#ppt_x"/>
                                          </p:val>
                                        </p:tav>
                                      </p:tavLst>
                                    </p:anim>
                                    <p:anim calcmode="lin" valueType="num">
                                      <p:cBhvr additive="base">
                                        <p:cTn id="39" dur="200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20000" fill="hold"/>
                                        <p:tgtEl>
                                          <p:spTgt spid="25"/>
                                        </p:tgtEl>
                                        <p:attrNameLst>
                                          <p:attrName>ppt_x</p:attrName>
                                        </p:attrNameLst>
                                      </p:cBhvr>
                                      <p:tavLst>
                                        <p:tav tm="0">
                                          <p:val>
                                            <p:strVal val="0-#ppt_w/2"/>
                                          </p:val>
                                        </p:tav>
                                        <p:tav tm="100000">
                                          <p:val>
                                            <p:strVal val="#ppt_x"/>
                                          </p:val>
                                        </p:tav>
                                      </p:tavLst>
                                    </p:anim>
                                    <p:anim calcmode="lin" valueType="num">
                                      <p:cBhvr additive="base">
                                        <p:cTn id="43" dur="20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3"/>
                                        </p:tgtEl>
                                        <p:attrNameLst>
                                          <p:attrName>fillcolor</p:attrName>
                                        </p:attrNameLst>
                                      </p:cBhvr>
                                      <p:to>
                                        <a:srgbClr val="FFF2CC"/>
                                      </p:to>
                                    </p:animClr>
                                    <p:set>
                                      <p:cBhvr>
                                        <p:cTn id="49" dur="250" fill="hold"/>
                                        <p:tgtEl>
                                          <p:spTgt spid="23"/>
                                        </p:tgtEl>
                                        <p:attrNameLst>
                                          <p:attrName>fill.type</p:attrName>
                                        </p:attrNameLst>
                                      </p:cBhvr>
                                      <p:to>
                                        <p:strVal val="solid"/>
                                      </p:to>
                                    </p:set>
                                    <p:set>
                                      <p:cBhvr>
                                        <p:cTn id="50" dur="250" fill="hold"/>
                                        <p:tgtEl>
                                          <p:spTgt spid="2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250" fill="hold"/>
                                        <p:tgtEl>
                                          <p:spTgt spid="30"/>
                                        </p:tgtEl>
                                        <p:attrNameLst>
                                          <p:attrName>ppt_w</p:attrName>
                                        </p:attrNameLst>
                                      </p:cBhvr>
                                      <p:tavLst>
                                        <p:tav tm="0">
                                          <p:val>
                                            <p:strVal val="4*#ppt_w"/>
                                          </p:val>
                                        </p:tav>
                                        <p:tav tm="100000">
                                          <p:val>
                                            <p:strVal val="#ppt_w"/>
                                          </p:val>
                                        </p:tav>
                                      </p:tavLst>
                                    </p:anim>
                                    <p:anim calcmode="lin" valueType="num">
                                      <p:cBhvr>
                                        <p:cTn id="54"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3"/>
                                        </p:tgtEl>
                                        <p:attrNameLst>
                                          <p:attrName>fillcolor</p:attrName>
                                        </p:attrNameLst>
                                      </p:cBhvr>
                                      <p:to>
                                        <a:srgbClr val="00B050"/>
                                      </p:to>
                                    </p:animClr>
                                    <p:set>
                                      <p:cBhvr>
                                        <p:cTn id="57" dur="250" fill="hold"/>
                                        <p:tgtEl>
                                          <p:spTgt spid="23"/>
                                        </p:tgtEl>
                                        <p:attrNameLst>
                                          <p:attrName>fill.type</p:attrName>
                                        </p:attrNameLst>
                                      </p:cBhvr>
                                      <p:to>
                                        <p:strVal val="solid"/>
                                      </p:to>
                                    </p:set>
                                    <p:set>
                                      <p:cBhvr>
                                        <p:cTn id="58"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7"/>
                                        </p:tgtEl>
                                        <p:attrNameLst>
                                          <p:attrName>fillcolor</p:attrName>
                                        </p:attrNameLst>
                                      </p:cBhvr>
                                      <p:to>
                                        <a:srgbClr val="FFF2CC"/>
                                      </p:to>
                                    </p:animClr>
                                    <p:set>
                                      <p:cBhvr>
                                        <p:cTn id="64" dur="250" fill="hold"/>
                                        <p:tgtEl>
                                          <p:spTgt spid="27"/>
                                        </p:tgtEl>
                                        <p:attrNameLst>
                                          <p:attrName>fill.type</p:attrName>
                                        </p:attrNameLst>
                                      </p:cBhvr>
                                      <p:to>
                                        <p:strVal val="solid"/>
                                      </p:to>
                                    </p:set>
                                    <p:set>
                                      <p:cBhvr>
                                        <p:cTn id="65" dur="250" fill="hold"/>
                                        <p:tgtEl>
                                          <p:spTgt spid="2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3"/>
                                        </p:tgtEl>
                                        <p:attrNameLst>
                                          <p:attrName>style.visibility</p:attrName>
                                        </p:attrNameLst>
                                      </p:cBhvr>
                                      <p:to>
                                        <p:strVal val="visible"/>
                                      </p:to>
                                    </p:set>
                                    <p:anim calcmode="lin" valueType="num">
                                      <p:cBhvr>
                                        <p:cTn id="68" dur="250" fill="hold"/>
                                        <p:tgtEl>
                                          <p:spTgt spid="33"/>
                                        </p:tgtEl>
                                        <p:attrNameLst>
                                          <p:attrName>ppt_w</p:attrName>
                                        </p:attrNameLst>
                                      </p:cBhvr>
                                      <p:tavLst>
                                        <p:tav tm="0">
                                          <p:val>
                                            <p:strVal val="4*#ppt_w"/>
                                          </p:val>
                                        </p:tav>
                                        <p:tav tm="100000">
                                          <p:val>
                                            <p:strVal val="#ppt_w"/>
                                          </p:val>
                                        </p:tav>
                                      </p:tavLst>
                                    </p:anim>
                                    <p:anim calcmode="lin" valueType="num">
                                      <p:cBhvr>
                                        <p:cTn id="69"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27"/>
                                        </p:tgtEl>
                                        <p:attrNameLst>
                                          <p:attrName>fillcolor</p:attrName>
                                        </p:attrNameLst>
                                      </p:cBhvr>
                                      <p:to>
                                        <a:srgbClr val="FFFF00"/>
                                      </p:to>
                                    </p:animClr>
                                    <p:set>
                                      <p:cBhvr>
                                        <p:cTn id="72" dur="250" fill="hold"/>
                                        <p:tgtEl>
                                          <p:spTgt spid="27"/>
                                        </p:tgtEl>
                                        <p:attrNameLst>
                                          <p:attrName>fill.type</p:attrName>
                                        </p:attrNameLst>
                                      </p:cBhvr>
                                      <p:to>
                                        <p:strVal val="solid"/>
                                      </p:to>
                                    </p:set>
                                    <p:set>
                                      <p:cBhvr>
                                        <p:cTn id="7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8"/>
                                        </p:tgtEl>
                                        <p:attrNameLst>
                                          <p:attrName>fillcolor</p:attrName>
                                        </p:attrNameLst>
                                      </p:cBhvr>
                                      <p:to>
                                        <a:srgbClr val="FFF2CC"/>
                                      </p:to>
                                    </p:animClr>
                                    <p:set>
                                      <p:cBhvr>
                                        <p:cTn id="79" dur="250" fill="hold"/>
                                        <p:tgtEl>
                                          <p:spTgt spid="28"/>
                                        </p:tgtEl>
                                        <p:attrNameLst>
                                          <p:attrName>fill.type</p:attrName>
                                        </p:attrNameLst>
                                      </p:cBhvr>
                                      <p:to>
                                        <p:strVal val="solid"/>
                                      </p:to>
                                    </p:set>
                                    <p:set>
                                      <p:cBhvr>
                                        <p:cTn id="80" dur="250" fill="hold"/>
                                        <p:tgtEl>
                                          <p:spTgt spid="2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31"/>
                                        </p:tgtEl>
                                        <p:attrNameLst>
                                          <p:attrName>style.visibility</p:attrName>
                                        </p:attrNameLst>
                                      </p:cBhvr>
                                      <p:to>
                                        <p:strVal val="visible"/>
                                      </p:to>
                                    </p:set>
                                    <p:anim calcmode="lin" valueType="num">
                                      <p:cBhvr>
                                        <p:cTn id="83" dur="250" fill="hold"/>
                                        <p:tgtEl>
                                          <p:spTgt spid="31"/>
                                        </p:tgtEl>
                                        <p:attrNameLst>
                                          <p:attrName>ppt_w</p:attrName>
                                        </p:attrNameLst>
                                      </p:cBhvr>
                                      <p:tavLst>
                                        <p:tav tm="0">
                                          <p:val>
                                            <p:strVal val="4*#ppt_w"/>
                                          </p:val>
                                        </p:tav>
                                        <p:tav tm="100000">
                                          <p:val>
                                            <p:strVal val="#ppt_w"/>
                                          </p:val>
                                        </p:tav>
                                      </p:tavLst>
                                    </p:anim>
                                    <p:anim calcmode="lin" valueType="num">
                                      <p:cBhvr>
                                        <p:cTn id="84"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8"/>
                                        </p:tgtEl>
                                        <p:attrNameLst>
                                          <p:attrName>fillcolor</p:attrName>
                                        </p:attrNameLst>
                                      </p:cBhvr>
                                      <p:to>
                                        <a:srgbClr val="FFFF00"/>
                                      </p:to>
                                    </p:animClr>
                                    <p:set>
                                      <p:cBhvr>
                                        <p:cTn id="87" dur="250" fill="hold"/>
                                        <p:tgtEl>
                                          <p:spTgt spid="28"/>
                                        </p:tgtEl>
                                        <p:attrNameLst>
                                          <p:attrName>fill.type</p:attrName>
                                        </p:attrNameLst>
                                      </p:cBhvr>
                                      <p:to>
                                        <p:strVal val="solid"/>
                                      </p:to>
                                    </p:set>
                                    <p:set>
                                      <p:cBhvr>
                                        <p:cTn id="88"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9"/>
                                        </p:tgtEl>
                                        <p:attrNameLst>
                                          <p:attrName>fillcolor</p:attrName>
                                        </p:attrNameLst>
                                      </p:cBhvr>
                                      <p:to>
                                        <a:srgbClr val="FFF2CC"/>
                                      </p:to>
                                    </p:animClr>
                                    <p:set>
                                      <p:cBhvr>
                                        <p:cTn id="94" dur="250" fill="hold"/>
                                        <p:tgtEl>
                                          <p:spTgt spid="29"/>
                                        </p:tgtEl>
                                        <p:attrNameLst>
                                          <p:attrName>fill.type</p:attrName>
                                        </p:attrNameLst>
                                      </p:cBhvr>
                                      <p:to>
                                        <p:strVal val="solid"/>
                                      </p:to>
                                    </p:set>
                                    <p:set>
                                      <p:cBhvr>
                                        <p:cTn id="95" dur="250" fill="hold"/>
                                        <p:tgtEl>
                                          <p:spTgt spid="2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2"/>
                                        </p:tgtEl>
                                        <p:attrNameLst>
                                          <p:attrName>style.visibility</p:attrName>
                                        </p:attrNameLst>
                                      </p:cBhvr>
                                      <p:to>
                                        <p:strVal val="visible"/>
                                      </p:to>
                                    </p:set>
                                    <p:anim calcmode="lin" valueType="num">
                                      <p:cBhvr>
                                        <p:cTn id="98" dur="250" fill="hold"/>
                                        <p:tgtEl>
                                          <p:spTgt spid="32"/>
                                        </p:tgtEl>
                                        <p:attrNameLst>
                                          <p:attrName>ppt_w</p:attrName>
                                        </p:attrNameLst>
                                      </p:cBhvr>
                                      <p:tavLst>
                                        <p:tav tm="0">
                                          <p:val>
                                            <p:strVal val="4*#ppt_w"/>
                                          </p:val>
                                        </p:tav>
                                        <p:tav tm="100000">
                                          <p:val>
                                            <p:strVal val="#ppt_w"/>
                                          </p:val>
                                        </p:tav>
                                      </p:tavLst>
                                    </p:anim>
                                    <p:anim calcmode="lin" valueType="num">
                                      <p:cBhvr>
                                        <p:cTn id="99"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9"/>
                                        </p:tgtEl>
                                        <p:attrNameLst>
                                          <p:attrName>fillcolor</p:attrName>
                                        </p:attrNameLst>
                                      </p:cBhvr>
                                      <p:to>
                                        <a:srgbClr val="FFFF00"/>
                                      </p:to>
                                    </p:animClr>
                                    <p:set>
                                      <p:cBhvr>
                                        <p:cTn id="102" dur="250" fill="hold"/>
                                        <p:tgtEl>
                                          <p:spTgt spid="29"/>
                                        </p:tgtEl>
                                        <p:attrNameLst>
                                          <p:attrName>fill.type</p:attrName>
                                        </p:attrNameLst>
                                      </p:cBhvr>
                                      <p:to>
                                        <p:strVal val="solid"/>
                                      </p:to>
                                    </p:set>
                                    <p:set>
                                      <p:cBhvr>
                                        <p:cTn id="103"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22" grpId="0" animBg="1"/>
      <p:bldP spid="23" grpId="0" animBg="1"/>
      <p:bldP spid="24" grpId="0" animBg="1"/>
      <p:bldP spid="25"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8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5</a:t>
            </a:r>
            <a:r>
              <a:rPr kumimoji="0" lang="en-US" sz="4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4800" b="1" dirty="0">
                <a:solidFill>
                  <a:schemeClr val="tx1"/>
                </a:solidFill>
                <a:latin typeface="Times New Roman" pitchFamily="18" charset="0"/>
                <a:cs typeface="Times New Roman" pitchFamily="18" charset="0"/>
              </a:rPr>
              <a:t>hình ảnh thanh gươm đa-mô-clet trong văn bản có ý nghĩa gì?</a:t>
            </a:r>
            <a:endParaRPr lang="en-US" sz="4800" b="1" dirty="0">
              <a:solidFill>
                <a:schemeClr val="tx1"/>
              </a:solidFill>
              <a:latin typeface="Times New Roman" pitchFamily="18" charset="0"/>
              <a:cs typeface="Times New Roman" pitchFamily="18" charset="0"/>
            </a:endParaRPr>
          </a:p>
        </p:txBody>
      </p:sp>
      <p:sp>
        <p:nvSpPr>
          <p:cNvPr id="26" name="Rectangle 25"/>
          <p:cNvSpPr/>
          <p:nvPr/>
        </p:nvSpPr>
        <p:spPr>
          <a:xfrm>
            <a:off x="1110220" y="194934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hành</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động đe dọa người bằng vũ khí nguy hiểm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mối</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nguy cơ đe dọa, cực kì nguy hiểm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3466316"/>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thanh gươm cực kì quý báu</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3470505"/>
            <a:ext cx="4906798" cy="1242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Chỉ một</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nguy cơ tiềm ẩn, sẽ xuất hiện trong tương lai</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9968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51127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0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0647" y="199869"/>
            <a:ext cx="10888717" cy="26410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GB" sz="3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6</a:t>
            </a:r>
            <a:r>
              <a:rPr kumimoji="0" lang="en-US" sz="3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vi-VN" sz="3600" b="1" dirty="0" smtClean="0">
                <a:solidFill>
                  <a:schemeClr val="tx1"/>
                </a:solidFill>
                <a:latin typeface="Times New Roman" pitchFamily="18" charset="0"/>
                <a:cs typeface="Times New Roman" pitchFamily="18" charset="0"/>
              </a:rPr>
              <a:t>Để chứng minh cho sự tốn kém vô lí của cuộc chạy đua vũ trang hạt nhân, tác giả nêu số liệu so sánh “giá của 10 chiếc sân bay mang vũ khí hạt nhân kiểu tàu Ni-mít” tương đương với:</a:t>
            </a: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6" name="Rectangle 25"/>
          <p:cNvSpPr/>
          <p:nvPr/>
        </p:nvSpPr>
        <p:spPr>
          <a:xfrm>
            <a:off x="1110220" y="2959284"/>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chế tạo 100 máy bay ném bom</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963473"/>
            <a:ext cx="4906798" cy="1053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dinh dưỡng cho 575 triệu người</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ectangle 42"/>
          <p:cNvSpPr/>
          <p:nvPr/>
        </p:nvSpPr>
        <p:spPr>
          <a:xfrm>
            <a:off x="1110220" y="4257890"/>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chế tạo 27 tên lửa MX</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4" name="Rectangle 43"/>
          <p:cNvSpPr/>
          <p:nvPr/>
        </p:nvSpPr>
        <p:spPr>
          <a:xfrm>
            <a:off x="6130615" y="4262079"/>
            <a:ext cx="4906798" cy="137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Chi phí</a:t>
            </a:r>
            <a:r>
              <a:rPr kumimoji="0" lang="vi-VN" sz="28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phòng bệnh sốt rét cho hơn 1 tỉ người và cứu 14 triệu trẻ em châu Phi</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984759"/>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4614" y="4321485"/>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4334554"/>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5503" y="3036431"/>
            <a:ext cx="732592" cy="643793"/>
          </a:xfrm>
          <a:prstGeom prst="rect">
            <a:avLst/>
          </a:prstGeom>
        </p:spPr>
      </p:pic>
      <p:sp>
        <p:nvSpPr>
          <p:cNvPr id="18" name="Cloud 17">
            <a:hlinkClick r:id="rId13" action="ppaction://hlinksldjump"/>
          </p:cNvPr>
          <p:cNvSpPr/>
          <p:nvPr/>
        </p:nvSpPr>
        <p:spPr>
          <a:xfrm>
            <a:off x="4031690" y="557469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5425" y="6494930"/>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30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1487488" y="932724"/>
            <a:ext cx="9709288" cy="5098473"/>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prstClr val="white"/>
              </a:solidFill>
              <a:latin typeface="Times New Roman" pitchFamily="18" charset="0"/>
              <a:cs typeface="Times New Roman" pitchFamily="18" charset="0"/>
            </a:endParaRPr>
          </a:p>
        </p:txBody>
      </p:sp>
      <p:grpSp>
        <p:nvGrpSpPr>
          <p:cNvPr id="60" name="Group 59"/>
          <p:cNvGrpSpPr/>
          <p:nvPr/>
        </p:nvGrpSpPr>
        <p:grpSpPr>
          <a:xfrm>
            <a:off x="1403731" y="1220756"/>
            <a:ext cx="7493939" cy="497825"/>
            <a:chOff x="2840539" y="3818711"/>
            <a:chExt cx="16323874" cy="995648"/>
          </a:xfrm>
        </p:grpSpPr>
        <p:sp>
          <p:nvSpPr>
            <p:cNvPr id="6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65" name="Group 64"/>
            <p:cNvGrpSpPr/>
            <p:nvPr/>
          </p:nvGrpSpPr>
          <p:grpSpPr>
            <a:xfrm>
              <a:off x="2840539" y="3886200"/>
              <a:ext cx="16323874" cy="928159"/>
              <a:chOff x="2840539" y="3733800"/>
              <a:chExt cx="16323874" cy="928159"/>
            </a:xfrm>
          </p:grpSpPr>
          <p:sp>
            <p:nvSpPr>
              <p:cNvPr id="66" name="Round Same Side Corner Rectangle 65"/>
              <p:cNvSpPr/>
              <p:nvPr/>
            </p:nvSpPr>
            <p:spPr>
              <a:xfrm rot="5400000">
                <a:off x="10639132" y="-3994836"/>
                <a:ext cx="731518" cy="16319045"/>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67" name="Rectangle 6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68" name="Rectangle 67"/>
              <p:cNvSpPr/>
              <p:nvPr/>
            </p:nvSpPr>
            <p:spPr>
              <a:xfrm>
                <a:off x="4460663" y="3738630"/>
                <a:ext cx="6142747" cy="923329"/>
              </a:xfrm>
              <a:prstGeom prst="rect">
                <a:avLst/>
              </a:prstGeom>
            </p:spPr>
            <p:txBody>
              <a:bodyPr wrap="none">
                <a:spAutoFit/>
              </a:bodyPr>
              <a:lstStyle/>
              <a:p>
                <a:pPr defTabSz="455883">
                  <a:spcBef>
                    <a:spcPts val="600"/>
                  </a:spcBef>
                  <a:defRPr/>
                </a:pPr>
                <a:r>
                  <a:rPr lang="en-US" sz="2400" b="1" i="1" kern="0">
                    <a:solidFill>
                      <a:prstClr val="white"/>
                    </a:solidFill>
                    <a:latin typeface="Times New Roman" pitchFamily="18" charset="0"/>
                    <a:cs typeface="Times New Roman" pitchFamily="18" charset="0"/>
                  </a:rPr>
                  <a:t>TÌM HIỂU CHUNG</a:t>
                </a:r>
                <a:endParaRPr lang="en-US" sz="2400" i="1" kern="0">
                  <a:solidFill>
                    <a:prstClr val="white"/>
                  </a:solidFill>
                  <a:latin typeface="Times New Roman" pitchFamily="18" charset="0"/>
                  <a:cs typeface="Times New Roman" pitchFamily="18" charset="0"/>
                </a:endParaRPr>
              </a:p>
            </p:txBody>
          </p:sp>
          <p:sp>
            <p:nvSpPr>
              <p:cNvPr id="69" name="TextBox 68"/>
              <p:cNvSpPr txBox="1"/>
              <p:nvPr/>
            </p:nvSpPr>
            <p:spPr>
              <a:xfrm>
                <a:off x="3267627" y="3733800"/>
                <a:ext cx="664139" cy="923329"/>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70" name="Group 69"/>
          <p:cNvGrpSpPr/>
          <p:nvPr/>
        </p:nvGrpSpPr>
        <p:grpSpPr>
          <a:xfrm>
            <a:off x="1403731" y="2541311"/>
            <a:ext cx="7493939" cy="509050"/>
            <a:chOff x="2840539" y="3818711"/>
            <a:chExt cx="16323882" cy="1018074"/>
          </a:xfrm>
        </p:grpSpPr>
        <p:sp>
          <p:nvSpPr>
            <p:cNvPr id="7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72" name="Group 71"/>
            <p:cNvGrpSpPr/>
            <p:nvPr/>
          </p:nvGrpSpPr>
          <p:grpSpPr>
            <a:xfrm>
              <a:off x="2840539" y="3886200"/>
              <a:ext cx="16323882" cy="950585"/>
              <a:chOff x="2840539" y="3733800"/>
              <a:chExt cx="16323882" cy="950585"/>
            </a:xfrm>
          </p:grpSpPr>
          <p:sp>
            <p:nvSpPr>
              <p:cNvPr id="73" name="Round Same Side Corner Rectangle 72"/>
              <p:cNvSpPr/>
              <p:nvPr/>
            </p:nvSpPr>
            <p:spPr>
              <a:xfrm rot="5400000">
                <a:off x="10639135" y="-3994842"/>
                <a:ext cx="731518" cy="16319054"/>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74" name="Rectangle 7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75" name="Rectangle 74"/>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prstClr val="white"/>
                    </a:solidFill>
                    <a:latin typeface="Times New Roman" pitchFamily="18" charset="0"/>
                    <a:cs typeface="Times New Roman" pitchFamily="18" charset="0"/>
                  </a:rPr>
                  <a:t>TÌM HIỂU VĂN BẢN</a:t>
                </a:r>
                <a:endParaRPr lang="en-US" sz="2400" i="1" kern="0" dirty="0">
                  <a:solidFill>
                    <a:prstClr val="white"/>
                  </a:solidFill>
                  <a:latin typeface="Times New Roman" pitchFamily="18" charset="0"/>
                  <a:cs typeface="Times New Roman" pitchFamily="18" charset="0"/>
                </a:endParaRPr>
              </a:p>
            </p:txBody>
          </p:sp>
          <p:sp>
            <p:nvSpPr>
              <p:cNvPr id="76" name="TextBox 75"/>
              <p:cNvSpPr txBox="1"/>
              <p:nvPr/>
            </p:nvSpPr>
            <p:spPr>
              <a:xfrm>
                <a:off x="3136685" y="3733800"/>
                <a:ext cx="926021" cy="923306"/>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77" name="Group 76"/>
          <p:cNvGrpSpPr/>
          <p:nvPr/>
        </p:nvGrpSpPr>
        <p:grpSpPr>
          <a:xfrm>
            <a:off x="1403746" y="4589432"/>
            <a:ext cx="7493924" cy="575963"/>
            <a:chOff x="2840539" y="3818711"/>
            <a:chExt cx="16323842" cy="1007552"/>
          </a:xfrm>
        </p:grpSpPr>
        <p:sp>
          <p:nvSpPr>
            <p:cNvPr id="7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prstClr val="white"/>
                </a:solidFill>
                <a:latin typeface="Times New Roman" pitchFamily="18" charset="0"/>
                <a:cs typeface="Times New Roman" pitchFamily="18" charset="0"/>
              </a:endParaRPr>
            </a:p>
          </p:txBody>
        </p:sp>
        <p:grpSp>
          <p:nvGrpSpPr>
            <p:cNvPr id="79" name="Group 78"/>
            <p:cNvGrpSpPr/>
            <p:nvPr/>
          </p:nvGrpSpPr>
          <p:grpSpPr>
            <a:xfrm>
              <a:off x="2840539" y="3951329"/>
              <a:ext cx="16323842" cy="874934"/>
              <a:chOff x="2840539" y="3798929"/>
              <a:chExt cx="16323842" cy="874934"/>
            </a:xfrm>
          </p:grpSpPr>
          <p:sp>
            <p:nvSpPr>
              <p:cNvPr id="80" name="Round Same Side Corner Rectangle 79"/>
              <p:cNvSpPr/>
              <p:nvPr/>
            </p:nvSpPr>
            <p:spPr>
              <a:xfrm rot="5400000">
                <a:off x="10639117" y="-3994814"/>
                <a:ext cx="731522" cy="16319007"/>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81" name="Rectangle 80"/>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prstClr val="white"/>
                  </a:solidFill>
                  <a:latin typeface="Times New Roman" pitchFamily="18" charset="0"/>
                  <a:cs typeface="Times New Roman" pitchFamily="18" charset="0"/>
                </a:endParaRPr>
              </a:p>
            </p:txBody>
          </p:sp>
          <p:sp>
            <p:nvSpPr>
              <p:cNvPr id="82" name="Rectangle 81"/>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a:solidFill>
                      <a:prstClr val="white"/>
                    </a:solidFill>
                    <a:latin typeface="Times New Roman" pitchFamily="18" charset="0"/>
                    <a:cs typeface="Times New Roman" pitchFamily="18" charset="0"/>
                  </a:rPr>
                  <a:t>TỔNG KẾT</a:t>
                </a:r>
                <a:endParaRPr lang="en-US" sz="2400" i="1" kern="0">
                  <a:solidFill>
                    <a:prstClr val="white"/>
                  </a:solidFill>
                  <a:latin typeface="Times New Roman" pitchFamily="18" charset="0"/>
                  <a:cs typeface="Times New Roman" pitchFamily="18" charset="0"/>
                </a:endParaRPr>
              </a:p>
            </p:txBody>
          </p:sp>
          <p:sp>
            <p:nvSpPr>
              <p:cNvPr id="83" name="TextBox 82"/>
              <p:cNvSpPr txBox="1"/>
              <p:nvPr/>
            </p:nvSpPr>
            <p:spPr>
              <a:xfrm>
                <a:off x="3005762" y="3829962"/>
                <a:ext cx="1187906" cy="807607"/>
              </a:xfrm>
              <a:prstGeom prst="rect">
                <a:avLst/>
              </a:prstGeom>
              <a:noFill/>
            </p:spPr>
            <p:txBody>
              <a:bodyPr wrap="none" rtlCol="0">
                <a:spAutoFit/>
              </a:bodyPr>
              <a:lstStyle/>
              <a:p>
                <a:pPr algn="ctr" defTabSz="1085340"/>
                <a:r>
                  <a:rPr lang="en-US" sz="2400"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84" name="Rectangle 83"/>
          <p:cNvSpPr/>
          <p:nvPr/>
        </p:nvSpPr>
        <p:spPr>
          <a:xfrm>
            <a:off x="1818863" y="1715947"/>
            <a:ext cx="4831087" cy="784756"/>
          </a:xfrm>
          <a:prstGeom prst="rect">
            <a:avLst/>
          </a:prstGeom>
        </p:spPr>
        <p:txBody>
          <a:bodyPr wrap="square" lIns="45651" tIns="22823" rIns="45651" bIns="22823">
            <a:spAutoFit/>
          </a:bodyPr>
          <a:lstStyle/>
          <a:p>
            <a:pPr marL="370423" indent="-370423" defTabSz="1085340">
              <a:buFont typeface="+mj-lt"/>
              <a:buAutoNum type="arabicPeriod"/>
            </a:pPr>
            <a:r>
              <a:rPr lang="en-US" sz="2400" b="1" i="1" dirty="0">
                <a:solidFill>
                  <a:prstClr val="black"/>
                </a:solidFill>
                <a:latin typeface="Times New Roman" pitchFamily="18" charset="0"/>
                <a:cs typeface="Times New Roman" pitchFamily="18" charset="0"/>
              </a:rPr>
              <a:t>T</a:t>
            </a:r>
            <a:r>
              <a:rPr lang="vi-VN" sz="2400" b="1" i="1" dirty="0">
                <a:solidFill>
                  <a:prstClr val="black"/>
                </a:solidFill>
                <a:latin typeface="Times New Roman" pitchFamily="18" charset="0"/>
                <a:cs typeface="Times New Roman" pitchFamily="18" charset="0"/>
              </a:rPr>
              <a:t>ác giả</a:t>
            </a:r>
          </a:p>
          <a:p>
            <a:pPr marL="370423" indent="-370423" defTabSz="1085340">
              <a:buFont typeface="+mj-lt"/>
              <a:buAutoNum type="arabicPeriod"/>
            </a:pPr>
            <a:r>
              <a:rPr lang="vi-VN" sz="2400" b="1" i="1" dirty="0">
                <a:solidFill>
                  <a:prstClr val="black"/>
                </a:solidFill>
                <a:latin typeface="Times New Roman" pitchFamily="18" charset="0"/>
                <a:cs typeface="Times New Roman" pitchFamily="18" charset="0"/>
              </a:rPr>
              <a:t>Tác phẩm</a:t>
            </a:r>
          </a:p>
        </p:txBody>
      </p:sp>
      <p:sp>
        <p:nvSpPr>
          <p:cNvPr id="85" name="Rectangle 84"/>
          <p:cNvSpPr/>
          <p:nvPr/>
        </p:nvSpPr>
        <p:spPr>
          <a:xfrm>
            <a:off x="1746619" y="5161042"/>
            <a:ext cx="2475623" cy="738589"/>
          </a:xfrm>
          <a:prstGeom prst="rect">
            <a:avLst/>
          </a:prstGeom>
        </p:spPr>
        <p:txBody>
          <a:bodyPr wrap="square" lIns="45651" tIns="22823" rIns="45651" bIns="22823">
            <a:spAutoFit/>
          </a:bodyPr>
          <a:lstStyle/>
          <a:p>
            <a:pPr marL="0" lvl="1" indent="-370423" defTabSz="1085340">
              <a:lnSpc>
                <a:spcPts val="2743"/>
              </a:lnSpc>
              <a:buFont typeface="+mj-lt"/>
              <a:buAutoNum type="arabicPeriod"/>
            </a:pPr>
            <a:r>
              <a:rPr lang="en-US" sz="2400" b="1" i="1" err="1">
                <a:solidFill>
                  <a:prstClr val="black">
                    <a:lumMod val="95000"/>
                    <a:lumOff val="5000"/>
                  </a:prstClr>
                </a:solidFill>
                <a:latin typeface="Times New Roman" pitchFamily="18" charset="0"/>
                <a:cs typeface="Times New Roman" pitchFamily="18" charset="0"/>
              </a:rPr>
              <a:t>Nội</a:t>
            </a:r>
            <a:r>
              <a:rPr lang="en-US" sz="2400" b="1" i="1">
                <a:solidFill>
                  <a:prstClr val="black">
                    <a:lumMod val="95000"/>
                    <a:lumOff val="5000"/>
                  </a:prstClr>
                </a:solidFill>
                <a:latin typeface="Times New Roman" pitchFamily="18" charset="0"/>
                <a:cs typeface="Times New Roman" pitchFamily="18" charset="0"/>
              </a:rPr>
              <a:t> dung</a:t>
            </a:r>
          </a:p>
          <a:p>
            <a:pPr marL="0" lvl="1" indent="-370423" defTabSz="1085340">
              <a:lnSpc>
                <a:spcPts val="2743"/>
              </a:lnSpc>
              <a:buFont typeface="+mj-lt"/>
              <a:buAutoNum type="arabicPeriod"/>
            </a:pPr>
            <a:r>
              <a:rPr lang="en-US" sz="2400" b="1" i="1" err="1">
                <a:solidFill>
                  <a:prstClr val="black">
                    <a:lumMod val="95000"/>
                    <a:lumOff val="5000"/>
                  </a:prstClr>
                </a:solidFill>
                <a:latin typeface="Times New Roman" pitchFamily="18" charset="0"/>
                <a:cs typeface="Times New Roman" pitchFamily="18" charset="0"/>
              </a:rPr>
              <a:t>Nghệ</a:t>
            </a:r>
            <a:r>
              <a:rPr lang="en-US" sz="2400" b="1" i="1">
                <a:solidFill>
                  <a:prstClr val="black">
                    <a:lumMod val="95000"/>
                    <a:lumOff val="5000"/>
                  </a:prstClr>
                </a:solidFill>
                <a:latin typeface="Times New Roman" pitchFamily="18" charset="0"/>
                <a:cs typeface="Times New Roman" pitchFamily="18" charset="0"/>
              </a:rPr>
              <a:t> </a:t>
            </a:r>
            <a:r>
              <a:rPr lang="en-US" sz="2400" b="1" i="1" err="1">
                <a:solidFill>
                  <a:prstClr val="black">
                    <a:lumMod val="95000"/>
                    <a:lumOff val="5000"/>
                  </a:prstClr>
                </a:solidFill>
                <a:latin typeface="Times New Roman" pitchFamily="18" charset="0"/>
                <a:cs typeface="Times New Roman" pitchFamily="18" charset="0"/>
              </a:rPr>
              <a:t>thuật</a:t>
            </a:r>
            <a:endParaRPr lang="en-US" sz="2400" b="1" i="1">
              <a:solidFill>
                <a:prstClr val="black">
                  <a:lumMod val="95000"/>
                  <a:lumOff val="5000"/>
                </a:prstClr>
              </a:solidFill>
              <a:latin typeface="Times New Roman" pitchFamily="18" charset="0"/>
              <a:cs typeface="Times New Roman" pitchFamily="18" charset="0"/>
            </a:endParaRPr>
          </a:p>
        </p:txBody>
      </p:sp>
      <p:sp>
        <p:nvSpPr>
          <p:cNvPr id="86" name="Rectangle 85"/>
          <p:cNvSpPr/>
          <p:nvPr/>
        </p:nvSpPr>
        <p:spPr>
          <a:xfrm>
            <a:off x="1695387" y="3621862"/>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a:solidFill>
                  <a:prstClr val="black">
                    <a:lumMod val="95000"/>
                    <a:lumOff val="5000"/>
                  </a:prstClr>
                </a:solidFill>
                <a:latin typeface="Times New Roman" pitchFamily="18" charset="0"/>
                <a:cs typeface="Times New Roman" pitchFamily="18" charset="0"/>
              </a:rPr>
              <a:t>2. </a:t>
            </a:r>
            <a:r>
              <a:rPr lang="vi-VN" sz="2400" b="1" i="1" dirty="0" smtClean="0">
                <a:solidFill>
                  <a:prstClr val="black">
                    <a:lumMod val="95000"/>
                    <a:lumOff val="5000"/>
                  </a:prstClr>
                </a:solidFill>
                <a:latin typeface="Times New Roman" pitchFamily="18" charset="0"/>
                <a:cs typeface="Times New Roman" pitchFamily="18" charset="0"/>
              </a:rPr>
              <a:t>Chứng minh cho sự tốn kém và phi lí của chiến tranh hạt nhân</a:t>
            </a:r>
            <a:endParaRPr lang="en-US" sz="2400" b="1" i="1" dirty="0">
              <a:solidFill>
                <a:prstClr val="black">
                  <a:lumMod val="95000"/>
                  <a:lumOff val="5000"/>
                </a:prstClr>
              </a:solidFill>
              <a:latin typeface="Times New Roman" pitchFamily="18" charset="0"/>
              <a:cs typeface="Times New Roman" pitchFamily="18" charset="0"/>
            </a:endParaRPr>
          </a:p>
        </p:txBody>
      </p:sp>
      <p:sp>
        <p:nvSpPr>
          <p:cNvPr id="87" name="Rectangle 86"/>
          <p:cNvSpPr/>
          <p:nvPr/>
        </p:nvSpPr>
        <p:spPr>
          <a:xfrm>
            <a:off x="1687895" y="3153252"/>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smtClean="0">
                <a:solidFill>
                  <a:prstClr val="black">
                    <a:lumMod val="95000"/>
                    <a:lumOff val="5000"/>
                  </a:prstClr>
                </a:solidFill>
                <a:latin typeface="Times New Roman" pitchFamily="18" charset="0"/>
                <a:cs typeface="Times New Roman" pitchFamily="18" charset="0"/>
              </a:rPr>
              <a:t>Nguy cơ chiến tranh hạt nhân đe dọa cuộc sống trên Trái Đất</a:t>
            </a:r>
            <a:endParaRPr lang="en-US" sz="2400" b="1" i="1" dirty="0">
              <a:solidFill>
                <a:prstClr val="black">
                  <a:lumMod val="95000"/>
                  <a:lumOff val="5000"/>
                </a:prstClr>
              </a:solidFill>
              <a:latin typeface="Times New Roman" pitchFamily="18" charset="0"/>
              <a:cs typeface="Times New Roman" pitchFamily="18" charset="0"/>
            </a:endParaRPr>
          </a:p>
        </p:txBody>
      </p:sp>
      <p:sp>
        <p:nvSpPr>
          <p:cNvPr id="88" name="Rectangle 87"/>
          <p:cNvSpPr/>
          <p:nvPr/>
        </p:nvSpPr>
        <p:spPr>
          <a:xfrm>
            <a:off x="1687895" y="4090473"/>
            <a:ext cx="8035960" cy="366692"/>
          </a:xfrm>
          <a:prstGeom prst="rect">
            <a:avLst/>
          </a:prstGeom>
        </p:spPr>
        <p:txBody>
          <a:bodyPr wrap="square" lIns="45651" tIns="22823" rIns="45651" bIns="22823">
            <a:spAutoFit/>
          </a:bodyPr>
          <a:lstStyle/>
          <a:p>
            <a:pPr marL="0" lvl="1" indent="-370423" defTabSz="1085340">
              <a:lnSpc>
                <a:spcPts val="2500"/>
              </a:lnSpc>
            </a:pPr>
            <a:r>
              <a:rPr lang="en-US" sz="2400" b="1" i="1" dirty="0">
                <a:solidFill>
                  <a:prstClr val="black">
                    <a:lumMod val="95000"/>
                    <a:lumOff val="5000"/>
                  </a:prstClr>
                </a:solidFill>
                <a:latin typeface="Times New Roman" pitchFamily="18" charset="0"/>
                <a:cs typeface="Times New Roman" pitchFamily="18" charset="0"/>
              </a:rPr>
              <a:t>3. </a:t>
            </a:r>
            <a:r>
              <a:rPr lang="vi-VN" sz="2400" b="1" i="1" dirty="0" smtClean="0">
                <a:solidFill>
                  <a:prstClr val="black">
                    <a:lumMod val="95000"/>
                    <a:lumOff val="5000"/>
                  </a:prstClr>
                </a:solidFill>
                <a:latin typeface="Times New Roman" pitchFamily="18" charset="0"/>
                <a:cs typeface="Times New Roman" pitchFamily="18" charset="0"/>
              </a:rPr>
              <a:t>Lời kêu gọi đấu tranh cho một thế giới hòa bình</a:t>
            </a:r>
            <a:endParaRPr lang="en-US" sz="2400" b="1" i="1" dirty="0">
              <a:solidFill>
                <a:prstClr val="black">
                  <a:lumMod val="95000"/>
                  <a:lumOff val="5000"/>
                </a:prstClr>
              </a:solidFill>
              <a:latin typeface="Times New Roman" pitchFamily="18" charset="0"/>
              <a:cs typeface="Times New Roman" pitchFamily="18" charset="0"/>
            </a:endParaRPr>
          </a:p>
        </p:txBody>
      </p:sp>
      <p:pic>
        <p:nvPicPr>
          <p:cNvPr id="91" name="Picture 90"/>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9270827" y="4142792"/>
            <a:ext cx="2814685" cy="2814685"/>
          </a:xfrm>
          <a:prstGeom prst="rect">
            <a:avLst/>
          </a:prstGeom>
        </p:spPr>
      </p:pic>
    </p:spTree>
    <p:extLst>
      <p:ext uri="{BB962C8B-B14F-4D97-AF65-F5344CB8AC3E}">
        <p14:creationId xmlns:p14="http://schemas.microsoft.com/office/powerpoint/2010/main" val="12594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22" presetClass="entr" presetSubtype="4"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down)">
                                      <p:cBhvr>
                                        <p:cTn id="3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vi-VN"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49"/>
          <p:cNvSpPr/>
          <p:nvPr/>
        </p:nvSpPr>
        <p:spPr>
          <a:xfrm>
            <a:off x="548855" y="1720985"/>
            <a:ext cx="76676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nhà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vi-VN"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Colombia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nổi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50"/>
          <p:cNvSpPr/>
          <p:nvPr/>
        </p:nvSpPr>
        <p:spPr>
          <a:xfrm>
            <a:off x="36252" y="2807629"/>
            <a:ext cx="548824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của nhiều tiểu thuyết và tập truyện ngắn theo khuynh hướng hiện thực huyền ảo</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51"/>
          <p:cNvSpPr/>
          <p:nvPr/>
        </p:nvSpPr>
        <p:spPr>
          <a:xfrm>
            <a:off x="637197" y="4911429"/>
            <a:ext cx="548824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Được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giải Nô-ben về văn học năm 1982</a:t>
            </a: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000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down)">
                                      <p:cBhvr>
                                        <p:cTn id="14" dur="500"/>
                                        <p:tgtEl>
                                          <p:spTgt spid="4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ppt_x"/>
                                          </p:val>
                                        </p:tav>
                                        <p:tav tm="100000">
                                          <p:val>
                                            <p:strVal val="#ppt_x"/>
                                          </p:val>
                                        </p:tav>
                                      </p:tavLst>
                                    </p:anim>
                                    <p:anim calcmode="lin" valueType="num">
                                      <p:cBhvr additive="base">
                                        <p:cTn id="2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giả</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533" b="1" i="1"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pic>
        <p:nvPicPr>
          <p:cNvPr id="48" name="Picture 47"/>
          <p:cNvPicPr>
            <a:picLocks noChangeAspect="1"/>
          </p:cNvPicPr>
          <p:nvPr/>
        </p:nvPicPr>
        <p:blipFill>
          <a:blip r:embed="rId3">
            <a:extLst>
              <a:ext uri="{BEBA8EAE-BF5A-486C-A8C5-ECC9F3942E4B}">
                <a14:imgProps xmlns:a14="http://schemas.microsoft.com/office/drawing/2010/main">
                  <a14:imgLayer r:embed="rId4">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1978391"/>
            <a:ext cx="6667500" cy="3752850"/>
          </a:xfrm>
          <a:prstGeom prst="rect">
            <a:avLst/>
          </a:prstGeom>
        </p:spPr>
      </p:pic>
      <p:sp>
        <p:nvSpPr>
          <p:cNvPr id="49" name="Rectangle 48"/>
          <p:cNvSpPr/>
          <p:nvPr/>
        </p:nvSpPr>
        <p:spPr>
          <a:xfrm>
            <a:off x="6827578" y="5731241"/>
            <a:ext cx="536442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Ga-bri-en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Gác-xi-a </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Mác-két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(1928- 2014</a:t>
            </a:r>
            <a:r>
              <a:rPr kumimoji="0" lang="vi-VN"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5" descr="tram-nam-co-don">
            <a:extLst>
              <a:ext uri="{FF2B5EF4-FFF2-40B4-BE49-F238E27FC236}">
                <a16:creationId xmlns="" xmlns:a16="http://schemas.microsoft.com/office/drawing/2014/main" id="{7C98D93C-E998-4ACE-AC08-73DC02E2F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54"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tinh-yeu-thoi-tho-ta">
            <a:extLst>
              <a:ext uri="{FF2B5EF4-FFF2-40B4-BE49-F238E27FC236}">
                <a16:creationId xmlns="" xmlns:a16="http://schemas.microsoft.com/office/drawing/2014/main" id="{D868A38F-D3E0-4215-84AB-0DAE1D38A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8101" y="2683182"/>
            <a:ext cx="2496399" cy="37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942" y="1746011"/>
            <a:ext cx="4596130" cy="584775"/>
          </a:xfrm>
          <a:prstGeom prst="rect">
            <a:avLst/>
          </a:prstGeom>
        </p:spPr>
        <p:txBody>
          <a:bodyPr wrap="none">
            <a:spAutoFit/>
          </a:bodyPr>
          <a:lstStyle/>
          <a:p>
            <a:pPr>
              <a:defRPr/>
            </a:pPr>
            <a:r>
              <a:rPr lang="en-US" sz="3200" b="1" i="1" dirty="0" err="1">
                <a:solidFill>
                  <a:srgbClr val="FF0000"/>
                </a:solidFill>
                <a:latin typeface="Times New Roman" pitchFamily="18" charset="0"/>
                <a:cs typeface="Times New Roman" pitchFamily="18" charset="0"/>
              </a:rPr>
              <a:t>Một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số</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tác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phẩm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nổi</a:t>
            </a:r>
            <a:r>
              <a:rPr lang="en-US" sz="3200" b="1" i="1" dirty="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tiếng</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106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lang="vi-VN"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234363" y="2466112"/>
            <a:ext cx="3829050" cy="3829050"/>
          </a:xfrm>
          <a:prstGeom prst="rect">
            <a:avLst/>
          </a:prstGeom>
        </p:spPr>
      </p:pic>
      <p:sp>
        <p:nvSpPr>
          <p:cNvPr id="11" name="Rectangle 10"/>
          <p:cNvSpPr/>
          <p:nvPr/>
        </p:nvSpPr>
        <p:spPr>
          <a:xfrm>
            <a:off x="441711" y="2826366"/>
            <a:ext cx="7504594" cy="3108543"/>
          </a:xfrm>
          <a:prstGeom prst="rect">
            <a:avLst/>
          </a:prstGeom>
        </p:spPr>
        <p:txBody>
          <a:bodyPr wrap="square">
            <a:spAutoFit/>
          </a:bodyPr>
          <a:lstStyle/>
          <a:p>
            <a:pPr lvl="0" algn="just" fontAlgn="base">
              <a:spcBef>
                <a:spcPct val="0"/>
              </a:spcBef>
              <a:spcAft>
                <a:spcPct val="0"/>
              </a:spcAft>
              <a:defRPr/>
            </a:pP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Tháng</a:t>
            </a:r>
            <a:r>
              <a:rPr lang="en-US" altLang="en-US" sz="2800" i="1" dirty="0">
                <a:latin typeface="Times New Roman" panose="02020603050405020304" pitchFamily="18" charset="0"/>
              </a:rPr>
              <a:t> 8 ( 1986) </a:t>
            </a:r>
            <a:r>
              <a:rPr lang="en-US" altLang="en-US" sz="2800" i="1" dirty="0" err="1">
                <a:latin typeface="Times New Roman" panose="02020603050405020304" pitchFamily="18" charset="0"/>
              </a:rPr>
              <a:t>nguyên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6 </a:t>
            </a:r>
            <a:r>
              <a:rPr lang="en-US" altLang="en-US" sz="2800" i="1" dirty="0" err="1">
                <a:latin typeface="Times New Roman" panose="02020603050405020304" pitchFamily="18" charset="0"/>
              </a:rPr>
              <a:t>nước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Ấn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Độ</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Thụy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Điển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Ác</a:t>
            </a:r>
            <a:r>
              <a:rPr lang="en-US" altLang="en-US" sz="2800" i="1" dirty="0">
                <a:latin typeface="Times New Roman" panose="02020603050405020304" pitchFamily="18" charset="0"/>
              </a:rPr>
              <a:t>-hen-</a:t>
            </a:r>
            <a:r>
              <a:rPr lang="en-US" altLang="en-US" sz="2800" i="1" dirty="0" err="1">
                <a:latin typeface="Times New Roman" panose="02020603050405020304" pitchFamily="18" charset="0"/>
              </a:rPr>
              <a:t>ti</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na</a:t>
            </a:r>
            <a:r>
              <a:rPr lang="en-US" altLang="en-US" sz="2800" i="1" dirty="0">
                <a:latin typeface="Times New Roman" panose="02020603050405020304" pitchFamily="18" charset="0"/>
              </a:rPr>
              <a:t>, Hi </a:t>
            </a:r>
            <a:r>
              <a:rPr lang="en-US" altLang="en-US" sz="2800" i="1" dirty="0" err="1">
                <a:latin typeface="Times New Roman" panose="02020603050405020304" pitchFamily="18" charset="0"/>
              </a:rPr>
              <a:t>Lạp</a:t>
            </a:r>
            <a:r>
              <a:rPr lang="en-US" altLang="en-US" sz="2800" i="1" dirty="0">
                <a:latin typeface="Times New Roman" panose="02020603050405020304" pitchFamily="18" charset="0"/>
              </a:rPr>
              <a:t>, Tan-da-</a:t>
            </a:r>
            <a:r>
              <a:rPr lang="en-US" altLang="en-US" sz="2800" i="1" dirty="0" err="1">
                <a:latin typeface="Times New Roman" panose="02020603050405020304" pitchFamily="18" charset="0"/>
              </a:rPr>
              <a:t>ni</a:t>
            </a:r>
            <a:r>
              <a:rPr lang="en-US" altLang="en-US" sz="2800" i="1" dirty="0">
                <a:latin typeface="Times New Roman" panose="02020603050405020304" pitchFamily="18" charset="0"/>
              </a:rPr>
              <a:t>-a. </a:t>
            </a:r>
            <a:r>
              <a:rPr lang="en-US" altLang="en-US" sz="2800" i="1" dirty="0" err="1">
                <a:latin typeface="Times New Roman" panose="02020603050405020304" pitchFamily="18" charset="0"/>
              </a:rPr>
              <a:t>họp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lần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hai</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Mê</a:t>
            </a:r>
            <a:r>
              <a:rPr lang="en-US" altLang="en-US" sz="2800" i="1" dirty="0">
                <a:latin typeface="Times New Roman" panose="02020603050405020304" pitchFamily="18" charset="0"/>
              </a:rPr>
              <a:t>-hi-</a:t>
            </a:r>
            <a:r>
              <a:rPr lang="en-US" altLang="en-US" sz="2800" i="1" dirty="0" err="1">
                <a:latin typeface="Times New Roman" panose="02020603050405020304" pitchFamily="18" charset="0"/>
              </a:rPr>
              <a:t>cô</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ra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một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tuyên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bố</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gọi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chấm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chạy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đua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trang</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thủ</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tiêu</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vũ</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khí</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hạt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nhân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để</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đảm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bảo</a:t>
            </a:r>
            <a:r>
              <a:rPr lang="en-US" altLang="en-US" sz="2800" i="1" dirty="0">
                <a:latin typeface="Times New Roman" panose="02020603050405020304" pitchFamily="18" charset="0"/>
              </a:rPr>
              <a:t> an </a:t>
            </a:r>
            <a:r>
              <a:rPr lang="en-US" altLang="en-US" sz="2800" i="1" dirty="0" err="1">
                <a:latin typeface="Times New Roman" panose="02020603050405020304" pitchFamily="18" charset="0"/>
              </a:rPr>
              <a:t>ninh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hòa</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bình</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thế</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giới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Nhà</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p>
        </p:txBody>
      </p:sp>
      <p:grpSp>
        <p:nvGrpSpPr>
          <p:cNvPr id="18" name="Group 17"/>
          <p:cNvGrpSpPr/>
          <p:nvPr/>
        </p:nvGrpSpPr>
        <p:grpSpPr>
          <a:xfrm>
            <a:off x="2799486" y="1558179"/>
            <a:ext cx="6093290" cy="907933"/>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r>
                <a:rPr lang="vi-VN" sz="3200" b="1" i="1" dirty="0" smtClean="0">
                  <a:latin typeface="+mj-lt"/>
                </a:rPr>
                <a:t>a. Hoàn cảnh sáng tác</a:t>
              </a:r>
              <a:endParaRPr lang="en-US" sz="3200" b="1" i="1" dirty="0">
                <a:latin typeface="+mj-lt"/>
              </a:endParaRPr>
            </a:p>
          </p:txBody>
        </p:sp>
      </p:grpSp>
    </p:spTree>
    <p:extLst>
      <p:ext uri="{BB962C8B-B14F-4D97-AF65-F5344CB8AC3E}">
        <p14:creationId xmlns:p14="http://schemas.microsoft.com/office/powerpoint/2010/main" val="123225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grpSp>
        <p:nvGrpSpPr>
          <p:cNvPr id="18" name="Group 17"/>
          <p:cNvGrpSpPr/>
          <p:nvPr/>
        </p:nvGrpSpPr>
        <p:grpSpPr>
          <a:xfrm>
            <a:off x="476215" y="1558180"/>
            <a:ext cx="10939498" cy="754440"/>
            <a:chOff x="383166" y="1481172"/>
            <a:chExt cx="5364330" cy="944640"/>
          </a:xfrm>
          <a:solidFill>
            <a:srgbClr val="008080"/>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Rounded Rectangle 14"/>
          <p:cNvSpPr/>
          <p:nvPr/>
        </p:nvSpPr>
        <p:spPr>
          <a:xfrm>
            <a:off x="239354" y="1584785"/>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Xuất</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chemeClr val="bg1"/>
                </a:solidFill>
                <a:effectLst/>
                <a:uLnTx/>
                <a:uFillTx/>
                <a:latin typeface="Times New Roman" panose="02020603050405020304" pitchFamily="18" charset="0"/>
                <a:ea typeface="+mn-ea"/>
                <a:cs typeface="Times New Roman" panose="02020603050405020304" pitchFamily="18" charset="0"/>
              </a:rPr>
              <a:t>xư</a:t>
            </a: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6" name="Rounded Rectangle 15"/>
          <p:cNvSpPr/>
          <p:nvPr/>
        </p:nvSpPr>
        <p:spPr>
          <a:xfrm>
            <a:off x="3463207" y="1584785"/>
            <a:ext cx="4791397"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c. Kiểu văn bản + PTBĐ</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21" name="Rounded Rectangle 20"/>
          <p:cNvSpPr/>
          <p:nvPr/>
        </p:nvSpPr>
        <p:spPr>
          <a:xfrm>
            <a:off x="8491465" y="1558180"/>
            <a:ext cx="2856855" cy="7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d. Chủ đề</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cxnSp>
        <p:nvCxnSpPr>
          <p:cNvPr id="12" name="Straight Connector 11"/>
          <p:cNvCxnSpPr/>
          <p:nvPr/>
        </p:nvCxnSpPr>
        <p:spPr>
          <a:xfrm>
            <a:off x="3533562" y="2571751"/>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7937" y="2571750"/>
            <a:ext cx="0" cy="298608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3655" y="2690823"/>
            <a:ext cx="2732554" cy="2677656"/>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Trích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bài tham luận </a:t>
            </a:r>
            <a:endPar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“Thanh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gươm </a:t>
            </a:r>
            <a:r>
              <a:rPr kumimoji="0" lang="vi-VN"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Đa-mô-clét</a:t>
            </a:r>
            <a:r>
              <a:rPr lang="vi-VN" sz="2800" dirty="0" smtClean="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của Mác-két tại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cuộc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p:cNvSpPr/>
          <p:nvPr/>
        </p:nvSpPr>
        <p:spPr>
          <a:xfrm>
            <a:off x="3673252" y="3184657"/>
            <a:ext cx="4560094"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Văn bản: Nhật dụng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PTBĐ: Nghị luận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7641991" y="3832638"/>
            <a:ext cx="456009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Chống chiến tranh,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bảo vệ hòa bình.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1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217" y="197966"/>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31859C"/>
                  </a:solidFill>
                  <a:effectLst/>
                  <a:uLnTx/>
                  <a:uFillTx/>
                  <a:latin typeface="Tahoma" panose="020B0604030504040204" pitchFamily="34" charset="0"/>
                  <a:ea typeface="+mn-ea"/>
                  <a:cs typeface="Tahoma" panose="020B0604030504040204" pitchFamily="34" charset="0"/>
                </a:rPr>
                <a:t>TÌM HIỂU CHUNG</a:t>
              </a:r>
              <a:endParaRPr kumimoji="0" lang="en-US" sz="2400" b="1" i="0" u="none" strike="noStrike" kern="1200" cap="none" spc="0" normalizeH="0" baseline="0" noProof="0" dirty="0">
                <a:ln>
                  <a:noFill/>
                </a:ln>
                <a:solidFill>
                  <a:srgbClr val="31859C"/>
                </a:solidFill>
                <a:effectLst/>
                <a:uLnTx/>
                <a:uFillTx/>
                <a:latin typeface="Tahoma" panose="020B0604030504040204" pitchFamily="34" charset="0"/>
                <a:ea typeface="+mn-ea"/>
                <a:cs typeface="Tahoma" panose="020B0604030504040204" pitchFamily="34" charset="0"/>
              </a:endParaRPr>
            </a:p>
          </p:txBody>
        </p:sp>
      </p:grpSp>
      <p:grpSp>
        <p:nvGrpSpPr>
          <p:cNvPr id="7" name="Group 6"/>
          <p:cNvGrpSpPr/>
          <p:nvPr/>
        </p:nvGrpSpPr>
        <p:grpSpPr>
          <a:xfrm>
            <a:off x="319937" y="693325"/>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marL="0" marR="0" lvl="0" indent="0" algn="l" defTabSz="1076536"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Tác phẩm</a:t>
              </a:r>
              <a:endParaRPr kumimoji="0" lang="vi-VN" sz="2400" b="1" i="1" u="none"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36" rtl="0" eaLnBrk="1" fontAlgn="auto" latinLnBrk="0" hangingPunct="1">
                <a:lnSpc>
                  <a:spcPct val="100000"/>
                </a:lnSpc>
                <a:spcBef>
                  <a:spcPts val="0"/>
                </a:spcBef>
                <a:spcAft>
                  <a:spcPts val="0"/>
                </a:spcAft>
                <a:buClrTx/>
                <a:buSzTx/>
                <a:buFontTx/>
                <a:buNone/>
                <a:tabLst/>
                <a:defRPr/>
              </a:pPr>
              <a:endParaRPr kumimoji="0" lang="en-US" sz="2133" b="0" i="1"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957123" y="2795828"/>
              <a:ext cx="783010" cy="964235"/>
            </a:xfrm>
            <a:prstGeom prst="rect">
              <a:avLst/>
            </a:prstGeom>
            <a:noFill/>
          </p:spPr>
          <p:txBody>
            <a:bodyPr wrap="none" rtlCol="0">
              <a:spAutoFit/>
            </a:bodyPr>
            <a:lstStyle/>
            <a:p>
              <a:pPr marL="0" marR="0" lvl="0" indent="0" algn="ctr" defTabSz="1076536" rtl="0" eaLnBrk="1" fontAlgn="auto" latinLnBrk="0" hangingPunct="1">
                <a:lnSpc>
                  <a:spcPct val="100000"/>
                </a:lnSpc>
                <a:spcBef>
                  <a:spcPts val="0"/>
                </a:spcBef>
                <a:spcAft>
                  <a:spcPts val="0"/>
                </a:spcAft>
                <a:buClrTx/>
                <a:buSzTx/>
                <a:buFontTx/>
                <a:buNone/>
                <a:tabLst/>
                <a:defRPr/>
              </a:pPr>
              <a:r>
                <a:rPr kumimoji="0" lang="vi-VN"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en-US" sz="2533"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8373035" y="-491400"/>
            <a:ext cx="3829050" cy="3829050"/>
          </a:xfrm>
          <a:prstGeom prst="rect">
            <a:avLst/>
          </a:prstGeom>
        </p:spPr>
      </p:pic>
      <p:sp>
        <p:nvSpPr>
          <p:cNvPr id="26" name="Rectangle 25"/>
          <p:cNvSpPr/>
          <p:nvPr/>
        </p:nvSpPr>
        <p:spPr>
          <a:xfrm rot="16200000">
            <a:off x="-327335" y="3839599"/>
            <a:ext cx="3080091" cy="729430"/>
          </a:xfrm>
          <a:prstGeom prst="rect">
            <a:avLst/>
          </a:prstGeom>
          <a:solidFill>
            <a:srgbClr val="CCECFF"/>
          </a:solidFill>
        </p:spPr>
        <p:txBody>
          <a:bodyPr wrap="square">
            <a:spAutoFit/>
          </a:bodyPr>
          <a:lstStyle/>
          <a:p>
            <a:pPr marL="0" marR="30480" lvl="0" indent="0" algn="ctr"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smtClean="0">
                <a:ln>
                  <a:noFill/>
                </a:ln>
                <a:solidFill>
                  <a:srgbClr val="FF0000"/>
                </a:solidFill>
                <a:effectLst/>
                <a:uLnTx/>
                <a:uFillTx/>
                <a:latin typeface="Times New Roman"/>
                <a:ea typeface="Times New Roman"/>
                <a:cs typeface="Times New Roman"/>
                <a:sym typeface="Times New Roman"/>
              </a:rPr>
              <a:t> BỐ</a:t>
            </a:r>
            <a:r>
              <a:rPr kumimoji="0" lang="vi-VN" sz="3600" b="1" i="0" u="none" strike="noStrike" kern="0" cap="none" spc="0" normalizeH="0" noProof="0" dirty="0" smtClean="0">
                <a:ln>
                  <a:noFill/>
                </a:ln>
                <a:solidFill>
                  <a:srgbClr val="FF0000"/>
                </a:solidFill>
                <a:effectLst/>
                <a:uLnTx/>
                <a:uFillTx/>
                <a:latin typeface="Times New Roman"/>
                <a:ea typeface="Times New Roman"/>
                <a:cs typeface="Times New Roman"/>
                <a:sym typeface="Times New Roman"/>
              </a:rPr>
              <a:t> CỤC</a:t>
            </a:r>
            <a:endParaRPr kumimoji="0" lang="en-US" sz="3600" b="0" i="0" u="none" strike="noStrike" kern="0" cap="none" spc="0" normalizeH="0" baseline="0" noProof="0" dirty="0">
              <a:ln>
                <a:noFill/>
              </a:ln>
              <a:solidFill>
                <a:srgbClr val="FF0000"/>
              </a:solidFill>
              <a:effectLst/>
              <a:uLnTx/>
              <a:uFillTx/>
              <a:latin typeface="Times New Roman"/>
              <a:ea typeface="Times New Roman"/>
              <a:cs typeface="Times New Roman"/>
              <a:sym typeface="Times New Roman"/>
            </a:endParaRPr>
          </a:p>
        </p:txBody>
      </p:sp>
      <p:sp>
        <p:nvSpPr>
          <p:cNvPr id="27" name="Rectangle 26"/>
          <p:cNvSpPr/>
          <p:nvPr/>
        </p:nvSpPr>
        <p:spPr>
          <a:xfrm>
            <a:off x="2341658" y="2077739"/>
            <a:ext cx="8954691" cy="1235039"/>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8" name="Group 27"/>
          <p:cNvGrpSpPr/>
          <p:nvPr/>
        </p:nvGrpSpPr>
        <p:grpSpPr>
          <a:xfrm>
            <a:off x="2724823" y="1511291"/>
            <a:ext cx="6137163" cy="852514"/>
            <a:chOff x="383166" y="29652"/>
            <a:chExt cx="5364330" cy="944640"/>
          </a:xfrm>
        </p:grpSpPr>
        <p:sp>
          <p:nvSpPr>
            <p:cNvPr id="29" name="Rounded Rectangle 28"/>
            <p:cNvSpPr/>
            <p:nvPr/>
          </p:nvSpPr>
          <p:spPr>
            <a:xfrm>
              <a:off x="383166" y="29652"/>
              <a:ext cx="5364330" cy="9446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0" name="Rounded Rectangle 5"/>
            <p:cNvSpPr txBox="1"/>
            <p:nvPr/>
          </p:nvSpPr>
          <p:spPr>
            <a:xfrm>
              <a:off x="429280" y="7576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1" name="Rectangle 30"/>
          <p:cNvSpPr/>
          <p:nvPr/>
        </p:nvSpPr>
        <p:spPr>
          <a:xfrm>
            <a:off x="2341658" y="4024292"/>
            <a:ext cx="8954691" cy="1238021"/>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2724823" y="3471291"/>
            <a:ext cx="6137163" cy="867960"/>
            <a:chOff x="383166" y="1481172"/>
            <a:chExt cx="5364330" cy="944640"/>
          </a:xfrm>
        </p:grpSpPr>
        <p:sp>
          <p:nvSpPr>
            <p:cNvPr id="33" name="Rounded Rectangle 32"/>
            <p:cNvSpPr/>
            <p:nvPr/>
          </p:nvSpPr>
          <p:spPr>
            <a:xfrm>
              <a:off x="383166" y="1481172"/>
              <a:ext cx="5364330" cy="9446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4" name="Rounded Rectangle 8"/>
            <p:cNvSpPr txBox="1"/>
            <p:nvPr/>
          </p:nvSpPr>
          <p:spPr>
            <a:xfrm>
              <a:off x="429280" y="152728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5" name="Rectangle 34"/>
          <p:cNvSpPr/>
          <p:nvPr/>
        </p:nvSpPr>
        <p:spPr>
          <a:xfrm>
            <a:off x="2308138" y="5939080"/>
            <a:ext cx="9021482" cy="806400"/>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36" name="Group 35"/>
          <p:cNvGrpSpPr/>
          <p:nvPr/>
        </p:nvGrpSpPr>
        <p:grpSpPr>
          <a:xfrm>
            <a:off x="2724823" y="5360693"/>
            <a:ext cx="6137163" cy="855275"/>
            <a:chOff x="383166" y="2932692"/>
            <a:chExt cx="5364330" cy="944640"/>
          </a:xfrm>
        </p:grpSpPr>
        <p:sp>
          <p:nvSpPr>
            <p:cNvPr id="37" name="Rounded Rectangle 36"/>
            <p:cNvSpPr/>
            <p:nvPr/>
          </p:nvSpPr>
          <p:spPr>
            <a:xfrm>
              <a:off x="383166" y="2932692"/>
              <a:ext cx="5364330" cy="9446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38" name="Rounded Rectangle 11"/>
            <p:cNvSpPr txBox="1"/>
            <p:nvPr/>
          </p:nvSpPr>
          <p:spPr>
            <a:xfrm>
              <a:off x="429280" y="2978806"/>
              <a:ext cx="5272102" cy="8524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l" defTabSz="1422400">
                <a:lnSpc>
                  <a:spcPct val="90000"/>
                </a:lnSpc>
                <a:spcBef>
                  <a:spcPct val="0"/>
                </a:spcBef>
                <a:spcAft>
                  <a:spcPct val="35000"/>
                </a:spcAft>
              </a:pPr>
              <a:endParaRPr lang="en-US" sz="3200" kern="1200"/>
            </a:p>
          </p:txBody>
        </p:sp>
      </p:grpSp>
      <p:sp>
        <p:nvSpPr>
          <p:cNvPr id="39" name="Rectangle 38"/>
          <p:cNvSpPr/>
          <p:nvPr/>
        </p:nvSpPr>
        <p:spPr>
          <a:xfrm>
            <a:off x="2765985" y="1791025"/>
            <a:ext cx="6324795" cy="480131"/>
          </a:xfrm>
          <a:prstGeom prst="rect">
            <a:avLst/>
          </a:prstGeom>
        </p:spPr>
        <p:txBody>
          <a:bodyPr wrap="square">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1:</a:t>
            </a:r>
            <a:r>
              <a:rPr lang="vi-VN" sz="2800" b="1" kern="0" dirty="0">
                <a:solidFill>
                  <a:schemeClr val="bg1"/>
                </a:solidFill>
                <a:latin typeface="Times New Roman"/>
                <a:ea typeface="Times New Roman"/>
                <a:cs typeface="Times New Roman"/>
                <a:sym typeface="Times New Roman"/>
              </a:rPr>
              <a:t> Từ đầu đến </a:t>
            </a:r>
            <a:r>
              <a:rPr lang="vi-VN" sz="2800" b="1" kern="0" dirty="0" smtClean="0">
                <a:solidFill>
                  <a:schemeClr val="bg1"/>
                </a:solidFill>
                <a:latin typeface="Times New Roman"/>
                <a:ea typeface="Times New Roman"/>
                <a:cs typeface="Times New Roman"/>
                <a:sym typeface="Times New Roman"/>
              </a:rPr>
              <a:t>“</a:t>
            </a:r>
            <a:r>
              <a:rPr lang="vi-VN" sz="2800" b="1" i="1" kern="0" dirty="0" smtClean="0">
                <a:solidFill>
                  <a:schemeClr val="bg1"/>
                </a:solidFill>
                <a:latin typeface="Times New Roman"/>
                <a:ea typeface="Times New Roman"/>
                <a:cs typeface="Times New Roman"/>
                <a:sym typeface="Times New Roman"/>
              </a:rPr>
              <a:t>tốt đẹp hơn</a:t>
            </a:r>
            <a:r>
              <a:rPr lang="vi-VN" sz="2800" b="1" kern="0" dirty="0" smtClean="0">
                <a:solidFill>
                  <a:schemeClr val="bg1"/>
                </a:solidFill>
                <a:latin typeface="Times New Roman"/>
                <a:ea typeface="Times New Roman"/>
                <a:cs typeface="Times New Roman"/>
                <a:sym typeface="Times New Roman"/>
              </a:rPr>
              <a:t>”</a:t>
            </a:r>
            <a:endParaRPr lang="vi-VN" sz="2800" b="1" kern="0" dirty="0">
              <a:solidFill>
                <a:schemeClr val="bg1"/>
              </a:solidFill>
              <a:latin typeface="Times New Roman"/>
              <a:ea typeface="Times New Roman"/>
              <a:cs typeface="Times New Roman"/>
              <a:sym typeface="Times New Roman"/>
            </a:endParaRPr>
          </a:p>
        </p:txBody>
      </p:sp>
      <p:sp>
        <p:nvSpPr>
          <p:cNvPr id="40" name="Rectangle 39"/>
          <p:cNvSpPr/>
          <p:nvPr/>
        </p:nvSpPr>
        <p:spPr>
          <a:xfrm>
            <a:off x="2412930" y="2399417"/>
            <a:ext cx="8950210"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Nguy </a:t>
            </a:r>
            <a:r>
              <a:rPr lang="vi-VN" sz="2800" kern="0" dirty="0">
                <a:solidFill>
                  <a:srgbClr val="FF0000"/>
                </a:solidFill>
                <a:latin typeface="Times New Roman" panose="02020603050405020304" pitchFamily="18" charset="0"/>
              </a:rPr>
              <a:t>cơ chiến tranh hạt nhân đang đè nặng lên toàn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trái </a:t>
            </a:r>
            <a:r>
              <a:rPr lang="vi-VN" sz="2800" kern="0" dirty="0">
                <a:solidFill>
                  <a:srgbClr val="FF0000"/>
                </a:solidFill>
                <a:latin typeface="Times New Roman" panose="02020603050405020304" pitchFamily="18" charset="0"/>
              </a:rPr>
              <a:t>đất.</a:t>
            </a:r>
          </a:p>
        </p:txBody>
      </p:sp>
      <p:sp>
        <p:nvSpPr>
          <p:cNvPr id="41" name="Rectangle 40"/>
          <p:cNvSpPr/>
          <p:nvPr/>
        </p:nvSpPr>
        <p:spPr>
          <a:xfrm>
            <a:off x="2770469" y="3743658"/>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a:t>
            </a:r>
            <a:r>
              <a:rPr lang="vi-VN" sz="2800" b="1" i="1" kern="0" dirty="0" smtClean="0">
                <a:solidFill>
                  <a:schemeClr val="bg1"/>
                </a:solidFill>
                <a:latin typeface="Times New Roman"/>
                <a:ea typeface="Times New Roman"/>
                <a:cs typeface="Times New Roman"/>
                <a:sym typeface="Times New Roman"/>
              </a:rPr>
              <a:t>2:</a:t>
            </a:r>
            <a:r>
              <a:rPr lang="vi-VN" sz="2800" b="1" kern="0" dirty="0" smtClean="0">
                <a:solidFill>
                  <a:schemeClr val="bg1"/>
                </a:solidFill>
                <a:latin typeface="Times New Roman"/>
                <a:ea typeface="Times New Roman"/>
                <a:cs typeface="Times New Roman"/>
                <a:sym typeface="Times New Roman"/>
              </a:rPr>
              <a:t> Tiếp </a:t>
            </a:r>
            <a:r>
              <a:rPr lang="vi-VN" sz="2800" b="1" kern="0" dirty="0">
                <a:solidFill>
                  <a:schemeClr val="bg1"/>
                </a:solidFill>
                <a:latin typeface="Times New Roman"/>
                <a:ea typeface="Times New Roman"/>
                <a:cs typeface="Times New Roman"/>
                <a:sym typeface="Times New Roman"/>
              </a:rPr>
              <a:t>đến </a:t>
            </a:r>
            <a:r>
              <a:rPr lang="vi-VN" sz="2800" b="1" kern="0" dirty="0" smtClean="0">
                <a:solidFill>
                  <a:schemeClr val="bg1"/>
                </a:solidFill>
                <a:latin typeface="Times New Roman"/>
                <a:ea typeface="Times New Roman"/>
                <a:cs typeface="Times New Roman"/>
                <a:sym typeface="Times New Roman"/>
              </a:rPr>
              <a:t>“</a:t>
            </a:r>
            <a:r>
              <a:rPr lang="vi-VN" sz="2800" b="1" i="1" kern="0" dirty="0" smtClean="0">
                <a:solidFill>
                  <a:schemeClr val="bg1"/>
                </a:solidFill>
                <a:latin typeface="Times New Roman"/>
                <a:ea typeface="Times New Roman"/>
                <a:cs typeface="Times New Roman"/>
                <a:sym typeface="Times New Roman"/>
              </a:rPr>
              <a:t>xuất phát của nó</a:t>
            </a:r>
            <a:r>
              <a:rPr lang="vi-VN" sz="2800" b="1" kern="0" dirty="0" smtClean="0">
                <a:solidFill>
                  <a:schemeClr val="bg1"/>
                </a:solidFill>
                <a:latin typeface="Times New Roman"/>
                <a:ea typeface="Times New Roman"/>
                <a:cs typeface="Times New Roman"/>
                <a:sym typeface="Times New Roman"/>
              </a:rPr>
              <a:t>”</a:t>
            </a:r>
            <a:endParaRPr lang="vi-VN" sz="2800" b="1" kern="0" dirty="0">
              <a:solidFill>
                <a:schemeClr val="bg1"/>
              </a:solidFill>
              <a:latin typeface="Times New Roman"/>
              <a:ea typeface="Times New Roman"/>
              <a:cs typeface="Times New Roman"/>
              <a:sym typeface="Times New Roman"/>
            </a:endParaRPr>
          </a:p>
        </p:txBody>
      </p:sp>
      <p:sp>
        <p:nvSpPr>
          <p:cNvPr id="42" name="Rectangle 41"/>
          <p:cNvSpPr/>
          <p:nvPr/>
        </p:nvSpPr>
        <p:spPr>
          <a:xfrm>
            <a:off x="2341658" y="4352050"/>
            <a:ext cx="8731156" cy="954107"/>
          </a:xfrm>
          <a:prstGeom prst="rect">
            <a:avLst/>
          </a:prstGeom>
        </p:spPr>
        <p:txBody>
          <a:bodyPr wrap="square">
            <a:spAutoFit/>
          </a:bodyPr>
          <a:lstStyle/>
          <a:p>
            <a:pPr marL="457200" lvl="0" indent="-457200" algn="just">
              <a:buFont typeface="Wingdings" panose="05000000000000000000" pitchFamily="2" charset="2"/>
              <a:buChar char="è"/>
              <a:defRPr/>
            </a:pPr>
            <a:r>
              <a:rPr lang="vi-VN" sz="2800" kern="0" dirty="0" smtClean="0">
                <a:solidFill>
                  <a:srgbClr val="FF0000"/>
                </a:solidFill>
                <a:latin typeface="Times New Roman" panose="02020603050405020304" pitchFamily="18" charset="0"/>
              </a:rPr>
              <a:t>Chứng </a:t>
            </a:r>
            <a:r>
              <a:rPr lang="vi-VN" sz="2800" kern="0" dirty="0">
                <a:solidFill>
                  <a:srgbClr val="FF0000"/>
                </a:solidFill>
                <a:latin typeface="Times New Roman" panose="02020603050405020304" pitchFamily="18" charset="0"/>
              </a:rPr>
              <a:t>minh cho sự nguy hiểm và phi lý của chiến </a:t>
            </a:r>
            <a:endParaRPr lang="vi-VN" sz="2800" kern="0" dirty="0" smtClean="0">
              <a:solidFill>
                <a:srgbClr val="FF0000"/>
              </a:solidFill>
              <a:latin typeface="Times New Roman" panose="02020603050405020304" pitchFamily="18" charset="0"/>
            </a:endParaRPr>
          </a:p>
          <a:p>
            <a:pPr lvl="0" algn="just">
              <a:defRPr/>
            </a:pPr>
            <a:r>
              <a:rPr lang="vi-VN" sz="2800" kern="0" dirty="0" smtClean="0">
                <a:solidFill>
                  <a:srgbClr val="FF0000"/>
                </a:solidFill>
                <a:latin typeface="Times New Roman" panose="02020603050405020304" pitchFamily="18" charset="0"/>
              </a:rPr>
              <a:t>tranh </a:t>
            </a:r>
            <a:r>
              <a:rPr lang="vi-VN" sz="2800" kern="0" dirty="0">
                <a:solidFill>
                  <a:srgbClr val="FF0000"/>
                </a:solidFill>
                <a:latin typeface="Times New Roman" panose="02020603050405020304" pitchFamily="18" charset="0"/>
              </a:rPr>
              <a:t>hạt nhân.</a:t>
            </a:r>
          </a:p>
        </p:txBody>
      </p:sp>
      <p:sp>
        <p:nvSpPr>
          <p:cNvPr id="43" name="Rectangle 42"/>
          <p:cNvSpPr/>
          <p:nvPr/>
        </p:nvSpPr>
        <p:spPr>
          <a:xfrm>
            <a:off x="2761505" y="5651746"/>
            <a:ext cx="6096000" cy="480131"/>
          </a:xfrm>
          <a:prstGeom prst="rect">
            <a:avLst/>
          </a:prstGeom>
        </p:spPr>
        <p:txBody>
          <a:bodyPr>
            <a:spAutoFit/>
          </a:bodyPr>
          <a:lstStyle/>
          <a:p>
            <a:pPr lvl="0">
              <a:lnSpc>
                <a:spcPct val="90000"/>
              </a:lnSpc>
              <a:buClr>
                <a:srgbClr val="000000"/>
              </a:buClr>
              <a:defRPr/>
            </a:pPr>
            <a:r>
              <a:rPr lang="vi-VN" sz="2800" b="1" i="1" kern="0" dirty="0">
                <a:solidFill>
                  <a:schemeClr val="bg1"/>
                </a:solidFill>
                <a:latin typeface="Times New Roman"/>
                <a:ea typeface="Times New Roman"/>
                <a:cs typeface="Times New Roman"/>
                <a:sym typeface="Times New Roman"/>
              </a:rPr>
              <a:t>Phần </a:t>
            </a:r>
            <a:r>
              <a:rPr lang="vi-VN" sz="2800" b="1" i="1" kern="0" dirty="0" smtClean="0">
                <a:solidFill>
                  <a:schemeClr val="bg1"/>
                </a:solidFill>
                <a:latin typeface="Times New Roman"/>
                <a:ea typeface="Times New Roman"/>
                <a:cs typeface="Times New Roman"/>
                <a:sym typeface="Times New Roman"/>
              </a:rPr>
              <a:t>3:</a:t>
            </a:r>
            <a:r>
              <a:rPr lang="vi-VN" sz="2800" b="1" kern="0" dirty="0" smtClean="0">
                <a:solidFill>
                  <a:schemeClr val="bg1"/>
                </a:solidFill>
                <a:latin typeface="Times New Roman"/>
                <a:ea typeface="Times New Roman"/>
                <a:cs typeface="Times New Roman"/>
                <a:sym typeface="Times New Roman"/>
              </a:rPr>
              <a:t> Phần còn lại</a:t>
            </a:r>
            <a:endParaRPr lang="vi-VN" sz="2800" b="1" kern="0" dirty="0">
              <a:solidFill>
                <a:schemeClr val="bg1"/>
              </a:solidFill>
              <a:latin typeface="Times New Roman"/>
              <a:ea typeface="Times New Roman"/>
              <a:cs typeface="Times New Roman"/>
              <a:sym typeface="Times New Roman"/>
            </a:endParaRPr>
          </a:p>
        </p:txBody>
      </p:sp>
      <p:sp>
        <p:nvSpPr>
          <p:cNvPr id="44" name="Rectangle 43"/>
          <p:cNvSpPr/>
          <p:nvPr/>
        </p:nvSpPr>
        <p:spPr>
          <a:xfrm>
            <a:off x="2341658" y="6280305"/>
            <a:ext cx="8954691" cy="480131"/>
          </a:xfrm>
          <a:prstGeom prst="rect">
            <a:avLst/>
          </a:prstGeom>
        </p:spPr>
        <p:txBody>
          <a:bodyPr wrap="square">
            <a:spAutoFit/>
          </a:bodyPr>
          <a:lstStyle/>
          <a:p>
            <a:pPr lvl="0">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Lời kêu gọi đấu tranh cho một thế giới hòa bình</a:t>
            </a:r>
            <a:endParaRPr lang="vi-VN"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528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par>
                                <p:cTn id="49" presetID="53" presetClass="entr" presetSubtype="16"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par>
                                <p:cTn id="66" presetID="53" presetClass="entr" presetSubtype="16"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0" grpId="0"/>
      <p:bldP spid="42" grpId="0"/>
      <p:bldP spid="4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2993</TotalTime>
  <Words>2515</Words>
  <Application>Microsoft Office PowerPoint</Application>
  <PresentationFormat>Custom</PresentationFormat>
  <Paragraphs>326</Paragraphs>
  <Slides>38</Slides>
  <Notes>28</Notes>
  <HiddenSlides>0</HiddenSlides>
  <MMClips>1</MMClips>
  <ScaleCrop>false</ScaleCrop>
  <HeadingPairs>
    <vt:vector size="4" baseType="variant">
      <vt:variant>
        <vt:lpstr>Theme</vt:lpstr>
      </vt:variant>
      <vt:variant>
        <vt:i4>9</vt:i4>
      </vt:variant>
      <vt:variant>
        <vt:lpstr>Slide Titles</vt:lpstr>
      </vt:variant>
      <vt:variant>
        <vt:i4>38</vt:i4>
      </vt:variant>
    </vt:vector>
  </HeadingPairs>
  <TitlesOfParts>
    <vt:vector size="47" baseType="lpstr">
      <vt:lpstr>Office Theme</vt:lpstr>
      <vt:lpstr>3_Office Theme</vt:lpstr>
      <vt:lpstr>6_Office Theme</vt:lpstr>
      <vt:lpstr>4_Office Theme</vt:lpstr>
      <vt:lpstr>https://www.freeppt7.com</vt:lpstr>
      <vt:lpstr>2_Office Theme</vt:lpstr>
      <vt:lpstr>7_Office Theme</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968</cp:revision>
  <dcterms:created xsi:type="dcterms:W3CDTF">2022-02-10T03:12:31Z</dcterms:created>
  <dcterms:modified xsi:type="dcterms:W3CDTF">2022-09-15T15:46:50Z</dcterms:modified>
</cp:coreProperties>
</file>