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08" r:id="rId2"/>
    <p:sldId id="352" r:id="rId3"/>
    <p:sldId id="342" r:id="rId4"/>
    <p:sldId id="344" r:id="rId5"/>
    <p:sldId id="345" r:id="rId6"/>
    <p:sldId id="346" r:id="rId7"/>
    <p:sldId id="347" r:id="rId8"/>
    <p:sldId id="349" r:id="rId9"/>
    <p:sldId id="351" r:id="rId10"/>
    <p:sldId id="366" r:id="rId11"/>
    <p:sldId id="353" r:id="rId12"/>
    <p:sldId id="355" r:id="rId13"/>
    <p:sldId id="336" r:id="rId14"/>
    <p:sldId id="356" r:id="rId15"/>
    <p:sldId id="357" r:id="rId16"/>
    <p:sldId id="359" r:id="rId17"/>
    <p:sldId id="364" r:id="rId18"/>
    <p:sldId id="257" r:id="rId19"/>
    <p:sldId id="360" r:id="rId20"/>
    <p:sldId id="363" r:id="rId21"/>
    <p:sldId id="362" r:id="rId22"/>
    <p:sldId id="371" r:id="rId23"/>
    <p:sldId id="388" r:id="rId24"/>
    <p:sldId id="387" r:id="rId25"/>
    <p:sldId id="373" r:id="rId26"/>
    <p:sldId id="369" r:id="rId27"/>
    <p:sldId id="379" r:id="rId28"/>
    <p:sldId id="361" r:id="rId29"/>
    <p:sldId id="389" r:id="rId30"/>
    <p:sldId id="393" r:id="rId31"/>
    <p:sldId id="395" r:id="rId32"/>
    <p:sldId id="399" r:id="rId33"/>
    <p:sldId id="284" r:id="rId34"/>
    <p:sldId id="285" r:id="rId35"/>
    <p:sldId id="401" r:id="rId36"/>
    <p:sldId id="374" r:id="rId37"/>
    <p:sldId id="397" r:id="rId38"/>
    <p:sldId id="376" r:id="rId39"/>
    <p:sldId id="378" r:id="rId40"/>
    <p:sldId id="416" r:id="rId41"/>
    <p:sldId id="417" r:id="rId42"/>
    <p:sldId id="403" r:id="rId43"/>
    <p:sldId id="405" r:id="rId44"/>
    <p:sldId id="407" r:id="rId45"/>
    <p:sldId id="287" r:id="rId46"/>
    <p:sldId id="409" r:id="rId47"/>
    <p:sldId id="383" r:id="rId48"/>
    <p:sldId id="385" r:id="rId49"/>
    <p:sldId id="382" r:id="rId50"/>
    <p:sldId id="381" r:id="rId51"/>
    <p:sldId id="412" r:id="rId52"/>
    <p:sldId id="413" r:id="rId53"/>
    <p:sldId id="415"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590" y="-78"/>
      </p:cViewPr>
      <p:guideLst>
        <p:guide orient="horz" pos="2160"/>
        <p:guide pos="2880"/>
      </p:guideLst>
    </p:cSldViewPr>
  </p:slideViewPr>
  <p:notesTextViewPr>
    <p:cViewPr>
      <p:scale>
        <a:sx n="1" d="1"/>
        <a:sy n="1" d="1"/>
      </p:scale>
      <p:origin x="0" y="0"/>
    </p:cViewPr>
  </p:notesTextViewPr>
  <p:sorterViewPr>
    <p:cViewPr>
      <p:scale>
        <a:sx n="100" d="100"/>
        <a:sy n="100" d="100"/>
      </p:scale>
      <p:origin x="0" y="38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FBEEC3-EA90-40BF-9C3A-709FDE51F69A}" type="datetimeFigureOut">
              <a:rPr lang="en-US" smtClean="0"/>
              <a:t>3/30/2023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6CB532-C49B-4465-B0B6-3251E12F4D7E}" type="slidenum">
              <a:rPr lang="en-US" smtClean="0"/>
              <a:t>‹#›</a:t>
            </a:fld>
            <a:endParaRPr lang="en-US"/>
          </a:p>
        </p:txBody>
      </p:sp>
    </p:spTree>
    <p:extLst>
      <p:ext uri="{BB962C8B-B14F-4D97-AF65-F5344CB8AC3E}">
        <p14:creationId xmlns:p14="http://schemas.microsoft.com/office/powerpoint/2010/main" val="1607214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fld id="{D1BB61C5-BEF9-47E7-9FBE-AA7A2F20DD9A}" type="slidenum">
              <a:rPr lang="en-US" altLang="en-US"/>
              <a:pPr/>
              <a:t>23</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fld id="{B90ABBD4-376A-4363-AB32-0CE0B7B2EC84}" type="slidenum">
              <a:rPr lang="en-US" altLang="en-US"/>
              <a:pPr/>
              <a:t>53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fld id="{6420E7A0-8E93-4946-9539-F326EF02A962}" type="slidenum">
              <a:rPr lang="en-US" altLang="en-US"/>
              <a:pPr/>
              <a:t>24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fld id="{D1BB61C5-BEF9-47E7-9FBE-AA7A2F20DD9A}" type="slidenum">
              <a:rPr lang="en-US" altLang="en-US"/>
              <a:pPr/>
              <a:t>27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fld id="{D275DDF0-5786-49C0-9B03-420FE7CF2D59}" type="slidenum">
              <a:rPr lang="en-US" altLang="en-US"/>
              <a:pPr/>
              <a:t>35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Calibri" pitchFamily="34" charset="0"/>
            </a:endParaRPr>
          </a:p>
        </p:txBody>
      </p:sp>
      <p:sp>
        <p:nvSpPr>
          <p:cNvPr id="2765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fld id="{0532CCE5-9420-48C3-BF7F-8859AC369AB7}" type="datetime1">
              <a:rPr lang="en-US" altLang="en-US" smtClean="0"/>
              <a:pPr/>
              <a:t>3/30/2023</a:t>
            </a:fld>
            <a:endParaRPr lang="en-US" altLang="en-US"/>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fld id="{8A6F88EC-510B-4D64-B3A6-3DCA73F16CE5}" type="slidenum">
              <a:rPr lang="en-US" altLang="en-US"/>
              <a:pPr/>
              <a:t>42</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Calibri" pitchFamily="34" charset="0"/>
            </a:endParaRPr>
          </a:p>
        </p:txBody>
      </p:sp>
      <p:sp>
        <p:nvSpPr>
          <p:cNvPr id="2970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fld id="{5FC8B282-51F4-4EFF-ADC8-847914CB4ADD}" type="datetime1">
              <a:rPr lang="en-US" altLang="en-US" smtClean="0"/>
              <a:pPr/>
              <a:t>3/30/2023</a:t>
            </a:fld>
            <a:endParaRPr lang="en-US" altLang="en-US"/>
          </a:p>
        </p:txBody>
      </p:sp>
      <p:sp>
        <p:nvSpPr>
          <p:cNvPr id="297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fld id="{5AC03A11-5C38-42F1-89FC-3E2283FA0A39}" type="slidenum">
              <a:rPr lang="en-US" altLang="en-US"/>
              <a:pPr/>
              <a:t>43</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tiêng</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EFA2DF6E-34C5-4290-985A-1DC738F22166}" type="slidenum">
              <a:rPr lang="en-US" altLang="en-US" sz="1200" b="0"/>
              <a:pPr/>
              <a:t>46</a:t>
            </a:fld>
            <a:endParaRPr lang="en-US" altLang="en-US" sz="1200"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tiêng</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598081FD-1961-4EA1-8387-EFC0D3F5D11B}" type="slidenum">
              <a:rPr lang="en-US" altLang="en-US" sz="1200" b="0"/>
              <a:pPr/>
              <a:t>51</a:t>
            </a:fld>
            <a:endParaRPr lang="en-US" altLang="en-US" sz="1200" b="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tiêng</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63279374-8619-41E6-9CB4-0D54D6FF3826}" type="slidenum">
              <a:rPr lang="en-US" altLang="en-US" sz="1200" b="0"/>
              <a:pPr/>
              <a:t>52</a:t>
            </a:fld>
            <a:endParaRPr lang="en-US" altLang="en-US" sz="1200"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819FCA-AED1-45D1-A006-F1C24C6798DE}"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DDAA6-B328-48DD-9F07-20C72C602F6F}" type="slidenum">
              <a:rPr lang="en-US" smtClean="0"/>
              <a:t>‹#›</a:t>
            </a:fld>
            <a:endParaRPr lang="en-US"/>
          </a:p>
        </p:txBody>
      </p:sp>
    </p:spTree>
    <p:extLst>
      <p:ext uri="{BB962C8B-B14F-4D97-AF65-F5344CB8AC3E}">
        <p14:creationId xmlns:p14="http://schemas.microsoft.com/office/powerpoint/2010/main" val="1836337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19FCA-AED1-45D1-A006-F1C24C6798DE}"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DDAA6-B328-48DD-9F07-20C72C602F6F}" type="slidenum">
              <a:rPr lang="en-US" smtClean="0"/>
              <a:t>‹#›</a:t>
            </a:fld>
            <a:endParaRPr lang="en-US"/>
          </a:p>
        </p:txBody>
      </p:sp>
    </p:spTree>
    <p:extLst>
      <p:ext uri="{BB962C8B-B14F-4D97-AF65-F5344CB8AC3E}">
        <p14:creationId xmlns:p14="http://schemas.microsoft.com/office/powerpoint/2010/main" val="2556323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19FCA-AED1-45D1-A006-F1C24C6798DE}"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DDAA6-B328-48DD-9F07-20C72C602F6F}" type="slidenum">
              <a:rPr lang="en-US" smtClean="0"/>
              <a:t>‹#›</a:t>
            </a:fld>
            <a:endParaRPr lang="en-US"/>
          </a:p>
        </p:txBody>
      </p:sp>
    </p:spTree>
    <p:extLst>
      <p:ext uri="{BB962C8B-B14F-4D97-AF65-F5344CB8AC3E}">
        <p14:creationId xmlns:p14="http://schemas.microsoft.com/office/powerpoint/2010/main" val="3190225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rtlCol="0">
            <a:normAutofit/>
          </a:bodyPr>
          <a:lstStyle/>
          <a:p>
            <a:pPr lvl="0"/>
            <a:endParaRPr lang="en-US" noProof="0"/>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78AEBF07-3CAD-41C1-9540-DDE880431187}" type="slidenum">
              <a:rPr lang="en-US" altLang="en-US"/>
              <a:pPr/>
              <a:t>‹#›</a:t>
            </a:fld>
            <a:endParaRPr lang="en-US" altLang="en-US"/>
          </a:p>
        </p:txBody>
      </p:sp>
    </p:spTree>
    <p:extLst>
      <p:ext uri="{BB962C8B-B14F-4D97-AF65-F5344CB8AC3E}">
        <p14:creationId xmlns:p14="http://schemas.microsoft.com/office/powerpoint/2010/main" val="1719483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19FCA-AED1-45D1-A006-F1C24C6798DE}"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DDAA6-B328-48DD-9F07-20C72C602F6F}" type="slidenum">
              <a:rPr lang="en-US" smtClean="0"/>
              <a:t>‹#›</a:t>
            </a:fld>
            <a:endParaRPr lang="en-US"/>
          </a:p>
        </p:txBody>
      </p:sp>
    </p:spTree>
    <p:extLst>
      <p:ext uri="{BB962C8B-B14F-4D97-AF65-F5344CB8AC3E}">
        <p14:creationId xmlns:p14="http://schemas.microsoft.com/office/powerpoint/2010/main" val="217270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819FCA-AED1-45D1-A006-F1C24C6798DE}"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DDAA6-B328-48DD-9F07-20C72C602F6F}" type="slidenum">
              <a:rPr lang="en-US" smtClean="0"/>
              <a:t>‹#›</a:t>
            </a:fld>
            <a:endParaRPr lang="en-US"/>
          </a:p>
        </p:txBody>
      </p:sp>
    </p:spTree>
    <p:extLst>
      <p:ext uri="{BB962C8B-B14F-4D97-AF65-F5344CB8AC3E}">
        <p14:creationId xmlns:p14="http://schemas.microsoft.com/office/powerpoint/2010/main" val="422840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819FCA-AED1-45D1-A006-F1C24C6798DE}"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DDAA6-B328-48DD-9F07-20C72C602F6F}" type="slidenum">
              <a:rPr lang="en-US" smtClean="0"/>
              <a:t>‹#›</a:t>
            </a:fld>
            <a:endParaRPr lang="en-US"/>
          </a:p>
        </p:txBody>
      </p:sp>
    </p:spTree>
    <p:extLst>
      <p:ext uri="{BB962C8B-B14F-4D97-AF65-F5344CB8AC3E}">
        <p14:creationId xmlns:p14="http://schemas.microsoft.com/office/powerpoint/2010/main" val="3752703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819FCA-AED1-45D1-A006-F1C24C6798DE}" type="datetimeFigureOut">
              <a:rPr lang="en-US" smtClean="0"/>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1DDAA6-B328-48DD-9F07-20C72C602F6F}" type="slidenum">
              <a:rPr lang="en-US" smtClean="0"/>
              <a:t>‹#›</a:t>
            </a:fld>
            <a:endParaRPr lang="en-US"/>
          </a:p>
        </p:txBody>
      </p:sp>
    </p:spTree>
    <p:extLst>
      <p:ext uri="{BB962C8B-B14F-4D97-AF65-F5344CB8AC3E}">
        <p14:creationId xmlns:p14="http://schemas.microsoft.com/office/powerpoint/2010/main" val="842578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819FCA-AED1-45D1-A006-F1C24C6798DE}" type="datetimeFigureOut">
              <a:rPr lang="en-US" smtClean="0"/>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1DDAA6-B328-48DD-9F07-20C72C602F6F}" type="slidenum">
              <a:rPr lang="en-US" smtClean="0"/>
              <a:t>‹#›</a:t>
            </a:fld>
            <a:endParaRPr lang="en-US"/>
          </a:p>
        </p:txBody>
      </p:sp>
    </p:spTree>
    <p:extLst>
      <p:ext uri="{BB962C8B-B14F-4D97-AF65-F5344CB8AC3E}">
        <p14:creationId xmlns:p14="http://schemas.microsoft.com/office/powerpoint/2010/main" val="226133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819FCA-AED1-45D1-A006-F1C24C6798DE}" type="datetimeFigureOut">
              <a:rPr lang="en-US" smtClean="0"/>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1DDAA6-B328-48DD-9F07-20C72C602F6F}" type="slidenum">
              <a:rPr lang="en-US" smtClean="0"/>
              <a:t>‹#›</a:t>
            </a:fld>
            <a:endParaRPr lang="en-US"/>
          </a:p>
        </p:txBody>
      </p:sp>
    </p:spTree>
    <p:extLst>
      <p:ext uri="{BB962C8B-B14F-4D97-AF65-F5344CB8AC3E}">
        <p14:creationId xmlns:p14="http://schemas.microsoft.com/office/powerpoint/2010/main" val="3269250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19FCA-AED1-45D1-A006-F1C24C6798DE}"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DDAA6-B328-48DD-9F07-20C72C602F6F}" type="slidenum">
              <a:rPr lang="en-US" smtClean="0"/>
              <a:t>‹#›</a:t>
            </a:fld>
            <a:endParaRPr lang="en-US"/>
          </a:p>
        </p:txBody>
      </p:sp>
    </p:spTree>
    <p:extLst>
      <p:ext uri="{BB962C8B-B14F-4D97-AF65-F5344CB8AC3E}">
        <p14:creationId xmlns:p14="http://schemas.microsoft.com/office/powerpoint/2010/main" val="823677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19FCA-AED1-45D1-A006-F1C24C6798DE}"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DDAA6-B328-48DD-9F07-20C72C602F6F}" type="slidenum">
              <a:rPr lang="en-US" smtClean="0"/>
              <a:t>‹#›</a:t>
            </a:fld>
            <a:endParaRPr lang="en-US"/>
          </a:p>
        </p:txBody>
      </p:sp>
    </p:spTree>
    <p:extLst>
      <p:ext uri="{BB962C8B-B14F-4D97-AF65-F5344CB8AC3E}">
        <p14:creationId xmlns:p14="http://schemas.microsoft.com/office/powerpoint/2010/main" val="2032414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19FCA-AED1-45D1-A006-F1C24C6798DE}" type="datetimeFigureOut">
              <a:rPr lang="en-US" smtClean="0"/>
              <a:t>3/30/2023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DAA6-B328-48DD-9F07-20C72C602F6F}" type="slidenum">
              <a:rPr lang="en-US" smtClean="0"/>
              <a:t>‹#›</a:t>
            </a:fld>
            <a:endParaRPr lang="en-US"/>
          </a:p>
        </p:txBody>
      </p:sp>
    </p:spTree>
    <p:extLst>
      <p:ext uri="{BB962C8B-B14F-4D97-AF65-F5344CB8AC3E}">
        <p14:creationId xmlns:p14="http://schemas.microsoft.com/office/powerpoint/2010/main" val="2954306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5344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730" y="0"/>
            <a:ext cx="2743200" cy="92333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dirty="0" err="1"/>
              <a:t>Trường</a:t>
            </a:r>
            <a:r>
              <a:rPr lang="en-US" dirty="0"/>
              <a:t> THCS </a:t>
            </a:r>
            <a:r>
              <a:rPr lang="en-US" dirty="0" err="1"/>
              <a:t>Ngô</a:t>
            </a:r>
            <a:r>
              <a:rPr lang="en-US" dirty="0"/>
              <a:t> </a:t>
            </a:r>
            <a:r>
              <a:rPr lang="en-US" dirty="0" err="1"/>
              <a:t>Mây</a:t>
            </a:r>
            <a:endParaRPr lang="en-US" dirty="0"/>
          </a:p>
          <a:p>
            <a:r>
              <a:rPr lang="en-US" dirty="0" err="1"/>
              <a:t>Môn</a:t>
            </a:r>
            <a:r>
              <a:rPr lang="en-US" dirty="0"/>
              <a:t> </a:t>
            </a:r>
            <a:r>
              <a:rPr lang="en-US" dirty="0" err="1"/>
              <a:t>Lịch</a:t>
            </a:r>
            <a:r>
              <a:rPr lang="en-US" dirty="0"/>
              <a:t> </a:t>
            </a:r>
            <a:r>
              <a:rPr lang="en-US" dirty="0" err="1"/>
              <a:t>sử</a:t>
            </a:r>
            <a:r>
              <a:rPr lang="en-US" dirty="0"/>
              <a:t> </a:t>
            </a:r>
            <a:r>
              <a:rPr lang="en-US" dirty="0" err="1"/>
              <a:t>lớp</a:t>
            </a:r>
            <a:r>
              <a:rPr lang="en-US" dirty="0"/>
              <a:t> 8</a:t>
            </a:r>
          </a:p>
          <a:p>
            <a:r>
              <a:rPr lang="en-US" dirty="0" err="1"/>
              <a:t>GV</a:t>
            </a:r>
            <a:r>
              <a:rPr lang="en-US" dirty="0"/>
              <a:t> </a:t>
            </a:r>
            <a:r>
              <a:rPr lang="en-US" dirty="0" err="1"/>
              <a:t>Ngô</a:t>
            </a:r>
            <a:r>
              <a:rPr lang="en-US" dirty="0"/>
              <a:t> Phi </a:t>
            </a:r>
            <a:r>
              <a:rPr lang="en-US" dirty="0" err="1"/>
              <a:t>Nga</a:t>
            </a:r>
            <a:endParaRPr lang="en-US" dirty="0"/>
          </a:p>
        </p:txBody>
      </p:sp>
    </p:spTree>
    <p:extLst>
      <p:ext uri="{BB962C8B-B14F-4D97-AF65-F5344CB8AC3E}">
        <p14:creationId xmlns:p14="http://schemas.microsoft.com/office/powerpoint/2010/main" val="344116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arn(inVertical)">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537" y="91744"/>
            <a:ext cx="3124200"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71344" y="3044536"/>
            <a:ext cx="3010393" cy="457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FF00"/>
                </a:solidFill>
              </a:rPr>
              <a:t>Gác</a:t>
            </a:r>
            <a:r>
              <a:rPr lang="en-US" sz="2800" dirty="0" smtClean="0">
                <a:solidFill>
                  <a:srgbClr val="FFFF00"/>
                </a:solidFill>
              </a:rPr>
              <a:t>-</a:t>
            </a:r>
            <a:r>
              <a:rPr lang="en-US" sz="2800" dirty="0" err="1" smtClean="0">
                <a:solidFill>
                  <a:srgbClr val="FFFF00"/>
                </a:solidFill>
              </a:rPr>
              <a:t>ni</a:t>
            </a:r>
            <a:r>
              <a:rPr lang="en-US" sz="2800" dirty="0" smtClean="0">
                <a:solidFill>
                  <a:srgbClr val="FFFF00"/>
                </a:solidFill>
              </a:rPr>
              <a:t>-ê</a:t>
            </a:r>
            <a:endParaRPr lang="en-US" sz="2800" dirty="0">
              <a:solidFill>
                <a:srgbClr val="FFFF00"/>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737" y="50470"/>
            <a:ext cx="2862263" cy="3508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365018" y="3025734"/>
            <a:ext cx="2695699" cy="4984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FF00"/>
                </a:solidFill>
              </a:rPr>
              <a:t>Ri</a:t>
            </a:r>
            <a:r>
              <a:rPr lang="en-US" sz="2800" dirty="0" smtClean="0">
                <a:solidFill>
                  <a:srgbClr val="FFFF00"/>
                </a:solidFill>
              </a:rPr>
              <a:t>-vi-e</a:t>
            </a:r>
            <a:endParaRPr lang="en-US" sz="2800" dirty="0">
              <a:solidFill>
                <a:srgbClr val="FFFF00"/>
              </a:solidFill>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6718"/>
            <a:ext cx="3005137" cy="3475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47143" y="3046371"/>
            <a:ext cx="3010393" cy="457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FF00"/>
                </a:solidFill>
              </a:rPr>
              <a:t>Hoàng</a:t>
            </a:r>
            <a:r>
              <a:rPr lang="en-US" sz="2800" dirty="0" smtClean="0">
                <a:solidFill>
                  <a:srgbClr val="FFFF00"/>
                </a:solidFill>
              </a:rPr>
              <a:t> </a:t>
            </a:r>
            <a:r>
              <a:rPr lang="en-US" sz="2800" dirty="0" err="1" smtClean="0">
                <a:solidFill>
                  <a:srgbClr val="FFFF00"/>
                </a:solidFill>
              </a:rPr>
              <a:t>Diệu</a:t>
            </a:r>
            <a:endParaRPr lang="en-US" sz="2800" dirty="0">
              <a:solidFill>
                <a:srgbClr val="FFFF00"/>
              </a:solidFill>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485901"/>
            <a:ext cx="3005136"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7143" y="6073896"/>
            <a:ext cx="3010394" cy="609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FF00"/>
                </a:solidFill>
              </a:rPr>
              <a:t>Vua</a:t>
            </a:r>
            <a:r>
              <a:rPr lang="en-US" sz="2800" dirty="0" smtClean="0">
                <a:solidFill>
                  <a:srgbClr val="FFFF00"/>
                </a:solidFill>
              </a:rPr>
              <a:t> </a:t>
            </a:r>
            <a:r>
              <a:rPr lang="en-US" sz="2800" dirty="0" err="1" smtClean="0">
                <a:solidFill>
                  <a:srgbClr val="FFFF00"/>
                </a:solidFill>
              </a:rPr>
              <a:t>Tự</a:t>
            </a:r>
            <a:r>
              <a:rPr lang="en-US" sz="2800" dirty="0" smtClean="0">
                <a:solidFill>
                  <a:srgbClr val="FFFF00"/>
                </a:solidFill>
              </a:rPr>
              <a:t> </a:t>
            </a:r>
            <a:r>
              <a:rPr lang="en-US" sz="2800" dirty="0" err="1" smtClean="0">
                <a:solidFill>
                  <a:srgbClr val="FFFF00"/>
                </a:solidFill>
              </a:rPr>
              <a:t>Đức</a:t>
            </a:r>
            <a:endParaRPr lang="en-US" sz="2800" dirty="0">
              <a:solidFill>
                <a:srgbClr val="FFFF00"/>
              </a:solidFill>
            </a:endParaRP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3390" y="3591501"/>
            <a:ext cx="2957327"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6026417" y="6203701"/>
            <a:ext cx="3010393" cy="457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FF00"/>
                </a:solidFill>
              </a:rPr>
              <a:t>Nguyễn</a:t>
            </a:r>
            <a:r>
              <a:rPr lang="en-US" sz="2800" dirty="0" smtClean="0">
                <a:solidFill>
                  <a:srgbClr val="FFFF00"/>
                </a:solidFill>
              </a:rPr>
              <a:t> Tri </a:t>
            </a:r>
            <a:r>
              <a:rPr lang="en-US" sz="2800" dirty="0" err="1" smtClean="0">
                <a:solidFill>
                  <a:srgbClr val="FFFF00"/>
                </a:solidFill>
              </a:rPr>
              <a:t>Phương</a:t>
            </a:r>
            <a:endParaRPr lang="en-US" sz="2800" dirty="0">
              <a:solidFill>
                <a:srgbClr val="FFFF00"/>
              </a:solidFill>
            </a:endParaRPr>
          </a:p>
        </p:txBody>
      </p:sp>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4003" y="3637809"/>
            <a:ext cx="2755073" cy="2794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3157537" y="6226296"/>
            <a:ext cx="2871539" cy="457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FF00"/>
                </a:solidFill>
              </a:rPr>
              <a:t>Tôn</a:t>
            </a:r>
            <a:r>
              <a:rPr lang="en-US" sz="2800" dirty="0" smtClean="0">
                <a:solidFill>
                  <a:srgbClr val="FFFF00"/>
                </a:solidFill>
              </a:rPr>
              <a:t> </a:t>
            </a:r>
            <a:r>
              <a:rPr lang="en-US" sz="2800" dirty="0" err="1" smtClean="0">
                <a:solidFill>
                  <a:srgbClr val="FFFF00"/>
                </a:solidFill>
              </a:rPr>
              <a:t>Thất</a:t>
            </a:r>
            <a:r>
              <a:rPr lang="en-US" sz="2800" dirty="0" smtClean="0">
                <a:solidFill>
                  <a:srgbClr val="FFFF00"/>
                </a:solidFill>
              </a:rPr>
              <a:t> </a:t>
            </a:r>
            <a:r>
              <a:rPr lang="en-US" sz="2800" dirty="0" err="1" smtClean="0">
                <a:solidFill>
                  <a:srgbClr val="FFFF00"/>
                </a:solidFill>
              </a:rPr>
              <a:t>Thuyết</a:t>
            </a:r>
            <a:endParaRPr lang="en-US" sz="2800" dirty="0">
              <a:solidFill>
                <a:srgbClr val="FFFF00"/>
              </a:solidFill>
            </a:endParaRPr>
          </a:p>
        </p:txBody>
      </p:sp>
    </p:spTree>
    <p:extLst>
      <p:ext uri="{BB962C8B-B14F-4D97-AF65-F5344CB8AC3E}">
        <p14:creationId xmlns:p14="http://schemas.microsoft.com/office/powerpoint/2010/main" val="36012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barn(inVertical)">
                                      <p:cBhvr>
                                        <p:cTn id="19" dur="500"/>
                                        <p:tgtEl>
                                          <p:spTgt spid="10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1029"/>
                                        </p:tgtEl>
                                        <p:attrNameLst>
                                          <p:attrName>style.visibility</p:attrName>
                                        </p:attrNameLst>
                                      </p:cBhvr>
                                      <p:to>
                                        <p:strVal val="visible"/>
                                      </p:to>
                                    </p:set>
                                    <p:animEffect transition="in" filter="barn(inVertical)">
                                      <p:cBhvr>
                                        <p:cTn id="25" dur="500"/>
                                        <p:tgtEl>
                                          <p:spTgt spid="102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031"/>
                                        </p:tgtEl>
                                        <p:attrNameLst>
                                          <p:attrName>style.visibility</p:attrName>
                                        </p:attrNameLst>
                                      </p:cBhvr>
                                      <p:to>
                                        <p:strVal val="visible"/>
                                      </p:to>
                                    </p:set>
                                    <p:animEffect transition="in" filter="barn(inVertical)">
                                      <p:cBhvr>
                                        <p:cTn id="31" dur="500"/>
                                        <p:tgtEl>
                                          <p:spTgt spid="103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barn(inVertical)">
                                      <p:cBhvr>
                                        <p:cTn id="37" dur="500"/>
                                        <p:tgtEl>
                                          <p:spTgt spid="103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6" grpId="0" animBg="1"/>
      <p:bldP spid="1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0" y="2667000"/>
            <a:ext cx="1968500"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5300" y="329540"/>
            <a:ext cx="8382001" cy="212365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600" b="1" dirty="0" err="1" smtClean="0">
                <a:solidFill>
                  <a:srgbClr val="FF0000"/>
                </a:solidFill>
                <a:latin typeface="Times New Roman" pitchFamily="18" charset="0"/>
                <a:cs typeface="Times New Roman" pitchFamily="18" charset="0"/>
                <a:sym typeface="Wingdings"/>
              </a:rPr>
              <a:t>Bài</a:t>
            </a:r>
            <a:r>
              <a:rPr lang="en-US" sz="3600" b="1" dirty="0" smtClean="0">
                <a:solidFill>
                  <a:srgbClr val="FF0000"/>
                </a:solidFill>
                <a:latin typeface="Times New Roman" pitchFamily="18" charset="0"/>
                <a:cs typeface="Times New Roman" pitchFamily="18" charset="0"/>
                <a:sym typeface="Wingdings"/>
              </a:rPr>
              <a:t> 25 </a:t>
            </a:r>
            <a:r>
              <a:rPr lang="en-US" sz="3600" b="1" dirty="0" err="1">
                <a:latin typeface="Times New Roman" pitchFamily="18" charset="0"/>
                <a:cs typeface="Times New Roman" pitchFamily="18" charset="0"/>
              </a:rPr>
              <a:t>KHÁNG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CHIẾN</a:t>
            </a:r>
            <a:r>
              <a:rPr lang="en-US" sz="3600" b="1" dirty="0">
                <a:latin typeface="Times New Roman" pitchFamily="18" charset="0"/>
                <a:cs typeface="Times New Roman" pitchFamily="18" charset="0"/>
              </a:rPr>
              <a:t> LAN </a:t>
            </a:r>
            <a:r>
              <a:rPr lang="en-US" sz="3600" b="1" dirty="0" err="1">
                <a:latin typeface="Times New Roman" pitchFamily="18" charset="0"/>
                <a:cs typeface="Times New Roman" pitchFamily="18" charset="0"/>
              </a:rPr>
              <a:t>RỘNG</a:t>
            </a:r>
            <a:r>
              <a:rPr lang="en-US" sz="3600" b="1" dirty="0">
                <a:latin typeface="Times New Roman" pitchFamily="18" charset="0"/>
                <a:cs typeface="Times New Roman" pitchFamily="18" charset="0"/>
              </a:rPr>
              <a:t> RA </a:t>
            </a:r>
            <a:r>
              <a:rPr lang="en-US" sz="3600" b="1" dirty="0" err="1">
                <a:latin typeface="Times New Roman" pitchFamily="18" charset="0"/>
                <a:cs typeface="Times New Roman" pitchFamily="18" charset="0"/>
              </a:rPr>
              <a:t>TOÀN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QUỐC</a:t>
            </a:r>
            <a:r>
              <a:rPr lang="en-US" sz="3600" b="1" dirty="0">
                <a:latin typeface="Times New Roman" pitchFamily="18" charset="0"/>
                <a:cs typeface="Times New Roman" pitchFamily="18" charset="0"/>
              </a:rPr>
              <a:t> (1873-1884)</a:t>
            </a:r>
            <a:r>
              <a:rPr lang="en-US" sz="3600" dirty="0">
                <a:latin typeface="Times New Roman" pitchFamily="18" charset="0"/>
                <a:cs typeface="Times New Roman" pitchFamily="18" charset="0"/>
              </a:rPr>
              <a:t> </a:t>
            </a:r>
            <a:endParaRPr lang="en-US" sz="3600" dirty="0" smtClean="0">
              <a:latin typeface="Times New Roman" pitchFamily="18" charset="0"/>
              <a:cs typeface="Times New Roman" pitchFamily="18" charset="0"/>
            </a:endParaRPr>
          </a:p>
          <a:p>
            <a:pPr marL="571500" indent="-571500" algn="ctr">
              <a:buFont typeface="Wingdings"/>
              <a:buChar char="@"/>
            </a:pPr>
            <a:r>
              <a:rPr lang="en-US" sz="3600" b="1" dirty="0" err="1" smtClean="0">
                <a:solidFill>
                  <a:srgbClr val="002060"/>
                </a:solidFill>
                <a:latin typeface="Times New Roman" pitchFamily="18" charset="0"/>
                <a:cs typeface="Times New Roman" pitchFamily="18" charset="0"/>
              </a:rPr>
              <a:t>Sgk</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trang</a:t>
            </a:r>
            <a:r>
              <a:rPr lang="en-US" sz="3600" b="1" dirty="0" smtClean="0">
                <a:solidFill>
                  <a:srgbClr val="002060"/>
                </a:solidFill>
                <a:latin typeface="Times New Roman" pitchFamily="18" charset="0"/>
                <a:cs typeface="Times New Roman" pitchFamily="18" charset="0"/>
              </a:rPr>
              <a:t> 119-124</a:t>
            </a:r>
            <a:endParaRPr lang="en-US" sz="3600" dirty="0">
              <a:solidFill>
                <a:srgbClr val="002060"/>
              </a:solidFill>
              <a:latin typeface="Times New Roman" pitchFamily="18" charset="0"/>
              <a:cs typeface="Times New Roman" pitchFamily="18" charset="0"/>
            </a:endParaRPr>
          </a:p>
          <a:p>
            <a:pPr algn="ctr"/>
            <a:endParaRPr lang="en-US" sz="2400" dirty="0">
              <a:solidFill>
                <a:srgbClr val="FF0000"/>
              </a:solidFill>
              <a:latin typeface="Times New Roman" pitchFamily="18" charset="0"/>
              <a:cs typeface="Times New Roman" pitchFamily="18" charset="0"/>
            </a:endParaRPr>
          </a:p>
        </p:txBody>
      </p:sp>
      <p:sp>
        <p:nvSpPr>
          <p:cNvPr id="4" name="TextBox 3"/>
          <p:cNvSpPr txBox="1"/>
          <p:nvPr/>
        </p:nvSpPr>
        <p:spPr>
          <a:xfrm>
            <a:off x="304801" y="2576998"/>
            <a:ext cx="6477000" cy="2585323"/>
          </a:xfrm>
          <a:prstGeom prst="rect">
            <a:avLst/>
          </a:prstGeom>
          <a:noFill/>
        </p:spPr>
        <p:txBody>
          <a:bodyPr wrap="square" rtlCol="0">
            <a:spAutoFit/>
          </a:bodyPr>
          <a:lstStyle/>
          <a:p>
            <a:r>
              <a:rPr lang="en-US" sz="3600" b="1" dirty="0">
                <a:solidFill>
                  <a:srgbClr val="0000CC"/>
                </a:solidFill>
                <a:latin typeface="Times New Roman" pitchFamily="18" charset="0"/>
                <a:cs typeface="Times New Roman" pitchFamily="18" charset="0"/>
              </a:rPr>
              <a:t>I-  </a:t>
            </a:r>
            <a:r>
              <a:rPr lang="en-US" sz="3600" b="1" dirty="0" err="1">
                <a:solidFill>
                  <a:srgbClr val="0000CC"/>
                </a:solidFill>
                <a:latin typeface="Times New Roman" pitchFamily="18" charset="0"/>
                <a:cs typeface="Times New Roman" pitchFamily="18" charset="0"/>
              </a:rPr>
              <a:t>Thực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dân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đánh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Bắc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lần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nhất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Cuộc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chiến</a:t>
            </a:r>
            <a:r>
              <a:rPr lang="en-US" sz="3600" b="1" dirty="0">
                <a:solidFill>
                  <a:srgbClr val="0000CC"/>
                </a:solidFill>
                <a:latin typeface="Times New Roman" pitchFamily="18" charset="0"/>
                <a:cs typeface="Times New Roman" pitchFamily="18" charset="0"/>
              </a:rPr>
              <a:t> ở </a:t>
            </a:r>
            <a:r>
              <a:rPr lang="en-US" sz="3600" b="1" dirty="0" err="1">
                <a:solidFill>
                  <a:srgbClr val="0000CC"/>
                </a:solidFill>
                <a:latin typeface="Times New Roman" pitchFamily="18" charset="0"/>
                <a:cs typeface="Times New Roman" pitchFamily="18" charset="0"/>
              </a:rPr>
              <a:t>Hà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Nội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các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tỉnh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đồng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Bắc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kì</a:t>
            </a:r>
            <a:endParaRPr lang="en-US" sz="3600" dirty="0">
              <a:solidFill>
                <a:srgbClr val="0000CC"/>
              </a:solidFill>
              <a:latin typeface="Times New Roman" pitchFamily="18" charset="0"/>
              <a:cs typeface="Times New Roman" pitchFamily="18" charset="0"/>
            </a:endParaRPr>
          </a:p>
          <a:p>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3923"/>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4431" y="4800600"/>
            <a:ext cx="9013369" cy="1938992"/>
          </a:xfrm>
          <a:prstGeom prst="rect">
            <a:avLst/>
          </a:prstGeom>
          <a:noFill/>
        </p:spPr>
        <p:txBody>
          <a:bodyPr wrap="square" rtlCol="0">
            <a:spAutoFit/>
          </a:bodyPr>
          <a:lstStyle/>
          <a:p>
            <a:r>
              <a:rPr lang="en-US" sz="4000" b="1" dirty="0" err="1">
                <a:latin typeface="Times New Roman" pitchFamily="18" charset="0"/>
                <a:cs typeface="Times New Roman" pitchFamily="18" charset="0"/>
              </a:rPr>
              <a:t>1.Tình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Việt</a:t>
            </a:r>
            <a:r>
              <a:rPr lang="en-US" sz="4000" b="1" dirty="0">
                <a:latin typeface="Times New Roman" pitchFamily="18" charset="0"/>
                <a:cs typeface="Times New Roman" pitchFamily="18" charset="0"/>
              </a:rPr>
              <a:t> Nam </a:t>
            </a:r>
            <a:r>
              <a:rPr lang="en-US" sz="4000" b="1" dirty="0" err="1">
                <a:latin typeface="Times New Roman" pitchFamily="18" charset="0"/>
                <a:cs typeface="Times New Roman" pitchFamily="18" charset="0"/>
              </a:rPr>
              <a:t>trước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Pháp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đánh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chiếm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Bắc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Kì</a:t>
            </a:r>
            <a:r>
              <a:rPr lang="en-US" sz="4000" b="1" dirty="0">
                <a:latin typeface="Times New Roman" pitchFamily="18" charset="0"/>
                <a:cs typeface="Times New Roman" pitchFamily="18" charset="0"/>
              </a:rPr>
              <a:t> </a:t>
            </a:r>
            <a:endParaRPr lang="en-US" sz="4000" b="1" dirty="0" smtClean="0">
              <a:latin typeface="Times New Roman" pitchFamily="18" charset="0"/>
              <a:cs typeface="Times New Roman" pitchFamily="18" charset="0"/>
            </a:endParaRPr>
          </a:p>
          <a:p>
            <a:r>
              <a:rPr lang="en-US" sz="4000" b="1" dirty="0" smtClean="0">
                <a:latin typeface="Times New Roman" pitchFamily="18" charset="0"/>
                <a:cs typeface="Times New Roman" pitchFamily="18" charset="0"/>
              </a:rPr>
              <a:t> ( </a:t>
            </a:r>
            <a:r>
              <a:rPr lang="en-US" sz="4000" b="1" dirty="0" err="1" smtClean="0">
                <a:latin typeface="Times New Roman" pitchFamily="18" charset="0"/>
                <a:cs typeface="Times New Roman" pitchFamily="18" charset="0"/>
              </a:rPr>
              <a:t>đọc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sgk</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trang</a:t>
            </a:r>
            <a:r>
              <a:rPr lang="en-US" sz="4000" b="1" dirty="0" smtClean="0">
                <a:latin typeface="Times New Roman" pitchFamily="18" charset="0"/>
                <a:cs typeface="Times New Roman" pitchFamily="18" charset="0"/>
              </a:rPr>
              <a:t> 119-120)</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58598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1" y="3810000"/>
            <a:ext cx="8305800" cy="261610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3200" b="1" i="1" dirty="0" err="1" smtClean="0">
                <a:latin typeface="Times New Roman" pitchFamily="18" charset="0"/>
                <a:cs typeface="Times New Roman" pitchFamily="18" charset="0"/>
              </a:rPr>
              <a:t>Thực</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dân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Pháp</a:t>
            </a:r>
            <a:endParaRPr lang="en-US" sz="3200" b="1" i="1" dirty="0" smtClean="0">
              <a:latin typeface="Times New Roman" pitchFamily="18" charset="0"/>
              <a:cs typeface="Times New Roman" pitchFamily="18" charset="0"/>
            </a:endParaRPr>
          </a:p>
          <a:p>
            <a:r>
              <a:rPr lang="fr-FR" sz="4400" dirty="0" err="1">
                <a:latin typeface="Times New Roman" pitchFamily="18" charset="0"/>
                <a:cs typeface="Times New Roman" pitchFamily="18" charset="0"/>
              </a:rPr>
              <a:t>Thực</a:t>
            </a:r>
            <a:r>
              <a:rPr lang="fr-FR" sz="4400" dirty="0">
                <a:latin typeface="Times New Roman" pitchFamily="18" charset="0"/>
                <a:cs typeface="Times New Roman" pitchFamily="18" charset="0"/>
              </a:rPr>
              <a:t> </a:t>
            </a:r>
            <a:r>
              <a:rPr lang="fr-FR" sz="4400" dirty="0" err="1">
                <a:latin typeface="Times New Roman" pitchFamily="18" charset="0"/>
                <a:cs typeface="Times New Roman" pitchFamily="18" charset="0"/>
              </a:rPr>
              <a:t>dân</a:t>
            </a:r>
            <a:r>
              <a:rPr lang="fr-FR" sz="4400" dirty="0">
                <a:latin typeface="Times New Roman" pitchFamily="18" charset="0"/>
                <a:cs typeface="Times New Roman" pitchFamily="18" charset="0"/>
              </a:rPr>
              <a:t> </a:t>
            </a:r>
            <a:r>
              <a:rPr lang="fr-FR" sz="4400" dirty="0" err="1">
                <a:latin typeface="Times New Roman" pitchFamily="18" charset="0"/>
                <a:cs typeface="Times New Roman" pitchFamily="18" charset="0"/>
              </a:rPr>
              <a:t>Pháp</a:t>
            </a:r>
            <a:r>
              <a:rPr lang="fr-FR" sz="4400" dirty="0">
                <a:latin typeface="Times New Roman" pitchFamily="18" charset="0"/>
                <a:cs typeface="Times New Roman" pitchFamily="18" charset="0"/>
              </a:rPr>
              <a:t> </a:t>
            </a:r>
            <a:r>
              <a:rPr lang="fr-FR" sz="4400" dirty="0" err="1">
                <a:latin typeface="Times New Roman" pitchFamily="18" charset="0"/>
                <a:cs typeface="Times New Roman" pitchFamily="18" charset="0"/>
              </a:rPr>
              <a:t>củng</a:t>
            </a:r>
            <a:r>
              <a:rPr lang="fr-FR" sz="4400" dirty="0">
                <a:latin typeface="Times New Roman" pitchFamily="18" charset="0"/>
                <a:cs typeface="Times New Roman" pitchFamily="18" charset="0"/>
              </a:rPr>
              <a:t> </a:t>
            </a:r>
            <a:r>
              <a:rPr lang="fr-FR" sz="4400" dirty="0" err="1">
                <a:latin typeface="Times New Roman" pitchFamily="18" charset="0"/>
                <a:cs typeface="Times New Roman" pitchFamily="18" charset="0"/>
              </a:rPr>
              <a:t>cố</a:t>
            </a:r>
            <a:r>
              <a:rPr lang="fr-FR" sz="4400" dirty="0">
                <a:latin typeface="Times New Roman" pitchFamily="18" charset="0"/>
                <a:cs typeface="Times New Roman" pitchFamily="18" charset="0"/>
              </a:rPr>
              <a:t> </a:t>
            </a:r>
            <a:r>
              <a:rPr lang="fr-FR" sz="4400" dirty="0" err="1">
                <a:latin typeface="Times New Roman" pitchFamily="18" charset="0"/>
                <a:cs typeface="Times New Roman" pitchFamily="18" charset="0"/>
              </a:rPr>
              <a:t>bộ</a:t>
            </a:r>
            <a:r>
              <a:rPr lang="fr-FR" sz="4400" dirty="0">
                <a:latin typeface="Times New Roman" pitchFamily="18" charset="0"/>
                <a:cs typeface="Times New Roman" pitchFamily="18" charset="0"/>
              </a:rPr>
              <a:t> </a:t>
            </a:r>
            <a:r>
              <a:rPr lang="fr-FR" sz="4400" dirty="0" err="1">
                <a:latin typeface="Times New Roman" pitchFamily="18" charset="0"/>
                <a:cs typeface="Times New Roman" pitchFamily="18" charset="0"/>
              </a:rPr>
              <a:t>máy</a:t>
            </a:r>
            <a:r>
              <a:rPr lang="fr-FR" sz="4400" dirty="0">
                <a:latin typeface="Times New Roman" pitchFamily="18" charset="0"/>
                <a:cs typeface="Times New Roman" pitchFamily="18" charset="0"/>
              </a:rPr>
              <a:t> </a:t>
            </a:r>
            <a:r>
              <a:rPr lang="fr-FR" sz="4400" dirty="0" err="1">
                <a:latin typeface="Times New Roman" pitchFamily="18" charset="0"/>
                <a:cs typeface="Times New Roman" pitchFamily="18" charset="0"/>
              </a:rPr>
              <a:t>thống</a:t>
            </a:r>
            <a:r>
              <a:rPr lang="fr-FR" sz="4400" dirty="0">
                <a:latin typeface="Times New Roman" pitchFamily="18" charset="0"/>
                <a:cs typeface="Times New Roman" pitchFamily="18" charset="0"/>
              </a:rPr>
              <a:t> </a:t>
            </a:r>
            <a:r>
              <a:rPr lang="fr-FR" sz="4400" dirty="0" err="1">
                <a:latin typeface="Times New Roman" pitchFamily="18" charset="0"/>
                <a:cs typeface="Times New Roman" pitchFamily="18" charset="0"/>
              </a:rPr>
              <a:t>trị</a:t>
            </a:r>
            <a:r>
              <a:rPr lang="fr-FR" sz="4400" dirty="0">
                <a:latin typeface="Times New Roman" pitchFamily="18" charset="0"/>
                <a:cs typeface="Times New Roman" pitchFamily="18" charset="0"/>
              </a:rPr>
              <a:t> </a:t>
            </a:r>
            <a:r>
              <a:rPr lang="fr-FR" sz="4400" dirty="0" smtClean="0">
                <a:latin typeface="Times New Roman" pitchFamily="18" charset="0"/>
                <a:cs typeface="Times New Roman" pitchFamily="18" charset="0"/>
              </a:rPr>
              <a:t>ở 3 </a:t>
            </a:r>
            <a:r>
              <a:rPr lang="fr-FR" sz="4400" dirty="0" err="1" smtClean="0">
                <a:latin typeface="Times New Roman" pitchFamily="18" charset="0"/>
                <a:cs typeface="Times New Roman" pitchFamily="18" charset="0"/>
              </a:rPr>
              <a:t>tỉnh</a:t>
            </a:r>
            <a:r>
              <a:rPr lang="fr-FR" sz="4400" dirty="0" smtClean="0">
                <a:latin typeface="Times New Roman" pitchFamily="18" charset="0"/>
                <a:cs typeface="Times New Roman" pitchFamily="18" charset="0"/>
              </a:rPr>
              <a:t> </a:t>
            </a:r>
            <a:r>
              <a:rPr lang="fr-FR" sz="4400" dirty="0" err="1" smtClean="0">
                <a:latin typeface="Times New Roman" pitchFamily="18" charset="0"/>
                <a:cs typeface="Times New Roman" pitchFamily="18" charset="0"/>
              </a:rPr>
              <a:t>miền</a:t>
            </a:r>
            <a:r>
              <a:rPr lang="fr-FR" sz="4400" dirty="0" smtClean="0">
                <a:latin typeface="Times New Roman" pitchFamily="18" charset="0"/>
                <a:cs typeface="Times New Roman" pitchFamily="18" charset="0"/>
              </a:rPr>
              <a:t> </a:t>
            </a:r>
            <a:r>
              <a:rPr lang="fr-FR" sz="4400" dirty="0" err="1" smtClean="0">
                <a:latin typeface="Times New Roman" pitchFamily="18" charset="0"/>
                <a:cs typeface="Times New Roman" pitchFamily="18" charset="0"/>
              </a:rPr>
              <a:t>Đông</a:t>
            </a:r>
            <a:r>
              <a:rPr lang="fr-FR" sz="4400" dirty="0" smtClean="0">
                <a:latin typeface="Times New Roman" pitchFamily="18" charset="0"/>
                <a:cs typeface="Times New Roman" pitchFamily="18" charset="0"/>
              </a:rPr>
              <a:t> Nam </a:t>
            </a:r>
            <a:r>
              <a:rPr lang="fr-FR" sz="4400" dirty="0" err="1" smtClean="0">
                <a:latin typeface="Times New Roman" pitchFamily="18" charset="0"/>
                <a:cs typeface="Times New Roman" pitchFamily="18" charset="0"/>
              </a:rPr>
              <a:t>Kì</a:t>
            </a:r>
            <a:r>
              <a:rPr lang="en-US" sz="4400" b="1" i="1" dirty="0" smtClean="0">
                <a:latin typeface="Times New Roman" pitchFamily="18" charset="0"/>
                <a:cs typeface="Times New Roman" pitchFamily="18" charset="0"/>
              </a:rPr>
              <a:t> </a:t>
            </a:r>
            <a:endParaRPr lang="en-US" sz="4400" b="1" i="1" dirty="0">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13756"/>
            <a:ext cx="3200400" cy="3124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76200"/>
            <a:ext cx="39052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a:off x="2438400" y="1219200"/>
            <a:ext cx="5105400" cy="18288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6324600" y="838200"/>
            <a:ext cx="20574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78179"/>
            <a:ext cx="14382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86200"/>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80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arn(inVertical)">
                                      <p:cBhvr>
                                        <p:cTn id="7" dur="500"/>
                                        <p:tgtEl>
                                          <p:spTgt spid="14339"/>
                                        </p:tgtEl>
                                      </p:cBhvr>
                                    </p:animEffect>
                                  </p:childTnLst>
                                </p:cTn>
                              </p:par>
                              <p:par>
                                <p:cTn id="8" presetID="16" presetClass="entr" presetSubtype="21"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barn(inVertical)">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194"/>
                                        </p:tgtEl>
                                        <p:attrNameLst>
                                          <p:attrName>style.visibility</p:attrName>
                                        </p:attrNameLst>
                                      </p:cBhvr>
                                      <p:to>
                                        <p:strVal val="visible"/>
                                      </p:to>
                                    </p:set>
                                    <p:animEffect transition="in" filter="barn(inVertical)">
                                      <p:cBhvr>
                                        <p:cTn id="25" dur="500"/>
                                        <p:tgtEl>
                                          <p:spTgt spid="819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195"/>
                                        </p:tgtEl>
                                        <p:attrNameLst>
                                          <p:attrName>style.visibility</p:attrName>
                                        </p:attrNameLst>
                                      </p:cBhvr>
                                      <p:to>
                                        <p:strVal val="visible"/>
                                      </p:to>
                                    </p:set>
                                    <p:animEffect transition="in" filter="barn(inVertical)">
                                      <p:cBhvr>
                                        <p:cTn id="35"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5410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3048000" y="1066800"/>
            <a:ext cx="3200400" cy="172192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429000" y="2788722"/>
            <a:ext cx="2590800" cy="1371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21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71161" y="914400"/>
            <a:ext cx="1905000" cy="41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105517"/>
            <a:ext cx="13716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39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arn(inVertical)">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barn(inVertical)">
                                      <p:cBhvr>
                                        <p:cTn id="21"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10600"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381000"/>
            <a:ext cx="428625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0" y="381000"/>
            <a:ext cx="641985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60375"/>
            <a:ext cx="8077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50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barn(inVertical)">
                                      <p:cBhvr>
                                        <p:cTn id="12" dur="500"/>
                                        <p:tgtEl>
                                          <p:spTgt spid="102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barn(inVertical)">
                                      <p:cBhvr>
                                        <p:cTn id="17" dur="500"/>
                                        <p:tgtEl>
                                          <p:spTgt spid="102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47"/>
                                        </p:tgtEl>
                                        <p:attrNameLst>
                                          <p:attrName>style.visibility</p:attrName>
                                        </p:attrNameLst>
                                      </p:cBhvr>
                                      <p:to>
                                        <p:strVal val="visible"/>
                                      </p:to>
                                    </p:set>
                                    <p:animEffect transition="in" filter="barn(inVertical)">
                                      <p:cBhvr>
                                        <p:cTn id="22"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5410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3048000" y="1066800"/>
            <a:ext cx="2667000" cy="1524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429000" y="2590800"/>
            <a:ext cx="2209800" cy="156952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791200" y="1219200"/>
            <a:ext cx="3124200" cy="37856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4000" dirty="0" smtClean="0">
                <a:latin typeface="Times New Roman" pitchFamily="18" charset="0"/>
                <a:cs typeface="Times New Roman" pitchFamily="18" charset="0"/>
              </a:rPr>
              <a:t>.</a:t>
            </a:r>
            <a:r>
              <a:rPr lang="en-US" sz="4000" b="1" i="1" dirty="0" err="1">
                <a:latin typeface="Times New Roman" pitchFamily="18" charset="0"/>
                <a:cs typeface="Times New Roman" pitchFamily="18" charset="0"/>
              </a:rPr>
              <a:t>Triều</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đình</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nhà</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Nguyễn</a:t>
            </a:r>
            <a:r>
              <a:rPr lang="en-US" sz="4000" b="1" i="1" dirty="0">
                <a:latin typeface="Times New Roman" pitchFamily="18" charset="0"/>
                <a:cs typeface="Times New Roman" pitchFamily="18" charset="0"/>
              </a:rPr>
              <a:t>: </a:t>
            </a:r>
          </a:p>
          <a:p>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Tiếp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tục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chính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nội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ngoại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lỗi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thời</a:t>
            </a:r>
            <a:r>
              <a:rPr lang="en-US" sz="4000" dirty="0">
                <a:latin typeface="Times New Roman" pitchFamily="18" charset="0"/>
                <a:cs typeface="Times New Roman" pitchFamily="18" charset="0"/>
              </a:rPr>
              <a:t>. </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517525"/>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287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arn(inVertical)">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5410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3048000" y="1066800"/>
            <a:ext cx="2667000" cy="1524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429000" y="2590800"/>
            <a:ext cx="2209800" cy="156952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735782" y="170213"/>
            <a:ext cx="3332018" cy="618630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000" dirty="0" smtClean="0">
                <a:latin typeface="Times New Roman" pitchFamily="18" charset="0"/>
                <a:cs typeface="Times New Roman" pitchFamily="18" charset="0"/>
              </a:rPr>
              <a:t>.</a:t>
            </a:r>
            <a:r>
              <a:rPr lang="en-US" sz="2000" b="1" i="1" dirty="0" err="1">
                <a:latin typeface="Times New Roman" pitchFamily="18" charset="0"/>
                <a:cs typeface="Times New Roman" pitchFamily="18" charset="0"/>
              </a:rPr>
              <a:t>Triều</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đình</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nhà</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Nguyễn</a:t>
            </a:r>
            <a:r>
              <a:rPr lang="en-US" sz="2000" b="1" i="1" dirty="0">
                <a:latin typeface="Times New Roman" pitchFamily="18" charset="0"/>
                <a:cs typeface="Times New Roman" pitchFamily="18" charset="0"/>
              </a:rPr>
              <a:t>: </a:t>
            </a:r>
          </a:p>
          <a:p>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Tiếp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tục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chính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sách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đối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nội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đối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ngoại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lỗi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thời</a:t>
            </a:r>
            <a:r>
              <a:rPr lang="en-US" sz="2000" dirty="0">
                <a:latin typeface="Times New Roman" pitchFamily="18" charset="0"/>
                <a:cs typeface="Times New Roman" pitchFamily="18" charset="0"/>
              </a:rPr>
              <a:t>. </a:t>
            </a:r>
            <a:endParaRPr lang="en-US" sz="2000" dirty="0" smtClean="0">
              <a:latin typeface="Times New Roman" pitchFamily="18" charset="0"/>
              <a:cs typeface="Times New Roman" pitchFamily="18" charset="0"/>
            </a:endParaRPr>
          </a:p>
          <a:p>
            <a:endParaRPr lang="en-US" sz="4800" dirty="0" smtClean="0">
              <a:latin typeface="Times New Roman" pitchFamily="18" charset="0"/>
              <a:cs typeface="Times New Roman" pitchFamily="18" charset="0"/>
            </a:endParaRPr>
          </a:p>
          <a:p>
            <a:endParaRPr lang="en-US" sz="4800" dirty="0">
              <a:latin typeface="Times New Roman" pitchFamily="18" charset="0"/>
              <a:cs typeface="Times New Roman" pitchFamily="18" charset="0"/>
            </a:endParaRPr>
          </a:p>
          <a:p>
            <a:r>
              <a:rPr lang="en-US" sz="4800" dirty="0" err="1" smtClean="0">
                <a:latin typeface="Times New Roman" pitchFamily="18" charset="0"/>
                <a:cs typeface="Times New Roman" pitchFamily="18" charset="0"/>
              </a:rPr>
              <a:t>tạo</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điều</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kiện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cho</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thực</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dân</a:t>
            </a:r>
            <a:r>
              <a:rPr lang="en-US" sz="4800" dirty="0">
                <a:latin typeface="Times New Roman" pitchFamily="18" charset="0"/>
                <a:cs typeface="Times New Roman" pitchFamily="18" charset="0"/>
              </a:rPr>
              <a:t> </a:t>
            </a:r>
            <a:r>
              <a:rPr lang="en-US" sz="4800" dirty="0" err="1" smtClean="0">
                <a:latin typeface="Times New Roman" pitchFamily="18" charset="0"/>
                <a:cs typeface="Times New Roman" pitchFamily="18" charset="0"/>
              </a:rPr>
              <a:t>Pháp</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tiếp</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tục</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kế</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hoạch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xâm</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lược</a:t>
            </a:r>
            <a:r>
              <a:rPr lang="en-US" sz="4800" dirty="0" smtClean="0">
                <a:latin typeface="Times New Roman" pitchFamily="18" charset="0"/>
                <a:cs typeface="Times New Roman" pitchFamily="18" charset="0"/>
              </a:rPr>
              <a:t> .</a:t>
            </a:r>
            <a:endParaRPr lang="en-US" sz="4800"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279525"/>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864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arn(inVertical)">
                                      <p:cBhvr>
                                        <p:cTn id="10" dur="5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barn(inVertical)">
                                      <p:cBhvr>
                                        <p:cTn id="1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616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75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799"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16134"/>
            <a:ext cx="29718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95062" y="816134"/>
            <a:ext cx="5367938" cy="2308324"/>
          </a:xfrm>
          <a:prstGeom prst="rect">
            <a:avLst/>
          </a:prstGeom>
          <a:noFill/>
        </p:spPr>
        <p:txBody>
          <a:bodyPr wrap="square" rtlCol="0">
            <a:spAutoFit/>
          </a:bodyPr>
          <a:lstStyle/>
          <a:p>
            <a:r>
              <a:rPr lang="en-US" sz="4800" b="1" dirty="0">
                <a:latin typeface="Times New Roman" pitchFamily="18" charset="0"/>
                <a:cs typeface="Times New Roman" pitchFamily="18" charset="0"/>
              </a:rPr>
              <a:t>2</a:t>
            </a:r>
            <a:r>
              <a:rPr lang="en-US" sz="4800"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Thực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dân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Pháp</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đánh</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chiếm</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Bắc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Kì</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lần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thứ</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nhất</a:t>
            </a:r>
            <a:r>
              <a:rPr lang="en-US" sz="4800" b="1" dirty="0">
                <a:latin typeface="Times New Roman" pitchFamily="18" charset="0"/>
                <a:cs typeface="Times New Roman" pitchFamily="18" charset="0"/>
              </a:rPr>
              <a:t> (1873)</a:t>
            </a:r>
            <a:endParaRPr lang="en-US" sz="4800"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958627"/>
            <a:ext cx="5540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483340"/>
            <a:ext cx="213995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34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barn(inVertical)">
                                      <p:cBhvr>
                                        <p:cTn id="10" dur="5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291"/>
                                        </p:tgtEl>
                                        <p:attrNameLst>
                                          <p:attrName>style.visibility</p:attrName>
                                        </p:attrNameLst>
                                      </p:cBhvr>
                                      <p:to>
                                        <p:strVal val="visible"/>
                                      </p:to>
                                    </p:set>
                                    <p:animEffect transition="in" filter="barn(inVertical)">
                                      <p:cBhvr>
                                        <p:cTn id="15"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839200" cy="6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7331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70" y="228600"/>
            <a:ext cx="8229600" cy="579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573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10200" y="314697"/>
            <a:ext cx="3581400" cy="5909310"/>
          </a:xfrm>
          <a:prstGeom prst="rect">
            <a:avLst/>
          </a:prstGeom>
          <a:noFill/>
        </p:spPr>
        <p:txBody>
          <a:bodyPr wrap="square" rtlCol="0">
            <a:spAutoFit/>
          </a:bodyPr>
          <a:lstStyle/>
          <a:p>
            <a:r>
              <a:rPr lang="en-US" sz="36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Lấy</a:t>
            </a:r>
            <a:r>
              <a:rPr lang="en-US" sz="5400" dirty="0" smtClean="0">
                <a:latin typeface="Times New Roman" pitchFamily="18" charset="0"/>
                <a:cs typeface="Times New Roman" pitchFamily="18" charset="0"/>
              </a:rPr>
              <a:t> </a:t>
            </a:r>
            <a:r>
              <a:rPr lang="en-US" sz="5400" dirty="0" err="1">
                <a:latin typeface="Times New Roman" pitchFamily="18" charset="0"/>
                <a:cs typeface="Times New Roman" pitchFamily="18" charset="0"/>
              </a:rPr>
              <a:t>cớ</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giải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quyết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vụ</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Đuy</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Puy</a:t>
            </a:r>
            <a:r>
              <a:rPr lang="en-US" sz="5400" dirty="0">
                <a:latin typeface="Times New Roman" pitchFamily="18" charset="0"/>
                <a:cs typeface="Times New Roman" pitchFamily="18" charset="0"/>
              </a:rPr>
              <a:t> , </a:t>
            </a:r>
            <a:r>
              <a:rPr lang="en-US" sz="5400" dirty="0" err="1">
                <a:latin typeface="Times New Roman" pitchFamily="18" charset="0"/>
                <a:cs typeface="Times New Roman" pitchFamily="18" charset="0"/>
              </a:rPr>
              <a:t>hơn</a:t>
            </a:r>
            <a:r>
              <a:rPr lang="en-US" sz="5400" dirty="0">
                <a:latin typeface="Times New Roman" pitchFamily="18" charset="0"/>
                <a:cs typeface="Times New Roman" pitchFamily="18" charset="0"/>
              </a:rPr>
              <a:t> </a:t>
            </a:r>
            <a:r>
              <a:rPr lang="fr-FR" sz="5400" dirty="0">
                <a:latin typeface="Times New Roman" pitchFamily="18" charset="0"/>
                <a:cs typeface="Times New Roman" pitchFamily="18" charset="0"/>
              </a:rPr>
              <a:t>200 </a:t>
            </a:r>
            <a:r>
              <a:rPr lang="fr-FR" sz="5400" dirty="0" err="1">
                <a:latin typeface="Times New Roman" pitchFamily="18" charset="0"/>
                <a:cs typeface="Times New Roman" pitchFamily="18" charset="0"/>
              </a:rPr>
              <a:t>quân</a:t>
            </a:r>
            <a:r>
              <a:rPr lang="fr-FR"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Pháp</a:t>
            </a:r>
            <a:r>
              <a:rPr lang="en-US" sz="5400" dirty="0">
                <a:latin typeface="Times New Roman" pitchFamily="18" charset="0"/>
                <a:cs typeface="Times New Roman" pitchFamily="18" charset="0"/>
              </a:rPr>
              <a:t> do </a:t>
            </a:r>
            <a:r>
              <a:rPr lang="fr-FR" sz="5400" dirty="0" err="1">
                <a:latin typeface="Times New Roman" pitchFamily="18" charset="0"/>
                <a:cs typeface="Times New Roman" pitchFamily="18" charset="0"/>
              </a:rPr>
              <a:t>Gác</a:t>
            </a:r>
            <a:r>
              <a:rPr lang="fr-FR" sz="5400" dirty="0">
                <a:latin typeface="Times New Roman" pitchFamily="18" charset="0"/>
                <a:cs typeface="Times New Roman" pitchFamily="18" charset="0"/>
              </a:rPr>
              <a:t>-</a:t>
            </a:r>
            <a:r>
              <a:rPr lang="fr-FR" sz="5400" dirty="0" err="1">
                <a:latin typeface="Times New Roman" pitchFamily="18" charset="0"/>
                <a:cs typeface="Times New Roman" pitchFamily="18" charset="0"/>
              </a:rPr>
              <a:t>ni-ê</a:t>
            </a:r>
            <a:r>
              <a:rPr lang="fr-FR" sz="5400" dirty="0">
                <a:latin typeface="Times New Roman" pitchFamily="18" charset="0"/>
                <a:cs typeface="Times New Roman" pitchFamily="18" charset="0"/>
              </a:rPr>
              <a:t> </a:t>
            </a:r>
            <a:r>
              <a:rPr lang="fr-FR" sz="5400" dirty="0" err="1">
                <a:latin typeface="Times New Roman" pitchFamily="18" charset="0"/>
                <a:cs typeface="Times New Roman" pitchFamily="18" charset="0"/>
              </a:rPr>
              <a:t>kéo</a:t>
            </a:r>
            <a:r>
              <a:rPr lang="fr-FR" sz="5400" dirty="0">
                <a:latin typeface="Times New Roman" pitchFamily="18" charset="0"/>
                <a:cs typeface="Times New Roman" pitchFamily="18" charset="0"/>
              </a:rPr>
              <a:t> ra </a:t>
            </a:r>
            <a:r>
              <a:rPr lang="fr-FR" sz="5400" dirty="0" err="1">
                <a:latin typeface="Times New Roman" pitchFamily="18" charset="0"/>
                <a:cs typeface="Times New Roman" pitchFamily="18" charset="0"/>
              </a:rPr>
              <a:t>Bắc</a:t>
            </a:r>
            <a:r>
              <a:rPr lang="fr-FR" sz="5400" dirty="0" smtClean="0">
                <a:latin typeface="Times New Roman" pitchFamily="18" charset="0"/>
                <a:cs typeface="Times New Roman" pitchFamily="18" charset="0"/>
              </a:rPr>
              <a:t>.</a:t>
            </a:r>
            <a:endParaRPr lang="en-US" sz="5400" dirty="0">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
            <a:ext cx="4924425" cy="662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rot="9435339">
            <a:off x="3276126" y="1980990"/>
            <a:ext cx="484632" cy="48920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0942" y="2788355"/>
            <a:ext cx="51276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22843">
            <a:off x="4314824" y="4240548"/>
            <a:ext cx="51276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151735">
            <a:off x="3580102" y="5052892"/>
            <a:ext cx="51276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5618" y="3355343"/>
            <a:ext cx="51276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90239">
            <a:off x="2881971" y="1380058"/>
            <a:ext cx="343601" cy="68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80546"/>
            <a:ext cx="1871662" cy="2919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5076" y="120801"/>
            <a:ext cx="5492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2330493" y="1143000"/>
            <a:ext cx="568237"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4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365"/>
                                        </p:tgtEl>
                                        <p:attrNameLst>
                                          <p:attrName>style.visibility</p:attrName>
                                        </p:attrNameLst>
                                      </p:cBhvr>
                                      <p:to>
                                        <p:strVal val="visible"/>
                                      </p:to>
                                    </p:set>
                                    <p:animEffect transition="in" filter="barn(inVertical)">
                                      <p:cBhvr>
                                        <p:cTn id="17" dur="500"/>
                                        <p:tgtEl>
                                          <p:spTgt spid="15365"/>
                                        </p:tgtEl>
                                      </p:cBhvr>
                                    </p:animEffect>
                                  </p:childTnLst>
                                </p:cTn>
                              </p:par>
                              <p:par>
                                <p:cTn id="18" presetID="16" presetClass="entr" presetSubtype="21" fill="hold" nodeType="withEffect">
                                  <p:stCondLst>
                                    <p:cond delay="0"/>
                                  </p:stCondLst>
                                  <p:childTnLst>
                                    <p:set>
                                      <p:cBhvr>
                                        <p:cTn id="19" dur="1" fill="hold">
                                          <p:stCondLst>
                                            <p:cond delay="0"/>
                                          </p:stCondLst>
                                        </p:cTn>
                                        <p:tgtEl>
                                          <p:spTgt spid="15364"/>
                                        </p:tgtEl>
                                        <p:attrNameLst>
                                          <p:attrName>style.visibility</p:attrName>
                                        </p:attrNameLst>
                                      </p:cBhvr>
                                      <p:to>
                                        <p:strVal val="visible"/>
                                      </p:to>
                                    </p:set>
                                    <p:animEffect transition="in" filter="barn(inVertical)">
                                      <p:cBhvr>
                                        <p:cTn id="20" dur="500"/>
                                        <p:tgtEl>
                                          <p:spTgt spid="15364"/>
                                        </p:tgtEl>
                                      </p:cBhvr>
                                    </p:animEffect>
                                  </p:childTnLst>
                                </p:cTn>
                              </p:par>
                              <p:par>
                                <p:cTn id="21" presetID="16" presetClass="entr" presetSubtype="21" fill="hold" nodeType="withEffect">
                                  <p:stCondLst>
                                    <p:cond delay="0"/>
                                  </p:stCondLst>
                                  <p:childTnLst>
                                    <p:set>
                                      <p:cBhvr>
                                        <p:cTn id="22" dur="1" fill="hold">
                                          <p:stCondLst>
                                            <p:cond delay="0"/>
                                          </p:stCondLst>
                                        </p:cTn>
                                        <p:tgtEl>
                                          <p:spTgt spid="15366"/>
                                        </p:tgtEl>
                                        <p:attrNameLst>
                                          <p:attrName>style.visibility</p:attrName>
                                        </p:attrNameLst>
                                      </p:cBhvr>
                                      <p:to>
                                        <p:strVal val="visible"/>
                                      </p:to>
                                    </p:set>
                                    <p:animEffect transition="in" filter="barn(inVertical)">
                                      <p:cBhvr>
                                        <p:cTn id="23" dur="500"/>
                                        <p:tgtEl>
                                          <p:spTgt spid="15366"/>
                                        </p:tgtEl>
                                      </p:cBhvr>
                                    </p:animEffect>
                                  </p:childTnLst>
                                </p:cTn>
                              </p:par>
                              <p:par>
                                <p:cTn id="24" presetID="16" presetClass="entr" presetSubtype="21" fill="hold" nodeType="withEffect">
                                  <p:stCondLst>
                                    <p:cond delay="0"/>
                                  </p:stCondLst>
                                  <p:childTnLst>
                                    <p:set>
                                      <p:cBhvr>
                                        <p:cTn id="25" dur="1" fill="hold">
                                          <p:stCondLst>
                                            <p:cond delay="0"/>
                                          </p:stCondLst>
                                        </p:cTn>
                                        <p:tgtEl>
                                          <p:spTgt spid="15363"/>
                                        </p:tgtEl>
                                        <p:attrNameLst>
                                          <p:attrName>style.visibility</p:attrName>
                                        </p:attrNameLst>
                                      </p:cBhvr>
                                      <p:to>
                                        <p:strVal val="visible"/>
                                      </p:to>
                                    </p:set>
                                    <p:animEffect transition="in" filter="barn(inVertical)">
                                      <p:cBhvr>
                                        <p:cTn id="26" dur="500"/>
                                        <p:tgtEl>
                                          <p:spTgt spid="1536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nodeType="withEffect">
                                  <p:stCondLst>
                                    <p:cond delay="0"/>
                                  </p:stCondLst>
                                  <p:childTnLst>
                                    <p:set>
                                      <p:cBhvr>
                                        <p:cTn id="31" dur="1" fill="hold">
                                          <p:stCondLst>
                                            <p:cond delay="0"/>
                                          </p:stCondLst>
                                        </p:cTn>
                                        <p:tgtEl>
                                          <p:spTgt spid="15367"/>
                                        </p:tgtEl>
                                        <p:attrNameLst>
                                          <p:attrName>style.visibility</p:attrName>
                                        </p:attrNameLst>
                                      </p:cBhvr>
                                      <p:to>
                                        <p:strVal val="visible"/>
                                      </p:to>
                                    </p:set>
                                    <p:animEffect transition="in" filter="barn(inVertical)">
                                      <p:cBhvr>
                                        <p:cTn id="32" dur="500"/>
                                        <p:tgtEl>
                                          <p:spTgt spid="1536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5368"/>
                                        </p:tgtEl>
                                        <p:attrNameLst>
                                          <p:attrName>style.visibility</p:attrName>
                                        </p:attrNameLst>
                                      </p:cBhvr>
                                      <p:to>
                                        <p:strVal val="visible"/>
                                      </p:to>
                                    </p:set>
                                    <p:animEffect transition="in" filter="fade">
                                      <p:cBhvr>
                                        <p:cTn id="37" dur="1000"/>
                                        <p:tgtEl>
                                          <p:spTgt spid="15368"/>
                                        </p:tgtEl>
                                      </p:cBhvr>
                                    </p:animEffect>
                                    <p:anim calcmode="lin" valueType="num">
                                      <p:cBhvr>
                                        <p:cTn id="38" dur="1000" fill="hold"/>
                                        <p:tgtEl>
                                          <p:spTgt spid="15368"/>
                                        </p:tgtEl>
                                        <p:attrNameLst>
                                          <p:attrName>ppt_x</p:attrName>
                                        </p:attrNameLst>
                                      </p:cBhvr>
                                      <p:tavLst>
                                        <p:tav tm="0">
                                          <p:val>
                                            <p:strVal val="#ppt_x"/>
                                          </p:val>
                                        </p:tav>
                                        <p:tav tm="100000">
                                          <p:val>
                                            <p:strVal val="#ppt_x"/>
                                          </p:val>
                                        </p:tav>
                                      </p:tavLst>
                                    </p:anim>
                                    <p:anim calcmode="lin" valueType="num">
                                      <p:cBhvr>
                                        <p:cTn id="39" dur="1000" fill="hold"/>
                                        <p:tgtEl>
                                          <p:spTgt spid="1536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369"/>
                                        </p:tgtEl>
                                        <p:attrNameLst>
                                          <p:attrName>style.visibility</p:attrName>
                                        </p:attrNameLst>
                                      </p:cBhvr>
                                      <p:to>
                                        <p:strVal val="visible"/>
                                      </p:to>
                                    </p:set>
                                    <p:animEffect transition="in" filter="barn(inVertical)">
                                      <p:cBhvr>
                                        <p:cTn id="44" dur="500"/>
                                        <p:tgtEl>
                                          <p:spTgt spid="1536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10200" y="76200"/>
            <a:ext cx="3733800" cy="6063198"/>
          </a:xfrm>
          <a:prstGeom prst="rect">
            <a:avLst/>
          </a:prstGeom>
          <a:noFill/>
        </p:spPr>
        <p:txBody>
          <a:bodyPr wrap="square" rtlCol="0">
            <a:spAutoFit/>
          </a:bodyPr>
          <a:lstStyle/>
          <a:p>
            <a:r>
              <a:rPr lang="en-US" sz="2000" dirty="0" err="1" smtClean="0">
                <a:latin typeface="Times New Roman" pitchFamily="18" charset="0"/>
                <a:cs typeface="Times New Roman" pitchFamily="18" charset="0"/>
              </a:rPr>
              <a:t>Lấy</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cớ</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vụ</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Đuy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Puy</a:t>
            </a:r>
            <a:r>
              <a:rPr lang="en-US" sz="2000" dirty="0">
                <a:latin typeface="Times New Roman" pitchFamily="18" charset="0"/>
                <a:cs typeface="Times New Roman" pitchFamily="18" charset="0"/>
              </a:rPr>
              <a:t> , </a:t>
            </a:r>
            <a:r>
              <a:rPr lang="en-US" sz="2000" dirty="0" err="1">
                <a:latin typeface="Times New Roman" pitchFamily="18" charset="0"/>
                <a:cs typeface="Times New Roman" pitchFamily="18" charset="0"/>
              </a:rPr>
              <a:t>hơn</a:t>
            </a:r>
            <a:r>
              <a:rPr lang="en-US" sz="2000" dirty="0">
                <a:latin typeface="Times New Roman" pitchFamily="18" charset="0"/>
                <a:cs typeface="Times New Roman" pitchFamily="18" charset="0"/>
              </a:rPr>
              <a:t> </a:t>
            </a:r>
            <a:r>
              <a:rPr lang="fr-FR" sz="2000" dirty="0">
                <a:latin typeface="Times New Roman" pitchFamily="18" charset="0"/>
                <a:cs typeface="Times New Roman" pitchFamily="18" charset="0"/>
              </a:rPr>
              <a:t>200 </a:t>
            </a:r>
            <a:r>
              <a:rPr lang="fr-FR" sz="2000" dirty="0" err="1">
                <a:latin typeface="Times New Roman" pitchFamily="18" charset="0"/>
                <a:cs typeface="Times New Roman" pitchFamily="18" charset="0"/>
              </a:rPr>
              <a:t>quân</a:t>
            </a:r>
            <a:r>
              <a:rPr lang="fr-FR"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Pháp</a:t>
            </a:r>
            <a:r>
              <a:rPr lang="en-US" sz="2000" dirty="0">
                <a:latin typeface="Times New Roman" pitchFamily="18" charset="0"/>
                <a:cs typeface="Times New Roman" pitchFamily="18" charset="0"/>
              </a:rPr>
              <a:t> do </a:t>
            </a:r>
            <a:r>
              <a:rPr lang="fr-FR" sz="2000" dirty="0" err="1">
                <a:latin typeface="Times New Roman" pitchFamily="18" charset="0"/>
                <a:cs typeface="Times New Roman" pitchFamily="18" charset="0"/>
              </a:rPr>
              <a:t>Gác</a:t>
            </a:r>
            <a:r>
              <a:rPr lang="fr-FR" sz="2000" dirty="0">
                <a:latin typeface="Times New Roman" pitchFamily="18" charset="0"/>
                <a:cs typeface="Times New Roman" pitchFamily="18" charset="0"/>
              </a:rPr>
              <a:t>-</a:t>
            </a:r>
            <a:r>
              <a:rPr lang="fr-FR" sz="2000" dirty="0" err="1">
                <a:latin typeface="Times New Roman" pitchFamily="18" charset="0"/>
                <a:cs typeface="Times New Roman" pitchFamily="18" charset="0"/>
              </a:rPr>
              <a:t>ni-ê</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kéo</a:t>
            </a:r>
            <a:r>
              <a:rPr lang="fr-FR" sz="2000" dirty="0">
                <a:latin typeface="Times New Roman" pitchFamily="18" charset="0"/>
                <a:cs typeface="Times New Roman" pitchFamily="18" charset="0"/>
              </a:rPr>
              <a:t> ra </a:t>
            </a:r>
            <a:r>
              <a:rPr lang="fr-FR" sz="2000" dirty="0" err="1">
                <a:latin typeface="Times New Roman" pitchFamily="18" charset="0"/>
                <a:cs typeface="Times New Roman" pitchFamily="18" charset="0"/>
              </a:rPr>
              <a:t>Bắc</a:t>
            </a:r>
            <a:r>
              <a:rPr lang="fr-FR" sz="2000"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a:p>
            <a:endParaRPr lang="fr-FR" sz="4000" dirty="0" smtClean="0">
              <a:latin typeface="Times New Roman" pitchFamily="18" charset="0"/>
              <a:cs typeface="Times New Roman" pitchFamily="18" charset="0"/>
            </a:endParaRPr>
          </a:p>
          <a:p>
            <a:r>
              <a:rPr lang="fr-FR" sz="4800" dirty="0" smtClean="0">
                <a:latin typeface="Times New Roman" pitchFamily="18" charset="0"/>
                <a:cs typeface="Times New Roman" pitchFamily="18" charset="0"/>
              </a:rPr>
              <a:t>+  </a:t>
            </a:r>
            <a:r>
              <a:rPr lang="fr-FR" sz="4800" dirty="0" err="1">
                <a:latin typeface="Times New Roman" pitchFamily="18" charset="0"/>
                <a:cs typeface="Times New Roman" pitchFamily="18" charset="0"/>
              </a:rPr>
              <a:t>Sáng</a:t>
            </a:r>
            <a:r>
              <a:rPr lang="fr-FR" sz="4800" dirty="0">
                <a:latin typeface="Times New Roman" pitchFamily="18" charset="0"/>
                <a:cs typeface="Times New Roman" pitchFamily="18" charset="0"/>
              </a:rPr>
              <a:t> 20/11/1873  </a:t>
            </a:r>
            <a:r>
              <a:rPr lang="fr-FR" sz="4800" dirty="0" err="1">
                <a:latin typeface="Times New Roman" pitchFamily="18" charset="0"/>
                <a:cs typeface="Times New Roman" pitchFamily="18" charset="0"/>
              </a:rPr>
              <a:t>quân</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Pháp</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nổ</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súng</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đánh</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chiếm</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thành</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Hà</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Nội</a:t>
            </a:r>
            <a:r>
              <a:rPr lang="fr-FR" sz="4800" dirty="0">
                <a:latin typeface="Times New Roman" pitchFamily="18" charset="0"/>
                <a:cs typeface="Times New Roman" pitchFamily="18" charset="0"/>
              </a:rPr>
              <a:t>. </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8037" y="914400"/>
            <a:ext cx="5492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6200"/>
            <a:ext cx="5105400"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4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barn(inVertical)">
                                      <p:cBhvr>
                                        <p:cTn id="12" dur="500"/>
                                        <p:tgtEl>
                                          <p:spTgt spid="1638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extLst>
              <p:ext uri="{D42A27DB-BD31-4B8C-83A1-F6EECF244321}">
                <p14:modId xmlns:p14="http://schemas.microsoft.com/office/powerpoint/2010/main" val="1970021448"/>
              </p:ext>
            </p:extLst>
          </p:nvPr>
        </p:nvGraphicFramePr>
        <p:xfrm>
          <a:off x="152400" y="735255"/>
          <a:ext cx="8763000" cy="2255557"/>
        </p:xfrm>
        <a:graphic>
          <a:graphicData uri="http://schemas.openxmlformats.org/drawingml/2006/table">
            <a:tbl>
              <a:tblPr/>
              <a:tblGrid>
                <a:gridCol w="4381500">
                  <a:extLst>
                    <a:ext uri="{9D8B030D-6E8A-4147-A177-3AD203B41FA5}">
                      <a16:colId xmlns="" xmlns:a16="http://schemas.microsoft.com/office/drawing/2014/main" val="20000"/>
                    </a:ext>
                  </a:extLst>
                </a:gridCol>
                <a:gridCol w="4381500">
                  <a:extLst>
                    <a:ext uri="{9D8B030D-6E8A-4147-A177-3AD203B41FA5}">
                      <a16:colId xmlns="" xmlns:a16="http://schemas.microsoft.com/office/drawing/2014/main" val="20001"/>
                    </a:ext>
                  </a:extLst>
                </a:gridCol>
              </a:tblGrid>
              <a:tr h="487699">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a:ln>
                            <a:noFill/>
                          </a:ln>
                          <a:solidFill>
                            <a:srgbClr val="FF3300"/>
                          </a:solidFill>
                          <a:effectLst/>
                          <a:latin typeface="Times New Roman" pitchFamily="18" charset="0"/>
                          <a:cs typeface="Times New Roman" pitchFamily="18" charset="0"/>
                        </a:rPr>
                        <a:t>Quân</a:t>
                      </a:r>
                      <a:r>
                        <a:rPr kumimoji="0" lang="en-US" sz="2400" b="1" i="0" u="none" strike="noStrike" cap="none" normalizeH="0" baseline="0" dirty="0">
                          <a:ln>
                            <a:noFill/>
                          </a:ln>
                          <a:solidFill>
                            <a:srgbClr val="FF33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3300"/>
                          </a:solidFill>
                          <a:effectLst/>
                          <a:latin typeface="Times New Roman" pitchFamily="18" charset="0"/>
                          <a:cs typeface="Times New Roman" pitchFamily="18" charset="0"/>
                        </a:rPr>
                        <a:t>triều</a:t>
                      </a:r>
                      <a:r>
                        <a:rPr kumimoji="0" lang="en-US" sz="2400" b="1" i="0" u="none" strike="noStrike" cap="none" normalizeH="0" baseline="0" dirty="0">
                          <a:ln>
                            <a:noFill/>
                          </a:ln>
                          <a:solidFill>
                            <a:srgbClr val="FF33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3300"/>
                          </a:solidFill>
                          <a:effectLst/>
                          <a:latin typeface="Times New Roman" pitchFamily="18" charset="0"/>
                          <a:cs typeface="Times New Roman" pitchFamily="18" charset="0"/>
                        </a:rPr>
                        <a:t>đình</a:t>
                      </a:r>
                      <a:endParaRPr kumimoji="0" lang="en-US" sz="2400" b="1" i="0" u="none" strike="noStrike" cap="none" normalizeH="0" baseline="0" dirty="0">
                        <a:ln>
                          <a:noFill/>
                        </a:ln>
                        <a:solidFill>
                          <a:srgbClr val="FF3300"/>
                        </a:solidFill>
                        <a:effectLst/>
                        <a:latin typeface="Times New Roman" pitchFamily="18" charset="0"/>
                        <a:cs typeface="Times New Roman" pitchFamily="18" charset="0"/>
                      </a:endParaRPr>
                    </a:p>
                  </a:txBody>
                  <a:tcPr marT="60969" marB="609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a:ln>
                            <a:noFill/>
                          </a:ln>
                          <a:solidFill>
                            <a:srgbClr val="FF3300"/>
                          </a:solidFill>
                          <a:effectLst/>
                          <a:latin typeface="Times New Roman" pitchFamily="18" charset="0"/>
                          <a:cs typeface="Times New Roman" pitchFamily="18" charset="0"/>
                        </a:rPr>
                        <a:t>Quân</a:t>
                      </a:r>
                      <a:r>
                        <a:rPr kumimoji="0" lang="en-US" sz="2400" b="1" i="0" u="none" strike="noStrike" cap="none" normalizeH="0" baseline="0" dirty="0">
                          <a:ln>
                            <a:noFill/>
                          </a:ln>
                          <a:solidFill>
                            <a:srgbClr val="FF33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3300"/>
                          </a:solidFill>
                          <a:effectLst/>
                          <a:latin typeface="Times New Roman" pitchFamily="18" charset="0"/>
                          <a:cs typeface="Times New Roman" pitchFamily="18" charset="0"/>
                        </a:rPr>
                        <a:t>Pháp</a:t>
                      </a:r>
                      <a:endParaRPr kumimoji="0" lang="en-US" sz="2400" b="1" i="0" u="none" strike="noStrike" cap="none" normalizeH="0" baseline="0" dirty="0">
                        <a:ln>
                          <a:noFill/>
                        </a:ln>
                        <a:solidFill>
                          <a:srgbClr val="FF3300"/>
                        </a:solidFill>
                        <a:effectLst/>
                        <a:latin typeface="Times New Roman" pitchFamily="18" charset="0"/>
                        <a:cs typeface="Times New Roman" pitchFamily="18" charset="0"/>
                      </a:endParaRPr>
                    </a:p>
                  </a:txBody>
                  <a:tcPr marT="60969" marB="609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0"/>
                  </a:ext>
                </a:extLst>
              </a:tr>
              <a:tr h="1341139">
                <a:tc>
                  <a:txBody>
                    <a:bodyPr/>
                    <a:lstStyle/>
                    <a:p>
                      <a:r>
                        <a:rPr lang="en-US" sz="2700" b="0" kern="1200" dirty="0" err="1">
                          <a:solidFill>
                            <a:srgbClr val="0000CC"/>
                          </a:solidFill>
                          <a:effectLst/>
                          <a:latin typeface="Times New Roman" pitchFamily="18" charset="0"/>
                          <a:ea typeface="+mn-ea"/>
                          <a:cs typeface="Times New Roman" pitchFamily="18" charset="0"/>
                        </a:rPr>
                        <a:t>Gồm</a:t>
                      </a:r>
                      <a:r>
                        <a:rPr lang="en-US" sz="2700" b="0" kern="1200" dirty="0">
                          <a:solidFill>
                            <a:srgbClr val="0000CC"/>
                          </a:solidFill>
                          <a:effectLst/>
                          <a:latin typeface="Times New Roman" pitchFamily="18" charset="0"/>
                          <a:ea typeface="+mn-ea"/>
                          <a:cs typeface="Times New Roman" pitchFamily="18" charset="0"/>
                        </a:rPr>
                        <a:t> 7000 </a:t>
                      </a:r>
                      <a:r>
                        <a:rPr lang="en-US" sz="2700" b="0" kern="1200" dirty="0" err="1">
                          <a:solidFill>
                            <a:srgbClr val="0000CC"/>
                          </a:solidFill>
                          <a:effectLst/>
                          <a:latin typeface="Times New Roman" pitchFamily="18" charset="0"/>
                          <a:ea typeface="+mn-ea"/>
                          <a:cs typeface="Times New Roman" pitchFamily="18" charset="0"/>
                        </a:rPr>
                        <a:t>quân</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chưa</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kể</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lực</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lượng</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nhân</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dân</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phối</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hợp</a:t>
                      </a:r>
                      <a:r>
                        <a:rPr lang="en-US" sz="2700" b="0" kern="1200" dirty="0">
                          <a:solidFill>
                            <a:srgbClr val="0000CC"/>
                          </a:solidFill>
                          <a:effectLst/>
                          <a:latin typeface="Times New Roman" pitchFamily="18" charset="0"/>
                          <a:ea typeface="+mn-ea"/>
                          <a:cs typeface="Times New Roman" pitchFamily="18" charset="0"/>
                        </a:rPr>
                        <a:t> do </a:t>
                      </a:r>
                      <a:r>
                        <a:rPr lang="en-US" sz="2700" b="0" kern="1200" dirty="0" err="1">
                          <a:solidFill>
                            <a:srgbClr val="0000CC"/>
                          </a:solidFill>
                          <a:effectLst/>
                          <a:latin typeface="Times New Roman" pitchFamily="18" charset="0"/>
                          <a:ea typeface="+mn-ea"/>
                          <a:cs typeface="Times New Roman" pitchFamily="18" charset="0"/>
                        </a:rPr>
                        <a:t>Tổng</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đốc</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Hà</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Nội</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Nguyễn</a:t>
                      </a:r>
                      <a:r>
                        <a:rPr lang="en-US" sz="2700" b="0" kern="1200" dirty="0">
                          <a:solidFill>
                            <a:srgbClr val="0000CC"/>
                          </a:solidFill>
                          <a:effectLst/>
                          <a:latin typeface="Times New Roman" pitchFamily="18" charset="0"/>
                          <a:ea typeface="+mn-ea"/>
                          <a:cs typeface="Times New Roman" pitchFamily="18" charset="0"/>
                        </a:rPr>
                        <a:t> Tri </a:t>
                      </a:r>
                      <a:r>
                        <a:rPr lang="en-US" sz="2700" b="0" kern="1200" dirty="0" err="1">
                          <a:solidFill>
                            <a:srgbClr val="0000CC"/>
                          </a:solidFill>
                          <a:effectLst/>
                          <a:latin typeface="Times New Roman" pitchFamily="18" charset="0"/>
                          <a:ea typeface="+mn-ea"/>
                          <a:cs typeface="Times New Roman" pitchFamily="18" charset="0"/>
                        </a:rPr>
                        <a:t>Phương</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chỉ</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huy</a:t>
                      </a:r>
                      <a:r>
                        <a:rPr lang="en-US" sz="2700" b="0" kern="1200" dirty="0">
                          <a:solidFill>
                            <a:srgbClr val="0000CC"/>
                          </a:solidFill>
                          <a:effectLst/>
                          <a:latin typeface="Times New Roman" pitchFamily="18" charset="0"/>
                          <a:ea typeface="+mn-ea"/>
                          <a:cs typeface="Times New Roman" pitchFamily="18" charset="0"/>
                        </a:rPr>
                        <a:t>.</a:t>
                      </a:r>
                      <a:endParaRPr lang="vi-VN" sz="2700" b="0" kern="1200" dirty="0">
                        <a:solidFill>
                          <a:srgbClr val="0000CC"/>
                        </a:solidFill>
                        <a:effectLst/>
                        <a:latin typeface="Times New Roman" pitchFamily="18" charset="0"/>
                        <a:ea typeface="+mn-ea"/>
                        <a:cs typeface="Times New Roman" pitchFamily="18" charset="0"/>
                      </a:endParaRPr>
                    </a:p>
                  </a:txBody>
                  <a:tcPr marT="60969" marB="609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lang="en-US" sz="2700" b="0" kern="1200" dirty="0" err="1">
                          <a:solidFill>
                            <a:srgbClr val="0000CC"/>
                          </a:solidFill>
                          <a:effectLst/>
                          <a:latin typeface="Times New Roman" pitchFamily="18" charset="0"/>
                          <a:ea typeface="+mn-ea"/>
                          <a:cs typeface="Times New Roman" pitchFamily="18" charset="0"/>
                        </a:rPr>
                        <a:t>Gồm</a:t>
                      </a:r>
                      <a:r>
                        <a:rPr lang="en-US" sz="2700" b="0" kern="1200" dirty="0">
                          <a:solidFill>
                            <a:srgbClr val="0000CC"/>
                          </a:solidFill>
                          <a:effectLst/>
                          <a:latin typeface="Times New Roman" pitchFamily="18" charset="0"/>
                          <a:ea typeface="+mn-ea"/>
                          <a:cs typeface="Times New Roman" pitchFamily="18" charset="0"/>
                        </a:rPr>
                        <a:t> 212 </a:t>
                      </a:r>
                      <a:r>
                        <a:rPr lang="en-US" sz="2700" b="0" kern="1200" dirty="0" err="1">
                          <a:solidFill>
                            <a:srgbClr val="0000CC"/>
                          </a:solidFill>
                          <a:effectLst/>
                          <a:latin typeface="Times New Roman" pitchFamily="18" charset="0"/>
                          <a:ea typeface="+mn-ea"/>
                          <a:cs typeface="Times New Roman" pitchFamily="18" charset="0"/>
                        </a:rPr>
                        <a:t>tên</a:t>
                      </a:r>
                      <a:r>
                        <a:rPr lang="en-US" sz="2700" b="0" kern="1200" dirty="0">
                          <a:solidFill>
                            <a:srgbClr val="0000CC"/>
                          </a:solidFill>
                          <a:effectLst/>
                          <a:latin typeface="Times New Roman" pitchFamily="18" charset="0"/>
                          <a:ea typeface="+mn-ea"/>
                          <a:cs typeface="Times New Roman" pitchFamily="18" charset="0"/>
                        </a:rPr>
                        <a:t>, 11 </a:t>
                      </a:r>
                      <a:r>
                        <a:rPr lang="en-US" sz="2700" b="0" kern="1200" dirty="0" err="1">
                          <a:solidFill>
                            <a:srgbClr val="0000CC"/>
                          </a:solidFill>
                          <a:effectLst/>
                          <a:latin typeface="Times New Roman" pitchFamily="18" charset="0"/>
                          <a:ea typeface="+mn-ea"/>
                          <a:cs typeface="Times New Roman" pitchFamily="18" charset="0"/>
                        </a:rPr>
                        <a:t>khẩu</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đại</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bác</a:t>
                      </a:r>
                      <a:r>
                        <a:rPr lang="en-US" sz="2700" b="0" kern="1200" dirty="0">
                          <a:solidFill>
                            <a:srgbClr val="0000CC"/>
                          </a:solidFill>
                          <a:effectLst/>
                          <a:latin typeface="Times New Roman" pitchFamily="18" charset="0"/>
                          <a:ea typeface="+mn-ea"/>
                          <a:cs typeface="Times New Roman" pitchFamily="18" charset="0"/>
                        </a:rPr>
                        <a:t>, 2 </a:t>
                      </a:r>
                      <a:r>
                        <a:rPr lang="en-US" sz="2700" b="0" kern="1200" dirty="0" err="1">
                          <a:solidFill>
                            <a:srgbClr val="0000CC"/>
                          </a:solidFill>
                          <a:effectLst/>
                          <a:latin typeface="Times New Roman" pitchFamily="18" charset="0"/>
                          <a:ea typeface="+mn-ea"/>
                          <a:cs typeface="Times New Roman" pitchFamily="18" charset="0"/>
                        </a:rPr>
                        <a:t>tàu</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chiến</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và</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một</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tàu</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đổ</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bộ</a:t>
                      </a:r>
                      <a:r>
                        <a:rPr lang="en-US" sz="2700" b="0" kern="1200" dirty="0">
                          <a:solidFill>
                            <a:srgbClr val="0000CC"/>
                          </a:solidFill>
                          <a:effectLst/>
                          <a:latin typeface="Times New Roman" pitchFamily="18" charset="0"/>
                          <a:ea typeface="+mn-ea"/>
                          <a:cs typeface="Times New Roman" pitchFamily="18" charset="0"/>
                        </a:rPr>
                        <a:t> do </a:t>
                      </a:r>
                      <a:r>
                        <a:rPr lang="en-US" sz="2700" b="0" kern="1200" dirty="0" err="1">
                          <a:solidFill>
                            <a:srgbClr val="0000CC"/>
                          </a:solidFill>
                          <a:effectLst/>
                          <a:latin typeface="Times New Roman" pitchFamily="18" charset="0"/>
                          <a:ea typeface="+mn-ea"/>
                          <a:cs typeface="Times New Roman" pitchFamily="18" charset="0"/>
                        </a:rPr>
                        <a:t>Gác</a:t>
                      </a:r>
                      <a:r>
                        <a:rPr lang="en-US" sz="2700" b="0" kern="1200" dirty="0">
                          <a:solidFill>
                            <a:srgbClr val="0000CC"/>
                          </a:solidFill>
                          <a:effectLst/>
                          <a:latin typeface="Times New Roman" pitchFamily="18" charset="0"/>
                          <a:ea typeface="+mn-ea"/>
                          <a:cs typeface="Times New Roman" pitchFamily="18" charset="0"/>
                        </a:rPr>
                        <a:t>-</a:t>
                      </a:r>
                      <a:r>
                        <a:rPr lang="en-US" sz="2700" b="0" kern="1200" dirty="0" err="1">
                          <a:solidFill>
                            <a:srgbClr val="0000CC"/>
                          </a:solidFill>
                          <a:effectLst/>
                          <a:latin typeface="Times New Roman" pitchFamily="18" charset="0"/>
                          <a:ea typeface="+mn-ea"/>
                          <a:cs typeface="Times New Roman" pitchFamily="18" charset="0"/>
                        </a:rPr>
                        <a:t>ni</a:t>
                      </a:r>
                      <a:r>
                        <a:rPr lang="en-US" sz="2700" b="0" kern="1200" dirty="0">
                          <a:solidFill>
                            <a:srgbClr val="0000CC"/>
                          </a:solidFill>
                          <a:effectLst/>
                          <a:latin typeface="Times New Roman" pitchFamily="18" charset="0"/>
                          <a:ea typeface="+mn-ea"/>
                          <a:cs typeface="Times New Roman" pitchFamily="18" charset="0"/>
                        </a:rPr>
                        <a:t>-ê </a:t>
                      </a:r>
                      <a:r>
                        <a:rPr lang="en-US" sz="2700" b="0" kern="1200" dirty="0" err="1">
                          <a:solidFill>
                            <a:srgbClr val="0000CC"/>
                          </a:solidFill>
                          <a:effectLst/>
                          <a:latin typeface="Times New Roman" pitchFamily="18" charset="0"/>
                          <a:ea typeface="+mn-ea"/>
                          <a:cs typeface="Times New Roman" pitchFamily="18" charset="0"/>
                        </a:rPr>
                        <a:t>cầm</a:t>
                      </a:r>
                      <a:r>
                        <a:rPr lang="en-US" sz="2700" b="0" kern="1200" dirty="0">
                          <a:solidFill>
                            <a:srgbClr val="0000CC"/>
                          </a:solidFill>
                          <a:effectLst/>
                          <a:latin typeface="Times New Roman" pitchFamily="18" charset="0"/>
                          <a:ea typeface="+mn-ea"/>
                          <a:cs typeface="Times New Roman" pitchFamily="18" charset="0"/>
                        </a:rPr>
                        <a:t> </a:t>
                      </a:r>
                      <a:r>
                        <a:rPr lang="en-US" sz="2700" b="0" kern="1200" dirty="0" err="1">
                          <a:solidFill>
                            <a:srgbClr val="0000CC"/>
                          </a:solidFill>
                          <a:effectLst/>
                          <a:latin typeface="Times New Roman" pitchFamily="18" charset="0"/>
                          <a:ea typeface="+mn-ea"/>
                          <a:cs typeface="Times New Roman" pitchFamily="18" charset="0"/>
                        </a:rPr>
                        <a:t>đầu</a:t>
                      </a:r>
                      <a:r>
                        <a:rPr lang="en-US" sz="2700" b="0" kern="1200" dirty="0">
                          <a:solidFill>
                            <a:srgbClr val="0000CC"/>
                          </a:solidFill>
                          <a:effectLst/>
                          <a:latin typeface="Times New Roman" pitchFamily="18" charset="0"/>
                          <a:ea typeface="+mn-ea"/>
                          <a:cs typeface="Times New Roman" pitchFamily="18" charset="0"/>
                        </a:rPr>
                        <a:t>.</a:t>
                      </a:r>
                      <a:endParaRPr lang="vi-VN" sz="2700" b="0" kern="1200" dirty="0">
                        <a:solidFill>
                          <a:srgbClr val="0000CC"/>
                        </a:solidFill>
                        <a:effectLst/>
                        <a:latin typeface="Times New Roman" pitchFamily="18" charset="0"/>
                        <a:ea typeface="+mn-ea"/>
                        <a:cs typeface="Times New Roman" pitchFamily="18" charset="0"/>
                      </a:endParaRPr>
                    </a:p>
                  </a:txBody>
                  <a:tcPr marT="60969" marB="609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bl>
          </a:graphicData>
        </a:graphic>
      </p:graphicFrame>
      <p:sp>
        <p:nvSpPr>
          <p:cNvPr id="3" name="TextBox 2"/>
          <p:cNvSpPr txBox="1"/>
          <p:nvPr/>
        </p:nvSpPr>
        <p:spPr>
          <a:xfrm>
            <a:off x="1219200" y="100255"/>
            <a:ext cx="6553200" cy="400110"/>
          </a:xfrm>
          <a:prstGeom prst="rect">
            <a:avLst/>
          </a:prstGeom>
          <a:solidFill>
            <a:schemeClr val="accent1">
              <a:lumMod val="20000"/>
              <a:lumOff val="80000"/>
            </a:schemeClr>
          </a:solidFill>
        </p:spPr>
        <p:txBody>
          <a:bodyPr>
            <a:spAutoFit/>
          </a:bodyPr>
          <a:lstStyle/>
          <a:p>
            <a:pPr algn="ctr" eaLnBrk="1" hangingPunct="1">
              <a:defRPr/>
            </a:pPr>
            <a:r>
              <a:rPr lang="en-US" sz="2000" b="1" dirty="0" err="1">
                <a:solidFill>
                  <a:schemeClr val="accent6"/>
                </a:solidFill>
                <a:latin typeface="Times New Roman" pitchFamily="18" charset="0"/>
                <a:cs typeface="Times New Roman" pitchFamily="18" charset="0"/>
              </a:rPr>
              <a:t>Tương</a:t>
            </a:r>
            <a:r>
              <a:rPr lang="en-US" sz="2000" b="1" dirty="0">
                <a:solidFill>
                  <a:schemeClr val="accent6"/>
                </a:solidFill>
                <a:latin typeface="Times New Roman" pitchFamily="18" charset="0"/>
                <a:cs typeface="Times New Roman" pitchFamily="18" charset="0"/>
              </a:rPr>
              <a:t> </a:t>
            </a:r>
            <a:r>
              <a:rPr lang="en-US" sz="2000" b="1" dirty="0" err="1">
                <a:solidFill>
                  <a:schemeClr val="accent6"/>
                </a:solidFill>
                <a:latin typeface="Times New Roman" pitchFamily="18" charset="0"/>
                <a:cs typeface="Times New Roman" pitchFamily="18" charset="0"/>
              </a:rPr>
              <a:t>quan</a:t>
            </a:r>
            <a:r>
              <a:rPr lang="en-US" sz="2000" b="1" dirty="0">
                <a:solidFill>
                  <a:schemeClr val="accent6"/>
                </a:solidFill>
                <a:latin typeface="Times New Roman" pitchFamily="18" charset="0"/>
                <a:cs typeface="Times New Roman" pitchFamily="18" charset="0"/>
              </a:rPr>
              <a:t> </a:t>
            </a:r>
            <a:r>
              <a:rPr lang="en-US" sz="2000" b="1" dirty="0" err="1">
                <a:solidFill>
                  <a:schemeClr val="accent6"/>
                </a:solidFill>
                <a:latin typeface="Times New Roman" pitchFamily="18" charset="0"/>
                <a:cs typeface="Times New Roman" pitchFamily="18" charset="0"/>
              </a:rPr>
              <a:t>lực</a:t>
            </a:r>
            <a:r>
              <a:rPr lang="en-US" sz="2000" b="1" dirty="0">
                <a:solidFill>
                  <a:schemeClr val="accent6"/>
                </a:solidFill>
                <a:latin typeface="Times New Roman" pitchFamily="18" charset="0"/>
                <a:cs typeface="Times New Roman" pitchFamily="18" charset="0"/>
              </a:rPr>
              <a:t> </a:t>
            </a:r>
            <a:r>
              <a:rPr lang="en-US" sz="2000" b="1" dirty="0" err="1">
                <a:solidFill>
                  <a:schemeClr val="accent6"/>
                </a:solidFill>
                <a:latin typeface="Times New Roman" pitchFamily="18" charset="0"/>
                <a:cs typeface="Times New Roman" pitchFamily="18" charset="0"/>
              </a:rPr>
              <a:t>lượng</a:t>
            </a:r>
            <a:r>
              <a:rPr lang="en-US" sz="2000" b="1" dirty="0">
                <a:solidFill>
                  <a:schemeClr val="accent6"/>
                </a:solidFill>
                <a:latin typeface="Times New Roman" pitchFamily="18" charset="0"/>
                <a:cs typeface="Times New Roman" pitchFamily="18" charset="0"/>
              </a:rPr>
              <a:t> </a:t>
            </a:r>
            <a:r>
              <a:rPr lang="en-US" sz="2000" b="1" dirty="0" err="1">
                <a:solidFill>
                  <a:schemeClr val="accent6"/>
                </a:solidFill>
                <a:latin typeface="Times New Roman" pitchFamily="18" charset="0"/>
                <a:cs typeface="Times New Roman" pitchFamily="18" charset="0"/>
              </a:rPr>
              <a:t>giữa</a:t>
            </a:r>
            <a:r>
              <a:rPr lang="en-US" sz="2000" b="1" dirty="0">
                <a:solidFill>
                  <a:schemeClr val="accent6"/>
                </a:solidFill>
                <a:latin typeface="Times New Roman" pitchFamily="18" charset="0"/>
                <a:cs typeface="Times New Roman" pitchFamily="18" charset="0"/>
              </a:rPr>
              <a:t> </a:t>
            </a:r>
            <a:r>
              <a:rPr lang="en-US" sz="2000" b="1" dirty="0" err="1">
                <a:solidFill>
                  <a:schemeClr val="accent6"/>
                </a:solidFill>
                <a:latin typeface="Times New Roman" pitchFamily="18" charset="0"/>
                <a:cs typeface="Times New Roman" pitchFamily="18" charset="0"/>
              </a:rPr>
              <a:t>quân</a:t>
            </a:r>
            <a:r>
              <a:rPr lang="en-US" sz="2000" b="1" dirty="0">
                <a:solidFill>
                  <a:schemeClr val="accent6"/>
                </a:solidFill>
                <a:latin typeface="Times New Roman" pitchFamily="18" charset="0"/>
                <a:cs typeface="Times New Roman" pitchFamily="18" charset="0"/>
              </a:rPr>
              <a:t> </a:t>
            </a:r>
            <a:r>
              <a:rPr lang="en-US" sz="2000" b="1" dirty="0" err="1">
                <a:solidFill>
                  <a:schemeClr val="accent6"/>
                </a:solidFill>
                <a:latin typeface="Times New Roman" pitchFamily="18" charset="0"/>
                <a:cs typeface="Times New Roman" pitchFamily="18" charset="0"/>
              </a:rPr>
              <a:t>triều</a:t>
            </a:r>
            <a:r>
              <a:rPr lang="en-US" sz="2000" b="1" dirty="0">
                <a:solidFill>
                  <a:schemeClr val="accent6"/>
                </a:solidFill>
                <a:latin typeface="Times New Roman" pitchFamily="18" charset="0"/>
                <a:cs typeface="Times New Roman" pitchFamily="18" charset="0"/>
              </a:rPr>
              <a:t> </a:t>
            </a:r>
            <a:r>
              <a:rPr lang="en-US" sz="2000" b="1" dirty="0" err="1">
                <a:solidFill>
                  <a:schemeClr val="accent6"/>
                </a:solidFill>
                <a:latin typeface="Times New Roman" pitchFamily="18" charset="0"/>
                <a:cs typeface="Times New Roman" pitchFamily="18" charset="0"/>
              </a:rPr>
              <a:t>đình</a:t>
            </a:r>
            <a:r>
              <a:rPr lang="en-US" sz="2000" b="1" dirty="0">
                <a:solidFill>
                  <a:schemeClr val="accent6"/>
                </a:solidFill>
                <a:latin typeface="Times New Roman" pitchFamily="18" charset="0"/>
                <a:cs typeface="Times New Roman" pitchFamily="18" charset="0"/>
              </a:rPr>
              <a:t> </a:t>
            </a:r>
            <a:r>
              <a:rPr lang="en-US" sz="2000" b="1" dirty="0" err="1">
                <a:solidFill>
                  <a:schemeClr val="accent6"/>
                </a:solidFill>
                <a:latin typeface="Times New Roman" pitchFamily="18" charset="0"/>
                <a:cs typeface="Times New Roman" pitchFamily="18" charset="0"/>
              </a:rPr>
              <a:t>và</a:t>
            </a:r>
            <a:r>
              <a:rPr lang="en-US" sz="2000" b="1" dirty="0">
                <a:solidFill>
                  <a:schemeClr val="accent6"/>
                </a:solidFill>
                <a:latin typeface="Times New Roman" pitchFamily="18" charset="0"/>
                <a:cs typeface="Times New Roman" pitchFamily="18" charset="0"/>
              </a:rPr>
              <a:t> </a:t>
            </a:r>
            <a:r>
              <a:rPr lang="en-US" sz="2000" b="1" dirty="0" err="1">
                <a:solidFill>
                  <a:schemeClr val="accent6"/>
                </a:solidFill>
                <a:latin typeface="Times New Roman" pitchFamily="18" charset="0"/>
                <a:cs typeface="Times New Roman" pitchFamily="18" charset="0"/>
              </a:rPr>
              <a:t>quân</a:t>
            </a:r>
            <a:r>
              <a:rPr lang="en-US" sz="2000" b="1" dirty="0">
                <a:solidFill>
                  <a:schemeClr val="accent6"/>
                </a:solidFill>
                <a:latin typeface="Times New Roman" pitchFamily="18" charset="0"/>
                <a:cs typeface="Times New Roman" pitchFamily="18" charset="0"/>
              </a:rPr>
              <a:t> </a:t>
            </a:r>
            <a:r>
              <a:rPr lang="en-US" sz="2000" b="1" dirty="0" err="1">
                <a:solidFill>
                  <a:schemeClr val="accent6"/>
                </a:solidFill>
                <a:latin typeface="Times New Roman" pitchFamily="18" charset="0"/>
                <a:cs typeface="Times New Roman" pitchFamily="18" charset="0"/>
              </a:rPr>
              <a:t>Pháp</a:t>
            </a:r>
            <a:r>
              <a:rPr lang="en-US" sz="2000" b="1" dirty="0">
                <a:solidFill>
                  <a:schemeClr val="accent6"/>
                </a:solidFill>
                <a:latin typeface="Times New Roman" pitchFamily="18" charset="0"/>
                <a:cs typeface="Times New Roman" pitchFamily="18" charset="0"/>
              </a:rPr>
              <a:t> </a:t>
            </a:r>
            <a:endParaRPr lang="vi-VN" sz="2000" b="1" dirty="0">
              <a:solidFill>
                <a:schemeClr val="accent6"/>
              </a:solidFill>
              <a:latin typeface="Times New Roman" pitchFamily="18" charset="0"/>
              <a:cs typeface="Times New Roman" pitchFamily="18" charset="0"/>
            </a:endParaRPr>
          </a:p>
        </p:txBody>
      </p:sp>
      <p:sp>
        <p:nvSpPr>
          <p:cNvPr id="4" name="TextBox 3"/>
          <p:cNvSpPr txBox="1">
            <a:spLocks noChangeArrowheads="1"/>
          </p:cNvSpPr>
          <p:nvPr/>
        </p:nvSpPr>
        <p:spPr bwMode="auto">
          <a:xfrm>
            <a:off x="162128" y="3116867"/>
            <a:ext cx="7162800" cy="46166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altLang="en-US" sz="2400" b="1" dirty="0">
                <a:cs typeface="Times New Roman" pitchFamily="18" charset="0"/>
              </a:rPr>
              <a:t>=&gt; </a:t>
            </a:r>
            <a:r>
              <a:rPr lang="en-US" altLang="en-US" sz="2400" b="1" dirty="0" err="1">
                <a:cs typeface="Times New Roman" pitchFamily="18" charset="0"/>
              </a:rPr>
              <a:t>Quân</a:t>
            </a:r>
            <a:r>
              <a:rPr lang="en-US" altLang="en-US" sz="2400" b="1" dirty="0">
                <a:cs typeface="Times New Roman" pitchFamily="18" charset="0"/>
              </a:rPr>
              <a:t> </a:t>
            </a:r>
            <a:r>
              <a:rPr lang="en-US" altLang="en-US" sz="2400" b="1" dirty="0" err="1">
                <a:cs typeface="Times New Roman" pitchFamily="18" charset="0"/>
              </a:rPr>
              <a:t>triều</a:t>
            </a:r>
            <a:r>
              <a:rPr lang="en-US" altLang="en-US" sz="2400" b="1" dirty="0">
                <a:cs typeface="Times New Roman" pitchFamily="18" charset="0"/>
              </a:rPr>
              <a:t> </a:t>
            </a:r>
            <a:r>
              <a:rPr lang="en-US" altLang="en-US" sz="2400" b="1" dirty="0" err="1">
                <a:cs typeface="Times New Roman" pitchFamily="18" charset="0"/>
              </a:rPr>
              <a:t>đình</a:t>
            </a:r>
            <a:r>
              <a:rPr lang="en-US" altLang="en-US" sz="2400" b="1" dirty="0">
                <a:cs typeface="Times New Roman" pitchFamily="18" charset="0"/>
              </a:rPr>
              <a:t> </a:t>
            </a:r>
            <a:r>
              <a:rPr lang="en-US" altLang="en-US" sz="2400" b="1" dirty="0" err="1">
                <a:cs typeface="Times New Roman" pitchFamily="18" charset="0"/>
              </a:rPr>
              <a:t>đông</a:t>
            </a:r>
            <a:r>
              <a:rPr lang="en-US" altLang="en-US" sz="2400" b="1" dirty="0">
                <a:cs typeface="Times New Roman" pitchFamily="18" charset="0"/>
              </a:rPr>
              <a:t> </a:t>
            </a:r>
            <a:r>
              <a:rPr lang="en-US" altLang="en-US" sz="2400" b="1" dirty="0" err="1">
                <a:cs typeface="Times New Roman" pitchFamily="18" charset="0"/>
              </a:rPr>
              <a:t>gấp</a:t>
            </a:r>
            <a:r>
              <a:rPr lang="en-US" altLang="en-US" sz="2400" b="1" dirty="0">
                <a:cs typeface="Times New Roman" pitchFamily="18" charset="0"/>
              </a:rPr>
              <a:t> </a:t>
            </a:r>
            <a:r>
              <a:rPr lang="en-US" altLang="en-US" sz="2400" b="1" dirty="0" err="1">
                <a:cs typeface="Times New Roman" pitchFamily="18" charset="0"/>
              </a:rPr>
              <a:t>nhiều</a:t>
            </a:r>
            <a:r>
              <a:rPr lang="en-US" altLang="en-US" sz="2400" b="1" dirty="0">
                <a:cs typeface="Times New Roman" pitchFamily="18" charset="0"/>
              </a:rPr>
              <a:t> </a:t>
            </a:r>
            <a:r>
              <a:rPr lang="en-US" altLang="en-US" sz="2400" b="1" dirty="0" err="1">
                <a:cs typeface="Times New Roman" pitchFamily="18" charset="0"/>
              </a:rPr>
              <a:t>lần</a:t>
            </a:r>
            <a:r>
              <a:rPr lang="en-US" altLang="en-US" sz="2400" b="1" dirty="0">
                <a:cs typeface="Times New Roman" pitchFamily="18" charset="0"/>
              </a:rPr>
              <a:t> </a:t>
            </a:r>
            <a:r>
              <a:rPr lang="en-US" altLang="en-US" sz="2400" b="1" dirty="0" err="1">
                <a:cs typeface="Times New Roman" pitchFamily="18" charset="0"/>
              </a:rPr>
              <a:t>quân</a:t>
            </a:r>
            <a:r>
              <a:rPr lang="en-US" altLang="en-US" sz="2400" b="1" dirty="0">
                <a:cs typeface="Times New Roman" pitchFamily="18" charset="0"/>
              </a:rPr>
              <a:t> </a:t>
            </a:r>
            <a:r>
              <a:rPr lang="en-US" altLang="en-US" sz="2400" b="1" dirty="0" err="1">
                <a:cs typeface="Times New Roman" pitchFamily="18" charset="0"/>
              </a:rPr>
              <a:t>Pháp</a:t>
            </a:r>
            <a:endParaRPr lang="vi-VN" altLang="en-US" sz="2400" b="1" dirty="0">
              <a:cs typeface="Times New Roman" pitchFamily="18" charset="0"/>
            </a:endParaRPr>
          </a:p>
        </p:txBody>
      </p:sp>
      <p:sp>
        <p:nvSpPr>
          <p:cNvPr id="9" name="TextBox 8"/>
          <p:cNvSpPr txBox="1"/>
          <p:nvPr/>
        </p:nvSpPr>
        <p:spPr>
          <a:xfrm>
            <a:off x="304800" y="3884855"/>
            <a:ext cx="8648700" cy="2677656"/>
          </a:xfrm>
          <a:prstGeom prst="rect">
            <a:avLst/>
          </a:prstGeom>
          <a:noFill/>
          <a:ln>
            <a:solidFill>
              <a:srgbClr val="030BA1"/>
            </a:solidFill>
          </a:ln>
        </p:spPr>
        <p:txBody>
          <a:bodyPr>
            <a:spAutoFit/>
          </a:bodyPr>
          <a:lstStyle/>
          <a:p>
            <a:pPr algn="just" eaLnBrk="1" hangingPunct="1">
              <a:defRPr/>
            </a:pPr>
            <a:r>
              <a:rPr lang="vi-VN" sz="2800" b="1" dirty="0">
                <a:solidFill>
                  <a:schemeClr val="accent6"/>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Đường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lối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trị</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bạc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nhược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quân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sự</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bảo</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thủ</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của</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Triều đình Huế</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vẫn giữ tư tưởng chủ hòa, muốn thương lượng với Pháp để chuộc lại Nam Kì.</a:t>
            </a:r>
            <a:r>
              <a:rPr lang="en-US" sz="2800" b="1" dirty="0">
                <a:solidFill>
                  <a:srgbClr val="0000CC"/>
                </a:solidFill>
                <a:latin typeface="Times New Roman" pitchFamily="18" charset="0"/>
                <a:cs typeface="Times New Roman" pitchFamily="18" charset="0"/>
              </a:rPr>
              <a:t>)</a:t>
            </a:r>
            <a:endParaRPr lang="vi-VN" sz="2800" b="1" dirty="0">
              <a:solidFill>
                <a:srgbClr val="0000CC"/>
              </a:solidFill>
              <a:latin typeface="Times New Roman" pitchFamily="18" charset="0"/>
              <a:cs typeface="Times New Roman" pitchFamily="18" charset="0"/>
            </a:endParaRPr>
          </a:p>
          <a:p>
            <a:pPr algn="just" eaLnBrk="1" hangingPunct="1">
              <a:defRPr/>
            </a:pPr>
            <a:r>
              <a:rPr lang="en-US" sz="2800" b="1" dirty="0">
                <a:solidFill>
                  <a:srgbClr val="0000CC"/>
                </a:solidFill>
                <a:latin typeface="Times New Roman" pitchFamily="18" charset="0"/>
                <a:cs typeface="Times New Roman" pitchFamily="18" charset="0"/>
              </a:rPr>
              <a:t>-</a:t>
            </a:r>
            <a:r>
              <a:rPr lang="vi-VN" sz="2800" b="1" dirty="0">
                <a:solidFill>
                  <a:srgbClr val="0000CC"/>
                </a:solidFill>
                <a:latin typeface="Times New Roman" pitchFamily="18" charset="0"/>
                <a:cs typeface="Times New Roman" pitchFamily="18" charset="0"/>
              </a:rPr>
              <a:t> Do sự chủ quan của Nguyễn Tri Phương không ngờ địch trở mặt sớm nên không có sự chuẩn bị chu đáo để đối phó với Pháp.</a:t>
            </a:r>
          </a:p>
        </p:txBody>
      </p:sp>
      <p:sp>
        <p:nvSpPr>
          <p:cNvPr id="5" name="Rectangle 4"/>
          <p:cNvSpPr>
            <a:spLocks noChangeArrowheads="1"/>
          </p:cNvSpPr>
          <p:nvPr/>
        </p:nvSpPr>
        <p:spPr bwMode="auto">
          <a:xfrm>
            <a:off x="6248400" y="3484745"/>
            <a:ext cx="2705100" cy="46166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altLang="en-US" sz="2400" b="1" dirty="0">
                <a:latin typeface="Times New Roman" pitchFamily="18" charset="0"/>
                <a:cs typeface="Times New Roman" pitchFamily="18" charset="0"/>
              </a:rPr>
              <a:t>mà không thắng</a:t>
            </a:r>
            <a:r>
              <a:rPr lang="en-US" altLang="en-US" sz="2400" b="1" dirty="0">
                <a:latin typeface="Times New Roman" pitchFamily="18" charset="0"/>
                <a:cs typeface="Times New Roman" pitchFamily="18" charset="0"/>
              </a:rPr>
              <a:t>:</a:t>
            </a:r>
          </a:p>
        </p:txBody>
      </p:sp>
    </p:spTree>
    <p:extLst>
      <p:ext uri="{BB962C8B-B14F-4D97-AF65-F5344CB8AC3E}">
        <p14:creationId xmlns:p14="http://schemas.microsoft.com/office/powerpoint/2010/main" val="4101100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uoc do Phap danh Bac Ky nam 1873 va 18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443133"/>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ChangeArrowheads="1"/>
          </p:cNvSpPr>
          <p:nvPr>
            <p:custDataLst>
              <p:tags r:id="rId2"/>
            </p:custDataLst>
          </p:nvPr>
        </p:nvSpPr>
        <p:spPr bwMode="auto">
          <a:xfrm>
            <a:off x="2133600" y="6316133"/>
            <a:ext cx="4762500" cy="400110"/>
          </a:xfrm>
          <a:prstGeom prst="rect">
            <a:avLst/>
          </a:prstGeom>
          <a:solidFill>
            <a:schemeClr val="accent1">
              <a:lumMod val="20000"/>
              <a:lumOff val="80000"/>
            </a:schemeClr>
          </a:solidFill>
          <a:ln w="9525">
            <a:noFill/>
            <a:miter lim="800000"/>
            <a:headEnd/>
            <a:tailEnd/>
          </a:ln>
          <a:effectLst/>
        </p:spPr>
        <p:txBody>
          <a:bodyPr>
            <a:spAutoFit/>
            <a:scene3d>
              <a:camera prst="perspectiveRelaxed"/>
              <a:lightRig rig="threePt" dir="t"/>
            </a:scene3d>
          </a:bodyPr>
          <a:lstStyle/>
          <a:p>
            <a:pPr algn="ctr" eaLnBrk="1" hangingPunct="1">
              <a:defRPr/>
            </a:pP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Lược</a:t>
            </a:r>
            <a:r>
              <a:rPr lang="en-US" sz="2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đồ</a:t>
            </a:r>
            <a:r>
              <a:rPr lang="en-US" sz="2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Pháp</a:t>
            </a:r>
            <a:r>
              <a:rPr lang="en-US" sz="2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đánh</a:t>
            </a:r>
            <a:r>
              <a:rPr lang="en-US" sz="2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Bắc</a:t>
            </a:r>
            <a:r>
              <a:rPr lang="en-US" sz="2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Kì</a:t>
            </a:r>
            <a:r>
              <a:rPr lang="en-US" sz="2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lần</a:t>
            </a:r>
            <a:r>
              <a:rPr lang="en-US" sz="2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thứ</a:t>
            </a:r>
            <a:r>
              <a:rPr lang="en-US" sz="2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nhất</a:t>
            </a:r>
            <a:endParaRPr lang="en-US" sz="2000" b="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268" name="Isosceles Triangle 6"/>
          <p:cNvSpPr>
            <a:spLocks noChangeArrowheads="1"/>
          </p:cNvSpPr>
          <p:nvPr/>
        </p:nvSpPr>
        <p:spPr bwMode="auto">
          <a:xfrm rot="5400000">
            <a:off x="127530" y="5557309"/>
            <a:ext cx="192617" cy="406400"/>
          </a:xfrm>
          <a:prstGeom prst="triangle">
            <a:avLst>
              <a:gd name="adj" fmla="val 50000"/>
            </a:avLst>
          </a:prstGeom>
          <a:solidFill>
            <a:srgbClr val="FF0066"/>
          </a:solidFill>
          <a:ln w="9525" algn="ctr">
            <a:solidFill>
              <a:schemeClr val="tx1"/>
            </a:solidFill>
            <a:round/>
            <a:headEnd/>
            <a:tailEnd/>
          </a:ln>
        </p:spPr>
        <p:txBody>
          <a:bodyPr/>
          <a:lstStyle/>
          <a:p>
            <a:pPr algn="ctr" eaLnBrk="1" hangingPunct="1"/>
            <a:endParaRPr lang="vi-VN" altLang="en-US">
              <a:latin typeface="Times New Roman" pitchFamily="18" charset="0"/>
              <a:cs typeface="Times New Roman" pitchFamily="18" charset="0"/>
            </a:endParaRPr>
          </a:p>
        </p:txBody>
      </p:sp>
      <p:cxnSp>
        <p:nvCxnSpPr>
          <p:cNvPr id="11269" name="Straight Connector 17"/>
          <p:cNvCxnSpPr>
            <a:cxnSpLocks noChangeShapeType="1"/>
          </p:cNvCxnSpPr>
          <p:nvPr/>
        </p:nvCxnSpPr>
        <p:spPr bwMode="auto">
          <a:xfrm>
            <a:off x="0" y="5357284"/>
            <a:ext cx="2133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270" name="Straight Connector 24"/>
          <p:cNvCxnSpPr>
            <a:cxnSpLocks noChangeShapeType="1"/>
          </p:cNvCxnSpPr>
          <p:nvPr/>
        </p:nvCxnSpPr>
        <p:spPr bwMode="auto">
          <a:xfrm>
            <a:off x="2133600" y="5357285"/>
            <a:ext cx="0" cy="149224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TextBox 26"/>
          <p:cNvSpPr txBox="1"/>
          <p:nvPr/>
        </p:nvSpPr>
        <p:spPr>
          <a:xfrm>
            <a:off x="414668" y="5612351"/>
            <a:ext cx="1752600" cy="246221"/>
          </a:xfrm>
          <a:prstGeom prst="rect">
            <a:avLst/>
          </a:prstGeom>
          <a:noFill/>
        </p:spPr>
        <p:txBody>
          <a:bodyPr>
            <a:spAutoFit/>
            <a:scene3d>
              <a:camera prst="perspectiveFront"/>
              <a:lightRig rig="threePt" dir="t"/>
            </a:scene3d>
          </a:bodyPr>
          <a:lstStyle/>
          <a:p>
            <a:pPr eaLnBrk="1" hangingPunct="1">
              <a:defRPr/>
            </a:pPr>
            <a:r>
              <a:rPr lang="en-US" sz="1000" b="0" dirty="0" err="1">
                <a:latin typeface="Times New Roman" pitchFamily="18" charset="0"/>
                <a:cs typeface="Times New Roman" pitchFamily="18" charset="0"/>
              </a:rPr>
              <a:t>Căn</a:t>
            </a:r>
            <a:r>
              <a:rPr lang="en-US" sz="1000" b="0" dirty="0">
                <a:latin typeface="Times New Roman" pitchFamily="18" charset="0"/>
                <a:cs typeface="Times New Roman" pitchFamily="18" charset="0"/>
              </a:rPr>
              <a:t> </a:t>
            </a:r>
            <a:r>
              <a:rPr lang="en-US" sz="1000" b="0" dirty="0" err="1">
                <a:latin typeface="Times New Roman" pitchFamily="18" charset="0"/>
                <a:cs typeface="Times New Roman" pitchFamily="18" charset="0"/>
              </a:rPr>
              <a:t>cứ</a:t>
            </a:r>
            <a:r>
              <a:rPr lang="en-US" sz="1000" b="0" dirty="0">
                <a:latin typeface="Times New Roman" pitchFamily="18" charset="0"/>
                <a:cs typeface="Times New Roman" pitchFamily="18" charset="0"/>
              </a:rPr>
              <a:t> </a:t>
            </a:r>
            <a:r>
              <a:rPr lang="en-US" sz="1000" b="0" dirty="0" err="1">
                <a:latin typeface="Times New Roman" pitchFamily="18" charset="0"/>
                <a:cs typeface="Times New Roman" pitchFamily="18" charset="0"/>
              </a:rPr>
              <a:t>khởi</a:t>
            </a:r>
            <a:r>
              <a:rPr lang="en-US" sz="1000" b="0" dirty="0">
                <a:latin typeface="Times New Roman" pitchFamily="18" charset="0"/>
                <a:cs typeface="Times New Roman" pitchFamily="18" charset="0"/>
              </a:rPr>
              <a:t> </a:t>
            </a:r>
            <a:r>
              <a:rPr lang="en-US" sz="1000" b="0" dirty="0" err="1">
                <a:latin typeface="Times New Roman" pitchFamily="18" charset="0"/>
                <a:cs typeface="Times New Roman" pitchFamily="18" charset="0"/>
              </a:rPr>
              <a:t>nghĩa</a:t>
            </a:r>
            <a:r>
              <a:rPr lang="en-US" sz="1000" b="0" dirty="0">
                <a:latin typeface="Times New Roman" pitchFamily="18" charset="0"/>
                <a:cs typeface="Times New Roman" pitchFamily="18" charset="0"/>
              </a:rPr>
              <a:t> </a:t>
            </a:r>
            <a:r>
              <a:rPr lang="en-US" sz="1000" b="0" dirty="0" err="1">
                <a:latin typeface="Times New Roman" pitchFamily="18" charset="0"/>
                <a:cs typeface="Times New Roman" pitchFamily="18" charset="0"/>
              </a:rPr>
              <a:t>nông</a:t>
            </a:r>
            <a:r>
              <a:rPr lang="en-US" sz="1000" b="0" dirty="0">
                <a:latin typeface="Times New Roman" pitchFamily="18" charset="0"/>
                <a:cs typeface="Times New Roman" pitchFamily="18" charset="0"/>
              </a:rPr>
              <a:t> </a:t>
            </a:r>
            <a:r>
              <a:rPr lang="en-US" sz="1000" b="0" dirty="0" err="1">
                <a:latin typeface="Times New Roman" pitchFamily="18" charset="0"/>
                <a:cs typeface="Times New Roman" pitchFamily="18" charset="0"/>
              </a:rPr>
              <a:t>dân</a:t>
            </a:r>
            <a:endParaRPr lang="vi-VN" sz="1000" b="0" dirty="0">
              <a:latin typeface="Times New Roman" pitchFamily="18" charset="0"/>
              <a:cs typeface="Times New Roman" pitchFamily="18" charset="0"/>
            </a:endParaRPr>
          </a:p>
        </p:txBody>
      </p:sp>
      <p:sp>
        <p:nvSpPr>
          <p:cNvPr id="28" name="TextBox 27"/>
          <p:cNvSpPr txBox="1"/>
          <p:nvPr/>
        </p:nvSpPr>
        <p:spPr>
          <a:xfrm>
            <a:off x="391633" y="6372843"/>
            <a:ext cx="1786268" cy="246221"/>
          </a:xfrm>
          <a:prstGeom prst="rect">
            <a:avLst/>
          </a:prstGeom>
          <a:noFill/>
        </p:spPr>
        <p:txBody>
          <a:bodyPr>
            <a:spAutoFit/>
            <a:scene3d>
              <a:camera prst="perspectiveFront"/>
              <a:lightRig rig="threePt" dir="t"/>
            </a:scene3d>
          </a:bodyPr>
          <a:lstStyle/>
          <a:p>
            <a:pPr eaLnBrk="1" hangingPunct="1">
              <a:defRPr/>
            </a:pPr>
            <a:r>
              <a:rPr lang="en-US" sz="1000" b="0" dirty="0" err="1">
                <a:effectLst>
                  <a:outerShdw blurRad="38100" dist="38100" dir="2700000" algn="tl">
                    <a:srgbClr val="000000">
                      <a:alpha val="43137"/>
                    </a:srgbClr>
                  </a:outerShdw>
                </a:effectLst>
                <a:latin typeface="Times New Roman" pitchFamily="18" charset="0"/>
                <a:cs typeface="Times New Roman" pitchFamily="18" charset="0"/>
              </a:rPr>
              <a:t>Nơi</a:t>
            </a:r>
            <a:r>
              <a:rPr lang="en-US" sz="1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1000" b="0" dirty="0" err="1">
                <a:effectLst>
                  <a:outerShdw blurRad="38100" dist="38100" dir="2700000" algn="tl">
                    <a:srgbClr val="000000">
                      <a:alpha val="43137"/>
                    </a:srgbClr>
                  </a:outerShdw>
                </a:effectLst>
                <a:latin typeface="Times New Roman" pitchFamily="18" charset="0"/>
                <a:cs typeface="Times New Roman" pitchFamily="18" charset="0"/>
              </a:rPr>
              <a:t>thực</a:t>
            </a:r>
            <a:r>
              <a:rPr lang="en-US" sz="1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1000" b="0" dirty="0" err="1">
                <a:effectLst>
                  <a:outerShdw blurRad="38100" dist="38100" dir="2700000" algn="tl">
                    <a:srgbClr val="000000">
                      <a:alpha val="43137"/>
                    </a:srgbClr>
                  </a:outerShdw>
                </a:effectLst>
                <a:latin typeface="Times New Roman" pitchFamily="18" charset="0"/>
                <a:cs typeface="Times New Roman" pitchFamily="18" charset="0"/>
              </a:rPr>
              <a:t>dân</a:t>
            </a:r>
            <a:r>
              <a:rPr lang="en-US" sz="1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1000" b="0" dirty="0" err="1">
                <a:effectLst>
                  <a:outerShdw blurRad="38100" dist="38100" dir="2700000" algn="tl">
                    <a:srgbClr val="000000">
                      <a:alpha val="43137"/>
                    </a:srgbClr>
                  </a:outerShdw>
                </a:effectLst>
                <a:latin typeface="Times New Roman" pitchFamily="18" charset="0"/>
                <a:cs typeface="Times New Roman" pitchFamily="18" charset="0"/>
              </a:rPr>
              <a:t>Pháp</a:t>
            </a:r>
            <a:r>
              <a:rPr lang="en-US" sz="1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1000" b="0" dirty="0" err="1">
                <a:effectLst>
                  <a:outerShdw blurRad="38100" dist="38100" dir="2700000" algn="tl">
                    <a:srgbClr val="000000">
                      <a:alpha val="43137"/>
                    </a:srgbClr>
                  </a:outerShdw>
                </a:effectLst>
                <a:latin typeface="Times New Roman" pitchFamily="18" charset="0"/>
                <a:cs typeface="Times New Roman" pitchFamily="18" charset="0"/>
              </a:rPr>
              <a:t>chiếm</a:t>
            </a:r>
            <a:r>
              <a:rPr lang="en-US" sz="1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1000" b="0" dirty="0" err="1">
                <a:effectLst>
                  <a:outerShdw blurRad="38100" dist="38100" dir="2700000" algn="tl">
                    <a:srgbClr val="000000">
                      <a:alpha val="43137"/>
                    </a:srgbClr>
                  </a:outerShdw>
                </a:effectLst>
                <a:latin typeface="Times New Roman" pitchFamily="18" charset="0"/>
                <a:cs typeface="Times New Roman" pitchFamily="18" charset="0"/>
              </a:rPr>
              <a:t>đóng</a:t>
            </a:r>
            <a:endParaRPr lang="vi-VN" sz="1000" b="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Flowchart: Document 23"/>
          <p:cNvSpPr/>
          <p:nvPr/>
        </p:nvSpPr>
        <p:spPr bwMode="auto">
          <a:xfrm>
            <a:off x="63645" y="6245855"/>
            <a:ext cx="239569" cy="227924"/>
          </a:xfrm>
          <a:prstGeom prst="flowChartDocument">
            <a:avLst/>
          </a:prstGeom>
          <a:gradFill flip="none" rotWithShape="1">
            <a:gsLst>
              <a:gs pos="0">
                <a:srgbClr val="FF3300">
                  <a:shade val="30000"/>
                  <a:satMod val="115000"/>
                </a:srgbClr>
              </a:gs>
              <a:gs pos="50000">
                <a:srgbClr val="FF3300">
                  <a:shade val="67500"/>
                  <a:satMod val="115000"/>
                </a:srgbClr>
              </a:gs>
              <a:gs pos="100000">
                <a:srgbClr val="FF3300">
                  <a:shade val="100000"/>
                  <a:satMod val="115000"/>
                </a:srgbClr>
              </a:gs>
            </a:gsLst>
            <a:path path="circle">
              <a:fillToRect l="100000" t="100000"/>
            </a:path>
            <a:tileRect r="-100000" b="-100000"/>
          </a:gradFill>
          <a:ln w="9525" cap="flat" cmpd="sng" algn="ctr">
            <a:solidFill>
              <a:srgbClr val="FF0066"/>
            </a:solidFill>
            <a:prstDash val="solid"/>
            <a:round/>
            <a:headEnd type="none" w="med" len="med"/>
            <a:tailEnd type="none" w="med" len="med"/>
          </a:ln>
          <a:effectLst/>
        </p:spPr>
        <p:txBody>
          <a:bodyPr>
            <a:scene3d>
              <a:camera prst="isometricOffAxis2Top"/>
              <a:lightRig rig="threePt" dir="t"/>
            </a:scene3d>
          </a:bodyPr>
          <a:lstStyle/>
          <a:p>
            <a:pPr algn="ctr" eaLnBrk="1" hangingPunct="1">
              <a:defRPr/>
            </a:pPr>
            <a:endParaRPr lang="vi-VN">
              <a:latin typeface="Times New Roman" pitchFamily="18" charset="0"/>
              <a:cs typeface="Times New Roman" pitchFamily="18" charset="0"/>
            </a:endParaRPr>
          </a:p>
        </p:txBody>
      </p:sp>
      <p:pic>
        <p:nvPicPr>
          <p:cNvPr id="11276" name="Picture 7" descr="Kết quả hình ảnh cho sú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135423" flipV="1">
            <a:off x="67733" y="6535209"/>
            <a:ext cx="239184"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Flowchart: Process 25"/>
          <p:cNvSpPr/>
          <p:nvPr/>
        </p:nvSpPr>
        <p:spPr bwMode="auto">
          <a:xfrm>
            <a:off x="52389" y="6246285"/>
            <a:ext cx="250825" cy="535516"/>
          </a:xfrm>
          <a:prstGeom prst="flowChartProcess">
            <a:avLst/>
          </a:prstGeom>
          <a:noFill/>
          <a:ln w="19050" cap="flat" cmpd="sng" algn="ctr">
            <a:solidFill>
              <a:schemeClr val="accent1"/>
            </a:solidFill>
            <a:prstDash val="solid"/>
            <a:round/>
            <a:headEnd type="none" w="med" len="med"/>
            <a:tailEnd type="none" w="med" len="med"/>
          </a:ln>
          <a:effectLst/>
        </p:spPr>
        <p:txBody>
          <a:bodyPr>
            <a:scene3d>
              <a:camera prst="isometricOffAxis2Top"/>
              <a:lightRig rig="threePt" dir="t"/>
            </a:scene3d>
          </a:bodyPr>
          <a:lstStyle/>
          <a:p>
            <a:pPr algn="ctr" eaLnBrk="1" hangingPunct="1">
              <a:defRPr/>
            </a:pPr>
            <a:endParaRPr lang="vi-VN">
              <a:latin typeface="Times New Roman" pitchFamily="18" charset="0"/>
              <a:cs typeface="Times New Roman" pitchFamily="18" charset="0"/>
            </a:endParaRPr>
          </a:p>
        </p:txBody>
      </p:sp>
      <p:sp>
        <p:nvSpPr>
          <p:cNvPr id="8" name="Freeform 7"/>
          <p:cNvSpPr/>
          <p:nvPr/>
        </p:nvSpPr>
        <p:spPr>
          <a:xfrm>
            <a:off x="152400" y="6455834"/>
            <a:ext cx="46038" cy="325967"/>
          </a:xfrm>
          <a:custGeom>
            <a:avLst/>
            <a:gdLst>
              <a:gd name="connsiteX0" fmla="*/ 8959 w 168447"/>
              <a:gd name="connsiteY0" fmla="*/ 340242 h 446567"/>
              <a:gd name="connsiteX1" fmla="*/ 62121 w 168447"/>
              <a:gd name="connsiteY1" fmla="*/ 308344 h 446567"/>
              <a:gd name="connsiteX2" fmla="*/ 83387 w 168447"/>
              <a:gd name="connsiteY2" fmla="*/ 244549 h 446567"/>
              <a:gd name="connsiteX3" fmla="*/ 104652 w 168447"/>
              <a:gd name="connsiteY3" fmla="*/ 127591 h 446567"/>
              <a:gd name="connsiteX4" fmla="*/ 125917 w 168447"/>
              <a:gd name="connsiteY4" fmla="*/ 74428 h 446567"/>
              <a:gd name="connsiteX5" fmla="*/ 147182 w 168447"/>
              <a:gd name="connsiteY5" fmla="*/ 31898 h 446567"/>
              <a:gd name="connsiteX6" fmla="*/ 168447 w 168447"/>
              <a:gd name="connsiteY6" fmla="*/ 0 h 446567"/>
              <a:gd name="connsiteX7" fmla="*/ 157815 w 168447"/>
              <a:gd name="connsiteY7" fmla="*/ 212651 h 446567"/>
              <a:gd name="connsiteX8" fmla="*/ 136549 w 168447"/>
              <a:gd name="connsiteY8" fmla="*/ 276447 h 446567"/>
              <a:gd name="connsiteX9" fmla="*/ 125917 w 168447"/>
              <a:gd name="connsiteY9" fmla="*/ 329609 h 446567"/>
              <a:gd name="connsiteX10" fmla="*/ 94019 w 168447"/>
              <a:gd name="connsiteY10" fmla="*/ 446567 h 446567"/>
              <a:gd name="connsiteX11" fmla="*/ 30224 w 168447"/>
              <a:gd name="connsiteY11" fmla="*/ 425302 h 446567"/>
              <a:gd name="connsiteX12" fmla="*/ 8959 w 168447"/>
              <a:gd name="connsiteY12" fmla="*/ 340242 h 44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47" h="446567">
                <a:moveTo>
                  <a:pt x="8959" y="340242"/>
                </a:moveTo>
                <a:cubicBezTo>
                  <a:pt x="14275" y="320749"/>
                  <a:pt x="49433" y="324657"/>
                  <a:pt x="62121" y="308344"/>
                </a:cubicBezTo>
                <a:cubicBezTo>
                  <a:pt x="75883" y="290650"/>
                  <a:pt x="83387" y="244549"/>
                  <a:pt x="83387" y="244549"/>
                </a:cubicBezTo>
                <a:cubicBezTo>
                  <a:pt x="88922" y="205800"/>
                  <a:pt x="92117" y="165195"/>
                  <a:pt x="104652" y="127591"/>
                </a:cubicBezTo>
                <a:cubicBezTo>
                  <a:pt x="110688" y="109484"/>
                  <a:pt x="118165" y="91869"/>
                  <a:pt x="125917" y="74428"/>
                </a:cubicBezTo>
                <a:cubicBezTo>
                  <a:pt x="132354" y="59944"/>
                  <a:pt x="139318" y="45660"/>
                  <a:pt x="147182" y="31898"/>
                </a:cubicBezTo>
                <a:cubicBezTo>
                  <a:pt x="153522" y="20803"/>
                  <a:pt x="168447" y="0"/>
                  <a:pt x="168447" y="0"/>
                </a:cubicBezTo>
                <a:cubicBezTo>
                  <a:pt x="164903" y="70884"/>
                  <a:pt x="165950" y="142147"/>
                  <a:pt x="157815" y="212651"/>
                </a:cubicBezTo>
                <a:cubicBezTo>
                  <a:pt x="155246" y="234919"/>
                  <a:pt x="143638" y="255182"/>
                  <a:pt x="136549" y="276447"/>
                </a:cubicBezTo>
                <a:cubicBezTo>
                  <a:pt x="130834" y="293591"/>
                  <a:pt x="130672" y="312174"/>
                  <a:pt x="125917" y="329609"/>
                </a:cubicBezTo>
                <a:cubicBezTo>
                  <a:pt x="85443" y="478015"/>
                  <a:pt x="119927" y="317033"/>
                  <a:pt x="94019" y="446567"/>
                </a:cubicBezTo>
                <a:cubicBezTo>
                  <a:pt x="72754" y="439479"/>
                  <a:pt x="42658" y="443953"/>
                  <a:pt x="30224" y="425302"/>
                </a:cubicBezTo>
                <a:cubicBezTo>
                  <a:pt x="-16702" y="354913"/>
                  <a:pt x="3643" y="359735"/>
                  <a:pt x="8959" y="340242"/>
                </a:cubicBezTo>
                <a:close/>
              </a:path>
            </a:pathLst>
          </a:custGeom>
          <a:solidFill>
            <a:schemeClr val="tx1"/>
          </a:solidFill>
          <a:ln>
            <a:solidFill>
              <a:schemeClr val="tx1"/>
            </a:solidFill>
          </a:ln>
        </p:spPr>
        <p:txBody>
          <a:bodyPr>
            <a:scene3d>
              <a:camera prst="isometricOffAxis2Top"/>
              <a:lightRig rig="threePt" dir="t"/>
            </a:scene3d>
          </a:bodyPr>
          <a:lstStyle/>
          <a:p>
            <a:pPr algn="ctr" eaLnBrk="1" hangingPunct="1">
              <a:defRPr/>
            </a:pPr>
            <a:endParaRPr lang="vi-VN">
              <a:latin typeface="Times New Roman" pitchFamily="18" charset="0"/>
              <a:cs typeface="Times New Roman" pitchFamily="18" charset="0"/>
            </a:endParaRPr>
          </a:p>
        </p:txBody>
      </p:sp>
      <p:sp>
        <p:nvSpPr>
          <p:cNvPr id="3" name="TextBox 2"/>
          <p:cNvSpPr txBox="1"/>
          <p:nvPr/>
        </p:nvSpPr>
        <p:spPr>
          <a:xfrm>
            <a:off x="4419600" y="3530600"/>
            <a:ext cx="1295400" cy="369332"/>
          </a:xfrm>
          <a:prstGeom prst="rect">
            <a:avLst/>
          </a:prstGeom>
          <a:solidFill>
            <a:schemeClr val="accent1">
              <a:lumMod val="40000"/>
              <a:lumOff val="60000"/>
            </a:schemeClr>
          </a:solidFill>
        </p:spPr>
        <p:txBody>
          <a:bodyPr>
            <a:spAutoFit/>
          </a:bodyPr>
          <a:lstStyle/>
          <a:p>
            <a:pPr>
              <a:defRPr/>
            </a:pPr>
            <a:r>
              <a:rPr lang="en-US" sz="1800" dirty="0">
                <a:solidFill>
                  <a:srgbClr val="030BA1"/>
                </a:solidFill>
                <a:latin typeface="Times New Roman" pitchFamily="18" charset="0"/>
                <a:cs typeface="Times New Roman" pitchFamily="18" charset="0"/>
              </a:rPr>
              <a:t>20-11-1873</a:t>
            </a:r>
          </a:p>
        </p:txBody>
      </p:sp>
      <p:sp>
        <p:nvSpPr>
          <p:cNvPr id="4" name="5-Point Star 3"/>
          <p:cNvSpPr/>
          <p:nvPr/>
        </p:nvSpPr>
        <p:spPr bwMode="auto">
          <a:xfrm>
            <a:off x="6096000" y="4241800"/>
            <a:ext cx="457200" cy="4064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scene3d>
              <a:camera prst="isometricOffAxis2Top"/>
              <a:lightRig rig="threePt" dir="t"/>
            </a:scene3d>
          </a:bodyPr>
          <a:lstStyle/>
          <a:p>
            <a:pPr algn="ctr" eaLnBrk="1" hangingPunct="1">
              <a:defRPr/>
            </a:pPr>
            <a:endParaRPr lang="en-US">
              <a:latin typeface="Times New Roman" pitchFamily="18" charset="0"/>
              <a:cs typeface="Times New Roman" pitchFamily="18" charset="0"/>
            </a:endParaRPr>
          </a:p>
        </p:txBody>
      </p:sp>
      <p:sp>
        <p:nvSpPr>
          <p:cNvPr id="5" name="5-Point Star 4"/>
          <p:cNvSpPr/>
          <p:nvPr/>
        </p:nvSpPr>
        <p:spPr bwMode="auto">
          <a:xfrm>
            <a:off x="5867400" y="5664201"/>
            <a:ext cx="381000" cy="438151"/>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scene3d>
              <a:camera prst="isometricOffAxis2Top"/>
              <a:lightRig rig="threePt" dir="t"/>
            </a:scene3d>
          </a:bodyPr>
          <a:lstStyle/>
          <a:p>
            <a:pPr algn="ctr" eaLnBrk="1" hangingPunct="1">
              <a:defRPr/>
            </a:pPr>
            <a:endParaRPr lang="en-US">
              <a:latin typeface="Times New Roman" pitchFamily="18" charset="0"/>
              <a:cs typeface="Times New Roman" pitchFamily="18" charset="0"/>
            </a:endParaRPr>
          </a:p>
        </p:txBody>
      </p:sp>
      <p:sp>
        <p:nvSpPr>
          <p:cNvPr id="6" name="5-Point Star 5"/>
          <p:cNvSpPr/>
          <p:nvPr/>
        </p:nvSpPr>
        <p:spPr bwMode="auto">
          <a:xfrm>
            <a:off x="5143500" y="5156201"/>
            <a:ext cx="495300" cy="427567"/>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scene3d>
              <a:camera prst="isometricOffAxis2Top"/>
              <a:lightRig rig="threePt" dir="t"/>
            </a:scene3d>
          </a:bodyPr>
          <a:lstStyle/>
          <a:p>
            <a:pPr algn="ctr" eaLnBrk="1" hangingPunct="1">
              <a:defRPr/>
            </a:pPr>
            <a:endParaRPr lang="en-US">
              <a:latin typeface="Times New Roman" pitchFamily="18" charset="0"/>
              <a:cs typeface="Times New Roman" pitchFamily="18" charset="0"/>
            </a:endParaRPr>
          </a:p>
        </p:txBody>
      </p:sp>
      <p:sp>
        <p:nvSpPr>
          <p:cNvPr id="11284" name="TextBox 1"/>
          <p:cNvSpPr txBox="1">
            <a:spLocks noChangeArrowheads="1"/>
          </p:cNvSpPr>
          <p:nvPr/>
        </p:nvSpPr>
        <p:spPr bwMode="auto">
          <a:xfrm>
            <a:off x="6019800" y="5156201"/>
            <a:ext cx="460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endParaRPr lang="en-US" altLang="en-US" sz="2400">
              <a:cs typeface="Times New Roman" pitchFamily="18" charset="0"/>
            </a:endParaRPr>
          </a:p>
        </p:txBody>
      </p:sp>
      <p:sp>
        <p:nvSpPr>
          <p:cNvPr id="11285" name="TextBox 6"/>
          <p:cNvSpPr txBox="1">
            <a:spLocks noChangeArrowheads="1"/>
          </p:cNvSpPr>
          <p:nvPr/>
        </p:nvSpPr>
        <p:spPr bwMode="auto">
          <a:xfrm>
            <a:off x="6248400" y="4637618"/>
            <a:ext cx="1371600" cy="30777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en-US" altLang="en-US" sz="1400">
                <a:cs typeface="Times New Roman" pitchFamily="18" charset="0"/>
              </a:rPr>
              <a:t>HƯNG YÊN</a:t>
            </a:r>
          </a:p>
        </p:txBody>
      </p:sp>
      <p:sp>
        <p:nvSpPr>
          <p:cNvPr id="9" name="5-Point Star 8"/>
          <p:cNvSpPr/>
          <p:nvPr/>
        </p:nvSpPr>
        <p:spPr bwMode="auto">
          <a:xfrm>
            <a:off x="6096000" y="4842933"/>
            <a:ext cx="457200" cy="414867"/>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scene3d>
              <a:camera prst="isometricOffAxis2Top"/>
              <a:lightRig rig="threePt" dir="t"/>
            </a:scene3d>
          </a:bodyPr>
          <a:lstStyle/>
          <a:p>
            <a:pPr algn="ctr" eaLnBrk="1" hangingPunct="1">
              <a:defRPr/>
            </a:pPr>
            <a:endParaRPr lang="en-US">
              <a:latin typeface="Times New Roman" pitchFamily="18" charset="0"/>
              <a:cs typeface="Times New Roman" pitchFamily="18" charset="0"/>
            </a:endParaRPr>
          </a:p>
        </p:txBody>
      </p:sp>
      <p:pic>
        <p:nvPicPr>
          <p:cNvPr id="174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52400"/>
            <a:ext cx="3187700"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008118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411"/>
                                        </p:tgtEl>
                                        <p:attrNameLst>
                                          <p:attrName>style.visibility</p:attrName>
                                        </p:attrNameLst>
                                      </p:cBhvr>
                                      <p:to>
                                        <p:strVal val="visible"/>
                                      </p:to>
                                    </p:set>
                                    <p:animEffect transition="in" filter="fade">
                                      <p:cBhvr>
                                        <p:cTn id="35" dur="1000"/>
                                        <p:tgtEl>
                                          <p:spTgt spid="17411"/>
                                        </p:tgtEl>
                                      </p:cBhvr>
                                    </p:animEffect>
                                    <p:anim calcmode="lin" valueType="num">
                                      <p:cBhvr>
                                        <p:cTn id="36" dur="1000" fill="hold"/>
                                        <p:tgtEl>
                                          <p:spTgt spid="17411"/>
                                        </p:tgtEl>
                                        <p:attrNameLst>
                                          <p:attrName>ppt_x</p:attrName>
                                        </p:attrNameLst>
                                      </p:cBhvr>
                                      <p:tavLst>
                                        <p:tav tm="0">
                                          <p:val>
                                            <p:strVal val="#ppt_x"/>
                                          </p:val>
                                        </p:tav>
                                        <p:tav tm="100000">
                                          <p:val>
                                            <p:strVal val="#ppt_x"/>
                                          </p:val>
                                        </p:tav>
                                      </p:tavLst>
                                    </p:anim>
                                    <p:anim calcmode="lin" valueType="num">
                                      <p:cBhvr>
                                        <p:cTn id="37" dur="1000" fill="hold"/>
                                        <p:tgtEl>
                                          <p:spTgt spid="174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Cái chết anh hù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4" y="76200"/>
            <a:ext cx="3438525" cy="365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khuditichntphu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76201"/>
            <a:ext cx="3048000" cy="367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96000" y="3765551"/>
            <a:ext cx="3048000" cy="523220"/>
          </a:xfrm>
          <a:prstGeom prst="rect">
            <a:avLst/>
          </a:prstGeom>
          <a:solidFill>
            <a:schemeClr val="bg1"/>
          </a:solidFill>
        </p:spPr>
        <p:txBody>
          <a:bodyPr>
            <a:spAutoFit/>
          </a:bodyPr>
          <a:lstStyle/>
          <a:p>
            <a:pPr algn="ctr" eaLnBrk="1" hangingPunct="1">
              <a:defRPr/>
            </a:pPr>
            <a:r>
              <a:rPr lang="en-US" sz="1400" b="1" i="1" dirty="0" err="1">
                <a:solidFill>
                  <a:schemeClr val="accent6"/>
                </a:solidFill>
                <a:latin typeface="Times New Roman" pitchFamily="18" charset="0"/>
                <a:cs typeface="Times New Roman" pitchFamily="18" charset="0"/>
              </a:rPr>
              <a:t>Khu</a:t>
            </a:r>
            <a:r>
              <a:rPr lang="en-US" sz="1400" b="1" i="1" dirty="0">
                <a:solidFill>
                  <a:schemeClr val="accent6"/>
                </a:solidFill>
                <a:latin typeface="Times New Roman" pitchFamily="18" charset="0"/>
                <a:cs typeface="Times New Roman" pitchFamily="18" charset="0"/>
              </a:rPr>
              <a:t> </a:t>
            </a:r>
            <a:r>
              <a:rPr lang="en-US" sz="1400" b="1" i="1" dirty="0" err="1">
                <a:solidFill>
                  <a:schemeClr val="accent6"/>
                </a:solidFill>
                <a:latin typeface="Times New Roman" pitchFamily="18" charset="0"/>
                <a:cs typeface="Times New Roman" pitchFamily="18" charset="0"/>
              </a:rPr>
              <a:t>mộ</a:t>
            </a:r>
            <a:r>
              <a:rPr lang="en-US" sz="1400" b="1" i="1" dirty="0">
                <a:solidFill>
                  <a:schemeClr val="accent6"/>
                </a:solidFill>
                <a:latin typeface="Times New Roman" pitchFamily="18" charset="0"/>
                <a:cs typeface="Times New Roman" pitchFamily="18" charset="0"/>
              </a:rPr>
              <a:t> </a:t>
            </a:r>
            <a:r>
              <a:rPr lang="en-US" sz="1400" b="1" i="1" dirty="0" err="1">
                <a:solidFill>
                  <a:schemeClr val="accent6"/>
                </a:solidFill>
                <a:latin typeface="Times New Roman" pitchFamily="18" charset="0"/>
                <a:cs typeface="Times New Roman" pitchFamily="18" charset="0"/>
              </a:rPr>
              <a:t>và</a:t>
            </a:r>
            <a:r>
              <a:rPr lang="en-US" sz="1400" b="1" i="1" dirty="0">
                <a:solidFill>
                  <a:schemeClr val="accent6"/>
                </a:solidFill>
                <a:latin typeface="Times New Roman" pitchFamily="18" charset="0"/>
                <a:cs typeface="Times New Roman" pitchFamily="18" charset="0"/>
              </a:rPr>
              <a:t> </a:t>
            </a:r>
            <a:r>
              <a:rPr lang="en-US" sz="1400" b="1" i="1" dirty="0" err="1">
                <a:solidFill>
                  <a:schemeClr val="accent6"/>
                </a:solidFill>
                <a:latin typeface="Times New Roman" pitchFamily="18" charset="0"/>
                <a:cs typeface="Times New Roman" pitchFamily="18" charset="0"/>
              </a:rPr>
              <a:t>nhà</a:t>
            </a:r>
            <a:r>
              <a:rPr lang="en-US" sz="1400" b="1" i="1" dirty="0">
                <a:solidFill>
                  <a:schemeClr val="accent6"/>
                </a:solidFill>
                <a:latin typeface="Times New Roman" pitchFamily="18" charset="0"/>
                <a:cs typeface="Times New Roman" pitchFamily="18" charset="0"/>
              </a:rPr>
              <a:t> </a:t>
            </a:r>
            <a:r>
              <a:rPr lang="en-US" sz="1400" b="1" i="1" dirty="0" err="1">
                <a:solidFill>
                  <a:schemeClr val="accent6"/>
                </a:solidFill>
                <a:latin typeface="Times New Roman" pitchFamily="18" charset="0"/>
                <a:cs typeface="Times New Roman" pitchFamily="18" charset="0"/>
              </a:rPr>
              <a:t>thờ</a:t>
            </a:r>
            <a:r>
              <a:rPr lang="en-US" sz="1400" b="1" i="1" dirty="0">
                <a:solidFill>
                  <a:schemeClr val="accent6"/>
                </a:solidFill>
                <a:latin typeface="Times New Roman" pitchFamily="18" charset="0"/>
                <a:cs typeface="Times New Roman" pitchFamily="18" charset="0"/>
              </a:rPr>
              <a:t> </a:t>
            </a:r>
            <a:r>
              <a:rPr lang="en-US" sz="1400" b="1" i="1" dirty="0" err="1">
                <a:solidFill>
                  <a:schemeClr val="accent6"/>
                </a:solidFill>
                <a:latin typeface="Times New Roman" pitchFamily="18" charset="0"/>
                <a:cs typeface="Times New Roman" pitchFamily="18" charset="0"/>
              </a:rPr>
              <a:t>danh</a:t>
            </a:r>
            <a:r>
              <a:rPr lang="en-US" sz="1400" b="1" i="1" dirty="0">
                <a:solidFill>
                  <a:schemeClr val="accent6"/>
                </a:solidFill>
                <a:latin typeface="Times New Roman" pitchFamily="18" charset="0"/>
                <a:cs typeface="Times New Roman" pitchFamily="18" charset="0"/>
              </a:rPr>
              <a:t> </a:t>
            </a:r>
            <a:r>
              <a:rPr lang="en-US" sz="1400" b="1" i="1" dirty="0" err="1">
                <a:solidFill>
                  <a:schemeClr val="accent6"/>
                </a:solidFill>
                <a:latin typeface="Times New Roman" pitchFamily="18" charset="0"/>
                <a:cs typeface="Times New Roman" pitchFamily="18" charset="0"/>
              </a:rPr>
              <a:t>tướng</a:t>
            </a:r>
            <a:r>
              <a:rPr lang="en-US" sz="1400" b="1" i="1" dirty="0">
                <a:solidFill>
                  <a:schemeClr val="accent6"/>
                </a:solidFill>
                <a:latin typeface="Times New Roman" pitchFamily="18" charset="0"/>
                <a:cs typeface="Times New Roman" pitchFamily="18" charset="0"/>
              </a:rPr>
              <a:t> </a:t>
            </a:r>
            <a:r>
              <a:rPr lang="en-US" sz="1400" b="1" i="1" dirty="0" err="1">
                <a:solidFill>
                  <a:schemeClr val="accent6"/>
                </a:solidFill>
                <a:latin typeface="Times New Roman" pitchFamily="18" charset="0"/>
                <a:cs typeface="Times New Roman" pitchFamily="18" charset="0"/>
              </a:rPr>
              <a:t>Nguyễn</a:t>
            </a:r>
            <a:r>
              <a:rPr lang="en-US" sz="1400" b="1" i="1" dirty="0">
                <a:solidFill>
                  <a:schemeClr val="accent6"/>
                </a:solidFill>
                <a:latin typeface="Times New Roman" pitchFamily="18" charset="0"/>
                <a:cs typeface="Times New Roman" pitchFamily="18" charset="0"/>
              </a:rPr>
              <a:t> Tri </a:t>
            </a:r>
            <a:r>
              <a:rPr lang="en-US" sz="1400" b="1" i="1" dirty="0" err="1">
                <a:solidFill>
                  <a:schemeClr val="accent6"/>
                </a:solidFill>
                <a:latin typeface="Times New Roman" pitchFamily="18" charset="0"/>
                <a:cs typeface="Times New Roman" pitchFamily="18" charset="0"/>
              </a:rPr>
              <a:t>Phương</a:t>
            </a:r>
            <a:endParaRPr lang="vi-VN" sz="1400" b="1" i="1" dirty="0">
              <a:solidFill>
                <a:schemeClr val="accent6"/>
              </a:solidFill>
              <a:latin typeface="Times New Roman" pitchFamily="18" charset="0"/>
              <a:cs typeface="Times New Roman" pitchFamily="18" charset="0"/>
            </a:endParaRPr>
          </a:p>
        </p:txBody>
      </p:sp>
      <p:sp>
        <p:nvSpPr>
          <p:cNvPr id="5" name="TextBox 4"/>
          <p:cNvSpPr txBox="1"/>
          <p:nvPr/>
        </p:nvSpPr>
        <p:spPr>
          <a:xfrm>
            <a:off x="76200" y="3572934"/>
            <a:ext cx="3460750" cy="46166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eaLnBrk="1" hangingPunct="1">
              <a:defRPr/>
            </a:pPr>
            <a:r>
              <a:rPr lang="en-US" sz="1200" b="1" i="1" dirty="0" err="1">
                <a:solidFill>
                  <a:schemeClr val="accent6"/>
                </a:solidFill>
                <a:latin typeface="Times New Roman" pitchFamily="18" charset="0"/>
                <a:cs typeface="Times New Roman" pitchFamily="18" charset="0"/>
              </a:rPr>
              <a:t>Tượng</a:t>
            </a:r>
            <a:r>
              <a:rPr lang="en-US" sz="1200" b="1" i="1" dirty="0">
                <a:solidFill>
                  <a:schemeClr val="accent6"/>
                </a:solidFill>
                <a:latin typeface="Times New Roman" pitchFamily="18" charset="0"/>
                <a:cs typeface="Times New Roman" pitchFamily="18" charset="0"/>
              </a:rPr>
              <a:t> </a:t>
            </a:r>
            <a:r>
              <a:rPr lang="en-US" sz="1200" b="1" i="1" dirty="0" err="1">
                <a:solidFill>
                  <a:schemeClr val="accent6"/>
                </a:solidFill>
                <a:latin typeface="Times New Roman" pitchFamily="18" charset="0"/>
                <a:cs typeface="Times New Roman" pitchFamily="18" charset="0"/>
              </a:rPr>
              <a:t>danh</a:t>
            </a:r>
            <a:r>
              <a:rPr lang="en-US" sz="1200" b="1" i="1" dirty="0">
                <a:solidFill>
                  <a:schemeClr val="accent6"/>
                </a:solidFill>
                <a:latin typeface="Times New Roman" pitchFamily="18" charset="0"/>
                <a:cs typeface="Times New Roman" pitchFamily="18" charset="0"/>
              </a:rPr>
              <a:t> </a:t>
            </a:r>
            <a:r>
              <a:rPr lang="en-US" sz="1200" b="1" i="1" dirty="0" err="1">
                <a:solidFill>
                  <a:schemeClr val="accent6"/>
                </a:solidFill>
                <a:latin typeface="Times New Roman" pitchFamily="18" charset="0"/>
                <a:cs typeface="Times New Roman" pitchFamily="18" charset="0"/>
              </a:rPr>
              <a:t>tướng</a:t>
            </a:r>
            <a:r>
              <a:rPr lang="en-US" sz="1200" b="1" i="1" dirty="0">
                <a:solidFill>
                  <a:schemeClr val="accent6"/>
                </a:solidFill>
                <a:latin typeface="Times New Roman" pitchFamily="18" charset="0"/>
                <a:cs typeface="Times New Roman" pitchFamily="18" charset="0"/>
              </a:rPr>
              <a:t> </a:t>
            </a:r>
            <a:r>
              <a:rPr lang="en-US" sz="1200" b="1" i="1" dirty="0" err="1">
                <a:solidFill>
                  <a:schemeClr val="accent6"/>
                </a:solidFill>
                <a:latin typeface="Times New Roman" pitchFamily="18" charset="0"/>
                <a:cs typeface="Times New Roman" pitchFamily="18" charset="0"/>
              </a:rPr>
              <a:t>Nguyễn</a:t>
            </a:r>
            <a:r>
              <a:rPr lang="en-US" sz="1200" b="1" i="1" dirty="0">
                <a:solidFill>
                  <a:schemeClr val="accent6"/>
                </a:solidFill>
                <a:latin typeface="Times New Roman" pitchFamily="18" charset="0"/>
                <a:cs typeface="Times New Roman" pitchFamily="18" charset="0"/>
              </a:rPr>
              <a:t> Tri </a:t>
            </a:r>
            <a:r>
              <a:rPr lang="en-US" sz="1200" b="1" i="1" dirty="0" err="1">
                <a:solidFill>
                  <a:schemeClr val="accent6"/>
                </a:solidFill>
                <a:latin typeface="Times New Roman" pitchFamily="18" charset="0"/>
                <a:cs typeface="Times New Roman" pitchFamily="18" charset="0"/>
              </a:rPr>
              <a:t>Phương</a:t>
            </a:r>
            <a:r>
              <a:rPr lang="en-US" sz="1200" b="1" i="1" dirty="0">
                <a:solidFill>
                  <a:schemeClr val="accent6"/>
                </a:solidFill>
                <a:latin typeface="Times New Roman" pitchFamily="18" charset="0"/>
                <a:cs typeface="Times New Roman" pitchFamily="18" charset="0"/>
              </a:rPr>
              <a:t> ở </a:t>
            </a:r>
            <a:r>
              <a:rPr lang="en-US" sz="1200" b="1" i="1" dirty="0" err="1">
                <a:solidFill>
                  <a:schemeClr val="accent6"/>
                </a:solidFill>
                <a:latin typeface="Times New Roman" pitchFamily="18" charset="0"/>
                <a:cs typeface="Times New Roman" pitchFamily="18" charset="0"/>
              </a:rPr>
              <a:t>nhà</a:t>
            </a:r>
            <a:r>
              <a:rPr lang="en-US" sz="1200" b="1" i="1" dirty="0">
                <a:solidFill>
                  <a:schemeClr val="accent6"/>
                </a:solidFill>
                <a:latin typeface="Times New Roman" pitchFamily="18" charset="0"/>
                <a:cs typeface="Times New Roman" pitchFamily="18" charset="0"/>
              </a:rPr>
              <a:t> </a:t>
            </a:r>
            <a:r>
              <a:rPr lang="en-US" sz="1200" b="1" i="1" dirty="0" err="1">
                <a:solidFill>
                  <a:schemeClr val="accent6"/>
                </a:solidFill>
                <a:latin typeface="Times New Roman" pitchFamily="18" charset="0"/>
                <a:cs typeface="Times New Roman" pitchFamily="18" charset="0"/>
              </a:rPr>
              <a:t>thờ</a:t>
            </a:r>
            <a:r>
              <a:rPr lang="en-US" sz="1200" b="1" i="1" dirty="0">
                <a:solidFill>
                  <a:schemeClr val="accent6"/>
                </a:solidFill>
                <a:latin typeface="Times New Roman" pitchFamily="18" charset="0"/>
                <a:cs typeface="Times New Roman" pitchFamily="18" charset="0"/>
              </a:rPr>
              <a:t> </a:t>
            </a:r>
            <a:r>
              <a:rPr lang="en-US" sz="1200" b="1" i="1" dirty="0" err="1">
                <a:solidFill>
                  <a:schemeClr val="accent6"/>
                </a:solidFill>
                <a:latin typeface="Times New Roman" pitchFamily="18" charset="0"/>
                <a:cs typeface="Times New Roman" pitchFamily="18" charset="0"/>
              </a:rPr>
              <a:t>Phong</a:t>
            </a:r>
            <a:r>
              <a:rPr lang="en-US" sz="1200" b="1" i="1" dirty="0">
                <a:solidFill>
                  <a:schemeClr val="accent6"/>
                </a:solidFill>
                <a:latin typeface="Times New Roman" pitchFamily="18" charset="0"/>
                <a:cs typeface="Times New Roman" pitchFamily="18" charset="0"/>
              </a:rPr>
              <a:t> </a:t>
            </a:r>
            <a:r>
              <a:rPr lang="en-US" sz="1200" b="1" i="1" dirty="0" err="1">
                <a:solidFill>
                  <a:schemeClr val="accent6"/>
                </a:solidFill>
                <a:latin typeface="Times New Roman" pitchFamily="18" charset="0"/>
                <a:cs typeface="Times New Roman" pitchFamily="18" charset="0"/>
              </a:rPr>
              <a:t>Điền</a:t>
            </a:r>
            <a:r>
              <a:rPr lang="en-US" sz="1200" b="1" i="1" dirty="0">
                <a:solidFill>
                  <a:schemeClr val="accent6"/>
                </a:solidFill>
                <a:latin typeface="Times New Roman" pitchFamily="18" charset="0"/>
                <a:cs typeface="Times New Roman" pitchFamily="18" charset="0"/>
              </a:rPr>
              <a:t> -</a:t>
            </a:r>
            <a:r>
              <a:rPr lang="en-US" sz="1200" b="1" i="1" dirty="0" err="1">
                <a:solidFill>
                  <a:schemeClr val="accent6"/>
                </a:solidFill>
                <a:latin typeface="Times New Roman" pitchFamily="18" charset="0"/>
                <a:cs typeface="Times New Roman" pitchFamily="18" charset="0"/>
              </a:rPr>
              <a:t>Huế</a:t>
            </a:r>
            <a:endParaRPr lang="vi-VN" sz="1200" b="1" i="1" dirty="0">
              <a:solidFill>
                <a:schemeClr val="accent6"/>
              </a:solidFill>
              <a:latin typeface="Times New Roman" pitchFamily="18" charset="0"/>
              <a:cs typeface="Times New Roman" pitchFamily="18" charset="0"/>
            </a:endParaRPr>
          </a:p>
        </p:txBody>
      </p:sp>
      <p:sp>
        <p:nvSpPr>
          <p:cNvPr id="6" name="TextBox 5"/>
          <p:cNvSpPr txBox="1"/>
          <p:nvPr/>
        </p:nvSpPr>
        <p:spPr>
          <a:xfrm>
            <a:off x="3657600" y="783168"/>
            <a:ext cx="2286000" cy="1908215"/>
          </a:xfrm>
          <a:prstGeom prst="rect">
            <a:avLst/>
          </a:prstGeom>
          <a:solidFill>
            <a:srgbClr val="FFFF99"/>
          </a:solidFill>
          <a:ln>
            <a:solidFill>
              <a:srgbClr val="C00000"/>
            </a:solidFill>
          </a:ln>
        </p:spPr>
        <p:txBody>
          <a:bodyPr>
            <a:spAutoFit/>
          </a:bodyPr>
          <a:lstStyle/>
          <a:p>
            <a:pPr eaLnBrk="1" hangingPunct="1">
              <a:defRPr/>
            </a:pP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Bây</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giờ</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nếu</a:t>
            </a:r>
            <a:r>
              <a:rPr lang="en-US" sz="2000" b="1" i="1" dirty="0">
                <a:solidFill>
                  <a:srgbClr val="FF0000"/>
                </a:solidFill>
                <a:latin typeface="Times New Roman" pitchFamily="18" charset="0"/>
                <a:cs typeface="Times New Roman" pitchFamily="18" charset="0"/>
              </a:rPr>
              <a:t> ta </a:t>
            </a:r>
            <a:r>
              <a:rPr lang="en-US" sz="2000" b="1" i="1" dirty="0" err="1">
                <a:solidFill>
                  <a:srgbClr val="FF0000"/>
                </a:solidFill>
                <a:latin typeface="Times New Roman" pitchFamily="18" charset="0"/>
                <a:cs typeface="Times New Roman" pitchFamily="18" charset="0"/>
              </a:rPr>
              <a:t>chỉ</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cố</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gắng</a:t>
            </a:r>
            <a:r>
              <a:rPr lang="en-US" sz="2000" b="1" i="1" dirty="0">
                <a:solidFill>
                  <a:srgbClr val="FF0000"/>
                </a:solidFill>
                <a:latin typeface="Times New Roman" pitchFamily="18" charset="0"/>
                <a:cs typeface="Times New Roman" pitchFamily="18" charset="0"/>
              </a:rPr>
              <a:t> lay </a:t>
            </a:r>
            <a:r>
              <a:rPr lang="en-US" sz="2000" b="1" i="1" dirty="0" err="1">
                <a:solidFill>
                  <a:srgbClr val="FF0000"/>
                </a:solidFill>
                <a:latin typeface="Times New Roman" pitchFamily="18" charset="0"/>
                <a:cs typeface="Times New Roman" pitchFamily="18" charset="0"/>
              </a:rPr>
              <a:t>lắt</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mà</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sống</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sao</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bằng</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thung</a:t>
            </a:r>
            <a:r>
              <a:rPr lang="en-US" sz="2000" b="1" i="1" dirty="0">
                <a:solidFill>
                  <a:srgbClr val="FF0000"/>
                </a:solidFill>
                <a:latin typeface="Times New Roman" pitchFamily="18" charset="0"/>
                <a:cs typeface="Times New Roman" pitchFamily="18" charset="0"/>
              </a:rPr>
              <a:t> dung </a:t>
            </a:r>
            <a:r>
              <a:rPr lang="en-US" sz="2000" b="1" i="1" dirty="0" err="1">
                <a:solidFill>
                  <a:srgbClr val="FF0000"/>
                </a:solidFill>
                <a:latin typeface="Times New Roman" pitchFamily="18" charset="0"/>
                <a:cs typeface="Times New Roman" pitchFamily="18" charset="0"/>
              </a:rPr>
              <a:t>chết</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vì</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việc</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nghĩa</a:t>
            </a:r>
            <a:r>
              <a:rPr lang="en-US" sz="2000" b="1" i="1" dirty="0">
                <a:solidFill>
                  <a:srgbClr val="FF0000"/>
                </a:solidFill>
                <a:latin typeface="Times New Roman" pitchFamily="18" charset="0"/>
                <a:cs typeface="Times New Roman" pitchFamily="18" charset="0"/>
              </a:rPr>
              <a:t>”.  </a:t>
            </a:r>
            <a:r>
              <a:rPr lang="en-US" sz="1800" b="1" i="1" dirty="0">
                <a:solidFill>
                  <a:schemeClr val="accent6"/>
                </a:solidFill>
                <a:latin typeface="Times New Roman" pitchFamily="18" charset="0"/>
                <a:cs typeface="Times New Roman" pitchFamily="18" charset="0"/>
              </a:rPr>
              <a:t>(</a:t>
            </a:r>
            <a:r>
              <a:rPr lang="en-US" sz="1800" b="1" i="1" dirty="0" err="1">
                <a:solidFill>
                  <a:schemeClr val="accent6"/>
                </a:solidFill>
                <a:latin typeface="Times New Roman" pitchFamily="18" charset="0"/>
                <a:cs typeface="Times New Roman" pitchFamily="18" charset="0"/>
              </a:rPr>
              <a:t>Nguyễn</a:t>
            </a:r>
            <a:r>
              <a:rPr lang="en-US" sz="1800" b="1" i="1" dirty="0">
                <a:solidFill>
                  <a:schemeClr val="accent6"/>
                </a:solidFill>
                <a:latin typeface="Times New Roman" pitchFamily="18" charset="0"/>
                <a:cs typeface="Times New Roman" pitchFamily="18" charset="0"/>
              </a:rPr>
              <a:t> Tri </a:t>
            </a:r>
            <a:r>
              <a:rPr lang="en-US" sz="1800" b="1" i="1" dirty="0" err="1">
                <a:solidFill>
                  <a:schemeClr val="accent6"/>
                </a:solidFill>
                <a:latin typeface="Times New Roman" pitchFamily="18" charset="0"/>
                <a:cs typeface="Times New Roman" pitchFamily="18" charset="0"/>
              </a:rPr>
              <a:t>Phương</a:t>
            </a:r>
            <a:r>
              <a:rPr lang="en-US" sz="1800" b="1" i="1" dirty="0">
                <a:solidFill>
                  <a:schemeClr val="accent6"/>
                </a:solidFill>
                <a:latin typeface="Times New Roman" pitchFamily="18" charset="0"/>
                <a:cs typeface="Times New Roman" pitchFamily="18" charset="0"/>
              </a:rPr>
              <a:t>)</a:t>
            </a:r>
            <a:endParaRPr lang="vi-VN" sz="1800" b="1" i="1" dirty="0">
              <a:solidFill>
                <a:schemeClr val="accent6"/>
              </a:solidFill>
              <a:latin typeface="Times New Roman" pitchFamily="18" charset="0"/>
              <a:cs typeface="Times New Roman" pitchFamily="18" charset="0"/>
            </a:endParaRPr>
          </a:p>
        </p:txBody>
      </p:sp>
      <p:sp>
        <p:nvSpPr>
          <p:cNvPr id="8" name="TextBox 7"/>
          <p:cNvSpPr txBox="1">
            <a:spLocks noChangeArrowheads="1"/>
          </p:cNvSpPr>
          <p:nvPr/>
        </p:nvSpPr>
        <p:spPr bwMode="auto">
          <a:xfrm>
            <a:off x="438150" y="4648200"/>
            <a:ext cx="8623300" cy="1569660"/>
          </a:xfrm>
          <a:prstGeom prst="rect">
            <a:avLst/>
          </a:prstGeom>
          <a:solidFill>
            <a:schemeClr val="bg1"/>
          </a:solidFill>
          <a:ln w="9525">
            <a:solidFill>
              <a:srgbClr val="FF0066"/>
            </a:solidFill>
            <a:miter lim="800000"/>
            <a:headEnd/>
            <a:tailEnd/>
          </a:ln>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just" eaLnBrk="1" hangingPunct="1"/>
            <a:r>
              <a:rPr lang="en-US" altLang="en-US" sz="2400" b="1" i="1">
                <a:solidFill>
                  <a:srgbClr val="030BA1"/>
                </a:solidFill>
                <a:cs typeface="Times New Roman" pitchFamily="18" charset="0"/>
              </a:rPr>
              <a:t>Ô</a:t>
            </a:r>
            <a:r>
              <a:rPr lang="vi-VN" altLang="en-US" sz="2400" b="1" i="1">
                <a:solidFill>
                  <a:srgbClr val="030BA1"/>
                </a:solidFill>
                <a:cs typeface="Times New Roman" pitchFamily="18" charset="0"/>
              </a:rPr>
              <a:t>ng là người đức độ, tận lực với triều đình, chăm lo cho dân và quyết tâm đánh giặc giữ nước. Với công lao và sự nghiệp của ông, Nguyễn Tri Phương mãi được </a:t>
            </a:r>
            <a:r>
              <a:rPr lang="en-US" altLang="en-US" sz="2400" b="1" i="1">
                <a:solidFill>
                  <a:srgbClr val="030BA1"/>
                </a:solidFill>
                <a:cs typeface="Times New Roman" pitchFamily="18" charset="0"/>
              </a:rPr>
              <a:t>nhân dân</a:t>
            </a:r>
            <a:r>
              <a:rPr lang="vi-VN" altLang="en-US" sz="2400" b="1" i="1">
                <a:solidFill>
                  <a:srgbClr val="030BA1"/>
                </a:solidFill>
                <a:cs typeface="Times New Roman" pitchFamily="18" charset="0"/>
              </a:rPr>
              <a:t>Việt Nam nhớ tới như một vị anh hùng tộc.</a:t>
            </a:r>
          </a:p>
        </p:txBody>
      </p:sp>
    </p:spTree>
    <p:extLst>
      <p:ext uri="{BB962C8B-B14F-4D97-AF65-F5344CB8AC3E}">
        <p14:creationId xmlns:p14="http://schemas.microsoft.com/office/powerpoint/2010/main" val="2842846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wheel(1)">
                                      <p:cBhvr>
                                        <p:cTn id="7" dur="500"/>
                                        <p:tgtEl>
                                          <p:spTgt spid="25603"/>
                                        </p:tgtEl>
                                      </p:cBhvr>
                                    </p:animEffect>
                                  </p:childTnLst>
                                </p:cTn>
                              </p:par>
                            </p:childTnLst>
                          </p:cTn>
                        </p:par>
                        <p:par>
                          <p:cTn id="8" fill="hold" nodeType="afterGroup">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1" presetClass="entr" presetSubtype="1" fill="hold" nodeType="clickEffect">
                                  <p:stCondLst>
                                    <p:cond delay="0"/>
                                  </p:stCondLst>
                                  <p:childTnLst>
                                    <p:set>
                                      <p:cBhvr>
                                        <p:cTn id="15" dur="1" fill="hold">
                                          <p:stCondLst>
                                            <p:cond delay="0"/>
                                          </p:stCondLst>
                                        </p:cTn>
                                        <p:tgtEl>
                                          <p:spTgt spid="25604"/>
                                        </p:tgtEl>
                                        <p:attrNameLst>
                                          <p:attrName>style.visibility</p:attrName>
                                        </p:attrNameLst>
                                      </p:cBhvr>
                                      <p:to>
                                        <p:strVal val="visible"/>
                                      </p:to>
                                    </p:set>
                                    <p:animEffect transition="in" filter="wheel(1)">
                                      <p:cBhvr>
                                        <p:cTn id="16" dur="500"/>
                                        <p:tgtEl>
                                          <p:spTgt spid="25604"/>
                                        </p:tgtEl>
                                      </p:cBhvr>
                                    </p:animEffect>
                                  </p:childTnLst>
                                </p:cTn>
                              </p:par>
                            </p:childTnLst>
                          </p:cTn>
                        </p:par>
                        <p:par>
                          <p:cTn id="17" fill="hold" nodeType="afterGroup">
                            <p:stCondLst>
                              <p:cond delay="500"/>
                            </p:stCondLst>
                            <p:childTnLst>
                              <p:par>
                                <p:cTn id="18" presetID="21" presetClass="entr" presetSubtype="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10200" y="76200"/>
            <a:ext cx="3733800" cy="6494085"/>
          </a:xfrm>
          <a:prstGeom prst="rect">
            <a:avLst/>
          </a:prstGeom>
          <a:noFill/>
        </p:spPr>
        <p:txBody>
          <a:bodyPr wrap="square" rtlCol="0">
            <a:spAutoFit/>
          </a:bodyPr>
          <a:lstStyle/>
          <a:p>
            <a:r>
              <a:rPr lang="en-US" sz="2000" dirty="0" err="1" smtClean="0">
                <a:latin typeface="Times New Roman" pitchFamily="18" charset="0"/>
                <a:cs typeface="Times New Roman" pitchFamily="18" charset="0"/>
              </a:rPr>
              <a:t>Lấy</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cớ</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vụ</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Đuy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Puy</a:t>
            </a:r>
            <a:r>
              <a:rPr lang="en-US" sz="2000" dirty="0">
                <a:latin typeface="Times New Roman" pitchFamily="18" charset="0"/>
                <a:cs typeface="Times New Roman" pitchFamily="18" charset="0"/>
              </a:rPr>
              <a:t> , </a:t>
            </a:r>
            <a:r>
              <a:rPr lang="en-US" sz="2000" dirty="0" err="1">
                <a:latin typeface="Times New Roman" pitchFamily="18" charset="0"/>
                <a:cs typeface="Times New Roman" pitchFamily="18" charset="0"/>
              </a:rPr>
              <a:t>hơn</a:t>
            </a:r>
            <a:r>
              <a:rPr lang="en-US" sz="2000" dirty="0">
                <a:latin typeface="Times New Roman" pitchFamily="18" charset="0"/>
                <a:cs typeface="Times New Roman" pitchFamily="18" charset="0"/>
              </a:rPr>
              <a:t> </a:t>
            </a:r>
            <a:r>
              <a:rPr lang="fr-FR" sz="2000" dirty="0">
                <a:latin typeface="Times New Roman" pitchFamily="18" charset="0"/>
                <a:cs typeface="Times New Roman" pitchFamily="18" charset="0"/>
              </a:rPr>
              <a:t>200 </a:t>
            </a:r>
            <a:r>
              <a:rPr lang="fr-FR" sz="2000" dirty="0" err="1">
                <a:latin typeface="Times New Roman" pitchFamily="18" charset="0"/>
                <a:cs typeface="Times New Roman" pitchFamily="18" charset="0"/>
              </a:rPr>
              <a:t>quân</a:t>
            </a:r>
            <a:r>
              <a:rPr lang="fr-FR"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Pháp</a:t>
            </a:r>
            <a:r>
              <a:rPr lang="en-US" sz="2000" dirty="0">
                <a:latin typeface="Times New Roman" pitchFamily="18" charset="0"/>
                <a:cs typeface="Times New Roman" pitchFamily="18" charset="0"/>
              </a:rPr>
              <a:t> do </a:t>
            </a:r>
            <a:r>
              <a:rPr lang="fr-FR" sz="2000" dirty="0" err="1">
                <a:latin typeface="Times New Roman" pitchFamily="18" charset="0"/>
                <a:cs typeface="Times New Roman" pitchFamily="18" charset="0"/>
              </a:rPr>
              <a:t>Gác</a:t>
            </a:r>
            <a:r>
              <a:rPr lang="fr-FR" sz="2000" dirty="0">
                <a:latin typeface="Times New Roman" pitchFamily="18" charset="0"/>
                <a:cs typeface="Times New Roman" pitchFamily="18" charset="0"/>
              </a:rPr>
              <a:t>-</a:t>
            </a:r>
            <a:r>
              <a:rPr lang="fr-FR" sz="2000" dirty="0" err="1">
                <a:latin typeface="Times New Roman" pitchFamily="18" charset="0"/>
                <a:cs typeface="Times New Roman" pitchFamily="18" charset="0"/>
              </a:rPr>
              <a:t>ni-ê</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kéo</a:t>
            </a:r>
            <a:r>
              <a:rPr lang="fr-FR" sz="2000" dirty="0">
                <a:latin typeface="Times New Roman" pitchFamily="18" charset="0"/>
                <a:cs typeface="Times New Roman" pitchFamily="18" charset="0"/>
              </a:rPr>
              <a:t> ra </a:t>
            </a:r>
            <a:r>
              <a:rPr lang="fr-FR" sz="2000" dirty="0" err="1">
                <a:latin typeface="Times New Roman" pitchFamily="18" charset="0"/>
                <a:cs typeface="Times New Roman" pitchFamily="18" charset="0"/>
              </a:rPr>
              <a:t>Bắc</a:t>
            </a:r>
            <a:r>
              <a:rPr lang="fr-FR" sz="2000"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Sáng</a:t>
            </a:r>
            <a:r>
              <a:rPr lang="fr-FR" sz="2800" dirty="0">
                <a:latin typeface="Times New Roman" pitchFamily="18" charset="0"/>
                <a:cs typeface="Times New Roman" pitchFamily="18" charset="0"/>
              </a:rPr>
              <a:t> 20/11/1873  </a:t>
            </a:r>
            <a:r>
              <a:rPr lang="fr-FR" sz="2800" dirty="0" err="1">
                <a:latin typeface="Times New Roman" pitchFamily="18" charset="0"/>
                <a:cs typeface="Times New Roman" pitchFamily="18" charset="0"/>
              </a:rPr>
              <a:t>quân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Pháp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nổ</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súng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đánh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chiếm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thành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Hà</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Nội</a:t>
            </a:r>
            <a:r>
              <a:rPr lang="fr-FR" sz="2800" dirty="0">
                <a:latin typeface="Times New Roman" pitchFamily="18" charset="0"/>
                <a:cs typeface="Times New Roman" pitchFamily="18" charset="0"/>
              </a:rPr>
              <a:t>. </a:t>
            </a:r>
          </a:p>
          <a:p>
            <a:endParaRPr lang="fr-FR" sz="4000" dirty="0" smtClean="0">
              <a:latin typeface="Times New Roman" pitchFamily="18" charset="0"/>
              <a:cs typeface="Times New Roman" pitchFamily="18" charset="0"/>
            </a:endParaRPr>
          </a:p>
          <a:p>
            <a:endParaRPr lang="fr-FR" sz="4000" dirty="0">
              <a:latin typeface="Times New Roman" pitchFamily="18" charset="0"/>
              <a:cs typeface="Times New Roman" pitchFamily="18" charset="0"/>
            </a:endParaRPr>
          </a:p>
          <a:p>
            <a:r>
              <a:rPr lang="fr-FR" sz="4800" dirty="0" smtClean="0">
                <a:latin typeface="Times New Roman" pitchFamily="18" charset="0"/>
                <a:cs typeface="Times New Roman" pitchFamily="18" charset="0"/>
              </a:rPr>
              <a:t>+ </a:t>
            </a:r>
            <a:r>
              <a:rPr lang="fr-FR" sz="4800" dirty="0" err="1">
                <a:latin typeface="Times New Roman" pitchFamily="18" charset="0"/>
                <a:cs typeface="Times New Roman" pitchFamily="18" charset="0"/>
              </a:rPr>
              <a:t>Sau</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đó</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Pháp</a:t>
            </a:r>
            <a:r>
              <a:rPr lang="fr-FR" sz="4800" dirty="0">
                <a:latin typeface="Times New Roman" pitchFamily="18" charset="0"/>
                <a:cs typeface="Times New Roman" pitchFamily="18" charset="0"/>
              </a:rPr>
              <a:t> </a:t>
            </a:r>
            <a:r>
              <a:rPr lang="fr-FR" sz="4800" dirty="0" smtClean="0">
                <a:latin typeface="Times New Roman" pitchFamily="18" charset="0"/>
                <a:cs typeface="Times New Roman" pitchFamily="18" charset="0"/>
              </a:rPr>
              <a:t> </a:t>
            </a:r>
            <a:r>
              <a:rPr lang="fr-FR" sz="4800" dirty="0" err="1">
                <a:latin typeface="Times New Roman" pitchFamily="18" charset="0"/>
                <a:cs typeface="Times New Roman" pitchFamily="18" charset="0"/>
              </a:rPr>
              <a:t>chiếm</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được</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các</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tỉnh</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lân</a:t>
            </a:r>
            <a:r>
              <a:rPr lang="fr-FR" sz="4800" dirty="0">
                <a:latin typeface="Times New Roman" pitchFamily="18" charset="0"/>
                <a:cs typeface="Times New Roman" pitchFamily="18" charset="0"/>
              </a:rPr>
              <a:t> </a:t>
            </a:r>
            <a:r>
              <a:rPr lang="fr-FR" sz="4800" dirty="0" err="1">
                <a:latin typeface="Times New Roman" pitchFamily="18" charset="0"/>
                <a:cs typeface="Times New Roman" pitchFamily="18" charset="0"/>
              </a:rPr>
              <a:t>cận</a:t>
            </a:r>
            <a:r>
              <a:rPr lang="fr-FR" sz="4800" dirty="0">
                <a:latin typeface="Times New Roman" pitchFamily="18" charset="0"/>
                <a:cs typeface="Times New Roman" pitchFamily="18" charset="0"/>
              </a:rPr>
              <a:t> </a:t>
            </a:r>
            <a:endParaRPr lang="en-US" sz="4800" dirty="0">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2697993"/>
            <a:ext cx="5492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6200"/>
            <a:ext cx="5105400"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31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8738"/>
            <a:ext cx="9753600" cy="6981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5-Point Star 4"/>
          <p:cNvSpPr/>
          <p:nvPr/>
        </p:nvSpPr>
        <p:spPr>
          <a:xfrm>
            <a:off x="5489369" y="4191000"/>
            <a:ext cx="304800"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8434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uoc do Phap danh Bac Ky nam 1873 va 18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2038"/>
            <a:ext cx="8305800" cy="6443133"/>
          </a:xfrm>
          <a:prstGeom prst="rect">
            <a:avLst/>
          </a:prstGeom>
          <a:solidFill>
            <a:srgbClr val="CC0000"/>
          </a:solidFill>
          <a:ln w="9525">
            <a:solidFill>
              <a:srgbClr val="000000"/>
            </a:solidFill>
            <a:miter lim="800000"/>
            <a:headEnd/>
            <a:tailEnd/>
          </a:ln>
          <a:extLst/>
        </p:spPr>
      </p:pic>
      <p:sp>
        <p:nvSpPr>
          <p:cNvPr id="37891" name="Rectangle 3"/>
          <p:cNvSpPr>
            <a:spLocks noChangeArrowheads="1"/>
          </p:cNvSpPr>
          <p:nvPr>
            <p:custDataLst>
              <p:tags r:id="rId2"/>
            </p:custDataLst>
          </p:nvPr>
        </p:nvSpPr>
        <p:spPr bwMode="auto">
          <a:xfrm>
            <a:off x="2133600" y="6316133"/>
            <a:ext cx="4762500" cy="400110"/>
          </a:xfrm>
          <a:prstGeom prst="rect">
            <a:avLst/>
          </a:prstGeom>
          <a:solidFill>
            <a:schemeClr val="accent1">
              <a:lumMod val="20000"/>
              <a:lumOff val="80000"/>
            </a:schemeClr>
          </a:solidFill>
          <a:ln w="9525">
            <a:noFill/>
            <a:miter lim="800000"/>
            <a:headEnd/>
            <a:tailEnd/>
          </a:ln>
          <a:effectLst/>
        </p:spPr>
        <p:txBody>
          <a:bodyPr>
            <a:spAutoFit/>
            <a:scene3d>
              <a:camera prst="perspectiveRelaxed"/>
              <a:lightRig rig="threePt" dir="t"/>
            </a:scene3d>
          </a:bodyPr>
          <a:lstStyle/>
          <a:p>
            <a:pPr algn="ctr" eaLnBrk="1" hangingPunct="1">
              <a:defRPr/>
            </a:pP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Lược</a:t>
            </a:r>
            <a:r>
              <a:rPr lang="en-US" sz="2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đồ</a:t>
            </a:r>
            <a:r>
              <a:rPr lang="en-US" sz="2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Pháp</a:t>
            </a:r>
            <a:r>
              <a:rPr lang="en-US" sz="2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đánh</a:t>
            </a:r>
            <a:r>
              <a:rPr lang="en-US" sz="2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Bắc</a:t>
            </a:r>
            <a:r>
              <a:rPr lang="en-US" sz="2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Kì</a:t>
            </a:r>
            <a:r>
              <a:rPr lang="en-US" sz="2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lần</a:t>
            </a:r>
            <a:r>
              <a:rPr lang="en-US" sz="2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thứ</a:t>
            </a:r>
            <a:r>
              <a:rPr lang="en-US" sz="2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0" dirty="0" err="1">
                <a:effectLst>
                  <a:outerShdw blurRad="38100" dist="38100" dir="2700000" algn="tl">
                    <a:srgbClr val="000000">
                      <a:alpha val="43137"/>
                    </a:srgbClr>
                  </a:outerShdw>
                </a:effectLst>
                <a:latin typeface="Times New Roman" pitchFamily="18" charset="0"/>
                <a:cs typeface="Times New Roman" pitchFamily="18" charset="0"/>
              </a:rPr>
              <a:t>nhất</a:t>
            </a:r>
            <a:endParaRPr lang="en-US" sz="2000" b="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268" name="Isosceles Triangle 6"/>
          <p:cNvSpPr>
            <a:spLocks noChangeArrowheads="1"/>
          </p:cNvSpPr>
          <p:nvPr/>
        </p:nvSpPr>
        <p:spPr bwMode="auto">
          <a:xfrm rot="5400000">
            <a:off x="127530" y="5557309"/>
            <a:ext cx="192617" cy="406400"/>
          </a:xfrm>
          <a:prstGeom prst="triangle">
            <a:avLst>
              <a:gd name="adj" fmla="val 50000"/>
            </a:avLst>
          </a:prstGeom>
          <a:solidFill>
            <a:srgbClr val="FF0066"/>
          </a:solidFill>
          <a:ln w="9525" algn="ctr">
            <a:solidFill>
              <a:schemeClr val="tx1"/>
            </a:solidFill>
            <a:round/>
            <a:headEnd/>
            <a:tailEnd/>
          </a:ln>
        </p:spPr>
        <p:txBody>
          <a:bodyPr/>
          <a:lstStyle/>
          <a:p>
            <a:pPr algn="ctr" eaLnBrk="1" hangingPunct="1"/>
            <a:endParaRPr lang="vi-VN" altLang="en-US">
              <a:latin typeface="Times New Roman" pitchFamily="18" charset="0"/>
              <a:cs typeface="Times New Roman" pitchFamily="18" charset="0"/>
            </a:endParaRPr>
          </a:p>
        </p:txBody>
      </p:sp>
      <p:cxnSp>
        <p:nvCxnSpPr>
          <p:cNvPr id="11269" name="Straight Connector 17"/>
          <p:cNvCxnSpPr>
            <a:cxnSpLocks noChangeShapeType="1"/>
          </p:cNvCxnSpPr>
          <p:nvPr/>
        </p:nvCxnSpPr>
        <p:spPr bwMode="auto">
          <a:xfrm>
            <a:off x="0" y="5357284"/>
            <a:ext cx="2133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270" name="Straight Connector 24"/>
          <p:cNvCxnSpPr>
            <a:cxnSpLocks noChangeShapeType="1"/>
          </p:cNvCxnSpPr>
          <p:nvPr/>
        </p:nvCxnSpPr>
        <p:spPr bwMode="auto">
          <a:xfrm>
            <a:off x="2133600" y="5357285"/>
            <a:ext cx="0" cy="149224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TextBox 26"/>
          <p:cNvSpPr txBox="1"/>
          <p:nvPr/>
        </p:nvSpPr>
        <p:spPr>
          <a:xfrm>
            <a:off x="414668" y="5612351"/>
            <a:ext cx="1752600" cy="246221"/>
          </a:xfrm>
          <a:prstGeom prst="rect">
            <a:avLst/>
          </a:prstGeom>
          <a:noFill/>
        </p:spPr>
        <p:txBody>
          <a:bodyPr>
            <a:spAutoFit/>
            <a:scene3d>
              <a:camera prst="perspectiveFront"/>
              <a:lightRig rig="threePt" dir="t"/>
            </a:scene3d>
          </a:bodyPr>
          <a:lstStyle/>
          <a:p>
            <a:pPr eaLnBrk="1" hangingPunct="1">
              <a:defRPr/>
            </a:pPr>
            <a:r>
              <a:rPr lang="en-US" sz="1000" b="0" dirty="0" err="1">
                <a:latin typeface="Times New Roman" pitchFamily="18" charset="0"/>
                <a:cs typeface="Times New Roman" pitchFamily="18" charset="0"/>
              </a:rPr>
              <a:t>Căn</a:t>
            </a:r>
            <a:r>
              <a:rPr lang="en-US" sz="1000" b="0" dirty="0">
                <a:latin typeface="Times New Roman" pitchFamily="18" charset="0"/>
                <a:cs typeface="Times New Roman" pitchFamily="18" charset="0"/>
              </a:rPr>
              <a:t> </a:t>
            </a:r>
            <a:r>
              <a:rPr lang="en-US" sz="1000" b="0" dirty="0" err="1">
                <a:latin typeface="Times New Roman" pitchFamily="18" charset="0"/>
                <a:cs typeface="Times New Roman" pitchFamily="18" charset="0"/>
              </a:rPr>
              <a:t>cứ</a:t>
            </a:r>
            <a:r>
              <a:rPr lang="en-US" sz="1000" b="0" dirty="0">
                <a:latin typeface="Times New Roman" pitchFamily="18" charset="0"/>
                <a:cs typeface="Times New Roman" pitchFamily="18" charset="0"/>
              </a:rPr>
              <a:t> </a:t>
            </a:r>
            <a:r>
              <a:rPr lang="en-US" sz="1000" b="0" dirty="0" err="1">
                <a:latin typeface="Times New Roman" pitchFamily="18" charset="0"/>
                <a:cs typeface="Times New Roman" pitchFamily="18" charset="0"/>
              </a:rPr>
              <a:t>khởi</a:t>
            </a:r>
            <a:r>
              <a:rPr lang="en-US" sz="1000" b="0" dirty="0">
                <a:latin typeface="Times New Roman" pitchFamily="18" charset="0"/>
                <a:cs typeface="Times New Roman" pitchFamily="18" charset="0"/>
              </a:rPr>
              <a:t> </a:t>
            </a:r>
            <a:r>
              <a:rPr lang="en-US" sz="1000" b="0" dirty="0" err="1">
                <a:latin typeface="Times New Roman" pitchFamily="18" charset="0"/>
                <a:cs typeface="Times New Roman" pitchFamily="18" charset="0"/>
              </a:rPr>
              <a:t>nghĩa</a:t>
            </a:r>
            <a:r>
              <a:rPr lang="en-US" sz="1000" b="0" dirty="0">
                <a:latin typeface="Times New Roman" pitchFamily="18" charset="0"/>
                <a:cs typeface="Times New Roman" pitchFamily="18" charset="0"/>
              </a:rPr>
              <a:t> </a:t>
            </a:r>
            <a:r>
              <a:rPr lang="en-US" sz="1000" b="0" dirty="0" err="1">
                <a:latin typeface="Times New Roman" pitchFamily="18" charset="0"/>
                <a:cs typeface="Times New Roman" pitchFamily="18" charset="0"/>
              </a:rPr>
              <a:t>nông</a:t>
            </a:r>
            <a:r>
              <a:rPr lang="en-US" sz="1000" b="0" dirty="0">
                <a:latin typeface="Times New Roman" pitchFamily="18" charset="0"/>
                <a:cs typeface="Times New Roman" pitchFamily="18" charset="0"/>
              </a:rPr>
              <a:t> </a:t>
            </a:r>
            <a:r>
              <a:rPr lang="en-US" sz="1000" b="0" dirty="0" err="1">
                <a:latin typeface="Times New Roman" pitchFamily="18" charset="0"/>
                <a:cs typeface="Times New Roman" pitchFamily="18" charset="0"/>
              </a:rPr>
              <a:t>dân</a:t>
            </a:r>
            <a:endParaRPr lang="vi-VN" sz="1000" b="0" dirty="0">
              <a:latin typeface="Times New Roman" pitchFamily="18" charset="0"/>
              <a:cs typeface="Times New Roman" pitchFamily="18" charset="0"/>
            </a:endParaRPr>
          </a:p>
        </p:txBody>
      </p:sp>
      <p:sp>
        <p:nvSpPr>
          <p:cNvPr id="28" name="TextBox 27"/>
          <p:cNvSpPr txBox="1"/>
          <p:nvPr/>
        </p:nvSpPr>
        <p:spPr>
          <a:xfrm>
            <a:off x="391633" y="6372843"/>
            <a:ext cx="1786268" cy="246221"/>
          </a:xfrm>
          <a:prstGeom prst="rect">
            <a:avLst/>
          </a:prstGeom>
          <a:noFill/>
        </p:spPr>
        <p:txBody>
          <a:bodyPr>
            <a:spAutoFit/>
            <a:scene3d>
              <a:camera prst="perspectiveFront"/>
              <a:lightRig rig="threePt" dir="t"/>
            </a:scene3d>
          </a:bodyPr>
          <a:lstStyle/>
          <a:p>
            <a:pPr eaLnBrk="1" hangingPunct="1">
              <a:defRPr/>
            </a:pPr>
            <a:r>
              <a:rPr lang="en-US" sz="1000" b="0" dirty="0" err="1">
                <a:effectLst>
                  <a:outerShdw blurRad="38100" dist="38100" dir="2700000" algn="tl">
                    <a:srgbClr val="000000">
                      <a:alpha val="43137"/>
                    </a:srgbClr>
                  </a:outerShdw>
                </a:effectLst>
                <a:latin typeface="Times New Roman" pitchFamily="18" charset="0"/>
                <a:cs typeface="Times New Roman" pitchFamily="18" charset="0"/>
              </a:rPr>
              <a:t>Nơi</a:t>
            </a:r>
            <a:r>
              <a:rPr lang="en-US" sz="1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1000" b="0" dirty="0" err="1">
                <a:effectLst>
                  <a:outerShdw blurRad="38100" dist="38100" dir="2700000" algn="tl">
                    <a:srgbClr val="000000">
                      <a:alpha val="43137"/>
                    </a:srgbClr>
                  </a:outerShdw>
                </a:effectLst>
                <a:latin typeface="Times New Roman" pitchFamily="18" charset="0"/>
                <a:cs typeface="Times New Roman" pitchFamily="18" charset="0"/>
              </a:rPr>
              <a:t>thực</a:t>
            </a:r>
            <a:r>
              <a:rPr lang="en-US" sz="1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1000" b="0" dirty="0" err="1">
                <a:effectLst>
                  <a:outerShdw blurRad="38100" dist="38100" dir="2700000" algn="tl">
                    <a:srgbClr val="000000">
                      <a:alpha val="43137"/>
                    </a:srgbClr>
                  </a:outerShdw>
                </a:effectLst>
                <a:latin typeface="Times New Roman" pitchFamily="18" charset="0"/>
                <a:cs typeface="Times New Roman" pitchFamily="18" charset="0"/>
              </a:rPr>
              <a:t>dân</a:t>
            </a:r>
            <a:r>
              <a:rPr lang="en-US" sz="1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1000" b="0" dirty="0" err="1">
                <a:effectLst>
                  <a:outerShdw blurRad="38100" dist="38100" dir="2700000" algn="tl">
                    <a:srgbClr val="000000">
                      <a:alpha val="43137"/>
                    </a:srgbClr>
                  </a:outerShdw>
                </a:effectLst>
                <a:latin typeface="Times New Roman" pitchFamily="18" charset="0"/>
                <a:cs typeface="Times New Roman" pitchFamily="18" charset="0"/>
              </a:rPr>
              <a:t>Pháp</a:t>
            </a:r>
            <a:r>
              <a:rPr lang="en-US" sz="1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1000" b="0" dirty="0" err="1">
                <a:effectLst>
                  <a:outerShdw blurRad="38100" dist="38100" dir="2700000" algn="tl">
                    <a:srgbClr val="000000">
                      <a:alpha val="43137"/>
                    </a:srgbClr>
                  </a:outerShdw>
                </a:effectLst>
                <a:latin typeface="Times New Roman" pitchFamily="18" charset="0"/>
                <a:cs typeface="Times New Roman" pitchFamily="18" charset="0"/>
              </a:rPr>
              <a:t>chiếm</a:t>
            </a:r>
            <a:r>
              <a:rPr lang="en-US" sz="1000" b="0" dirty="0">
                <a:effectLst>
                  <a:outerShdw blurRad="38100" dist="38100" dir="2700000" algn="tl">
                    <a:srgbClr val="000000">
                      <a:alpha val="43137"/>
                    </a:srgbClr>
                  </a:outerShdw>
                </a:effectLst>
                <a:latin typeface="Times New Roman" pitchFamily="18" charset="0"/>
                <a:cs typeface="Times New Roman" pitchFamily="18" charset="0"/>
              </a:rPr>
              <a:t> </a:t>
            </a:r>
            <a:r>
              <a:rPr lang="en-US" sz="1000" b="0" dirty="0" err="1">
                <a:effectLst>
                  <a:outerShdw blurRad="38100" dist="38100" dir="2700000" algn="tl">
                    <a:srgbClr val="000000">
                      <a:alpha val="43137"/>
                    </a:srgbClr>
                  </a:outerShdw>
                </a:effectLst>
                <a:latin typeface="Times New Roman" pitchFamily="18" charset="0"/>
                <a:cs typeface="Times New Roman" pitchFamily="18" charset="0"/>
              </a:rPr>
              <a:t>đóng</a:t>
            </a:r>
            <a:endParaRPr lang="vi-VN" sz="1000" b="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Flowchart: Document 23"/>
          <p:cNvSpPr/>
          <p:nvPr/>
        </p:nvSpPr>
        <p:spPr bwMode="auto">
          <a:xfrm>
            <a:off x="63645" y="6245855"/>
            <a:ext cx="239569" cy="227924"/>
          </a:xfrm>
          <a:prstGeom prst="flowChartDocument">
            <a:avLst/>
          </a:prstGeom>
          <a:gradFill flip="none" rotWithShape="1">
            <a:gsLst>
              <a:gs pos="0">
                <a:srgbClr val="FF3300">
                  <a:shade val="30000"/>
                  <a:satMod val="115000"/>
                </a:srgbClr>
              </a:gs>
              <a:gs pos="50000">
                <a:srgbClr val="FF3300">
                  <a:shade val="67500"/>
                  <a:satMod val="115000"/>
                </a:srgbClr>
              </a:gs>
              <a:gs pos="100000">
                <a:srgbClr val="FF3300">
                  <a:shade val="100000"/>
                  <a:satMod val="115000"/>
                </a:srgbClr>
              </a:gs>
            </a:gsLst>
            <a:path path="circle">
              <a:fillToRect l="100000" t="100000"/>
            </a:path>
            <a:tileRect r="-100000" b="-100000"/>
          </a:gradFill>
          <a:ln w="9525" cap="flat" cmpd="sng" algn="ctr">
            <a:solidFill>
              <a:srgbClr val="FF0066"/>
            </a:solidFill>
            <a:prstDash val="solid"/>
            <a:round/>
            <a:headEnd type="none" w="med" len="med"/>
            <a:tailEnd type="none" w="med" len="med"/>
          </a:ln>
          <a:effectLst/>
        </p:spPr>
        <p:txBody>
          <a:bodyPr>
            <a:scene3d>
              <a:camera prst="isometricOffAxis2Top"/>
              <a:lightRig rig="threePt" dir="t"/>
            </a:scene3d>
          </a:bodyPr>
          <a:lstStyle/>
          <a:p>
            <a:pPr algn="ctr" eaLnBrk="1" hangingPunct="1">
              <a:defRPr/>
            </a:pPr>
            <a:endParaRPr lang="vi-VN">
              <a:latin typeface="Times New Roman" pitchFamily="18" charset="0"/>
              <a:cs typeface="Times New Roman" pitchFamily="18" charset="0"/>
            </a:endParaRPr>
          </a:p>
        </p:txBody>
      </p:sp>
      <p:pic>
        <p:nvPicPr>
          <p:cNvPr id="11276" name="Picture 7" descr="Kết quả hình ảnh cho sú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135423" flipV="1">
            <a:off x="67733" y="6535209"/>
            <a:ext cx="239184"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Flowchart: Process 25"/>
          <p:cNvSpPr/>
          <p:nvPr/>
        </p:nvSpPr>
        <p:spPr bwMode="auto">
          <a:xfrm>
            <a:off x="52389" y="6246285"/>
            <a:ext cx="250825" cy="535516"/>
          </a:xfrm>
          <a:prstGeom prst="flowChartProcess">
            <a:avLst/>
          </a:prstGeom>
          <a:noFill/>
          <a:ln w="19050" cap="flat" cmpd="sng" algn="ctr">
            <a:solidFill>
              <a:schemeClr val="accent1"/>
            </a:solidFill>
            <a:prstDash val="solid"/>
            <a:round/>
            <a:headEnd type="none" w="med" len="med"/>
            <a:tailEnd type="none" w="med" len="med"/>
          </a:ln>
          <a:effectLst/>
        </p:spPr>
        <p:txBody>
          <a:bodyPr>
            <a:scene3d>
              <a:camera prst="isometricOffAxis2Top"/>
              <a:lightRig rig="threePt" dir="t"/>
            </a:scene3d>
          </a:bodyPr>
          <a:lstStyle/>
          <a:p>
            <a:pPr algn="ctr" eaLnBrk="1" hangingPunct="1">
              <a:defRPr/>
            </a:pPr>
            <a:endParaRPr lang="vi-VN">
              <a:latin typeface="Times New Roman" pitchFamily="18" charset="0"/>
              <a:cs typeface="Times New Roman" pitchFamily="18" charset="0"/>
            </a:endParaRPr>
          </a:p>
        </p:txBody>
      </p:sp>
      <p:sp>
        <p:nvSpPr>
          <p:cNvPr id="8" name="Freeform 7"/>
          <p:cNvSpPr/>
          <p:nvPr/>
        </p:nvSpPr>
        <p:spPr>
          <a:xfrm>
            <a:off x="152400" y="6455834"/>
            <a:ext cx="46038" cy="325967"/>
          </a:xfrm>
          <a:custGeom>
            <a:avLst/>
            <a:gdLst>
              <a:gd name="connsiteX0" fmla="*/ 8959 w 168447"/>
              <a:gd name="connsiteY0" fmla="*/ 340242 h 446567"/>
              <a:gd name="connsiteX1" fmla="*/ 62121 w 168447"/>
              <a:gd name="connsiteY1" fmla="*/ 308344 h 446567"/>
              <a:gd name="connsiteX2" fmla="*/ 83387 w 168447"/>
              <a:gd name="connsiteY2" fmla="*/ 244549 h 446567"/>
              <a:gd name="connsiteX3" fmla="*/ 104652 w 168447"/>
              <a:gd name="connsiteY3" fmla="*/ 127591 h 446567"/>
              <a:gd name="connsiteX4" fmla="*/ 125917 w 168447"/>
              <a:gd name="connsiteY4" fmla="*/ 74428 h 446567"/>
              <a:gd name="connsiteX5" fmla="*/ 147182 w 168447"/>
              <a:gd name="connsiteY5" fmla="*/ 31898 h 446567"/>
              <a:gd name="connsiteX6" fmla="*/ 168447 w 168447"/>
              <a:gd name="connsiteY6" fmla="*/ 0 h 446567"/>
              <a:gd name="connsiteX7" fmla="*/ 157815 w 168447"/>
              <a:gd name="connsiteY7" fmla="*/ 212651 h 446567"/>
              <a:gd name="connsiteX8" fmla="*/ 136549 w 168447"/>
              <a:gd name="connsiteY8" fmla="*/ 276447 h 446567"/>
              <a:gd name="connsiteX9" fmla="*/ 125917 w 168447"/>
              <a:gd name="connsiteY9" fmla="*/ 329609 h 446567"/>
              <a:gd name="connsiteX10" fmla="*/ 94019 w 168447"/>
              <a:gd name="connsiteY10" fmla="*/ 446567 h 446567"/>
              <a:gd name="connsiteX11" fmla="*/ 30224 w 168447"/>
              <a:gd name="connsiteY11" fmla="*/ 425302 h 446567"/>
              <a:gd name="connsiteX12" fmla="*/ 8959 w 168447"/>
              <a:gd name="connsiteY12" fmla="*/ 340242 h 44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47" h="446567">
                <a:moveTo>
                  <a:pt x="8959" y="340242"/>
                </a:moveTo>
                <a:cubicBezTo>
                  <a:pt x="14275" y="320749"/>
                  <a:pt x="49433" y="324657"/>
                  <a:pt x="62121" y="308344"/>
                </a:cubicBezTo>
                <a:cubicBezTo>
                  <a:pt x="75883" y="290650"/>
                  <a:pt x="83387" y="244549"/>
                  <a:pt x="83387" y="244549"/>
                </a:cubicBezTo>
                <a:cubicBezTo>
                  <a:pt x="88922" y="205800"/>
                  <a:pt x="92117" y="165195"/>
                  <a:pt x="104652" y="127591"/>
                </a:cubicBezTo>
                <a:cubicBezTo>
                  <a:pt x="110688" y="109484"/>
                  <a:pt x="118165" y="91869"/>
                  <a:pt x="125917" y="74428"/>
                </a:cubicBezTo>
                <a:cubicBezTo>
                  <a:pt x="132354" y="59944"/>
                  <a:pt x="139318" y="45660"/>
                  <a:pt x="147182" y="31898"/>
                </a:cubicBezTo>
                <a:cubicBezTo>
                  <a:pt x="153522" y="20803"/>
                  <a:pt x="168447" y="0"/>
                  <a:pt x="168447" y="0"/>
                </a:cubicBezTo>
                <a:cubicBezTo>
                  <a:pt x="164903" y="70884"/>
                  <a:pt x="165950" y="142147"/>
                  <a:pt x="157815" y="212651"/>
                </a:cubicBezTo>
                <a:cubicBezTo>
                  <a:pt x="155246" y="234919"/>
                  <a:pt x="143638" y="255182"/>
                  <a:pt x="136549" y="276447"/>
                </a:cubicBezTo>
                <a:cubicBezTo>
                  <a:pt x="130834" y="293591"/>
                  <a:pt x="130672" y="312174"/>
                  <a:pt x="125917" y="329609"/>
                </a:cubicBezTo>
                <a:cubicBezTo>
                  <a:pt x="85443" y="478015"/>
                  <a:pt x="119927" y="317033"/>
                  <a:pt x="94019" y="446567"/>
                </a:cubicBezTo>
                <a:cubicBezTo>
                  <a:pt x="72754" y="439479"/>
                  <a:pt x="42658" y="443953"/>
                  <a:pt x="30224" y="425302"/>
                </a:cubicBezTo>
                <a:cubicBezTo>
                  <a:pt x="-16702" y="354913"/>
                  <a:pt x="3643" y="359735"/>
                  <a:pt x="8959" y="340242"/>
                </a:cubicBezTo>
                <a:close/>
              </a:path>
            </a:pathLst>
          </a:custGeom>
          <a:solidFill>
            <a:schemeClr val="tx1"/>
          </a:solidFill>
          <a:ln>
            <a:solidFill>
              <a:schemeClr val="tx1"/>
            </a:solidFill>
          </a:ln>
        </p:spPr>
        <p:txBody>
          <a:bodyPr>
            <a:scene3d>
              <a:camera prst="isometricOffAxis2Top"/>
              <a:lightRig rig="threePt" dir="t"/>
            </a:scene3d>
          </a:bodyPr>
          <a:lstStyle/>
          <a:p>
            <a:pPr algn="ctr" eaLnBrk="1" hangingPunct="1">
              <a:defRPr/>
            </a:pPr>
            <a:endParaRPr lang="vi-VN">
              <a:latin typeface="Times New Roman" pitchFamily="18" charset="0"/>
              <a:cs typeface="Times New Roman" pitchFamily="18" charset="0"/>
            </a:endParaRPr>
          </a:p>
        </p:txBody>
      </p:sp>
      <p:sp>
        <p:nvSpPr>
          <p:cNvPr id="4" name="5-Point Star 3"/>
          <p:cNvSpPr/>
          <p:nvPr/>
        </p:nvSpPr>
        <p:spPr bwMode="auto">
          <a:xfrm>
            <a:off x="6096000" y="4241800"/>
            <a:ext cx="457200" cy="406400"/>
          </a:xfrm>
          <a:prstGeom prst="star5">
            <a:avLst/>
          </a:prstGeom>
          <a:solidFill>
            <a:srgbClr val="0000CC"/>
          </a:solidFill>
          <a:ln w="9525" cap="flat" cmpd="sng" algn="ctr">
            <a:solidFill>
              <a:srgbClr val="FF0000"/>
            </a:solidFill>
            <a:prstDash val="solid"/>
            <a:round/>
            <a:headEnd type="none" w="med" len="med"/>
            <a:tailEnd type="none" w="med" len="med"/>
          </a:ln>
          <a:effectLst/>
        </p:spPr>
        <p:txBody>
          <a:bodyPr>
            <a:scene3d>
              <a:camera prst="isometricOffAxis2Top"/>
              <a:lightRig rig="threePt" dir="t"/>
            </a:scene3d>
          </a:bodyPr>
          <a:lstStyle/>
          <a:p>
            <a:pPr algn="ctr" eaLnBrk="1" hangingPunct="1">
              <a:defRPr/>
            </a:pPr>
            <a:endParaRPr lang="en-US">
              <a:latin typeface="Times New Roman" pitchFamily="18" charset="0"/>
              <a:cs typeface="Times New Roman" pitchFamily="18" charset="0"/>
            </a:endParaRPr>
          </a:p>
        </p:txBody>
      </p:sp>
      <p:sp>
        <p:nvSpPr>
          <p:cNvPr id="5" name="5-Point Star 4"/>
          <p:cNvSpPr/>
          <p:nvPr/>
        </p:nvSpPr>
        <p:spPr bwMode="auto">
          <a:xfrm>
            <a:off x="5867400" y="5664201"/>
            <a:ext cx="381000" cy="438151"/>
          </a:xfrm>
          <a:prstGeom prst="star5">
            <a:avLst/>
          </a:prstGeom>
          <a:solidFill>
            <a:srgbClr val="0000CC"/>
          </a:solidFill>
          <a:ln w="9525" cap="flat" cmpd="sng" algn="ctr">
            <a:solidFill>
              <a:srgbClr val="FF0000"/>
            </a:solidFill>
            <a:prstDash val="solid"/>
            <a:round/>
            <a:headEnd type="none" w="med" len="med"/>
            <a:tailEnd type="none" w="med" len="med"/>
          </a:ln>
          <a:effectLst/>
        </p:spPr>
        <p:txBody>
          <a:bodyPr>
            <a:scene3d>
              <a:camera prst="isometricOffAxis2Top"/>
              <a:lightRig rig="threePt" dir="t"/>
            </a:scene3d>
          </a:bodyPr>
          <a:lstStyle/>
          <a:p>
            <a:pPr algn="ctr" eaLnBrk="1" hangingPunct="1">
              <a:defRPr/>
            </a:pPr>
            <a:endParaRPr lang="en-US">
              <a:latin typeface="Times New Roman" pitchFamily="18" charset="0"/>
              <a:cs typeface="Times New Roman" pitchFamily="18" charset="0"/>
            </a:endParaRPr>
          </a:p>
        </p:txBody>
      </p:sp>
      <p:sp>
        <p:nvSpPr>
          <p:cNvPr id="6" name="5-Point Star 5"/>
          <p:cNvSpPr/>
          <p:nvPr/>
        </p:nvSpPr>
        <p:spPr bwMode="auto">
          <a:xfrm>
            <a:off x="5143500" y="5156201"/>
            <a:ext cx="495300" cy="427567"/>
          </a:xfrm>
          <a:prstGeom prst="star5">
            <a:avLst/>
          </a:prstGeom>
          <a:solidFill>
            <a:srgbClr val="0000CC"/>
          </a:solidFill>
          <a:ln w="9525" cap="flat" cmpd="sng" algn="ctr">
            <a:solidFill>
              <a:schemeClr val="tx1"/>
            </a:solidFill>
            <a:prstDash val="solid"/>
            <a:round/>
            <a:headEnd type="none" w="med" len="med"/>
            <a:tailEnd type="none" w="med" len="med"/>
          </a:ln>
          <a:effectLst/>
        </p:spPr>
        <p:txBody>
          <a:bodyPr>
            <a:scene3d>
              <a:camera prst="isometricOffAxis2Top"/>
              <a:lightRig rig="threePt" dir="t"/>
            </a:scene3d>
          </a:bodyPr>
          <a:lstStyle/>
          <a:p>
            <a:pPr algn="ctr" eaLnBrk="1" hangingPunct="1">
              <a:defRPr/>
            </a:pPr>
            <a:endParaRPr lang="en-US">
              <a:latin typeface="Times New Roman" pitchFamily="18" charset="0"/>
              <a:cs typeface="Times New Roman" pitchFamily="18" charset="0"/>
            </a:endParaRPr>
          </a:p>
        </p:txBody>
      </p:sp>
      <p:sp>
        <p:nvSpPr>
          <p:cNvPr id="11284" name="TextBox 1"/>
          <p:cNvSpPr txBox="1">
            <a:spLocks noChangeArrowheads="1"/>
          </p:cNvSpPr>
          <p:nvPr/>
        </p:nvSpPr>
        <p:spPr bwMode="auto">
          <a:xfrm>
            <a:off x="6019800" y="5156201"/>
            <a:ext cx="460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endParaRPr lang="en-US" altLang="en-US" sz="2400">
              <a:cs typeface="Times New Roman" pitchFamily="18" charset="0"/>
            </a:endParaRPr>
          </a:p>
        </p:txBody>
      </p:sp>
      <p:sp>
        <p:nvSpPr>
          <p:cNvPr id="11285" name="TextBox 6"/>
          <p:cNvSpPr txBox="1">
            <a:spLocks noChangeArrowheads="1"/>
          </p:cNvSpPr>
          <p:nvPr/>
        </p:nvSpPr>
        <p:spPr bwMode="auto">
          <a:xfrm>
            <a:off x="6248400" y="4637618"/>
            <a:ext cx="1371600" cy="30777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en-US" altLang="en-US" sz="1400">
                <a:cs typeface="Times New Roman" pitchFamily="18" charset="0"/>
              </a:rPr>
              <a:t>HƯNG YÊN</a:t>
            </a:r>
          </a:p>
        </p:txBody>
      </p:sp>
      <p:sp>
        <p:nvSpPr>
          <p:cNvPr id="9" name="5-Point Star 8"/>
          <p:cNvSpPr/>
          <p:nvPr/>
        </p:nvSpPr>
        <p:spPr bwMode="auto">
          <a:xfrm>
            <a:off x="6096000" y="4842933"/>
            <a:ext cx="457200" cy="414867"/>
          </a:xfrm>
          <a:prstGeom prst="star5">
            <a:avLst/>
          </a:prstGeom>
          <a:solidFill>
            <a:srgbClr val="0000CC"/>
          </a:solidFill>
          <a:ln w="9525" cap="flat" cmpd="sng" algn="ctr">
            <a:solidFill>
              <a:srgbClr val="FF0000"/>
            </a:solidFill>
            <a:prstDash val="solid"/>
            <a:round/>
            <a:headEnd type="none" w="med" len="med"/>
            <a:tailEnd type="none" w="med" len="med"/>
          </a:ln>
          <a:effectLst/>
        </p:spPr>
        <p:txBody>
          <a:bodyPr>
            <a:scene3d>
              <a:camera prst="isometricOffAxis2Top"/>
              <a:lightRig rig="threePt" dir="t"/>
            </a:scene3d>
          </a:bodyPr>
          <a:lstStyle/>
          <a:p>
            <a:pPr algn="ctr" eaLnBrk="1" hangingPunct="1">
              <a:defRPr/>
            </a:pPr>
            <a:endParaRPr lang="en-US">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9836017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314" y="152400"/>
            <a:ext cx="8686800" cy="1446550"/>
          </a:xfrm>
          <a:prstGeom prst="rect">
            <a:avLst/>
          </a:prstGeom>
          <a:noFill/>
        </p:spPr>
        <p:txBody>
          <a:bodyPr wrap="square" rtlCol="0">
            <a:spAutoFit/>
          </a:bodyPr>
          <a:lstStyle/>
          <a:p>
            <a:r>
              <a:rPr lang="en-US" sz="4400" b="1" dirty="0">
                <a:latin typeface="Times New Roman" pitchFamily="18" charset="0"/>
                <a:cs typeface="Times New Roman" pitchFamily="18" charset="0"/>
              </a:rPr>
              <a:t>3</a:t>
            </a:r>
            <a:r>
              <a:rPr lang="en-US" sz="4400"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Kháng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chiến</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Hà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Nội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tỉnh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đồng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bằng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Bắc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Kì</a:t>
            </a:r>
            <a:r>
              <a:rPr lang="en-US" sz="4400" b="1" dirty="0">
                <a:latin typeface="Times New Roman" pitchFamily="18" charset="0"/>
                <a:cs typeface="Times New Roman" pitchFamily="18" charset="0"/>
              </a:rPr>
              <a:t> ( 1873-1874)</a:t>
            </a:r>
            <a:endParaRPr lang="en-US" sz="4400" dirty="0">
              <a:latin typeface="Times New Roman" pitchFamily="18" charset="0"/>
              <a:cs typeface="Times New Roman" pitchFamily="18"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107" y="1598950"/>
            <a:ext cx="2778693"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835832"/>
            <a:ext cx="3494314" cy="44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4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arn(inVertical)">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p:nvPr/>
        </p:nvSpPr>
        <p:spPr>
          <a:xfrm>
            <a:off x="377438" y="2514600"/>
            <a:ext cx="8343900" cy="1077218"/>
          </a:xfrm>
          <a:prstGeom prst="rect">
            <a:avLst/>
          </a:prstGeom>
        </p:spPr>
        <p:txBody>
          <a:bodyPr>
            <a:spAutoFit/>
          </a:bodyPr>
          <a:lstStyle/>
          <a:p>
            <a:pPr>
              <a:defRPr/>
            </a:pPr>
            <a:r>
              <a:rPr lang="en-US" sz="3200" b="1" dirty="0">
                <a:solidFill>
                  <a:srgbClr val="FF0000"/>
                </a:solidFill>
                <a:latin typeface="Times New Roman" pitchFamily="18" charset="0"/>
                <a:cs typeface="Times New Roman" pitchFamily="18" charset="0"/>
              </a:rPr>
              <a:t>NHÓM 2: </a:t>
            </a:r>
            <a:r>
              <a:rPr lang="en-US" sz="3200" b="1" i="1" dirty="0">
                <a:solidFill>
                  <a:srgbClr val="FF0000"/>
                </a:solidFill>
                <a:latin typeface="Times New Roman" pitchFamily="18" charset="0"/>
                <a:cs typeface="Times New Roman" pitchFamily="18" charset="0"/>
              </a:rPr>
              <a:t> </a:t>
            </a:r>
            <a:r>
              <a:rPr lang="en-US" sz="3200" b="1" i="1" dirty="0" err="1">
                <a:solidFill>
                  <a:schemeClr val="tx2">
                    <a:lumMod val="95000"/>
                    <a:lumOff val="5000"/>
                  </a:schemeClr>
                </a:solidFill>
                <a:latin typeface="Times New Roman" pitchFamily="18" charset="0"/>
                <a:cs typeface="Times New Roman" pitchFamily="18" charset="0"/>
              </a:rPr>
              <a:t>Những</a:t>
            </a:r>
            <a:r>
              <a:rPr lang="en-US" sz="3200" b="1" i="1" dirty="0">
                <a:solidFill>
                  <a:schemeClr val="tx2">
                    <a:lumMod val="95000"/>
                    <a:lumOff val="5000"/>
                  </a:schemeClr>
                </a:solidFill>
                <a:latin typeface="Times New Roman" pitchFamily="18" charset="0"/>
                <a:cs typeface="Times New Roman" pitchFamily="18" charset="0"/>
              </a:rPr>
              <a:t> </a:t>
            </a:r>
            <a:r>
              <a:rPr lang="en-US" sz="3200" b="1" i="1" dirty="0" err="1">
                <a:solidFill>
                  <a:schemeClr val="tx2">
                    <a:lumMod val="95000"/>
                    <a:lumOff val="5000"/>
                  </a:schemeClr>
                </a:solidFill>
                <a:latin typeface="Times New Roman" pitchFamily="18" charset="0"/>
                <a:cs typeface="Times New Roman" pitchFamily="18" charset="0"/>
              </a:rPr>
              <a:t>hoạt</a:t>
            </a:r>
            <a:r>
              <a:rPr lang="en-US" sz="3200" b="1" i="1" dirty="0">
                <a:solidFill>
                  <a:schemeClr val="tx2">
                    <a:lumMod val="95000"/>
                    <a:lumOff val="5000"/>
                  </a:schemeClr>
                </a:solidFill>
                <a:latin typeface="Times New Roman" pitchFamily="18" charset="0"/>
                <a:cs typeface="Times New Roman" pitchFamily="18" charset="0"/>
              </a:rPr>
              <a:t> </a:t>
            </a:r>
            <a:r>
              <a:rPr lang="en-US" sz="3200" b="1" i="1" dirty="0" err="1">
                <a:solidFill>
                  <a:schemeClr val="tx2">
                    <a:lumMod val="95000"/>
                    <a:lumOff val="5000"/>
                  </a:schemeClr>
                </a:solidFill>
                <a:latin typeface="Times New Roman" pitchFamily="18" charset="0"/>
                <a:cs typeface="Times New Roman" pitchFamily="18" charset="0"/>
              </a:rPr>
              <a:t>động</a:t>
            </a:r>
            <a:r>
              <a:rPr lang="en-US" sz="3200" b="1" i="1" dirty="0">
                <a:solidFill>
                  <a:schemeClr val="tx2">
                    <a:lumMod val="95000"/>
                    <a:lumOff val="5000"/>
                  </a:schemeClr>
                </a:solidFill>
                <a:latin typeface="Times New Roman" pitchFamily="18" charset="0"/>
                <a:cs typeface="Times New Roman" pitchFamily="18" charset="0"/>
              </a:rPr>
              <a:t> </a:t>
            </a:r>
            <a:r>
              <a:rPr lang="en-US" sz="3200" b="1" i="1" dirty="0" err="1">
                <a:solidFill>
                  <a:schemeClr val="tx2">
                    <a:lumMod val="95000"/>
                    <a:lumOff val="5000"/>
                  </a:schemeClr>
                </a:solidFill>
                <a:latin typeface="Times New Roman" pitchFamily="18" charset="0"/>
                <a:cs typeface="Times New Roman" pitchFamily="18" charset="0"/>
              </a:rPr>
              <a:t>chống</a:t>
            </a:r>
            <a:r>
              <a:rPr lang="en-US" sz="3200" b="1" i="1" dirty="0">
                <a:solidFill>
                  <a:schemeClr val="tx2">
                    <a:lumMod val="95000"/>
                    <a:lumOff val="5000"/>
                  </a:schemeClr>
                </a:solidFill>
                <a:latin typeface="Times New Roman" pitchFamily="18" charset="0"/>
                <a:cs typeface="Times New Roman" pitchFamily="18" charset="0"/>
              </a:rPr>
              <a:t> </a:t>
            </a:r>
            <a:r>
              <a:rPr lang="en-US" sz="3200" b="1" i="1" dirty="0" err="1">
                <a:solidFill>
                  <a:schemeClr val="tx2">
                    <a:lumMod val="95000"/>
                    <a:lumOff val="5000"/>
                  </a:schemeClr>
                </a:solidFill>
                <a:latin typeface="Times New Roman" pitchFamily="18" charset="0"/>
                <a:cs typeface="Times New Roman" pitchFamily="18" charset="0"/>
              </a:rPr>
              <a:t>Pháp</a:t>
            </a:r>
            <a:r>
              <a:rPr lang="en-US" sz="3200" b="1" i="1" dirty="0">
                <a:solidFill>
                  <a:schemeClr val="tx2">
                    <a:lumMod val="95000"/>
                    <a:lumOff val="5000"/>
                  </a:schemeClr>
                </a:solidFill>
                <a:latin typeface="Times New Roman" pitchFamily="18" charset="0"/>
                <a:cs typeface="Times New Roman" pitchFamily="18" charset="0"/>
              </a:rPr>
              <a:t> </a:t>
            </a:r>
            <a:r>
              <a:rPr lang="en-US" sz="3200" b="1" i="1" dirty="0" err="1">
                <a:solidFill>
                  <a:schemeClr val="tx2">
                    <a:lumMod val="95000"/>
                    <a:lumOff val="5000"/>
                  </a:schemeClr>
                </a:solidFill>
                <a:latin typeface="Times New Roman" pitchFamily="18" charset="0"/>
                <a:cs typeface="Times New Roman" pitchFamily="18" charset="0"/>
              </a:rPr>
              <a:t>của</a:t>
            </a:r>
            <a:r>
              <a:rPr lang="en-US" sz="3200" b="1" i="1" dirty="0">
                <a:solidFill>
                  <a:schemeClr val="tx2">
                    <a:lumMod val="95000"/>
                    <a:lumOff val="5000"/>
                  </a:schemeClr>
                </a:solidFill>
                <a:latin typeface="Times New Roman" pitchFamily="18" charset="0"/>
                <a:cs typeface="Times New Roman" pitchFamily="18" charset="0"/>
              </a:rPr>
              <a:t> </a:t>
            </a:r>
            <a:r>
              <a:rPr lang="en-US" sz="3200" b="1" i="1" dirty="0" err="1">
                <a:solidFill>
                  <a:schemeClr val="tx2">
                    <a:lumMod val="95000"/>
                    <a:lumOff val="5000"/>
                  </a:schemeClr>
                </a:solidFill>
                <a:latin typeface="Times New Roman" pitchFamily="18" charset="0"/>
                <a:cs typeface="Times New Roman" pitchFamily="18" charset="0"/>
              </a:rPr>
              <a:t>nhân</a:t>
            </a:r>
            <a:r>
              <a:rPr lang="en-US" sz="3200" b="1" i="1" dirty="0">
                <a:solidFill>
                  <a:schemeClr val="tx2">
                    <a:lumMod val="95000"/>
                    <a:lumOff val="5000"/>
                  </a:schemeClr>
                </a:solidFill>
                <a:latin typeface="Times New Roman" pitchFamily="18" charset="0"/>
                <a:cs typeface="Times New Roman" pitchFamily="18" charset="0"/>
              </a:rPr>
              <a:t> </a:t>
            </a:r>
            <a:r>
              <a:rPr lang="en-US" sz="3200" b="1" i="1" dirty="0" err="1">
                <a:solidFill>
                  <a:schemeClr val="tx2">
                    <a:lumMod val="95000"/>
                    <a:lumOff val="5000"/>
                  </a:schemeClr>
                </a:solidFill>
                <a:latin typeface="Times New Roman" pitchFamily="18" charset="0"/>
                <a:cs typeface="Times New Roman" pitchFamily="18" charset="0"/>
              </a:rPr>
              <a:t>dân</a:t>
            </a:r>
            <a:r>
              <a:rPr lang="en-US" sz="3200" b="1" i="1" dirty="0">
                <a:solidFill>
                  <a:schemeClr val="tx2">
                    <a:lumMod val="95000"/>
                    <a:lumOff val="5000"/>
                  </a:schemeClr>
                </a:solidFill>
                <a:latin typeface="Times New Roman" pitchFamily="18" charset="0"/>
                <a:cs typeface="Times New Roman" pitchFamily="18" charset="0"/>
              </a:rPr>
              <a:t> </a:t>
            </a:r>
            <a:r>
              <a:rPr lang="en-US" sz="3200" b="1" i="1" dirty="0" err="1">
                <a:solidFill>
                  <a:schemeClr val="tx2">
                    <a:lumMod val="95000"/>
                    <a:lumOff val="5000"/>
                  </a:schemeClr>
                </a:solidFill>
                <a:latin typeface="Times New Roman" pitchFamily="18" charset="0"/>
                <a:cs typeface="Times New Roman" pitchFamily="18" charset="0"/>
              </a:rPr>
              <a:t>các</a:t>
            </a:r>
            <a:r>
              <a:rPr lang="en-US" sz="3200" b="1" i="1" dirty="0">
                <a:solidFill>
                  <a:schemeClr val="tx2">
                    <a:lumMod val="95000"/>
                    <a:lumOff val="5000"/>
                  </a:schemeClr>
                </a:solidFill>
                <a:latin typeface="Times New Roman" pitchFamily="18" charset="0"/>
                <a:cs typeface="Times New Roman" pitchFamily="18" charset="0"/>
              </a:rPr>
              <a:t> </a:t>
            </a:r>
            <a:r>
              <a:rPr lang="en-US" sz="3200" b="1" i="1" dirty="0" err="1">
                <a:solidFill>
                  <a:schemeClr val="tx2">
                    <a:lumMod val="95000"/>
                    <a:lumOff val="5000"/>
                  </a:schemeClr>
                </a:solidFill>
                <a:latin typeface="Times New Roman" pitchFamily="18" charset="0"/>
                <a:cs typeface="Times New Roman" pitchFamily="18" charset="0"/>
              </a:rPr>
              <a:t>tỉnh</a:t>
            </a:r>
            <a:r>
              <a:rPr lang="en-US" sz="3200" b="1" i="1" dirty="0">
                <a:solidFill>
                  <a:schemeClr val="tx2">
                    <a:lumMod val="95000"/>
                    <a:lumOff val="5000"/>
                  </a:schemeClr>
                </a:solidFill>
                <a:latin typeface="Times New Roman" pitchFamily="18" charset="0"/>
                <a:cs typeface="Times New Roman" pitchFamily="18" charset="0"/>
              </a:rPr>
              <a:t> </a:t>
            </a:r>
            <a:r>
              <a:rPr lang="en-US" sz="3200" b="1" i="1" dirty="0" err="1">
                <a:solidFill>
                  <a:schemeClr val="tx2">
                    <a:lumMod val="95000"/>
                    <a:lumOff val="5000"/>
                  </a:schemeClr>
                </a:solidFill>
                <a:latin typeface="Times New Roman" pitchFamily="18" charset="0"/>
                <a:cs typeface="Times New Roman" pitchFamily="18" charset="0"/>
              </a:rPr>
              <a:t>đồng</a:t>
            </a:r>
            <a:r>
              <a:rPr lang="en-US" sz="3200" b="1" i="1" dirty="0">
                <a:solidFill>
                  <a:schemeClr val="tx2">
                    <a:lumMod val="95000"/>
                    <a:lumOff val="5000"/>
                  </a:schemeClr>
                </a:solidFill>
                <a:latin typeface="Times New Roman" pitchFamily="18" charset="0"/>
                <a:cs typeface="Times New Roman" pitchFamily="18" charset="0"/>
              </a:rPr>
              <a:t> </a:t>
            </a:r>
            <a:r>
              <a:rPr lang="en-US" sz="3200" b="1" i="1" dirty="0" err="1">
                <a:solidFill>
                  <a:schemeClr val="tx2">
                    <a:lumMod val="95000"/>
                    <a:lumOff val="5000"/>
                  </a:schemeClr>
                </a:solidFill>
                <a:latin typeface="Times New Roman" pitchFamily="18" charset="0"/>
                <a:cs typeface="Times New Roman" pitchFamily="18" charset="0"/>
              </a:rPr>
              <a:t>bằng</a:t>
            </a:r>
            <a:r>
              <a:rPr lang="en-US" sz="3200" b="1" i="1" dirty="0">
                <a:solidFill>
                  <a:schemeClr val="tx2">
                    <a:lumMod val="95000"/>
                    <a:lumOff val="5000"/>
                  </a:schemeClr>
                </a:solidFill>
                <a:latin typeface="Times New Roman" pitchFamily="18" charset="0"/>
                <a:cs typeface="Times New Roman" pitchFamily="18" charset="0"/>
              </a:rPr>
              <a:t> </a:t>
            </a:r>
            <a:r>
              <a:rPr lang="en-US" sz="3200" b="1" i="1" dirty="0" err="1">
                <a:solidFill>
                  <a:schemeClr val="tx2">
                    <a:lumMod val="95000"/>
                    <a:lumOff val="5000"/>
                  </a:schemeClr>
                </a:solidFill>
                <a:latin typeface="Times New Roman" pitchFamily="18" charset="0"/>
                <a:cs typeface="Times New Roman" pitchFamily="18" charset="0"/>
              </a:rPr>
              <a:t>Bắc</a:t>
            </a:r>
            <a:r>
              <a:rPr lang="en-US" sz="3200" b="1" i="1" dirty="0">
                <a:solidFill>
                  <a:schemeClr val="tx2">
                    <a:lumMod val="95000"/>
                    <a:lumOff val="5000"/>
                  </a:schemeClr>
                </a:solidFill>
                <a:latin typeface="Times New Roman" pitchFamily="18" charset="0"/>
                <a:cs typeface="Times New Roman" pitchFamily="18" charset="0"/>
              </a:rPr>
              <a:t> </a:t>
            </a:r>
            <a:r>
              <a:rPr lang="en-US" sz="3200" b="1" i="1" dirty="0" err="1">
                <a:solidFill>
                  <a:schemeClr val="tx2">
                    <a:lumMod val="95000"/>
                    <a:lumOff val="5000"/>
                  </a:schemeClr>
                </a:solidFill>
                <a:latin typeface="Times New Roman" pitchFamily="18" charset="0"/>
                <a:cs typeface="Times New Roman" pitchFamily="18" charset="0"/>
              </a:rPr>
              <a:t>Kì</a:t>
            </a:r>
            <a:r>
              <a:rPr lang="en-US" sz="3200" b="1" i="1" dirty="0">
                <a:solidFill>
                  <a:schemeClr val="tx2">
                    <a:lumMod val="95000"/>
                    <a:lumOff val="5000"/>
                  </a:schemeClr>
                </a:solidFill>
                <a:latin typeface="Times New Roman" pitchFamily="18" charset="0"/>
                <a:cs typeface="Times New Roman" pitchFamily="18" charset="0"/>
              </a:rPr>
              <a:t>?</a:t>
            </a:r>
            <a:endParaRPr lang="en-US" sz="3200" b="1" dirty="0">
              <a:solidFill>
                <a:schemeClr val="tx2">
                  <a:lumMod val="95000"/>
                  <a:lumOff val="5000"/>
                </a:schemeClr>
              </a:solidFill>
              <a:latin typeface="Times New Roman" pitchFamily="18" charset="0"/>
              <a:cs typeface="Times New Roman" pitchFamily="18" charset="0"/>
            </a:endParaRPr>
          </a:p>
        </p:txBody>
      </p:sp>
      <p:sp>
        <p:nvSpPr>
          <p:cNvPr id="5" name="Rectangle 4"/>
          <p:cNvSpPr/>
          <p:nvPr/>
        </p:nvSpPr>
        <p:spPr>
          <a:xfrm>
            <a:off x="305122" y="126930"/>
            <a:ext cx="8534400" cy="1200329"/>
          </a:xfrm>
          <a:prstGeom prst="rect">
            <a:avLst/>
          </a:prstGeom>
        </p:spPr>
        <p:txBody>
          <a:bodyPr>
            <a:spAutoFit/>
          </a:bodyPr>
          <a:lstStyle/>
          <a:p>
            <a:pPr algn="ctr">
              <a:defRPr/>
            </a:pPr>
            <a:r>
              <a:rPr lang="pt-BR" sz="3600" b="1" dirty="0">
                <a:solidFill>
                  <a:srgbClr val="FF0000"/>
                </a:solidFill>
                <a:latin typeface="Times New Roman" pitchFamily="18" charset="0"/>
                <a:cs typeface="Times New Roman" pitchFamily="18" charset="0"/>
              </a:rPr>
              <a:t>NHÓM 1:</a:t>
            </a:r>
            <a:r>
              <a:rPr lang="pt-BR" sz="3600" b="1" dirty="0">
                <a:solidFill>
                  <a:schemeClr val="tx2">
                    <a:lumMod val="95000"/>
                    <a:lumOff val="5000"/>
                  </a:schemeClr>
                </a:solidFill>
                <a:latin typeface="Times New Roman" pitchFamily="18" charset="0"/>
                <a:cs typeface="Times New Roman" pitchFamily="18" charset="0"/>
              </a:rPr>
              <a:t>   </a:t>
            </a:r>
            <a:r>
              <a:rPr lang="en-US" sz="3600" b="1" i="1" dirty="0" err="1">
                <a:solidFill>
                  <a:schemeClr val="tx2">
                    <a:lumMod val="95000"/>
                    <a:lumOff val="5000"/>
                  </a:schemeClr>
                </a:solidFill>
                <a:latin typeface="Times New Roman" pitchFamily="18" charset="0"/>
                <a:cs typeface="Times New Roman" pitchFamily="18" charset="0"/>
              </a:rPr>
              <a:t>Những</a:t>
            </a:r>
            <a:r>
              <a:rPr lang="en-US" sz="3600" b="1" i="1" dirty="0">
                <a:solidFill>
                  <a:schemeClr val="tx2">
                    <a:lumMod val="95000"/>
                    <a:lumOff val="5000"/>
                  </a:schemeClr>
                </a:solidFill>
                <a:latin typeface="Times New Roman" pitchFamily="18" charset="0"/>
                <a:cs typeface="Times New Roman" pitchFamily="18" charset="0"/>
              </a:rPr>
              <a:t> </a:t>
            </a:r>
            <a:r>
              <a:rPr lang="en-US" sz="3600" b="1" i="1" dirty="0" err="1">
                <a:solidFill>
                  <a:schemeClr val="tx2">
                    <a:lumMod val="95000"/>
                    <a:lumOff val="5000"/>
                  </a:schemeClr>
                </a:solidFill>
                <a:latin typeface="Times New Roman" pitchFamily="18" charset="0"/>
                <a:cs typeface="Times New Roman" pitchFamily="18" charset="0"/>
              </a:rPr>
              <a:t>hoạt</a:t>
            </a:r>
            <a:r>
              <a:rPr lang="en-US" sz="3600" b="1" i="1" dirty="0">
                <a:solidFill>
                  <a:schemeClr val="tx2">
                    <a:lumMod val="95000"/>
                    <a:lumOff val="5000"/>
                  </a:schemeClr>
                </a:solidFill>
                <a:latin typeface="Times New Roman" pitchFamily="18" charset="0"/>
                <a:cs typeface="Times New Roman" pitchFamily="18" charset="0"/>
              </a:rPr>
              <a:t> </a:t>
            </a:r>
            <a:r>
              <a:rPr lang="en-US" sz="3600" b="1" i="1" dirty="0" err="1">
                <a:solidFill>
                  <a:schemeClr val="tx2">
                    <a:lumMod val="95000"/>
                    <a:lumOff val="5000"/>
                  </a:schemeClr>
                </a:solidFill>
                <a:latin typeface="Times New Roman" pitchFamily="18" charset="0"/>
                <a:cs typeface="Times New Roman" pitchFamily="18" charset="0"/>
              </a:rPr>
              <a:t>động</a:t>
            </a:r>
            <a:r>
              <a:rPr lang="en-US" sz="3600" b="1" i="1" dirty="0">
                <a:solidFill>
                  <a:schemeClr val="tx2">
                    <a:lumMod val="95000"/>
                    <a:lumOff val="5000"/>
                  </a:schemeClr>
                </a:solidFill>
                <a:latin typeface="Times New Roman" pitchFamily="18" charset="0"/>
                <a:cs typeface="Times New Roman" pitchFamily="18" charset="0"/>
              </a:rPr>
              <a:t> </a:t>
            </a:r>
            <a:r>
              <a:rPr lang="en-US" sz="3600" b="1" i="1" dirty="0" err="1">
                <a:solidFill>
                  <a:schemeClr val="tx2">
                    <a:lumMod val="95000"/>
                    <a:lumOff val="5000"/>
                  </a:schemeClr>
                </a:solidFill>
                <a:latin typeface="Times New Roman" pitchFamily="18" charset="0"/>
                <a:cs typeface="Times New Roman" pitchFamily="18" charset="0"/>
              </a:rPr>
              <a:t>chống</a:t>
            </a:r>
            <a:r>
              <a:rPr lang="en-US" sz="3600" b="1" i="1" dirty="0">
                <a:solidFill>
                  <a:schemeClr val="tx2">
                    <a:lumMod val="95000"/>
                    <a:lumOff val="5000"/>
                  </a:schemeClr>
                </a:solidFill>
                <a:latin typeface="Times New Roman" pitchFamily="18" charset="0"/>
                <a:cs typeface="Times New Roman" pitchFamily="18" charset="0"/>
              </a:rPr>
              <a:t> </a:t>
            </a:r>
            <a:r>
              <a:rPr lang="en-US" sz="3600" b="1" i="1" dirty="0" err="1">
                <a:solidFill>
                  <a:schemeClr val="tx2">
                    <a:lumMod val="95000"/>
                    <a:lumOff val="5000"/>
                  </a:schemeClr>
                </a:solidFill>
                <a:latin typeface="Times New Roman" pitchFamily="18" charset="0"/>
                <a:cs typeface="Times New Roman" pitchFamily="18" charset="0"/>
              </a:rPr>
              <a:t>Pháp</a:t>
            </a:r>
            <a:r>
              <a:rPr lang="en-US" sz="3600" b="1" i="1" dirty="0">
                <a:solidFill>
                  <a:schemeClr val="tx2">
                    <a:lumMod val="95000"/>
                    <a:lumOff val="5000"/>
                  </a:schemeClr>
                </a:solidFill>
                <a:latin typeface="Times New Roman" pitchFamily="18" charset="0"/>
                <a:cs typeface="Times New Roman" pitchFamily="18" charset="0"/>
              </a:rPr>
              <a:t> </a:t>
            </a:r>
            <a:r>
              <a:rPr lang="en-US" sz="3600" b="1" i="1" dirty="0" err="1">
                <a:solidFill>
                  <a:schemeClr val="tx2">
                    <a:lumMod val="95000"/>
                    <a:lumOff val="5000"/>
                  </a:schemeClr>
                </a:solidFill>
                <a:latin typeface="Times New Roman" pitchFamily="18" charset="0"/>
                <a:cs typeface="Times New Roman" pitchFamily="18" charset="0"/>
              </a:rPr>
              <a:t>của</a:t>
            </a:r>
            <a:r>
              <a:rPr lang="en-US" sz="3600" b="1" i="1" dirty="0">
                <a:solidFill>
                  <a:schemeClr val="tx2">
                    <a:lumMod val="95000"/>
                    <a:lumOff val="5000"/>
                  </a:schemeClr>
                </a:solidFill>
                <a:latin typeface="Times New Roman" pitchFamily="18" charset="0"/>
                <a:cs typeface="Times New Roman" pitchFamily="18" charset="0"/>
              </a:rPr>
              <a:t> </a:t>
            </a:r>
            <a:r>
              <a:rPr lang="en-US" sz="3600" b="1" i="1" dirty="0" err="1">
                <a:solidFill>
                  <a:schemeClr val="tx2">
                    <a:lumMod val="95000"/>
                    <a:lumOff val="5000"/>
                  </a:schemeClr>
                </a:solidFill>
                <a:latin typeface="Times New Roman" pitchFamily="18" charset="0"/>
                <a:cs typeface="Times New Roman" pitchFamily="18" charset="0"/>
              </a:rPr>
              <a:t>nhân</a:t>
            </a:r>
            <a:r>
              <a:rPr lang="en-US" sz="3600" b="1" i="1" dirty="0">
                <a:solidFill>
                  <a:schemeClr val="tx2">
                    <a:lumMod val="95000"/>
                    <a:lumOff val="5000"/>
                  </a:schemeClr>
                </a:solidFill>
                <a:latin typeface="Times New Roman" pitchFamily="18" charset="0"/>
                <a:cs typeface="Times New Roman" pitchFamily="18" charset="0"/>
              </a:rPr>
              <a:t> </a:t>
            </a:r>
            <a:r>
              <a:rPr lang="en-US" sz="3600" b="1" i="1" dirty="0" err="1">
                <a:solidFill>
                  <a:schemeClr val="tx2">
                    <a:lumMod val="95000"/>
                    <a:lumOff val="5000"/>
                  </a:schemeClr>
                </a:solidFill>
                <a:latin typeface="Times New Roman" pitchFamily="18" charset="0"/>
                <a:cs typeface="Times New Roman" pitchFamily="18" charset="0"/>
              </a:rPr>
              <a:t>dân</a:t>
            </a:r>
            <a:r>
              <a:rPr lang="en-US" sz="3600" b="1" i="1" dirty="0">
                <a:solidFill>
                  <a:schemeClr val="tx2">
                    <a:lumMod val="95000"/>
                    <a:lumOff val="5000"/>
                  </a:schemeClr>
                </a:solidFill>
                <a:latin typeface="Times New Roman" pitchFamily="18" charset="0"/>
                <a:cs typeface="Times New Roman" pitchFamily="18" charset="0"/>
              </a:rPr>
              <a:t> </a:t>
            </a:r>
            <a:r>
              <a:rPr lang="en-US" sz="3600" b="1" i="1" dirty="0" err="1">
                <a:solidFill>
                  <a:schemeClr val="tx2">
                    <a:lumMod val="95000"/>
                    <a:lumOff val="5000"/>
                  </a:schemeClr>
                </a:solidFill>
                <a:latin typeface="Times New Roman" pitchFamily="18" charset="0"/>
                <a:cs typeface="Times New Roman" pitchFamily="18" charset="0"/>
              </a:rPr>
              <a:t>Hà</a:t>
            </a:r>
            <a:r>
              <a:rPr lang="en-US" sz="3600" b="1" i="1" dirty="0">
                <a:solidFill>
                  <a:schemeClr val="tx2">
                    <a:lumMod val="95000"/>
                    <a:lumOff val="5000"/>
                  </a:schemeClr>
                </a:solidFill>
                <a:latin typeface="Times New Roman" pitchFamily="18" charset="0"/>
                <a:cs typeface="Times New Roman" pitchFamily="18" charset="0"/>
              </a:rPr>
              <a:t> </a:t>
            </a:r>
            <a:r>
              <a:rPr lang="en-US" sz="3600" b="1" i="1" dirty="0" err="1">
                <a:solidFill>
                  <a:schemeClr val="tx2">
                    <a:lumMod val="95000"/>
                    <a:lumOff val="5000"/>
                  </a:schemeClr>
                </a:solidFill>
                <a:latin typeface="Times New Roman" pitchFamily="18" charset="0"/>
                <a:cs typeface="Times New Roman" pitchFamily="18" charset="0"/>
              </a:rPr>
              <a:t>Nội</a:t>
            </a:r>
            <a:r>
              <a:rPr lang="en-US" sz="3600" b="1" i="1" dirty="0">
                <a:solidFill>
                  <a:schemeClr val="tx2">
                    <a:lumMod val="95000"/>
                    <a:lumOff val="5000"/>
                  </a:schemeClr>
                </a:solidFill>
                <a:latin typeface="Times New Roman" pitchFamily="18" charset="0"/>
                <a:cs typeface="Times New Roman" pitchFamily="18" charset="0"/>
              </a:rPr>
              <a:t>?</a:t>
            </a:r>
            <a:endParaRPr lang="en-US" sz="4800" b="1" dirty="0">
              <a:solidFill>
                <a:schemeClr val="tx2">
                  <a:lumMod val="95000"/>
                  <a:lumOff val="5000"/>
                </a:schemeClr>
              </a:solidFill>
              <a:latin typeface="Times New Roman" pitchFamily="18" charset="0"/>
              <a:cs typeface="Times New Roman" pitchFamily="18" charset="0"/>
            </a:endParaRPr>
          </a:p>
        </p:txBody>
      </p:sp>
      <p:sp>
        <p:nvSpPr>
          <p:cNvPr id="6" name="TextBox 5"/>
          <p:cNvSpPr txBox="1">
            <a:spLocks noChangeArrowheads="1"/>
          </p:cNvSpPr>
          <p:nvPr/>
        </p:nvSpPr>
        <p:spPr bwMode="auto">
          <a:xfrm>
            <a:off x="305122" y="4343400"/>
            <a:ext cx="838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en-US" altLang="en-US" b="1" dirty="0" err="1">
                <a:solidFill>
                  <a:srgbClr val="FF0000"/>
                </a:solidFill>
                <a:cs typeface="Times New Roman" pitchFamily="18" charset="0"/>
              </a:rPr>
              <a:t>NHÓM</a:t>
            </a:r>
            <a:r>
              <a:rPr lang="en-US" altLang="en-US" b="1" dirty="0">
                <a:solidFill>
                  <a:srgbClr val="FF0000"/>
                </a:solidFill>
                <a:cs typeface="Times New Roman" pitchFamily="18" charset="0"/>
              </a:rPr>
              <a:t> 3: </a:t>
            </a:r>
            <a:r>
              <a:rPr lang="en-US" altLang="en-US" b="1" i="1" dirty="0" err="1">
                <a:cs typeface="Times New Roman" pitchFamily="18" charset="0"/>
              </a:rPr>
              <a:t>Năm</a:t>
            </a:r>
            <a:r>
              <a:rPr lang="en-US" altLang="en-US" b="1" i="1" dirty="0">
                <a:cs typeface="Times New Roman" pitchFamily="18" charset="0"/>
              </a:rPr>
              <a:t> 1874 </a:t>
            </a:r>
            <a:r>
              <a:rPr lang="en-US" altLang="en-US" b="1" i="1" dirty="0" err="1">
                <a:cs typeface="Times New Roman" pitchFamily="18" charset="0"/>
              </a:rPr>
              <a:t>giữa</a:t>
            </a:r>
            <a:r>
              <a:rPr lang="en-US" altLang="en-US" b="1" i="1" dirty="0">
                <a:cs typeface="Times New Roman" pitchFamily="18" charset="0"/>
              </a:rPr>
              <a:t> </a:t>
            </a:r>
            <a:r>
              <a:rPr lang="en-US" altLang="en-US" b="1" i="1" dirty="0" err="1">
                <a:cs typeface="Times New Roman" pitchFamily="18" charset="0"/>
              </a:rPr>
              <a:t>triều</a:t>
            </a:r>
            <a:r>
              <a:rPr lang="en-US" altLang="en-US" b="1" i="1" dirty="0">
                <a:cs typeface="Times New Roman" pitchFamily="18" charset="0"/>
              </a:rPr>
              <a:t> </a:t>
            </a:r>
            <a:r>
              <a:rPr lang="en-US" altLang="en-US" b="1" i="1" dirty="0" err="1">
                <a:cs typeface="Times New Roman" pitchFamily="18" charset="0"/>
              </a:rPr>
              <a:t>đình</a:t>
            </a:r>
            <a:r>
              <a:rPr lang="en-US" altLang="en-US" b="1" i="1" dirty="0">
                <a:cs typeface="Times New Roman" pitchFamily="18" charset="0"/>
              </a:rPr>
              <a:t> </a:t>
            </a:r>
            <a:r>
              <a:rPr lang="en-US" altLang="en-US" b="1" i="1" dirty="0" err="1">
                <a:cs typeface="Times New Roman" pitchFamily="18" charset="0"/>
              </a:rPr>
              <a:t>Huế</a:t>
            </a:r>
            <a:r>
              <a:rPr lang="en-US" altLang="en-US" b="1" i="1" dirty="0">
                <a:cs typeface="Times New Roman" pitchFamily="18" charset="0"/>
              </a:rPr>
              <a:t> </a:t>
            </a:r>
            <a:r>
              <a:rPr lang="en-US" altLang="en-US" b="1" i="1" dirty="0" err="1">
                <a:cs typeface="Times New Roman" pitchFamily="18" charset="0"/>
              </a:rPr>
              <a:t>và</a:t>
            </a:r>
            <a:r>
              <a:rPr lang="en-US" altLang="en-US" b="1" i="1" dirty="0">
                <a:cs typeface="Times New Roman" pitchFamily="18" charset="0"/>
              </a:rPr>
              <a:t> </a:t>
            </a:r>
            <a:r>
              <a:rPr lang="en-US" altLang="en-US" b="1" i="1" dirty="0" err="1">
                <a:cs typeface="Times New Roman" pitchFamily="18" charset="0"/>
              </a:rPr>
              <a:t>thực</a:t>
            </a:r>
            <a:r>
              <a:rPr lang="en-US" altLang="en-US" b="1" i="1" dirty="0">
                <a:cs typeface="Times New Roman" pitchFamily="18" charset="0"/>
              </a:rPr>
              <a:t> </a:t>
            </a:r>
            <a:r>
              <a:rPr lang="en-US" altLang="en-US" b="1" i="1" dirty="0" err="1">
                <a:cs typeface="Times New Roman" pitchFamily="18" charset="0"/>
              </a:rPr>
              <a:t>dân</a:t>
            </a:r>
            <a:r>
              <a:rPr lang="en-US" altLang="en-US" b="1" i="1" dirty="0">
                <a:cs typeface="Times New Roman" pitchFamily="18" charset="0"/>
              </a:rPr>
              <a:t> </a:t>
            </a:r>
            <a:r>
              <a:rPr lang="en-US" altLang="en-US" b="1" i="1" dirty="0" err="1">
                <a:cs typeface="Times New Roman" pitchFamily="18" charset="0"/>
              </a:rPr>
              <a:t>Pháp</a:t>
            </a:r>
            <a:r>
              <a:rPr lang="en-US" altLang="en-US" b="1" i="1" dirty="0">
                <a:cs typeface="Times New Roman" pitchFamily="18" charset="0"/>
              </a:rPr>
              <a:t> </a:t>
            </a:r>
            <a:r>
              <a:rPr lang="en-US" altLang="en-US" b="1" i="1" dirty="0" err="1">
                <a:cs typeface="Times New Roman" pitchFamily="18" charset="0"/>
              </a:rPr>
              <a:t>đã</a:t>
            </a:r>
            <a:r>
              <a:rPr lang="en-US" altLang="en-US" b="1" i="1" dirty="0">
                <a:cs typeface="Times New Roman" pitchFamily="18" charset="0"/>
              </a:rPr>
              <a:t> </a:t>
            </a:r>
            <a:r>
              <a:rPr lang="en-US" altLang="en-US" b="1" i="1" dirty="0" err="1">
                <a:cs typeface="Times New Roman" pitchFamily="18" charset="0"/>
              </a:rPr>
              <a:t>kí</a:t>
            </a:r>
            <a:r>
              <a:rPr lang="en-US" altLang="en-US" b="1" i="1" dirty="0">
                <a:cs typeface="Times New Roman" pitchFamily="18" charset="0"/>
              </a:rPr>
              <a:t> </a:t>
            </a:r>
            <a:r>
              <a:rPr lang="en-US" altLang="en-US" b="1" i="1" dirty="0" err="1">
                <a:cs typeface="Times New Roman" pitchFamily="18" charset="0"/>
              </a:rPr>
              <a:t>kết</a:t>
            </a:r>
            <a:r>
              <a:rPr lang="en-US" altLang="en-US" b="1" i="1" dirty="0">
                <a:cs typeface="Times New Roman" pitchFamily="18" charset="0"/>
              </a:rPr>
              <a:t> </a:t>
            </a:r>
            <a:r>
              <a:rPr lang="en-US" altLang="en-US" b="1" i="1" dirty="0" err="1">
                <a:cs typeface="Times New Roman" pitchFamily="18" charset="0"/>
              </a:rPr>
              <a:t>hiệp</a:t>
            </a:r>
            <a:r>
              <a:rPr lang="en-US" altLang="en-US" b="1" i="1" dirty="0">
                <a:cs typeface="Times New Roman" pitchFamily="18" charset="0"/>
              </a:rPr>
              <a:t> </a:t>
            </a:r>
            <a:r>
              <a:rPr lang="en-US" altLang="en-US" b="1" i="1" dirty="0" err="1">
                <a:cs typeface="Times New Roman" pitchFamily="18" charset="0"/>
              </a:rPr>
              <a:t>ước</a:t>
            </a:r>
            <a:r>
              <a:rPr lang="en-US" altLang="en-US" b="1" i="1" dirty="0">
                <a:cs typeface="Times New Roman" pitchFamily="18" charset="0"/>
              </a:rPr>
              <a:t> </a:t>
            </a:r>
            <a:r>
              <a:rPr lang="en-US" altLang="en-US" b="1" i="1" dirty="0" err="1">
                <a:cs typeface="Times New Roman" pitchFamily="18" charset="0"/>
              </a:rPr>
              <a:t>gì</a:t>
            </a:r>
            <a:r>
              <a:rPr lang="en-US" altLang="en-US" b="1" i="1" dirty="0">
                <a:cs typeface="Times New Roman" pitchFamily="18" charset="0"/>
              </a:rPr>
              <a:t>? </a:t>
            </a:r>
            <a:r>
              <a:rPr lang="en-US" altLang="en-US" b="1" i="1" dirty="0" err="1">
                <a:cs typeface="Times New Roman" pitchFamily="18" charset="0"/>
              </a:rPr>
              <a:t>Nội</a:t>
            </a:r>
            <a:r>
              <a:rPr lang="en-US" altLang="en-US" b="1" i="1" dirty="0">
                <a:cs typeface="Times New Roman" pitchFamily="18" charset="0"/>
              </a:rPr>
              <a:t> dung </a:t>
            </a:r>
            <a:r>
              <a:rPr lang="en-US" altLang="en-US" b="1" i="1" dirty="0" err="1">
                <a:cs typeface="Times New Roman" pitchFamily="18" charset="0"/>
              </a:rPr>
              <a:t>của</a:t>
            </a:r>
            <a:r>
              <a:rPr lang="en-US" altLang="en-US" b="1" i="1" dirty="0">
                <a:cs typeface="Times New Roman" pitchFamily="18" charset="0"/>
              </a:rPr>
              <a:t> </a:t>
            </a:r>
            <a:r>
              <a:rPr lang="en-US" altLang="en-US" b="1" i="1" dirty="0" err="1">
                <a:cs typeface="Times New Roman" pitchFamily="18" charset="0"/>
              </a:rPr>
              <a:t>bản</a:t>
            </a:r>
            <a:r>
              <a:rPr lang="en-US" altLang="en-US" b="1" i="1" dirty="0">
                <a:cs typeface="Times New Roman" pitchFamily="18" charset="0"/>
              </a:rPr>
              <a:t> </a:t>
            </a:r>
            <a:r>
              <a:rPr lang="en-US" altLang="en-US" b="1" i="1" dirty="0" err="1">
                <a:cs typeface="Times New Roman" pitchFamily="18" charset="0"/>
              </a:rPr>
              <a:t>hiệp</a:t>
            </a:r>
            <a:r>
              <a:rPr lang="en-US" altLang="en-US" b="1" i="1" dirty="0">
                <a:cs typeface="Times New Roman" pitchFamily="18" charset="0"/>
              </a:rPr>
              <a:t> </a:t>
            </a:r>
            <a:r>
              <a:rPr lang="en-US" altLang="en-US" b="1" i="1" dirty="0" err="1">
                <a:cs typeface="Times New Roman" pitchFamily="18" charset="0"/>
              </a:rPr>
              <a:t>ước</a:t>
            </a:r>
            <a:r>
              <a:rPr lang="en-US" altLang="en-US" b="1" i="1" dirty="0">
                <a:cs typeface="Times New Roman" pitchFamily="18" charset="0"/>
              </a:rPr>
              <a:t> </a:t>
            </a:r>
            <a:r>
              <a:rPr lang="en-US" altLang="en-US" b="1" i="1" dirty="0" err="1">
                <a:cs typeface="Times New Roman" pitchFamily="18" charset="0"/>
              </a:rPr>
              <a:t>đó</a:t>
            </a:r>
            <a:r>
              <a:rPr lang="en-US" altLang="en-US" b="1" i="1" dirty="0">
                <a:cs typeface="Times New Roman" pitchFamily="18" charset="0"/>
              </a:rPr>
              <a:t>? </a:t>
            </a:r>
          </a:p>
        </p:txBody>
      </p:sp>
    </p:spTree>
    <p:extLst>
      <p:ext uri="{BB962C8B-B14F-4D97-AF65-F5344CB8AC3E}">
        <p14:creationId xmlns:p14="http://schemas.microsoft.com/office/powerpoint/2010/main" val="293774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304800" y="382013"/>
            <a:ext cx="8534400" cy="6186309"/>
          </a:xfrm>
          <a:prstGeom prst="rect">
            <a:avLst/>
          </a:prstGeom>
        </p:spPr>
        <p:txBody>
          <a:bodyPr wrap="square">
            <a:spAutoFit/>
          </a:bodyPr>
          <a:lstStyle/>
          <a:p>
            <a:r>
              <a:rPr lang="en-US" sz="4400" dirty="0" err="1">
                <a:solidFill>
                  <a:srgbClr val="FF0000"/>
                </a:solidFill>
                <a:latin typeface="Times New Roman" pitchFamily="18" charset="0"/>
                <a:cs typeface="Times New Roman" pitchFamily="18" charset="0"/>
              </a:rPr>
              <a:t>Câu</a:t>
            </a:r>
            <a:r>
              <a:rPr lang="en-US" sz="4400" dirty="0">
                <a:solidFill>
                  <a:srgbClr val="FF0000"/>
                </a:solidFill>
                <a:latin typeface="Times New Roman" pitchFamily="18" charset="0"/>
                <a:cs typeface="Times New Roman" pitchFamily="18" charset="0"/>
              </a:rPr>
              <a:t> 2. </a:t>
            </a:r>
            <a:r>
              <a:rPr lang="en-US" sz="4400" i="1" dirty="0" err="1">
                <a:solidFill>
                  <a:srgbClr val="FF0000"/>
                </a:solidFill>
                <a:latin typeface="Times New Roman" pitchFamily="18" charset="0"/>
                <a:cs typeface="Times New Roman" pitchFamily="18" charset="0"/>
              </a:rPr>
              <a:t>Pháp</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tấn</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công</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Đà</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Nẵng</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mở</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đầu</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cho</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việc</a:t>
            </a:r>
            <a:r>
              <a:rPr lang="en-US" sz="4400" i="1" dirty="0">
                <a:solidFill>
                  <a:srgbClr val="FF0000"/>
                </a:solidFill>
                <a:latin typeface="Times New Roman" pitchFamily="18" charset="0"/>
                <a:cs typeface="Times New Roman" pitchFamily="18" charset="0"/>
              </a:rPr>
              <a:t> :</a:t>
            </a:r>
            <a:endParaRPr lang="en-US" sz="4400" dirty="0">
              <a:solidFill>
                <a:srgbClr val="FF0000"/>
              </a:solidFill>
              <a:latin typeface="Times New Roman" pitchFamily="18" charset="0"/>
              <a:cs typeface="Times New Roman" pitchFamily="18" charset="0"/>
            </a:endParaRPr>
          </a:p>
          <a:p>
            <a:r>
              <a:rPr lang="en-US" sz="4400" dirty="0" smtClean="0">
                <a:latin typeface="Times New Roman" pitchFamily="18" charset="0"/>
                <a:cs typeface="Times New Roman" pitchFamily="18" charset="0"/>
              </a:rPr>
              <a:t>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Chiếm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Nẵng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kéo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Huế</a:t>
            </a:r>
            <a:r>
              <a:rPr lang="en-US" sz="4400" dirty="0">
                <a:latin typeface="Times New Roman" pitchFamily="18" charset="0"/>
                <a:cs typeface="Times New Roman" pitchFamily="18" charset="0"/>
              </a:rPr>
              <a:t>                      B. </a:t>
            </a:r>
            <a:r>
              <a:rPr lang="en-US" sz="4400" dirty="0" err="1">
                <a:latin typeface="Times New Roman" pitchFamily="18" charset="0"/>
                <a:cs typeface="Times New Roman" pitchFamily="18" charset="0"/>
              </a:rPr>
              <a:t>Buộc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Huế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chóng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đầu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hàng</a:t>
            </a:r>
            <a:r>
              <a:rPr lang="en-US" sz="4400" dirty="0">
                <a:latin typeface="Times New Roman" pitchFamily="18" charset="0"/>
                <a:cs typeface="Times New Roman" pitchFamily="18" charset="0"/>
              </a:rPr>
              <a:t>.</a:t>
            </a:r>
          </a:p>
          <a:p>
            <a:r>
              <a:rPr lang="en-US" sz="4400" dirty="0" smtClean="0">
                <a:latin typeface="Times New Roman" pitchFamily="18" charset="0"/>
                <a:cs typeface="Times New Roman" pitchFamily="18" charset="0"/>
              </a:rPr>
              <a:t>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Thực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hiện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đánh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nhanh</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D</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Chiếm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Nẵng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khống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miền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Trung</a:t>
            </a:r>
            <a:r>
              <a:rPr lang="en-US" sz="4400" dirty="0">
                <a:latin typeface="Times New Roman" pitchFamily="18" charset="0"/>
                <a:cs typeface="Times New Roman" pitchFamily="18" charset="0"/>
              </a:rPr>
              <a:t>.</a:t>
            </a:r>
          </a:p>
        </p:txBody>
      </p:sp>
    </p:spTree>
    <p:extLst>
      <p:ext uri="{BB962C8B-B14F-4D97-AF65-F5344CB8AC3E}">
        <p14:creationId xmlns:p14="http://schemas.microsoft.com/office/powerpoint/2010/main" val="362749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381000" y="33868"/>
            <a:ext cx="8534400" cy="1107996"/>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r>
              <a:rPr lang="en-US" altLang="en-US" sz="2200" b="0" dirty="0" err="1">
                <a:solidFill>
                  <a:schemeClr val="accent2"/>
                </a:solidFill>
              </a:rPr>
              <a:t>Quân</a:t>
            </a:r>
            <a:r>
              <a:rPr lang="en-US" altLang="en-US" sz="2200" b="0" dirty="0">
                <a:solidFill>
                  <a:schemeClr val="accent2"/>
                </a:solidFill>
              </a:rPr>
              <a:t> ta </a:t>
            </a:r>
            <a:r>
              <a:rPr lang="en-US" altLang="en-US" sz="2200" b="0" dirty="0" err="1">
                <a:solidFill>
                  <a:schemeClr val="accent2"/>
                </a:solidFill>
              </a:rPr>
              <a:t>gồm</a:t>
            </a:r>
            <a:r>
              <a:rPr lang="en-US" altLang="en-US" sz="2200" b="0" dirty="0">
                <a:solidFill>
                  <a:schemeClr val="accent2"/>
                </a:solidFill>
              </a:rPr>
              <a:t> 100 </a:t>
            </a:r>
            <a:r>
              <a:rPr lang="en-US" altLang="en-US" sz="2200" b="0" dirty="0" err="1">
                <a:solidFill>
                  <a:schemeClr val="accent2"/>
                </a:solidFill>
              </a:rPr>
              <a:t>người</a:t>
            </a:r>
            <a:r>
              <a:rPr lang="en-US" altLang="en-US" sz="2200" b="0" dirty="0">
                <a:solidFill>
                  <a:schemeClr val="accent2"/>
                </a:solidFill>
              </a:rPr>
              <a:t>, </a:t>
            </a:r>
            <a:r>
              <a:rPr lang="en-US" altLang="en-US" sz="2200" b="0" dirty="0" err="1">
                <a:solidFill>
                  <a:schemeClr val="accent2"/>
                </a:solidFill>
              </a:rPr>
              <a:t>dưới</a:t>
            </a:r>
            <a:r>
              <a:rPr lang="en-US" altLang="en-US" sz="2200" b="0" dirty="0">
                <a:solidFill>
                  <a:schemeClr val="accent2"/>
                </a:solidFill>
              </a:rPr>
              <a:t> </a:t>
            </a:r>
            <a:r>
              <a:rPr lang="en-US" altLang="en-US" sz="2200" b="0" dirty="0" err="1">
                <a:solidFill>
                  <a:schemeClr val="accent2"/>
                </a:solidFill>
              </a:rPr>
              <a:t>sự</a:t>
            </a:r>
            <a:r>
              <a:rPr lang="en-US" altLang="en-US" sz="2200" b="0" dirty="0">
                <a:solidFill>
                  <a:schemeClr val="accent2"/>
                </a:solidFill>
              </a:rPr>
              <a:t> </a:t>
            </a:r>
            <a:r>
              <a:rPr lang="en-US" altLang="en-US" sz="2200" b="0" dirty="0" err="1">
                <a:solidFill>
                  <a:schemeClr val="accent2"/>
                </a:solidFill>
              </a:rPr>
              <a:t>chỉ</a:t>
            </a:r>
            <a:r>
              <a:rPr lang="en-US" altLang="en-US" sz="2200" b="0" dirty="0">
                <a:solidFill>
                  <a:schemeClr val="accent2"/>
                </a:solidFill>
              </a:rPr>
              <a:t> </a:t>
            </a:r>
            <a:r>
              <a:rPr lang="en-US" altLang="en-US" sz="2200" b="0" dirty="0" err="1">
                <a:solidFill>
                  <a:schemeClr val="accent2"/>
                </a:solidFill>
              </a:rPr>
              <a:t>huy</a:t>
            </a:r>
            <a:r>
              <a:rPr lang="en-US" altLang="en-US" sz="2200" b="0" dirty="0">
                <a:solidFill>
                  <a:schemeClr val="accent2"/>
                </a:solidFill>
              </a:rPr>
              <a:t> </a:t>
            </a:r>
            <a:r>
              <a:rPr lang="en-US" altLang="en-US" sz="2200" b="0" dirty="0" err="1">
                <a:solidFill>
                  <a:schemeClr val="accent2"/>
                </a:solidFill>
              </a:rPr>
              <a:t>của</a:t>
            </a:r>
            <a:r>
              <a:rPr lang="en-US" altLang="en-US" sz="2200" b="0" dirty="0">
                <a:solidFill>
                  <a:schemeClr val="accent2"/>
                </a:solidFill>
              </a:rPr>
              <a:t> </a:t>
            </a:r>
            <a:r>
              <a:rPr lang="en-US" altLang="en-US" sz="2200" b="0" dirty="0" err="1">
                <a:solidFill>
                  <a:schemeClr val="accent2"/>
                </a:solidFill>
              </a:rPr>
              <a:t>viên</a:t>
            </a:r>
            <a:r>
              <a:rPr lang="en-US" altLang="en-US" sz="2200" b="0" dirty="0">
                <a:solidFill>
                  <a:schemeClr val="accent2"/>
                </a:solidFill>
              </a:rPr>
              <a:t> </a:t>
            </a:r>
            <a:r>
              <a:rPr lang="en-US" altLang="en-US" sz="2200" b="0" dirty="0" err="1">
                <a:solidFill>
                  <a:schemeClr val="accent2"/>
                </a:solidFill>
              </a:rPr>
              <a:t>Chưởng</a:t>
            </a:r>
            <a:r>
              <a:rPr lang="en-US" altLang="en-US" sz="2200" b="0" dirty="0">
                <a:solidFill>
                  <a:schemeClr val="accent2"/>
                </a:solidFill>
              </a:rPr>
              <a:t> </a:t>
            </a:r>
            <a:r>
              <a:rPr lang="en-US" altLang="en-US" sz="2200" b="0" dirty="0" err="1">
                <a:solidFill>
                  <a:schemeClr val="accent2"/>
                </a:solidFill>
              </a:rPr>
              <a:t>cơ</a:t>
            </a:r>
            <a:r>
              <a:rPr lang="en-US" altLang="en-US" sz="2200" b="0" dirty="0">
                <a:solidFill>
                  <a:schemeClr val="accent2"/>
                </a:solidFill>
              </a:rPr>
              <a:t> (</a:t>
            </a:r>
            <a:r>
              <a:rPr lang="en-US" altLang="en-US" sz="2200" b="0" dirty="0" err="1">
                <a:solidFill>
                  <a:schemeClr val="accent2"/>
                </a:solidFill>
              </a:rPr>
              <a:t>không</a:t>
            </a:r>
            <a:r>
              <a:rPr lang="en-US" altLang="en-US" sz="2200" b="0" dirty="0">
                <a:solidFill>
                  <a:schemeClr val="accent2"/>
                </a:solidFill>
              </a:rPr>
              <a:t> </a:t>
            </a:r>
            <a:r>
              <a:rPr lang="en-US" altLang="en-US" sz="2200" b="0" dirty="0" err="1">
                <a:solidFill>
                  <a:schemeClr val="accent2"/>
                </a:solidFill>
              </a:rPr>
              <a:t>rõ</a:t>
            </a:r>
            <a:r>
              <a:rPr lang="en-US" altLang="en-US" sz="2200" b="0" dirty="0">
                <a:solidFill>
                  <a:schemeClr val="accent2"/>
                </a:solidFill>
              </a:rPr>
              <a:t> </a:t>
            </a:r>
            <a:r>
              <a:rPr lang="en-US" altLang="en-US" sz="2200" b="0" dirty="0" err="1">
                <a:solidFill>
                  <a:schemeClr val="accent2"/>
                </a:solidFill>
              </a:rPr>
              <a:t>tên</a:t>
            </a:r>
            <a:r>
              <a:rPr lang="en-US" altLang="en-US" sz="2200" b="0" dirty="0">
                <a:solidFill>
                  <a:schemeClr val="accent2"/>
                </a:solidFill>
              </a:rPr>
              <a:t>), </a:t>
            </a:r>
            <a:r>
              <a:rPr lang="en-US" altLang="en-US" sz="2200" b="0" dirty="0" err="1">
                <a:solidFill>
                  <a:schemeClr val="accent2"/>
                </a:solidFill>
              </a:rPr>
              <a:t>chặn</a:t>
            </a:r>
            <a:r>
              <a:rPr lang="en-US" altLang="en-US" sz="2200" b="0" dirty="0">
                <a:solidFill>
                  <a:schemeClr val="accent2"/>
                </a:solidFill>
              </a:rPr>
              <a:t> </a:t>
            </a:r>
            <a:r>
              <a:rPr lang="en-US" altLang="en-US" sz="2200" b="0" dirty="0" err="1">
                <a:solidFill>
                  <a:schemeClr val="accent2"/>
                </a:solidFill>
              </a:rPr>
              <a:t>đánh</a:t>
            </a:r>
            <a:r>
              <a:rPr lang="en-US" altLang="en-US" sz="2200" b="0" dirty="0">
                <a:solidFill>
                  <a:schemeClr val="accent2"/>
                </a:solidFill>
              </a:rPr>
              <a:t> </a:t>
            </a:r>
            <a:r>
              <a:rPr lang="en-US" altLang="en-US" sz="2200" b="0" dirty="0" err="1">
                <a:solidFill>
                  <a:schemeClr val="accent2"/>
                </a:solidFill>
              </a:rPr>
              <a:t>địch</a:t>
            </a:r>
            <a:r>
              <a:rPr lang="en-US" altLang="en-US" sz="2200" b="0" dirty="0">
                <a:solidFill>
                  <a:schemeClr val="accent2"/>
                </a:solidFill>
              </a:rPr>
              <a:t> </a:t>
            </a:r>
            <a:r>
              <a:rPr lang="en-US" altLang="en-US" sz="2200" b="0" dirty="0" err="1">
                <a:solidFill>
                  <a:schemeClr val="accent2"/>
                </a:solidFill>
              </a:rPr>
              <a:t>quyết</a:t>
            </a:r>
            <a:r>
              <a:rPr lang="en-US" altLang="en-US" sz="2200" b="0" dirty="0">
                <a:solidFill>
                  <a:schemeClr val="accent2"/>
                </a:solidFill>
              </a:rPr>
              <a:t> </a:t>
            </a:r>
            <a:r>
              <a:rPr lang="en-US" altLang="en-US" sz="2200" b="0" dirty="0" err="1">
                <a:solidFill>
                  <a:schemeClr val="accent2"/>
                </a:solidFill>
              </a:rPr>
              <a:t>liệt</a:t>
            </a:r>
            <a:r>
              <a:rPr lang="en-US" altLang="en-US" sz="2200" b="0" dirty="0">
                <a:solidFill>
                  <a:schemeClr val="accent2"/>
                </a:solidFill>
              </a:rPr>
              <a:t> ở </a:t>
            </a:r>
            <a:r>
              <a:rPr lang="en-US" altLang="en-US" sz="2200" b="0" dirty="0" err="1">
                <a:solidFill>
                  <a:schemeClr val="accent2"/>
                </a:solidFill>
              </a:rPr>
              <a:t>cửa</a:t>
            </a:r>
            <a:r>
              <a:rPr lang="en-US" altLang="en-US" sz="2200" b="0" dirty="0">
                <a:solidFill>
                  <a:schemeClr val="accent2"/>
                </a:solidFill>
              </a:rPr>
              <a:t> ô </a:t>
            </a:r>
            <a:r>
              <a:rPr lang="en-US" altLang="en-US" sz="2200" b="0" dirty="0" err="1">
                <a:solidFill>
                  <a:schemeClr val="accent2"/>
                </a:solidFill>
              </a:rPr>
              <a:t>Thanh</a:t>
            </a:r>
            <a:r>
              <a:rPr lang="en-US" altLang="en-US" sz="2200" b="0" dirty="0">
                <a:solidFill>
                  <a:schemeClr val="accent2"/>
                </a:solidFill>
              </a:rPr>
              <a:t> </a:t>
            </a:r>
            <a:r>
              <a:rPr lang="en-US" altLang="en-US" sz="2200" b="0" dirty="0" err="1">
                <a:solidFill>
                  <a:schemeClr val="accent2"/>
                </a:solidFill>
              </a:rPr>
              <a:t>Hà</a:t>
            </a:r>
            <a:r>
              <a:rPr lang="en-US" altLang="en-US" sz="2200" b="0" dirty="0">
                <a:solidFill>
                  <a:schemeClr val="accent2"/>
                </a:solidFill>
              </a:rPr>
              <a:t>. </a:t>
            </a:r>
            <a:r>
              <a:rPr lang="en-US" altLang="en-US" sz="2200" b="0" dirty="0" err="1">
                <a:solidFill>
                  <a:schemeClr val="accent2"/>
                </a:solidFill>
              </a:rPr>
              <a:t>Họ</a:t>
            </a:r>
            <a:r>
              <a:rPr lang="en-US" altLang="en-US" sz="2200" b="0" dirty="0">
                <a:solidFill>
                  <a:schemeClr val="accent2"/>
                </a:solidFill>
              </a:rPr>
              <a:t> </a:t>
            </a:r>
            <a:r>
              <a:rPr lang="en-US" altLang="en-US" sz="2200" b="0" dirty="0" err="1">
                <a:solidFill>
                  <a:schemeClr val="accent2"/>
                </a:solidFill>
              </a:rPr>
              <a:t>đã</a:t>
            </a:r>
            <a:r>
              <a:rPr lang="en-US" altLang="en-US" sz="2200" b="0" dirty="0">
                <a:solidFill>
                  <a:schemeClr val="accent2"/>
                </a:solidFill>
              </a:rPr>
              <a:t> hi </a:t>
            </a:r>
            <a:r>
              <a:rPr lang="en-US" altLang="en-US" sz="2200" b="0" dirty="0" err="1">
                <a:solidFill>
                  <a:schemeClr val="accent2"/>
                </a:solidFill>
              </a:rPr>
              <a:t>sinh</a:t>
            </a:r>
            <a:r>
              <a:rPr lang="en-US" altLang="en-US" sz="2200" b="0" dirty="0">
                <a:solidFill>
                  <a:schemeClr val="accent2"/>
                </a:solidFill>
              </a:rPr>
              <a:t> </a:t>
            </a:r>
            <a:r>
              <a:rPr lang="en-US" altLang="en-US" sz="2200" b="0" dirty="0" err="1">
                <a:solidFill>
                  <a:schemeClr val="accent2"/>
                </a:solidFill>
              </a:rPr>
              <a:t>đến</a:t>
            </a:r>
            <a:r>
              <a:rPr lang="en-US" altLang="en-US" sz="2200" b="0" dirty="0">
                <a:solidFill>
                  <a:schemeClr val="accent2"/>
                </a:solidFill>
              </a:rPr>
              <a:t> </a:t>
            </a:r>
            <a:r>
              <a:rPr lang="en-US" altLang="en-US" sz="2200" b="0" dirty="0" err="1">
                <a:solidFill>
                  <a:schemeClr val="accent2"/>
                </a:solidFill>
              </a:rPr>
              <a:t>người</a:t>
            </a:r>
            <a:r>
              <a:rPr lang="en-US" altLang="en-US" sz="2200" b="0" dirty="0">
                <a:solidFill>
                  <a:schemeClr val="accent2"/>
                </a:solidFill>
              </a:rPr>
              <a:t> </a:t>
            </a:r>
            <a:r>
              <a:rPr lang="en-US" altLang="en-US" sz="2200" b="0" dirty="0" err="1">
                <a:solidFill>
                  <a:schemeClr val="accent2"/>
                </a:solidFill>
              </a:rPr>
              <a:t>cuối</a:t>
            </a:r>
            <a:r>
              <a:rPr lang="en-US" altLang="en-US" sz="2200" b="0" dirty="0">
                <a:solidFill>
                  <a:schemeClr val="accent2"/>
                </a:solidFill>
              </a:rPr>
              <a:t> </a:t>
            </a:r>
            <a:r>
              <a:rPr lang="en-US" altLang="en-US" sz="2200" b="0" dirty="0" err="1">
                <a:solidFill>
                  <a:schemeClr val="accent2"/>
                </a:solidFill>
              </a:rPr>
              <a:t>cùng</a:t>
            </a:r>
            <a:r>
              <a:rPr lang="en-US" altLang="en-US" sz="2200" b="0" dirty="0">
                <a:solidFill>
                  <a:schemeClr val="accent2"/>
                </a:solidFill>
              </a:rPr>
              <a:t>.</a:t>
            </a:r>
            <a:endParaRPr lang="vi-VN" altLang="en-US" sz="2200" b="0" dirty="0">
              <a:solidFill>
                <a:schemeClr val="accent2"/>
              </a:solidFill>
            </a:endParaRPr>
          </a:p>
        </p:txBody>
      </p:sp>
      <p:pic>
        <p:nvPicPr>
          <p:cNvPr id="11" name="Picture 2" descr="5 cua 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7848600" cy="515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402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nodeType="afterGroup">
                            <p:stCondLst>
                              <p:cond delay="20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0" descr="lược đồ trận cầu giấy2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434"/>
            <a:ext cx="5715000" cy="680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Line 3"/>
          <p:cNvSpPr>
            <a:spLocks noChangeShapeType="1"/>
          </p:cNvSpPr>
          <p:nvPr/>
        </p:nvSpPr>
        <p:spPr bwMode="auto">
          <a:xfrm flipH="1">
            <a:off x="831850" y="1934633"/>
            <a:ext cx="46038" cy="4572000"/>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8445" name="AutoShape 13"/>
          <p:cNvSpPr>
            <a:spLocks noChangeArrowheads="1"/>
          </p:cNvSpPr>
          <p:nvPr/>
        </p:nvSpPr>
        <p:spPr bwMode="auto">
          <a:xfrm rot="-947850">
            <a:off x="1647825" y="3513668"/>
            <a:ext cx="850900" cy="359833"/>
          </a:xfrm>
          <a:prstGeom prst="leftArrow">
            <a:avLst>
              <a:gd name="adj1" fmla="val 50000"/>
              <a:gd name="adj2" fmla="val 39222"/>
            </a:avLst>
          </a:prstGeom>
          <a:solidFill>
            <a:schemeClr val="tx2"/>
          </a:solidFill>
          <a:ln w="9525">
            <a:solidFill>
              <a:schemeClr val="tx1"/>
            </a:solidFill>
            <a:miter lim="800000"/>
            <a:headEnd/>
            <a:tailEnd/>
          </a:ln>
        </p:spPr>
        <p:txBody>
          <a:bodyPr wrap="none" anchor="ctr"/>
          <a:lstStyle/>
          <a:p>
            <a:pPr algn="ctr" eaLnBrk="1" hangingPunct="1"/>
            <a:endParaRPr lang="vi-VN" altLang="en-US"/>
          </a:p>
        </p:txBody>
      </p:sp>
      <p:sp>
        <p:nvSpPr>
          <p:cNvPr id="18446" name="AutoShape 14"/>
          <p:cNvSpPr>
            <a:spLocks noChangeArrowheads="1"/>
          </p:cNvSpPr>
          <p:nvPr/>
        </p:nvSpPr>
        <p:spPr bwMode="auto">
          <a:xfrm rot="-2383759">
            <a:off x="769938" y="2711451"/>
            <a:ext cx="322262" cy="1240367"/>
          </a:xfrm>
          <a:prstGeom prst="downArrow">
            <a:avLst>
              <a:gd name="adj1" fmla="val 50000"/>
              <a:gd name="adj2" fmla="val 33344"/>
            </a:avLst>
          </a:prstGeom>
          <a:solidFill>
            <a:srgbClr val="FF3300"/>
          </a:solidFill>
          <a:ln w="9525">
            <a:solidFill>
              <a:schemeClr val="tx1"/>
            </a:solidFill>
            <a:miter lim="800000"/>
            <a:headEnd/>
            <a:tailEnd/>
          </a:ln>
        </p:spPr>
        <p:txBody>
          <a:bodyPr wrap="none" anchor="ctr"/>
          <a:lstStyle/>
          <a:p>
            <a:pPr algn="ctr" eaLnBrk="1" hangingPunct="1"/>
            <a:endParaRPr lang="vi-VN" altLang="en-US"/>
          </a:p>
        </p:txBody>
      </p:sp>
      <p:sp>
        <p:nvSpPr>
          <p:cNvPr id="18447" name="AutoShape 15"/>
          <p:cNvSpPr>
            <a:spLocks noChangeArrowheads="1"/>
          </p:cNvSpPr>
          <p:nvPr/>
        </p:nvSpPr>
        <p:spPr bwMode="auto">
          <a:xfrm rot="1885501">
            <a:off x="1639889" y="2565400"/>
            <a:ext cx="338137" cy="1083733"/>
          </a:xfrm>
          <a:prstGeom prst="downArrow">
            <a:avLst>
              <a:gd name="adj1" fmla="val 50000"/>
              <a:gd name="adj2" fmla="val 25006"/>
            </a:avLst>
          </a:prstGeom>
          <a:solidFill>
            <a:srgbClr val="FF3300"/>
          </a:solidFill>
          <a:ln w="9525">
            <a:solidFill>
              <a:schemeClr val="tx1"/>
            </a:solidFill>
            <a:miter lim="800000"/>
            <a:headEnd/>
            <a:tailEnd/>
          </a:ln>
        </p:spPr>
        <p:txBody>
          <a:bodyPr wrap="none" anchor="ctr"/>
          <a:lstStyle/>
          <a:p>
            <a:pPr algn="ctr" eaLnBrk="1" hangingPunct="1"/>
            <a:endParaRPr lang="vi-VN" altLang="en-US"/>
          </a:p>
        </p:txBody>
      </p:sp>
      <p:sp>
        <p:nvSpPr>
          <p:cNvPr id="18448" name="AutoShape 16"/>
          <p:cNvSpPr>
            <a:spLocks noChangeArrowheads="1"/>
          </p:cNvSpPr>
          <p:nvPr/>
        </p:nvSpPr>
        <p:spPr bwMode="auto">
          <a:xfrm rot="-8715536">
            <a:off x="904876" y="4008967"/>
            <a:ext cx="360363" cy="1153584"/>
          </a:xfrm>
          <a:prstGeom prst="downArrow">
            <a:avLst>
              <a:gd name="adj1" fmla="val 50000"/>
              <a:gd name="adj2" fmla="val 25031"/>
            </a:avLst>
          </a:prstGeom>
          <a:solidFill>
            <a:srgbClr val="FF3300"/>
          </a:solidFill>
          <a:ln w="9525">
            <a:solidFill>
              <a:schemeClr val="tx1"/>
            </a:solidFill>
            <a:miter lim="800000"/>
            <a:headEnd/>
            <a:tailEnd/>
          </a:ln>
        </p:spPr>
        <p:txBody>
          <a:bodyPr wrap="none" anchor="ctr"/>
          <a:lstStyle/>
          <a:p>
            <a:pPr algn="ctr" eaLnBrk="1" hangingPunct="1"/>
            <a:endParaRPr lang="vi-VN" altLang="en-US"/>
          </a:p>
        </p:txBody>
      </p:sp>
      <p:sp>
        <p:nvSpPr>
          <p:cNvPr id="18455" name="AutoShape 23"/>
          <p:cNvSpPr>
            <a:spLocks noChangeArrowheads="1"/>
          </p:cNvSpPr>
          <p:nvPr/>
        </p:nvSpPr>
        <p:spPr bwMode="auto">
          <a:xfrm>
            <a:off x="4924426" y="2527301"/>
            <a:ext cx="777875" cy="531284"/>
          </a:xfrm>
          <a:prstGeom prst="leftArrow">
            <a:avLst>
              <a:gd name="adj1" fmla="val 50000"/>
              <a:gd name="adj2" fmla="val 24990"/>
            </a:avLst>
          </a:prstGeom>
          <a:solidFill>
            <a:srgbClr val="FF3300"/>
          </a:solidFill>
          <a:ln w="9525">
            <a:solidFill>
              <a:schemeClr val="tx1"/>
            </a:solidFill>
            <a:miter lim="800000"/>
            <a:headEnd/>
            <a:tailEnd/>
          </a:ln>
        </p:spPr>
        <p:txBody>
          <a:bodyPr wrap="none" anchor="ctr"/>
          <a:lstStyle/>
          <a:p>
            <a:pPr algn="ctr" eaLnBrk="1" hangingPunct="1"/>
            <a:endParaRPr lang="vi-VN" altLang="en-US"/>
          </a:p>
        </p:txBody>
      </p:sp>
      <p:sp>
        <p:nvSpPr>
          <p:cNvPr id="18456" name="AutoShape 24"/>
          <p:cNvSpPr>
            <a:spLocks noChangeArrowheads="1"/>
          </p:cNvSpPr>
          <p:nvPr/>
        </p:nvSpPr>
        <p:spPr bwMode="auto">
          <a:xfrm rot="-10169286">
            <a:off x="2540001" y="2118785"/>
            <a:ext cx="950913" cy="486833"/>
          </a:xfrm>
          <a:prstGeom prst="leftArrow">
            <a:avLst>
              <a:gd name="adj1" fmla="val 50000"/>
              <a:gd name="adj2" fmla="val 25019"/>
            </a:avLst>
          </a:prstGeom>
          <a:solidFill>
            <a:srgbClr val="FF3300"/>
          </a:solidFill>
          <a:ln w="9525">
            <a:solidFill>
              <a:schemeClr val="tx1"/>
            </a:solidFill>
            <a:miter lim="800000"/>
            <a:headEnd/>
            <a:tailEnd/>
          </a:ln>
        </p:spPr>
        <p:txBody>
          <a:bodyPr wrap="none" anchor="ctr"/>
          <a:lstStyle/>
          <a:p>
            <a:pPr algn="ctr" eaLnBrk="1" hangingPunct="1"/>
            <a:endParaRPr lang="vi-VN" altLang="en-US"/>
          </a:p>
        </p:txBody>
      </p:sp>
      <p:sp>
        <p:nvSpPr>
          <p:cNvPr id="18457" name="AutoShape 25"/>
          <p:cNvSpPr>
            <a:spLocks noChangeArrowheads="1"/>
          </p:cNvSpPr>
          <p:nvPr/>
        </p:nvSpPr>
        <p:spPr bwMode="auto">
          <a:xfrm rot="4595059">
            <a:off x="3824024" y="3729832"/>
            <a:ext cx="1113367" cy="401637"/>
          </a:xfrm>
          <a:prstGeom prst="leftArrow">
            <a:avLst>
              <a:gd name="adj1" fmla="val 50000"/>
              <a:gd name="adj2" fmla="val 24939"/>
            </a:avLst>
          </a:prstGeom>
          <a:solidFill>
            <a:srgbClr val="FF3300"/>
          </a:solidFill>
          <a:ln w="9525">
            <a:solidFill>
              <a:schemeClr val="tx1"/>
            </a:solidFill>
            <a:miter lim="800000"/>
            <a:headEnd/>
            <a:tailEnd/>
          </a:ln>
        </p:spPr>
        <p:txBody>
          <a:bodyPr wrap="none" anchor="ctr"/>
          <a:lstStyle/>
          <a:p>
            <a:pPr algn="ctr" eaLnBrk="1" hangingPunct="1"/>
            <a:endParaRPr lang="vi-VN" altLang="en-US"/>
          </a:p>
        </p:txBody>
      </p:sp>
      <p:sp>
        <p:nvSpPr>
          <p:cNvPr id="18458" name="AutoShape 26"/>
          <p:cNvSpPr>
            <a:spLocks noChangeArrowheads="1"/>
          </p:cNvSpPr>
          <p:nvPr/>
        </p:nvSpPr>
        <p:spPr bwMode="auto">
          <a:xfrm rot="-3616849">
            <a:off x="3915305" y="1145647"/>
            <a:ext cx="1246716" cy="441325"/>
          </a:xfrm>
          <a:prstGeom prst="leftArrow">
            <a:avLst>
              <a:gd name="adj1" fmla="val 50000"/>
              <a:gd name="adj2" fmla="val 25042"/>
            </a:avLst>
          </a:prstGeom>
          <a:solidFill>
            <a:srgbClr val="FF3300"/>
          </a:solidFill>
          <a:ln w="9525">
            <a:solidFill>
              <a:schemeClr val="tx1"/>
            </a:solidFill>
            <a:miter lim="800000"/>
            <a:headEnd/>
            <a:tailEnd/>
          </a:ln>
        </p:spPr>
        <p:txBody>
          <a:bodyPr wrap="none" anchor="ctr"/>
          <a:lstStyle/>
          <a:p>
            <a:pPr algn="ctr" eaLnBrk="1" hangingPunct="1"/>
            <a:endParaRPr lang="vi-VN" altLang="en-US"/>
          </a:p>
        </p:txBody>
      </p:sp>
      <p:sp>
        <p:nvSpPr>
          <p:cNvPr id="18460" name="AutoShape 28"/>
          <p:cNvSpPr>
            <a:spLocks noChangeArrowheads="1"/>
          </p:cNvSpPr>
          <p:nvPr/>
        </p:nvSpPr>
        <p:spPr bwMode="auto">
          <a:xfrm rot="9867012">
            <a:off x="2508250" y="3071284"/>
            <a:ext cx="1443038" cy="381000"/>
          </a:xfrm>
          <a:prstGeom prst="notchedRightArrow">
            <a:avLst>
              <a:gd name="adj1" fmla="val 50000"/>
              <a:gd name="adj2" fmla="val 119891"/>
            </a:avLst>
          </a:prstGeom>
          <a:solidFill>
            <a:schemeClr val="tx2"/>
          </a:solidFill>
          <a:ln w="9525">
            <a:solidFill>
              <a:schemeClr val="tx1"/>
            </a:solidFill>
            <a:miter lim="800000"/>
            <a:headEnd/>
            <a:tailEnd/>
          </a:ln>
        </p:spPr>
        <p:txBody>
          <a:bodyPr wrap="none" anchor="ctr"/>
          <a:lstStyle/>
          <a:p>
            <a:pPr algn="ctr" eaLnBrk="1" hangingPunct="1"/>
            <a:endParaRPr lang="vi-VN" altLang="en-US"/>
          </a:p>
        </p:txBody>
      </p:sp>
      <p:sp>
        <p:nvSpPr>
          <p:cNvPr id="24" name="AutoShape 15"/>
          <p:cNvSpPr>
            <a:spLocks noChangeArrowheads="1"/>
          </p:cNvSpPr>
          <p:nvPr/>
        </p:nvSpPr>
        <p:spPr bwMode="auto">
          <a:xfrm rot="1235891">
            <a:off x="1128713" y="3606801"/>
            <a:ext cx="647700" cy="503767"/>
          </a:xfrm>
          <a:prstGeom prst="star5">
            <a:avLst/>
          </a:prstGeom>
          <a:solidFill>
            <a:srgbClr val="DDDDDD"/>
          </a:solidFill>
          <a:ln w="9525">
            <a:solidFill>
              <a:srgbClr val="FF0066"/>
            </a:solidFill>
            <a:miter lim="800000"/>
            <a:headEnd/>
            <a:tailEnd/>
          </a:ln>
          <a:effectLst/>
        </p:spPr>
        <p:txBody>
          <a:bodyPr wrap="none" anchor="ctr"/>
          <a:lstStyle/>
          <a:p>
            <a:pPr algn="ctr" eaLnBrk="1" hangingPunct="1">
              <a:defRPr/>
            </a:pPr>
            <a:endParaRPr lang="en-US" sz="2000"/>
          </a:p>
        </p:txBody>
      </p:sp>
      <p:sp>
        <p:nvSpPr>
          <p:cNvPr id="21518" name="Up Arrow Callout 2"/>
          <p:cNvSpPr>
            <a:spLocks noChangeArrowheads="1"/>
          </p:cNvSpPr>
          <p:nvPr/>
        </p:nvSpPr>
        <p:spPr bwMode="auto">
          <a:xfrm>
            <a:off x="4032250" y="2334685"/>
            <a:ext cx="609600" cy="723900"/>
          </a:xfrm>
          <a:prstGeom prst="upArrowCallout">
            <a:avLst>
              <a:gd name="adj1" fmla="val 24941"/>
              <a:gd name="adj2" fmla="val 24941"/>
              <a:gd name="adj3" fmla="val 25000"/>
              <a:gd name="adj4" fmla="val 64977"/>
            </a:avLst>
          </a:prstGeom>
          <a:solidFill>
            <a:schemeClr val="bg2"/>
          </a:solidFill>
          <a:ln w="9525" algn="ctr">
            <a:solidFill>
              <a:schemeClr val="tx2"/>
            </a:solidFill>
            <a:round/>
            <a:headEnd/>
            <a:tailEnd/>
          </a:ln>
        </p:spPr>
        <p:txBody>
          <a:bodyPr/>
          <a:lstStyle/>
          <a:p>
            <a:pPr algn="ctr" eaLnBrk="1" hangingPunct="1"/>
            <a:endParaRPr lang="vi-VN" altLang="en-US"/>
          </a:p>
        </p:txBody>
      </p:sp>
      <p:cxnSp>
        <p:nvCxnSpPr>
          <p:cNvPr id="21519" name="Straight Connector 4"/>
          <p:cNvCxnSpPr>
            <a:cxnSpLocks noChangeShapeType="1"/>
          </p:cNvCxnSpPr>
          <p:nvPr/>
        </p:nvCxnSpPr>
        <p:spPr bwMode="auto">
          <a:xfrm>
            <a:off x="5715000" y="4584701"/>
            <a:ext cx="0" cy="22733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1520" name="Straight Connector 26"/>
          <p:cNvCxnSpPr>
            <a:cxnSpLocks noChangeShapeType="1"/>
          </p:cNvCxnSpPr>
          <p:nvPr/>
        </p:nvCxnSpPr>
        <p:spPr bwMode="auto">
          <a:xfrm>
            <a:off x="5715000" y="4584701"/>
            <a:ext cx="0" cy="22733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9" name="TextBox 28"/>
          <p:cNvSpPr txBox="1"/>
          <p:nvPr/>
        </p:nvSpPr>
        <p:spPr>
          <a:xfrm>
            <a:off x="3733801" y="4908987"/>
            <a:ext cx="1968299" cy="261610"/>
          </a:xfrm>
          <a:prstGeom prst="rect">
            <a:avLst/>
          </a:prstGeom>
          <a:noFill/>
        </p:spPr>
        <p:txBody>
          <a:bodyPr>
            <a:spAutoFit/>
            <a:scene3d>
              <a:camera prst="perspectiveRelaxed"/>
              <a:lightRig rig="threePt" dir="t"/>
            </a:scene3d>
          </a:bodyPr>
          <a:lstStyle/>
          <a:p>
            <a:pPr algn="ctr" eaLnBrk="1" hangingPunct="1">
              <a:defRPr/>
            </a:pPr>
            <a:r>
              <a:rPr lang="en-US" sz="1100" dirty="0" err="1"/>
              <a:t>Chiến</a:t>
            </a:r>
            <a:r>
              <a:rPr lang="en-US" sz="1100" dirty="0"/>
              <a:t> </a:t>
            </a:r>
            <a:r>
              <a:rPr lang="en-US" sz="1100" dirty="0" err="1"/>
              <a:t>thắng</a:t>
            </a:r>
            <a:r>
              <a:rPr lang="en-US" sz="1100" dirty="0"/>
              <a:t> </a:t>
            </a:r>
            <a:r>
              <a:rPr lang="en-US" sz="1100" dirty="0" err="1"/>
              <a:t>Cầu</a:t>
            </a:r>
            <a:r>
              <a:rPr lang="en-US" sz="1100" dirty="0"/>
              <a:t> </a:t>
            </a:r>
            <a:r>
              <a:rPr lang="en-US" sz="1100" dirty="0" err="1"/>
              <a:t>Giấy</a:t>
            </a:r>
            <a:r>
              <a:rPr lang="en-US" sz="1100" dirty="0"/>
              <a:t> </a:t>
            </a:r>
            <a:r>
              <a:rPr lang="en-US" sz="1100" dirty="0" err="1"/>
              <a:t>lần</a:t>
            </a:r>
            <a:r>
              <a:rPr lang="en-US" sz="1100" dirty="0"/>
              <a:t> I</a:t>
            </a:r>
            <a:endParaRPr lang="vi-VN" sz="1100" dirty="0"/>
          </a:p>
        </p:txBody>
      </p:sp>
      <p:sp>
        <p:nvSpPr>
          <p:cNvPr id="21522" name="AutoShape 23"/>
          <p:cNvSpPr>
            <a:spLocks noChangeArrowheads="1"/>
          </p:cNvSpPr>
          <p:nvPr/>
        </p:nvSpPr>
        <p:spPr bwMode="auto">
          <a:xfrm rot="10800000">
            <a:off x="3810000" y="5359401"/>
            <a:ext cx="457200" cy="328084"/>
          </a:xfrm>
          <a:prstGeom prst="leftArrow">
            <a:avLst>
              <a:gd name="adj1" fmla="val 50000"/>
              <a:gd name="adj2" fmla="val 24972"/>
            </a:avLst>
          </a:prstGeom>
          <a:solidFill>
            <a:srgbClr val="FF3300"/>
          </a:solidFill>
          <a:ln w="9525">
            <a:solidFill>
              <a:schemeClr val="tx1"/>
            </a:solidFill>
            <a:miter lim="800000"/>
            <a:headEnd/>
            <a:tailEnd/>
          </a:ln>
        </p:spPr>
        <p:txBody>
          <a:bodyPr wrap="none" anchor="ctr"/>
          <a:lstStyle/>
          <a:p>
            <a:pPr algn="ctr" eaLnBrk="1" hangingPunct="1"/>
            <a:endParaRPr lang="vi-VN" altLang="en-US"/>
          </a:p>
        </p:txBody>
      </p:sp>
      <p:sp>
        <p:nvSpPr>
          <p:cNvPr id="31" name="TextBox 30"/>
          <p:cNvSpPr txBox="1"/>
          <p:nvPr/>
        </p:nvSpPr>
        <p:spPr>
          <a:xfrm>
            <a:off x="4336361" y="5257800"/>
            <a:ext cx="1365738" cy="400110"/>
          </a:xfrm>
          <a:prstGeom prst="rect">
            <a:avLst/>
          </a:prstGeom>
          <a:noFill/>
        </p:spPr>
        <p:txBody>
          <a:bodyPr>
            <a:spAutoFit/>
            <a:scene3d>
              <a:camera prst="perspectiveLeft"/>
              <a:lightRig rig="threePt" dir="t"/>
            </a:scene3d>
          </a:bodyPr>
          <a:lstStyle/>
          <a:p>
            <a:pPr algn="ctr" eaLnBrk="1" hangingPunct="1">
              <a:defRPr/>
            </a:pPr>
            <a:r>
              <a:rPr lang="en-US" sz="1000" dirty="0" err="1"/>
              <a:t>Quân</a:t>
            </a:r>
            <a:r>
              <a:rPr lang="en-US" sz="1000" dirty="0"/>
              <a:t> ta </a:t>
            </a:r>
            <a:r>
              <a:rPr lang="en-US" sz="1000" dirty="0" err="1"/>
              <a:t>tiến</a:t>
            </a:r>
            <a:r>
              <a:rPr lang="en-US" sz="1000" dirty="0"/>
              <a:t> </a:t>
            </a:r>
            <a:r>
              <a:rPr lang="en-US" sz="1000" dirty="0" err="1"/>
              <a:t>công</a:t>
            </a:r>
            <a:r>
              <a:rPr lang="en-US" sz="1000" dirty="0"/>
              <a:t> </a:t>
            </a:r>
            <a:r>
              <a:rPr lang="en-US" sz="1000" dirty="0" err="1"/>
              <a:t>và</a:t>
            </a:r>
            <a:r>
              <a:rPr lang="en-US" sz="1000" dirty="0"/>
              <a:t> </a:t>
            </a:r>
            <a:r>
              <a:rPr lang="en-US" sz="1000" dirty="0" err="1"/>
              <a:t>chặn</a:t>
            </a:r>
            <a:r>
              <a:rPr lang="en-US" sz="1000" dirty="0"/>
              <a:t> </a:t>
            </a:r>
            <a:r>
              <a:rPr lang="en-US" sz="1000" dirty="0" err="1"/>
              <a:t>đánh</a:t>
            </a:r>
            <a:r>
              <a:rPr lang="en-US" sz="1000" dirty="0"/>
              <a:t> </a:t>
            </a:r>
            <a:r>
              <a:rPr lang="en-US" sz="1000" dirty="0" err="1"/>
              <a:t>quân</a:t>
            </a:r>
            <a:r>
              <a:rPr lang="en-US" sz="1000" dirty="0"/>
              <a:t> </a:t>
            </a:r>
            <a:r>
              <a:rPr lang="en-US" sz="1000" dirty="0" err="1"/>
              <a:t>Pháp</a:t>
            </a:r>
            <a:endParaRPr lang="vi-VN" sz="1000" dirty="0"/>
          </a:p>
        </p:txBody>
      </p:sp>
      <p:sp>
        <p:nvSpPr>
          <p:cNvPr id="21524" name="AutoShape 13"/>
          <p:cNvSpPr>
            <a:spLocks noChangeArrowheads="1"/>
          </p:cNvSpPr>
          <p:nvPr/>
        </p:nvSpPr>
        <p:spPr bwMode="auto">
          <a:xfrm rot="10800000">
            <a:off x="3810000" y="5867400"/>
            <a:ext cx="508000" cy="281517"/>
          </a:xfrm>
          <a:prstGeom prst="leftArrow">
            <a:avLst>
              <a:gd name="adj1" fmla="val 50000"/>
              <a:gd name="adj2" fmla="val 39220"/>
            </a:avLst>
          </a:prstGeom>
          <a:solidFill>
            <a:schemeClr val="tx2"/>
          </a:solidFill>
          <a:ln w="9525">
            <a:solidFill>
              <a:schemeClr val="tx1"/>
            </a:solidFill>
            <a:miter lim="800000"/>
            <a:headEnd/>
            <a:tailEnd/>
          </a:ln>
        </p:spPr>
        <p:txBody>
          <a:bodyPr wrap="none" anchor="ctr"/>
          <a:lstStyle/>
          <a:p>
            <a:pPr algn="ctr" eaLnBrk="1" hangingPunct="1"/>
            <a:endParaRPr lang="vi-VN" altLang="en-US"/>
          </a:p>
        </p:txBody>
      </p:sp>
      <p:sp>
        <p:nvSpPr>
          <p:cNvPr id="33" name="TextBox 32"/>
          <p:cNvSpPr txBox="1"/>
          <p:nvPr/>
        </p:nvSpPr>
        <p:spPr>
          <a:xfrm>
            <a:off x="4343400" y="5839046"/>
            <a:ext cx="1365738" cy="246221"/>
          </a:xfrm>
          <a:prstGeom prst="rect">
            <a:avLst/>
          </a:prstGeom>
          <a:noFill/>
        </p:spPr>
        <p:txBody>
          <a:bodyPr>
            <a:spAutoFit/>
            <a:scene3d>
              <a:camera prst="perspectiveLeft"/>
              <a:lightRig rig="threePt" dir="t"/>
            </a:scene3d>
          </a:bodyPr>
          <a:lstStyle/>
          <a:p>
            <a:pPr algn="ctr" eaLnBrk="1" hangingPunct="1">
              <a:defRPr/>
            </a:pPr>
            <a:r>
              <a:rPr lang="en-US" sz="1000" dirty="0" err="1"/>
              <a:t>Quân</a:t>
            </a:r>
            <a:r>
              <a:rPr lang="en-US" sz="1000" dirty="0"/>
              <a:t> </a:t>
            </a:r>
            <a:r>
              <a:rPr lang="en-US" sz="1000" dirty="0" err="1"/>
              <a:t>Pháp</a:t>
            </a:r>
            <a:r>
              <a:rPr lang="en-US" sz="1000" dirty="0"/>
              <a:t> </a:t>
            </a:r>
            <a:r>
              <a:rPr lang="en-US" sz="1000" dirty="0" err="1"/>
              <a:t>tiến</a:t>
            </a:r>
            <a:r>
              <a:rPr lang="en-US" sz="1000" dirty="0"/>
              <a:t> </a:t>
            </a:r>
            <a:r>
              <a:rPr lang="en-US" sz="1000" dirty="0" err="1"/>
              <a:t>công</a:t>
            </a:r>
            <a:endParaRPr lang="vi-VN" sz="1000" dirty="0"/>
          </a:p>
        </p:txBody>
      </p:sp>
      <p:sp>
        <p:nvSpPr>
          <p:cNvPr id="21526" name="Up Arrow Callout 33"/>
          <p:cNvSpPr>
            <a:spLocks noChangeArrowheads="1"/>
          </p:cNvSpPr>
          <p:nvPr/>
        </p:nvSpPr>
        <p:spPr bwMode="auto">
          <a:xfrm>
            <a:off x="3776664" y="6301317"/>
            <a:ext cx="541337" cy="378883"/>
          </a:xfrm>
          <a:prstGeom prst="upArrowCallout">
            <a:avLst>
              <a:gd name="adj1" fmla="val 24942"/>
              <a:gd name="adj2" fmla="val 24933"/>
              <a:gd name="adj3" fmla="val 25000"/>
              <a:gd name="adj4" fmla="val 64977"/>
            </a:avLst>
          </a:prstGeom>
          <a:solidFill>
            <a:schemeClr val="bg2"/>
          </a:solidFill>
          <a:ln w="9525" algn="ctr">
            <a:solidFill>
              <a:schemeClr val="tx2"/>
            </a:solidFill>
            <a:round/>
            <a:headEnd/>
            <a:tailEnd/>
          </a:ln>
        </p:spPr>
        <p:txBody>
          <a:bodyPr/>
          <a:lstStyle/>
          <a:p>
            <a:pPr algn="ctr" eaLnBrk="1" hangingPunct="1"/>
            <a:endParaRPr lang="vi-VN" altLang="en-US"/>
          </a:p>
        </p:txBody>
      </p:sp>
      <p:sp>
        <p:nvSpPr>
          <p:cNvPr id="35" name="TextBox 34"/>
          <p:cNvSpPr txBox="1"/>
          <p:nvPr/>
        </p:nvSpPr>
        <p:spPr>
          <a:xfrm>
            <a:off x="4342886" y="6301695"/>
            <a:ext cx="1046049" cy="246221"/>
          </a:xfrm>
          <a:prstGeom prst="rect">
            <a:avLst/>
          </a:prstGeom>
          <a:noFill/>
        </p:spPr>
        <p:txBody>
          <a:bodyPr>
            <a:spAutoFit/>
            <a:scene3d>
              <a:camera prst="perspectiveLeft"/>
              <a:lightRig rig="threePt" dir="t"/>
            </a:scene3d>
          </a:bodyPr>
          <a:lstStyle/>
          <a:p>
            <a:pPr algn="ctr" eaLnBrk="1" hangingPunct="1">
              <a:defRPr/>
            </a:pPr>
            <a:r>
              <a:rPr lang="en-US" sz="1000" dirty="0" err="1"/>
              <a:t>Thành</a:t>
            </a:r>
            <a:r>
              <a:rPr lang="en-US" sz="1000" dirty="0"/>
              <a:t> </a:t>
            </a:r>
            <a:r>
              <a:rPr lang="en-US" sz="1000" dirty="0" err="1"/>
              <a:t>Hà</a:t>
            </a:r>
            <a:r>
              <a:rPr lang="en-US" sz="1000" dirty="0"/>
              <a:t> </a:t>
            </a:r>
            <a:r>
              <a:rPr lang="en-US" sz="1000" dirty="0" err="1"/>
              <a:t>Nội</a:t>
            </a:r>
            <a:endParaRPr lang="vi-VN" sz="1000" dirty="0"/>
          </a:p>
        </p:txBody>
      </p:sp>
      <p:pic>
        <p:nvPicPr>
          <p:cNvPr id="25" name="Picture 4" descr="Phrang-si Gac nie bi gi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9614" y="154517"/>
            <a:ext cx="3201987" cy="451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65814" y="4908551"/>
            <a:ext cx="3201987" cy="1323439"/>
          </a:xfrm>
          <a:prstGeom prst="rect">
            <a:avLst/>
          </a:prstGeom>
          <a:solidFill>
            <a:schemeClr val="accent2">
              <a:lumMod val="20000"/>
              <a:lumOff val="80000"/>
            </a:schemeClr>
          </a:solidFill>
        </p:spPr>
        <p:txBody>
          <a:bodyPr>
            <a:spAutoFit/>
          </a:bodyPr>
          <a:lstStyle/>
          <a:p>
            <a:pPr algn="ctr" eaLnBrk="1" hangingPunct="1">
              <a:defRPr/>
            </a:pPr>
            <a:r>
              <a:rPr lang="en-US" sz="2000" b="0" dirty="0" err="1"/>
              <a:t>Gác</a:t>
            </a:r>
            <a:r>
              <a:rPr lang="en-US" sz="2000" b="0" dirty="0"/>
              <a:t>-</a:t>
            </a:r>
            <a:r>
              <a:rPr lang="en-US" sz="2000" b="0" dirty="0" err="1"/>
              <a:t>ni</a:t>
            </a:r>
            <a:r>
              <a:rPr lang="en-US" sz="2000" b="0" dirty="0"/>
              <a:t>-ê </a:t>
            </a:r>
            <a:r>
              <a:rPr lang="en-US" sz="2000" b="0" dirty="0" err="1"/>
              <a:t>cùng</a:t>
            </a:r>
            <a:r>
              <a:rPr lang="en-US" sz="2000" b="0" dirty="0"/>
              <a:t> </a:t>
            </a:r>
            <a:r>
              <a:rPr lang="en-US" sz="2000" b="0" dirty="0" err="1"/>
              <a:t>nhiều</a:t>
            </a:r>
            <a:r>
              <a:rPr lang="en-US" sz="2000" b="0" dirty="0"/>
              <a:t> </a:t>
            </a:r>
            <a:r>
              <a:rPr lang="en-US" sz="2000" b="0" dirty="0" err="1"/>
              <a:t>sĩ</a:t>
            </a:r>
            <a:r>
              <a:rPr lang="en-US" sz="2000" b="0" dirty="0"/>
              <a:t> </a:t>
            </a:r>
            <a:r>
              <a:rPr lang="en-US" sz="2000" b="0" dirty="0" err="1"/>
              <a:t>quan</a:t>
            </a:r>
            <a:r>
              <a:rPr lang="en-US" sz="2000" b="0" dirty="0"/>
              <a:t> </a:t>
            </a:r>
            <a:r>
              <a:rPr lang="en-US" sz="2000" b="0" dirty="0" err="1"/>
              <a:t>thực</a:t>
            </a:r>
            <a:r>
              <a:rPr lang="en-US" sz="2000" b="0" dirty="0"/>
              <a:t> </a:t>
            </a:r>
            <a:r>
              <a:rPr lang="en-US" sz="2000" b="0" dirty="0" err="1"/>
              <a:t>dân</a:t>
            </a:r>
            <a:r>
              <a:rPr lang="en-US" sz="2000" b="0" dirty="0"/>
              <a:t> </a:t>
            </a:r>
            <a:r>
              <a:rPr lang="en-US" sz="2000" b="0" dirty="0" err="1"/>
              <a:t>và</a:t>
            </a:r>
            <a:r>
              <a:rPr lang="en-US" sz="2000" b="0" dirty="0"/>
              <a:t> </a:t>
            </a:r>
            <a:r>
              <a:rPr lang="en-US" sz="2000" b="0" dirty="0" err="1"/>
              <a:t>binh</a:t>
            </a:r>
            <a:r>
              <a:rPr lang="en-US" sz="2000" b="0" dirty="0"/>
              <a:t> </a:t>
            </a:r>
            <a:r>
              <a:rPr lang="en-US" sz="2000" b="0" dirty="0" err="1"/>
              <a:t>lính</a:t>
            </a:r>
            <a:r>
              <a:rPr lang="en-US" sz="2000" b="0" dirty="0"/>
              <a:t> </a:t>
            </a:r>
            <a:r>
              <a:rPr lang="en-US" sz="2000" b="0" dirty="0" err="1"/>
              <a:t>bị</a:t>
            </a:r>
            <a:r>
              <a:rPr lang="en-US" sz="2000" b="0" dirty="0"/>
              <a:t> </a:t>
            </a:r>
            <a:r>
              <a:rPr lang="en-US" sz="2000" b="0" dirty="0" err="1"/>
              <a:t>giết</a:t>
            </a:r>
            <a:r>
              <a:rPr lang="en-US" sz="2000" b="0" dirty="0"/>
              <a:t> </a:t>
            </a:r>
            <a:r>
              <a:rPr lang="en-US" sz="2000" b="0" dirty="0" err="1"/>
              <a:t>chết</a:t>
            </a:r>
            <a:r>
              <a:rPr lang="en-US" sz="2000" b="0" dirty="0"/>
              <a:t> </a:t>
            </a:r>
            <a:r>
              <a:rPr lang="en-US" sz="2000" b="0" dirty="0" err="1"/>
              <a:t>tại</a:t>
            </a:r>
            <a:r>
              <a:rPr lang="en-US" sz="2000" b="0" dirty="0"/>
              <a:t> </a:t>
            </a:r>
            <a:r>
              <a:rPr lang="en-US" sz="2000" b="0" dirty="0" err="1"/>
              <a:t>trận</a:t>
            </a:r>
            <a:r>
              <a:rPr lang="en-US" sz="2000" b="0" dirty="0"/>
              <a:t> </a:t>
            </a:r>
            <a:r>
              <a:rPr lang="en-US" sz="2000" b="0" dirty="0" err="1"/>
              <a:t>Cầu</a:t>
            </a:r>
            <a:r>
              <a:rPr lang="en-US" sz="2000" b="0" dirty="0"/>
              <a:t> </a:t>
            </a:r>
            <a:r>
              <a:rPr lang="en-US" sz="2000" b="0" dirty="0" err="1"/>
              <a:t>Giấy</a:t>
            </a:r>
            <a:r>
              <a:rPr lang="en-US" sz="2000" b="0" dirty="0"/>
              <a:t> </a:t>
            </a:r>
            <a:r>
              <a:rPr lang="en-US" sz="2000" b="0" dirty="0" err="1"/>
              <a:t>ngày</a:t>
            </a:r>
            <a:r>
              <a:rPr lang="en-US" sz="2000" b="0" dirty="0"/>
              <a:t> 21 – 12 – 1873.</a:t>
            </a:r>
            <a:endParaRPr lang="vi-VN" sz="2000" b="0" dirty="0"/>
          </a:p>
        </p:txBody>
      </p:sp>
      <p:pic>
        <p:nvPicPr>
          <p:cNvPr id="26" name="Picture 4" descr="Quan_co_d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921000"/>
            <a:ext cx="3200400" cy="3505200"/>
          </a:xfrm>
          <a:prstGeom prst="rect">
            <a:avLst/>
          </a:prstGeom>
          <a:noFill/>
          <a:ln w="38100">
            <a:solidFill>
              <a:srgbClr val="9900FF"/>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91200" y="6375400"/>
            <a:ext cx="3278188" cy="369332"/>
          </a:xfrm>
          <a:prstGeom prst="rect">
            <a:avLst/>
          </a:prstGeom>
          <a:solidFill>
            <a:schemeClr val="accent6">
              <a:lumMod val="40000"/>
              <a:lumOff val="60000"/>
            </a:schemeClr>
          </a:solidFill>
        </p:spPr>
        <p:txBody>
          <a:bodyPr>
            <a:spAutoFit/>
          </a:bodyPr>
          <a:lstStyle/>
          <a:p>
            <a:pPr algn="ctr" eaLnBrk="1" hangingPunct="1">
              <a:defRPr/>
            </a:pPr>
            <a:r>
              <a:rPr lang="en-US" sz="1800" b="0" dirty="0" err="1"/>
              <a:t>Quân</a:t>
            </a:r>
            <a:r>
              <a:rPr lang="en-US" sz="1800" b="0" dirty="0"/>
              <a:t> </a:t>
            </a:r>
            <a:r>
              <a:rPr lang="en-US" sz="1800" b="0" dirty="0" err="1"/>
              <a:t>Cờ</a:t>
            </a:r>
            <a:r>
              <a:rPr lang="en-US" sz="1800" b="0" dirty="0"/>
              <a:t> </a:t>
            </a:r>
            <a:r>
              <a:rPr lang="en-US" sz="1800" b="0" dirty="0" err="1"/>
              <a:t>đen</a:t>
            </a:r>
            <a:r>
              <a:rPr lang="en-US" sz="1800" b="0" dirty="0"/>
              <a:t> </a:t>
            </a:r>
            <a:r>
              <a:rPr lang="en-US" sz="1800" b="0" dirty="0" err="1"/>
              <a:t>của</a:t>
            </a:r>
            <a:r>
              <a:rPr lang="en-US" sz="1800" b="0" dirty="0"/>
              <a:t> </a:t>
            </a:r>
            <a:r>
              <a:rPr lang="en-US" sz="1800" b="0" dirty="0" err="1"/>
              <a:t>Lưu</a:t>
            </a:r>
            <a:r>
              <a:rPr lang="en-US" sz="1800" b="0" dirty="0"/>
              <a:t> </a:t>
            </a:r>
            <a:r>
              <a:rPr lang="en-US" sz="1800" b="0" dirty="0" err="1"/>
              <a:t>Vĩnh</a:t>
            </a:r>
            <a:r>
              <a:rPr lang="en-US" sz="1800" b="0" dirty="0"/>
              <a:t> </a:t>
            </a:r>
            <a:r>
              <a:rPr lang="en-US" sz="1800" b="0" dirty="0" err="1"/>
              <a:t>Phúc</a:t>
            </a:r>
            <a:r>
              <a:rPr lang="en-US" sz="1800" b="0" dirty="0"/>
              <a:t> </a:t>
            </a:r>
            <a:endParaRPr lang="vi-VN" sz="1800" b="0" dirty="0"/>
          </a:p>
        </p:txBody>
      </p:sp>
      <p:pic>
        <p:nvPicPr>
          <p:cNvPr id="28" name="Picture 2" descr="200px-Liuvinhphu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1838" y="120652"/>
            <a:ext cx="3352800" cy="282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5"/>
          <p:cNvSpPr txBox="1">
            <a:spLocks noChangeArrowheads="1"/>
          </p:cNvSpPr>
          <p:nvPr>
            <p:custDataLst>
              <p:tags r:id="rId1"/>
            </p:custDataLst>
          </p:nvPr>
        </p:nvSpPr>
        <p:spPr bwMode="auto">
          <a:xfrm>
            <a:off x="6248400" y="2696633"/>
            <a:ext cx="2590800" cy="36933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altLang="en-US" sz="1800" b="0">
                <a:cs typeface="Arial" pitchFamily="34" charset="0"/>
              </a:rPr>
              <a:t>Lưu V</a:t>
            </a:r>
            <a:r>
              <a:rPr lang="en-US" altLang="en-US" sz="1800" b="0">
                <a:latin typeface="Arial" pitchFamily="34" charset="0"/>
                <a:cs typeface="Arial" pitchFamily="34" charset="0"/>
              </a:rPr>
              <a:t>ĩ</a:t>
            </a:r>
            <a:r>
              <a:rPr lang="en-US" altLang="en-US" sz="1800" b="0">
                <a:cs typeface="Arial" pitchFamily="34" charset="0"/>
              </a:rPr>
              <a:t>nh Phúc</a:t>
            </a:r>
            <a:endParaRPr lang="en-US" altLang="en-US" sz="1800" b="0">
              <a:latin typeface="Arial" pitchFamily="34" charset="0"/>
              <a:cs typeface="Arial" pitchFamily="34" charset="0"/>
            </a:endParaRPr>
          </a:p>
        </p:txBody>
      </p:sp>
      <p:sp>
        <p:nvSpPr>
          <p:cNvPr id="4" name="TextBox 3"/>
          <p:cNvSpPr txBox="1"/>
          <p:nvPr/>
        </p:nvSpPr>
        <p:spPr>
          <a:xfrm>
            <a:off x="2146300" y="1574800"/>
            <a:ext cx="1663700" cy="400110"/>
          </a:xfrm>
          <a:prstGeom prst="rect">
            <a:avLst/>
          </a:prstGeom>
          <a:solidFill>
            <a:schemeClr val="accent3">
              <a:lumMod val="20000"/>
              <a:lumOff val="80000"/>
            </a:schemeClr>
          </a:solidFill>
        </p:spPr>
        <p:txBody>
          <a:bodyPr>
            <a:spAutoFit/>
          </a:bodyPr>
          <a:lstStyle/>
          <a:p>
            <a:pPr algn="ctr" eaLnBrk="1" hangingPunct="1">
              <a:defRPr/>
            </a:pPr>
            <a:r>
              <a:rPr lang="en-US" sz="2000" b="1" dirty="0">
                <a:solidFill>
                  <a:srgbClr val="FF0000"/>
                </a:solidFill>
              </a:rPr>
              <a:t>21 – 12 -1873</a:t>
            </a:r>
            <a:endParaRPr lang="vi-VN" sz="2000" b="1" dirty="0">
              <a:solidFill>
                <a:srgbClr val="FF0000"/>
              </a:solidFill>
            </a:endParaRPr>
          </a:p>
        </p:txBody>
      </p:sp>
    </p:spTree>
    <p:extLst>
      <p:ext uri="{BB962C8B-B14F-4D97-AF65-F5344CB8AC3E}">
        <p14:creationId xmlns:p14="http://schemas.microsoft.com/office/powerpoint/2010/main" val="270455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8456"/>
                                        </p:tgtEl>
                                        <p:attrNameLst>
                                          <p:attrName>style.visibility</p:attrName>
                                        </p:attrNameLst>
                                      </p:cBhvr>
                                      <p:to>
                                        <p:strVal val="visible"/>
                                      </p:to>
                                    </p:set>
                                    <p:animEffect transition="in" filter="strips(downRight)">
                                      <p:cBhvr>
                                        <p:cTn id="7" dur="2000"/>
                                        <p:tgtEl>
                                          <p:spTgt spid="1845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8458"/>
                                        </p:tgtEl>
                                        <p:attrNameLst>
                                          <p:attrName>style.visibility</p:attrName>
                                        </p:attrNameLst>
                                      </p:cBhvr>
                                      <p:to>
                                        <p:strVal val="visible"/>
                                      </p:to>
                                    </p:set>
                                    <p:animEffect transition="in" filter="strips(downLeft)">
                                      <p:cBhvr>
                                        <p:cTn id="10" dur="2000"/>
                                        <p:tgtEl>
                                          <p:spTgt spid="18458"/>
                                        </p:tgtEl>
                                      </p:cBhvr>
                                    </p:animEffect>
                                  </p:childTnLst>
                                </p:cTn>
                              </p:par>
                              <p:par>
                                <p:cTn id="11" presetID="18" presetClass="entr" presetSubtype="9" fill="hold" grpId="0" nodeType="withEffect">
                                  <p:stCondLst>
                                    <p:cond delay="0"/>
                                  </p:stCondLst>
                                  <p:childTnLst>
                                    <p:set>
                                      <p:cBhvr>
                                        <p:cTn id="12" dur="1" fill="hold">
                                          <p:stCondLst>
                                            <p:cond delay="0"/>
                                          </p:stCondLst>
                                        </p:cTn>
                                        <p:tgtEl>
                                          <p:spTgt spid="18455"/>
                                        </p:tgtEl>
                                        <p:attrNameLst>
                                          <p:attrName>style.visibility</p:attrName>
                                        </p:attrNameLst>
                                      </p:cBhvr>
                                      <p:to>
                                        <p:strVal val="visible"/>
                                      </p:to>
                                    </p:set>
                                    <p:animEffect transition="in" filter="strips(upLeft)">
                                      <p:cBhvr>
                                        <p:cTn id="13" dur="2000"/>
                                        <p:tgtEl>
                                          <p:spTgt spid="18455"/>
                                        </p:tgtEl>
                                      </p:cBhvr>
                                    </p:animEffect>
                                  </p:childTnLst>
                                </p:cTn>
                              </p:par>
                              <p:par>
                                <p:cTn id="14" presetID="18" presetClass="entr" presetSubtype="9" fill="hold" grpId="0" nodeType="withEffect">
                                  <p:stCondLst>
                                    <p:cond delay="0"/>
                                  </p:stCondLst>
                                  <p:childTnLst>
                                    <p:set>
                                      <p:cBhvr>
                                        <p:cTn id="15" dur="1" fill="hold">
                                          <p:stCondLst>
                                            <p:cond delay="0"/>
                                          </p:stCondLst>
                                        </p:cTn>
                                        <p:tgtEl>
                                          <p:spTgt spid="18457"/>
                                        </p:tgtEl>
                                        <p:attrNameLst>
                                          <p:attrName>style.visibility</p:attrName>
                                        </p:attrNameLst>
                                      </p:cBhvr>
                                      <p:to>
                                        <p:strVal val="visible"/>
                                      </p:to>
                                    </p:set>
                                    <p:animEffect transition="in" filter="strips(upLeft)">
                                      <p:cBhvr>
                                        <p:cTn id="16" dur="2000"/>
                                        <p:tgtEl>
                                          <p:spTgt spid="1845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mph" presetSubtype="0" repeatCount="indefinite" fill="hold" grpId="1" nodeType="clickEffect">
                                  <p:stCondLst>
                                    <p:cond delay="0"/>
                                  </p:stCondLst>
                                  <p:endCondLst>
                                    <p:cond evt="onNext" delay="0">
                                      <p:tgtEl>
                                        <p:sldTgt/>
                                      </p:tgtEl>
                                    </p:cond>
                                  </p:endCondLst>
                                  <p:childTnLst>
                                    <p:animScale>
                                      <p:cBhvr>
                                        <p:cTn id="20" dur="2000" fill="hold"/>
                                        <p:tgtEl>
                                          <p:spTgt spid="18456"/>
                                        </p:tgtEl>
                                      </p:cBhvr>
                                      <p:by x="150000" y="150000"/>
                                    </p:animScale>
                                  </p:childTnLst>
                                </p:cTn>
                              </p:par>
                              <p:par>
                                <p:cTn id="21" presetID="21" presetClass="entr" presetSubtype="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8460"/>
                                        </p:tgtEl>
                                        <p:attrNameLst>
                                          <p:attrName>style.visibility</p:attrName>
                                        </p:attrNameLst>
                                      </p:cBhvr>
                                      <p:to>
                                        <p:strVal val="visible"/>
                                      </p:to>
                                    </p:set>
                                    <p:animEffect transition="in" filter="strips(downLeft)">
                                      <p:cBhvr>
                                        <p:cTn id="28" dur="500"/>
                                        <p:tgtEl>
                                          <p:spTgt spid="18460"/>
                                        </p:tgtEl>
                                      </p:cBhvr>
                                    </p:animEffect>
                                  </p:childTnLst>
                                </p:cTn>
                              </p:par>
                              <p:par>
                                <p:cTn id="29" presetID="18" presetClass="entr" presetSubtype="12" repeatCount="indefinite" fill="hold" grpId="0" nodeType="withEffect">
                                  <p:stCondLst>
                                    <p:cond delay="0"/>
                                  </p:stCondLst>
                                  <p:childTnLst>
                                    <p:set>
                                      <p:cBhvr>
                                        <p:cTn id="30" dur="1" fill="hold">
                                          <p:stCondLst>
                                            <p:cond delay="0"/>
                                          </p:stCondLst>
                                        </p:cTn>
                                        <p:tgtEl>
                                          <p:spTgt spid="18445"/>
                                        </p:tgtEl>
                                        <p:attrNameLst>
                                          <p:attrName>style.visibility</p:attrName>
                                        </p:attrNameLst>
                                      </p:cBhvr>
                                      <p:to>
                                        <p:strVal val="visible"/>
                                      </p:to>
                                    </p:set>
                                    <p:animEffect transition="in" filter="strips(downLeft)">
                                      <p:cBhvr>
                                        <p:cTn id="31" dur="2000"/>
                                        <p:tgtEl>
                                          <p:spTgt spid="1844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6" repeatCount="indefinite" fill="hold" grpId="0" nodeType="clickEffect">
                                  <p:stCondLst>
                                    <p:cond delay="0"/>
                                  </p:stCondLst>
                                  <p:childTnLst>
                                    <p:set>
                                      <p:cBhvr>
                                        <p:cTn id="35" dur="1" fill="hold">
                                          <p:stCondLst>
                                            <p:cond delay="0"/>
                                          </p:stCondLst>
                                        </p:cTn>
                                        <p:tgtEl>
                                          <p:spTgt spid="18446"/>
                                        </p:tgtEl>
                                        <p:attrNameLst>
                                          <p:attrName>style.visibility</p:attrName>
                                        </p:attrNameLst>
                                      </p:cBhvr>
                                      <p:to>
                                        <p:strVal val="visible"/>
                                      </p:to>
                                    </p:set>
                                    <p:animEffect transition="in" filter="strips(downRight)">
                                      <p:cBhvr>
                                        <p:cTn id="36" dur="2000"/>
                                        <p:tgtEl>
                                          <p:spTgt spid="18446"/>
                                        </p:tgtEl>
                                      </p:cBhvr>
                                    </p:animEffect>
                                  </p:childTnLst>
                                </p:cTn>
                              </p:par>
                              <p:par>
                                <p:cTn id="37" presetID="18" presetClass="entr" presetSubtype="12" repeatCount="indefinite" fill="hold" grpId="0" nodeType="withEffect">
                                  <p:stCondLst>
                                    <p:cond delay="0"/>
                                  </p:stCondLst>
                                  <p:childTnLst>
                                    <p:set>
                                      <p:cBhvr>
                                        <p:cTn id="38" dur="1" fill="hold">
                                          <p:stCondLst>
                                            <p:cond delay="0"/>
                                          </p:stCondLst>
                                        </p:cTn>
                                        <p:tgtEl>
                                          <p:spTgt spid="18447"/>
                                        </p:tgtEl>
                                        <p:attrNameLst>
                                          <p:attrName>style.visibility</p:attrName>
                                        </p:attrNameLst>
                                      </p:cBhvr>
                                      <p:to>
                                        <p:strVal val="visible"/>
                                      </p:to>
                                    </p:set>
                                    <p:animEffect transition="in" filter="strips(downLeft)">
                                      <p:cBhvr>
                                        <p:cTn id="39" dur="2000"/>
                                        <p:tgtEl>
                                          <p:spTgt spid="18447"/>
                                        </p:tgtEl>
                                      </p:cBhvr>
                                    </p:animEffect>
                                  </p:childTnLst>
                                </p:cTn>
                              </p:par>
                              <p:par>
                                <p:cTn id="40" presetID="18" presetClass="entr" presetSubtype="3" repeatCount="indefinite" fill="hold" grpId="0" nodeType="withEffect">
                                  <p:stCondLst>
                                    <p:cond delay="0"/>
                                  </p:stCondLst>
                                  <p:childTnLst>
                                    <p:set>
                                      <p:cBhvr>
                                        <p:cTn id="41" dur="1" fill="hold">
                                          <p:stCondLst>
                                            <p:cond delay="0"/>
                                          </p:stCondLst>
                                        </p:cTn>
                                        <p:tgtEl>
                                          <p:spTgt spid="18448"/>
                                        </p:tgtEl>
                                        <p:attrNameLst>
                                          <p:attrName>style.visibility</p:attrName>
                                        </p:attrNameLst>
                                      </p:cBhvr>
                                      <p:to>
                                        <p:strVal val="visible"/>
                                      </p:to>
                                    </p:set>
                                    <p:animEffect transition="in" filter="strips(upRight)">
                                      <p:cBhvr>
                                        <p:cTn id="42" dur="2000"/>
                                        <p:tgtEl>
                                          <p:spTgt spid="1844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repeatCount="300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Effect transition="in" filter="fade">
                                      <p:cBhvr>
                                        <p:cTn id="49" dur="1000"/>
                                        <p:tgtEl>
                                          <p:spTgt spid="24"/>
                                        </p:tgtEl>
                                      </p:cBhvr>
                                    </p:animEffect>
                                  </p:childTnLst>
                                </p:cTn>
                              </p:par>
                              <p:par>
                                <p:cTn id="50" presetID="53" presetClass="entr" presetSubtype="16"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down)">
                                      <p:cBhvr>
                                        <p:cTn id="57" dur="500"/>
                                        <p:tgtEl>
                                          <p:spTgt spid="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1" presetClass="entr" presetSubtype="1"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heel(1)">
                                      <p:cBhvr>
                                        <p:cTn id="62" dur="2000"/>
                                        <p:tgtEl>
                                          <p:spTgt spid="2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down)">
                                      <p:cBhvr>
                                        <p:cTn id="65" dur="500"/>
                                        <p:tgtEl>
                                          <p:spTgt spid="3"/>
                                        </p:tgtEl>
                                      </p:cBhvr>
                                    </p:animEffect>
                                  </p:childTnLst>
                                </p:cTn>
                              </p:par>
                              <p:par>
                                <p:cTn id="66" presetID="42" presetClass="exit" presetSubtype="0" fill="hold" nodeType="withEffect">
                                  <p:stCondLst>
                                    <p:cond delay="0"/>
                                  </p:stCondLst>
                                  <p:childTnLst>
                                    <p:animEffect transition="out" filter="fade">
                                      <p:cBhvr>
                                        <p:cTn id="67" dur="1000"/>
                                        <p:tgtEl>
                                          <p:spTgt spid="25"/>
                                        </p:tgtEl>
                                      </p:cBhvr>
                                    </p:animEffect>
                                    <p:anim calcmode="lin" valueType="num">
                                      <p:cBhvr>
                                        <p:cTn id="68" dur="1000"/>
                                        <p:tgtEl>
                                          <p:spTgt spid="25"/>
                                        </p:tgtEl>
                                        <p:attrNameLst>
                                          <p:attrName>ppt_x</p:attrName>
                                        </p:attrNameLst>
                                      </p:cBhvr>
                                      <p:tavLst>
                                        <p:tav tm="0">
                                          <p:val>
                                            <p:strVal val="ppt_x"/>
                                          </p:val>
                                        </p:tav>
                                        <p:tav tm="100000">
                                          <p:val>
                                            <p:strVal val="ppt_x"/>
                                          </p:val>
                                        </p:tav>
                                      </p:tavLst>
                                    </p:anim>
                                    <p:anim calcmode="lin" valueType="num">
                                      <p:cBhvr>
                                        <p:cTn id="69" dur="1000"/>
                                        <p:tgtEl>
                                          <p:spTgt spid="25"/>
                                        </p:tgtEl>
                                        <p:attrNameLst>
                                          <p:attrName>ppt_y</p:attrName>
                                        </p:attrNameLst>
                                      </p:cBhvr>
                                      <p:tavLst>
                                        <p:tav tm="0">
                                          <p:val>
                                            <p:strVal val="ppt_y"/>
                                          </p:val>
                                        </p:tav>
                                        <p:tav tm="100000">
                                          <p:val>
                                            <p:strVal val="ppt_y+.1"/>
                                          </p:val>
                                        </p:tav>
                                      </p:tavLst>
                                    </p:anim>
                                    <p:set>
                                      <p:cBhvr>
                                        <p:cTn id="70" dur="1" fill="hold">
                                          <p:stCondLst>
                                            <p:cond delay="999"/>
                                          </p:stCondLst>
                                        </p:cTn>
                                        <p:tgtEl>
                                          <p:spTgt spid="25"/>
                                        </p:tgtEl>
                                        <p:attrNameLst>
                                          <p:attrName>style.visibility</p:attrName>
                                        </p:attrNameLst>
                                      </p:cBhvr>
                                      <p:to>
                                        <p:strVal val="hidden"/>
                                      </p:to>
                                    </p:set>
                                  </p:childTnLst>
                                </p:cTn>
                              </p:par>
                              <p:par>
                                <p:cTn id="71" presetID="53" presetClass="entr" presetSubtype="16"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fltVal val="0"/>
                                          </p:val>
                                        </p:tav>
                                        <p:tav tm="100000">
                                          <p:val>
                                            <p:strVal val="#ppt_h"/>
                                          </p:val>
                                        </p:tav>
                                      </p:tavLst>
                                    </p:anim>
                                    <p:animEffect transition="in" filter="fade">
                                      <p:cBhvr>
                                        <p:cTn id="75" dur="500"/>
                                        <p:tgtEl>
                                          <p:spTgt spid="28"/>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500" fill="hold"/>
                                        <p:tgtEl>
                                          <p:spTgt spid="30"/>
                                        </p:tgtEl>
                                        <p:attrNameLst>
                                          <p:attrName>ppt_w</p:attrName>
                                        </p:attrNameLst>
                                      </p:cBhvr>
                                      <p:tavLst>
                                        <p:tav tm="0">
                                          <p:val>
                                            <p:fltVal val="0"/>
                                          </p:val>
                                        </p:tav>
                                        <p:tav tm="100000">
                                          <p:val>
                                            <p:strVal val="#ppt_w"/>
                                          </p:val>
                                        </p:tav>
                                      </p:tavLst>
                                    </p:anim>
                                    <p:anim calcmode="lin" valueType="num">
                                      <p:cBhvr>
                                        <p:cTn id="79" dur="500" fill="hold"/>
                                        <p:tgtEl>
                                          <p:spTgt spid="30"/>
                                        </p:tgtEl>
                                        <p:attrNameLst>
                                          <p:attrName>ppt_h</p:attrName>
                                        </p:attrNameLst>
                                      </p:cBhvr>
                                      <p:tavLst>
                                        <p:tav tm="0">
                                          <p:val>
                                            <p:fltVal val="0"/>
                                          </p:val>
                                        </p:tav>
                                        <p:tav tm="100000">
                                          <p:val>
                                            <p:strVal val="#ppt_h"/>
                                          </p:val>
                                        </p:tav>
                                      </p:tavLst>
                                    </p:anim>
                                    <p:animEffect transition="in" filter="fade">
                                      <p:cBhvr>
                                        <p:cTn id="80" dur="500"/>
                                        <p:tgtEl>
                                          <p:spTgt spid="30"/>
                                        </p:tgtEl>
                                      </p:cBhvr>
                                    </p:animEffect>
                                  </p:childTnLst>
                                </p:cTn>
                              </p:par>
                              <p:par>
                                <p:cTn id="81" presetID="42" presetClass="exit" presetSubtype="0" fill="hold" grpId="1" nodeType="withEffect">
                                  <p:stCondLst>
                                    <p:cond delay="0"/>
                                  </p:stCondLst>
                                  <p:childTnLst>
                                    <p:animEffect transition="out" filter="fade">
                                      <p:cBhvr>
                                        <p:cTn id="82" dur="1000"/>
                                        <p:tgtEl>
                                          <p:spTgt spid="2"/>
                                        </p:tgtEl>
                                      </p:cBhvr>
                                    </p:animEffect>
                                    <p:anim calcmode="lin" valueType="num">
                                      <p:cBhvr>
                                        <p:cTn id="83" dur="1000"/>
                                        <p:tgtEl>
                                          <p:spTgt spid="2"/>
                                        </p:tgtEl>
                                        <p:attrNameLst>
                                          <p:attrName>ppt_x</p:attrName>
                                        </p:attrNameLst>
                                      </p:cBhvr>
                                      <p:tavLst>
                                        <p:tav tm="0">
                                          <p:val>
                                            <p:strVal val="ppt_x"/>
                                          </p:val>
                                        </p:tav>
                                        <p:tav tm="100000">
                                          <p:val>
                                            <p:strVal val="ppt_x"/>
                                          </p:val>
                                        </p:tav>
                                      </p:tavLst>
                                    </p:anim>
                                    <p:anim calcmode="lin" valueType="num">
                                      <p:cBhvr>
                                        <p:cTn id="84" dur="1000"/>
                                        <p:tgtEl>
                                          <p:spTgt spid="2"/>
                                        </p:tgtEl>
                                        <p:attrNameLst>
                                          <p:attrName>ppt_y</p:attrName>
                                        </p:attrNameLst>
                                      </p:cBhvr>
                                      <p:tavLst>
                                        <p:tav tm="0">
                                          <p:val>
                                            <p:strVal val="ppt_y"/>
                                          </p:val>
                                        </p:tav>
                                        <p:tav tm="100000">
                                          <p:val>
                                            <p:strVal val="ppt_y+.1"/>
                                          </p:val>
                                        </p:tav>
                                      </p:tavLst>
                                    </p:anim>
                                    <p:set>
                                      <p:cBhvr>
                                        <p:cTn id="85"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5" grpId="0" animBg="1"/>
      <p:bldP spid="18446" grpId="0" animBg="1"/>
      <p:bldP spid="18447" grpId="0" animBg="1"/>
      <p:bldP spid="18448" grpId="0" animBg="1"/>
      <p:bldP spid="18455" grpId="0" animBg="1"/>
      <p:bldP spid="18456" grpId="0" animBg="1"/>
      <p:bldP spid="18456" grpId="1" animBg="1"/>
      <p:bldP spid="18457" grpId="0" animBg="1"/>
      <p:bldP spid="18458" grpId="0" animBg="1"/>
      <p:bldP spid="18460" grpId="0" animBg="1"/>
      <p:bldP spid="2" grpId="0" animBg="1"/>
      <p:bldP spid="2" grpId="1" animBg="1"/>
      <p:bldP spid="3" grpId="0" animBg="1"/>
      <p:bldP spid="30"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5166" y="152400"/>
            <a:ext cx="8626434" cy="1077218"/>
          </a:xfrm>
          <a:prstGeom prst="rect">
            <a:avLst/>
          </a:prstGeom>
          <a:noFill/>
        </p:spPr>
        <p:txBody>
          <a:bodyPr wrap="square" rtlCol="0">
            <a:spAutoFit/>
          </a:bodyPr>
          <a:lstStyle/>
          <a:p>
            <a:r>
              <a:rPr lang="en-US" sz="3200" b="1" dirty="0">
                <a:latin typeface="Times New Roman" pitchFamily="18" charset="0"/>
                <a:cs typeface="Times New Roman" pitchFamily="18" charset="0"/>
              </a:rPr>
              <a:t>3</a:t>
            </a:r>
            <a:r>
              <a:rPr lang="en-US" sz="3200"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chiến</a:t>
            </a:r>
            <a:r>
              <a:rPr lang="en-US" sz="3200" b="1" dirty="0">
                <a:latin typeface="Times New Roman" pitchFamily="18" charset="0"/>
                <a:cs typeface="Times New Roman" pitchFamily="18" charset="0"/>
              </a:rPr>
              <a:t> ở </a:t>
            </a:r>
            <a:r>
              <a:rPr lang="en-US" sz="3200" b="1" dirty="0" err="1">
                <a:latin typeface="Times New Roman" pitchFamily="18" charset="0"/>
                <a:cs typeface="Times New Roman" pitchFamily="18" charset="0"/>
              </a:rPr>
              <a:t>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Nội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tỉnh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Bắc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Kì</a:t>
            </a:r>
            <a:r>
              <a:rPr lang="en-US" sz="3200" b="1" dirty="0">
                <a:latin typeface="Times New Roman" pitchFamily="18" charset="0"/>
                <a:cs typeface="Times New Roman" pitchFamily="18" charset="0"/>
              </a:rPr>
              <a:t> ( 1873-1874)</a:t>
            </a:r>
            <a:endParaRPr lang="en-US" sz="3200" dirty="0">
              <a:latin typeface="Times New Roman" pitchFamily="18" charset="0"/>
              <a:cs typeface="Times New Roman" pitchFamily="18" charset="0"/>
            </a:endParaRP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268" y="1524000"/>
            <a:ext cx="7239000" cy="431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623" y="4667250"/>
            <a:ext cx="32004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own Arrow 4"/>
          <p:cNvSpPr/>
          <p:nvPr/>
        </p:nvSpPr>
        <p:spPr>
          <a:xfrm rot="7354899">
            <a:off x="5650835" y="4347272"/>
            <a:ext cx="484632" cy="119831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88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52400"/>
            <a:ext cx="89154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600" b="1" dirty="0">
                <a:latin typeface="Times New Roman" pitchFamily="18" charset="0"/>
                <a:cs typeface="Times New Roman" pitchFamily="18" charset="0"/>
              </a:rPr>
              <a:t>3</a:t>
            </a:r>
            <a:r>
              <a:rPr lang="en-US" sz="3600"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chiến</a:t>
            </a:r>
            <a:r>
              <a:rPr lang="en-US" sz="3600" b="1" dirty="0">
                <a:latin typeface="Times New Roman" pitchFamily="18" charset="0"/>
                <a:cs typeface="Times New Roman" pitchFamily="18" charset="0"/>
              </a:rPr>
              <a:t> ở </a:t>
            </a:r>
            <a:r>
              <a:rPr lang="en-US" sz="3600" b="1" dirty="0" err="1">
                <a:latin typeface="Times New Roman" pitchFamily="18" charset="0"/>
                <a:cs typeface="Times New Roman" pitchFamily="18" charset="0"/>
              </a:rPr>
              <a:t>Hà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Nội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tỉnh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đồng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bằng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Bắc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Kì</a:t>
            </a:r>
            <a:r>
              <a:rPr lang="en-US" sz="3600" b="1" dirty="0">
                <a:latin typeface="Times New Roman" pitchFamily="18" charset="0"/>
                <a:cs typeface="Times New Roman" pitchFamily="18" charset="0"/>
              </a:rPr>
              <a:t> ( 1873-1874</a:t>
            </a:r>
            <a:r>
              <a:rPr lang="en-US" sz="3600" b="1"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5" name="TextBox 4"/>
          <p:cNvSpPr txBox="1"/>
          <p:nvPr/>
        </p:nvSpPr>
        <p:spPr>
          <a:xfrm>
            <a:off x="228600" y="1541383"/>
            <a:ext cx="8382001" cy="470898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4800" b="1" i="1" dirty="0" smtClean="0">
                <a:latin typeface="Times New Roman" pitchFamily="18" charset="0"/>
                <a:cs typeface="Times New Roman" pitchFamily="18" charset="0"/>
              </a:rPr>
              <a:t> </a:t>
            </a:r>
            <a:r>
              <a:rPr lang="en-US" sz="5400" dirty="0" smtClean="0">
                <a:latin typeface="Times New Roman" pitchFamily="18" charset="0"/>
                <a:cs typeface="Times New Roman" pitchFamily="18" charset="0"/>
              </a:rPr>
              <a:t>-</a:t>
            </a:r>
            <a:r>
              <a:rPr lang="en-US" sz="6000" dirty="0" err="1">
                <a:latin typeface="Times New Roman" pitchFamily="18" charset="0"/>
                <a:cs typeface="Times New Roman" pitchFamily="18" charset="0"/>
              </a:rPr>
              <a:t>Khi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quân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Pháp</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kéo</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vào</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Hà</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Nội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nhân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dân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anh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dũng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chiến</a:t>
            </a:r>
            <a:r>
              <a:rPr lang="en-US" sz="6000" dirty="0">
                <a:latin typeface="Times New Roman" pitchFamily="18" charset="0"/>
                <a:cs typeface="Times New Roman" pitchFamily="18" charset="0"/>
              </a:rPr>
              <a:t> </a:t>
            </a:r>
            <a:r>
              <a:rPr lang="en-US" sz="6000" dirty="0" err="1" smtClean="0">
                <a:latin typeface="Times New Roman" pitchFamily="18" charset="0"/>
                <a:cs typeface="Times New Roman" pitchFamily="18" charset="0"/>
              </a:rPr>
              <a:t>đấu</a:t>
            </a:r>
            <a:r>
              <a:rPr lang="en-US" sz="6000" dirty="0" smtClean="0">
                <a:latin typeface="Times New Roman" pitchFamily="18" charset="0"/>
                <a:cs typeface="Times New Roman" pitchFamily="18" charset="0"/>
              </a:rPr>
              <a:t> </a:t>
            </a:r>
            <a:r>
              <a:rPr lang="en-US" sz="6000" dirty="0" err="1" smtClean="0">
                <a:latin typeface="Times New Roman" pitchFamily="18" charset="0"/>
                <a:cs typeface="Times New Roman" pitchFamily="18" charset="0"/>
              </a:rPr>
              <a:t>chống</a:t>
            </a:r>
            <a:r>
              <a:rPr lang="en-US" sz="6000" dirty="0" smtClean="0">
                <a:latin typeface="Times New Roman" pitchFamily="18" charset="0"/>
                <a:cs typeface="Times New Roman" pitchFamily="18" charset="0"/>
              </a:rPr>
              <a:t> </a:t>
            </a:r>
            <a:r>
              <a:rPr lang="en-US" sz="6000" dirty="0" err="1">
                <a:latin typeface="Times New Roman" pitchFamily="18" charset="0"/>
                <a:cs typeface="Times New Roman" pitchFamily="18" charset="0"/>
              </a:rPr>
              <a:t>Pháp</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như</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trận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chiến</a:t>
            </a:r>
            <a:r>
              <a:rPr lang="en-US" sz="6000" dirty="0">
                <a:latin typeface="Times New Roman" pitchFamily="18" charset="0"/>
                <a:cs typeface="Times New Roman" pitchFamily="18" charset="0"/>
              </a:rPr>
              <a:t> ở  </a:t>
            </a:r>
            <a:r>
              <a:rPr lang="en-US" sz="6000" dirty="0" err="1">
                <a:latin typeface="Times New Roman" pitchFamily="18" charset="0"/>
                <a:cs typeface="Times New Roman" pitchFamily="18" charset="0"/>
              </a:rPr>
              <a:t>cửa</a:t>
            </a:r>
            <a:r>
              <a:rPr lang="en-US" sz="6000" dirty="0">
                <a:latin typeface="Times New Roman" pitchFamily="18" charset="0"/>
                <a:cs typeface="Times New Roman" pitchFamily="18" charset="0"/>
              </a:rPr>
              <a:t> ô </a:t>
            </a:r>
            <a:r>
              <a:rPr lang="en-US" sz="6000" dirty="0" err="1">
                <a:latin typeface="Times New Roman" pitchFamily="18" charset="0"/>
                <a:cs typeface="Times New Roman" pitchFamily="18" charset="0"/>
              </a:rPr>
              <a:t>Thanh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Hà</a:t>
            </a:r>
            <a:r>
              <a:rPr lang="en-US" sz="6000" dirty="0" smtClean="0">
                <a:latin typeface="Times New Roman" pitchFamily="18" charset="0"/>
                <a:cs typeface="Times New Roman" pitchFamily="18" charset="0"/>
              </a:rPr>
              <a:t>.</a:t>
            </a:r>
            <a:endParaRPr lang="en-US" sz="6000" dirty="0">
              <a:latin typeface="Times New Roman" pitchFamily="18" charset="0"/>
              <a:cs typeface="Times New Roman" pitchFamily="18"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1503778"/>
            <a:ext cx="5492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236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457200"/>
            <a:ext cx="8458200"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6000" dirty="0" err="1">
                <a:latin typeface="Times New Roman" pitchFamily="18" charset="0"/>
                <a:cs typeface="Times New Roman" pitchFamily="18" charset="0"/>
              </a:rPr>
              <a:t>Tại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các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tỉnh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Bắc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Kì</a:t>
            </a:r>
            <a:r>
              <a:rPr lang="en-US" sz="6000" dirty="0">
                <a:latin typeface="Times New Roman" pitchFamily="18" charset="0"/>
                <a:cs typeface="Times New Roman" pitchFamily="18" charset="0"/>
              </a:rPr>
              <a:t>: </a:t>
            </a:r>
          </a:p>
          <a:p>
            <a:r>
              <a:rPr lang="en-US" sz="6000" dirty="0">
                <a:latin typeface="Times New Roman" pitchFamily="18" charset="0"/>
                <a:cs typeface="Times New Roman" pitchFamily="18" charset="0"/>
              </a:rPr>
              <a:t>-</a:t>
            </a:r>
            <a:r>
              <a:rPr lang="en-US" sz="6000" dirty="0" err="1">
                <a:latin typeface="Times New Roman" pitchFamily="18" charset="0"/>
                <a:cs typeface="Times New Roman" pitchFamily="18" charset="0"/>
              </a:rPr>
              <a:t>Quân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Pháp</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tới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đâu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cũng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vấp</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phải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sự</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kháng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cự</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của</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nhân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dân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Các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căn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cứ</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kháng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chiến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hình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thành</a:t>
            </a:r>
            <a:r>
              <a:rPr lang="en-US" sz="6000" dirty="0">
                <a:latin typeface="Times New Roman" pitchFamily="18" charset="0"/>
                <a:cs typeface="Times New Roman" pitchFamily="18" charset="0"/>
              </a:rPr>
              <a:t> ở </a:t>
            </a:r>
            <a:r>
              <a:rPr lang="en-US" sz="6000" dirty="0" err="1">
                <a:latin typeface="Times New Roman" pitchFamily="18" charset="0"/>
                <a:cs typeface="Times New Roman" pitchFamily="18" charset="0"/>
              </a:rPr>
              <a:t>Thái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Bình</a:t>
            </a:r>
            <a:r>
              <a:rPr lang="en-US" sz="6000" dirty="0">
                <a:latin typeface="Times New Roman" pitchFamily="18" charset="0"/>
                <a:cs typeface="Times New Roman" pitchFamily="18" charset="0"/>
              </a:rPr>
              <a:t>, Nam </a:t>
            </a:r>
            <a:r>
              <a:rPr lang="en-US" sz="6000" dirty="0" err="1">
                <a:latin typeface="Times New Roman" pitchFamily="18" charset="0"/>
                <a:cs typeface="Times New Roman" pitchFamily="18" charset="0"/>
              </a:rPr>
              <a:t>Định</a:t>
            </a:r>
            <a:r>
              <a:rPr lang="en-US" sz="6000" dirty="0">
                <a:latin typeface="Times New Roman" pitchFamily="18" charset="0"/>
                <a:cs typeface="Times New Roman" pitchFamily="18" charset="0"/>
              </a:rPr>
              <a:t>.</a:t>
            </a:r>
          </a:p>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838200"/>
            <a:ext cx="5492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177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Luoc do Phap danh Bac Ky nam 1873 va 18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1" y="76200"/>
            <a:ext cx="6030913" cy="6443133"/>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ChangeArrowheads="1"/>
          </p:cNvSpPr>
          <p:nvPr>
            <p:custDataLst>
              <p:tags r:id="rId2"/>
            </p:custDataLst>
          </p:nvPr>
        </p:nvSpPr>
        <p:spPr bwMode="auto">
          <a:xfrm>
            <a:off x="1524000" y="6316133"/>
            <a:ext cx="4570082" cy="400110"/>
          </a:xfrm>
          <a:prstGeom prst="rect">
            <a:avLst/>
          </a:prstGeom>
          <a:solidFill>
            <a:schemeClr val="accent1">
              <a:lumMod val="20000"/>
              <a:lumOff val="80000"/>
            </a:schemeClr>
          </a:solidFill>
          <a:ln w="9525">
            <a:noFill/>
            <a:miter lim="800000"/>
            <a:headEnd/>
            <a:tailEnd/>
          </a:ln>
          <a:effectLst/>
        </p:spPr>
        <p:txBody>
          <a:bodyPr>
            <a:spAutoFit/>
            <a:scene3d>
              <a:camera prst="perspectiveRelaxed"/>
              <a:lightRig rig="threePt" dir="t"/>
            </a:scene3d>
          </a:bodyPr>
          <a:lstStyle/>
          <a:p>
            <a:pPr algn="ctr" eaLnBrk="1" hangingPunct="1">
              <a:defRPr/>
            </a:pPr>
            <a:r>
              <a:rPr lang="en-US" sz="2000" b="0" dirty="0" err="1">
                <a:effectLst>
                  <a:outerShdw blurRad="38100" dist="38100" dir="2700000" algn="tl">
                    <a:srgbClr val="000000">
                      <a:alpha val="43137"/>
                    </a:srgbClr>
                  </a:outerShdw>
                </a:effectLst>
                <a:cs typeface="Arial" pitchFamily="34" charset="0"/>
              </a:rPr>
              <a:t>Lược</a:t>
            </a:r>
            <a:r>
              <a:rPr lang="en-US" sz="2000" b="0" dirty="0">
                <a:effectLst>
                  <a:outerShdw blurRad="38100" dist="38100" dir="2700000" algn="tl">
                    <a:srgbClr val="000000">
                      <a:alpha val="43137"/>
                    </a:srgbClr>
                  </a:outerShdw>
                </a:effectLst>
                <a:cs typeface="Arial" pitchFamily="34" charset="0"/>
              </a:rPr>
              <a:t> </a:t>
            </a:r>
            <a:r>
              <a:rPr lang="en-US" sz="2000" b="0" dirty="0" err="1">
                <a:effectLst>
                  <a:outerShdw blurRad="38100" dist="38100" dir="2700000" algn="tl">
                    <a:srgbClr val="000000">
                      <a:alpha val="43137"/>
                    </a:srgbClr>
                  </a:outerShdw>
                </a:effectLst>
                <a:cs typeface="Arial" pitchFamily="34" charset="0"/>
              </a:rPr>
              <a:t>đồ</a:t>
            </a:r>
            <a:r>
              <a:rPr lang="en-US" sz="2000" b="0" dirty="0">
                <a:effectLst>
                  <a:outerShdw blurRad="38100" dist="38100" dir="2700000" algn="tl">
                    <a:srgbClr val="000000">
                      <a:alpha val="43137"/>
                    </a:srgbClr>
                  </a:outerShdw>
                </a:effectLst>
                <a:cs typeface="Arial" pitchFamily="34" charset="0"/>
              </a:rPr>
              <a:t> </a:t>
            </a:r>
            <a:r>
              <a:rPr lang="en-US" sz="2000" b="0" dirty="0" err="1">
                <a:effectLst>
                  <a:outerShdw blurRad="38100" dist="38100" dir="2700000" algn="tl">
                    <a:srgbClr val="000000">
                      <a:alpha val="43137"/>
                    </a:srgbClr>
                  </a:outerShdw>
                </a:effectLst>
                <a:cs typeface="Arial" pitchFamily="34" charset="0"/>
              </a:rPr>
              <a:t>Pháp</a:t>
            </a:r>
            <a:r>
              <a:rPr lang="en-US" sz="2000" b="0" dirty="0">
                <a:effectLst>
                  <a:outerShdw blurRad="38100" dist="38100" dir="2700000" algn="tl">
                    <a:srgbClr val="000000">
                      <a:alpha val="43137"/>
                    </a:srgbClr>
                  </a:outerShdw>
                </a:effectLst>
                <a:cs typeface="Arial" pitchFamily="34" charset="0"/>
              </a:rPr>
              <a:t> </a:t>
            </a:r>
            <a:r>
              <a:rPr lang="en-US" sz="2000" b="0" dirty="0" err="1">
                <a:effectLst>
                  <a:outerShdw blurRad="38100" dist="38100" dir="2700000" algn="tl">
                    <a:srgbClr val="000000">
                      <a:alpha val="43137"/>
                    </a:srgbClr>
                  </a:outerShdw>
                </a:effectLst>
                <a:cs typeface="Arial" pitchFamily="34" charset="0"/>
              </a:rPr>
              <a:t>đánh</a:t>
            </a:r>
            <a:r>
              <a:rPr lang="en-US" sz="2000" b="0" dirty="0">
                <a:effectLst>
                  <a:outerShdw blurRad="38100" dist="38100" dir="2700000" algn="tl">
                    <a:srgbClr val="000000">
                      <a:alpha val="43137"/>
                    </a:srgbClr>
                  </a:outerShdw>
                </a:effectLst>
                <a:cs typeface="Arial" pitchFamily="34" charset="0"/>
              </a:rPr>
              <a:t> </a:t>
            </a:r>
            <a:r>
              <a:rPr lang="en-US" sz="2000" b="0" dirty="0" err="1">
                <a:effectLst>
                  <a:outerShdw blurRad="38100" dist="38100" dir="2700000" algn="tl">
                    <a:srgbClr val="000000">
                      <a:alpha val="43137"/>
                    </a:srgbClr>
                  </a:outerShdw>
                </a:effectLst>
                <a:cs typeface="Arial" pitchFamily="34" charset="0"/>
              </a:rPr>
              <a:t>Bắc</a:t>
            </a:r>
            <a:r>
              <a:rPr lang="en-US" sz="2000" b="0" dirty="0">
                <a:effectLst>
                  <a:outerShdw blurRad="38100" dist="38100" dir="2700000" algn="tl">
                    <a:srgbClr val="000000">
                      <a:alpha val="43137"/>
                    </a:srgbClr>
                  </a:outerShdw>
                </a:effectLst>
                <a:cs typeface="Arial" pitchFamily="34" charset="0"/>
              </a:rPr>
              <a:t> </a:t>
            </a:r>
            <a:r>
              <a:rPr lang="en-US" sz="2000" b="0" dirty="0" err="1">
                <a:effectLst>
                  <a:outerShdw blurRad="38100" dist="38100" dir="2700000" algn="tl">
                    <a:srgbClr val="000000">
                      <a:alpha val="43137"/>
                    </a:srgbClr>
                  </a:outerShdw>
                </a:effectLst>
                <a:cs typeface="Arial" pitchFamily="34" charset="0"/>
              </a:rPr>
              <a:t>Kì</a:t>
            </a:r>
            <a:r>
              <a:rPr lang="en-US" sz="2000" b="0" dirty="0">
                <a:effectLst>
                  <a:outerShdw blurRad="38100" dist="38100" dir="2700000" algn="tl">
                    <a:srgbClr val="000000">
                      <a:alpha val="43137"/>
                    </a:srgbClr>
                  </a:outerShdw>
                </a:effectLst>
                <a:cs typeface="Arial" pitchFamily="34" charset="0"/>
              </a:rPr>
              <a:t> </a:t>
            </a:r>
            <a:r>
              <a:rPr lang="en-US" sz="2000" b="0" dirty="0" err="1">
                <a:effectLst>
                  <a:outerShdw blurRad="38100" dist="38100" dir="2700000" algn="tl">
                    <a:srgbClr val="000000">
                      <a:alpha val="43137"/>
                    </a:srgbClr>
                  </a:outerShdw>
                </a:effectLst>
                <a:cs typeface="Arial" pitchFamily="34" charset="0"/>
              </a:rPr>
              <a:t>lần</a:t>
            </a:r>
            <a:r>
              <a:rPr lang="en-US" sz="2000" b="0" dirty="0">
                <a:effectLst>
                  <a:outerShdw blurRad="38100" dist="38100" dir="2700000" algn="tl">
                    <a:srgbClr val="000000">
                      <a:alpha val="43137"/>
                    </a:srgbClr>
                  </a:outerShdw>
                </a:effectLst>
                <a:cs typeface="Arial" pitchFamily="34" charset="0"/>
              </a:rPr>
              <a:t> </a:t>
            </a:r>
            <a:r>
              <a:rPr lang="en-US" sz="2000" b="0" dirty="0" err="1">
                <a:effectLst>
                  <a:outerShdw blurRad="38100" dist="38100" dir="2700000" algn="tl">
                    <a:srgbClr val="000000">
                      <a:alpha val="43137"/>
                    </a:srgbClr>
                  </a:outerShdw>
                </a:effectLst>
                <a:cs typeface="Arial" pitchFamily="34" charset="0"/>
              </a:rPr>
              <a:t>thứ</a:t>
            </a:r>
            <a:r>
              <a:rPr lang="en-US" sz="2000" b="0" dirty="0">
                <a:effectLst>
                  <a:outerShdw blurRad="38100" dist="38100" dir="2700000" algn="tl">
                    <a:srgbClr val="000000">
                      <a:alpha val="43137"/>
                    </a:srgbClr>
                  </a:outerShdw>
                </a:effectLst>
                <a:cs typeface="Arial" pitchFamily="34" charset="0"/>
              </a:rPr>
              <a:t> </a:t>
            </a:r>
            <a:r>
              <a:rPr lang="en-US" sz="2000" b="0" dirty="0" err="1">
                <a:effectLst>
                  <a:outerShdw blurRad="38100" dist="38100" dir="2700000" algn="tl">
                    <a:srgbClr val="000000">
                      <a:alpha val="43137"/>
                    </a:srgbClr>
                  </a:outerShdw>
                </a:effectLst>
                <a:cs typeface="Arial" pitchFamily="34" charset="0"/>
              </a:rPr>
              <a:t>nhất</a:t>
            </a:r>
            <a:endParaRPr lang="en-US" sz="2000" b="0" dirty="0">
              <a:effectLst>
                <a:outerShdw blurRad="38100" dist="38100" dir="2700000" algn="tl">
                  <a:srgbClr val="000000">
                    <a:alpha val="43137"/>
                  </a:srgbClr>
                </a:outerShdw>
              </a:effectLst>
              <a:latin typeface="Arial" pitchFamily="34" charset="0"/>
              <a:cs typeface="Arial" pitchFamily="34" charset="0"/>
            </a:endParaRPr>
          </a:p>
        </p:txBody>
      </p:sp>
      <p:sp>
        <p:nvSpPr>
          <p:cNvPr id="22532" name="Isosceles Triangle 6"/>
          <p:cNvSpPr>
            <a:spLocks noChangeArrowheads="1"/>
          </p:cNvSpPr>
          <p:nvPr/>
        </p:nvSpPr>
        <p:spPr bwMode="auto">
          <a:xfrm rot="5400000">
            <a:off x="65618" y="5619222"/>
            <a:ext cx="192617" cy="282575"/>
          </a:xfrm>
          <a:prstGeom prst="triangle">
            <a:avLst>
              <a:gd name="adj" fmla="val 50000"/>
            </a:avLst>
          </a:prstGeom>
          <a:solidFill>
            <a:srgbClr val="FF0066"/>
          </a:solidFill>
          <a:ln w="9525" algn="ctr">
            <a:solidFill>
              <a:schemeClr val="tx1"/>
            </a:solidFill>
            <a:round/>
            <a:headEnd/>
            <a:tailEnd/>
          </a:ln>
        </p:spPr>
        <p:txBody>
          <a:bodyPr/>
          <a:lstStyle/>
          <a:p>
            <a:pPr algn="ctr" eaLnBrk="1" hangingPunct="1"/>
            <a:endParaRPr lang="vi-VN" altLang="en-US"/>
          </a:p>
        </p:txBody>
      </p:sp>
      <p:cxnSp>
        <p:nvCxnSpPr>
          <p:cNvPr id="22533" name="Straight Connector 17"/>
          <p:cNvCxnSpPr>
            <a:cxnSpLocks noChangeShapeType="1"/>
          </p:cNvCxnSpPr>
          <p:nvPr/>
        </p:nvCxnSpPr>
        <p:spPr bwMode="auto">
          <a:xfrm>
            <a:off x="1" y="5357284"/>
            <a:ext cx="1484313"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2534" name="Straight Connector 24"/>
          <p:cNvCxnSpPr>
            <a:cxnSpLocks noChangeShapeType="1"/>
          </p:cNvCxnSpPr>
          <p:nvPr/>
        </p:nvCxnSpPr>
        <p:spPr bwMode="auto">
          <a:xfrm>
            <a:off x="1524000" y="5357285"/>
            <a:ext cx="0" cy="149224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TextBox 26"/>
          <p:cNvSpPr txBox="1"/>
          <p:nvPr/>
        </p:nvSpPr>
        <p:spPr>
          <a:xfrm>
            <a:off x="414668" y="5612351"/>
            <a:ext cx="1218816" cy="400110"/>
          </a:xfrm>
          <a:prstGeom prst="rect">
            <a:avLst/>
          </a:prstGeom>
          <a:noFill/>
        </p:spPr>
        <p:txBody>
          <a:bodyPr>
            <a:spAutoFit/>
            <a:scene3d>
              <a:camera prst="perspectiveFront"/>
              <a:lightRig rig="threePt" dir="t"/>
            </a:scene3d>
          </a:bodyPr>
          <a:lstStyle/>
          <a:p>
            <a:pPr eaLnBrk="1" hangingPunct="1">
              <a:defRPr/>
            </a:pPr>
            <a:r>
              <a:rPr lang="en-US" sz="1000" b="0" dirty="0" err="1"/>
              <a:t>Căn</a:t>
            </a:r>
            <a:r>
              <a:rPr lang="en-US" sz="1000" b="0" dirty="0"/>
              <a:t> </a:t>
            </a:r>
            <a:r>
              <a:rPr lang="en-US" sz="1000" b="0" dirty="0" err="1"/>
              <a:t>cứ</a:t>
            </a:r>
            <a:r>
              <a:rPr lang="en-US" sz="1000" b="0" dirty="0"/>
              <a:t> </a:t>
            </a:r>
            <a:r>
              <a:rPr lang="en-US" sz="1000" b="0" dirty="0" err="1"/>
              <a:t>khởi</a:t>
            </a:r>
            <a:r>
              <a:rPr lang="en-US" sz="1000" b="0" dirty="0"/>
              <a:t> </a:t>
            </a:r>
            <a:r>
              <a:rPr lang="en-US" sz="1000" b="0" dirty="0" err="1"/>
              <a:t>nghĩa</a:t>
            </a:r>
            <a:r>
              <a:rPr lang="en-US" sz="1000" b="0" dirty="0"/>
              <a:t> </a:t>
            </a:r>
            <a:r>
              <a:rPr lang="en-US" sz="1000" b="0" dirty="0" err="1"/>
              <a:t>nông</a:t>
            </a:r>
            <a:r>
              <a:rPr lang="en-US" sz="1000" b="0" dirty="0"/>
              <a:t> </a:t>
            </a:r>
            <a:r>
              <a:rPr lang="en-US" sz="1000" b="0" dirty="0" err="1"/>
              <a:t>dân</a:t>
            </a:r>
            <a:endParaRPr lang="vi-VN" sz="1000" b="0" dirty="0"/>
          </a:p>
        </p:txBody>
      </p:sp>
      <p:sp>
        <p:nvSpPr>
          <p:cNvPr id="28" name="TextBox 27"/>
          <p:cNvSpPr txBox="1"/>
          <p:nvPr/>
        </p:nvSpPr>
        <p:spPr>
          <a:xfrm>
            <a:off x="391633" y="6259424"/>
            <a:ext cx="1242230" cy="400110"/>
          </a:xfrm>
          <a:prstGeom prst="rect">
            <a:avLst/>
          </a:prstGeom>
          <a:noFill/>
        </p:spPr>
        <p:txBody>
          <a:bodyPr>
            <a:spAutoFit/>
            <a:scene3d>
              <a:camera prst="perspectiveFront"/>
              <a:lightRig rig="threePt" dir="t"/>
            </a:scene3d>
          </a:bodyPr>
          <a:lstStyle/>
          <a:p>
            <a:pPr eaLnBrk="1" hangingPunct="1">
              <a:defRPr/>
            </a:pPr>
            <a:r>
              <a:rPr lang="en-US" sz="1000" b="0" dirty="0" err="1">
                <a:effectLst>
                  <a:outerShdw blurRad="38100" dist="38100" dir="2700000" algn="tl">
                    <a:srgbClr val="000000">
                      <a:alpha val="43137"/>
                    </a:srgbClr>
                  </a:outerShdw>
                </a:effectLst>
              </a:rPr>
              <a:t>Nơi</a:t>
            </a:r>
            <a:r>
              <a:rPr lang="en-US" sz="1000" b="0" dirty="0">
                <a:effectLst>
                  <a:outerShdw blurRad="38100" dist="38100" dir="2700000" algn="tl">
                    <a:srgbClr val="000000">
                      <a:alpha val="43137"/>
                    </a:srgbClr>
                  </a:outerShdw>
                </a:effectLst>
              </a:rPr>
              <a:t> </a:t>
            </a:r>
            <a:r>
              <a:rPr lang="en-US" sz="1000" b="0" dirty="0" err="1">
                <a:effectLst>
                  <a:outerShdw blurRad="38100" dist="38100" dir="2700000" algn="tl">
                    <a:srgbClr val="000000">
                      <a:alpha val="43137"/>
                    </a:srgbClr>
                  </a:outerShdw>
                </a:effectLst>
              </a:rPr>
              <a:t>thực</a:t>
            </a:r>
            <a:r>
              <a:rPr lang="en-US" sz="1000" b="0" dirty="0">
                <a:effectLst>
                  <a:outerShdw blurRad="38100" dist="38100" dir="2700000" algn="tl">
                    <a:srgbClr val="000000">
                      <a:alpha val="43137"/>
                    </a:srgbClr>
                  </a:outerShdw>
                </a:effectLst>
              </a:rPr>
              <a:t> </a:t>
            </a:r>
            <a:r>
              <a:rPr lang="en-US" sz="1000" b="0" dirty="0" err="1">
                <a:effectLst>
                  <a:outerShdw blurRad="38100" dist="38100" dir="2700000" algn="tl">
                    <a:srgbClr val="000000">
                      <a:alpha val="43137"/>
                    </a:srgbClr>
                  </a:outerShdw>
                </a:effectLst>
              </a:rPr>
              <a:t>dân</a:t>
            </a:r>
            <a:r>
              <a:rPr lang="en-US" sz="1000" b="0" dirty="0">
                <a:effectLst>
                  <a:outerShdw blurRad="38100" dist="38100" dir="2700000" algn="tl">
                    <a:srgbClr val="000000">
                      <a:alpha val="43137"/>
                    </a:srgbClr>
                  </a:outerShdw>
                </a:effectLst>
              </a:rPr>
              <a:t> </a:t>
            </a:r>
            <a:r>
              <a:rPr lang="en-US" sz="1000" b="0" dirty="0" err="1">
                <a:effectLst>
                  <a:outerShdw blurRad="38100" dist="38100" dir="2700000" algn="tl">
                    <a:srgbClr val="000000">
                      <a:alpha val="43137"/>
                    </a:srgbClr>
                  </a:outerShdw>
                </a:effectLst>
              </a:rPr>
              <a:t>Pháp</a:t>
            </a:r>
            <a:r>
              <a:rPr lang="en-US" sz="1000" b="0" dirty="0">
                <a:effectLst>
                  <a:outerShdw blurRad="38100" dist="38100" dir="2700000" algn="tl">
                    <a:srgbClr val="000000">
                      <a:alpha val="43137"/>
                    </a:srgbClr>
                  </a:outerShdw>
                </a:effectLst>
              </a:rPr>
              <a:t> </a:t>
            </a:r>
            <a:r>
              <a:rPr lang="en-US" sz="1000" b="0" dirty="0" err="1">
                <a:effectLst>
                  <a:outerShdw blurRad="38100" dist="38100" dir="2700000" algn="tl">
                    <a:srgbClr val="000000">
                      <a:alpha val="43137"/>
                    </a:srgbClr>
                  </a:outerShdw>
                </a:effectLst>
              </a:rPr>
              <a:t>chiếm</a:t>
            </a:r>
            <a:r>
              <a:rPr lang="en-US" sz="1000" b="0" dirty="0">
                <a:effectLst>
                  <a:outerShdw blurRad="38100" dist="38100" dir="2700000" algn="tl">
                    <a:srgbClr val="000000">
                      <a:alpha val="43137"/>
                    </a:srgbClr>
                  </a:outerShdw>
                </a:effectLst>
              </a:rPr>
              <a:t> </a:t>
            </a:r>
            <a:r>
              <a:rPr lang="en-US" sz="1000" b="0" dirty="0" err="1">
                <a:effectLst>
                  <a:outerShdw blurRad="38100" dist="38100" dir="2700000" algn="tl">
                    <a:srgbClr val="000000">
                      <a:alpha val="43137"/>
                    </a:srgbClr>
                  </a:outerShdw>
                </a:effectLst>
              </a:rPr>
              <a:t>đóng</a:t>
            </a:r>
            <a:endParaRPr lang="vi-VN" sz="1000" b="0" dirty="0">
              <a:effectLst>
                <a:outerShdw blurRad="38100" dist="38100" dir="2700000" algn="tl">
                  <a:srgbClr val="000000">
                    <a:alpha val="43137"/>
                  </a:srgbClr>
                </a:outerShdw>
              </a:effectLst>
            </a:endParaRPr>
          </a:p>
        </p:txBody>
      </p:sp>
      <p:sp>
        <p:nvSpPr>
          <p:cNvPr id="24" name="AutoShape 10"/>
          <p:cNvSpPr>
            <a:spLocks noChangeArrowheads="1"/>
          </p:cNvSpPr>
          <p:nvPr/>
        </p:nvSpPr>
        <p:spPr bwMode="auto">
          <a:xfrm>
            <a:off x="6192838" y="76200"/>
            <a:ext cx="2971800" cy="1524000"/>
          </a:xfrm>
          <a:prstGeom prst="wedgeRoundRectCallout">
            <a:avLst>
              <a:gd name="adj1" fmla="val -115395"/>
              <a:gd name="adj2" fmla="val 287733"/>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lstStyle/>
          <a:p>
            <a:pPr algn="ctr" eaLnBrk="1" hangingPunct="1">
              <a:defRPr/>
            </a:pPr>
            <a:r>
              <a:rPr lang="en-US" b="1" dirty="0" err="1">
                <a:solidFill>
                  <a:srgbClr val="FF3300"/>
                </a:solidFill>
              </a:rPr>
              <a:t>Căn</a:t>
            </a:r>
            <a:r>
              <a:rPr lang="en-US" b="1" dirty="0">
                <a:solidFill>
                  <a:srgbClr val="FF3300"/>
                </a:solidFill>
              </a:rPr>
              <a:t> </a:t>
            </a:r>
            <a:r>
              <a:rPr lang="en-US" b="1" dirty="0" err="1">
                <a:solidFill>
                  <a:srgbClr val="FF3300"/>
                </a:solidFill>
              </a:rPr>
              <a:t>cứ</a:t>
            </a:r>
            <a:r>
              <a:rPr lang="en-US" b="1" dirty="0">
                <a:solidFill>
                  <a:srgbClr val="FF3300"/>
                </a:solidFill>
              </a:rPr>
              <a:t> </a:t>
            </a:r>
            <a:r>
              <a:rPr lang="en-US" b="1" dirty="0" err="1">
                <a:solidFill>
                  <a:srgbClr val="FF3300"/>
                </a:solidFill>
              </a:rPr>
              <a:t>kháng</a:t>
            </a:r>
            <a:r>
              <a:rPr lang="en-US" b="1" dirty="0">
                <a:solidFill>
                  <a:srgbClr val="FF3300"/>
                </a:solidFill>
              </a:rPr>
              <a:t> </a:t>
            </a:r>
            <a:r>
              <a:rPr lang="en-US" b="1" dirty="0" err="1">
                <a:solidFill>
                  <a:srgbClr val="FF3300"/>
                </a:solidFill>
              </a:rPr>
              <a:t>chiến</a:t>
            </a:r>
            <a:r>
              <a:rPr lang="en-US" b="1" dirty="0">
                <a:solidFill>
                  <a:srgbClr val="FF3300"/>
                </a:solidFill>
              </a:rPr>
              <a:t> </a:t>
            </a:r>
            <a:r>
              <a:rPr lang="en-US" b="1" dirty="0" err="1">
                <a:solidFill>
                  <a:srgbClr val="FF3300"/>
                </a:solidFill>
              </a:rPr>
              <a:t>của</a:t>
            </a:r>
            <a:r>
              <a:rPr lang="en-US" b="1" dirty="0">
                <a:solidFill>
                  <a:srgbClr val="FF3300"/>
                </a:solidFill>
              </a:rPr>
              <a:t> </a:t>
            </a:r>
            <a:r>
              <a:rPr lang="en-US" b="1" dirty="0" err="1">
                <a:solidFill>
                  <a:srgbClr val="FF3300"/>
                </a:solidFill>
              </a:rPr>
              <a:t>Nguyễn</a:t>
            </a:r>
            <a:r>
              <a:rPr lang="en-US" b="1" dirty="0">
                <a:solidFill>
                  <a:srgbClr val="FF3300"/>
                </a:solidFill>
              </a:rPr>
              <a:t> </a:t>
            </a:r>
            <a:r>
              <a:rPr lang="en-US" b="1" dirty="0" err="1">
                <a:solidFill>
                  <a:srgbClr val="FF3300"/>
                </a:solidFill>
              </a:rPr>
              <a:t>Mậu</a:t>
            </a:r>
            <a:r>
              <a:rPr lang="en-US" b="1" dirty="0">
                <a:solidFill>
                  <a:srgbClr val="FF3300"/>
                </a:solidFill>
              </a:rPr>
              <a:t> </a:t>
            </a:r>
            <a:r>
              <a:rPr lang="en-US" b="1" dirty="0" err="1">
                <a:solidFill>
                  <a:srgbClr val="FF3300"/>
                </a:solidFill>
              </a:rPr>
              <a:t>Kiến</a:t>
            </a:r>
            <a:r>
              <a:rPr lang="en-US" b="1" dirty="0">
                <a:solidFill>
                  <a:srgbClr val="FF3300"/>
                </a:solidFill>
              </a:rPr>
              <a:t> (</a:t>
            </a:r>
            <a:r>
              <a:rPr lang="en-US" b="1" dirty="0" err="1">
                <a:solidFill>
                  <a:srgbClr val="FF3300"/>
                </a:solidFill>
              </a:rPr>
              <a:t>Thái</a:t>
            </a:r>
            <a:r>
              <a:rPr lang="en-US" b="1" dirty="0">
                <a:solidFill>
                  <a:srgbClr val="FF3300"/>
                </a:solidFill>
              </a:rPr>
              <a:t> </a:t>
            </a:r>
            <a:r>
              <a:rPr lang="en-US" b="1" dirty="0" err="1">
                <a:solidFill>
                  <a:srgbClr val="FF3300"/>
                </a:solidFill>
              </a:rPr>
              <a:t>Bình</a:t>
            </a:r>
            <a:r>
              <a:rPr lang="en-US" b="1" dirty="0">
                <a:solidFill>
                  <a:srgbClr val="FF3300"/>
                </a:solidFill>
              </a:rPr>
              <a:t>)</a:t>
            </a:r>
          </a:p>
        </p:txBody>
      </p:sp>
      <p:sp>
        <p:nvSpPr>
          <p:cNvPr id="26" name="AutoShape 9"/>
          <p:cNvSpPr>
            <a:spLocks noChangeArrowheads="1"/>
          </p:cNvSpPr>
          <p:nvPr/>
        </p:nvSpPr>
        <p:spPr bwMode="auto">
          <a:xfrm>
            <a:off x="6192838" y="1701800"/>
            <a:ext cx="2971800" cy="1600200"/>
          </a:xfrm>
          <a:prstGeom prst="wedgeRoundRectCallout">
            <a:avLst>
              <a:gd name="adj1" fmla="val -119219"/>
              <a:gd name="adj2" fmla="val 201850"/>
              <a:gd name="adj3" fmla="val 16667"/>
            </a:avLst>
          </a:prstGeom>
          <a:solidFill>
            <a:schemeClr val="accent1">
              <a:lumMod val="20000"/>
              <a:lumOff val="80000"/>
            </a:schemeClr>
          </a:solidFill>
          <a:ln w="9525">
            <a:solidFill>
              <a:schemeClr val="tx1"/>
            </a:solidFill>
            <a:miter lim="800000"/>
            <a:headEnd/>
            <a:tailEnd/>
          </a:ln>
        </p:spPr>
        <p:txBody>
          <a:bodyPr/>
          <a:lstStyle/>
          <a:p>
            <a:pPr algn="ctr" eaLnBrk="1" hangingPunct="1">
              <a:defRPr/>
            </a:pPr>
            <a:r>
              <a:rPr lang="en-US" sz="2000" b="1" dirty="0" err="1">
                <a:solidFill>
                  <a:srgbClr val="FF3300"/>
                </a:solidFill>
                <a:latin typeface="Arial" charset="0"/>
              </a:rPr>
              <a:t>Căn</a:t>
            </a:r>
            <a:r>
              <a:rPr lang="en-US" sz="2000" b="1" dirty="0">
                <a:solidFill>
                  <a:srgbClr val="FF3300"/>
                </a:solidFill>
                <a:latin typeface="Arial" charset="0"/>
              </a:rPr>
              <a:t> </a:t>
            </a:r>
            <a:r>
              <a:rPr lang="en-US" sz="2000" b="1" dirty="0" err="1">
                <a:solidFill>
                  <a:srgbClr val="FF3300"/>
                </a:solidFill>
                <a:latin typeface="Arial" charset="0"/>
              </a:rPr>
              <a:t>cứ</a:t>
            </a:r>
            <a:r>
              <a:rPr lang="en-US" sz="2000" b="1" dirty="0">
                <a:solidFill>
                  <a:srgbClr val="FF3300"/>
                </a:solidFill>
                <a:latin typeface="Arial" charset="0"/>
              </a:rPr>
              <a:t> </a:t>
            </a:r>
            <a:r>
              <a:rPr lang="en-US" sz="2000" b="1" dirty="0" err="1">
                <a:solidFill>
                  <a:srgbClr val="FF3300"/>
                </a:solidFill>
                <a:latin typeface="Arial" charset="0"/>
              </a:rPr>
              <a:t>kháng</a:t>
            </a:r>
            <a:r>
              <a:rPr lang="en-US" sz="2000" b="1" dirty="0">
                <a:solidFill>
                  <a:srgbClr val="FF3300"/>
                </a:solidFill>
                <a:latin typeface="Arial" charset="0"/>
              </a:rPr>
              <a:t> </a:t>
            </a:r>
            <a:r>
              <a:rPr lang="en-US" sz="2000" b="1" dirty="0" err="1">
                <a:solidFill>
                  <a:srgbClr val="FF3300"/>
                </a:solidFill>
                <a:latin typeface="Arial" charset="0"/>
              </a:rPr>
              <a:t>chiến</a:t>
            </a:r>
            <a:r>
              <a:rPr lang="en-US" sz="2000" b="1" dirty="0">
                <a:solidFill>
                  <a:srgbClr val="FF3300"/>
                </a:solidFill>
                <a:latin typeface="Arial" charset="0"/>
              </a:rPr>
              <a:t> </a:t>
            </a:r>
            <a:r>
              <a:rPr lang="en-US" sz="2000" b="1" dirty="0" err="1">
                <a:solidFill>
                  <a:srgbClr val="FF3300"/>
                </a:solidFill>
                <a:latin typeface="Arial" charset="0"/>
              </a:rPr>
              <a:t>của</a:t>
            </a:r>
            <a:r>
              <a:rPr lang="en-US" sz="2000" b="1" dirty="0">
                <a:solidFill>
                  <a:srgbClr val="FF3300"/>
                </a:solidFill>
                <a:latin typeface="Arial" charset="0"/>
              </a:rPr>
              <a:t> </a:t>
            </a:r>
            <a:r>
              <a:rPr lang="en-US" sz="2000" b="1" dirty="0" err="1">
                <a:solidFill>
                  <a:srgbClr val="FF3300"/>
                </a:solidFill>
                <a:latin typeface="Arial" charset="0"/>
              </a:rPr>
              <a:t>Phạm</a:t>
            </a:r>
            <a:r>
              <a:rPr lang="en-US" sz="2000" b="1" dirty="0">
                <a:solidFill>
                  <a:srgbClr val="FF3300"/>
                </a:solidFill>
                <a:latin typeface="Arial" charset="0"/>
              </a:rPr>
              <a:t> </a:t>
            </a:r>
            <a:r>
              <a:rPr lang="en-US" sz="2000" b="1" dirty="0" err="1">
                <a:solidFill>
                  <a:srgbClr val="FF3300"/>
                </a:solidFill>
                <a:latin typeface="Arial" charset="0"/>
              </a:rPr>
              <a:t>Văn</a:t>
            </a:r>
            <a:r>
              <a:rPr lang="en-US" sz="2000" b="1" dirty="0">
                <a:solidFill>
                  <a:srgbClr val="FF3300"/>
                </a:solidFill>
                <a:latin typeface="Arial" charset="0"/>
              </a:rPr>
              <a:t> </a:t>
            </a:r>
            <a:r>
              <a:rPr lang="en-US" sz="2000" b="1" dirty="0" err="1">
                <a:solidFill>
                  <a:srgbClr val="FF3300"/>
                </a:solidFill>
                <a:latin typeface="Arial" charset="0"/>
              </a:rPr>
              <a:t>Nghị</a:t>
            </a:r>
            <a:r>
              <a:rPr lang="en-US" sz="2000" b="1" dirty="0">
                <a:solidFill>
                  <a:srgbClr val="FF3300"/>
                </a:solidFill>
                <a:latin typeface="Arial" charset="0"/>
              </a:rPr>
              <a:t> (Nam </a:t>
            </a:r>
            <a:r>
              <a:rPr lang="en-US" sz="2000" b="1" dirty="0" err="1">
                <a:solidFill>
                  <a:srgbClr val="FF3300"/>
                </a:solidFill>
                <a:latin typeface="Arial" charset="0"/>
              </a:rPr>
              <a:t>Định</a:t>
            </a:r>
            <a:r>
              <a:rPr lang="en-US" sz="2000" b="1" dirty="0">
                <a:solidFill>
                  <a:srgbClr val="FF3300"/>
                </a:solidFill>
                <a:latin typeface="Arial" charset="0"/>
              </a:rPr>
              <a:t>)</a:t>
            </a:r>
          </a:p>
        </p:txBody>
      </p:sp>
      <p:sp>
        <p:nvSpPr>
          <p:cNvPr id="29" name="TextBox 28"/>
          <p:cNvSpPr txBox="1"/>
          <p:nvPr/>
        </p:nvSpPr>
        <p:spPr>
          <a:xfrm>
            <a:off x="6248400" y="3733801"/>
            <a:ext cx="2819400" cy="1477328"/>
          </a:xfrm>
          <a:prstGeom prst="rect">
            <a:avLst/>
          </a:prstGeom>
          <a:solidFill>
            <a:schemeClr val="accent3">
              <a:lumMod val="20000"/>
              <a:lumOff val="80000"/>
            </a:schemeClr>
          </a:solidFill>
          <a:ln>
            <a:solidFill>
              <a:srgbClr val="FF3300"/>
            </a:solidFill>
          </a:ln>
        </p:spPr>
        <p:txBody>
          <a:bodyPr>
            <a:spAutoFit/>
          </a:bodyPr>
          <a:lstStyle/>
          <a:p>
            <a:pPr algn="just" eaLnBrk="1" hangingPunct="1">
              <a:defRPr/>
            </a:pPr>
            <a:r>
              <a:rPr lang="en-US" sz="1800" b="1" dirty="0" err="1">
                <a:solidFill>
                  <a:srgbClr val="FF0000"/>
                </a:solidFill>
              </a:rPr>
              <a:t>Tại</a:t>
            </a:r>
            <a:r>
              <a:rPr lang="en-US" sz="1800" b="1" dirty="0">
                <a:solidFill>
                  <a:srgbClr val="FF0000"/>
                </a:solidFill>
              </a:rPr>
              <a:t> </a:t>
            </a:r>
            <a:r>
              <a:rPr lang="en-US" sz="1800" b="1" dirty="0" err="1">
                <a:solidFill>
                  <a:srgbClr val="FF0000"/>
                </a:solidFill>
              </a:rPr>
              <a:t>căn</a:t>
            </a:r>
            <a:r>
              <a:rPr lang="en-US" sz="1800" b="1" dirty="0">
                <a:solidFill>
                  <a:srgbClr val="FF0000"/>
                </a:solidFill>
              </a:rPr>
              <a:t> </a:t>
            </a:r>
            <a:r>
              <a:rPr lang="en-US" sz="1800" b="1" dirty="0" err="1">
                <a:solidFill>
                  <a:srgbClr val="FF0000"/>
                </a:solidFill>
              </a:rPr>
              <a:t>cứ</a:t>
            </a:r>
            <a:r>
              <a:rPr lang="en-US" sz="1800" b="1" dirty="0">
                <a:solidFill>
                  <a:srgbClr val="FF0000"/>
                </a:solidFill>
              </a:rPr>
              <a:t> </a:t>
            </a:r>
            <a:r>
              <a:rPr lang="en-US" sz="1800" b="1" dirty="0" err="1">
                <a:solidFill>
                  <a:srgbClr val="FF0000"/>
                </a:solidFill>
              </a:rPr>
              <a:t>khởi</a:t>
            </a:r>
            <a:r>
              <a:rPr lang="en-US" sz="1800" b="1" dirty="0">
                <a:solidFill>
                  <a:srgbClr val="FF0000"/>
                </a:solidFill>
              </a:rPr>
              <a:t> </a:t>
            </a:r>
            <a:r>
              <a:rPr lang="en-US" sz="1800" b="1" dirty="0" err="1">
                <a:solidFill>
                  <a:srgbClr val="FF0000"/>
                </a:solidFill>
              </a:rPr>
              <a:t>nghĩa</a:t>
            </a:r>
            <a:r>
              <a:rPr lang="en-US" sz="1800" b="1" dirty="0">
                <a:solidFill>
                  <a:srgbClr val="FF0000"/>
                </a:solidFill>
              </a:rPr>
              <a:t> </a:t>
            </a:r>
            <a:r>
              <a:rPr lang="en-US" sz="1800" b="1" dirty="0" err="1">
                <a:solidFill>
                  <a:srgbClr val="FF0000"/>
                </a:solidFill>
              </a:rPr>
              <a:t>của</a:t>
            </a:r>
            <a:r>
              <a:rPr lang="en-US" sz="1800" b="1" dirty="0">
                <a:solidFill>
                  <a:srgbClr val="FF0000"/>
                </a:solidFill>
              </a:rPr>
              <a:t> </a:t>
            </a:r>
            <a:r>
              <a:rPr lang="en-US" sz="1800" b="1" dirty="0" err="1">
                <a:solidFill>
                  <a:srgbClr val="FF0000"/>
                </a:solidFill>
              </a:rPr>
              <a:t>Phạm</a:t>
            </a:r>
            <a:r>
              <a:rPr lang="en-US" sz="1800" b="1" dirty="0">
                <a:solidFill>
                  <a:srgbClr val="FF0000"/>
                </a:solidFill>
              </a:rPr>
              <a:t> </a:t>
            </a:r>
            <a:r>
              <a:rPr lang="en-US" sz="1800" b="1" dirty="0" err="1">
                <a:solidFill>
                  <a:srgbClr val="FF0000"/>
                </a:solidFill>
              </a:rPr>
              <a:t>Văn</a:t>
            </a:r>
            <a:r>
              <a:rPr lang="en-US" sz="1800" b="1" dirty="0">
                <a:solidFill>
                  <a:srgbClr val="FF0000"/>
                </a:solidFill>
              </a:rPr>
              <a:t> </a:t>
            </a:r>
            <a:r>
              <a:rPr lang="en-US" sz="1800" b="1" dirty="0" err="1">
                <a:solidFill>
                  <a:srgbClr val="FF0000"/>
                </a:solidFill>
              </a:rPr>
              <a:t>Nghị</a:t>
            </a:r>
            <a:r>
              <a:rPr lang="en-US" sz="1800" b="1" dirty="0">
                <a:solidFill>
                  <a:srgbClr val="FF0000"/>
                </a:solidFill>
              </a:rPr>
              <a:t> </a:t>
            </a:r>
            <a:r>
              <a:rPr lang="en-US" sz="1800" b="1" dirty="0" err="1">
                <a:solidFill>
                  <a:srgbClr val="FF0000"/>
                </a:solidFill>
              </a:rPr>
              <a:t>ông</a:t>
            </a:r>
            <a:r>
              <a:rPr lang="en-US" sz="1800" b="1" dirty="0">
                <a:solidFill>
                  <a:srgbClr val="FF0000"/>
                </a:solidFill>
              </a:rPr>
              <a:t> </a:t>
            </a:r>
            <a:r>
              <a:rPr lang="en-US" sz="1800" b="1" dirty="0" err="1">
                <a:solidFill>
                  <a:srgbClr val="FF0000"/>
                </a:solidFill>
              </a:rPr>
              <a:t>đã</a:t>
            </a:r>
            <a:r>
              <a:rPr lang="en-US" sz="1800" b="1" dirty="0">
                <a:solidFill>
                  <a:srgbClr val="FF0000"/>
                </a:solidFill>
              </a:rPr>
              <a:t> </a:t>
            </a:r>
            <a:r>
              <a:rPr lang="en-US" sz="1800" b="1" dirty="0" err="1">
                <a:solidFill>
                  <a:srgbClr val="FF0000"/>
                </a:solidFill>
              </a:rPr>
              <a:t>chiêu</a:t>
            </a:r>
            <a:r>
              <a:rPr lang="en-US" sz="1800" b="1" dirty="0">
                <a:solidFill>
                  <a:srgbClr val="FF0000"/>
                </a:solidFill>
              </a:rPr>
              <a:t> </a:t>
            </a:r>
            <a:r>
              <a:rPr lang="en-US" sz="1800" b="1" dirty="0" err="1">
                <a:solidFill>
                  <a:srgbClr val="FF0000"/>
                </a:solidFill>
              </a:rPr>
              <a:t>mộ</a:t>
            </a:r>
            <a:r>
              <a:rPr lang="en-US" sz="1800" b="1" dirty="0">
                <a:solidFill>
                  <a:srgbClr val="FF0000"/>
                </a:solidFill>
              </a:rPr>
              <a:t> </a:t>
            </a:r>
            <a:r>
              <a:rPr lang="en-US" sz="1800" b="1" dirty="0" err="1">
                <a:solidFill>
                  <a:srgbClr val="FF0000"/>
                </a:solidFill>
              </a:rPr>
              <a:t>được</a:t>
            </a:r>
            <a:r>
              <a:rPr lang="en-US" sz="1800" b="1" dirty="0">
                <a:solidFill>
                  <a:srgbClr val="FF0000"/>
                </a:solidFill>
              </a:rPr>
              <a:t> 7000 </a:t>
            </a:r>
            <a:r>
              <a:rPr lang="en-US" sz="1800" b="1" dirty="0" err="1">
                <a:solidFill>
                  <a:srgbClr val="FF0000"/>
                </a:solidFill>
              </a:rPr>
              <a:t>quân</a:t>
            </a:r>
            <a:r>
              <a:rPr lang="en-US" sz="1800" b="1" dirty="0">
                <a:solidFill>
                  <a:srgbClr val="FF0000"/>
                </a:solidFill>
              </a:rPr>
              <a:t>, </a:t>
            </a:r>
            <a:r>
              <a:rPr lang="en-US" sz="1800" b="1" dirty="0" err="1">
                <a:solidFill>
                  <a:srgbClr val="FF0000"/>
                </a:solidFill>
              </a:rPr>
              <a:t>xây</a:t>
            </a:r>
            <a:r>
              <a:rPr lang="en-US" sz="1800" b="1" dirty="0">
                <a:solidFill>
                  <a:srgbClr val="FF0000"/>
                </a:solidFill>
              </a:rPr>
              <a:t> </a:t>
            </a:r>
            <a:r>
              <a:rPr lang="en-US" sz="1800" b="1" dirty="0" err="1">
                <a:solidFill>
                  <a:srgbClr val="FF0000"/>
                </a:solidFill>
              </a:rPr>
              <a:t>dựng</a:t>
            </a:r>
            <a:r>
              <a:rPr lang="en-US" sz="1800" b="1" dirty="0">
                <a:solidFill>
                  <a:srgbClr val="FF0000"/>
                </a:solidFill>
              </a:rPr>
              <a:t> </a:t>
            </a:r>
            <a:r>
              <a:rPr lang="en-US" sz="1800" b="1" dirty="0" err="1">
                <a:solidFill>
                  <a:srgbClr val="FF0000"/>
                </a:solidFill>
              </a:rPr>
              <a:t>căn</a:t>
            </a:r>
            <a:r>
              <a:rPr lang="en-US" sz="1800" b="1" dirty="0">
                <a:solidFill>
                  <a:srgbClr val="FF0000"/>
                </a:solidFill>
              </a:rPr>
              <a:t> </a:t>
            </a:r>
            <a:r>
              <a:rPr lang="en-US" sz="1800" b="1" dirty="0" err="1">
                <a:solidFill>
                  <a:srgbClr val="FF0000"/>
                </a:solidFill>
              </a:rPr>
              <a:t>cứ</a:t>
            </a:r>
            <a:r>
              <a:rPr lang="en-US" sz="1800" b="1" dirty="0">
                <a:solidFill>
                  <a:srgbClr val="FF0000"/>
                </a:solidFill>
              </a:rPr>
              <a:t>, </a:t>
            </a:r>
            <a:r>
              <a:rPr lang="en-US" sz="1800" b="1" dirty="0" err="1">
                <a:solidFill>
                  <a:srgbClr val="FF0000"/>
                </a:solidFill>
              </a:rPr>
              <a:t>tổ</a:t>
            </a:r>
            <a:r>
              <a:rPr lang="en-US" sz="1800" b="1" dirty="0">
                <a:solidFill>
                  <a:srgbClr val="FF0000"/>
                </a:solidFill>
              </a:rPr>
              <a:t> </a:t>
            </a:r>
            <a:r>
              <a:rPr lang="en-US" sz="1800" b="1" dirty="0" err="1">
                <a:solidFill>
                  <a:srgbClr val="FF0000"/>
                </a:solidFill>
              </a:rPr>
              <a:t>chức</a:t>
            </a:r>
            <a:r>
              <a:rPr lang="en-US" sz="1800" b="1" dirty="0">
                <a:solidFill>
                  <a:srgbClr val="FF0000"/>
                </a:solidFill>
              </a:rPr>
              <a:t> </a:t>
            </a:r>
            <a:r>
              <a:rPr lang="en-US" sz="1800" b="1" dirty="0" err="1">
                <a:solidFill>
                  <a:srgbClr val="FF0000"/>
                </a:solidFill>
              </a:rPr>
              <a:t>chống</a:t>
            </a:r>
            <a:r>
              <a:rPr lang="en-US" sz="1800" b="1" dirty="0">
                <a:solidFill>
                  <a:srgbClr val="FF0000"/>
                </a:solidFill>
              </a:rPr>
              <a:t> </a:t>
            </a:r>
            <a:r>
              <a:rPr lang="en-US" sz="1800" b="1" dirty="0" err="1">
                <a:solidFill>
                  <a:srgbClr val="FF0000"/>
                </a:solidFill>
              </a:rPr>
              <a:t>Pháp</a:t>
            </a:r>
            <a:r>
              <a:rPr lang="en-US" sz="1800" b="1" dirty="0">
                <a:solidFill>
                  <a:srgbClr val="FF0000"/>
                </a:solidFill>
              </a:rPr>
              <a:t>. </a:t>
            </a:r>
            <a:endParaRPr lang="vi-VN" sz="1800" b="1" dirty="0">
              <a:solidFill>
                <a:srgbClr val="FF0000"/>
              </a:solidFill>
            </a:endParaRPr>
          </a:p>
        </p:txBody>
      </p:sp>
      <p:sp>
        <p:nvSpPr>
          <p:cNvPr id="32" name="Flowchart: Document 31"/>
          <p:cNvSpPr/>
          <p:nvPr/>
        </p:nvSpPr>
        <p:spPr bwMode="auto">
          <a:xfrm>
            <a:off x="63645" y="6268798"/>
            <a:ext cx="239569" cy="227924"/>
          </a:xfrm>
          <a:prstGeom prst="flowChartDocument">
            <a:avLst/>
          </a:prstGeom>
          <a:gradFill flip="none" rotWithShape="1">
            <a:gsLst>
              <a:gs pos="0">
                <a:srgbClr val="FF3300">
                  <a:shade val="30000"/>
                  <a:satMod val="115000"/>
                </a:srgbClr>
              </a:gs>
              <a:gs pos="50000">
                <a:srgbClr val="FF3300">
                  <a:shade val="67500"/>
                  <a:satMod val="115000"/>
                </a:srgbClr>
              </a:gs>
              <a:gs pos="100000">
                <a:srgbClr val="FF3300">
                  <a:shade val="100000"/>
                  <a:satMod val="115000"/>
                </a:srgbClr>
              </a:gs>
            </a:gsLst>
            <a:path path="circle">
              <a:fillToRect l="100000" t="100000"/>
            </a:path>
            <a:tileRect r="-100000" b="-100000"/>
          </a:gradFill>
          <a:ln w="9525" cap="flat" cmpd="sng" algn="ctr">
            <a:solidFill>
              <a:srgbClr val="FF0066"/>
            </a:solidFill>
            <a:prstDash val="solid"/>
            <a:round/>
            <a:headEnd type="none" w="med" len="med"/>
            <a:tailEnd type="none" w="med" len="med"/>
          </a:ln>
          <a:effectLst/>
        </p:spPr>
        <p:txBody>
          <a:bodyPr>
            <a:scene3d>
              <a:camera prst="isometricOffAxis2Top"/>
              <a:lightRig rig="threePt" dir="t"/>
            </a:scene3d>
          </a:bodyPr>
          <a:lstStyle/>
          <a:p>
            <a:pPr algn="ctr" eaLnBrk="1" hangingPunct="1">
              <a:defRPr/>
            </a:pPr>
            <a:endParaRPr lang="vi-VN"/>
          </a:p>
        </p:txBody>
      </p:sp>
      <p:pic>
        <p:nvPicPr>
          <p:cNvPr id="22543" name="Picture 7" descr="Kết quả hình ảnh cho sú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135423" flipV="1">
            <a:off x="67734" y="6558493"/>
            <a:ext cx="23918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Process 1"/>
          <p:cNvSpPr/>
          <p:nvPr/>
        </p:nvSpPr>
        <p:spPr bwMode="auto">
          <a:xfrm>
            <a:off x="63501" y="6269567"/>
            <a:ext cx="239713" cy="579967"/>
          </a:xfrm>
          <a:prstGeom prst="flowChartProcess">
            <a:avLst/>
          </a:prstGeom>
          <a:noFill/>
          <a:ln w="19050" cap="flat" cmpd="sng" algn="ctr">
            <a:solidFill>
              <a:schemeClr val="accent1"/>
            </a:solidFill>
            <a:prstDash val="solid"/>
            <a:round/>
            <a:headEnd type="none" w="med" len="med"/>
            <a:tailEnd type="none" w="med" len="med"/>
          </a:ln>
          <a:effectLst/>
        </p:spPr>
        <p:txBody>
          <a:bodyPr>
            <a:scene3d>
              <a:camera prst="isometricOffAxis2Top"/>
              <a:lightRig rig="threePt" dir="t"/>
            </a:scene3d>
          </a:bodyPr>
          <a:lstStyle/>
          <a:p>
            <a:pPr algn="ctr" eaLnBrk="1" hangingPunct="1">
              <a:defRPr/>
            </a:pPr>
            <a:endParaRPr lang="vi-VN"/>
          </a:p>
        </p:txBody>
      </p:sp>
      <p:sp>
        <p:nvSpPr>
          <p:cNvPr id="15" name="Freeform 14"/>
          <p:cNvSpPr/>
          <p:nvPr/>
        </p:nvSpPr>
        <p:spPr>
          <a:xfrm>
            <a:off x="152400" y="6455834"/>
            <a:ext cx="46038" cy="325967"/>
          </a:xfrm>
          <a:custGeom>
            <a:avLst/>
            <a:gdLst>
              <a:gd name="connsiteX0" fmla="*/ 8959 w 168447"/>
              <a:gd name="connsiteY0" fmla="*/ 340242 h 446567"/>
              <a:gd name="connsiteX1" fmla="*/ 62121 w 168447"/>
              <a:gd name="connsiteY1" fmla="*/ 308344 h 446567"/>
              <a:gd name="connsiteX2" fmla="*/ 83387 w 168447"/>
              <a:gd name="connsiteY2" fmla="*/ 244549 h 446567"/>
              <a:gd name="connsiteX3" fmla="*/ 104652 w 168447"/>
              <a:gd name="connsiteY3" fmla="*/ 127591 h 446567"/>
              <a:gd name="connsiteX4" fmla="*/ 125917 w 168447"/>
              <a:gd name="connsiteY4" fmla="*/ 74428 h 446567"/>
              <a:gd name="connsiteX5" fmla="*/ 147182 w 168447"/>
              <a:gd name="connsiteY5" fmla="*/ 31898 h 446567"/>
              <a:gd name="connsiteX6" fmla="*/ 168447 w 168447"/>
              <a:gd name="connsiteY6" fmla="*/ 0 h 446567"/>
              <a:gd name="connsiteX7" fmla="*/ 157815 w 168447"/>
              <a:gd name="connsiteY7" fmla="*/ 212651 h 446567"/>
              <a:gd name="connsiteX8" fmla="*/ 136549 w 168447"/>
              <a:gd name="connsiteY8" fmla="*/ 276447 h 446567"/>
              <a:gd name="connsiteX9" fmla="*/ 125917 w 168447"/>
              <a:gd name="connsiteY9" fmla="*/ 329609 h 446567"/>
              <a:gd name="connsiteX10" fmla="*/ 94019 w 168447"/>
              <a:gd name="connsiteY10" fmla="*/ 446567 h 446567"/>
              <a:gd name="connsiteX11" fmla="*/ 30224 w 168447"/>
              <a:gd name="connsiteY11" fmla="*/ 425302 h 446567"/>
              <a:gd name="connsiteX12" fmla="*/ 8959 w 168447"/>
              <a:gd name="connsiteY12" fmla="*/ 340242 h 44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47" h="446567">
                <a:moveTo>
                  <a:pt x="8959" y="340242"/>
                </a:moveTo>
                <a:cubicBezTo>
                  <a:pt x="14275" y="320749"/>
                  <a:pt x="49433" y="324657"/>
                  <a:pt x="62121" y="308344"/>
                </a:cubicBezTo>
                <a:cubicBezTo>
                  <a:pt x="75883" y="290650"/>
                  <a:pt x="83387" y="244549"/>
                  <a:pt x="83387" y="244549"/>
                </a:cubicBezTo>
                <a:cubicBezTo>
                  <a:pt x="88922" y="205800"/>
                  <a:pt x="92117" y="165195"/>
                  <a:pt x="104652" y="127591"/>
                </a:cubicBezTo>
                <a:cubicBezTo>
                  <a:pt x="110688" y="109484"/>
                  <a:pt x="118165" y="91869"/>
                  <a:pt x="125917" y="74428"/>
                </a:cubicBezTo>
                <a:cubicBezTo>
                  <a:pt x="132354" y="59944"/>
                  <a:pt x="139318" y="45660"/>
                  <a:pt x="147182" y="31898"/>
                </a:cubicBezTo>
                <a:cubicBezTo>
                  <a:pt x="153522" y="20803"/>
                  <a:pt x="168447" y="0"/>
                  <a:pt x="168447" y="0"/>
                </a:cubicBezTo>
                <a:cubicBezTo>
                  <a:pt x="164903" y="70884"/>
                  <a:pt x="165950" y="142147"/>
                  <a:pt x="157815" y="212651"/>
                </a:cubicBezTo>
                <a:cubicBezTo>
                  <a:pt x="155246" y="234919"/>
                  <a:pt x="143638" y="255182"/>
                  <a:pt x="136549" y="276447"/>
                </a:cubicBezTo>
                <a:cubicBezTo>
                  <a:pt x="130834" y="293591"/>
                  <a:pt x="130672" y="312174"/>
                  <a:pt x="125917" y="329609"/>
                </a:cubicBezTo>
                <a:cubicBezTo>
                  <a:pt x="85443" y="478015"/>
                  <a:pt x="119927" y="317033"/>
                  <a:pt x="94019" y="446567"/>
                </a:cubicBezTo>
                <a:cubicBezTo>
                  <a:pt x="72754" y="439479"/>
                  <a:pt x="42658" y="443953"/>
                  <a:pt x="30224" y="425302"/>
                </a:cubicBezTo>
                <a:cubicBezTo>
                  <a:pt x="-16702" y="354913"/>
                  <a:pt x="3643" y="359735"/>
                  <a:pt x="8959" y="340242"/>
                </a:cubicBezTo>
                <a:close/>
              </a:path>
            </a:pathLst>
          </a:custGeom>
          <a:solidFill>
            <a:schemeClr val="tx1"/>
          </a:solidFill>
          <a:ln>
            <a:solidFill>
              <a:schemeClr val="tx1"/>
            </a:solidFill>
          </a:ln>
        </p:spPr>
        <p:txBody>
          <a:bodyPr>
            <a:scene3d>
              <a:camera prst="isometricOffAxis2Top"/>
              <a:lightRig rig="threePt" dir="t"/>
            </a:scene3d>
          </a:bodyPr>
          <a:lstStyle/>
          <a:p>
            <a:pPr algn="ctr" eaLnBrk="1" hangingPunct="1">
              <a:defRPr/>
            </a:pPr>
            <a:endParaRPr lang="vi-VN"/>
          </a:p>
        </p:txBody>
      </p:sp>
      <p:sp>
        <p:nvSpPr>
          <p:cNvPr id="22546" name="TextBox 2"/>
          <p:cNvSpPr txBox="1">
            <a:spLocks noChangeArrowheads="1"/>
          </p:cNvSpPr>
          <p:nvPr/>
        </p:nvSpPr>
        <p:spPr bwMode="auto">
          <a:xfrm>
            <a:off x="3200400" y="4931834"/>
            <a:ext cx="152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en-US" altLang="en-US" sz="1200">
                <a:solidFill>
                  <a:srgbClr val="003300"/>
                </a:solidFill>
              </a:rPr>
              <a:t>THÁI BÌNH</a:t>
            </a:r>
          </a:p>
        </p:txBody>
      </p:sp>
      <p:sp>
        <p:nvSpPr>
          <p:cNvPr id="3" name="5-Point Star 2"/>
          <p:cNvSpPr/>
          <p:nvPr/>
        </p:nvSpPr>
        <p:spPr bwMode="auto">
          <a:xfrm>
            <a:off x="4038600" y="5060951"/>
            <a:ext cx="304800" cy="406400"/>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a:scene3d>
              <a:camera prst="isometricOffAxis2Top"/>
              <a:lightRig rig="threePt" dir="t"/>
            </a:scene3d>
          </a:bodyPr>
          <a:lstStyle/>
          <a:p>
            <a:pPr algn="ctr" eaLnBrk="1" hangingPunct="1">
              <a:defRPr/>
            </a:pPr>
            <a:endParaRPr lang="en-US"/>
          </a:p>
        </p:txBody>
      </p:sp>
      <p:sp>
        <p:nvSpPr>
          <p:cNvPr id="4" name="5-Point Star 3"/>
          <p:cNvSpPr/>
          <p:nvPr/>
        </p:nvSpPr>
        <p:spPr bwMode="auto">
          <a:xfrm>
            <a:off x="3962400" y="5613401"/>
            <a:ext cx="457200" cy="266700"/>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a:scene3d>
              <a:camera prst="isometricOffAxis2Top"/>
              <a:lightRig rig="threePt" dir="t"/>
            </a:scene3d>
          </a:bodyPr>
          <a:lstStyle/>
          <a:p>
            <a:pPr algn="ctr" eaLnBrk="1" hangingPunct="1">
              <a:defRPr/>
            </a:pPr>
            <a:endParaRPr lang="en-US"/>
          </a:p>
        </p:txBody>
      </p:sp>
      <p:sp>
        <p:nvSpPr>
          <p:cNvPr id="22549" name="TextBox 18"/>
          <p:cNvSpPr txBox="1">
            <a:spLocks noChangeArrowheads="1"/>
          </p:cNvSpPr>
          <p:nvPr/>
        </p:nvSpPr>
        <p:spPr bwMode="auto">
          <a:xfrm>
            <a:off x="96838" y="76201"/>
            <a:ext cx="1524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en-US" altLang="en-US" sz="2400">
                <a:solidFill>
                  <a:srgbClr val="FF0000"/>
                </a:solidFill>
              </a:rPr>
              <a:t>NHÓM 2</a:t>
            </a:r>
          </a:p>
        </p:txBody>
      </p:sp>
    </p:spTree>
    <p:custDataLst>
      <p:tags r:id="rId1"/>
    </p:custDataLst>
    <p:extLst>
      <p:ext uri="{BB962C8B-B14F-4D97-AF65-F5344CB8AC3E}">
        <p14:creationId xmlns:p14="http://schemas.microsoft.com/office/powerpoint/2010/main" val="27910161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534400" cy="624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561" y="304800"/>
            <a:ext cx="2133600" cy="2719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81400" y="4419600"/>
            <a:ext cx="5356761"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Ngày</a:t>
            </a:r>
            <a:r>
              <a:rPr lang="en-US" sz="4000" dirty="0">
                <a:latin typeface="Times New Roman" pitchFamily="18" charset="0"/>
                <a:cs typeface="Times New Roman" pitchFamily="18" charset="0"/>
              </a:rPr>
              <a:t> </a:t>
            </a:r>
            <a:r>
              <a:rPr lang="en-US" sz="4000" dirty="0" smtClean="0">
                <a:latin typeface="Times New Roman" pitchFamily="18" charset="0"/>
                <a:cs typeface="Times New Roman" pitchFamily="18" charset="0"/>
              </a:rPr>
              <a:t>21-12-1873 </a:t>
            </a:r>
            <a:r>
              <a:rPr lang="en-US" sz="4000" dirty="0" err="1" smtClean="0">
                <a:latin typeface="Times New Roman" pitchFamily="18" charset="0"/>
                <a:cs typeface="Times New Roman" pitchFamily="18" charset="0"/>
              </a:rPr>
              <a:t>quân</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Pháp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bại</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Cầu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Giấy</a:t>
            </a:r>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Gác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ni</a:t>
            </a:r>
            <a:r>
              <a:rPr lang="en-US" sz="4000" dirty="0">
                <a:latin typeface="Times New Roman" pitchFamily="18" charset="0"/>
                <a:cs typeface="Times New Roman" pitchFamily="18" charset="0"/>
              </a:rPr>
              <a:t>-ê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giết</a:t>
            </a:r>
            <a:r>
              <a:rPr lang="en-US" sz="4000" dirty="0">
                <a:latin typeface="Times New Roman" pitchFamily="18" charset="0"/>
                <a:cs typeface="Times New Roman" pitchFamily="18" charset="0"/>
              </a:rPr>
              <a:t>.</a:t>
            </a:r>
          </a:p>
        </p:txBody>
      </p:sp>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3845585"/>
            <a:ext cx="5492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4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arn(inVertical)">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barn(inVertical)">
                                      <p:cBhvr>
                                        <p:cTn id="12" dur="500"/>
                                        <p:tgtEl>
                                          <p:spTgt spid="2355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556"/>
                                        </p:tgtEl>
                                        <p:attrNameLst>
                                          <p:attrName>style.visibility</p:attrName>
                                        </p:attrNameLst>
                                      </p:cBhvr>
                                      <p:to>
                                        <p:strVal val="visible"/>
                                      </p:to>
                                    </p:set>
                                    <p:animEffect transition="in" filter="barn(inVertical)">
                                      <p:cBhvr>
                                        <p:cTn id="2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0" descr="lược đồ trận cầu giấy2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434"/>
            <a:ext cx="5715000" cy="680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Line 3"/>
          <p:cNvSpPr>
            <a:spLocks noChangeShapeType="1"/>
          </p:cNvSpPr>
          <p:nvPr/>
        </p:nvSpPr>
        <p:spPr bwMode="auto">
          <a:xfrm flipH="1">
            <a:off x="831850" y="1934633"/>
            <a:ext cx="46038" cy="4572000"/>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8445" name="AutoShape 13"/>
          <p:cNvSpPr>
            <a:spLocks noChangeArrowheads="1"/>
          </p:cNvSpPr>
          <p:nvPr/>
        </p:nvSpPr>
        <p:spPr bwMode="auto">
          <a:xfrm rot="-947850">
            <a:off x="1647825" y="3513668"/>
            <a:ext cx="850900" cy="359833"/>
          </a:xfrm>
          <a:prstGeom prst="leftArrow">
            <a:avLst>
              <a:gd name="adj1" fmla="val 50000"/>
              <a:gd name="adj2" fmla="val 39222"/>
            </a:avLst>
          </a:prstGeom>
          <a:solidFill>
            <a:schemeClr val="tx2"/>
          </a:solidFill>
          <a:ln w="9525">
            <a:solidFill>
              <a:schemeClr val="tx1"/>
            </a:solidFill>
            <a:miter lim="800000"/>
            <a:headEnd/>
            <a:tailEnd/>
          </a:ln>
        </p:spPr>
        <p:txBody>
          <a:bodyPr wrap="none" anchor="ctr"/>
          <a:lstStyle/>
          <a:p>
            <a:pPr algn="ctr" eaLnBrk="1" hangingPunct="1"/>
            <a:endParaRPr lang="vi-VN" altLang="en-US"/>
          </a:p>
        </p:txBody>
      </p:sp>
      <p:sp>
        <p:nvSpPr>
          <p:cNvPr id="18446" name="AutoShape 14"/>
          <p:cNvSpPr>
            <a:spLocks noChangeArrowheads="1"/>
          </p:cNvSpPr>
          <p:nvPr/>
        </p:nvSpPr>
        <p:spPr bwMode="auto">
          <a:xfrm rot="-2383759">
            <a:off x="769938" y="2711451"/>
            <a:ext cx="322262" cy="1240367"/>
          </a:xfrm>
          <a:prstGeom prst="downArrow">
            <a:avLst>
              <a:gd name="adj1" fmla="val 50000"/>
              <a:gd name="adj2" fmla="val 33344"/>
            </a:avLst>
          </a:prstGeom>
          <a:solidFill>
            <a:srgbClr val="FF3300"/>
          </a:solidFill>
          <a:ln w="9525">
            <a:solidFill>
              <a:schemeClr val="tx1"/>
            </a:solidFill>
            <a:miter lim="800000"/>
            <a:headEnd/>
            <a:tailEnd/>
          </a:ln>
        </p:spPr>
        <p:txBody>
          <a:bodyPr wrap="none" anchor="ctr"/>
          <a:lstStyle/>
          <a:p>
            <a:pPr algn="ctr" eaLnBrk="1" hangingPunct="1"/>
            <a:endParaRPr lang="vi-VN" altLang="en-US"/>
          </a:p>
        </p:txBody>
      </p:sp>
      <p:sp>
        <p:nvSpPr>
          <p:cNvPr id="18447" name="AutoShape 15"/>
          <p:cNvSpPr>
            <a:spLocks noChangeArrowheads="1"/>
          </p:cNvSpPr>
          <p:nvPr/>
        </p:nvSpPr>
        <p:spPr bwMode="auto">
          <a:xfrm rot="1885501">
            <a:off x="1639889" y="2565400"/>
            <a:ext cx="338137" cy="1083733"/>
          </a:xfrm>
          <a:prstGeom prst="downArrow">
            <a:avLst>
              <a:gd name="adj1" fmla="val 50000"/>
              <a:gd name="adj2" fmla="val 25006"/>
            </a:avLst>
          </a:prstGeom>
          <a:solidFill>
            <a:srgbClr val="FF3300"/>
          </a:solidFill>
          <a:ln w="9525">
            <a:solidFill>
              <a:schemeClr val="tx1"/>
            </a:solidFill>
            <a:miter lim="800000"/>
            <a:headEnd/>
            <a:tailEnd/>
          </a:ln>
        </p:spPr>
        <p:txBody>
          <a:bodyPr wrap="none" anchor="ctr"/>
          <a:lstStyle/>
          <a:p>
            <a:pPr algn="ctr" eaLnBrk="1" hangingPunct="1"/>
            <a:endParaRPr lang="vi-VN" altLang="en-US"/>
          </a:p>
        </p:txBody>
      </p:sp>
      <p:sp>
        <p:nvSpPr>
          <p:cNvPr id="18448" name="AutoShape 16"/>
          <p:cNvSpPr>
            <a:spLocks noChangeArrowheads="1"/>
          </p:cNvSpPr>
          <p:nvPr/>
        </p:nvSpPr>
        <p:spPr bwMode="auto">
          <a:xfrm rot="-8715536">
            <a:off x="904876" y="4008967"/>
            <a:ext cx="360363" cy="1153584"/>
          </a:xfrm>
          <a:prstGeom prst="downArrow">
            <a:avLst>
              <a:gd name="adj1" fmla="val 50000"/>
              <a:gd name="adj2" fmla="val 25031"/>
            </a:avLst>
          </a:prstGeom>
          <a:solidFill>
            <a:srgbClr val="FF3300"/>
          </a:solidFill>
          <a:ln w="9525">
            <a:solidFill>
              <a:schemeClr val="tx1"/>
            </a:solidFill>
            <a:miter lim="800000"/>
            <a:headEnd/>
            <a:tailEnd/>
          </a:ln>
        </p:spPr>
        <p:txBody>
          <a:bodyPr wrap="none" anchor="ctr"/>
          <a:lstStyle/>
          <a:p>
            <a:pPr algn="ctr" eaLnBrk="1" hangingPunct="1"/>
            <a:endParaRPr lang="vi-VN" altLang="en-US"/>
          </a:p>
        </p:txBody>
      </p:sp>
      <p:sp>
        <p:nvSpPr>
          <p:cNvPr id="18455" name="AutoShape 23"/>
          <p:cNvSpPr>
            <a:spLocks noChangeArrowheads="1"/>
          </p:cNvSpPr>
          <p:nvPr/>
        </p:nvSpPr>
        <p:spPr bwMode="auto">
          <a:xfrm>
            <a:off x="4924426" y="2527301"/>
            <a:ext cx="777875" cy="531284"/>
          </a:xfrm>
          <a:prstGeom prst="leftArrow">
            <a:avLst>
              <a:gd name="adj1" fmla="val 50000"/>
              <a:gd name="adj2" fmla="val 24990"/>
            </a:avLst>
          </a:prstGeom>
          <a:solidFill>
            <a:srgbClr val="FF3300"/>
          </a:solidFill>
          <a:ln w="9525">
            <a:solidFill>
              <a:schemeClr val="tx1"/>
            </a:solidFill>
            <a:miter lim="800000"/>
            <a:headEnd/>
            <a:tailEnd/>
          </a:ln>
        </p:spPr>
        <p:txBody>
          <a:bodyPr wrap="none" anchor="ctr"/>
          <a:lstStyle/>
          <a:p>
            <a:pPr algn="ctr" eaLnBrk="1" hangingPunct="1"/>
            <a:endParaRPr lang="vi-VN" altLang="en-US"/>
          </a:p>
        </p:txBody>
      </p:sp>
      <p:sp>
        <p:nvSpPr>
          <p:cNvPr id="18456" name="AutoShape 24"/>
          <p:cNvSpPr>
            <a:spLocks noChangeArrowheads="1"/>
          </p:cNvSpPr>
          <p:nvPr/>
        </p:nvSpPr>
        <p:spPr bwMode="auto">
          <a:xfrm rot="-10169286">
            <a:off x="2540001" y="2118785"/>
            <a:ext cx="950913" cy="486833"/>
          </a:xfrm>
          <a:prstGeom prst="leftArrow">
            <a:avLst>
              <a:gd name="adj1" fmla="val 50000"/>
              <a:gd name="adj2" fmla="val 25019"/>
            </a:avLst>
          </a:prstGeom>
          <a:solidFill>
            <a:srgbClr val="FF3300"/>
          </a:solidFill>
          <a:ln w="9525">
            <a:solidFill>
              <a:schemeClr val="tx1"/>
            </a:solidFill>
            <a:miter lim="800000"/>
            <a:headEnd/>
            <a:tailEnd/>
          </a:ln>
        </p:spPr>
        <p:txBody>
          <a:bodyPr wrap="none" anchor="ctr"/>
          <a:lstStyle/>
          <a:p>
            <a:pPr algn="ctr" eaLnBrk="1" hangingPunct="1"/>
            <a:endParaRPr lang="vi-VN" altLang="en-US"/>
          </a:p>
        </p:txBody>
      </p:sp>
      <p:sp>
        <p:nvSpPr>
          <p:cNvPr id="18457" name="AutoShape 25"/>
          <p:cNvSpPr>
            <a:spLocks noChangeArrowheads="1"/>
          </p:cNvSpPr>
          <p:nvPr/>
        </p:nvSpPr>
        <p:spPr bwMode="auto">
          <a:xfrm rot="4595059">
            <a:off x="3824024" y="3729832"/>
            <a:ext cx="1113367" cy="401637"/>
          </a:xfrm>
          <a:prstGeom prst="leftArrow">
            <a:avLst>
              <a:gd name="adj1" fmla="val 50000"/>
              <a:gd name="adj2" fmla="val 24939"/>
            </a:avLst>
          </a:prstGeom>
          <a:solidFill>
            <a:srgbClr val="FF3300"/>
          </a:solidFill>
          <a:ln w="9525">
            <a:solidFill>
              <a:schemeClr val="tx1"/>
            </a:solidFill>
            <a:miter lim="800000"/>
            <a:headEnd/>
            <a:tailEnd/>
          </a:ln>
        </p:spPr>
        <p:txBody>
          <a:bodyPr wrap="none" anchor="ctr"/>
          <a:lstStyle/>
          <a:p>
            <a:pPr algn="ctr" eaLnBrk="1" hangingPunct="1"/>
            <a:endParaRPr lang="vi-VN" altLang="en-US"/>
          </a:p>
        </p:txBody>
      </p:sp>
      <p:sp>
        <p:nvSpPr>
          <p:cNvPr id="18458" name="AutoShape 26"/>
          <p:cNvSpPr>
            <a:spLocks noChangeArrowheads="1"/>
          </p:cNvSpPr>
          <p:nvPr/>
        </p:nvSpPr>
        <p:spPr bwMode="auto">
          <a:xfrm rot="-3616849">
            <a:off x="3915305" y="1145647"/>
            <a:ext cx="1246716" cy="441325"/>
          </a:xfrm>
          <a:prstGeom prst="leftArrow">
            <a:avLst>
              <a:gd name="adj1" fmla="val 50000"/>
              <a:gd name="adj2" fmla="val 25042"/>
            </a:avLst>
          </a:prstGeom>
          <a:solidFill>
            <a:srgbClr val="FF3300"/>
          </a:solidFill>
          <a:ln w="9525">
            <a:solidFill>
              <a:schemeClr val="tx1"/>
            </a:solidFill>
            <a:miter lim="800000"/>
            <a:headEnd/>
            <a:tailEnd/>
          </a:ln>
        </p:spPr>
        <p:txBody>
          <a:bodyPr wrap="none" anchor="ctr"/>
          <a:lstStyle/>
          <a:p>
            <a:pPr algn="ctr" eaLnBrk="1" hangingPunct="1"/>
            <a:endParaRPr lang="vi-VN" altLang="en-US"/>
          </a:p>
        </p:txBody>
      </p:sp>
      <p:sp>
        <p:nvSpPr>
          <p:cNvPr id="18460" name="AutoShape 28"/>
          <p:cNvSpPr>
            <a:spLocks noChangeArrowheads="1"/>
          </p:cNvSpPr>
          <p:nvPr/>
        </p:nvSpPr>
        <p:spPr bwMode="auto">
          <a:xfrm rot="9867012">
            <a:off x="2508250" y="3071284"/>
            <a:ext cx="1443038" cy="381000"/>
          </a:xfrm>
          <a:prstGeom prst="notchedRightArrow">
            <a:avLst>
              <a:gd name="adj1" fmla="val 50000"/>
              <a:gd name="adj2" fmla="val 119891"/>
            </a:avLst>
          </a:prstGeom>
          <a:solidFill>
            <a:schemeClr val="tx2"/>
          </a:solidFill>
          <a:ln w="9525">
            <a:solidFill>
              <a:schemeClr val="tx1"/>
            </a:solidFill>
            <a:miter lim="800000"/>
            <a:headEnd/>
            <a:tailEnd/>
          </a:ln>
        </p:spPr>
        <p:txBody>
          <a:bodyPr wrap="none" anchor="ctr"/>
          <a:lstStyle/>
          <a:p>
            <a:pPr algn="ctr" eaLnBrk="1" hangingPunct="1"/>
            <a:endParaRPr lang="vi-VN" altLang="en-US"/>
          </a:p>
        </p:txBody>
      </p:sp>
      <p:sp>
        <p:nvSpPr>
          <p:cNvPr id="24" name="AutoShape 15"/>
          <p:cNvSpPr>
            <a:spLocks noChangeArrowheads="1"/>
          </p:cNvSpPr>
          <p:nvPr/>
        </p:nvSpPr>
        <p:spPr bwMode="auto">
          <a:xfrm rot="1235891">
            <a:off x="1128713" y="3606801"/>
            <a:ext cx="647700" cy="503767"/>
          </a:xfrm>
          <a:prstGeom prst="star5">
            <a:avLst/>
          </a:prstGeom>
          <a:solidFill>
            <a:srgbClr val="DDDDDD"/>
          </a:solidFill>
          <a:ln w="9525">
            <a:solidFill>
              <a:srgbClr val="FF0066"/>
            </a:solidFill>
            <a:miter lim="800000"/>
            <a:headEnd/>
            <a:tailEnd/>
          </a:ln>
          <a:effectLst/>
        </p:spPr>
        <p:txBody>
          <a:bodyPr wrap="none" anchor="ctr"/>
          <a:lstStyle/>
          <a:p>
            <a:pPr algn="ctr" eaLnBrk="1" hangingPunct="1">
              <a:defRPr/>
            </a:pPr>
            <a:endParaRPr lang="en-US" sz="2000"/>
          </a:p>
        </p:txBody>
      </p:sp>
      <p:sp>
        <p:nvSpPr>
          <p:cNvPr id="21518" name="Up Arrow Callout 2"/>
          <p:cNvSpPr>
            <a:spLocks noChangeArrowheads="1"/>
          </p:cNvSpPr>
          <p:nvPr/>
        </p:nvSpPr>
        <p:spPr bwMode="auto">
          <a:xfrm>
            <a:off x="4032250" y="2334685"/>
            <a:ext cx="609600" cy="723900"/>
          </a:xfrm>
          <a:prstGeom prst="upArrowCallout">
            <a:avLst>
              <a:gd name="adj1" fmla="val 24941"/>
              <a:gd name="adj2" fmla="val 24941"/>
              <a:gd name="adj3" fmla="val 25000"/>
              <a:gd name="adj4" fmla="val 64977"/>
            </a:avLst>
          </a:prstGeom>
          <a:solidFill>
            <a:schemeClr val="bg2"/>
          </a:solidFill>
          <a:ln w="9525" algn="ctr">
            <a:solidFill>
              <a:schemeClr val="tx2"/>
            </a:solidFill>
            <a:round/>
            <a:headEnd/>
            <a:tailEnd/>
          </a:ln>
        </p:spPr>
        <p:txBody>
          <a:bodyPr/>
          <a:lstStyle/>
          <a:p>
            <a:pPr algn="ctr" eaLnBrk="1" hangingPunct="1"/>
            <a:endParaRPr lang="vi-VN" altLang="en-US"/>
          </a:p>
        </p:txBody>
      </p:sp>
      <p:cxnSp>
        <p:nvCxnSpPr>
          <p:cNvPr id="21519" name="Straight Connector 4"/>
          <p:cNvCxnSpPr>
            <a:cxnSpLocks noChangeShapeType="1"/>
          </p:cNvCxnSpPr>
          <p:nvPr/>
        </p:nvCxnSpPr>
        <p:spPr bwMode="auto">
          <a:xfrm>
            <a:off x="5715000" y="4584701"/>
            <a:ext cx="0" cy="22733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1520" name="Straight Connector 26"/>
          <p:cNvCxnSpPr>
            <a:cxnSpLocks noChangeShapeType="1"/>
          </p:cNvCxnSpPr>
          <p:nvPr/>
        </p:nvCxnSpPr>
        <p:spPr bwMode="auto">
          <a:xfrm>
            <a:off x="5715000" y="4584701"/>
            <a:ext cx="0" cy="22733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9" name="TextBox 28"/>
          <p:cNvSpPr txBox="1"/>
          <p:nvPr/>
        </p:nvSpPr>
        <p:spPr>
          <a:xfrm>
            <a:off x="3733801" y="4908987"/>
            <a:ext cx="1968299" cy="261610"/>
          </a:xfrm>
          <a:prstGeom prst="rect">
            <a:avLst/>
          </a:prstGeom>
          <a:noFill/>
        </p:spPr>
        <p:txBody>
          <a:bodyPr>
            <a:spAutoFit/>
            <a:scene3d>
              <a:camera prst="perspectiveRelaxed"/>
              <a:lightRig rig="threePt" dir="t"/>
            </a:scene3d>
          </a:bodyPr>
          <a:lstStyle/>
          <a:p>
            <a:pPr algn="ctr" eaLnBrk="1" hangingPunct="1">
              <a:defRPr/>
            </a:pPr>
            <a:r>
              <a:rPr lang="en-US" sz="1100" dirty="0" err="1"/>
              <a:t>Chiến</a:t>
            </a:r>
            <a:r>
              <a:rPr lang="en-US" sz="1100" dirty="0"/>
              <a:t> </a:t>
            </a:r>
            <a:r>
              <a:rPr lang="en-US" sz="1100" dirty="0" err="1"/>
              <a:t>thắng</a:t>
            </a:r>
            <a:r>
              <a:rPr lang="en-US" sz="1100" dirty="0"/>
              <a:t> </a:t>
            </a:r>
            <a:r>
              <a:rPr lang="en-US" sz="1100" dirty="0" err="1"/>
              <a:t>Cầu</a:t>
            </a:r>
            <a:r>
              <a:rPr lang="en-US" sz="1100" dirty="0"/>
              <a:t> </a:t>
            </a:r>
            <a:r>
              <a:rPr lang="en-US" sz="1100" dirty="0" err="1"/>
              <a:t>Giấy</a:t>
            </a:r>
            <a:r>
              <a:rPr lang="en-US" sz="1100" dirty="0"/>
              <a:t> </a:t>
            </a:r>
            <a:r>
              <a:rPr lang="en-US" sz="1100" dirty="0" err="1"/>
              <a:t>lần</a:t>
            </a:r>
            <a:r>
              <a:rPr lang="en-US" sz="1100" dirty="0"/>
              <a:t> I</a:t>
            </a:r>
            <a:endParaRPr lang="vi-VN" sz="1100" dirty="0"/>
          </a:p>
        </p:txBody>
      </p:sp>
      <p:sp>
        <p:nvSpPr>
          <p:cNvPr id="21522" name="AutoShape 23"/>
          <p:cNvSpPr>
            <a:spLocks noChangeArrowheads="1"/>
          </p:cNvSpPr>
          <p:nvPr/>
        </p:nvSpPr>
        <p:spPr bwMode="auto">
          <a:xfrm rot="10800000">
            <a:off x="3810000" y="5359401"/>
            <a:ext cx="457200" cy="328084"/>
          </a:xfrm>
          <a:prstGeom prst="leftArrow">
            <a:avLst>
              <a:gd name="adj1" fmla="val 50000"/>
              <a:gd name="adj2" fmla="val 24972"/>
            </a:avLst>
          </a:prstGeom>
          <a:solidFill>
            <a:srgbClr val="FF3300"/>
          </a:solidFill>
          <a:ln w="9525">
            <a:solidFill>
              <a:schemeClr val="tx1"/>
            </a:solidFill>
            <a:miter lim="800000"/>
            <a:headEnd/>
            <a:tailEnd/>
          </a:ln>
        </p:spPr>
        <p:txBody>
          <a:bodyPr wrap="none" anchor="ctr"/>
          <a:lstStyle/>
          <a:p>
            <a:pPr algn="ctr" eaLnBrk="1" hangingPunct="1"/>
            <a:endParaRPr lang="vi-VN" altLang="en-US"/>
          </a:p>
        </p:txBody>
      </p:sp>
      <p:sp>
        <p:nvSpPr>
          <p:cNvPr id="31" name="TextBox 30"/>
          <p:cNvSpPr txBox="1"/>
          <p:nvPr/>
        </p:nvSpPr>
        <p:spPr>
          <a:xfrm>
            <a:off x="4336361" y="5257800"/>
            <a:ext cx="1365738" cy="400110"/>
          </a:xfrm>
          <a:prstGeom prst="rect">
            <a:avLst/>
          </a:prstGeom>
          <a:noFill/>
        </p:spPr>
        <p:txBody>
          <a:bodyPr>
            <a:spAutoFit/>
            <a:scene3d>
              <a:camera prst="perspectiveLeft"/>
              <a:lightRig rig="threePt" dir="t"/>
            </a:scene3d>
          </a:bodyPr>
          <a:lstStyle/>
          <a:p>
            <a:pPr algn="ctr" eaLnBrk="1" hangingPunct="1">
              <a:defRPr/>
            </a:pPr>
            <a:r>
              <a:rPr lang="en-US" sz="1000" dirty="0" err="1"/>
              <a:t>Quân</a:t>
            </a:r>
            <a:r>
              <a:rPr lang="en-US" sz="1000" dirty="0"/>
              <a:t> ta </a:t>
            </a:r>
            <a:r>
              <a:rPr lang="en-US" sz="1000" dirty="0" err="1"/>
              <a:t>tiến</a:t>
            </a:r>
            <a:r>
              <a:rPr lang="en-US" sz="1000" dirty="0"/>
              <a:t> </a:t>
            </a:r>
            <a:r>
              <a:rPr lang="en-US" sz="1000" dirty="0" err="1"/>
              <a:t>công</a:t>
            </a:r>
            <a:r>
              <a:rPr lang="en-US" sz="1000" dirty="0"/>
              <a:t> </a:t>
            </a:r>
            <a:r>
              <a:rPr lang="en-US" sz="1000" dirty="0" err="1"/>
              <a:t>và</a:t>
            </a:r>
            <a:r>
              <a:rPr lang="en-US" sz="1000" dirty="0"/>
              <a:t> </a:t>
            </a:r>
            <a:r>
              <a:rPr lang="en-US" sz="1000" dirty="0" err="1"/>
              <a:t>chặn</a:t>
            </a:r>
            <a:r>
              <a:rPr lang="en-US" sz="1000" dirty="0"/>
              <a:t> </a:t>
            </a:r>
            <a:r>
              <a:rPr lang="en-US" sz="1000" dirty="0" err="1"/>
              <a:t>đánh</a:t>
            </a:r>
            <a:r>
              <a:rPr lang="en-US" sz="1000" dirty="0"/>
              <a:t> </a:t>
            </a:r>
            <a:r>
              <a:rPr lang="en-US" sz="1000" dirty="0" err="1"/>
              <a:t>quân</a:t>
            </a:r>
            <a:r>
              <a:rPr lang="en-US" sz="1000" dirty="0"/>
              <a:t> </a:t>
            </a:r>
            <a:r>
              <a:rPr lang="en-US" sz="1000" dirty="0" err="1"/>
              <a:t>Pháp</a:t>
            </a:r>
            <a:endParaRPr lang="vi-VN" sz="1000" dirty="0"/>
          </a:p>
        </p:txBody>
      </p:sp>
      <p:sp>
        <p:nvSpPr>
          <p:cNvPr id="21524" name="AutoShape 13"/>
          <p:cNvSpPr>
            <a:spLocks noChangeArrowheads="1"/>
          </p:cNvSpPr>
          <p:nvPr/>
        </p:nvSpPr>
        <p:spPr bwMode="auto">
          <a:xfrm rot="10800000">
            <a:off x="3810000" y="5867400"/>
            <a:ext cx="508000" cy="281517"/>
          </a:xfrm>
          <a:prstGeom prst="leftArrow">
            <a:avLst>
              <a:gd name="adj1" fmla="val 50000"/>
              <a:gd name="adj2" fmla="val 39220"/>
            </a:avLst>
          </a:prstGeom>
          <a:solidFill>
            <a:schemeClr val="tx2"/>
          </a:solidFill>
          <a:ln w="9525">
            <a:solidFill>
              <a:schemeClr val="tx1"/>
            </a:solidFill>
            <a:miter lim="800000"/>
            <a:headEnd/>
            <a:tailEnd/>
          </a:ln>
        </p:spPr>
        <p:txBody>
          <a:bodyPr wrap="none" anchor="ctr"/>
          <a:lstStyle/>
          <a:p>
            <a:pPr algn="ctr" eaLnBrk="1" hangingPunct="1"/>
            <a:endParaRPr lang="vi-VN" altLang="en-US"/>
          </a:p>
        </p:txBody>
      </p:sp>
      <p:sp>
        <p:nvSpPr>
          <p:cNvPr id="33" name="TextBox 32"/>
          <p:cNvSpPr txBox="1"/>
          <p:nvPr/>
        </p:nvSpPr>
        <p:spPr>
          <a:xfrm>
            <a:off x="4343400" y="5839046"/>
            <a:ext cx="1365738" cy="246221"/>
          </a:xfrm>
          <a:prstGeom prst="rect">
            <a:avLst/>
          </a:prstGeom>
          <a:noFill/>
        </p:spPr>
        <p:txBody>
          <a:bodyPr>
            <a:spAutoFit/>
            <a:scene3d>
              <a:camera prst="perspectiveLeft"/>
              <a:lightRig rig="threePt" dir="t"/>
            </a:scene3d>
          </a:bodyPr>
          <a:lstStyle/>
          <a:p>
            <a:pPr algn="ctr" eaLnBrk="1" hangingPunct="1">
              <a:defRPr/>
            </a:pPr>
            <a:r>
              <a:rPr lang="en-US" sz="1000" dirty="0" err="1"/>
              <a:t>Quân</a:t>
            </a:r>
            <a:r>
              <a:rPr lang="en-US" sz="1000" dirty="0"/>
              <a:t> </a:t>
            </a:r>
            <a:r>
              <a:rPr lang="en-US" sz="1000" dirty="0" err="1"/>
              <a:t>Pháp</a:t>
            </a:r>
            <a:r>
              <a:rPr lang="en-US" sz="1000" dirty="0"/>
              <a:t> </a:t>
            </a:r>
            <a:r>
              <a:rPr lang="en-US" sz="1000" dirty="0" err="1"/>
              <a:t>tiến</a:t>
            </a:r>
            <a:r>
              <a:rPr lang="en-US" sz="1000" dirty="0"/>
              <a:t> </a:t>
            </a:r>
            <a:r>
              <a:rPr lang="en-US" sz="1000" dirty="0" err="1"/>
              <a:t>công</a:t>
            </a:r>
            <a:endParaRPr lang="vi-VN" sz="1000" dirty="0"/>
          </a:p>
        </p:txBody>
      </p:sp>
      <p:sp>
        <p:nvSpPr>
          <p:cNvPr id="21526" name="Up Arrow Callout 33"/>
          <p:cNvSpPr>
            <a:spLocks noChangeArrowheads="1"/>
          </p:cNvSpPr>
          <p:nvPr/>
        </p:nvSpPr>
        <p:spPr bwMode="auto">
          <a:xfrm>
            <a:off x="3776664" y="6301317"/>
            <a:ext cx="541337" cy="378883"/>
          </a:xfrm>
          <a:prstGeom prst="upArrowCallout">
            <a:avLst>
              <a:gd name="adj1" fmla="val 24942"/>
              <a:gd name="adj2" fmla="val 24933"/>
              <a:gd name="adj3" fmla="val 25000"/>
              <a:gd name="adj4" fmla="val 64977"/>
            </a:avLst>
          </a:prstGeom>
          <a:solidFill>
            <a:schemeClr val="bg2"/>
          </a:solidFill>
          <a:ln w="9525" algn="ctr">
            <a:solidFill>
              <a:schemeClr val="tx2"/>
            </a:solidFill>
            <a:round/>
            <a:headEnd/>
            <a:tailEnd/>
          </a:ln>
        </p:spPr>
        <p:txBody>
          <a:bodyPr/>
          <a:lstStyle/>
          <a:p>
            <a:pPr algn="ctr" eaLnBrk="1" hangingPunct="1"/>
            <a:endParaRPr lang="vi-VN" altLang="en-US"/>
          </a:p>
        </p:txBody>
      </p:sp>
      <p:sp>
        <p:nvSpPr>
          <p:cNvPr id="35" name="TextBox 34"/>
          <p:cNvSpPr txBox="1"/>
          <p:nvPr/>
        </p:nvSpPr>
        <p:spPr>
          <a:xfrm>
            <a:off x="4342886" y="6301695"/>
            <a:ext cx="1046049" cy="246221"/>
          </a:xfrm>
          <a:prstGeom prst="rect">
            <a:avLst/>
          </a:prstGeom>
          <a:noFill/>
        </p:spPr>
        <p:txBody>
          <a:bodyPr>
            <a:spAutoFit/>
            <a:scene3d>
              <a:camera prst="perspectiveLeft"/>
              <a:lightRig rig="threePt" dir="t"/>
            </a:scene3d>
          </a:bodyPr>
          <a:lstStyle/>
          <a:p>
            <a:pPr algn="ctr" eaLnBrk="1" hangingPunct="1">
              <a:defRPr/>
            </a:pPr>
            <a:r>
              <a:rPr lang="en-US" sz="1000" dirty="0" err="1"/>
              <a:t>Thành</a:t>
            </a:r>
            <a:r>
              <a:rPr lang="en-US" sz="1000" dirty="0"/>
              <a:t> </a:t>
            </a:r>
            <a:r>
              <a:rPr lang="en-US" sz="1000" dirty="0" err="1"/>
              <a:t>Hà</a:t>
            </a:r>
            <a:r>
              <a:rPr lang="en-US" sz="1000" dirty="0"/>
              <a:t> </a:t>
            </a:r>
            <a:r>
              <a:rPr lang="en-US" sz="1000" dirty="0" err="1"/>
              <a:t>Nội</a:t>
            </a:r>
            <a:endParaRPr lang="vi-VN" sz="1000" dirty="0"/>
          </a:p>
        </p:txBody>
      </p:sp>
      <p:pic>
        <p:nvPicPr>
          <p:cNvPr id="25" name="Picture 4" descr="Phrang-si Gac nie bi gi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9614" y="154517"/>
            <a:ext cx="3201987" cy="451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65814" y="4908551"/>
            <a:ext cx="3201987" cy="1323439"/>
          </a:xfrm>
          <a:prstGeom prst="rect">
            <a:avLst/>
          </a:prstGeom>
          <a:solidFill>
            <a:schemeClr val="accent2">
              <a:lumMod val="20000"/>
              <a:lumOff val="80000"/>
            </a:schemeClr>
          </a:solidFill>
        </p:spPr>
        <p:txBody>
          <a:bodyPr>
            <a:spAutoFit/>
          </a:bodyPr>
          <a:lstStyle/>
          <a:p>
            <a:pPr algn="ctr" eaLnBrk="1" hangingPunct="1">
              <a:defRPr/>
            </a:pPr>
            <a:r>
              <a:rPr lang="en-US" sz="2000" b="0" dirty="0" err="1"/>
              <a:t>Gác</a:t>
            </a:r>
            <a:r>
              <a:rPr lang="en-US" sz="2000" b="0" dirty="0"/>
              <a:t>-</a:t>
            </a:r>
            <a:r>
              <a:rPr lang="en-US" sz="2000" b="0" dirty="0" err="1"/>
              <a:t>ni</a:t>
            </a:r>
            <a:r>
              <a:rPr lang="en-US" sz="2000" b="0" dirty="0"/>
              <a:t>-ê </a:t>
            </a:r>
            <a:r>
              <a:rPr lang="en-US" sz="2000" b="0" dirty="0" err="1"/>
              <a:t>cùng</a:t>
            </a:r>
            <a:r>
              <a:rPr lang="en-US" sz="2000" b="0" dirty="0"/>
              <a:t> </a:t>
            </a:r>
            <a:r>
              <a:rPr lang="en-US" sz="2000" b="0" dirty="0" err="1"/>
              <a:t>nhiều</a:t>
            </a:r>
            <a:r>
              <a:rPr lang="en-US" sz="2000" b="0" dirty="0"/>
              <a:t> </a:t>
            </a:r>
            <a:r>
              <a:rPr lang="en-US" sz="2000" b="0" dirty="0" err="1"/>
              <a:t>sĩ</a:t>
            </a:r>
            <a:r>
              <a:rPr lang="en-US" sz="2000" b="0" dirty="0"/>
              <a:t> </a:t>
            </a:r>
            <a:r>
              <a:rPr lang="en-US" sz="2000" b="0" dirty="0" err="1"/>
              <a:t>quan</a:t>
            </a:r>
            <a:r>
              <a:rPr lang="en-US" sz="2000" b="0" dirty="0"/>
              <a:t> </a:t>
            </a:r>
            <a:r>
              <a:rPr lang="en-US" sz="2000" b="0" dirty="0" err="1"/>
              <a:t>thực</a:t>
            </a:r>
            <a:r>
              <a:rPr lang="en-US" sz="2000" b="0" dirty="0"/>
              <a:t> </a:t>
            </a:r>
            <a:r>
              <a:rPr lang="en-US" sz="2000" b="0" dirty="0" err="1"/>
              <a:t>dân</a:t>
            </a:r>
            <a:r>
              <a:rPr lang="en-US" sz="2000" b="0" dirty="0"/>
              <a:t> </a:t>
            </a:r>
            <a:r>
              <a:rPr lang="en-US" sz="2000" b="0" dirty="0" err="1"/>
              <a:t>và</a:t>
            </a:r>
            <a:r>
              <a:rPr lang="en-US" sz="2000" b="0" dirty="0"/>
              <a:t> </a:t>
            </a:r>
            <a:r>
              <a:rPr lang="en-US" sz="2000" b="0" dirty="0" err="1"/>
              <a:t>binh</a:t>
            </a:r>
            <a:r>
              <a:rPr lang="en-US" sz="2000" b="0" dirty="0"/>
              <a:t> </a:t>
            </a:r>
            <a:r>
              <a:rPr lang="en-US" sz="2000" b="0" dirty="0" err="1"/>
              <a:t>lính</a:t>
            </a:r>
            <a:r>
              <a:rPr lang="en-US" sz="2000" b="0" dirty="0"/>
              <a:t> </a:t>
            </a:r>
            <a:r>
              <a:rPr lang="en-US" sz="2000" b="0" dirty="0" err="1"/>
              <a:t>bị</a:t>
            </a:r>
            <a:r>
              <a:rPr lang="en-US" sz="2000" b="0" dirty="0"/>
              <a:t> </a:t>
            </a:r>
            <a:r>
              <a:rPr lang="en-US" sz="2000" b="0" dirty="0" err="1"/>
              <a:t>giết</a:t>
            </a:r>
            <a:r>
              <a:rPr lang="en-US" sz="2000" b="0" dirty="0"/>
              <a:t> </a:t>
            </a:r>
            <a:r>
              <a:rPr lang="en-US" sz="2000" b="0" dirty="0" err="1"/>
              <a:t>chết</a:t>
            </a:r>
            <a:r>
              <a:rPr lang="en-US" sz="2000" b="0" dirty="0"/>
              <a:t> </a:t>
            </a:r>
            <a:r>
              <a:rPr lang="en-US" sz="2000" b="0" dirty="0" err="1"/>
              <a:t>tại</a:t>
            </a:r>
            <a:r>
              <a:rPr lang="en-US" sz="2000" b="0" dirty="0"/>
              <a:t> </a:t>
            </a:r>
            <a:r>
              <a:rPr lang="en-US" sz="2000" b="0" dirty="0" err="1"/>
              <a:t>trận</a:t>
            </a:r>
            <a:r>
              <a:rPr lang="en-US" sz="2000" b="0" dirty="0"/>
              <a:t> </a:t>
            </a:r>
            <a:r>
              <a:rPr lang="en-US" sz="2000" b="0" dirty="0" err="1"/>
              <a:t>Cầu</a:t>
            </a:r>
            <a:r>
              <a:rPr lang="en-US" sz="2000" b="0" dirty="0"/>
              <a:t> </a:t>
            </a:r>
            <a:r>
              <a:rPr lang="en-US" sz="2000" b="0" dirty="0" err="1"/>
              <a:t>Giấy</a:t>
            </a:r>
            <a:r>
              <a:rPr lang="en-US" sz="2000" b="0" dirty="0"/>
              <a:t> </a:t>
            </a:r>
            <a:r>
              <a:rPr lang="en-US" sz="2000" b="0" dirty="0" err="1"/>
              <a:t>ngày</a:t>
            </a:r>
            <a:r>
              <a:rPr lang="en-US" sz="2000" b="0" dirty="0"/>
              <a:t> 21 – 12 – 1873.</a:t>
            </a:r>
            <a:endParaRPr lang="vi-VN" sz="2000" b="0" dirty="0"/>
          </a:p>
        </p:txBody>
      </p:sp>
      <p:pic>
        <p:nvPicPr>
          <p:cNvPr id="26" name="Picture 4" descr="Quan_co_d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921000"/>
            <a:ext cx="3200400" cy="3505200"/>
          </a:xfrm>
          <a:prstGeom prst="rect">
            <a:avLst/>
          </a:prstGeom>
          <a:noFill/>
          <a:ln w="38100">
            <a:solidFill>
              <a:srgbClr val="9900FF"/>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91200" y="6375400"/>
            <a:ext cx="3278188" cy="369332"/>
          </a:xfrm>
          <a:prstGeom prst="rect">
            <a:avLst/>
          </a:prstGeom>
          <a:solidFill>
            <a:schemeClr val="accent6">
              <a:lumMod val="40000"/>
              <a:lumOff val="60000"/>
            </a:schemeClr>
          </a:solidFill>
        </p:spPr>
        <p:txBody>
          <a:bodyPr>
            <a:spAutoFit/>
          </a:bodyPr>
          <a:lstStyle/>
          <a:p>
            <a:pPr algn="ctr" eaLnBrk="1" hangingPunct="1">
              <a:defRPr/>
            </a:pPr>
            <a:r>
              <a:rPr lang="en-US" sz="1800" b="0" dirty="0" err="1"/>
              <a:t>Quân</a:t>
            </a:r>
            <a:r>
              <a:rPr lang="en-US" sz="1800" b="0" dirty="0"/>
              <a:t> </a:t>
            </a:r>
            <a:r>
              <a:rPr lang="en-US" sz="1800" b="0" dirty="0" err="1"/>
              <a:t>Cờ</a:t>
            </a:r>
            <a:r>
              <a:rPr lang="en-US" sz="1800" b="0" dirty="0"/>
              <a:t> </a:t>
            </a:r>
            <a:r>
              <a:rPr lang="en-US" sz="1800" b="0" dirty="0" err="1"/>
              <a:t>đen</a:t>
            </a:r>
            <a:r>
              <a:rPr lang="en-US" sz="1800" b="0" dirty="0"/>
              <a:t> </a:t>
            </a:r>
            <a:r>
              <a:rPr lang="en-US" sz="1800" b="0" dirty="0" err="1"/>
              <a:t>của</a:t>
            </a:r>
            <a:r>
              <a:rPr lang="en-US" sz="1800" b="0" dirty="0"/>
              <a:t> </a:t>
            </a:r>
            <a:r>
              <a:rPr lang="en-US" sz="1800" b="0" dirty="0" err="1"/>
              <a:t>Lưu</a:t>
            </a:r>
            <a:r>
              <a:rPr lang="en-US" sz="1800" b="0" dirty="0"/>
              <a:t> </a:t>
            </a:r>
            <a:r>
              <a:rPr lang="en-US" sz="1800" b="0" dirty="0" err="1"/>
              <a:t>Vĩnh</a:t>
            </a:r>
            <a:r>
              <a:rPr lang="en-US" sz="1800" b="0" dirty="0"/>
              <a:t> </a:t>
            </a:r>
            <a:r>
              <a:rPr lang="en-US" sz="1800" b="0" dirty="0" err="1"/>
              <a:t>Phúc</a:t>
            </a:r>
            <a:r>
              <a:rPr lang="en-US" sz="1800" b="0" dirty="0"/>
              <a:t> </a:t>
            </a:r>
            <a:endParaRPr lang="vi-VN" sz="1800" b="0" dirty="0"/>
          </a:p>
        </p:txBody>
      </p:sp>
      <p:pic>
        <p:nvPicPr>
          <p:cNvPr id="28" name="Picture 2" descr="200px-Liuvinhphu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1838" y="120652"/>
            <a:ext cx="3352800" cy="282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5"/>
          <p:cNvSpPr txBox="1">
            <a:spLocks noChangeArrowheads="1"/>
          </p:cNvSpPr>
          <p:nvPr>
            <p:custDataLst>
              <p:tags r:id="rId1"/>
            </p:custDataLst>
          </p:nvPr>
        </p:nvSpPr>
        <p:spPr bwMode="auto">
          <a:xfrm>
            <a:off x="6248400" y="2696633"/>
            <a:ext cx="2590800" cy="36933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altLang="en-US" sz="1800" b="0">
                <a:cs typeface="Arial" pitchFamily="34" charset="0"/>
              </a:rPr>
              <a:t>Lưu V</a:t>
            </a:r>
            <a:r>
              <a:rPr lang="en-US" altLang="en-US" sz="1800" b="0">
                <a:latin typeface="Arial" pitchFamily="34" charset="0"/>
                <a:cs typeface="Arial" pitchFamily="34" charset="0"/>
              </a:rPr>
              <a:t>ĩ</a:t>
            </a:r>
            <a:r>
              <a:rPr lang="en-US" altLang="en-US" sz="1800" b="0">
                <a:cs typeface="Arial" pitchFamily="34" charset="0"/>
              </a:rPr>
              <a:t>nh Phúc</a:t>
            </a:r>
            <a:endParaRPr lang="en-US" altLang="en-US" sz="1800" b="0">
              <a:latin typeface="Arial" pitchFamily="34" charset="0"/>
              <a:cs typeface="Arial" pitchFamily="34" charset="0"/>
            </a:endParaRPr>
          </a:p>
        </p:txBody>
      </p:sp>
      <p:sp>
        <p:nvSpPr>
          <p:cNvPr id="4" name="TextBox 3"/>
          <p:cNvSpPr txBox="1"/>
          <p:nvPr/>
        </p:nvSpPr>
        <p:spPr>
          <a:xfrm>
            <a:off x="2146300" y="1574800"/>
            <a:ext cx="1663700" cy="400110"/>
          </a:xfrm>
          <a:prstGeom prst="rect">
            <a:avLst/>
          </a:prstGeom>
          <a:solidFill>
            <a:schemeClr val="accent3">
              <a:lumMod val="20000"/>
              <a:lumOff val="80000"/>
            </a:schemeClr>
          </a:solidFill>
        </p:spPr>
        <p:txBody>
          <a:bodyPr>
            <a:spAutoFit/>
          </a:bodyPr>
          <a:lstStyle/>
          <a:p>
            <a:pPr algn="ctr" eaLnBrk="1" hangingPunct="1">
              <a:defRPr/>
            </a:pPr>
            <a:r>
              <a:rPr lang="en-US" sz="2000" b="1" dirty="0">
                <a:solidFill>
                  <a:srgbClr val="FF0000"/>
                </a:solidFill>
              </a:rPr>
              <a:t>21 – 12 -1873</a:t>
            </a:r>
            <a:endParaRPr lang="vi-VN" sz="2000" b="1" dirty="0">
              <a:solidFill>
                <a:srgbClr val="FF0000"/>
              </a:solidFill>
            </a:endParaRPr>
          </a:p>
        </p:txBody>
      </p:sp>
    </p:spTree>
    <p:extLst>
      <p:ext uri="{BB962C8B-B14F-4D97-AF65-F5344CB8AC3E}">
        <p14:creationId xmlns:p14="http://schemas.microsoft.com/office/powerpoint/2010/main" val="2199305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8456"/>
                                        </p:tgtEl>
                                        <p:attrNameLst>
                                          <p:attrName>style.visibility</p:attrName>
                                        </p:attrNameLst>
                                      </p:cBhvr>
                                      <p:to>
                                        <p:strVal val="visible"/>
                                      </p:to>
                                    </p:set>
                                    <p:animEffect transition="in" filter="strips(downRight)">
                                      <p:cBhvr>
                                        <p:cTn id="7" dur="2000"/>
                                        <p:tgtEl>
                                          <p:spTgt spid="1845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8458"/>
                                        </p:tgtEl>
                                        <p:attrNameLst>
                                          <p:attrName>style.visibility</p:attrName>
                                        </p:attrNameLst>
                                      </p:cBhvr>
                                      <p:to>
                                        <p:strVal val="visible"/>
                                      </p:to>
                                    </p:set>
                                    <p:animEffect transition="in" filter="strips(downLeft)">
                                      <p:cBhvr>
                                        <p:cTn id="10" dur="2000"/>
                                        <p:tgtEl>
                                          <p:spTgt spid="18458"/>
                                        </p:tgtEl>
                                      </p:cBhvr>
                                    </p:animEffect>
                                  </p:childTnLst>
                                </p:cTn>
                              </p:par>
                              <p:par>
                                <p:cTn id="11" presetID="18" presetClass="entr" presetSubtype="9" fill="hold" grpId="0" nodeType="withEffect">
                                  <p:stCondLst>
                                    <p:cond delay="0"/>
                                  </p:stCondLst>
                                  <p:childTnLst>
                                    <p:set>
                                      <p:cBhvr>
                                        <p:cTn id="12" dur="1" fill="hold">
                                          <p:stCondLst>
                                            <p:cond delay="0"/>
                                          </p:stCondLst>
                                        </p:cTn>
                                        <p:tgtEl>
                                          <p:spTgt spid="18455"/>
                                        </p:tgtEl>
                                        <p:attrNameLst>
                                          <p:attrName>style.visibility</p:attrName>
                                        </p:attrNameLst>
                                      </p:cBhvr>
                                      <p:to>
                                        <p:strVal val="visible"/>
                                      </p:to>
                                    </p:set>
                                    <p:animEffect transition="in" filter="strips(upLeft)">
                                      <p:cBhvr>
                                        <p:cTn id="13" dur="2000"/>
                                        <p:tgtEl>
                                          <p:spTgt spid="18455"/>
                                        </p:tgtEl>
                                      </p:cBhvr>
                                    </p:animEffect>
                                  </p:childTnLst>
                                </p:cTn>
                              </p:par>
                              <p:par>
                                <p:cTn id="14" presetID="18" presetClass="entr" presetSubtype="9" fill="hold" grpId="0" nodeType="withEffect">
                                  <p:stCondLst>
                                    <p:cond delay="0"/>
                                  </p:stCondLst>
                                  <p:childTnLst>
                                    <p:set>
                                      <p:cBhvr>
                                        <p:cTn id="15" dur="1" fill="hold">
                                          <p:stCondLst>
                                            <p:cond delay="0"/>
                                          </p:stCondLst>
                                        </p:cTn>
                                        <p:tgtEl>
                                          <p:spTgt spid="18457"/>
                                        </p:tgtEl>
                                        <p:attrNameLst>
                                          <p:attrName>style.visibility</p:attrName>
                                        </p:attrNameLst>
                                      </p:cBhvr>
                                      <p:to>
                                        <p:strVal val="visible"/>
                                      </p:to>
                                    </p:set>
                                    <p:animEffect transition="in" filter="strips(upLeft)">
                                      <p:cBhvr>
                                        <p:cTn id="16" dur="2000"/>
                                        <p:tgtEl>
                                          <p:spTgt spid="1845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mph" presetSubtype="0" repeatCount="indefinite" fill="hold" grpId="1" nodeType="clickEffect">
                                  <p:stCondLst>
                                    <p:cond delay="0"/>
                                  </p:stCondLst>
                                  <p:endCondLst>
                                    <p:cond evt="onNext" delay="0">
                                      <p:tgtEl>
                                        <p:sldTgt/>
                                      </p:tgtEl>
                                    </p:cond>
                                  </p:endCondLst>
                                  <p:childTnLst>
                                    <p:animScale>
                                      <p:cBhvr>
                                        <p:cTn id="20" dur="2000" fill="hold"/>
                                        <p:tgtEl>
                                          <p:spTgt spid="18456"/>
                                        </p:tgtEl>
                                      </p:cBhvr>
                                      <p:by x="150000" y="150000"/>
                                    </p:animScale>
                                  </p:childTnLst>
                                </p:cTn>
                              </p:par>
                              <p:par>
                                <p:cTn id="21" presetID="21" presetClass="entr" presetSubtype="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8460"/>
                                        </p:tgtEl>
                                        <p:attrNameLst>
                                          <p:attrName>style.visibility</p:attrName>
                                        </p:attrNameLst>
                                      </p:cBhvr>
                                      <p:to>
                                        <p:strVal val="visible"/>
                                      </p:to>
                                    </p:set>
                                    <p:animEffect transition="in" filter="strips(downLeft)">
                                      <p:cBhvr>
                                        <p:cTn id="28" dur="500"/>
                                        <p:tgtEl>
                                          <p:spTgt spid="18460"/>
                                        </p:tgtEl>
                                      </p:cBhvr>
                                    </p:animEffect>
                                  </p:childTnLst>
                                </p:cTn>
                              </p:par>
                              <p:par>
                                <p:cTn id="29" presetID="18" presetClass="entr" presetSubtype="12" repeatCount="indefinite" fill="hold" grpId="0" nodeType="withEffect">
                                  <p:stCondLst>
                                    <p:cond delay="0"/>
                                  </p:stCondLst>
                                  <p:childTnLst>
                                    <p:set>
                                      <p:cBhvr>
                                        <p:cTn id="30" dur="1" fill="hold">
                                          <p:stCondLst>
                                            <p:cond delay="0"/>
                                          </p:stCondLst>
                                        </p:cTn>
                                        <p:tgtEl>
                                          <p:spTgt spid="18445"/>
                                        </p:tgtEl>
                                        <p:attrNameLst>
                                          <p:attrName>style.visibility</p:attrName>
                                        </p:attrNameLst>
                                      </p:cBhvr>
                                      <p:to>
                                        <p:strVal val="visible"/>
                                      </p:to>
                                    </p:set>
                                    <p:animEffect transition="in" filter="strips(downLeft)">
                                      <p:cBhvr>
                                        <p:cTn id="31" dur="2000"/>
                                        <p:tgtEl>
                                          <p:spTgt spid="1844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6" repeatCount="indefinite" fill="hold" grpId="0" nodeType="clickEffect">
                                  <p:stCondLst>
                                    <p:cond delay="0"/>
                                  </p:stCondLst>
                                  <p:childTnLst>
                                    <p:set>
                                      <p:cBhvr>
                                        <p:cTn id="35" dur="1" fill="hold">
                                          <p:stCondLst>
                                            <p:cond delay="0"/>
                                          </p:stCondLst>
                                        </p:cTn>
                                        <p:tgtEl>
                                          <p:spTgt spid="18446"/>
                                        </p:tgtEl>
                                        <p:attrNameLst>
                                          <p:attrName>style.visibility</p:attrName>
                                        </p:attrNameLst>
                                      </p:cBhvr>
                                      <p:to>
                                        <p:strVal val="visible"/>
                                      </p:to>
                                    </p:set>
                                    <p:animEffect transition="in" filter="strips(downRight)">
                                      <p:cBhvr>
                                        <p:cTn id="36" dur="2000"/>
                                        <p:tgtEl>
                                          <p:spTgt spid="18446"/>
                                        </p:tgtEl>
                                      </p:cBhvr>
                                    </p:animEffect>
                                  </p:childTnLst>
                                </p:cTn>
                              </p:par>
                              <p:par>
                                <p:cTn id="37" presetID="18" presetClass="entr" presetSubtype="12" repeatCount="indefinite" fill="hold" grpId="0" nodeType="withEffect">
                                  <p:stCondLst>
                                    <p:cond delay="0"/>
                                  </p:stCondLst>
                                  <p:childTnLst>
                                    <p:set>
                                      <p:cBhvr>
                                        <p:cTn id="38" dur="1" fill="hold">
                                          <p:stCondLst>
                                            <p:cond delay="0"/>
                                          </p:stCondLst>
                                        </p:cTn>
                                        <p:tgtEl>
                                          <p:spTgt spid="18447"/>
                                        </p:tgtEl>
                                        <p:attrNameLst>
                                          <p:attrName>style.visibility</p:attrName>
                                        </p:attrNameLst>
                                      </p:cBhvr>
                                      <p:to>
                                        <p:strVal val="visible"/>
                                      </p:to>
                                    </p:set>
                                    <p:animEffect transition="in" filter="strips(downLeft)">
                                      <p:cBhvr>
                                        <p:cTn id="39" dur="2000"/>
                                        <p:tgtEl>
                                          <p:spTgt spid="18447"/>
                                        </p:tgtEl>
                                      </p:cBhvr>
                                    </p:animEffect>
                                  </p:childTnLst>
                                </p:cTn>
                              </p:par>
                              <p:par>
                                <p:cTn id="40" presetID="18" presetClass="entr" presetSubtype="3" repeatCount="indefinite" fill="hold" grpId="0" nodeType="withEffect">
                                  <p:stCondLst>
                                    <p:cond delay="0"/>
                                  </p:stCondLst>
                                  <p:childTnLst>
                                    <p:set>
                                      <p:cBhvr>
                                        <p:cTn id="41" dur="1" fill="hold">
                                          <p:stCondLst>
                                            <p:cond delay="0"/>
                                          </p:stCondLst>
                                        </p:cTn>
                                        <p:tgtEl>
                                          <p:spTgt spid="18448"/>
                                        </p:tgtEl>
                                        <p:attrNameLst>
                                          <p:attrName>style.visibility</p:attrName>
                                        </p:attrNameLst>
                                      </p:cBhvr>
                                      <p:to>
                                        <p:strVal val="visible"/>
                                      </p:to>
                                    </p:set>
                                    <p:animEffect transition="in" filter="strips(upRight)">
                                      <p:cBhvr>
                                        <p:cTn id="42" dur="2000"/>
                                        <p:tgtEl>
                                          <p:spTgt spid="1844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repeatCount="300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Effect transition="in" filter="fade">
                                      <p:cBhvr>
                                        <p:cTn id="49" dur="1000"/>
                                        <p:tgtEl>
                                          <p:spTgt spid="24"/>
                                        </p:tgtEl>
                                      </p:cBhvr>
                                    </p:animEffect>
                                  </p:childTnLst>
                                </p:cTn>
                              </p:par>
                              <p:par>
                                <p:cTn id="50" presetID="53" presetClass="entr" presetSubtype="16"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down)">
                                      <p:cBhvr>
                                        <p:cTn id="57" dur="500"/>
                                        <p:tgtEl>
                                          <p:spTgt spid="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1" presetClass="entr" presetSubtype="1"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heel(1)">
                                      <p:cBhvr>
                                        <p:cTn id="62" dur="2000"/>
                                        <p:tgtEl>
                                          <p:spTgt spid="2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down)">
                                      <p:cBhvr>
                                        <p:cTn id="65" dur="500"/>
                                        <p:tgtEl>
                                          <p:spTgt spid="3"/>
                                        </p:tgtEl>
                                      </p:cBhvr>
                                    </p:animEffect>
                                  </p:childTnLst>
                                </p:cTn>
                              </p:par>
                              <p:par>
                                <p:cTn id="66" presetID="42" presetClass="exit" presetSubtype="0" fill="hold" nodeType="withEffect">
                                  <p:stCondLst>
                                    <p:cond delay="0"/>
                                  </p:stCondLst>
                                  <p:childTnLst>
                                    <p:animEffect transition="out" filter="fade">
                                      <p:cBhvr>
                                        <p:cTn id="67" dur="1000"/>
                                        <p:tgtEl>
                                          <p:spTgt spid="25"/>
                                        </p:tgtEl>
                                      </p:cBhvr>
                                    </p:animEffect>
                                    <p:anim calcmode="lin" valueType="num">
                                      <p:cBhvr>
                                        <p:cTn id="68" dur="1000"/>
                                        <p:tgtEl>
                                          <p:spTgt spid="25"/>
                                        </p:tgtEl>
                                        <p:attrNameLst>
                                          <p:attrName>ppt_x</p:attrName>
                                        </p:attrNameLst>
                                      </p:cBhvr>
                                      <p:tavLst>
                                        <p:tav tm="0">
                                          <p:val>
                                            <p:strVal val="ppt_x"/>
                                          </p:val>
                                        </p:tav>
                                        <p:tav tm="100000">
                                          <p:val>
                                            <p:strVal val="ppt_x"/>
                                          </p:val>
                                        </p:tav>
                                      </p:tavLst>
                                    </p:anim>
                                    <p:anim calcmode="lin" valueType="num">
                                      <p:cBhvr>
                                        <p:cTn id="69" dur="1000"/>
                                        <p:tgtEl>
                                          <p:spTgt spid="25"/>
                                        </p:tgtEl>
                                        <p:attrNameLst>
                                          <p:attrName>ppt_y</p:attrName>
                                        </p:attrNameLst>
                                      </p:cBhvr>
                                      <p:tavLst>
                                        <p:tav tm="0">
                                          <p:val>
                                            <p:strVal val="ppt_y"/>
                                          </p:val>
                                        </p:tav>
                                        <p:tav tm="100000">
                                          <p:val>
                                            <p:strVal val="ppt_y+.1"/>
                                          </p:val>
                                        </p:tav>
                                      </p:tavLst>
                                    </p:anim>
                                    <p:set>
                                      <p:cBhvr>
                                        <p:cTn id="70" dur="1" fill="hold">
                                          <p:stCondLst>
                                            <p:cond delay="999"/>
                                          </p:stCondLst>
                                        </p:cTn>
                                        <p:tgtEl>
                                          <p:spTgt spid="25"/>
                                        </p:tgtEl>
                                        <p:attrNameLst>
                                          <p:attrName>style.visibility</p:attrName>
                                        </p:attrNameLst>
                                      </p:cBhvr>
                                      <p:to>
                                        <p:strVal val="hidden"/>
                                      </p:to>
                                    </p:set>
                                  </p:childTnLst>
                                </p:cTn>
                              </p:par>
                              <p:par>
                                <p:cTn id="71" presetID="53" presetClass="entr" presetSubtype="16"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fltVal val="0"/>
                                          </p:val>
                                        </p:tav>
                                        <p:tav tm="100000">
                                          <p:val>
                                            <p:strVal val="#ppt_h"/>
                                          </p:val>
                                        </p:tav>
                                      </p:tavLst>
                                    </p:anim>
                                    <p:animEffect transition="in" filter="fade">
                                      <p:cBhvr>
                                        <p:cTn id="75" dur="500"/>
                                        <p:tgtEl>
                                          <p:spTgt spid="28"/>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500" fill="hold"/>
                                        <p:tgtEl>
                                          <p:spTgt spid="30"/>
                                        </p:tgtEl>
                                        <p:attrNameLst>
                                          <p:attrName>ppt_w</p:attrName>
                                        </p:attrNameLst>
                                      </p:cBhvr>
                                      <p:tavLst>
                                        <p:tav tm="0">
                                          <p:val>
                                            <p:fltVal val="0"/>
                                          </p:val>
                                        </p:tav>
                                        <p:tav tm="100000">
                                          <p:val>
                                            <p:strVal val="#ppt_w"/>
                                          </p:val>
                                        </p:tav>
                                      </p:tavLst>
                                    </p:anim>
                                    <p:anim calcmode="lin" valueType="num">
                                      <p:cBhvr>
                                        <p:cTn id="79" dur="500" fill="hold"/>
                                        <p:tgtEl>
                                          <p:spTgt spid="30"/>
                                        </p:tgtEl>
                                        <p:attrNameLst>
                                          <p:attrName>ppt_h</p:attrName>
                                        </p:attrNameLst>
                                      </p:cBhvr>
                                      <p:tavLst>
                                        <p:tav tm="0">
                                          <p:val>
                                            <p:fltVal val="0"/>
                                          </p:val>
                                        </p:tav>
                                        <p:tav tm="100000">
                                          <p:val>
                                            <p:strVal val="#ppt_h"/>
                                          </p:val>
                                        </p:tav>
                                      </p:tavLst>
                                    </p:anim>
                                    <p:animEffect transition="in" filter="fade">
                                      <p:cBhvr>
                                        <p:cTn id="80" dur="500"/>
                                        <p:tgtEl>
                                          <p:spTgt spid="30"/>
                                        </p:tgtEl>
                                      </p:cBhvr>
                                    </p:animEffect>
                                  </p:childTnLst>
                                </p:cTn>
                              </p:par>
                              <p:par>
                                <p:cTn id="81" presetID="42" presetClass="exit" presetSubtype="0" fill="hold" grpId="1" nodeType="withEffect">
                                  <p:stCondLst>
                                    <p:cond delay="0"/>
                                  </p:stCondLst>
                                  <p:childTnLst>
                                    <p:animEffect transition="out" filter="fade">
                                      <p:cBhvr>
                                        <p:cTn id="82" dur="1000"/>
                                        <p:tgtEl>
                                          <p:spTgt spid="2"/>
                                        </p:tgtEl>
                                      </p:cBhvr>
                                    </p:animEffect>
                                    <p:anim calcmode="lin" valueType="num">
                                      <p:cBhvr>
                                        <p:cTn id="83" dur="1000"/>
                                        <p:tgtEl>
                                          <p:spTgt spid="2"/>
                                        </p:tgtEl>
                                        <p:attrNameLst>
                                          <p:attrName>ppt_x</p:attrName>
                                        </p:attrNameLst>
                                      </p:cBhvr>
                                      <p:tavLst>
                                        <p:tav tm="0">
                                          <p:val>
                                            <p:strVal val="ppt_x"/>
                                          </p:val>
                                        </p:tav>
                                        <p:tav tm="100000">
                                          <p:val>
                                            <p:strVal val="ppt_x"/>
                                          </p:val>
                                        </p:tav>
                                      </p:tavLst>
                                    </p:anim>
                                    <p:anim calcmode="lin" valueType="num">
                                      <p:cBhvr>
                                        <p:cTn id="84" dur="1000"/>
                                        <p:tgtEl>
                                          <p:spTgt spid="2"/>
                                        </p:tgtEl>
                                        <p:attrNameLst>
                                          <p:attrName>ppt_y</p:attrName>
                                        </p:attrNameLst>
                                      </p:cBhvr>
                                      <p:tavLst>
                                        <p:tav tm="0">
                                          <p:val>
                                            <p:strVal val="ppt_y"/>
                                          </p:val>
                                        </p:tav>
                                        <p:tav tm="100000">
                                          <p:val>
                                            <p:strVal val="ppt_y+.1"/>
                                          </p:val>
                                        </p:tav>
                                      </p:tavLst>
                                    </p:anim>
                                    <p:set>
                                      <p:cBhvr>
                                        <p:cTn id="85"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5" grpId="0" animBg="1"/>
      <p:bldP spid="18446" grpId="0" animBg="1"/>
      <p:bldP spid="18447" grpId="0" animBg="1"/>
      <p:bldP spid="18448" grpId="0" animBg="1"/>
      <p:bldP spid="18455" grpId="0" animBg="1"/>
      <p:bldP spid="18456" grpId="0" animBg="1"/>
      <p:bldP spid="18456" grpId="1" animBg="1"/>
      <p:bldP spid="18457" grpId="0" animBg="1"/>
      <p:bldP spid="18458" grpId="0" animBg="1"/>
      <p:bldP spid="18460" grpId="0" animBg="1"/>
      <p:bldP spid="2" grpId="0" animBg="1"/>
      <p:bldP spid="2" grpId="1" animBg="1"/>
      <p:bldP spid="3" grpId="0" animBg="1"/>
      <p:bldP spid="30"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457200"/>
            <a:ext cx="8610600" cy="517064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5400" dirty="0" smtClean="0">
                <a:latin typeface="Times New Roman" pitchFamily="18" charset="0"/>
                <a:cs typeface="Times New Roman" pitchFamily="18" charset="0"/>
              </a:rPr>
              <a:t> </a:t>
            </a:r>
            <a:r>
              <a:rPr lang="en-US" sz="6600" dirty="0" smtClean="0">
                <a:latin typeface="Times New Roman" pitchFamily="18" charset="0"/>
                <a:cs typeface="Times New Roman" pitchFamily="18" charset="0"/>
              </a:rPr>
              <a:t>-</a:t>
            </a:r>
            <a:r>
              <a:rPr lang="en-US" sz="6600" dirty="0" err="1" smtClean="0">
                <a:latin typeface="Times New Roman" pitchFamily="18" charset="0"/>
                <a:cs typeface="Times New Roman" pitchFamily="18" charset="0"/>
              </a:rPr>
              <a:t>Ngày</a:t>
            </a:r>
            <a:r>
              <a:rPr lang="en-US" sz="6600" dirty="0" smtClean="0">
                <a:latin typeface="Times New Roman" pitchFamily="18" charset="0"/>
                <a:cs typeface="Times New Roman" pitchFamily="18" charset="0"/>
              </a:rPr>
              <a:t> </a:t>
            </a:r>
            <a:r>
              <a:rPr lang="en-US" sz="6600" dirty="0">
                <a:latin typeface="Times New Roman" pitchFamily="18" charset="0"/>
                <a:cs typeface="Times New Roman" pitchFamily="18" charset="0"/>
              </a:rPr>
              <a:t>15-3-1874, </a:t>
            </a:r>
            <a:r>
              <a:rPr lang="en-US" sz="6600" dirty="0" err="1" smtClean="0">
                <a:latin typeface="Times New Roman" pitchFamily="18" charset="0"/>
                <a:cs typeface="Times New Roman" pitchFamily="18" charset="0"/>
              </a:rPr>
              <a:t>Nhà</a:t>
            </a:r>
            <a:r>
              <a:rPr lang="en-US" sz="6600" dirty="0" smtClean="0">
                <a:latin typeface="Times New Roman" pitchFamily="18" charset="0"/>
                <a:cs typeface="Times New Roman" pitchFamily="18" charset="0"/>
              </a:rPr>
              <a:t> </a:t>
            </a:r>
            <a:r>
              <a:rPr lang="en-US" sz="6600" dirty="0" err="1">
                <a:latin typeface="Times New Roman" pitchFamily="18" charset="0"/>
                <a:cs typeface="Times New Roman" pitchFamily="18" charset="0"/>
              </a:rPr>
              <a:t>Nguyễn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kí</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với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Pháp</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hiệp</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ước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Giáp</a:t>
            </a:r>
            <a:r>
              <a:rPr lang="en-US" sz="6600" dirty="0">
                <a:latin typeface="Times New Roman" pitchFamily="18" charset="0"/>
                <a:cs typeface="Times New Roman" pitchFamily="18" charset="0"/>
              </a:rPr>
              <a:t>  </a:t>
            </a:r>
            <a:r>
              <a:rPr lang="en-US" sz="6600" dirty="0" err="1" smtClean="0">
                <a:latin typeface="Times New Roman" pitchFamily="18" charset="0"/>
                <a:cs typeface="Times New Roman" pitchFamily="18" charset="0"/>
              </a:rPr>
              <a:t>Tuất</a:t>
            </a:r>
            <a:r>
              <a:rPr lang="en-US" sz="6600" dirty="0" smtClean="0">
                <a:latin typeface="Times New Roman" pitchFamily="18" charset="0"/>
                <a:cs typeface="Times New Roman" pitchFamily="18" charset="0"/>
              </a:rPr>
              <a:t>.</a:t>
            </a:r>
          </a:p>
          <a:p>
            <a:r>
              <a:rPr lang="en-US" sz="6600" dirty="0" err="1" smtClean="0">
                <a:latin typeface="Times New Roman" pitchFamily="18" charset="0"/>
                <a:cs typeface="Times New Roman" pitchFamily="18" charset="0"/>
              </a:rPr>
              <a:t>Nội</a:t>
            </a:r>
            <a:r>
              <a:rPr lang="en-US" sz="6600" dirty="0" smtClean="0">
                <a:latin typeface="Times New Roman" pitchFamily="18" charset="0"/>
                <a:cs typeface="Times New Roman" pitchFamily="18" charset="0"/>
              </a:rPr>
              <a:t> dung:  </a:t>
            </a:r>
            <a:r>
              <a:rPr lang="en-US" sz="6600" dirty="0" err="1" smtClean="0">
                <a:latin typeface="Times New Roman" pitchFamily="18" charset="0"/>
                <a:cs typeface="Times New Roman" pitchFamily="18" charset="0"/>
              </a:rPr>
              <a:t>Quân</a:t>
            </a:r>
            <a:r>
              <a:rPr lang="en-US" sz="6600" dirty="0" smtClean="0">
                <a:latin typeface="Times New Roman" pitchFamily="18" charset="0"/>
                <a:cs typeface="Times New Roman" pitchFamily="18" charset="0"/>
              </a:rPr>
              <a:t> </a:t>
            </a:r>
            <a:r>
              <a:rPr lang="en-US" sz="6600" dirty="0" err="1">
                <a:latin typeface="Times New Roman" pitchFamily="18" charset="0"/>
                <a:cs typeface="Times New Roman" pitchFamily="18" charset="0"/>
              </a:rPr>
              <a:t>Pháp</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rút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khỏi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Bắc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Kì</a:t>
            </a:r>
            <a:r>
              <a:rPr lang="en-US" sz="6600" dirty="0" smtClean="0">
                <a:latin typeface="Times New Roman" pitchFamily="18" charset="0"/>
                <a:cs typeface="Times New Roman" pitchFamily="18" charset="0"/>
              </a:rPr>
              <a:t>.</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9925" y="592261"/>
            <a:ext cx="5492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317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1" y="3810000"/>
            <a:ext cx="8305800" cy="258532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Triều</a:t>
            </a:r>
            <a:r>
              <a:rPr lang="en-US" sz="5400" dirty="0" smtClean="0">
                <a:latin typeface="Times New Roman" pitchFamily="18" charset="0"/>
                <a:cs typeface="Times New Roman" pitchFamily="18" charset="0"/>
              </a:rPr>
              <a:t> </a:t>
            </a:r>
            <a:r>
              <a:rPr lang="en-US" sz="5400" dirty="0" err="1">
                <a:latin typeface="Times New Roman" pitchFamily="18" charset="0"/>
                <a:cs typeface="Times New Roman" pitchFamily="18" charset="0"/>
              </a:rPr>
              <a:t>đình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thừa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nhận</a:t>
            </a:r>
            <a:r>
              <a:rPr lang="en-US" sz="5400" dirty="0">
                <a:latin typeface="Times New Roman" pitchFamily="18" charset="0"/>
                <a:cs typeface="Times New Roman" pitchFamily="18" charset="0"/>
              </a:rPr>
              <a:t> 6 </a:t>
            </a:r>
            <a:r>
              <a:rPr lang="en-US" sz="5400" dirty="0" err="1">
                <a:latin typeface="Times New Roman" pitchFamily="18" charset="0"/>
                <a:cs typeface="Times New Roman" pitchFamily="18" charset="0"/>
              </a:rPr>
              <a:t>tỉnh</a:t>
            </a:r>
            <a:r>
              <a:rPr lang="en-US" sz="5400" dirty="0">
                <a:latin typeface="Times New Roman" pitchFamily="18" charset="0"/>
                <a:cs typeface="Times New Roman" pitchFamily="18" charset="0"/>
              </a:rPr>
              <a:t> Nam </a:t>
            </a:r>
            <a:r>
              <a:rPr lang="en-US" sz="5400" dirty="0" err="1">
                <a:latin typeface="Times New Roman" pitchFamily="18" charset="0"/>
                <a:cs typeface="Times New Roman" pitchFamily="18" charset="0"/>
              </a:rPr>
              <a:t>Kì</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hoàn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toàn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thuộc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Pháp</a:t>
            </a:r>
            <a:r>
              <a:rPr lang="en-US" sz="5400" dirty="0">
                <a:latin typeface="Times New Roman" pitchFamily="18" charset="0"/>
                <a:cs typeface="Times New Roman" pitchFamily="18" charset="0"/>
              </a:rPr>
              <a:t>.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13756"/>
            <a:ext cx="3200400" cy="3124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76200"/>
            <a:ext cx="39052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a:off x="2438400" y="1219200"/>
            <a:ext cx="5105400" cy="18288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5029200" y="533400"/>
            <a:ext cx="3352800" cy="28045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6126" y="3157538"/>
            <a:ext cx="5492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752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arn(inVertical)">
                                      <p:cBhvr>
                                        <p:cTn id="7" dur="500"/>
                                        <p:tgtEl>
                                          <p:spTgt spid="14339"/>
                                        </p:tgtEl>
                                      </p:cBhvr>
                                    </p:animEffect>
                                  </p:childTnLst>
                                </p:cTn>
                              </p:par>
                              <p:par>
                                <p:cTn id="8" presetID="16" presetClass="entr" presetSubtype="21"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barn(inVertical)">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4578"/>
                                        </p:tgtEl>
                                        <p:attrNameLst>
                                          <p:attrName>style.visibility</p:attrName>
                                        </p:attrNameLst>
                                      </p:cBhvr>
                                      <p:to>
                                        <p:strVal val="visible"/>
                                      </p:to>
                                    </p:set>
                                    <p:animEffect transition="in" filter="barn(inVertical)">
                                      <p:cBhvr>
                                        <p:cTn id="30"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304800" y="382013"/>
            <a:ext cx="8534400" cy="6186309"/>
          </a:xfrm>
          <a:prstGeom prst="rect">
            <a:avLst/>
          </a:prstGeom>
        </p:spPr>
        <p:txBody>
          <a:bodyPr wrap="square">
            <a:spAutoFit/>
          </a:bodyPr>
          <a:lstStyle/>
          <a:p>
            <a:r>
              <a:rPr lang="en-US" sz="4400" dirty="0" err="1">
                <a:solidFill>
                  <a:srgbClr val="FF0000"/>
                </a:solidFill>
                <a:latin typeface="Times New Roman" pitchFamily="18" charset="0"/>
                <a:cs typeface="Times New Roman" pitchFamily="18" charset="0"/>
              </a:rPr>
              <a:t>Câu</a:t>
            </a:r>
            <a:r>
              <a:rPr lang="en-US" sz="4400" dirty="0">
                <a:solidFill>
                  <a:srgbClr val="FF0000"/>
                </a:solidFill>
                <a:latin typeface="Times New Roman" pitchFamily="18" charset="0"/>
                <a:cs typeface="Times New Roman" pitchFamily="18" charset="0"/>
              </a:rPr>
              <a:t> 2. </a:t>
            </a:r>
            <a:r>
              <a:rPr lang="en-US" sz="4400" i="1" dirty="0" err="1">
                <a:solidFill>
                  <a:srgbClr val="FF0000"/>
                </a:solidFill>
                <a:latin typeface="Times New Roman" pitchFamily="18" charset="0"/>
                <a:cs typeface="Times New Roman" pitchFamily="18" charset="0"/>
              </a:rPr>
              <a:t>Pháp</a:t>
            </a:r>
            <a:r>
              <a:rPr lang="en-US" sz="4400" i="1" dirty="0">
                <a:solidFill>
                  <a:srgbClr val="FF0000"/>
                </a:solidFill>
                <a:latin typeface="Times New Roman" pitchFamily="18" charset="0"/>
                <a:cs typeface="Times New Roman" pitchFamily="18" charset="0"/>
              </a:rPr>
              <a:t> </a:t>
            </a:r>
            <a:r>
              <a:rPr lang="en-US" sz="4400" i="1" dirty="0" err="1" smtClean="0">
                <a:solidFill>
                  <a:srgbClr val="FF0000"/>
                </a:solidFill>
                <a:latin typeface="Times New Roman" pitchFamily="18" charset="0"/>
                <a:cs typeface="Times New Roman" pitchFamily="18" charset="0"/>
              </a:rPr>
              <a:t>tấn</a:t>
            </a:r>
            <a:r>
              <a:rPr lang="en-US" sz="4400" i="1" dirty="0" smtClean="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công</a:t>
            </a:r>
            <a:r>
              <a:rPr lang="en-US" sz="4400" i="1" dirty="0">
                <a:solidFill>
                  <a:srgbClr val="FF0000"/>
                </a:solidFill>
                <a:latin typeface="Times New Roman" pitchFamily="18" charset="0"/>
                <a:cs typeface="Times New Roman" pitchFamily="18" charset="0"/>
              </a:rPr>
              <a:t> </a:t>
            </a:r>
            <a:r>
              <a:rPr lang="en-US" sz="4400" i="1" dirty="0" smtClean="0">
                <a:solidFill>
                  <a:srgbClr val="FF0000"/>
                </a:solidFill>
                <a:latin typeface="Times New Roman" pitchFamily="18" charset="0"/>
                <a:cs typeface="Times New Roman" pitchFamily="18" charset="0"/>
              </a:rPr>
              <a:t> </a:t>
            </a:r>
            <a:r>
              <a:rPr lang="en-US" sz="4400" i="1" dirty="0" err="1" smtClean="0">
                <a:solidFill>
                  <a:srgbClr val="FF0000"/>
                </a:solidFill>
                <a:latin typeface="Times New Roman" pitchFamily="18" charset="0"/>
                <a:cs typeface="Times New Roman" pitchFamily="18" charset="0"/>
              </a:rPr>
              <a:t>Đà</a:t>
            </a:r>
            <a:r>
              <a:rPr lang="en-US" sz="4400" i="1" dirty="0" smtClean="0">
                <a:solidFill>
                  <a:srgbClr val="FF0000"/>
                </a:solidFill>
                <a:latin typeface="Times New Roman" pitchFamily="18" charset="0"/>
                <a:cs typeface="Times New Roman" pitchFamily="18" charset="0"/>
              </a:rPr>
              <a:t> </a:t>
            </a:r>
            <a:r>
              <a:rPr lang="en-US" sz="4400" i="1" dirty="0" err="1" smtClean="0">
                <a:solidFill>
                  <a:srgbClr val="FF0000"/>
                </a:solidFill>
                <a:latin typeface="Times New Roman" pitchFamily="18" charset="0"/>
                <a:cs typeface="Times New Roman" pitchFamily="18" charset="0"/>
              </a:rPr>
              <a:t>Nẵng</a:t>
            </a:r>
            <a:r>
              <a:rPr lang="en-US" sz="4400" i="1" dirty="0" smtClean="0">
                <a:solidFill>
                  <a:srgbClr val="FF0000"/>
                </a:solidFill>
                <a:latin typeface="Times New Roman" pitchFamily="18" charset="0"/>
                <a:cs typeface="Times New Roman" pitchFamily="18" charset="0"/>
              </a:rPr>
              <a:t> </a:t>
            </a:r>
            <a:r>
              <a:rPr lang="en-US" sz="4400" i="1" dirty="0" err="1" smtClean="0">
                <a:solidFill>
                  <a:srgbClr val="FF0000"/>
                </a:solidFill>
                <a:latin typeface="Times New Roman" pitchFamily="18" charset="0"/>
                <a:cs typeface="Times New Roman" pitchFamily="18" charset="0"/>
              </a:rPr>
              <a:t>mở</a:t>
            </a:r>
            <a:r>
              <a:rPr lang="en-US" sz="4400" i="1" dirty="0" smtClean="0">
                <a:solidFill>
                  <a:srgbClr val="FF0000"/>
                </a:solidFill>
                <a:latin typeface="Times New Roman" pitchFamily="18" charset="0"/>
                <a:cs typeface="Times New Roman" pitchFamily="18" charset="0"/>
              </a:rPr>
              <a:t> </a:t>
            </a:r>
            <a:r>
              <a:rPr lang="en-US" sz="4400" i="1" dirty="0" err="1" smtClean="0">
                <a:solidFill>
                  <a:srgbClr val="FF0000"/>
                </a:solidFill>
                <a:latin typeface="Times New Roman" pitchFamily="18" charset="0"/>
                <a:cs typeface="Times New Roman" pitchFamily="18" charset="0"/>
              </a:rPr>
              <a:t>đầu</a:t>
            </a:r>
            <a:r>
              <a:rPr lang="en-US" sz="4400" i="1" dirty="0" smtClean="0">
                <a:solidFill>
                  <a:srgbClr val="FF0000"/>
                </a:solidFill>
                <a:latin typeface="Times New Roman" pitchFamily="18" charset="0"/>
                <a:cs typeface="Times New Roman" pitchFamily="18" charset="0"/>
              </a:rPr>
              <a:t> </a:t>
            </a:r>
            <a:r>
              <a:rPr lang="en-US" sz="4400" i="1" dirty="0" err="1" smtClean="0">
                <a:solidFill>
                  <a:srgbClr val="FF0000"/>
                </a:solidFill>
                <a:latin typeface="Times New Roman" pitchFamily="18" charset="0"/>
                <a:cs typeface="Times New Roman" pitchFamily="18" charset="0"/>
              </a:rPr>
              <a:t>cho</a:t>
            </a:r>
            <a:r>
              <a:rPr lang="en-US" sz="4400" i="1" dirty="0" smtClean="0">
                <a:solidFill>
                  <a:srgbClr val="FF0000"/>
                </a:solidFill>
                <a:latin typeface="Times New Roman" pitchFamily="18" charset="0"/>
                <a:cs typeface="Times New Roman" pitchFamily="18" charset="0"/>
              </a:rPr>
              <a:t> </a:t>
            </a:r>
            <a:r>
              <a:rPr lang="en-US" sz="4400" i="1" dirty="0" err="1" smtClean="0">
                <a:solidFill>
                  <a:srgbClr val="FF0000"/>
                </a:solidFill>
                <a:latin typeface="Times New Roman" pitchFamily="18" charset="0"/>
                <a:cs typeface="Times New Roman" pitchFamily="18" charset="0"/>
              </a:rPr>
              <a:t>việc</a:t>
            </a:r>
            <a:r>
              <a:rPr lang="en-US" sz="4400" i="1" dirty="0" smtClean="0">
                <a:solidFill>
                  <a:srgbClr val="FF0000"/>
                </a:solidFill>
                <a:latin typeface="Times New Roman" pitchFamily="18" charset="0"/>
                <a:cs typeface="Times New Roman" pitchFamily="18" charset="0"/>
              </a:rPr>
              <a:t> :</a:t>
            </a:r>
            <a:endParaRPr lang="en-US" sz="4400" dirty="0">
              <a:solidFill>
                <a:srgbClr val="FF0000"/>
              </a:solidFill>
              <a:latin typeface="Times New Roman" pitchFamily="18" charset="0"/>
              <a:cs typeface="Times New Roman" pitchFamily="18" charset="0"/>
            </a:endParaRP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Chiếm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Nẵng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kéo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Huế</a:t>
            </a:r>
            <a:r>
              <a:rPr lang="en-US" sz="4400" dirty="0">
                <a:latin typeface="Times New Roman" pitchFamily="18" charset="0"/>
                <a:cs typeface="Times New Roman" pitchFamily="18" charset="0"/>
              </a:rPr>
              <a:t>                      B. </a:t>
            </a:r>
            <a:r>
              <a:rPr lang="en-US" sz="4400" dirty="0" err="1">
                <a:latin typeface="Times New Roman" pitchFamily="18" charset="0"/>
                <a:cs typeface="Times New Roman" pitchFamily="18" charset="0"/>
              </a:rPr>
              <a:t>Buộc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Huế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chóng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đầu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hàng</a:t>
            </a:r>
            <a:r>
              <a:rPr lang="en-US" sz="4400" dirty="0">
                <a:latin typeface="Times New Roman" pitchFamily="18" charset="0"/>
                <a:cs typeface="Times New Roman" pitchFamily="18" charset="0"/>
              </a:rPr>
              <a:t>.</a:t>
            </a:r>
          </a:p>
          <a:p>
            <a:r>
              <a:rPr lang="en-US" sz="4400" dirty="0" smtClean="0">
                <a:latin typeface="Times New Roman" pitchFamily="18" charset="0"/>
                <a:cs typeface="Times New Roman" pitchFamily="18" charset="0"/>
              </a:rPr>
              <a:t>       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Thực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hiện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đánh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nhanh</a:t>
            </a:r>
            <a:r>
              <a:rPr lang="en-US" sz="4400" dirty="0">
                <a:latin typeface="Times New Roman" pitchFamily="18" charset="0"/>
                <a:cs typeface="Times New Roman" pitchFamily="18" charset="0"/>
              </a:rPr>
              <a:t>”. </a:t>
            </a:r>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D</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Chiếm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Nẵng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khống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miền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Trung</a:t>
            </a:r>
            <a:r>
              <a:rPr lang="en-US" sz="4400" dirty="0">
                <a:latin typeface="Times New Roman" pitchFamily="18" charset="0"/>
                <a:cs typeface="Times New Roman" pitchFamily="18" charset="0"/>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0"/>
            <a:ext cx="884237" cy="762000"/>
          </a:xfrm>
          <a:prstGeom prst="rect">
            <a:avLst/>
          </a:prstGeom>
          <a:noFill/>
          <a:ln>
            <a:noFill/>
          </a:ln>
          <a:effectLst/>
        </p:spPr>
      </p:pic>
    </p:spTree>
    <p:extLst>
      <p:ext uri="{BB962C8B-B14F-4D97-AF65-F5344CB8AC3E}">
        <p14:creationId xmlns:p14="http://schemas.microsoft.com/office/powerpoint/2010/main" val="36281822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94205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9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276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8"/>
          <p:cNvSpPr txBox="1">
            <a:spLocks noChangeArrowheads="1"/>
          </p:cNvSpPr>
          <p:nvPr/>
        </p:nvSpPr>
        <p:spPr bwMode="auto">
          <a:xfrm>
            <a:off x="7010400" y="3354918"/>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spcBef>
                <a:spcPct val="50000"/>
              </a:spcBef>
            </a:pPr>
            <a:r>
              <a:rPr lang="en-US" altLang="en-US" sz="1800" b="1">
                <a:solidFill>
                  <a:schemeClr val="bg1"/>
                </a:solidFill>
                <a:cs typeface="Times New Roman" pitchFamily="18" charset="0"/>
              </a:rPr>
              <a:t>Cầu Giấy 1884</a:t>
            </a:r>
          </a:p>
        </p:txBody>
      </p:sp>
      <p:pic>
        <p:nvPicPr>
          <p:cNvPr id="2253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776818"/>
            <a:ext cx="4419600" cy="3814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Group 22"/>
          <p:cNvGrpSpPr>
            <a:grpSpLocks/>
          </p:cNvGrpSpPr>
          <p:nvPr/>
        </p:nvGrpSpPr>
        <p:grpSpPr bwMode="auto">
          <a:xfrm>
            <a:off x="4986338" y="1498601"/>
            <a:ext cx="2703512" cy="2662767"/>
            <a:chOff x="3110" y="2381"/>
            <a:chExt cx="1703" cy="1677"/>
          </a:xfrm>
        </p:grpSpPr>
        <p:sp>
          <p:nvSpPr>
            <p:cNvPr id="26639" name="Freeform 19"/>
            <p:cNvSpPr>
              <a:spLocks/>
            </p:cNvSpPr>
            <p:nvPr/>
          </p:nvSpPr>
          <p:spPr bwMode="auto">
            <a:xfrm>
              <a:off x="3494" y="2381"/>
              <a:ext cx="1319" cy="1677"/>
            </a:xfrm>
            <a:custGeom>
              <a:avLst/>
              <a:gdLst>
                <a:gd name="T0" fmla="*/ 1165 w 1319"/>
                <a:gd name="T1" fmla="*/ 0 h 1677"/>
                <a:gd name="T2" fmla="*/ 1242 w 1319"/>
                <a:gd name="T3" fmla="*/ 141 h 1677"/>
                <a:gd name="T4" fmla="*/ 1191 w 1319"/>
                <a:gd name="T5" fmla="*/ 269 h 1677"/>
                <a:gd name="T6" fmla="*/ 1242 w 1319"/>
                <a:gd name="T7" fmla="*/ 333 h 1677"/>
                <a:gd name="T8" fmla="*/ 1255 w 1319"/>
                <a:gd name="T9" fmla="*/ 371 h 1677"/>
                <a:gd name="T10" fmla="*/ 1293 w 1319"/>
                <a:gd name="T11" fmla="*/ 448 h 1677"/>
                <a:gd name="T12" fmla="*/ 1306 w 1319"/>
                <a:gd name="T13" fmla="*/ 627 h 1677"/>
                <a:gd name="T14" fmla="*/ 1319 w 1319"/>
                <a:gd name="T15" fmla="*/ 793 h 1677"/>
                <a:gd name="T16" fmla="*/ 1268 w 1319"/>
                <a:gd name="T17" fmla="*/ 806 h 1677"/>
                <a:gd name="T18" fmla="*/ 1191 w 1319"/>
                <a:gd name="T19" fmla="*/ 857 h 1677"/>
                <a:gd name="T20" fmla="*/ 1101 w 1319"/>
                <a:gd name="T21" fmla="*/ 883 h 1677"/>
                <a:gd name="T22" fmla="*/ 1076 w 1319"/>
                <a:gd name="T23" fmla="*/ 845 h 1677"/>
                <a:gd name="T24" fmla="*/ 1037 w 1319"/>
                <a:gd name="T25" fmla="*/ 819 h 1677"/>
                <a:gd name="T26" fmla="*/ 973 w 1319"/>
                <a:gd name="T27" fmla="*/ 755 h 1677"/>
                <a:gd name="T28" fmla="*/ 935 w 1319"/>
                <a:gd name="T29" fmla="*/ 1024 h 1677"/>
                <a:gd name="T30" fmla="*/ 884 w 1319"/>
                <a:gd name="T31" fmla="*/ 1062 h 1677"/>
                <a:gd name="T32" fmla="*/ 858 w 1319"/>
                <a:gd name="T33" fmla="*/ 1190 h 1677"/>
                <a:gd name="T34" fmla="*/ 743 w 1319"/>
                <a:gd name="T35" fmla="*/ 1254 h 1677"/>
                <a:gd name="T36" fmla="*/ 666 w 1319"/>
                <a:gd name="T37" fmla="*/ 1293 h 1677"/>
                <a:gd name="T38" fmla="*/ 615 w 1319"/>
                <a:gd name="T39" fmla="*/ 1318 h 1677"/>
                <a:gd name="T40" fmla="*/ 589 w 1319"/>
                <a:gd name="T41" fmla="*/ 1357 h 1677"/>
                <a:gd name="T42" fmla="*/ 551 w 1319"/>
                <a:gd name="T43" fmla="*/ 1369 h 1677"/>
                <a:gd name="T44" fmla="*/ 384 w 1319"/>
                <a:gd name="T45" fmla="*/ 1433 h 1677"/>
                <a:gd name="T46" fmla="*/ 269 w 1319"/>
                <a:gd name="T47" fmla="*/ 1523 h 1677"/>
                <a:gd name="T48" fmla="*/ 218 w 1319"/>
                <a:gd name="T49" fmla="*/ 1600 h 1677"/>
                <a:gd name="T50" fmla="*/ 192 w 1319"/>
                <a:gd name="T51" fmla="*/ 1638 h 1677"/>
                <a:gd name="T52" fmla="*/ 116 w 1319"/>
                <a:gd name="T53" fmla="*/ 1677 h 1677"/>
                <a:gd name="T54" fmla="*/ 52 w 1319"/>
                <a:gd name="T55" fmla="*/ 1651 h 1677"/>
                <a:gd name="T56" fmla="*/ 0 w 1319"/>
                <a:gd name="T57" fmla="*/ 1664 h 16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19"/>
                <a:gd name="T88" fmla="*/ 0 h 1677"/>
                <a:gd name="T89" fmla="*/ 1319 w 1319"/>
                <a:gd name="T90" fmla="*/ 1677 h 16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19" h="1677">
                  <a:moveTo>
                    <a:pt x="1165" y="0"/>
                  </a:moveTo>
                  <a:cubicBezTo>
                    <a:pt x="1176" y="76"/>
                    <a:pt x="1168" y="116"/>
                    <a:pt x="1242" y="141"/>
                  </a:cubicBezTo>
                  <a:cubicBezTo>
                    <a:pt x="1261" y="215"/>
                    <a:pt x="1254" y="226"/>
                    <a:pt x="1191" y="269"/>
                  </a:cubicBezTo>
                  <a:cubicBezTo>
                    <a:pt x="1224" y="364"/>
                    <a:pt x="1176" y="250"/>
                    <a:pt x="1242" y="333"/>
                  </a:cubicBezTo>
                  <a:cubicBezTo>
                    <a:pt x="1250" y="343"/>
                    <a:pt x="1249" y="359"/>
                    <a:pt x="1255" y="371"/>
                  </a:cubicBezTo>
                  <a:cubicBezTo>
                    <a:pt x="1303" y="467"/>
                    <a:pt x="1261" y="352"/>
                    <a:pt x="1293" y="448"/>
                  </a:cubicBezTo>
                  <a:cubicBezTo>
                    <a:pt x="1297" y="508"/>
                    <a:pt x="1309" y="567"/>
                    <a:pt x="1306" y="627"/>
                  </a:cubicBezTo>
                  <a:cubicBezTo>
                    <a:pt x="1302" y="700"/>
                    <a:pt x="1242" y="722"/>
                    <a:pt x="1319" y="793"/>
                  </a:cubicBezTo>
                  <a:cubicBezTo>
                    <a:pt x="1302" y="797"/>
                    <a:pt x="1284" y="798"/>
                    <a:pt x="1268" y="806"/>
                  </a:cubicBezTo>
                  <a:cubicBezTo>
                    <a:pt x="1240" y="820"/>
                    <a:pt x="1220" y="847"/>
                    <a:pt x="1191" y="857"/>
                  </a:cubicBezTo>
                  <a:cubicBezTo>
                    <a:pt x="1135" y="876"/>
                    <a:pt x="1165" y="867"/>
                    <a:pt x="1101" y="883"/>
                  </a:cubicBezTo>
                  <a:cubicBezTo>
                    <a:pt x="1093" y="870"/>
                    <a:pt x="1087" y="856"/>
                    <a:pt x="1076" y="845"/>
                  </a:cubicBezTo>
                  <a:cubicBezTo>
                    <a:pt x="1065" y="834"/>
                    <a:pt x="1047" y="831"/>
                    <a:pt x="1037" y="819"/>
                  </a:cubicBezTo>
                  <a:cubicBezTo>
                    <a:pt x="976" y="746"/>
                    <a:pt x="1052" y="781"/>
                    <a:pt x="973" y="755"/>
                  </a:cubicBezTo>
                  <a:cubicBezTo>
                    <a:pt x="916" y="842"/>
                    <a:pt x="988" y="898"/>
                    <a:pt x="935" y="1024"/>
                  </a:cubicBezTo>
                  <a:cubicBezTo>
                    <a:pt x="927" y="1044"/>
                    <a:pt x="901" y="1049"/>
                    <a:pt x="884" y="1062"/>
                  </a:cubicBezTo>
                  <a:cubicBezTo>
                    <a:pt x="875" y="1105"/>
                    <a:pt x="871" y="1148"/>
                    <a:pt x="858" y="1190"/>
                  </a:cubicBezTo>
                  <a:cubicBezTo>
                    <a:pt x="840" y="1247"/>
                    <a:pt x="788" y="1237"/>
                    <a:pt x="743" y="1254"/>
                  </a:cubicBezTo>
                  <a:cubicBezTo>
                    <a:pt x="716" y="1264"/>
                    <a:pt x="692" y="1280"/>
                    <a:pt x="666" y="1293"/>
                  </a:cubicBezTo>
                  <a:cubicBezTo>
                    <a:pt x="649" y="1301"/>
                    <a:pt x="630" y="1306"/>
                    <a:pt x="615" y="1318"/>
                  </a:cubicBezTo>
                  <a:cubicBezTo>
                    <a:pt x="603" y="1328"/>
                    <a:pt x="601" y="1347"/>
                    <a:pt x="589" y="1357"/>
                  </a:cubicBezTo>
                  <a:cubicBezTo>
                    <a:pt x="579" y="1365"/>
                    <a:pt x="563" y="1364"/>
                    <a:pt x="551" y="1369"/>
                  </a:cubicBezTo>
                  <a:cubicBezTo>
                    <a:pt x="496" y="1393"/>
                    <a:pt x="442" y="1415"/>
                    <a:pt x="384" y="1433"/>
                  </a:cubicBezTo>
                  <a:cubicBezTo>
                    <a:pt x="350" y="1486"/>
                    <a:pt x="320" y="1489"/>
                    <a:pt x="269" y="1523"/>
                  </a:cubicBezTo>
                  <a:cubicBezTo>
                    <a:pt x="252" y="1549"/>
                    <a:pt x="235" y="1574"/>
                    <a:pt x="218" y="1600"/>
                  </a:cubicBezTo>
                  <a:cubicBezTo>
                    <a:pt x="209" y="1613"/>
                    <a:pt x="207" y="1633"/>
                    <a:pt x="192" y="1638"/>
                  </a:cubicBezTo>
                  <a:cubicBezTo>
                    <a:pt x="139" y="1656"/>
                    <a:pt x="165" y="1643"/>
                    <a:pt x="116" y="1677"/>
                  </a:cubicBezTo>
                  <a:cubicBezTo>
                    <a:pt x="95" y="1668"/>
                    <a:pt x="75" y="1654"/>
                    <a:pt x="52" y="1651"/>
                  </a:cubicBezTo>
                  <a:cubicBezTo>
                    <a:pt x="34" y="1649"/>
                    <a:pt x="0" y="1664"/>
                    <a:pt x="0" y="1664"/>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b="1">
                <a:latin typeface="Times New Roman" pitchFamily="18" charset="0"/>
                <a:cs typeface="Times New Roman" pitchFamily="18" charset="0"/>
              </a:endParaRPr>
            </a:p>
          </p:txBody>
        </p:sp>
        <p:sp>
          <p:nvSpPr>
            <p:cNvPr id="26640" name="Freeform 20"/>
            <p:cNvSpPr>
              <a:spLocks/>
            </p:cNvSpPr>
            <p:nvPr/>
          </p:nvSpPr>
          <p:spPr bwMode="auto">
            <a:xfrm>
              <a:off x="3379" y="2381"/>
              <a:ext cx="1280" cy="1664"/>
            </a:xfrm>
            <a:custGeom>
              <a:avLst/>
              <a:gdLst>
                <a:gd name="T0" fmla="*/ 1280 w 1280"/>
                <a:gd name="T1" fmla="*/ 0 h 1664"/>
                <a:gd name="T2" fmla="*/ 1229 w 1280"/>
                <a:gd name="T3" fmla="*/ 13 h 1664"/>
                <a:gd name="T4" fmla="*/ 1178 w 1280"/>
                <a:gd name="T5" fmla="*/ 102 h 1664"/>
                <a:gd name="T6" fmla="*/ 1127 w 1280"/>
                <a:gd name="T7" fmla="*/ 115 h 1664"/>
                <a:gd name="T8" fmla="*/ 1088 w 1280"/>
                <a:gd name="T9" fmla="*/ 89 h 1664"/>
                <a:gd name="T10" fmla="*/ 1011 w 1280"/>
                <a:gd name="T11" fmla="*/ 141 h 1664"/>
                <a:gd name="T12" fmla="*/ 909 w 1280"/>
                <a:gd name="T13" fmla="*/ 153 h 1664"/>
                <a:gd name="T14" fmla="*/ 819 w 1280"/>
                <a:gd name="T15" fmla="*/ 243 h 1664"/>
                <a:gd name="T16" fmla="*/ 781 w 1280"/>
                <a:gd name="T17" fmla="*/ 230 h 1664"/>
                <a:gd name="T18" fmla="*/ 653 w 1280"/>
                <a:gd name="T19" fmla="*/ 269 h 1664"/>
                <a:gd name="T20" fmla="*/ 627 w 1280"/>
                <a:gd name="T21" fmla="*/ 307 h 1664"/>
                <a:gd name="T22" fmla="*/ 653 w 1280"/>
                <a:gd name="T23" fmla="*/ 384 h 1664"/>
                <a:gd name="T24" fmla="*/ 666 w 1280"/>
                <a:gd name="T25" fmla="*/ 473 h 1664"/>
                <a:gd name="T26" fmla="*/ 768 w 1280"/>
                <a:gd name="T27" fmla="*/ 550 h 1664"/>
                <a:gd name="T28" fmla="*/ 755 w 1280"/>
                <a:gd name="T29" fmla="*/ 665 h 1664"/>
                <a:gd name="T30" fmla="*/ 717 w 1280"/>
                <a:gd name="T31" fmla="*/ 640 h 1664"/>
                <a:gd name="T32" fmla="*/ 679 w 1280"/>
                <a:gd name="T33" fmla="*/ 627 h 1664"/>
                <a:gd name="T34" fmla="*/ 653 w 1280"/>
                <a:gd name="T35" fmla="*/ 576 h 1664"/>
                <a:gd name="T36" fmla="*/ 461 w 1280"/>
                <a:gd name="T37" fmla="*/ 601 h 1664"/>
                <a:gd name="T38" fmla="*/ 410 w 1280"/>
                <a:gd name="T39" fmla="*/ 627 h 1664"/>
                <a:gd name="T40" fmla="*/ 346 w 1280"/>
                <a:gd name="T41" fmla="*/ 601 h 1664"/>
                <a:gd name="T42" fmla="*/ 295 w 1280"/>
                <a:gd name="T43" fmla="*/ 614 h 1664"/>
                <a:gd name="T44" fmla="*/ 269 w 1280"/>
                <a:gd name="T45" fmla="*/ 653 h 1664"/>
                <a:gd name="T46" fmla="*/ 295 w 1280"/>
                <a:gd name="T47" fmla="*/ 691 h 1664"/>
                <a:gd name="T48" fmla="*/ 218 w 1280"/>
                <a:gd name="T49" fmla="*/ 729 h 1664"/>
                <a:gd name="T50" fmla="*/ 205 w 1280"/>
                <a:gd name="T51" fmla="*/ 768 h 1664"/>
                <a:gd name="T52" fmla="*/ 51 w 1280"/>
                <a:gd name="T53" fmla="*/ 806 h 1664"/>
                <a:gd name="T54" fmla="*/ 13 w 1280"/>
                <a:gd name="T55" fmla="*/ 845 h 1664"/>
                <a:gd name="T56" fmla="*/ 51 w 1280"/>
                <a:gd name="T57" fmla="*/ 819 h 1664"/>
                <a:gd name="T58" fmla="*/ 13 w 1280"/>
                <a:gd name="T59" fmla="*/ 793 h 1664"/>
                <a:gd name="T60" fmla="*/ 0 w 1280"/>
                <a:gd name="T61" fmla="*/ 832 h 1664"/>
                <a:gd name="T62" fmla="*/ 90 w 1280"/>
                <a:gd name="T63" fmla="*/ 909 h 1664"/>
                <a:gd name="T64" fmla="*/ 192 w 1280"/>
                <a:gd name="T65" fmla="*/ 973 h 1664"/>
                <a:gd name="T66" fmla="*/ 269 w 1280"/>
                <a:gd name="T67" fmla="*/ 1024 h 1664"/>
                <a:gd name="T68" fmla="*/ 295 w 1280"/>
                <a:gd name="T69" fmla="*/ 1062 h 1664"/>
                <a:gd name="T70" fmla="*/ 231 w 1280"/>
                <a:gd name="T71" fmla="*/ 1075 h 1664"/>
                <a:gd name="T72" fmla="*/ 179 w 1280"/>
                <a:gd name="T73" fmla="*/ 1101 h 1664"/>
                <a:gd name="T74" fmla="*/ 154 w 1280"/>
                <a:gd name="T75" fmla="*/ 1382 h 1664"/>
                <a:gd name="T76" fmla="*/ 179 w 1280"/>
                <a:gd name="T77" fmla="*/ 1600 h 1664"/>
                <a:gd name="T78" fmla="*/ 128 w 1280"/>
                <a:gd name="T79" fmla="*/ 1664 h 16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80"/>
                <a:gd name="T121" fmla="*/ 0 h 1664"/>
                <a:gd name="T122" fmla="*/ 1280 w 1280"/>
                <a:gd name="T123" fmla="*/ 1664 h 16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80" h="1664">
                  <a:moveTo>
                    <a:pt x="1280" y="0"/>
                  </a:moveTo>
                  <a:cubicBezTo>
                    <a:pt x="1263" y="4"/>
                    <a:pt x="1242" y="2"/>
                    <a:pt x="1229" y="13"/>
                  </a:cubicBezTo>
                  <a:cubicBezTo>
                    <a:pt x="1201" y="36"/>
                    <a:pt x="1210" y="81"/>
                    <a:pt x="1178" y="102"/>
                  </a:cubicBezTo>
                  <a:cubicBezTo>
                    <a:pt x="1163" y="112"/>
                    <a:pt x="1144" y="111"/>
                    <a:pt x="1127" y="115"/>
                  </a:cubicBezTo>
                  <a:cubicBezTo>
                    <a:pt x="1114" y="106"/>
                    <a:pt x="1103" y="86"/>
                    <a:pt x="1088" y="89"/>
                  </a:cubicBezTo>
                  <a:cubicBezTo>
                    <a:pt x="1058" y="96"/>
                    <a:pt x="1042" y="137"/>
                    <a:pt x="1011" y="141"/>
                  </a:cubicBezTo>
                  <a:cubicBezTo>
                    <a:pt x="977" y="145"/>
                    <a:pt x="943" y="149"/>
                    <a:pt x="909" y="153"/>
                  </a:cubicBezTo>
                  <a:cubicBezTo>
                    <a:pt x="877" y="295"/>
                    <a:pt x="920" y="282"/>
                    <a:pt x="819" y="243"/>
                  </a:cubicBezTo>
                  <a:cubicBezTo>
                    <a:pt x="806" y="238"/>
                    <a:pt x="794" y="234"/>
                    <a:pt x="781" y="230"/>
                  </a:cubicBezTo>
                  <a:cubicBezTo>
                    <a:pt x="739" y="245"/>
                    <a:pt x="695" y="254"/>
                    <a:pt x="653" y="269"/>
                  </a:cubicBezTo>
                  <a:cubicBezTo>
                    <a:pt x="644" y="282"/>
                    <a:pt x="627" y="292"/>
                    <a:pt x="627" y="307"/>
                  </a:cubicBezTo>
                  <a:cubicBezTo>
                    <a:pt x="627" y="334"/>
                    <a:pt x="653" y="384"/>
                    <a:pt x="653" y="384"/>
                  </a:cubicBezTo>
                  <a:cubicBezTo>
                    <a:pt x="657" y="414"/>
                    <a:pt x="657" y="444"/>
                    <a:pt x="666" y="473"/>
                  </a:cubicBezTo>
                  <a:cubicBezTo>
                    <a:pt x="680" y="520"/>
                    <a:pt x="731" y="526"/>
                    <a:pt x="768" y="550"/>
                  </a:cubicBezTo>
                  <a:cubicBezTo>
                    <a:pt x="781" y="588"/>
                    <a:pt x="802" y="627"/>
                    <a:pt x="755" y="665"/>
                  </a:cubicBezTo>
                  <a:cubicBezTo>
                    <a:pt x="743" y="674"/>
                    <a:pt x="731" y="647"/>
                    <a:pt x="717" y="640"/>
                  </a:cubicBezTo>
                  <a:cubicBezTo>
                    <a:pt x="705" y="634"/>
                    <a:pt x="692" y="631"/>
                    <a:pt x="679" y="627"/>
                  </a:cubicBezTo>
                  <a:cubicBezTo>
                    <a:pt x="670" y="610"/>
                    <a:pt x="672" y="580"/>
                    <a:pt x="653" y="576"/>
                  </a:cubicBezTo>
                  <a:cubicBezTo>
                    <a:pt x="604" y="565"/>
                    <a:pt x="517" y="588"/>
                    <a:pt x="461" y="601"/>
                  </a:cubicBezTo>
                  <a:cubicBezTo>
                    <a:pt x="444" y="610"/>
                    <a:pt x="429" y="627"/>
                    <a:pt x="410" y="627"/>
                  </a:cubicBezTo>
                  <a:cubicBezTo>
                    <a:pt x="387" y="627"/>
                    <a:pt x="369" y="604"/>
                    <a:pt x="346" y="601"/>
                  </a:cubicBezTo>
                  <a:cubicBezTo>
                    <a:pt x="329" y="599"/>
                    <a:pt x="312" y="610"/>
                    <a:pt x="295" y="614"/>
                  </a:cubicBezTo>
                  <a:cubicBezTo>
                    <a:pt x="286" y="627"/>
                    <a:pt x="269" y="637"/>
                    <a:pt x="269" y="653"/>
                  </a:cubicBezTo>
                  <a:cubicBezTo>
                    <a:pt x="269" y="668"/>
                    <a:pt x="298" y="676"/>
                    <a:pt x="295" y="691"/>
                  </a:cubicBezTo>
                  <a:cubicBezTo>
                    <a:pt x="291" y="710"/>
                    <a:pt x="232" y="725"/>
                    <a:pt x="218" y="729"/>
                  </a:cubicBezTo>
                  <a:cubicBezTo>
                    <a:pt x="214" y="742"/>
                    <a:pt x="216" y="759"/>
                    <a:pt x="205" y="768"/>
                  </a:cubicBezTo>
                  <a:cubicBezTo>
                    <a:pt x="182" y="787"/>
                    <a:pt x="87" y="794"/>
                    <a:pt x="51" y="806"/>
                  </a:cubicBezTo>
                  <a:cubicBezTo>
                    <a:pt x="9" y="834"/>
                    <a:pt x="13" y="817"/>
                    <a:pt x="13" y="845"/>
                  </a:cubicBezTo>
                  <a:cubicBezTo>
                    <a:pt x="26" y="836"/>
                    <a:pt x="51" y="834"/>
                    <a:pt x="51" y="819"/>
                  </a:cubicBezTo>
                  <a:cubicBezTo>
                    <a:pt x="51" y="804"/>
                    <a:pt x="28" y="789"/>
                    <a:pt x="13" y="793"/>
                  </a:cubicBezTo>
                  <a:cubicBezTo>
                    <a:pt x="0" y="796"/>
                    <a:pt x="4" y="819"/>
                    <a:pt x="0" y="832"/>
                  </a:cubicBezTo>
                  <a:cubicBezTo>
                    <a:pt x="20" y="889"/>
                    <a:pt x="35" y="891"/>
                    <a:pt x="90" y="909"/>
                  </a:cubicBezTo>
                  <a:cubicBezTo>
                    <a:pt x="149" y="999"/>
                    <a:pt x="66" y="890"/>
                    <a:pt x="192" y="973"/>
                  </a:cubicBezTo>
                  <a:cubicBezTo>
                    <a:pt x="218" y="990"/>
                    <a:pt x="269" y="1024"/>
                    <a:pt x="269" y="1024"/>
                  </a:cubicBezTo>
                  <a:cubicBezTo>
                    <a:pt x="278" y="1037"/>
                    <a:pt x="304" y="1050"/>
                    <a:pt x="295" y="1062"/>
                  </a:cubicBezTo>
                  <a:cubicBezTo>
                    <a:pt x="282" y="1079"/>
                    <a:pt x="252" y="1068"/>
                    <a:pt x="231" y="1075"/>
                  </a:cubicBezTo>
                  <a:cubicBezTo>
                    <a:pt x="213" y="1081"/>
                    <a:pt x="196" y="1092"/>
                    <a:pt x="179" y="1101"/>
                  </a:cubicBezTo>
                  <a:cubicBezTo>
                    <a:pt x="171" y="1195"/>
                    <a:pt x="167" y="1289"/>
                    <a:pt x="154" y="1382"/>
                  </a:cubicBezTo>
                  <a:cubicBezTo>
                    <a:pt x="144" y="1456"/>
                    <a:pt x="73" y="1564"/>
                    <a:pt x="179" y="1600"/>
                  </a:cubicBezTo>
                  <a:cubicBezTo>
                    <a:pt x="134" y="1645"/>
                    <a:pt x="149" y="1622"/>
                    <a:pt x="128" y="1664"/>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b="1">
                <a:latin typeface="Times New Roman" pitchFamily="18" charset="0"/>
                <a:cs typeface="Times New Roman" pitchFamily="18" charset="0"/>
              </a:endParaRPr>
            </a:p>
          </p:txBody>
        </p:sp>
        <p:sp>
          <p:nvSpPr>
            <p:cNvPr id="26641" name="Freeform 21"/>
            <p:cNvSpPr>
              <a:spLocks/>
            </p:cNvSpPr>
            <p:nvPr/>
          </p:nvSpPr>
          <p:spPr bwMode="auto">
            <a:xfrm>
              <a:off x="3110" y="3200"/>
              <a:ext cx="131" cy="192"/>
            </a:xfrm>
            <a:custGeom>
              <a:avLst/>
              <a:gdLst>
                <a:gd name="T0" fmla="*/ 77 w 131"/>
                <a:gd name="T1" fmla="*/ 0 h 192"/>
                <a:gd name="T2" fmla="*/ 0 w 131"/>
                <a:gd name="T3" fmla="*/ 51 h 192"/>
                <a:gd name="T4" fmla="*/ 26 w 131"/>
                <a:gd name="T5" fmla="*/ 90 h 192"/>
                <a:gd name="T6" fmla="*/ 90 w 131"/>
                <a:gd name="T7" fmla="*/ 192 h 192"/>
                <a:gd name="T8" fmla="*/ 90 w 131"/>
                <a:gd name="T9" fmla="*/ 38 h 192"/>
                <a:gd name="T10" fmla="*/ 52 w 131"/>
                <a:gd name="T11" fmla="*/ 13 h 192"/>
                <a:gd name="T12" fmla="*/ 77 w 131"/>
                <a:gd name="T13" fmla="*/ 0 h 192"/>
                <a:gd name="T14" fmla="*/ 0 60000 65536"/>
                <a:gd name="T15" fmla="*/ 0 60000 65536"/>
                <a:gd name="T16" fmla="*/ 0 60000 65536"/>
                <a:gd name="T17" fmla="*/ 0 60000 65536"/>
                <a:gd name="T18" fmla="*/ 0 60000 65536"/>
                <a:gd name="T19" fmla="*/ 0 60000 65536"/>
                <a:gd name="T20" fmla="*/ 0 60000 65536"/>
                <a:gd name="T21" fmla="*/ 0 w 131"/>
                <a:gd name="T22" fmla="*/ 0 h 192"/>
                <a:gd name="T23" fmla="*/ 131 w 131"/>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 h="192">
                  <a:moveTo>
                    <a:pt x="77" y="0"/>
                  </a:moveTo>
                  <a:cubicBezTo>
                    <a:pt x="52" y="6"/>
                    <a:pt x="0" y="8"/>
                    <a:pt x="0" y="51"/>
                  </a:cubicBezTo>
                  <a:cubicBezTo>
                    <a:pt x="0" y="67"/>
                    <a:pt x="20" y="76"/>
                    <a:pt x="26" y="90"/>
                  </a:cubicBezTo>
                  <a:cubicBezTo>
                    <a:pt x="71" y="190"/>
                    <a:pt x="22" y="145"/>
                    <a:pt x="90" y="192"/>
                  </a:cubicBezTo>
                  <a:cubicBezTo>
                    <a:pt x="110" y="134"/>
                    <a:pt x="131" y="96"/>
                    <a:pt x="90" y="38"/>
                  </a:cubicBezTo>
                  <a:cubicBezTo>
                    <a:pt x="81" y="26"/>
                    <a:pt x="57" y="27"/>
                    <a:pt x="52" y="13"/>
                  </a:cubicBezTo>
                  <a:cubicBezTo>
                    <a:pt x="49" y="4"/>
                    <a:pt x="69" y="4"/>
                    <a:pt x="77" y="0"/>
                  </a:cubicBez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b="1">
                <a:latin typeface="Times New Roman" pitchFamily="18" charset="0"/>
                <a:cs typeface="Times New Roman" pitchFamily="18" charset="0"/>
              </a:endParaRPr>
            </a:p>
          </p:txBody>
        </p:sp>
      </p:grpSp>
      <p:pic>
        <p:nvPicPr>
          <p:cNvPr id="266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63" y="804334"/>
            <a:ext cx="4405312" cy="391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18"/>
          <p:cNvGrpSpPr>
            <a:grpSpLocks/>
          </p:cNvGrpSpPr>
          <p:nvPr/>
        </p:nvGrpSpPr>
        <p:grpSpPr bwMode="auto">
          <a:xfrm>
            <a:off x="1335088" y="1600200"/>
            <a:ext cx="1752600" cy="1837267"/>
            <a:chOff x="3341" y="1178"/>
            <a:chExt cx="1318" cy="1361"/>
          </a:xfrm>
        </p:grpSpPr>
        <p:sp>
          <p:nvSpPr>
            <p:cNvPr id="26635" name="Freeform 6"/>
            <p:cNvSpPr>
              <a:spLocks/>
            </p:cNvSpPr>
            <p:nvPr/>
          </p:nvSpPr>
          <p:spPr bwMode="auto">
            <a:xfrm>
              <a:off x="4438" y="1178"/>
              <a:ext cx="210" cy="921"/>
            </a:xfrm>
            <a:custGeom>
              <a:avLst/>
              <a:gdLst>
                <a:gd name="T0" fmla="*/ 16 w 210"/>
                <a:gd name="T1" fmla="*/ 0 h 921"/>
                <a:gd name="T2" fmla="*/ 68 w 210"/>
                <a:gd name="T3" fmla="*/ 102 h 921"/>
                <a:gd name="T4" fmla="*/ 80 w 210"/>
                <a:gd name="T5" fmla="*/ 140 h 921"/>
                <a:gd name="T6" fmla="*/ 119 w 210"/>
                <a:gd name="T7" fmla="*/ 179 h 921"/>
                <a:gd name="T8" fmla="*/ 68 w 210"/>
                <a:gd name="T9" fmla="*/ 281 h 921"/>
                <a:gd name="T10" fmla="*/ 144 w 210"/>
                <a:gd name="T11" fmla="*/ 409 h 921"/>
                <a:gd name="T12" fmla="*/ 157 w 210"/>
                <a:gd name="T13" fmla="*/ 448 h 921"/>
                <a:gd name="T14" fmla="*/ 196 w 210"/>
                <a:gd name="T15" fmla="*/ 460 h 921"/>
                <a:gd name="T16" fmla="*/ 144 w 210"/>
                <a:gd name="T17" fmla="*/ 576 h 921"/>
                <a:gd name="T18" fmla="*/ 208 w 210"/>
                <a:gd name="T19" fmla="*/ 768 h 921"/>
                <a:gd name="T20" fmla="*/ 183 w 210"/>
                <a:gd name="T21" fmla="*/ 806 h 921"/>
                <a:gd name="T22" fmla="*/ 196 w 210"/>
                <a:gd name="T23" fmla="*/ 844 h 921"/>
                <a:gd name="T24" fmla="*/ 208 w 210"/>
                <a:gd name="T25" fmla="*/ 921 h 9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0" h="921">
                  <a:moveTo>
                    <a:pt x="16" y="0"/>
                  </a:moveTo>
                  <a:cubicBezTo>
                    <a:pt x="44" y="166"/>
                    <a:pt x="0" y="17"/>
                    <a:pt x="68" y="102"/>
                  </a:cubicBezTo>
                  <a:cubicBezTo>
                    <a:pt x="76" y="112"/>
                    <a:pt x="73" y="129"/>
                    <a:pt x="80" y="140"/>
                  </a:cubicBezTo>
                  <a:cubicBezTo>
                    <a:pt x="90" y="155"/>
                    <a:pt x="106" y="166"/>
                    <a:pt x="119" y="179"/>
                  </a:cubicBezTo>
                  <a:cubicBezTo>
                    <a:pt x="140" y="242"/>
                    <a:pt x="130" y="260"/>
                    <a:pt x="68" y="281"/>
                  </a:cubicBezTo>
                  <a:cubicBezTo>
                    <a:pt x="82" y="342"/>
                    <a:pt x="100" y="365"/>
                    <a:pt x="144" y="409"/>
                  </a:cubicBezTo>
                  <a:cubicBezTo>
                    <a:pt x="148" y="422"/>
                    <a:pt x="147" y="438"/>
                    <a:pt x="157" y="448"/>
                  </a:cubicBezTo>
                  <a:cubicBezTo>
                    <a:pt x="167" y="458"/>
                    <a:pt x="194" y="447"/>
                    <a:pt x="196" y="460"/>
                  </a:cubicBezTo>
                  <a:cubicBezTo>
                    <a:pt x="201" y="497"/>
                    <a:pt x="164" y="546"/>
                    <a:pt x="144" y="576"/>
                  </a:cubicBezTo>
                  <a:cubicBezTo>
                    <a:pt x="166" y="640"/>
                    <a:pt x="188" y="704"/>
                    <a:pt x="208" y="768"/>
                  </a:cubicBezTo>
                  <a:cubicBezTo>
                    <a:pt x="200" y="781"/>
                    <a:pt x="185" y="791"/>
                    <a:pt x="183" y="806"/>
                  </a:cubicBezTo>
                  <a:cubicBezTo>
                    <a:pt x="181" y="819"/>
                    <a:pt x="192" y="831"/>
                    <a:pt x="196" y="844"/>
                  </a:cubicBezTo>
                  <a:cubicBezTo>
                    <a:pt x="210" y="894"/>
                    <a:pt x="208" y="883"/>
                    <a:pt x="208" y="921"/>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b="1">
                <a:latin typeface="Times New Roman" pitchFamily="18" charset="0"/>
                <a:cs typeface="Times New Roman" pitchFamily="18" charset="0"/>
              </a:endParaRPr>
            </a:p>
          </p:txBody>
        </p:sp>
        <p:sp>
          <p:nvSpPr>
            <p:cNvPr id="26636" name="Freeform 11"/>
            <p:cNvSpPr>
              <a:spLocks/>
            </p:cNvSpPr>
            <p:nvPr/>
          </p:nvSpPr>
          <p:spPr bwMode="auto">
            <a:xfrm>
              <a:off x="4107" y="2099"/>
              <a:ext cx="552" cy="440"/>
            </a:xfrm>
            <a:custGeom>
              <a:avLst/>
              <a:gdLst>
                <a:gd name="T0" fmla="*/ 552 w 552"/>
                <a:gd name="T1" fmla="*/ 0 h 440"/>
                <a:gd name="T2" fmla="*/ 424 w 552"/>
                <a:gd name="T3" fmla="*/ 64 h 440"/>
                <a:gd name="T4" fmla="*/ 335 w 552"/>
                <a:gd name="T5" fmla="*/ 77 h 440"/>
                <a:gd name="T6" fmla="*/ 258 w 552"/>
                <a:gd name="T7" fmla="*/ 26 h 440"/>
                <a:gd name="T8" fmla="*/ 130 w 552"/>
                <a:gd name="T9" fmla="*/ 64 h 440"/>
                <a:gd name="T10" fmla="*/ 53 w 552"/>
                <a:gd name="T11" fmla="*/ 282 h 440"/>
                <a:gd name="T12" fmla="*/ 27 w 552"/>
                <a:gd name="T13" fmla="*/ 371 h 440"/>
                <a:gd name="T14" fmla="*/ 2 w 552"/>
                <a:gd name="T15" fmla="*/ 423 h 4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2" h="440">
                  <a:moveTo>
                    <a:pt x="552" y="0"/>
                  </a:moveTo>
                  <a:cubicBezTo>
                    <a:pt x="511" y="28"/>
                    <a:pt x="471" y="48"/>
                    <a:pt x="424" y="64"/>
                  </a:cubicBezTo>
                  <a:cubicBezTo>
                    <a:pt x="390" y="117"/>
                    <a:pt x="408" y="117"/>
                    <a:pt x="335" y="77"/>
                  </a:cubicBezTo>
                  <a:cubicBezTo>
                    <a:pt x="308" y="62"/>
                    <a:pt x="258" y="26"/>
                    <a:pt x="258" y="26"/>
                  </a:cubicBezTo>
                  <a:cubicBezTo>
                    <a:pt x="214" y="37"/>
                    <a:pt x="172" y="49"/>
                    <a:pt x="130" y="64"/>
                  </a:cubicBezTo>
                  <a:cubicBezTo>
                    <a:pt x="110" y="161"/>
                    <a:pt x="104" y="206"/>
                    <a:pt x="53" y="282"/>
                  </a:cubicBezTo>
                  <a:cubicBezTo>
                    <a:pt x="44" y="312"/>
                    <a:pt x="38" y="342"/>
                    <a:pt x="27" y="371"/>
                  </a:cubicBezTo>
                  <a:cubicBezTo>
                    <a:pt x="0" y="440"/>
                    <a:pt x="2" y="387"/>
                    <a:pt x="2" y="42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b="1">
                <a:latin typeface="Times New Roman" pitchFamily="18" charset="0"/>
                <a:cs typeface="Times New Roman" pitchFamily="18" charset="0"/>
              </a:endParaRPr>
            </a:p>
          </p:txBody>
        </p:sp>
        <p:sp>
          <p:nvSpPr>
            <p:cNvPr id="26637" name="Freeform 14"/>
            <p:cNvSpPr>
              <a:spLocks/>
            </p:cNvSpPr>
            <p:nvPr/>
          </p:nvSpPr>
          <p:spPr bwMode="auto">
            <a:xfrm>
              <a:off x="3341" y="1869"/>
              <a:ext cx="768" cy="640"/>
            </a:xfrm>
            <a:custGeom>
              <a:avLst/>
              <a:gdLst>
                <a:gd name="T0" fmla="*/ 0 w 768"/>
                <a:gd name="T1" fmla="*/ 0 h 640"/>
                <a:gd name="T2" fmla="*/ 89 w 768"/>
                <a:gd name="T3" fmla="*/ 89 h 640"/>
                <a:gd name="T4" fmla="*/ 192 w 768"/>
                <a:gd name="T5" fmla="*/ 243 h 640"/>
                <a:gd name="T6" fmla="*/ 205 w 768"/>
                <a:gd name="T7" fmla="*/ 281 h 640"/>
                <a:gd name="T8" fmla="*/ 281 w 768"/>
                <a:gd name="T9" fmla="*/ 320 h 640"/>
                <a:gd name="T10" fmla="*/ 345 w 768"/>
                <a:gd name="T11" fmla="*/ 384 h 640"/>
                <a:gd name="T12" fmla="*/ 499 w 768"/>
                <a:gd name="T13" fmla="*/ 422 h 640"/>
                <a:gd name="T14" fmla="*/ 576 w 768"/>
                <a:gd name="T15" fmla="*/ 473 h 640"/>
                <a:gd name="T16" fmla="*/ 678 w 768"/>
                <a:gd name="T17" fmla="*/ 576 h 640"/>
                <a:gd name="T18" fmla="*/ 704 w 768"/>
                <a:gd name="T19" fmla="*/ 614 h 640"/>
                <a:gd name="T20" fmla="*/ 768 w 768"/>
                <a:gd name="T21" fmla="*/ 640 h 6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8" h="640">
                  <a:moveTo>
                    <a:pt x="0" y="0"/>
                  </a:moveTo>
                  <a:cubicBezTo>
                    <a:pt x="18" y="69"/>
                    <a:pt x="23" y="68"/>
                    <a:pt x="89" y="89"/>
                  </a:cubicBezTo>
                  <a:cubicBezTo>
                    <a:pt x="124" y="140"/>
                    <a:pt x="157" y="192"/>
                    <a:pt x="192" y="243"/>
                  </a:cubicBezTo>
                  <a:cubicBezTo>
                    <a:pt x="200" y="254"/>
                    <a:pt x="197" y="271"/>
                    <a:pt x="205" y="281"/>
                  </a:cubicBezTo>
                  <a:cubicBezTo>
                    <a:pt x="223" y="304"/>
                    <a:pt x="255" y="311"/>
                    <a:pt x="281" y="320"/>
                  </a:cubicBezTo>
                  <a:cubicBezTo>
                    <a:pt x="303" y="353"/>
                    <a:pt x="307" y="367"/>
                    <a:pt x="345" y="384"/>
                  </a:cubicBezTo>
                  <a:cubicBezTo>
                    <a:pt x="394" y="405"/>
                    <a:pt x="452" y="396"/>
                    <a:pt x="499" y="422"/>
                  </a:cubicBezTo>
                  <a:cubicBezTo>
                    <a:pt x="526" y="437"/>
                    <a:pt x="576" y="473"/>
                    <a:pt x="576" y="473"/>
                  </a:cubicBezTo>
                  <a:cubicBezTo>
                    <a:pt x="605" y="519"/>
                    <a:pt x="643" y="534"/>
                    <a:pt x="678" y="576"/>
                  </a:cubicBezTo>
                  <a:cubicBezTo>
                    <a:pt x="688" y="588"/>
                    <a:pt x="692" y="604"/>
                    <a:pt x="704" y="614"/>
                  </a:cubicBezTo>
                  <a:cubicBezTo>
                    <a:pt x="722" y="628"/>
                    <a:pt x="747" y="630"/>
                    <a:pt x="768" y="64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b="1">
                <a:latin typeface="Times New Roman" pitchFamily="18" charset="0"/>
                <a:cs typeface="Times New Roman" pitchFamily="18" charset="0"/>
              </a:endParaRPr>
            </a:p>
          </p:txBody>
        </p:sp>
        <p:sp>
          <p:nvSpPr>
            <p:cNvPr id="26638" name="Freeform 17"/>
            <p:cNvSpPr>
              <a:spLocks/>
            </p:cNvSpPr>
            <p:nvPr/>
          </p:nvSpPr>
          <p:spPr bwMode="auto">
            <a:xfrm>
              <a:off x="3354" y="1211"/>
              <a:ext cx="1088" cy="747"/>
            </a:xfrm>
            <a:custGeom>
              <a:avLst/>
              <a:gdLst>
                <a:gd name="T0" fmla="*/ 0 w 1088"/>
                <a:gd name="T1" fmla="*/ 658 h 747"/>
                <a:gd name="T2" fmla="*/ 102 w 1088"/>
                <a:gd name="T3" fmla="*/ 671 h 747"/>
                <a:gd name="T4" fmla="*/ 140 w 1088"/>
                <a:gd name="T5" fmla="*/ 645 h 747"/>
                <a:gd name="T6" fmla="*/ 256 w 1088"/>
                <a:gd name="T7" fmla="*/ 619 h 747"/>
                <a:gd name="T8" fmla="*/ 409 w 1088"/>
                <a:gd name="T9" fmla="*/ 658 h 747"/>
                <a:gd name="T10" fmla="*/ 435 w 1088"/>
                <a:gd name="T11" fmla="*/ 696 h 747"/>
                <a:gd name="T12" fmla="*/ 512 w 1088"/>
                <a:gd name="T13" fmla="*/ 747 h 747"/>
                <a:gd name="T14" fmla="*/ 550 w 1088"/>
                <a:gd name="T15" fmla="*/ 722 h 747"/>
                <a:gd name="T16" fmla="*/ 512 w 1088"/>
                <a:gd name="T17" fmla="*/ 632 h 747"/>
                <a:gd name="T18" fmla="*/ 486 w 1088"/>
                <a:gd name="T19" fmla="*/ 568 h 747"/>
                <a:gd name="T20" fmla="*/ 435 w 1088"/>
                <a:gd name="T21" fmla="*/ 543 h 747"/>
                <a:gd name="T22" fmla="*/ 409 w 1088"/>
                <a:gd name="T23" fmla="*/ 491 h 747"/>
                <a:gd name="T24" fmla="*/ 358 w 1088"/>
                <a:gd name="T25" fmla="*/ 466 h 747"/>
                <a:gd name="T26" fmla="*/ 384 w 1088"/>
                <a:gd name="T27" fmla="*/ 363 h 747"/>
                <a:gd name="T28" fmla="*/ 358 w 1088"/>
                <a:gd name="T29" fmla="*/ 312 h 747"/>
                <a:gd name="T30" fmla="*/ 473 w 1088"/>
                <a:gd name="T31" fmla="*/ 223 h 747"/>
                <a:gd name="T32" fmla="*/ 588 w 1088"/>
                <a:gd name="T33" fmla="*/ 235 h 747"/>
                <a:gd name="T34" fmla="*/ 627 w 1088"/>
                <a:gd name="T35" fmla="*/ 248 h 747"/>
                <a:gd name="T36" fmla="*/ 665 w 1088"/>
                <a:gd name="T37" fmla="*/ 223 h 747"/>
                <a:gd name="T38" fmla="*/ 678 w 1088"/>
                <a:gd name="T39" fmla="*/ 184 h 747"/>
                <a:gd name="T40" fmla="*/ 819 w 1088"/>
                <a:gd name="T41" fmla="*/ 95 h 747"/>
                <a:gd name="T42" fmla="*/ 1024 w 1088"/>
                <a:gd name="T43" fmla="*/ 31 h 747"/>
                <a:gd name="T44" fmla="*/ 1088 w 1088"/>
                <a:gd name="T45" fmla="*/ 5 h 7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88" h="747">
                  <a:moveTo>
                    <a:pt x="0" y="658"/>
                  </a:moveTo>
                  <a:cubicBezTo>
                    <a:pt x="112" y="733"/>
                    <a:pt x="47" y="726"/>
                    <a:pt x="102" y="671"/>
                  </a:cubicBezTo>
                  <a:cubicBezTo>
                    <a:pt x="113" y="660"/>
                    <a:pt x="125" y="650"/>
                    <a:pt x="140" y="645"/>
                  </a:cubicBezTo>
                  <a:cubicBezTo>
                    <a:pt x="178" y="632"/>
                    <a:pt x="217" y="628"/>
                    <a:pt x="256" y="619"/>
                  </a:cubicBezTo>
                  <a:cubicBezTo>
                    <a:pt x="324" y="627"/>
                    <a:pt x="364" y="613"/>
                    <a:pt x="409" y="658"/>
                  </a:cubicBezTo>
                  <a:cubicBezTo>
                    <a:pt x="420" y="669"/>
                    <a:pt x="423" y="686"/>
                    <a:pt x="435" y="696"/>
                  </a:cubicBezTo>
                  <a:cubicBezTo>
                    <a:pt x="458" y="716"/>
                    <a:pt x="512" y="747"/>
                    <a:pt x="512" y="747"/>
                  </a:cubicBezTo>
                  <a:cubicBezTo>
                    <a:pt x="525" y="739"/>
                    <a:pt x="545" y="736"/>
                    <a:pt x="550" y="722"/>
                  </a:cubicBezTo>
                  <a:cubicBezTo>
                    <a:pt x="560" y="692"/>
                    <a:pt x="523" y="654"/>
                    <a:pt x="512" y="632"/>
                  </a:cubicBezTo>
                  <a:cubicBezTo>
                    <a:pt x="502" y="611"/>
                    <a:pt x="501" y="585"/>
                    <a:pt x="486" y="568"/>
                  </a:cubicBezTo>
                  <a:cubicBezTo>
                    <a:pt x="474" y="554"/>
                    <a:pt x="452" y="551"/>
                    <a:pt x="435" y="543"/>
                  </a:cubicBezTo>
                  <a:cubicBezTo>
                    <a:pt x="426" y="526"/>
                    <a:pt x="423" y="505"/>
                    <a:pt x="409" y="491"/>
                  </a:cubicBezTo>
                  <a:cubicBezTo>
                    <a:pt x="396" y="478"/>
                    <a:pt x="362" y="485"/>
                    <a:pt x="358" y="466"/>
                  </a:cubicBezTo>
                  <a:cubicBezTo>
                    <a:pt x="351" y="431"/>
                    <a:pt x="384" y="363"/>
                    <a:pt x="384" y="363"/>
                  </a:cubicBezTo>
                  <a:cubicBezTo>
                    <a:pt x="375" y="346"/>
                    <a:pt x="361" y="331"/>
                    <a:pt x="358" y="312"/>
                  </a:cubicBezTo>
                  <a:cubicBezTo>
                    <a:pt x="351" y="262"/>
                    <a:pt x="437" y="247"/>
                    <a:pt x="473" y="223"/>
                  </a:cubicBezTo>
                  <a:cubicBezTo>
                    <a:pt x="511" y="227"/>
                    <a:pt x="550" y="229"/>
                    <a:pt x="588" y="235"/>
                  </a:cubicBezTo>
                  <a:cubicBezTo>
                    <a:pt x="602" y="237"/>
                    <a:pt x="613" y="250"/>
                    <a:pt x="627" y="248"/>
                  </a:cubicBezTo>
                  <a:cubicBezTo>
                    <a:pt x="642" y="246"/>
                    <a:pt x="652" y="231"/>
                    <a:pt x="665" y="223"/>
                  </a:cubicBezTo>
                  <a:cubicBezTo>
                    <a:pt x="669" y="210"/>
                    <a:pt x="675" y="197"/>
                    <a:pt x="678" y="184"/>
                  </a:cubicBezTo>
                  <a:cubicBezTo>
                    <a:pt x="705" y="76"/>
                    <a:pt x="659" y="126"/>
                    <a:pt x="819" y="95"/>
                  </a:cubicBezTo>
                  <a:cubicBezTo>
                    <a:pt x="881" y="52"/>
                    <a:pt x="953" y="53"/>
                    <a:pt x="1024" y="31"/>
                  </a:cubicBezTo>
                  <a:cubicBezTo>
                    <a:pt x="1069" y="0"/>
                    <a:pt x="1047" y="5"/>
                    <a:pt x="1088" y="5"/>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b="1">
                <a:latin typeface="Times New Roman" pitchFamily="18" charset="0"/>
                <a:cs typeface="Times New Roman" pitchFamily="18" charset="0"/>
              </a:endParaRPr>
            </a:p>
          </p:txBody>
        </p:sp>
      </p:grpSp>
      <p:cxnSp>
        <p:nvCxnSpPr>
          <p:cNvPr id="26631" name="Straight Connector 4"/>
          <p:cNvCxnSpPr>
            <a:cxnSpLocks noChangeShapeType="1"/>
          </p:cNvCxnSpPr>
          <p:nvPr/>
        </p:nvCxnSpPr>
        <p:spPr bwMode="auto">
          <a:xfrm>
            <a:off x="4537075" y="76201"/>
            <a:ext cx="0" cy="5109633"/>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p:nvPr/>
        </p:nvSpPr>
        <p:spPr>
          <a:xfrm>
            <a:off x="368477" y="5791200"/>
            <a:ext cx="3165475" cy="400110"/>
          </a:xfrm>
          <a:prstGeom prst="rect">
            <a:avLst/>
          </a:prstGeom>
          <a:solidFill>
            <a:schemeClr val="bg2">
              <a:lumMod val="20000"/>
              <a:lumOff val="80000"/>
            </a:schemeClr>
          </a:solidFill>
          <a:ln>
            <a:solidFill>
              <a:schemeClr val="accent6">
                <a:lumMod val="75000"/>
              </a:schemeClr>
            </a:solidFill>
          </a:ln>
        </p:spPr>
        <p:txBody>
          <a:bodyPr>
            <a:spAutoFit/>
          </a:bodyPr>
          <a:lstStyle/>
          <a:p>
            <a:pPr algn="just" eaLnBrk="1" hangingPunct="1">
              <a:defRPr/>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Hiệp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ước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Nhâm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Tuất</a:t>
            </a:r>
            <a:r>
              <a:rPr lang="en-US" sz="2000" b="1" dirty="0">
                <a:latin typeface="Times New Roman" pitchFamily="18" charset="0"/>
                <a:cs typeface="Times New Roman" pitchFamily="18" charset="0"/>
              </a:rPr>
              <a:t> 1862</a:t>
            </a:r>
            <a:endParaRPr lang="vi-VN" sz="2000" b="1" dirty="0">
              <a:latin typeface="Times New Roman" pitchFamily="18" charset="0"/>
              <a:cs typeface="Times New Roman" pitchFamily="18" charset="0"/>
            </a:endParaRPr>
          </a:p>
        </p:txBody>
      </p:sp>
      <p:sp>
        <p:nvSpPr>
          <p:cNvPr id="30" name="TextBox 29"/>
          <p:cNvSpPr txBox="1"/>
          <p:nvPr/>
        </p:nvSpPr>
        <p:spPr>
          <a:xfrm>
            <a:off x="5841206" y="5751616"/>
            <a:ext cx="3111500" cy="400110"/>
          </a:xfrm>
          <a:prstGeom prst="rect">
            <a:avLst/>
          </a:prstGeom>
          <a:solidFill>
            <a:schemeClr val="bg2">
              <a:lumMod val="20000"/>
              <a:lumOff val="80000"/>
            </a:schemeClr>
          </a:solidFill>
          <a:ln>
            <a:solidFill>
              <a:schemeClr val="accent6">
                <a:lumMod val="75000"/>
              </a:schemeClr>
            </a:solidFill>
          </a:ln>
        </p:spPr>
        <p:txBody>
          <a:bodyPr>
            <a:spAutoFit/>
          </a:bodyPr>
          <a:lstStyle/>
          <a:p>
            <a:pPr algn="just" eaLnBrk="1" hangingPunct="1">
              <a:defRPr/>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Hiệp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ước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Giáp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Tuất</a:t>
            </a:r>
            <a:r>
              <a:rPr lang="en-US" sz="2000" b="1" dirty="0">
                <a:latin typeface="Times New Roman" pitchFamily="18" charset="0"/>
                <a:cs typeface="Times New Roman" pitchFamily="18" charset="0"/>
              </a:rPr>
              <a:t> 1874</a:t>
            </a:r>
            <a:endParaRPr lang="vi-VN" sz="2000" b="1" dirty="0">
              <a:latin typeface="Times New Roman" pitchFamily="18" charset="0"/>
              <a:cs typeface="Times New Roman" pitchFamily="18" charset="0"/>
            </a:endParaRPr>
          </a:p>
        </p:txBody>
      </p:sp>
      <p:sp>
        <p:nvSpPr>
          <p:cNvPr id="18" name="TextBox 17"/>
          <p:cNvSpPr txBox="1"/>
          <p:nvPr/>
        </p:nvSpPr>
        <p:spPr>
          <a:xfrm>
            <a:off x="152400" y="48685"/>
            <a:ext cx="8915400" cy="707886"/>
          </a:xfrm>
          <a:prstGeom prst="rect">
            <a:avLst/>
          </a:prstGeom>
          <a:solidFill>
            <a:schemeClr val="bg1"/>
          </a:solidFill>
          <a:ln>
            <a:solidFill>
              <a:schemeClr val="accent6">
                <a:lumMod val="75000"/>
              </a:schemeClr>
            </a:solidFill>
          </a:ln>
        </p:spPr>
        <p:txBody>
          <a:bodyPr>
            <a:spAutoFit/>
          </a:bodyPr>
          <a:lstStyle/>
          <a:p>
            <a:pPr algn="ctr" eaLnBrk="1" hangingPunct="1">
              <a:defRPr/>
            </a:pPr>
            <a:r>
              <a:rPr lang="en-US" sz="18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Điểm</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khác</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nhau</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về</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nội</a:t>
            </a:r>
            <a:r>
              <a:rPr lang="en-US" sz="2000" b="1" dirty="0">
                <a:solidFill>
                  <a:srgbClr val="C00000"/>
                </a:solidFill>
                <a:latin typeface="Times New Roman" pitchFamily="18" charset="0"/>
                <a:cs typeface="Times New Roman" pitchFamily="18" charset="0"/>
              </a:rPr>
              <a:t> dung </a:t>
            </a:r>
            <a:r>
              <a:rPr lang="en-US" sz="2000" b="1" dirty="0" err="1">
                <a:solidFill>
                  <a:srgbClr val="C00000"/>
                </a:solidFill>
                <a:latin typeface="Times New Roman" pitchFamily="18" charset="0"/>
                <a:cs typeface="Times New Roman" pitchFamily="18" charset="0"/>
              </a:rPr>
              <a:t>của</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Hiệp</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ước</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Giáp</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Tuất</a:t>
            </a:r>
            <a:r>
              <a:rPr lang="en-US" sz="2000" b="1" dirty="0">
                <a:solidFill>
                  <a:srgbClr val="C00000"/>
                </a:solidFill>
                <a:latin typeface="Times New Roman" pitchFamily="18" charset="0"/>
                <a:cs typeface="Times New Roman" pitchFamily="18" charset="0"/>
              </a:rPr>
              <a:t> 1874 </a:t>
            </a:r>
            <a:r>
              <a:rPr lang="en-US" sz="2000" b="1" dirty="0" err="1">
                <a:solidFill>
                  <a:srgbClr val="C00000"/>
                </a:solidFill>
                <a:latin typeface="Times New Roman" pitchFamily="18" charset="0"/>
                <a:cs typeface="Times New Roman" pitchFamily="18" charset="0"/>
              </a:rPr>
              <a:t>với</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Hiệp</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ước</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Nhâm</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Tuất</a:t>
            </a:r>
            <a:r>
              <a:rPr lang="en-US" sz="2000" b="1" dirty="0">
                <a:solidFill>
                  <a:srgbClr val="C00000"/>
                </a:solidFill>
                <a:latin typeface="Times New Roman" pitchFamily="18" charset="0"/>
                <a:cs typeface="Times New Roman" pitchFamily="18" charset="0"/>
              </a:rPr>
              <a:t> 1862?</a:t>
            </a:r>
            <a:endParaRPr lang="vi-VN" sz="2000" b="1" dirty="0">
              <a:solidFill>
                <a:srgbClr val="C00000"/>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069" y="4343400"/>
            <a:ext cx="2243137"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729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repeatCount="indefinite"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amond(out)">
                                      <p:cBhvr>
                                        <p:cTn id="7" dur="3000"/>
                                        <p:tgtEl>
                                          <p:spTgt spid="2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9"/>
                                          </p:stCondLst>
                                        </p:cTn>
                                        <p:tgtEl>
                                          <p:spTgt spid="22537"/>
                                        </p:tgtEl>
                                        <p:attrNameLst>
                                          <p:attrName>style.visibility</p:attrName>
                                        </p:attrNameLst>
                                      </p:cBhvr>
                                      <p:to>
                                        <p:strVal val="visible"/>
                                      </p:to>
                                    </p:set>
                                  </p:childTnLst>
                                </p:cTn>
                              </p:par>
                            </p:childTnLst>
                          </p:cTn>
                        </p:par>
                        <p:par>
                          <p:cTn id="15" fill="hold" nodeType="afterGroup">
                            <p:stCondLst>
                              <p:cond delay="10"/>
                            </p:stCondLst>
                            <p:childTnLst>
                              <p:par>
                                <p:cTn id="16" presetID="22" presetClass="entr" presetSubtype="2" repeatCount="indefinite"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3000"/>
                                        <p:tgtEl>
                                          <p:spTgt spid="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heel(1)">
                                      <p:cBhvr>
                                        <p:cTn id="21" dur="20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barn(inVertical)">
                                      <p:cBhvr>
                                        <p:cTn id="26"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8"/>
          <p:cNvSpPr txBox="1">
            <a:spLocks noChangeArrowheads="1"/>
          </p:cNvSpPr>
          <p:nvPr/>
        </p:nvSpPr>
        <p:spPr bwMode="auto">
          <a:xfrm>
            <a:off x="7010400" y="3354918"/>
            <a:ext cx="2057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spcBef>
                <a:spcPct val="50000"/>
              </a:spcBef>
            </a:pPr>
            <a:r>
              <a:rPr lang="en-US" altLang="en-US" sz="2000" b="1" i="1">
                <a:solidFill>
                  <a:schemeClr val="bg1"/>
                </a:solidFill>
                <a:cs typeface="Times New Roman" pitchFamily="18" charset="0"/>
              </a:rPr>
              <a:t>Cầu Giấy 1884</a:t>
            </a:r>
          </a:p>
        </p:txBody>
      </p:sp>
      <p:pic>
        <p:nvPicPr>
          <p:cNvPr id="2253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776818"/>
            <a:ext cx="4419600" cy="3814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Group 22"/>
          <p:cNvGrpSpPr>
            <a:grpSpLocks/>
          </p:cNvGrpSpPr>
          <p:nvPr/>
        </p:nvGrpSpPr>
        <p:grpSpPr bwMode="auto">
          <a:xfrm>
            <a:off x="4986338" y="1498601"/>
            <a:ext cx="2703512" cy="2662767"/>
            <a:chOff x="3110" y="2381"/>
            <a:chExt cx="1703" cy="1677"/>
          </a:xfrm>
        </p:grpSpPr>
        <p:sp>
          <p:nvSpPr>
            <p:cNvPr id="28688" name="Freeform 19"/>
            <p:cNvSpPr>
              <a:spLocks/>
            </p:cNvSpPr>
            <p:nvPr/>
          </p:nvSpPr>
          <p:spPr bwMode="auto">
            <a:xfrm>
              <a:off x="3494" y="2381"/>
              <a:ext cx="1319" cy="1677"/>
            </a:xfrm>
            <a:custGeom>
              <a:avLst/>
              <a:gdLst>
                <a:gd name="T0" fmla="*/ 1165 w 1319"/>
                <a:gd name="T1" fmla="*/ 0 h 1677"/>
                <a:gd name="T2" fmla="*/ 1242 w 1319"/>
                <a:gd name="T3" fmla="*/ 141 h 1677"/>
                <a:gd name="T4" fmla="*/ 1191 w 1319"/>
                <a:gd name="T5" fmla="*/ 269 h 1677"/>
                <a:gd name="T6" fmla="*/ 1242 w 1319"/>
                <a:gd name="T7" fmla="*/ 333 h 1677"/>
                <a:gd name="T8" fmla="*/ 1255 w 1319"/>
                <a:gd name="T9" fmla="*/ 371 h 1677"/>
                <a:gd name="T10" fmla="*/ 1293 w 1319"/>
                <a:gd name="T11" fmla="*/ 448 h 1677"/>
                <a:gd name="T12" fmla="*/ 1306 w 1319"/>
                <a:gd name="T13" fmla="*/ 627 h 1677"/>
                <a:gd name="T14" fmla="*/ 1319 w 1319"/>
                <a:gd name="T15" fmla="*/ 793 h 1677"/>
                <a:gd name="T16" fmla="*/ 1268 w 1319"/>
                <a:gd name="T17" fmla="*/ 806 h 1677"/>
                <a:gd name="T18" fmla="*/ 1191 w 1319"/>
                <a:gd name="T19" fmla="*/ 857 h 1677"/>
                <a:gd name="T20" fmla="*/ 1101 w 1319"/>
                <a:gd name="T21" fmla="*/ 883 h 1677"/>
                <a:gd name="T22" fmla="*/ 1076 w 1319"/>
                <a:gd name="T23" fmla="*/ 845 h 1677"/>
                <a:gd name="T24" fmla="*/ 1037 w 1319"/>
                <a:gd name="T25" fmla="*/ 819 h 1677"/>
                <a:gd name="T26" fmla="*/ 973 w 1319"/>
                <a:gd name="T27" fmla="*/ 755 h 1677"/>
                <a:gd name="T28" fmla="*/ 935 w 1319"/>
                <a:gd name="T29" fmla="*/ 1024 h 1677"/>
                <a:gd name="T30" fmla="*/ 884 w 1319"/>
                <a:gd name="T31" fmla="*/ 1062 h 1677"/>
                <a:gd name="T32" fmla="*/ 858 w 1319"/>
                <a:gd name="T33" fmla="*/ 1190 h 1677"/>
                <a:gd name="T34" fmla="*/ 743 w 1319"/>
                <a:gd name="T35" fmla="*/ 1254 h 1677"/>
                <a:gd name="T36" fmla="*/ 666 w 1319"/>
                <a:gd name="T37" fmla="*/ 1293 h 1677"/>
                <a:gd name="T38" fmla="*/ 615 w 1319"/>
                <a:gd name="T39" fmla="*/ 1318 h 1677"/>
                <a:gd name="T40" fmla="*/ 589 w 1319"/>
                <a:gd name="T41" fmla="*/ 1357 h 1677"/>
                <a:gd name="T42" fmla="*/ 551 w 1319"/>
                <a:gd name="T43" fmla="*/ 1369 h 1677"/>
                <a:gd name="T44" fmla="*/ 384 w 1319"/>
                <a:gd name="T45" fmla="*/ 1433 h 1677"/>
                <a:gd name="T46" fmla="*/ 269 w 1319"/>
                <a:gd name="T47" fmla="*/ 1523 h 1677"/>
                <a:gd name="T48" fmla="*/ 218 w 1319"/>
                <a:gd name="T49" fmla="*/ 1600 h 1677"/>
                <a:gd name="T50" fmla="*/ 192 w 1319"/>
                <a:gd name="T51" fmla="*/ 1638 h 1677"/>
                <a:gd name="T52" fmla="*/ 116 w 1319"/>
                <a:gd name="T53" fmla="*/ 1677 h 1677"/>
                <a:gd name="T54" fmla="*/ 52 w 1319"/>
                <a:gd name="T55" fmla="*/ 1651 h 1677"/>
                <a:gd name="T56" fmla="*/ 0 w 1319"/>
                <a:gd name="T57" fmla="*/ 1664 h 16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19"/>
                <a:gd name="T88" fmla="*/ 0 h 1677"/>
                <a:gd name="T89" fmla="*/ 1319 w 1319"/>
                <a:gd name="T90" fmla="*/ 1677 h 16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19" h="1677">
                  <a:moveTo>
                    <a:pt x="1165" y="0"/>
                  </a:moveTo>
                  <a:cubicBezTo>
                    <a:pt x="1176" y="76"/>
                    <a:pt x="1168" y="116"/>
                    <a:pt x="1242" y="141"/>
                  </a:cubicBezTo>
                  <a:cubicBezTo>
                    <a:pt x="1261" y="215"/>
                    <a:pt x="1254" y="226"/>
                    <a:pt x="1191" y="269"/>
                  </a:cubicBezTo>
                  <a:cubicBezTo>
                    <a:pt x="1224" y="364"/>
                    <a:pt x="1176" y="250"/>
                    <a:pt x="1242" y="333"/>
                  </a:cubicBezTo>
                  <a:cubicBezTo>
                    <a:pt x="1250" y="343"/>
                    <a:pt x="1249" y="359"/>
                    <a:pt x="1255" y="371"/>
                  </a:cubicBezTo>
                  <a:cubicBezTo>
                    <a:pt x="1303" y="467"/>
                    <a:pt x="1261" y="352"/>
                    <a:pt x="1293" y="448"/>
                  </a:cubicBezTo>
                  <a:cubicBezTo>
                    <a:pt x="1297" y="508"/>
                    <a:pt x="1309" y="567"/>
                    <a:pt x="1306" y="627"/>
                  </a:cubicBezTo>
                  <a:cubicBezTo>
                    <a:pt x="1302" y="700"/>
                    <a:pt x="1242" y="722"/>
                    <a:pt x="1319" y="793"/>
                  </a:cubicBezTo>
                  <a:cubicBezTo>
                    <a:pt x="1302" y="797"/>
                    <a:pt x="1284" y="798"/>
                    <a:pt x="1268" y="806"/>
                  </a:cubicBezTo>
                  <a:cubicBezTo>
                    <a:pt x="1240" y="820"/>
                    <a:pt x="1220" y="847"/>
                    <a:pt x="1191" y="857"/>
                  </a:cubicBezTo>
                  <a:cubicBezTo>
                    <a:pt x="1135" y="876"/>
                    <a:pt x="1165" y="867"/>
                    <a:pt x="1101" y="883"/>
                  </a:cubicBezTo>
                  <a:cubicBezTo>
                    <a:pt x="1093" y="870"/>
                    <a:pt x="1087" y="856"/>
                    <a:pt x="1076" y="845"/>
                  </a:cubicBezTo>
                  <a:cubicBezTo>
                    <a:pt x="1065" y="834"/>
                    <a:pt x="1047" y="831"/>
                    <a:pt x="1037" y="819"/>
                  </a:cubicBezTo>
                  <a:cubicBezTo>
                    <a:pt x="976" y="746"/>
                    <a:pt x="1052" y="781"/>
                    <a:pt x="973" y="755"/>
                  </a:cubicBezTo>
                  <a:cubicBezTo>
                    <a:pt x="916" y="842"/>
                    <a:pt x="988" y="898"/>
                    <a:pt x="935" y="1024"/>
                  </a:cubicBezTo>
                  <a:cubicBezTo>
                    <a:pt x="927" y="1044"/>
                    <a:pt x="901" y="1049"/>
                    <a:pt x="884" y="1062"/>
                  </a:cubicBezTo>
                  <a:cubicBezTo>
                    <a:pt x="875" y="1105"/>
                    <a:pt x="871" y="1148"/>
                    <a:pt x="858" y="1190"/>
                  </a:cubicBezTo>
                  <a:cubicBezTo>
                    <a:pt x="840" y="1247"/>
                    <a:pt x="788" y="1237"/>
                    <a:pt x="743" y="1254"/>
                  </a:cubicBezTo>
                  <a:cubicBezTo>
                    <a:pt x="716" y="1264"/>
                    <a:pt x="692" y="1280"/>
                    <a:pt x="666" y="1293"/>
                  </a:cubicBezTo>
                  <a:cubicBezTo>
                    <a:pt x="649" y="1301"/>
                    <a:pt x="630" y="1306"/>
                    <a:pt x="615" y="1318"/>
                  </a:cubicBezTo>
                  <a:cubicBezTo>
                    <a:pt x="603" y="1328"/>
                    <a:pt x="601" y="1347"/>
                    <a:pt x="589" y="1357"/>
                  </a:cubicBezTo>
                  <a:cubicBezTo>
                    <a:pt x="579" y="1365"/>
                    <a:pt x="563" y="1364"/>
                    <a:pt x="551" y="1369"/>
                  </a:cubicBezTo>
                  <a:cubicBezTo>
                    <a:pt x="496" y="1393"/>
                    <a:pt x="442" y="1415"/>
                    <a:pt x="384" y="1433"/>
                  </a:cubicBezTo>
                  <a:cubicBezTo>
                    <a:pt x="350" y="1486"/>
                    <a:pt x="320" y="1489"/>
                    <a:pt x="269" y="1523"/>
                  </a:cubicBezTo>
                  <a:cubicBezTo>
                    <a:pt x="252" y="1549"/>
                    <a:pt x="235" y="1574"/>
                    <a:pt x="218" y="1600"/>
                  </a:cubicBezTo>
                  <a:cubicBezTo>
                    <a:pt x="209" y="1613"/>
                    <a:pt x="207" y="1633"/>
                    <a:pt x="192" y="1638"/>
                  </a:cubicBezTo>
                  <a:cubicBezTo>
                    <a:pt x="139" y="1656"/>
                    <a:pt x="165" y="1643"/>
                    <a:pt x="116" y="1677"/>
                  </a:cubicBezTo>
                  <a:cubicBezTo>
                    <a:pt x="95" y="1668"/>
                    <a:pt x="75" y="1654"/>
                    <a:pt x="52" y="1651"/>
                  </a:cubicBezTo>
                  <a:cubicBezTo>
                    <a:pt x="34" y="1649"/>
                    <a:pt x="0" y="1664"/>
                    <a:pt x="0" y="1664"/>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sz="2000" b="1" i="1">
                <a:latin typeface="Times New Roman" pitchFamily="18" charset="0"/>
                <a:cs typeface="Times New Roman" pitchFamily="18" charset="0"/>
              </a:endParaRPr>
            </a:p>
          </p:txBody>
        </p:sp>
        <p:sp>
          <p:nvSpPr>
            <p:cNvPr id="28689" name="Freeform 20"/>
            <p:cNvSpPr>
              <a:spLocks/>
            </p:cNvSpPr>
            <p:nvPr/>
          </p:nvSpPr>
          <p:spPr bwMode="auto">
            <a:xfrm>
              <a:off x="3379" y="2381"/>
              <a:ext cx="1280" cy="1664"/>
            </a:xfrm>
            <a:custGeom>
              <a:avLst/>
              <a:gdLst>
                <a:gd name="T0" fmla="*/ 1280 w 1280"/>
                <a:gd name="T1" fmla="*/ 0 h 1664"/>
                <a:gd name="T2" fmla="*/ 1229 w 1280"/>
                <a:gd name="T3" fmla="*/ 13 h 1664"/>
                <a:gd name="T4" fmla="*/ 1178 w 1280"/>
                <a:gd name="T5" fmla="*/ 102 h 1664"/>
                <a:gd name="T6" fmla="*/ 1127 w 1280"/>
                <a:gd name="T7" fmla="*/ 115 h 1664"/>
                <a:gd name="T8" fmla="*/ 1088 w 1280"/>
                <a:gd name="T9" fmla="*/ 89 h 1664"/>
                <a:gd name="T10" fmla="*/ 1011 w 1280"/>
                <a:gd name="T11" fmla="*/ 141 h 1664"/>
                <a:gd name="T12" fmla="*/ 909 w 1280"/>
                <a:gd name="T13" fmla="*/ 153 h 1664"/>
                <a:gd name="T14" fmla="*/ 819 w 1280"/>
                <a:gd name="T15" fmla="*/ 243 h 1664"/>
                <a:gd name="T16" fmla="*/ 781 w 1280"/>
                <a:gd name="T17" fmla="*/ 230 h 1664"/>
                <a:gd name="T18" fmla="*/ 653 w 1280"/>
                <a:gd name="T19" fmla="*/ 269 h 1664"/>
                <a:gd name="T20" fmla="*/ 627 w 1280"/>
                <a:gd name="T21" fmla="*/ 307 h 1664"/>
                <a:gd name="T22" fmla="*/ 653 w 1280"/>
                <a:gd name="T23" fmla="*/ 384 h 1664"/>
                <a:gd name="T24" fmla="*/ 666 w 1280"/>
                <a:gd name="T25" fmla="*/ 473 h 1664"/>
                <a:gd name="T26" fmla="*/ 768 w 1280"/>
                <a:gd name="T27" fmla="*/ 550 h 1664"/>
                <a:gd name="T28" fmla="*/ 755 w 1280"/>
                <a:gd name="T29" fmla="*/ 665 h 1664"/>
                <a:gd name="T30" fmla="*/ 717 w 1280"/>
                <a:gd name="T31" fmla="*/ 640 h 1664"/>
                <a:gd name="T32" fmla="*/ 679 w 1280"/>
                <a:gd name="T33" fmla="*/ 627 h 1664"/>
                <a:gd name="T34" fmla="*/ 653 w 1280"/>
                <a:gd name="T35" fmla="*/ 576 h 1664"/>
                <a:gd name="T36" fmla="*/ 461 w 1280"/>
                <a:gd name="T37" fmla="*/ 601 h 1664"/>
                <a:gd name="T38" fmla="*/ 410 w 1280"/>
                <a:gd name="T39" fmla="*/ 627 h 1664"/>
                <a:gd name="T40" fmla="*/ 346 w 1280"/>
                <a:gd name="T41" fmla="*/ 601 h 1664"/>
                <a:gd name="T42" fmla="*/ 295 w 1280"/>
                <a:gd name="T43" fmla="*/ 614 h 1664"/>
                <a:gd name="T44" fmla="*/ 269 w 1280"/>
                <a:gd name="T45" fmla="*/ 653 h 1664"/>
                <a:gd name="T46" fmla="*/ 295 w 1280"/>
                <a:gd name="T47" fmla="*/ 691 h 1664"/>
                <a:gd name="T48" fmla="*/ 218 w 1280"/>
                <a:gd name="T49" fmla="*/ 729 h 1664"/>
                <a:gd name="T50" fmla="*/ 205 w 1280"/>
                <a:gd name="T51" fmla="*/ 768 h 1664"/>
                <a:gd name="T52" fmla="*/ 51 w 1280"/>
                <a:gd name="T53" fmla="*/ 806 h 1664"/>
                <a:gd name="T54" fmla="*/ 13 w 1280"/>
                <a:gd name="T55" fmla="*/ 845 h 1664"/>
                <a:gd name="T56" fmla="*/ 51 w 1280"/>
                <a:gd name="T57" fmla="*/ 819 h 1664"/>
                <a:gd name="T58" fmla="*/ 13 w 1280"/>
                <a:gd name="T59" fmla="*/ 793 h 1664"/>
                <a:gd name="T60" fmla="*/ 0 w 1280"/>
                <a:gd name="T61" fmla="*/ 832 h 1664"/>
                <a:gd name="T62" fmla="*/ 90 w 1280"/>
                <a:gd name="T63" fmla="*/ 909 h 1664"/>
                <a:gd name="T64" fmla="*/ 192 w 1280"/>
                <a:gd name="T65" fmla="*/ 973 h 1664"/>
                <a:gd name="T66" fmla="*/ 269 w 1280"/>
                <a:gd name="T67" fmla="*/ 1024 h 1664"/>
                <a:gd name="T68" fmla="*/ 295 w 1280"/>
                <a:gd name="T69" fmla="*/ 1062 h 1664"/>
                <a:gd name="T70" fmla="*/ 231 w 1280"/>
                <a:gd name="T71" fmla="*/ 1075 h 1664"/>
                <a:gd name="T72" fmla="*/ 179 w 1280"/>
                <a:gd name="T73" fmla="*/ 1101 h 1664"/>
                <a:gd name="T74" fmla="*/ 154 w 1280"/>
                <a:gd name="T75" fmla="*/ 1382 h 1664"/>
                <a:gd name="T76" fmla="*/ 179 w 1280"/>
                <a:gd name="T77" fmla="*/ 1600 h 1664"/>
                <a:gd name="T78" fmla="*/ 128 w 1280"/>
                <a:gd name="T79" fmla="*/ 1664 h 16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80"/>
                <a:gd name="T121" fmla="*/ 0 h 1664"/>
                <a:gd name="T122" fmla="*/ 1280 w 1280"/>
                <a:gd name="T123" fmla="*/ 1664 h 16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80" h="1664">
                  <a:moveTo>
                    <a:pt x="1280" y="0"/>
                  </a:moveTo>
                  <a:cubicBezTo>
                    <a:pt x="1263" y="4"/>
                    <a:pt x="1242" y="2"/>
                    <a:pt x="1229" y="13"/>
                  </a:cubicBezTo>
                  <a:cubicBezTo>
                    <a:pt x="1201" y="36"/>
                    <a:pt x="1210" y="81"/>
                    <a:pt x="1178" y="102"/>
                  </a:cubicBezTo>
                  <a:cubicBezTo>
                    <a:pt x="1163" y="112"/>
                    <a:pt x="1144" y="111"/>
                    <a:pt x="1127" y="115"/>
                  </a:cubicBezTo>
                  <a:cubicBezTo>
                    <a:pt x="1114" y="106"/>
                    <a:pt x="1103" y="86"/>
                    <a:pt x="1088" y="89"/>
                  </a:cubicBezTo>
                  <a:cubicBezTo>
                    <a:pt x="1058" y="96"/>
                    <a:pt x="1042" y="137"/>
                    <a:pt x="1011" y="141"/>
                  </a:cubicBezTo>
                  <a:cubicBezTo>
                    <a:pt x="977" y="145"/>
                    <a:pt x="943" y="149"/>
                    <a:pt x="909" y="153"/>
                  </a:cubicBezTo>
                  <a:cubicBezTo>
                    <a:pt x="877" y="295"/>
                    <a:pt x="920" y="282"/>
                    <a:pt x="819" y="243"/>
                  </a:cubicBezTo>
                  <a:cubicBezTo>
                    <a:pt x="806" y="238"/>
                    <a:pt x="794" y="234"/>
                    <a:pt x="781" y="230"/>
                  </a:cubicBezTo>
                  <a:cubicBezTo>
                    <a:pt x="739" y="245"/>
                    <a:pt x="695" y="254"/>
                    <a:pt x="653" y="269"/>
                  </a:cubicBezTo>
                  <a:cubicBezTo>
                    <a:pt x="644" y="282"/>
                    <a:pt x="627" y="292"/>
                    <a:pt x="627" y="307"/>
                  </a:cubicBezTo>
                  <a:cubicBezTo>
                    <a:pt x="627" y="334"/>
                    <a:pt x="653" y="384"/>
                    <a:pt x="653" y="384"/>
                  </a:cubicBezTo>
                  <a:cubicBezTo>
                    <a:pt x="657" y="414"/>
                    <a:pt x="657" y="444"/>
                    <a:pt x="666" y="473"/>
                  </a:cubicBezTo>
                  <a:cubicBezTo>
                    <a:pt x="680" y="520"/>
                    <a:pt x="731" y="526"/>
                    <a:pt x="768" y="550"/>
                  </a:cubicBezTo>
                  <a:cubicBezTo>
                    <a:pt x="781" y="588"/>
                    <a:pt x="802" y="627"/>
                    <a:pt x="755" y="665"/>
                  </a:cubicBezTo>
                  <a:cubicBezTo>
                    <a:pt x="743" y="674"/>
                    <a:pt x="731" y="647"/>
                    <a:pt x="717" y="640"/>
                  </a:cubicBezTo>
                  <a:cubicBezTo>
                    <a:pt x="705" y="634"/>
                    <a:pt x="692" y="631"/>
                    <a:pt x="679" y="627"/>
                  </a:cubicBezTo>
                  <a:cubicBezTo>
                    <a:pt x="670" y="610"/>
                    <a:pt x="672" y="580"/>
                    <a:pt x="653" y="576"/>
                  </a:cubicBezTo>
                  <a:cubicBezTo>
                    <a:pt x="604" y="565"/>
                    <a:pt x="517" y="588"/>
                    <a:pt x="461" y="601"/>
                  </a:cubicBezTo>
                  <a:cubicBezTo>
                    <a:pt x="444" y="610"/>
                    <a:pt x="429" y="627"/>
                    <a:pt x="410" y="627"/>
                  </a:cubicBezTo>
                  <a:cubicBezTo>
                    <a:pt x="387" y="627"/>
                    <a:pt x="369" y="604"/>
                    <a:pt x="346" y="601"/>
                  </a:cubicBezTo>
                  <a:cubicBezTo>
                    <a:pt x="329" y="599"/>
                    <a:pt x="312" y="610"/>
                    <a:pt x="295" y="614"/>
                  </a:cubicBezTo>
                  <a:cubicBezTo>
                    <a:pt x="286" y="627"/>
                    <a:pt x="269" y="637"/>
                    <a:pt x="269" y="653"/>
                  </a:cubicBezTo>
                  <a:cubicBezTo>
                    <a:pt x="269" y="668"/>
                    <a:pt x="298" y="676"/>
                    <a:pt x="295" y="691"/>
                  </a:cubicBezTo>
                  <a:cubicBezTo>
                    <a:pt x="291" y="710"/>
                    <a:pt x="232" y="725"/>
                    <a:pt x="218" y="729"/>
                  </a:cubicBezTo>
                  <a:cubicBezTo>
                    <a:pt x="214" y="742"/>
                    <a:pt x="216" y="759"/>
                    <a:pt x="205" y="768"/>
                  </a:cubicBezTo>
                  <a:cubicBezTo>
                    <a:pt x="182" y="787"/>
                    <a:pt x="87" y="794"/>
                    <a:pt x="51" y="806"/>
                  </a:cubicBezTo>
                  <a:cubicBezTo>
                    <a:pt x="9" y="834"/>
                    <a:pt x="13" y="817"/>
                    <a:pt x="13" y="845"/>
                  </a:cubicBezTo>
                  <a:cubicBezTo>
                    <a:pt x="26" y="836"/>
                    <a:pt x="51" y="834"/>
                    <a:pt x="51" y="819"/>
                  </a:cubicBezTo>
                  <a:cubicBezTo>
                    <a:pt x="51" y="804"/>
                    <a:pt x="28" y="789"/>
                    <a:pt x="13" y="793"/>
                  </a:cubicBezTo>
                  <a:cubicBezTo>
                    <a:pt x="0" y="796"/>
                    <a:pt x="4" y="819"/>
                    <a:pt x="0" y="832"/>
                  </a:cubicBezTo>
                  <a:cubicBezTo>
                    <a:pt x="20" y="889"/>
                    <a:pt x="35" y="891"/>
                    <a:pt x="90" y="909"/>
                  </a:cubicBezTo>
                  <a:cubicBezTo>
                    <a:pt x="149" y="999"/>
                    <a:pt x="66" y="890"/>
                    <a:pt x="192" y="973"/>
                  </a:cubicBezTo>
                  <a:cubicBezTo>
                    <a:pt x="218" y="990"/>
                    <a:pt x="269" y="1024"/>
                    <a:pt x="269" y="1024"/>
                  </a:cubicBezTo>
                  <a:cubicBezTo>
                    <a:pt x="278" y="1037"/>
                    <a:pt x="304" y="1050"/>
                    <a:pt x="295" y="1062"/>
                  </a:cubicBezTo>
                  <a:cubicBezTo>
                    <a:pt x="282" y="1079"/>
                    <a:pt x="252" y="1068"/>
                    <a:pt x="231" y="1075"/>
                  </a:cubicBezTo>
                  <a:cubicBezTo>
                    <a:pt x="213" y="1081"/>
                    <a:pt x="196" y="1092"/>
                    <a:pt x="179" y="1101"/>
                  </a:cubicBezTo>
                  <a:cubicBezTo>
                    <a:pt x="171" y="1195"/>
                    <a:pt x="167" y="1289"/>
                    <a:pt x="154" y="1382"/>
                  </a:cubicBezTo>
                  <a:cubicBezTo>
                    <a:pt x="144" y="1456"/>
                    <a:pt x="73" y="1564"/>
                    <a:pt x="179" y="1600"/>
                  </a:cubicBezTo>
                  <a:cubicBezTo>
                    <a:pt x="134" y="1645"/>
                    <a:pt x="149" y="1622"/>
                    <a:pt x="128" y="1664"/>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sz="2000" b="1" i="1">
                <a:latin typeface="Times New Roman" pitchFamily="18" charset="0"/>
                <a:cs typeface="Times New Roman" pitchFamily="18" charset="0"/>
              </a:endParaRPr>
            </a:p>
          </p:txBody>
        </p:sp>
        <p:sp>
          <p:nvSpPr>
            <p:cNvPr id="28690" name="Freeform 21"/>
            <p:cNvSpPr>
              <a:spLocks/>
            </p:cNvSpPr>
            <p:nvPr/>
          </p:nvSpPr>
          <p:spPr bwMode="auto">
            <a:xfrm>
              <a:off x="3110" y="3200"/>
              <a:ext cx="131" cy="192"/>
            </a:xfrm>
            <a:custGeom>
              <a:avLst/>
              <a:gdLst>
                <a:gd name="T0" fmla="*/ 77 w 131"/>
                <a:gd name="T1" fmla="*/ 0 h 192"/>
                <a:gd name="T2" fmla="*/ 0 w 131"/>
                <a:gd name="T3" fmla="*/ 51 h 192"/>
                <a:gd name="T4" fmla="*/ 26 w 131"/>
                <a:gd name="T5" fmla="*/ 90 h 192"/>
                <a:gd name="T6" fmla="*/ 90 w 131"/>
                <a:gd name="T7" fmla="*/ 192 h 192"/>
                <a:gd name="T8" fmla="*/ 90 w 131"/>
                <a:gd name="T9" fmla="*/ 38 h 192"/>
                <a:gd name="T10" fmla="*/ 52 w 131"/>
                <a:gd name="T11" fmla="*/ 13 h 192"/>
                <a:gd name="T12" fmla="*/ 77 w 131"/>
                <a:gd name="T13" fmla="*/ 0 h 192"/>
                <a:gd name="T14" fmla="*/ 0 60000 65536"/>
                <a:gd name="T15" fmla="*/ 0 60000 65536"/>
                <a:gd name="T16" fmla="*/ 0 60000 65536"/>
                <a:gd name="T17" fmla="*/ 0 60000 65536"/>
                <a:gd name="T18" fmla="*/ 0 60000 65536"/>
                <a:gd name="T19" fmla="*/ 0 60000 65536"/>
                <a:gd name="T20" fmla="*/ 0 60000 65536"/>
                <a:gd name="T21" fmla="*/ 0 w 131"/>
                <a:gd name="T22" fmla="*/ 0 h 192"/>
                <a:gd name="T23" fmla="*/ 131 w 131"/>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 h="192">
                  <a:moveTo>
                    <a:pt x="77" y="0"/>
                  </a:moveTo>
                  <a:cubicBezTo>
                    <a:pt x="52" y="6"/>
                    <a:pt x="0" y="8"/>
                    <a:pt x="0" y="51"/>
                  </a:cubicBezTo>
                  <a:cubicBezTo>
                    <a:pt x="0" y="67"/>
                    <a:pt x="20" y="76"/>
                    <a:pt x="26" y="90"/>
                  </a:cubicBezTo>
                  <a:cubicBezTo>
                    <a:pt x="71" y="190"/>
                    <a:pt x="22" y="145"/>
                    <a:pt x="90" y="192"/>
                  </a:cubicBezTo>
                  <a:cubicBezTo>
                    <a:pt x="110" y="134"/>
                    <a:pt x="131" y="96"/>
                    <a:pt x="90" y="38"/>
                  </a:cubicBezTo>
                  <a:cubicBezTo>
                    <a:pt x="81" y="26"/>
                    <a:pt x="57" y="27"/>
                    <a:pt x="52" y="13"/>
                  </a:cubicBezTo>
                  <a:cubicBezTo>
                    <a:pt x="49" y="4"/>
                    <a:pt x="69" y="4"/>
                    <a:pt x="77" y="0"/>
                  </a:cubicBez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sz="2000" b="1" i="1">
                <a:latin typeface="Times New Roman" pitchFamily="18" charset="0"/>
                <a:cs typeface="Times New Roman" pitchFamily="18" charset="0"/>
              </a:endParaRPr>
            </a:p>
          </p:txBody>
        </p:sp>
      </p:grpSp>
      <p:pic>
        <p:nvPicPr>
          <p:cNvPr id="2867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63" y="804334"/>
            <a:ext cx="4405312" cy="391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18"/>
          <p:cNvGrpSpPr>
            <a:grpSpLocks/>
          </p:cNvGrpSpPr>
          <p:nvPr/>
        </p:nvGrpSpPr>
        <p:grpSpPr bwMode="auto">
          <a:xfrm>
            <a:off x="1335088" y="1600200"/>
            <a:ext cx="1752600" cy="1837267"/>
            <a:chOff x="3341" y="1178"/>
            <a:chExt cx="1318" cy="1361"/>
          </a:xfrm>
        </p:grpSpPr>
        <p:sp>
          <p:nvSpPr>
            <p:cNvPr id="28684" name="Freeform 6"/>
            <p:cNvSpPr>
              <a:spLocks/>
            </p:cNvSpPr>
            <p:nvPr/>
          </p:nvSpPr>
          <p:spPr bwMode="auto">
            <a:xfrm>
              <a:off x="4438" y="1178"/>
              <a:ext cx="210" cy="921"/>
            </a:xfrm>
            <a:custGeom>
              <a:avLst/>
              <a:gdLst>
                <a:gd name="T0" fmla="*/ 16 w 210"/>
                <a:gd name="T1" fmla="*/ 0 h 921"/>
                <a:gd name="T2" fmla="*/ 68 w 210"/>
                <a:gd name="T3" fmla="*/ 102 h 921"/>
                <a:gd name="T4" fmla="*/ 80 w 210"/>
                <a:gd name="T5" fmla="*/ 140 h 921"/>
                <a:gd name="T6" fmla="*/ 119 w 210"/>
                <a:gd name="T7" fmla="*/ 179 h 921"/>
                <a:gd name="T8" fmla="*/ 68 w 210"/>
                <a:gd name="T9" fmla="*/ 281 h 921"/>
                <a:gd name="T10" fmla="*/ 144 w 210"/>
                <a:gd name="T11" fmla="*/ 409 h 921"/>
                <a:gd name="T12" fmla="*/ 157 w 210"/>
                <a:gd name="T13" fmla="*/ 448 h 921"/>
                <a:gd name="T14" fmla="*/ 196 w 210"/>
                <a:gd name="T15" fmla="*/ 460 h 921"/>
                <a:gd name="T16" fmla="*/ 144 w 210"/>
                <a:gd name="T17" fmla="*/ 576 h 921"/>
                <a:gd name="T18" fmla="*/ 208 w 210"/>
                <a:gd name="T19" fmla="*/ 768 h 921"/>
                <a:gd name="T20" fmla="*/ 183 w 210"/>
                <a:gd name="T21" fmla="*/ 806 h 921"/>
                <a:gd name="T22" fmla="*/ 196 w 210"/>
                <a:gd name="T23" fmla="*/ 844 h 921"/>
                <a:gd name="T24" fmla="*/ 208 w 210"/>
                <a:gd name="T25" fmla="*/ 921 h 9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0" h="921">
                  <a:moveTo>
                    <a:pt x="16" y="0"/>
                  </a:moveTo>
                  <a:cubicBezTo>
                    <a:pt x="44" y="166"/>
                    <a:pt x="0" y="17"/>
                    <a:pt x="68" y="102"/>
                  </a:cubicBezTo>
                  <a:cubicBezTo>
                    <a:pt x="76" y="112"/>
                    <a:pt x="73" y="129"/>
                    <a:pt x="80" y="140"/>
                  </a:cubicBezTo>
                  <a:cubicBezTo>
                    <a:pt x="90" y="155"/>
                    <a:pt x="106" y="166"/>
                    <a:pt x="119" y="179"/>
                  </a:cubicBezTo>
                  <a:cubicBezTo>
                    <a:pt x="140" y="242"/>
                    <a:pt x="130" y="260"/>
                    <a:pt x="68" y="281"/>
                  </a:cubicBezTo>
                  <a:cubicBezTo>
                    <a:pt x="82" y="342"/>
                    <a:pt x="100" y="365"/>
                    <a:pt x="144" y="409"/>
                  </a:cubicBezTo>
                  <a:cubicBezTo>
                    <a:pt x="148" y="422"/>
                    <a:pt x="147" y="438"/>
                    <a:pt x="157" y="448"/>
                  </a:cubicBezTo>
                  <a:cubicBezTo>
                    <a:pt x="167" y="458"/>
                    <a:pt x="194" y="447"/>
                    <a:pt x="196" y="460"/>
                  </a:cubicBezTo>
                  <a:cubicBezTo>
                    <a:pt x="201" y="497"/>
                    <a:pt x="164" y="546"/>
                    <a:pt x="144" y="576"/>
                  </a:cubicBezTo>
                  <a:cubicBezTo>
                    <a:pt x="166" y="640"/>
                    <a:pt x="188" y="704"/>
                    <a:pt x="208" y="768"/>
                  </a:cubicBezTo>
                  <a:cubicBezTo>
                    <a:pt x="200" y="781"/>
                    <a:pt x="185" y="791"/>
                    <a:pt x="183" y="806"/>
                  </a:cubicBezTo>
                  <a:cubicBezTo>
                    <a:pt x="181" y="819"/>
                    <a:pt x="192" y="831"/>
                    <a:pt x="196" y="844"/>
                  </a:cubicBezTo>
                  <a:cubicBezTo>
                    <a:pt x="210" y="894"/>
                    <a:pt x="208" y="883"/>
                    <a:pt x="208" y="921"/>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000" b="1" i="1">
                <a:latin typeface="Times New Roman" pitchFamily="18" charset="0"/>
                <a:cs typeface="Times New Roman" pitchFamily="18" charset="0"/>
              </a:endParaRPr>
            </a:p>
          </p:txBody>
        </p:sp>
        <p:sp>
          <p:nvSpPr>
            <p:cNvPr id="28685" name="Freeform 11"/>
            <p:cNvSpPr>
              <a:spLocks/>
            </p:cNvSpPr>
            <p:nvPr/>
          </p:nvSpPr>
          <p:spPr bwMode="auto">
            <a:xfrm>
              <a:off x="4107" y="2099"/>
              <a:ext cx="552" cy="440"/>
            </a:xfrm>
            <a:custGeom>
              <a:avLst/>
              <a:gdLst>
                <a:gd name="T0" fmla="*/ 552 w 552"/>
                <a:gd name="T1" fmla="*/ 0 h 440"/>
                <a:gd name="T2" fmla="*/ 424 w 552"/>
                <a:gd name="T3" fmla="*/ 64 h 440"/>
                <a:gd name="T4" fmla="*/ 335 w 552"/>
                <a:gd name="T5" fmla="*/ 77 h 440"/>
                <a:gd name="T6" fmla="*/ 258 w 552"/>
                <a:gd name="T7" fmla="*/ 26 h 440"/>
                <a:gd name="T8" fmla="*/ 130 w 552"/>
                <a:gd name="T9" fmla="*/ 64 h 440"/>
                <a:gd name="T10" fmla="*/ 53 w 552"/>
                <a:gd name="T11" fmla="*/ 282 h 440"/>
                <a:gd name="T12" fmla="*/ 27 w 552"/>
                <a:gd name="T13" fmla="*/ 371 h 440"/>
                <a:gd name="T14" fmla="*/ 2 w 552"/>
                <a:gd name="T15" fmla="*/ 423 h 4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2" h="440">
                  <a:moveTo>
                    <a:pt x="552" y="0"/>
                  </a:moveTo>
                  <a:cubicBezTo>
                    <a:pt x="511" y="28"/>
                    <a:pt x="471" y="48"/>
                    <a:pt x="424" y="64"/>
                  </a:cubicBezTo>
                  <a:cubicBezTo>
                    <a:pt x="390" y="117"/>
                    <a:pt x="408" y="117"/>
                    <a:pt x="335" y="77"/>
                  </a:cubicBezTo>
                  <a:cubicBezTo>
                    <a:pt x="308" y="62"/>
                    <a:pt x="258" y="26"/>
                    <a:pt x="258" y="26"/>
                  </a:cubicBezTo>
                  <a:cubicBezTo>
                    <a:pt x="214" y="37"/>
                    <a:pt x="172" y="49"/>
                    <a:pt x="130" y="64"/>
                  </a:cubicBezTo>
                  <a:cubicBezTo>
                    <a:pt x="110" y="161"/>
                    <a:pt x="104" y="206"/>
                    <a:pt x="53" y="282"/>
                  </a:cubicBezTo>
                  <a:cubicBezTo>
                    <a:pt x="44" y="312"/>
                    <a:pt x="38" y="342"/>
                    <a:pt x="27" y="371"/>
                  </a:cubicBezTo>
                  <a:cubicBezTo>
                    <a:pt x="0" y="440"/>
                    <a:pt x="2" y="387"/>
                    <a:pt x="2" y="42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000" b="1" i="1">
                <a:latin typeface="Times New Roman" pitchFamily="18" charset="0"/>
                <a:cs typeface="Times New Roman" pitchFamily="18" charset="0"/>
              </a:endParaRPr>
            </a:p>
          </p:txBody>
        </p:sp>
        <p:sp>
          <p:nvSpPr>
            <p:cNvPr id="28686" name="Freeform 14"/>
            <p:cNvSpPr>
              <a:spLocks/>
            </p:cNvSpPr>
            <p:nvPr/>
          </p:nvSpPr>
          <p:spPr bwMode="auto">
            <a:xfrm>
              <a:off x="3341" y="1869"/>
              <a:ext cx="768" cy="640"/>
            </a:xfrm>
            <a:custGeom>
              <a:avLst/>
              <a:gdLst>
                <a:gd name="T0" fmla="*/ 0 w 768"/>
                <a:gd name="T1" fmla="*/ 0 h 640"/>
                <a:gd name="T2" fmla="*/ 89 w 768"/>
                <a:gd name="T3" fmla="*/ 89 h 640"/>
                <a:gd name="T4" fmla="*/ 192 w 768"/>
                <a:gd name="T5" fmla="*/ 243 h 640"/>
                <a:gd name="T6" fmla="*/ 205 w 768"/>
                <a:gd name="T7" fmla="*/ 281 h 640"/>
                <a:gd name="T8" fmla="*/ 281 w 768"/>
                <a:gd name="T9" fmla="*/ 320 h 640"/>
                <a:gd name="T10" fmla="*/ 345 w 768"/>
                <a:gd name="T11" fmla="*/ 384 h 640"/>
                <a:gd name="T12" fmla="*/ 499 w 768"/>
                <a:gd name="T13" fmla="*/ 422 h 640"/>
                <a:gd name="T14" fmla="*/ 576 w 768"/>
                <a:gd name="T15" fmla="*/ 473 h 640"/>
                <a:gd name="T16" fmla="*/ 678 w 768"/>
                <a:gd name="T17" fmla="*/ 576 h 640"/>
                <a:gd name="T18" fmla="*/ 704 w 768"/>
                <a:gd name="T19" fmla="*/ 614 h 640"/>
                <a:gd name="T20" fmla="*/ 768 w 768"/>
                <a:gd name="T21" fmla="*/ 640 h 6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8" h="640">
                  <a:moveTo>
                    <a:pt x="0" y="0"/>
                  </a:moveTo>
                  <a:cubicBezTo>
                    <a:pt x="18" y="69"/>
                    <a:pt x="23" y="68"/>
                    <a:pt x="89" y="89"/>
                  </a:cubicBezTo>
                  <a:cubicBezTo>
                    <a:pt x="124" y="140"/>
                    <a:pt x="157" y="192"/>
                    <a:pt x="192" y="243"/>
                  </a:cubicBezTo>
                  <a:cubicBezTo>
                    <a:pt x="200" y="254"/>
                    <a:pt x="197" y="271"/>
                    <a:pt x="205" y="281"/>
                  </a:cubicBezTo>
                  <a:cubicBezTo>
                    <a:pt x="223" y="304"/>
                    <a:pt x="255" y="311"/>
                    <a:pt x="281" y="320"/>
                  </a:cubicBezTo>
                  <a:cubicBezTo>
                    <a:pt x="303" y="353"/>
                    <a:pt x="307" y="367"/>
                    <a:pt x="345" y="384"/>
                  </a:cubicBezTo>
                  <a:cubicBezTo>
                    <a:pt x="394" y="405"/>
                    <a:pt x="452" y="396"/>
                    <a:pt x="499" y="422"/>
                  </a:cubicBezTo>
                  <a:cubicBezTo>
                    <a:pt x="526" y="437"/>
                    <a:pt x="576" y="473"/>
                    <a:pt x="576" y="473"/>
                  </a:cubicBezTo>
                  <a:cubicBezTo>
                    <a:pt x="605" y="519"/>
                    <a:pt x="643" y="534"/>
                    <a:pt x="678" y="576"/>
                  </a:cubicBezTo>
                  <a:cubicBezTo>
                    <a:pt x="688" y="588"/>
                    <a:pt x="692" y="604"/>
                    <a:pt x="704" y="614"/>
                  </a:cubicBezTo>
                  <a:cubicBezTo>
                    <a:pt x="722" y="628"/>
                    <a:pt x="747" y="630"/>
                    <a:pt x="768" y="64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000" b="1" i="1">
                <a:latin typeface="Times New Roman" pitchFamily="18" charset="0"/>
                <a:cs typeface="Times New Roman" pitchFamily="18" charset="0"/>
              </a:endParaRPr>
            </a:p>
          </p:txBody>
        </p:sp>
        <p:sp>
          <p:nvSpPr>
            <p:cNvPr id="28687" name="Freeform 17"/>
            <p:cNvSpPr>
              <a:spLocks/>
            </p:cNvSpPr>
            <p:nvPr/>
          </p:nvSpPr>
          <p:spPr bwMode="auto">
            <a:xfrm>
              <a:off x="3354" y="1211"/>
              <a:ext cx="1088" cy="747"/>
            </a:xfrm>
            <a:custGeom>
              <a:avLst/>
              <a:gdLst>
                <a:gd name="T0" fmla="*/ 0 w 1088"/>
                <a:gd name="T1" fmla="*/ 658 h 747"/>
                <a:gd name="T2" fmla="*/ 102 w 1088"/>
                <a:gd name="T3" fmla="*/ 671 h 747"/>
                <a:gd name="T4" fmla="*/ 140 w 1088"/>
                <a:gd name="T5" fmla="*/ 645 h 747"/>
                <a:gd name="T6" fmla="*/ 256 w 1088"/>
                <a:gd name="T7" fmla="*/ 619 h 747"/>
                <a:gd name="T8" fmla="*/ 409 w 1088"/>
                <a:gd name="T9" fmla="*/ 658 h 747"/>
                <a:gd name="T10" fmla="*/ 435 w 1088"/>
                <a:gd name="T11" fmla="*/ 696 h 747"/>
                <a:gd name="T12" fmla="*/ 512 w 1088"/>
                <a:gd name="T13" fmla="*/ 747 h 747"/>
                <a:gd name="T14" fmla="*/ 550 w 1088"/>
                <a:gd name="T15" fmla="*/ 722 h 747"/>
                <a:gd name="T16" fmla="*/ 512 w 1088"/>
                <a:gd name="T17" fmla="*/ 632 h 747"/>
                <a:gd name="T18" fmla="*/ 486 w 1088"/>
                <a:gd name="T19" fmla="*/ 568 h 747"/>
                <a:gd name="T20" fmla="*/ 435 w 1088"/>
                <a:gd name="T21" fmla="*/ 543 h 747"/>
                <a:gd name="T22" fmla="*/ 409 w 1088"/>
                <a:gd name="T23" fmla="*/ 491 h 747"/>
                <a:gd name="T24" fmla="*/ 358 w 1088"/>
                <a:gd name="T25" fmla="*/ 466 h 747"/>
                <a:gd name="T26" fmla="*/ 384 w 1088"/>
                <a:gd name="T27" fmla="*/ 363 h 747"/>
                <a:gd name="T28" fmla="*/ 358 w 1088"/>
                <a:gd name="T29" fmla="*/ 312 h 747"/>
                <a:gd name="T30" fmla="*/ 473 w 1088"/>
                <a:gd name="T31" fmla="*/ 223 h 747"/>
                <a:gd name="T32" fmla="*/ 588 w 1088"/>
                <a:gd name="T33" fmla="*/ 235 h 747"/>
                <a:gd name="T34" fmla="*/ 627 w 1088"/>
                <a:gd name="T35" fmla="*/ 248 h 747"/>
                <a:gd name="T36" fmla="*/ 665 w 1088"/>
                <a:gd name="T37" fmla="*/ 223 h 747"/>
                <a:gd name="T38" fmla="*/ 678 w 1088"/>
                <a:gd name="T39" fmla="*/ 184 h 747"/>
                <a:gd name="T40" fmla="*/ 819 w 1088"/>
                <a:gd name="T41" fmla="*/ 95 h 747"/>
                <a:gd name="T42" fmla="*/ 1024 w 1088"/>
                <a:gd name="T43" fmla="*/ 31 h 747"/>
                <a:gd name="T44" fmla="*/ 1088 w 1088"/>
                <a:gd name="T45" fmla="*/ 5 h 7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88" h="747">
                  <a:moveTo>
                    <a:pt x="0" y="658"/>
                  </a:moveTo>
                  <a:cubicBezTo>
                    <a:pt x="112" y="733"/>
                    <a:pt x="47" y="726"/>
                    <a:pt x="102" y="671"/>
                  </a:cubicBezTo>
                  <a:cubicBezTo>
                    <a:pt x="113" y="660"/>
                    <a:pt x="125" y="650"/>
                    <a:pt x="140" y="645"/>
                  </a:cubicBezTo>
                  <a:cubicBezTo>
                    <a:pt x="178" y="632"/>
                    <a:pt x="217" y="628"/>
                    <a:pt x="256" y="619"/>
                  </a:cubicBezTo>
                  <a:cubicBezTo>
                    <a:pt x="324" y="627"/>
                    <a:pt x="364" y="613"/>
                    <a:pt x="409" y="658"/>
                  </a:cubicBezTo>
                  <a:cubicBezTo>
                    <a:pt x="420" y="669"/>
                    <a:pt x="423" y="686"/>
                    <a:pt x="435" y="696"/>
                  </a:cubicBezTo>
                  <a:cubicBezTo>
                    <a:pt x="458" y="716"/>
                    <a:pt x="512" y="747"/>
                    <a:pt x="512" y="747"/>
                  </a:cubicBezTo>
                  <a:cubicBezTo>
                    <a:pt x="525" y="739"/>
                    <a:pt x="545" y="736"/>
                    <a:pt x="550" y="722"/>
                  </a:cubicBezTo>
                  <a:cubicBezTo>
                    <a:pt x="560" y="692"/>
                    <a:pt x="523" y="654"/>
                    <a:pt x="512" y="632"/>
                  </a:cubicBezTo>
                  <a:cubicBezTo>
                    <a:pt x="502" y="611"/>
                    <a:pt x="501" y="585"/>
                    <a:pt x="486" y="568"/>
                  </a:cubicBezTo>
                  <a:cubicBezTo>
                    <a:pt x="474" y="554"/>
                    <a:pt x="452" y="551"/>
                    <a:pt x="435" y="543"/>
                  </a:cubicBezTo>
                  <a:cubicBezTo>
                    <a:pt x="426" y="526"/>
                    <a:pt x="423" y="505"/>
                    <a:pt x="409" y="491"/>
                  </a:cubicBezTo>
                  <a:cubicBezTo>
                    <a:pt x="396" y="478"/>
                    <a:pt x="362" y="485"/>
                    <a:pt x="358" y="466"/>
                  </a:cubicBezTo>
                  <a:cubicBezTo>
                    <a:pt x="351" y="431"/>
                    <a:pt x="384" y="363"/>
                    <a:pt x="384" y="363"/>
                  </a:cubicBezTo>
                  <a:cubicBezTo>
                    <a:pt x="375" y="346"/>
                    <a:pt x="361" y="331"/>
                    <a:pt x="358" y="312"/>
                  </a:cubicBezTo>
                  <a:cubicBezTo>
                    <a:pt x="351" y="262"/>
                    <a:pt x="437" y="247"/>
                    <a:pt x="473" y="223"/>
                  </a:cubicBezTo>
                  <a:cubicBezTo>
                    <a:pt x="511" y="227"/>
                    <a:pt x="550" y="229"/>
                    <a:pt x="588" y="235"/>
                  </a:cubicBezTo>
                  <a:cubicBezTo>
                    <a:pt x="602" y="237"/>
                    <a:pt x="613" y="250"/>
                    <a:pt x="627" y="248"/>
                  </a:cubicBezTo>
                  <a:cubicBezTo>
                    <a:pt x="642" y="246"/>
                    <a:pt x="652" y="231"/>
                    <a:pt x="665" y="223"/>
                  </a:cubicBezTo>
                  <a:cubicBezTo>
                    <a:pt x="669" y="210"/>
                    <a:pt x="675" y="197"/>
                    <a:pt x="678" y="184"/>
                  </a:cubicBezTo>
                  <a:cubicBezTo>
                    <a:pt x="705" y="76"/>
                    <a:pt x="659" y="126"/>
                    <a:pt x="819" y="95"/>
                  </a:cubicBezTo>
                  <a:cubicBezTo>
                    <a:pt x="881" y="52"/>
                    <a:pt x="953" y="53"/>
                    <a:pt x="1024" y="31"/>
                  </a:cubicBezTo>
                  <a:cubicBezTo>
                    <a:pt x="1069" y="0"/>
                    <a:pt x="1047" y="5"/>
                    <a:pt x="1088" y="5"/>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000" b="1" i="1">
                <a:latin typeface="Times New Roman" pitchFamily="18" charset="0"/>
                <a:cs typeface="Times New Roman" pitchFamily="18" charset="0"/>
              </a:endParaRPr>
            </a:p>
          </p:txBody>
        </p:sp>
      </p:grpSp>
      <p:cxnSp>
        <p:nvCxnSpPr>
          <p:cNvPr id="28679" name="Straight Connector 4"/>
          <p:cNvCxnSpPr>
            <a:cxnSpLocks noChangeShapeType="1"/>
          </p:cNvCxnSpPr>
          <p:nvPr/>
        </p:nvCxnSpPr>
        <p:spPr bwMode="auto">
          <a:xfrm>
            <a:off x="4537075" y="76201"/>
            <a:ext cx="0" cy="5109633"/>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p:nvPr/>
        </p:nvSpPr>
        <p:spPr>
          <a:xfrm>
            <a:off x="114300" y="4324351"/>
            <a:ext cx="4343400" cy="1569660"/>
          </a:xfrm>
          <a:prstGeom prst="rect">
            <a:avLst/>
          </a:prstGeom>
          <a:solidFill>
            <a:schemeClr val="bg1"/>
          </a:solidFill>
          <a:ln>
            <a:solidFill>
              <a:schemeClr val="accent6">
                <a:lumMod val="75000"/>
              </a:schemeClr>
            </a:solidFill>
          </a:ln>
        </p:spPr>
        <p:txBody>
          <a:bodyPr>
            <a:spAutoFit/>
          </a:bodyPr>
          <a:lstStyle/>
          <a:p>
            <a:pPr algn="just" eaLnBrk="1" hangingPunct="1">
              <a:defRPr/>
            </a:pP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Với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Hiệp</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ước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Nhâm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Tuất</a:t>
            </a:r>
            <a:r>
              <a:rPr lang="en-US" sz="2400" b="1" i="1" dirty="0">
                <a:latin typeface="Times New Roman" pitchFamily="18" charset="0"/>
                <a:cs typeface="Times New Roman" pitchFamily="18" charset="0"/>
              </a:rPr>
              <a:t> 1862 </a:t>
            </a:r>
            <a:r>
              <a:rPr lang="en-US" sz="2400" b="1" i="1" dirty="0" err="1">
                <a:latin typeface="Times New Roman" pitchFamily="18" charset="0"/>
                <a:cs typeface="Times New Roman" pitchFamily="18" charset="0"/>
              </a:rPr>
              <a:t>ba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tỉnh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Đông</a:t>
            </a:r>
            <a:r>
              <a:rPr lang="en-US" sz="2400" b="1" i="1" dirty="0">
                <a:latin typeface="Times New Roman" pitchFamily="18" charset="0"/>
                <a:cs typeface="Times New Roman" pitchFamily="18" charset="0"/>
              </a:rPr>
              <a:t> Nam </a:t>
            </a:r>
            <a:r>
              <a:rPr lang="en-US" sz="2400" b="1" i="1" dirty="0" err="1">
                <a:latin typeface="Times New Roman" pitchFamily="18" charset="0"/>
                <a:cs typeface="Times New Roman" pitchFamily="18" charset="0"/>
              </a:rPr>
              <a:t>Kì</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Gia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Định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Định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Tường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Biên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Hòa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thuộc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Pháp</a:t>
            </a:r>
            <a:r>
              <a:rPr lang="en-US" sz="2400" b="1" i="1" dirty="0">
                <a:latin typeface="Times New Roman" pitchFamily="18" charset="0"/>
                <a:cs typeface="Times New Roman" pitchFamily="18" charset="0"/>
              </a:rPr>
              <a:t>.</a:t>
            </a:r>
            <a:endParaRPr lang="vi-VN" sz="2400" b="1" i="1" dirty="0">
              <a:latin typeface="Times New Roman" pitchFamily="18" charset="0"/>
              <a:cs typeface="Times New Roman" pitchFamily="18" charset="0"/>
            </a:endParaRPr>
          </a:p>
        </p:txBody>
      </p:sp>
      <p:sp>
        <p:nvSpPr>
          <p:cNvPr id="30" name="TextBox 29"/>
          <p:cNvSpPr txBox="1"/>
          <p:nvPr/>
        </p:nvSpPr>
        <p:spPr>
          <a:xfrm>
            <a:off x="4568825" y="4284134"/>
            <a:ext cx="4343400" cy="1569660"/>
          </a:xfrm>
          <a:prstGeom prst="rect">
            <a:avLst/>
          </a:prstGeom>
          <a:solidFill>
            <a:schemeClr val="bg1"/>
          </a:solidFill>
          <a:ln>
            <a:solidFill>
              <a:schemeClr val="accent6">
                <a:lumMod val="75000"/>
              </a:schemeClr>
            </a:solidFill>
          </a:ln>
        </p:spPr>
        <p:txBody>
          <a:bodyPr>
            <a:spAutoFit/>
          </a:bodyPr>
          <a:lstStyle/>
          <a:p>
            <a:pPr algn="just" eaLnBrk="1" hangingPunct="1">
              <a:defRPr/>
            </a:pP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Với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Hiệp</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ước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Giáp</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Tuất</a:t>
            </a:r>
            <a:r>
              <a:rPr lang="en-US" sz="2400" b="1" i="1" dirty="0">
                <a:latin typeface="Times New Roman" pitchFamily="18" charset="0"/>
                <a:cs typeface="Times New Roman" pitchFamily="18" charset="0"/>
              </a:rPr>
              <a:t> 1874 </a:t>
            </a:r>
            <a:r>
              <a:rPr lang="en-US" sz="2400" b="1" i="1" dirty="0" err="1">
                <a:latin typeface="Times New Roman" pitchFamily="18" charset="0"/>
                <a:cs typeface="Times New Roman" pitchFamily="18" charset="0"/>
              </a:rPr>
              <a:t>sáu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tỉnh</a:t>
            </a:r>
            <a:r>
              <a:rPr lang="en-US" sz="2400" b="1" i="1" dirty="0">
                <a:latin typeface="Times New Roman" pitchFamily="18" charset="0"/>
                <a:cs typeface="Times New Roman" pitchFamily="18" charset="0"/>
              </a:rPr>
              <a:t> Nam </a:t>
            </a:r>
            <a:r>
              <a:rPr lang="en-US" sz="2400" b="1" i="1" dirty="0" err="1">
                <a:latin typeface="Times New Roman" pitchFamily="18" charset="0"/>
                <a:cs typeface="Times New Roman" pitchFamily="18" charset="0"/>
              </a:rPr>
              <a:t>Kì</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thêm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Vĩnh</a:t>
            </a:r>
            <a:r>
              <a:rPr lang="en-US" sz="2400" b="1" i="1" dirty="0">
                <a:latin typeface="Times New Roman" pitchFamily="18" charset="0"/>
                <a:cs typeface="Times New Roman" pitchFamily="18" charset="0"/>
              </a:rPr>
              <a:t> Long, An </a:t>
            </a:r>
            <a:r>
              <a:rPr lang="en-US" sz="2400" b="1" i="1" dirty="0" err="1">
                <a:latin typeface="Times New Roman" pitchFamily="18" charset="0"/>
                <a:cs typeface="Times New Roman" pitchFamily="18" charset="0"/>
              </a:rPr>
              <a:t>Giang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Hà</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Tiên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hoàn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toàn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thuộc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Pháp</a:t>
            </a:r>
            <a:r>
              <a:rPr lang="en-US" sz="2400" b="1" i="1" dirty="0">
                <a:latin typeface="Times New Roman" pitchFamily="18" charset="0"/>
                <a:cs typeface="Times New Roman" pitchFamily="18" charset="0"/>
              </a:rPr>
              <a:t> .</a:t>
            </a:r>
            <a:endParaRPr lang="vi-VN" sz="2400" b="1" i="1" dirty="0">
              <a:latin typeface="Times New Roman" pitchFamily="18" charset="0"/>
              <a:cs typeface="Times New Roman" pitchFamily="18" charset="0"/>
            </a:endParaRPr>
          </a:p>
        </p:txBody>
      </p:sp>
      <p:sp>
        <p:nvSpPr>
          <p:cNvPr id="3" name="Rectangle 2"/>
          <p:cNvSpPr>
            <a:spLocks noChangeArrowheads="1"/>
          </p:cNvSpPr>
          <p:nvPr/>
        </p:nvSpPr>
        <p:spPr bwMode="auto">
          <a:xfrm>
            <a:off x="301625" y="6033482"/>
            <a:ext cx="876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n-US" altLang="en-US" sz="2000" b="1" i="1">
                <a:solidFill>
                  <a:srgbClr val="FF0000"/>
                </a:solidFill>
                <a:latin typeface="Times New Roman" pitchFamily="18" charset="0"/>
                <a:cs typeface="Times New Roman" pitchFamily="18" charset="0"/>
              </a:rPr>
              <a:t>=&gt;</a:t>
            </a:r>
            <a:r>
              <a:rPr lang="en-US" altLang="en-US" sz="2000" b="1" i="1">
                <a:latin typeface="Times New Roman" pitchFamily="18" charset="0"/>
                <a:cs typeface="Times New Roman" pitchFamily="18" charset="0"/>
              </a:rPr>
              <a:t> </a:t>
            </a:r>
            <a:r>
              <a:rPr lang="en-US" altLang="en-US" sz="2000" b="1" i="1">
                <a:solidFill>
                  <a:srgbClr val="FF0000"/>
                </a:solidFill>
                <a:latin typeface="Times New Roman" pitchFamily="18" charset="0"/>
                <a:cs typeface="Times New Roman" pitchFamily="18" charset="0"/>
              </a:rPr>
              <a:t>Hiệp ước Giáp Tuất 1874 l</a:t>
            </a:r>
            <a:r>
              <a:rPr lang="vi-VN" altLang="en-US" sz="2000" b="1" i="1">
                <a:solidFill>
                  <a:srgbClr val="FF0000"/>
                </a:solidFill>
                <a:latin typeface="Times New Roman" pitchFamily="18" charset="0"/>
                <a:cs typeface="Times New Roman" pitchFamily="18" charset="0"/>
              </a:rPr>
              <a:t>àm mất đi nhiều hơn chủ quyền quốc gia và quyền lợi dân tộc</a:t>
            </a:r>
            <a:r>
              <a:rPr lang="en-US" altLang="en-US" sz="2000" b="1" i="1">
                <a:solidFill>
                  <a:srgbClr val="FF0000"/>
                </a:solidFill>
                <a:latin typeface="Times New Roman" pitchFamily="18" charset="0"/>
                <a:cs typeface="Times New Roman" pitchFamily="18" charset="0"/>
              </a:rPr>
              <a:t>.</a:t>
            </a:r>
            <a:endParaRPr lang="vi-VN" altLang="en-US" sz="2000" b="1" i="1">
              <a:solidFill>
                <a:srgbClr val="FF0000"/>
              </a:solidFill>
              <a:latin typeface="Times New Roman" pitchFamily="18" charset="0"/>
              <a:cs typeface="Times New Roman" pitchFamily="18" charset="0"/>
            </a:endParaRPr>
          </a:p>
        </p:txBody>
      </p:sp>
      <p:sp>
        <p:nvSpPr>
          <p:cNvPr id="18" name="TextBox 17"/>
          <p:cNvSpPr txBox="1"/>
          <p:nvPr/>
        </p:nvSpPr>
        <p:spPr>
          <a:xfrm>
            <a:off x="152400" y="48685"/>
            <a:ext cx="8915400" cy="830997"/>
          </a:xfrm>
          <a:prstGeom prst="rect">
            <a:avLst/>
          </a:prstGeom>
          <a:solidFill>
            <a:schemeClr val="bg1"/>
          </a:solidFill>
          <a:ln>
            <a:solidFill>
              <a:schemeClr val="accent6">
                <a:lumMod val="75000"/>
              </a:schemeClr>
            </a:solidFill>
          </a:ln>
        </p:spPr>
        <p:txBody>
          <a:bodyPr>
            <a:spAutoFit/>
          </a:bodyPr>
          <a:lstStyle/>
          <a:p>
            <a:pPr algn="ctr" eaLnBrk="1" hangingPunct="1">
              <a:defRPr/>
            </a:pPr>
            <a:r>
              <a:rPr lang="en-US" sz="20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Điểm</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khác</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nhau</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về</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nội</a:t>
            </a:r>
            <a:r>
              <a:rPr lang="en-US" sz="2400" b="1" i="1" dirty="0">
                <a:solidFill>
                  <a:srgbClr val="C00000"/>
                </a:solidFill>
                <a:latin typeface="Times New Roman" pitchFamily="18" charset="0"/>
                <a:cs typeface="Times New Roman" pitchFamily="18" charset="0"/>
              </a:rPr>
              <a:t> dung </a:t>
            </a:r>
            <a:r>
              <a:rPr lang="en-US" sz="2400" b="1" i="1" dirty="0" err="1">
                <a:solidFill>
                  <a:srgbClr val="C00000"/>
                </a:solidFill>
                <a:latin typeface="Times New Roman" pitchFamily="18" charset="0"/>
                <a:cs typeface="Times New Roman" pitchFamily="18" charset="0"/>
              </a:rPr>
              <a:t>của</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Hiệp</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ước</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Giáp</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Tuất</a:t>
            </a:r>
            <a:r>
              <a:rPr lang="en-US" sz="2400" b="1" i="1" dirty="0">
                <a:solidFill>
                  <a:srgbClr val="C00000"/>
                </a:solidFill>
                <a:latin typeface="Times New Roman" pitchFamily="18" charset="0"/>
                <a:cs typeface="Times New Roman" pitchFamily="18" charset="0"/>
              </a:rPr>
              <a:t> 1874 </a:t>
            </a:r>
            <a:r>
              <a:rPr lang="en-US" sz="2400" b="1" i="1" dirty="0" err="1">
                <a:solidFill>
                  <a:srgbClr val="C00000"/>
                </a:solidFill>
                <a:latin typeface="Times New Roman" pitchFamily="18" charset="0"/>
                <a:cs typeface="Times New Roman" pitchFamily="18" charset="0"/>
              </a:rPr>
              <a:t>với</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Hiệp</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ước</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Nhâm</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Tuất</a:t>
            </a:r>
            <a:r>
              <a:rPr lang="en-US" sz="2400" b="1" i="1" dirty="0">
                <a:solidFill>
                  <a:srgbClr val="C00000"/>
                </a:solidFill>
                <a:latin typeface="Times New Roman" pitchFamily="18" charset="0"/>
                <a:cs typeface="Times New Roman" pitchFamily="18" charset="0"/>
              </a:rPr>
              <a:t> 1862?</a:t>
            </a:r>
            <a:endParaRPr lang="vi-VN" sz="2400" b="1" i="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43168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repeatCount="indefinite"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amond(out)">
                                      <p:cBhvr>
                                        <p:cTn id="7" dur="3000"/>
                                        <p:tgtEl>
                                          <p:spTgt spid="2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9"/>
                                          </p:stCondLst>
                                        </p:cTn>
                                        <p:tgtEl>
                                          <p:spTgt spid="22537"/>
                                        </p:tgtEl>
                                        <p:attrNameLst>
                                          <p:attrName>style.visibility</p:attrName>
                                        </p:attrNameLst>
                                      </p:cBhvr>
                                      <p:to>
                                        <p:strVal val="visible"/>
                                      </p:to>
                                    </p:set>
                                  </p:childTnLst>
                                </p:cTn>
                              </p:par>
                            </p:childTnLst>
                          </p:cTn>
                        </p:par>
                        <p:par>
                          <p:cTn id="15" fill="hold" nodeType="afterGroup">
                            <p:stCondLst>
                              <p:cond delay="10"/>
                            </p:stCondLst>
                            <p:childTnLst>
                              <p:par>
                                <p:cTn id="16" presetID="22" presetClass="entr" presetSubtype="2" repeatCount="indefinite"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3000"/>
                                        <p:tgtEl>
                                          <p:spTgt spid="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heel(1)">
                                      <p:cBhvr>
                                        <p:cTn id="21" dur="2000"/>
                                        <p:tgtEl>
                                          <p:spTgt spid="3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0" grpId="0"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038" y="1742231"/>
            <a:ext cx="8818562" cy="1815882"/>
          </a:xfrm>
          <a:prstGeom prst="rect">
            <a:avLst/>
          </a:prstGeom>
          <a:noFill/>
          <a:ln>
            <a:solidFill>
              <a:srgbClr val="FF3300"/>
            </a:solidFill>
          </a:ln>
        </p:spPr>
        <p:txBody>
          <a:bodyPr>
            <a:spAutoFit/>
          </a:bodyPr>
          <a:lstStyle/>
          <a:p>
            <a:pPr algn="just" eaLnBrk="1" hangingPunct="1">
              <a:defRPr/>
            </a:pPr>
            <a:r>
              <a:rPr lang="en-US" sz="2800" b="1" i="1" dirty="0">
                <a:solidFill>
                  <a:schemeClr val="accent6"/>
                </a:solidFill>
                <a:latin typeface="Times New Roman" pitchFamily="18" charset="0"/>
                <a:cs typeface="Times New Roman" pitchFamily="18" charset="0"/>
              </a:rPr>
              <a:t>- </a:t>
            </a:r>
            <a:r>
              <a:rPr lang="en-US" sz="2800" b="1" i="1" dirty="0" err="1">
                <a:solidFill>
                  <a:schemeClr val="accent6"/>
                </a:solidFill>
                <a:latin typeface="Times New Roman" pitchFamily="18" charset="0"/>
                <a:cs typeface="Times New Roman" pitchFamily="18" charset="0"/>
              </a:rPr>
              <a:t>Nhà</a:t>
            </a:r>
            <a:r>
              <a:rPr lang="en-US" sz="2800" b="1" i="1" dirty="0">
                <a:solidFill>
                  <a:schemeClr val="accent6"/>
                </a:solidFill>
                <a:latin typeface="Times New Roman" pitchFamily="18" charset="0"/>
                <a:cs typeface="Times New Roman" pitchFamily="18" charset="0"/>
              </a:rPr>
              <a:t> </a:t>
            </a:r>
            <a:r>
              <a:rPr lang="en-US" sz="2800" b="1" i="1" dirty="0" err="1">
                <a:solidFill>
                  <a:schemeClr val="accent6"/>
                </a:solidFill>
                <a:latin typeface="Times New Roman" pitchFamily="18" charset="0"/>
                <a:cs typeface="Times New Roman" pitchFamily="18" charset="0"/>
              </a:rPr>
              <a:t>Nguyễn</a:t>
            </a:r>
            <a:r>
              <a:rPr lang="en-US" sz="2800" b="1" i="1" dirty="0">
                <a:solidFill>
                  <a:schemeClr val="accent6"/>
                </a:solidFill>
                <a:latin typeface="Times New Roman" pitchFamily="18" charset="0"/>
                <a:cs typeface="Times New Roman" pitchFamily="18" charset="0"/>
              </a:rPr>
              <a:t> </a:t>
            </a:r>
            <a:r>
              <a:rPr lang="en-US" sz="2800" b="1" i="1" dirty="0" err="1">
                <a:solidFill>
                  <a:schemeClr val="accent6"/>
                </a:solidFill>
                <a:latin typeface="Times New Roman" pitchFamily="18" charset="0"/>
                <a:cs typeface="Times New Roman" pitchFamily="18" charset="0"/>
              </a:rPr>
              <a:t>kí</a:t>
            </a:r>
            <a:r>
              <a:rPr lang="en-US" sz="2800" b="1" i="1" dirty="0">
                <a:solidFill>
                  <a:schemeClr val="accent6"/>
                </a:solidFill>
                <a:latin typeface="Times New Roman" pitchFamily="18" charset="0"/>
                <a:cs typeface="Times New Roman" pitchFamily="18" charset="0"/>
              </a:rPr>
              <a:t> </a:t>
            </a:r>
            <a:r>
              <a:rPr lang="en-US" sz="2800" b="1" i="1" dirty="0" err="1">
                <a:solidFill>
                  <a:schemeClr val="accent6"/>
                </a:solidFill>
                <a:latin typeface="Times New Roman" pitchFamily="18" charset="0"/>
                <a:cs typeface="Times New Roman" pitchFamily="18" charset="0"/>
              </a:rPr>
              <a:t>hiệp</a:t>
            </a:r>
            <a:r>
              <a:rPr lang="en-US" sz="2800" b="1" i="1" dirty="0">
                <a:solidFill>
                  <a:schemeClr val="accent6"/>
                </a:solidFill>
                <a:latin typeface="Times New Roman" pitchFamily="18" charset="0"/>
                <a:cs typeface="Times New Roman" pitchFamily="18" charset="0"/>
              </a:rPr>
              <a:t> </a:t>
            </a:r>
            <a:r>
              <a:rPr lang="en-US" sz="2800" b="1" i="1" dirty="0" err="1">
                <a:solidFill>
                  <a:schemeClr val="accent6"/>
                </a:solidFill>
                <a:latin typeface="Times New Roman" pitchFamily="18" charset="0"/>
                <a:cs typeface="Times New Roman" pitchFamily="18" charset="0"/>
              </a:rPr>
              <a:t>ước</a:t>
            </a:r>
            <a:r>
              <a:rPr lang="en-US" sz="2800" b="1" i="1" dirty="0">
                <a:solidFill>
                  <a:schemeClr val="accent6"/>
                </a:solidFill>
                <a:latin typeface="Times New Roman" pitchFamily="18" charset="0"/>
                <a:cs typeface="Times New Roman" pitchFamily="18" charset="0"/>
              </a:rPr>
              <a:t> </a:t>
            </a:r>
            <a:r>
              <a:rPr lang="en-US" sz="2800" b="1" i="1" dirty="0" err="1">
                <a:solidFill>
                  <a:schemeClr val="accent6"/>
                </a:solidFill>
                <a:latin typeface="Times New Roman" pitchFamily="18" charset="0"/>
                <a:cs typeface="Times New Roman" pitchFamily="18" charset="0"/>
              </a:rPr>
              <a:t>Giáp</a:t>
            </a:r>
            <a:r>
              <a:rPr lang="en-US" sz="2800" b="1" i="1" dirty="0">
                <a:solidFill>
                  <a:schemeClr val="accent6"/>
                </a:solidFill>
                <a:latin typeface="Times New Roman" pitchFamily="18" charset="0"/>
                <a:cs typeface="Times New Roman" pitchFamily="18" charset="0"/>
              </a:rPr>
              <a:t> </a:t>
            </a:r>
            <a:r>
              <a:rPr lang="en-US" sz="2800" b="1" i="1" dirty="0" err="1">
                <a:solidFill>
                  <a:schemeClr val="accent6"/>
                </a:solidFill>
                <a:latin typeface="Times New Roman" pitchFamily="18" charset="0"/>
                <a:cs typeface="Times New Roman" pitchFamily="18" charset="0"/>
              </a:rPr>
              <a:t>Tuất</a:t>
            </a:r>
            <a:r>
              <a:rPr lang="en-US" sz="2800" b="1" i="1" dirty="0">
                <a:solidFill>
                  <a:schemeClr val="accent6"/>
                </a:solidFill>
                <a:latin typeface="Times New Roman" pitchFamily="18" charset="0"/>
                <a:cs typeface="Times New Roman" pitchFamily="18" charset="0"/>
              </a:rPr>
              <a:t>:</a:t>
            </a:r>
            <a:endParaRPr lang="vi-VN" sz="2800" b="1" i="1" dirty="0">
              <a:solidFill>
                <a:schemeClr val="accent6"/>
              </a:solidFill>
              <a:latin typeface="Times New Roman" pitchFamily="18" charset="0"/>
              <a:cs typeface="Times New Roman" pitchFamily="18" charset="0"/>
            </a:endParaRPr>
          </a:p>
          <a:p>
            <a:pPr algn="just" eaLnBrk="1" hangingPunct="1">
              <a:defRPr/>
            </a:pP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Vì</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sự</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nhược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Nguyễn</a:t>
            </a:r>
            <a:r>
              <a:rPr lang="en-US" sz="2800" b="1" i="1" dirty="0">
                <a:latin typeface="Times New Roman" pitchFamily="18" charset="0"/>
                <a:cs typeface="Times New Roman" pitchFamily="18" charset="0"/>
              </a:rPr>
              <a:t>.</a:t>
            </a:r>
            <a:endParaRPr lang="vi-VN" sz="2800" b="1" i="1" dirty="0">
              <a:latin typeface="Times New Roman" pitchFamily="18" charset="0"/>
              <a:cs typeface="Times New Roman" pitchFamily="18" charset="0"/>
            </a:endParaRPr>
          </a:p>
          <a:p>
            <a:pPr algn="just" eaLnBrk="1" hangingPunct="1">
              <a:defRPr/>
            </a:pP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Vì</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tư</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tưởng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chủ</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hoà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để</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bảo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vệ</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quyền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lợi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giai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cấp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dòng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họ</a:t>
            </a:r>
            <a:r>
              <a:rPr lang="en-US" sz="2800" b="1" i="1" dirty="0">
                <a:latin typeface="Times New Roman" pitchFamily="18" charset="0"/>
                <a:cs typeface="Times New Roman" pitchFamily="18" charset="0"/>
              </a:rPr>
              <a:t>.</a:t>
            </a:r>
            <a:endParaRPr lang="vi-VN" sz="2800" b="1" i="1" dirty="0">
              <a:latin typeface="Times New Roman" pitchFamily="18" charset="0"/>
              <a:cs typeface="Times New Roman" pitchFamily="18" charset="0"/>
            </a:endParaRPr>
          </a:p>
        </p:txBody>
      </p:sp>
      <p:sp>
        <p:nvSpPr>
          <p:cNvPr id="5" name="TextBox 4"/>
          <p:cNvSpPr txBox="1"/>
          <p:nvPr/>
        </p:nvSpPr>
        <p:spPr>
          <a:xfrm>
            <a:off x="304800" y="116632"/>
            <a:ext cx="8763000" cy="954107"/>
          </a:xfrm>
          <a:prstGeom prst="rect">
            <a:avLst/>
          </a:prstGeom>
          <a:noFill/>
          <a:ln>
            <a:solidFill>
              <a:schemeClr val="accent2">
                <a:lumMod val="50000"/>
              </a:schemeClr>
            </a:solidFill>
          </a:ln>
        </p:spPr>
        <p:txBody>
          <a:bodyPr>
            <a:spAutoFit/>
          </a:bodyPr>
          <a:lstStyle/>
          <a:p>
            <a:pPr algn="ctr" eaLnBrk="1" hangingPunct="1">
              <a:defRPr/>
            </a:pP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Tại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sao</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Nguyễn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lại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ký</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Hiệp</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ước</a:t>
            </a:r>
            <a:r>
              <a:rPr lang="en-US" sz="2800" b="1" i="1" dirty="0">
                <a:solidFill>
                  <a:srgbClr val="FF0000"/>
                </a:solidFill>
                <a:latin typeface="Times New Roman" pitchFamily="18" charset="0"/>
                <a:cs typeface="Times New Roman" pitchFamily="18" charset="0"/>
              </a:rPr>
              <a:t> 1874? </a:t>
            </a:r>
            <a:r>
              <a:rPr lang="en-US" sz="2800" b="1" i="1" dirty="0" err="1">
                <a:solidFill>
                  <a:srgbClr val="FF0000"/>
                </a:solidFill>
                <a:latin typeface="Times New Roman" pitchFamily="18" charset="0"/>
                <a:cs typeface="Times New Roman" pitchFamily="18" charset="0"/>
              </a:rPr>
              <a:t>Em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có</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suy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nghĩ</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gì</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về</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việc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Nguyễn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kí</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kết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hiệp</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ước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này</a:t>
            </a:r>
            <a:r>
              <a:rPr lang="en-US" sz="2800" b="1" i="1" dirty="0">
                <a:solidFill>
                  <a:srgbClr val="FF0000"/>
                </a:solidFill>
                <a:latin typeface="Times New Roman" pitchFamily="18" charset="0"/>
                <a:cs typeface="Times New Roman" pitchFamily="18" charset="0"/>
              </a:rPr>
              <a:t>?</a:t>
            </a:r>
            <a:endParaRPr lang="vi-VN" sz="2800" b="1" i="1" dirty="0">
              <a:solidFill>
                <a:srgbClr val="FF0000"/>
              </a:solidFill>
              <a:latin typeface="Times New Roman" pitchFamily="18" charset="0"/>
              <a:cs typeface="Times New Roman" pitchFamily="18" charset="0"/>
            </a:endParaRPr>
          </a:p>
        </p:txBody>
      </p:sp>
      <p:sp>
        <p:nvSpPr>
          <p:cNvPr id="2" name="Rectangle 1"/>
          <p:cNvSpPr/>
          <p:nvPr/>
        </p:nvSpPr>
        <p:spPr>
          <a:xfrm>
            <a:off x="228600" y="3835616"/>
            <a:ext cx="8763000" cy="2677656"/>
          </a:xfrm>
          <a:prstGeom prst="rect">
            <a:avLst/>
          </a:prstGeom>
          <a:noFill/>
        </p:spPr>
        <p:txBody>
          <a:bodyPr>
            <a:spAutoFit/>
          </a:bodyPr>
          <a:lstStyle/>
          <a:p>
            <a:pPr algn="just" eaLnBrk="1" hangingPunct="1">
              <a:defRPr/>
            </a:pPr>
            <a:r>
              <a:rPr lang="en-US" sz="2800" b="1" i="1" dirty="0">
                <a:solidFill>
                  <a:schemeClr val="accent6"/>
                </a:solidFill>
                <a:latin typeface="Times New Roman" pitchFamily="18" charset="0"/>
                <a:cs typeface="Times New Roman" pitchFamily="18" charset="0"/>
              </a:rPr>
              <a:t>- </a:t>
            </a:r>
            <a:r>
              <a:rPr lang="en-US" sz="2800" b="1" i="1" dirty="0" err="1">
                <a:solidFill>
                  <a:schemeClr val="accent6"/>
                </a:solidFill>
                <a:latin typeface="Times New Roman" pitchFamily="18" charset="0"/>
                <a:cs typeface="Times New Roman" pitchFamily="18" charset="0"/>
              </a:rPr>
              <a:t>Việc</a:t>
            </a:r>
            <a:r>
              <a:rPr lang="en-US" sz="2800" b="1" i="1" dirty="0">
                <a:solidFill>
                  <a:schemeClr val="accent6"/>
                </a:solidFill>
                <a:latin typeface="Times New Roman" pitchFamily="18" charset="0"/>
                <a:cs typeface="Times New Roman" pitchFamily="18" charset="0"/>
              </a:rPr>
              <a:t> </a:t>
            </a:r>
            <a:r>
              <a:rPr lang="en-US" sz="2800" b="1" i="1" dirty="0" err="1">
                <a:solidFill>
                  <a:schemeClr val="accent6"/>
                </a:solidFill>
                <a:latin typeface="Times New Roman" pitchFamily="18" charset="0"/>
                <a:cs typeface="Times New Roman" pitchFamily="18" charset="0"/>
              </a:rPr>
              <a:t>kí</a:t>
            </a:r>
            <a:r>
              <a:rPr lang="en-US" sz="2800" b="1" i="1" dirty="0">
                <a:solidFill>
                  <a:schemeClr val="accent6"/>
                </a:solidFill>
                <a:latin typeface="Times New Roman" pitchFamily="18" charset="0"/>
                <a:cs typeface="Times New Roman" pitchFamily="18" charset="0"/>
              </a:rPr>
              <a:t> </a:t>
            </a:r>
            <a:r>
              <a:rPr lang="en-US" sz="2800" b="1" i="1" dirty="0" err="1">
                <a:solidFill>
                  <a:schemeClr val="accent6"/>
                </a:solidFill>
                <a:latin typeface="Times New Roman" pitchFamily="18" charset="0"/>
                <a:cs typeface="Times New Roman" pitchFamily="18" charset="0"/>
              </a:rPr>
              <a:t>kết</a:t>
            </a:r>
            <a:r>
              <a:rPr lang="en-US" sz="2800" b="1" i="1" dirty="0">
                <a:solidFill>
                  <a:schemeClr val="accent6"/>
                </a:solidFill>
                <a:latin typeface="Times New Roman" pitchFamily="18" charset="0"/>
                <a:cs typeface="Times New Roman" pitchFamily="18" charset="0"/>
              </a:rPr>
              <a:t> </a:t>
            </a:r>
            <a:r>
              <a:rPr lang="en-US" sz="2800" b="1" i="1" dirty="0" err="1">
                <a:solidFill>
                  <a:schemeClr val="accent6"/>
                </a:solidFill>
                <a:latin typeface="Times New Roman" pitchFamily="18" charset="0"/>
                <a:cs typeface="Times New Roman" pitchFamily="18" charset="0"/>
              </a:rPr>
              <a:t>hiệp</a:t>
            </a:r>
            <a:r>
              <a:rPr lang="en-US" sz="2800" b="1" i="1" dirty="0">
                <a:solidFill>
                  <a:schemeClr val="accent6"/>
                </a:solidFill>
                <a:latin typeface="Times New Roman" pitchFamily="18" charset="0"/>
                <a:cs typeface="Times New Roman" pitchFamily="18" charset="0"/>
              </a:rPr>
              <a:t> </a:t>
            </a:r>
            <a:r>
              <a:rPr lang="en-US" sz="2800" b="1" i="1" dirty="0" err="1">
                <a:solidFill>
                  <a:schemeClr val="accent6"/>
                </a:solidFill>
                <a:latin typeface="Times New Roman" pitchFamily="18" charset="0"/>
                <a:cs typeface="Times New Roman" pitchFamily="18" charset="0"/>
              </a:rPr>
              <a:t>ước</a:t>
            </a:r>
            <a:r>
              <a:rPr lang="en-US" sz="2800" b="1" i="1" dirty="0">
                <a:solidFill>
                  <a:schemeClr val="accent6"/>
                </a:solidFill>
                <a:latin typeface="Times New Roman" pitchFamily="18" charset="0"/>
                <a:cs typeface="Times New Roman" pitchFamily="18" charset="0"/>
              </a:rPr>
              <a:t> </a:t>
            </a:r>
            <a:r>
              <a:rPr lang="en-US" sz="2800" b="1" i="1" dirty="0" err="1">
                <a:solidFill>
                  <a:schemeClr val="accent6"/>
                </a:solidFill>
                <a:latin typeface="Times New Roman" pitchFamily="18" charset="0"/>
                <a:cs typeface="Times New Roman" pitchFamily="18" charset="0"/>
              </a:rPr>
              <a:t>này</a:t>
            </a:r>
            <a:r>
              <a:rPr lang="en-US" sz="2800" b="1" i="1" dirty="0">
                <a:solidFill>
                  <a:schemeClr val="accent6"/>
                </a:solidFill>
                <a:latin typeface="Times New Roman" pitchFamily="18" charset="0"/>
                <a:cs typeface="Times New Roman" pitchFamily="18" charset="0"/>
              </a:rPr>
              <a:t> </a:t>
            </a:r>
            <a:r>
              <a:rPr lang="en-US" sz="2800" b="1" i="1" dirty="0" err="1">
                <a:solidFill>
                  <a:schemeClr val="accent6"/>
                </a:solidFill>
                <a:latin typeface="Times New Roman" pitchFamily="18" charset="0"/>
                <a:cs typeface="Times New Roman" pitchFamily="18" charset="0"/>
              </a:rPr>
              <a:t>cho</a:t>
            </a:r>
            <a:r>
              <a:rPr lang="en-US" sz="2800" b="1" i="1" dirty="0">
                <a:solidFill>
                  <a:schemeClr val="accent6"/>
                </a:solidFill>
                <a:latin typeface="Times New Roman" pitchFamily="18" charset="0"/>
                <a:cs typeface="Times New Roman" pitchFamily="18" charset="0"/>
              </a:rPr>
              <a:t> </a:t>
            </a:r>
            <a:r>
              <a:rPr lang="en-US" sz="2800" b="1" i="1" dirty="0" err="1">
                <a:solidFill>
                  <a:schemeClr val="accent6"/>
                </a:solidFill>
                <a:latin typeface="Times New Roman" pitchFamily="18" charset="0"/>
                <a:cs typeface="Times New Roman" pitchFamily="18" charset="0"/>
              </a:rPr>
              <a:t>thấy</a:t>
            </a:r>
            <a:r>
              <a:rPr lang="en-US" sz="2800" b="1" i="1" dirty="0">
                <a:solidFill>
                  <a:schemeClr val="accent6"/>
                </a:solidFill>
                <a:latin typeface="Times New Roman" pitchFamily="18" charset="0"/>
                <a:cs typeface="Times New Roman" pitchFamily="18" charset="0"/>
              </a:rPr>
              <a:t>:</a:t>
            </a:r>
            <a:endParaRPr lang="vi-VN" sz="2800" b="1" i="1" dirty="0">
              <a:solidFill>
                <a:schemeClr val="accent6"/>
              </a:solidFill>
              <a:latin typeface="Times New Roman" pitchFamily="18" charset="0"/>
              <a:cs typeface="Times New Roman" pitchFamily="18" charset="0"/>
            </a:endParaRPr>
          </a:p>
          <a:p>
            <a:pPr algn="just" eaLnBrk="1" hangingPunct="1">
              <a:defRPr/>
            </a:pP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Đây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hành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động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sai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lầm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chủ</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quyền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tộc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bị</a:t>
            </a:r>
            <a:r>
              <a:rPr lang="en-US" sz="2800" b="1" i="1" dirty="0">
                <a:latin typeface="Times New Roman" pitchFamily="18" charset="0"/>
                <a:cs typeface="Times New Roman" pitchFamily="18" charset="0"/>
              </a:rPr>
              <a:t> chia </a:t>
            </a:r>
            <a:r>
              <a:rPr lang="en-US" sz="2800" b="1" i="1" dirty="0" err="1">
                <a:latin typeface="Times New Roman" pitchFamily="18" charset="0"/>
                <a:cs typeface="Times New Roman" pitchFamily="18" charset="0"/>
              </a:rPr>
              <a:t>cắt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tạo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điều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kiện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Pháp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thực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hiện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các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bước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xâm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lược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tiếp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theo.</a:t>
            </a:r>
            <a:endParaRPr lang="vi-VN" sz="2800" b="1" i="1" dirty="0">
              <a:latin typeface="Times New Roman" pitchFamily="18" charset="0"/>
              <a:cs typeface="Times New Roman" pitchFamily="18" charset="0"/>
            </a:endParaRPr>
          </a:p>
          <a:p>
            <a:pPr algn="just" eaLnBrk="1" hangingPunct="1">
              <a:defRPr/>
            </a:pP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Khiến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nước</a:t>
            </a:r>
            <a:r>
              <a:rPr lang="en-US" sz="2800" b="1" i="1" dirty="0">
                <a:latin typeface="Times New Roman" pitchFamily="18" charset="0"/>
                <a:cs typeface="Times New Roman" pitchFamily="18" charset="0"/>
              </a:rPr>
              <a:t> ta </a:t>
            </a:r>
            <a:r>
              <a:rPr lang="en-US" sz="2800" b="1" i="1" dirty="0" err="1">
                <a:latin typeface="Times New Roman" pitchFamily="18" charset="0"/>
                <a:cs typeface="Times New Roman" pitchFamily="18" charset="0"/>
              </a:rPr>
              <a:t>trở</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thành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nước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bảo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hộ</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lệ</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thuộc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Pháp</a:t>
            </a:r>
            <a:endParaRPr lang="vi-VN" sz="2800" b="1" i="1" dirty="0">
              <a:latin typeface="Times New Roman" pitchFamily="18" charset="0"/>
              <a:cs typeface="Times New Roman" pitchFamily="18" charset="0"/>
            </a:endParaRPr>
          </a:p>
        </p:txBody>
      </p:sp>
    </p:spTree>
    <p:extLst>
      <p:ext uri="{BB962C8B-B14F-4D97-AF65-F5344CB8AC3E}">
        <p14:creationId xmlns:p14="http://schemas.microsoft.com/office/powerpoint/2010/main" val="602509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987" y="2514600"/>
            <a:ext cx="8534400" cy="35394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200" dirty="0"/>
              <a:t>So </a:t>
            </a:r>
            <a:r>
              <a:rPr lang="en-US" sz="3200" dirty="0" err="1"/>
              <a:t>với</a:t>
            </a:r>
            <a:r>
              <a:rPr lang="en-US" sz="3200" dirty="0"/>
              <a:t> </a:t>
            </a:r>
            <a:r>
              <a:rPr lang="en-US" sz="3200" dirty="0" err="1"/>
              <a:t>Hiệp</a:t>
            </a:r>
            <a:r>
              <a:rPr lang="en-US" sz="3200" dirty="0"/>
              <a:t> </a:t>
            </a:r>
            <a:r>
              <a:rPr lang="en-US" sz="3200" dirty="0" err="1"/>
              <a:t>ước</a:t>
            </a:r>
            <a:r>
              <a:rPr lang="en-US" sz="3200" dirty="0"/>
              <a:t> 1862 </a:t>
            </a:r>
            <a:r>
              <a:rPr lang="en-US" sz="3200" dirty="0" err="1"/>
              <a:t>Hiệp</a:t>
            </a:r>
            <a:r>
              <a:rPr lang="en-US" sz="3200" dirty="0"/>
              <a:t> </a:t>
            </a:r>
            <a:r>
              <a:rPr lang="en-US" sz="3200" dirty="0" err="1"/>
              <a:t>ước</a:t>
            </a:r>
            <a:r>
              <a:rPr lang="en-US" sz="3200" dirty="0"/>
              <a:t> 1874 ta </a:t>
            </a:r>
            <a:r>
              <a:rPr lang="en-US" sz="3200" dirty="0" err="1"/>
              <a:t>mất</a:t>
            </a:r>
            <a:r>
              <a:rPr lang="en-US" sz="3200" dirty="0"/>
              <a:t> </a:t>
            </a:r>
            <a:r>
              <a:rPr lang="en-US" sz="3200" dirty="0" err="1"/>
              <a:t>thêm</a:t>
            </a:r>
            <a:r>
              <a:rPr lang="en-US" sz="3200" dirty="0"/>
              <a:t> </a:t>
            </a:r>
            <a:r>
              <a:rPr lang="en-US" sz="3200" dirty="0" err="1"/>
              <a:t>ba</a:t>
            </a:r>
            <a:r>
              <a:rPr lang="en-US" sz="3200" dirty="0"/>
              <a:t> </a:t>
            </a:r>
            <a:r>
              <a:rPr lang="en-US" sz="3200" dirty="0" err="1"/>
              <a:t>tỉnh</a:t>
            </a:r>
            <a:r>
              <a:rPr lang="en-US" sz="3200" dirty="0"/>
              <a:t> Nam </a:t>
            </a:r>
            <a:r>
              <a:rPr lang="en-US" sz="3200" dirty="0" err="1"/>
              <a:t>Kì</a:t>
            </a:r>
            <a:r>
              <a:rPr lang="en-US" sz="3200" dirty="0"/>
              <a:t> , </a:t>
            </a:r>
            <a:r>
              <a:rPr lang="en-US" sz="3200" dirty="0" err="1"/>
              <a:t>mất</a:t>
            </a:r>
            <a:r>
              <a:rPr lang="en-US" sz="3200" dirty="0"/>
              <a:t> </a:t>
            </a:r>
            <a:r>
              <a:rPr lang="en-US" sz="3200" dirty="0" err="1"/>
              <a:t>thêm</a:t>
            </a:r>
            <a:r>
              <a:rPr lang="en-US" sz="3200" dirty="0"/>
              <a:t> </a:t>
            </a:r>
            <a:r>
              <a:rPr lang="en-US" sz="3200" dirty="0" err="1"/>
              <a:t>một</a:t>
            </a:r>
            <a:r>
              <a:rPr lang="en-US" sz="3200" dirty="0"/>
              <a:t> </a:t>
            </a:r>
            <a:r>
              <a:rPr lang="en-US" sz="3200" dirty="0" err="1"/>
              <a:t>phần</a:t>
            </a:r>
            <a:r>
              <a:rPr lang="en-US" sz="3200" dirty="0"/>
              <a:t> </a:t>
            </a:r>
            <a:r>
              <a:rPr lang="en-US" sz="3200" dirty="0" err="1"/>
              <a:t>quan</a:t>
            </a:r>
            <a:r>
              <a:rPr lang="en-US" sz="3200" dirty="0"/>
              <a:t> </a:t>
            </a:r>
            <a:r>
              <a:rPr lang="en-US" sz="3200" dirty="0" err="1"/>
              <a:t>trọng</a:t>
            </a:r>
            <a:r>
              <a:rPr lang="en-US" sz="3200" dirty="0"/>
              <a:t> </a:t>
            </a:r>
            <a:r>
              <a:rPr lang="en-US" sz="3200" dirty="0" err="1"/>
              <a:t>chủ</a:t>
            </a:r>
            <a:r>
              <a:rPr lang="en-US" sz="3200" dirty="0"/>
              <a:t> </a:t>
            </a:r>
            <a:r>
              <a:rPr lang="en-US" sz="3200" dirty="0" err="1"/>
              <a:t>quyền</a:t>
            </a:r>
            <a:r>
              <a:rPr lang="en-US" sz="3200" dirty="0"/>
              <a:t> </a:t>
            </a:r>
            <a:r>
              <a:rPr lang="en-US" sz="3200" dirty="0" err="1"/>
              <a:t>lãnh</a:t>
            </a:r>
            <a:r>
              <a:rPr lang="en-US" sz="3200" dirty="0"/>
              <a:t> </a:t>
            </a:r>
            <a:r>
              <a:rPr lang="en-US" sz="3200" dirty="0" err="1"/>
              <a:t>thổ</a:t>
            </a:r>
            <a:r>
              <a:rPr lang="en-US" sz="3200" dirty="0"/>
              <a:t> , </a:t>
            </a:r>
            <a:r>
              <a:rPr lang="en-US" sz="3200" dirty="0" err="1"/>
              <a:t>ngoại</a:t>
            </a:r>
            <a:r>
              <a:rPr lang="en-US" sz="3200" dirty="0"/>
              <a:t> </a:t>
            </a:r>
            <a:r>
              <a:rPr lang="en-US" sz="3200" dirty="0" err="1"/>
              <a:t>giao</a:t>
            </a:r>
            <a:r>
              <a:rPr lang="en-US" sz="3200" dirty="0"/>
              <a:t> </a:t>
            </a:r>
            <a:r>
              <a:rPr lang="en-US" sz="3200" dirty="0" err="1"/>
              <a:t>và</a:t>
            </a:r>
            <a:r>
              <a:rPr lang="en-US" sz="3200" dirty="0"/>
              <a:t> </a:t>
            </a:r>
            <a:r>
              <a:rPr lang="en-US" sz="3200" dirty="0" err="1"/>
              <a:t>thương</a:t>
            </a:r>
            <a:r>
              <a:rPr lang="en-US" sz="3200" dirty="0"/>
              <a:t> </a:t>
            </a:r>
            <a:r>
              <a:rPr lang="en-US" sz="3200" dirty="0" err="1"/>
              <a:t>mại</a:t>
            </a:r>
            <a:r>
              <a:rPr lang="en-US" sz="3200" dirty="0"/>
              <a:t>. </a:t>
            </a:r>
          </a:p>
          <a:p>
            <a:r>
              <a:rPr lang="en-US" sz="3200" dirty="0" err="1" smtClean="0"/>
              <a:t>Như</a:t>
            </a:r>
            <a:r>
              <a:rPr lang="en-US" sz="3200" dirty="0" smtClean="0"/>
              <a:t> </a:t>
            </a:r>
            <a:r>
              <a:rPr lang="en-US" sz="3200" dirty="0" err="1"/>
              <a:t>vậy</a:t>
            </a:r>
            <a:r>
              <a:rPr lang="en-US" sz="3200" dirty="0"/>
              <a:t> </a:t>
            </a:r>
            <a:r>
              <a:rPr lang="en-US" sz="3200" dirty="0" err="1"/>
              <a:t>nhà</a:t>
            </a:r>
            <a:r>
              <a:rPr lang="en-US" sz="3200" dirty="0"/>
              <a:t> </a:t>
            </a:r>
            <a:r>
              <a:rPr lang="en-US" sz="3200" dirty="0" err="1"/>
              <a:t>Nguyễn</a:t>
            </a:r>
            <a:r>
              <a:rPr lang="en-US" sz="3200" dirty="0"/>
              <a:t> </a:t>
            </a:r>
            <a:r>
              <a:rPr lang="en-US" sz="3200" dirty="0" err="1"/>
              <a:t>đã</a:t>
            </a:r>
            <a:r>
              <a:rPr lang="en-US" sz="3200" dirty="0"/>
              <a:t> </a:t>
            </a:r>
            <a:r>
              <a:rPr lang="en-US" sz="3200" dirty="0" err="1"/>
              <a:t>thi</a:t>
            </a:r>
            <a:r>
              <a:rPr lang="en-US" sz="3200" dirty="0"/>
              <a:t> </a:t>
            </a:r>
            <a:r>
              <a:rPr lang="en-US" sz="3200" dirty="0" err="1"/>
              <a:t>hành</a:t>
            </a:r>
            <a:r>
              <a:rPr lang="en-US" sz="3200" dirty="0"/>
              <a:t> </a:t>
            </a:r>
            <a:r>
              <a:rPr lang="en-US" sz="3200" dirty="0" err="1"/>
              <a:t>chính</a:t>
            </a:r>
            <a:r>
              <a:rPr lang="en-US" sz="3200" dirty="0"/>
              <a:t> </a:t>
            </a:r>
            <a:r>
              <a:rPr lang="en-US" sz="3200" dirty="0" err="1"/>
              <a:t>sách</a:t>
            </a:r>
            <a:r>
              <a:rPr lang="en-US" sz="3200" dirty="0"/>
              <a:t> </a:t>
            </a:r>
            <a:r>
              <a:rPr lang="en-US" sz="3200" dirty="0" err="1"/>
              <a:t>đi</a:t>
            </a:r>
            <a:r>
              <a:rPr lang="en-US" sz="3200" dirty="0"/>
              <a:t> </a:t>
            </a:r>
            <a:r>
              <a:rPr lang="en-US" sz="3200" dirty="0" err="1"/>
              <a:t>ngược</a:t>
            </a:r>
            <a:r>
              <a:rPr lang="en-US" sz="3200" dirty="0"/>
              <a:t> </a:t>
            </a:r>
            <a:r>
              <a:rPr lang="en-US" sz="3200" dirty="0" err="1"/>
              <a:t>lại</a:t>
            </a:r>
            <a:r>
              <a:rPr lang="en-US" sz="3200" dirty="0"/>
              <a:t> </a:t>
            </a:r>
            <a:r>
              <a:rPr lang="en-US" sz="3200" dirty="0" err="1"/>
              <a:t>với</a:t>
            </a:r>
            <a:r>
              <a:rPr lang="en-US" sz="3200" dirty="0"/>
              <a:t> </a:t>
            </a:r>
            <a:r>
              <a:rPr lang="en-US" sz="3200" dirty="0" err="1"/>
              <a:t>quyền</a:t>
            </a:r>
            <a:r>
              <a:rPr lang="en-US" sz="3200" dirty="0"/>
              <a:t> </a:t>
            </a:r>
            <a:r>
              <a:rPr lang="en-US" sz="3200" dirty="0" err="1"/>
              <a:t>lợi</a:t>
            </a:r>
            <a:r>
              <a:rPr lang="en-US" sz="3200" dirty="0"/>
              <a:t> </a:t>
            </a:r>
            <a:r>
              <a:rPr lang="en-US" sz="3200" dirty="0" err="1"/>
              <a:t>của</a:t>
            </a:r>
            <a:r>
              <a:rPr lang="en-US" sz="3200" dirty="0"/>
              <a:t> </a:t>
            </a:r>
            <a:r>
              <a:rPr lang="en-US" sz="3200" dirty="0" err="1"/>
              <a:t>dân</a:t>
            </a:r>
            <a:r>
              <a:rPr lang="en-US" sz="3200" dirty="0"/>
              <a:t> </a:t>
            </a:r>
            <a:r>
              <a:rPr lang="en-US" sz="3200" dirty="0" err="1"/>
              <a:t>tộc</a:t>
            </a:r>
            <a:r>
              <a:rPr lang="en-US" sz="3200" dirty="0"/>
              <a:t>. </a:t>
            </a:r>
            <a:r>
              <a:rPr lang="en-US" sz="3200" dirty="0" err="1"/>
              <a:t>Đây</a:t>
            </a:r>
            <a:r>
              <a:rPr lang="en-US" sz="3200" dirty="0"/>
              <a:t> </a:t>
            </a:r>
            <a:r>
              <a:rPr lang="en-US" sz="3200" dirty="0" err="1"/>
              <a:t>là</a:t>
            </a:r>
            <a:r>
              <a:rPr lang="en-US" sz="3200" dirty="0"/>
              <a:t> </a:t>
            </a:r>
            <a:r>
              <a:rPr lang="en-US" sz="3200" dirty="0" err="1"/>
              <a:t>bước</a:t>
            </a:r>
            <a:r>
              <a:rPr lang="en-US" sz="3200" dirty="0"/>
              <a:t> </a:t>
            </a:r>
            <a:r>
              <a:rPr lang="en-US" sz="3200" dirty="0" err="1"/>
              <a:t>ngoặt</a:t>
            </a:r>
            <a:r>
              <a:rPr lang="en-US" sz="3200" dirty="0"/>
              <a:t> </a:t>
            </a:r>
            <a:r>
              <a:rPr lang="en-US" sz="3200" dirty="0" err="1"/>
              <a:t>trên</a:t>
            </a:r>
            <a:r>
              <a:rPr lang="en-US" sz="3200" dirty="0"/>
              <a:t> con </a:t>
            </a:r>
            <a:r>
              <a:rPr lang="en-US" sz="3200" dirty="0" err="1"/>
              <a:t>đường</a:t>
            </a:r>
            <a:r>
              <a:rPr lang="en-US" sz="3200" dirty="0"/>
              <a:t> </a:t>
            </a:r>
            <a:r>
              <a:rPr lang="en-US" sz="3200" dirty="0" err="1"/>
              <a:t>đi</a:t>
            </a:r>
            <a:r>
              <a:rPr lang="en-US" sz="3200" dirty="0"/>
              <a:t> </a:t>
            </a:r>
            <a:r>
              <a:rPr lang="en-US" sz="3200" dirty="0" err="1"/>
              <a:t>đến</a:t>
            </a:r>
            <a:r>
              <a:rPr lang="en-US" sz="3200" dirty="0"/>
              <a:t> </a:t>
            </a:r>
            <a:r>
              <a:rPr lang="en-US" sz="3200" dirty="0" err="1"/>
              <a:t>đầu</a:t>
            </a:r>
            <a:r>
              <a:rPr lang="en-US" sz="3200" dirty="0"/>
              <a:t> </a:t>
            </a:r>
            <a:r>
              <a:rPr lang="en-US" sz="3200" dirty="0" err="1"/>
              <a:t>hàng</a:t>
            </a:r>
            <a:r>
              <a:rPr lang="en-US" sz="3200" dirty="0"/>
              <a:t> </a:t>
            </a:r>
            <a:r>
              <a:rPr lang="en-US" sz="3200" dirty="0" err="1"/>
              <a:t>hoàn</a:t>
            </a:r>
            <a:r>
              <a:rPr lang="en-US" sz="3200" dirty="0"/>
              <a:t> </a:t>
            </a:r>
            <a:r>
              <a:rPr lang="en-US" sz="3200" dirty="0" err="1"/>
              <a:t>toàn</a:t>
            </a:r>
            <a:r>
              <a:rPr lang="en-US" sz="3200" dirty="0"/>
              <a:t> </a:t>
            </a:r>
            <a:r>
              <a:rPr lang="en-US" sz="3200" dirty="0" err="1"/>
              <a:t>Pháp</a:t>
            </a:r>
            <a:r>
              <a:rPr lang="en-US" sz="3200" dirty="0"/>
              <a:t>.</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52400"/>
            <a:ext cx="2243137"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0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arn(inVertical)">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3"/>
          <p:cNvSpPr txBox="1">
            <a:spLocks noChangeArrowheads="1"/>
          </p:cNvSpPr>
          <p:nvPr/>
        </p:nvSpPr>
        <p:spPr bwMode="auto">
          <a:xfrm>
            <a:off x="1143000" y="1219200"/>
            <a:ext cx="571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a:spcBef>
                <a:spcPct val="50000"/>
              </a:spcBef>
            </a:pPr>
            <a:endParaRPr lang="en-US" altLang="en-US" sz="2800" b="1" i="1">
              <a:solidFill>
                <a:srgbClr val="FF0000"/>
              </a:solidFill>
              <a:latin typeface=".VnTime" pitchFamily="34" charset="0"/>
            </a:endParaRPr>
          </a:p>
        </p:txBody>
      </p:sp>
      <p:sp>
        <p:nvSpPr>
          <p:cNvPr id="44035" name="Text Box 8"/>
          <p:cNvSpPr txBox="1">
            <a:spLocks noChangeArrowheads="1"/>
          </p:cNvSpPr>
          <p:nvPr/>
        </p:nvSpPr>
        <p:spPr bwMode="auto">
          <a:xfrm>
            <a:off x="1219200" y="702733"/>
            <a:ext cx="6705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a:spcBef>
                <a:spcPct val="50000"/>
              </a:spcBef>
            </a:pPr>
            <a:r>
              <a:rPr lang="en-US" altLang="en-US" b="1" i="1" u="sng"/>
              <a:t>Câu 1</a:t>
            </a:r>
            <a:r>
              <a:rPr lang="en-US" altLang="en-US" b="1" i="1"/>
              <a:t> </a:t>
            </a:r>
          </a:p>
          <a:p>
            <a:pPr algn="ctr">
              <a:spcBef>
                <a:spcPct val="50000"/>
              </a:spcBef>
            </a:pPr>
            <a:r>
              <a:rPr lang="en-US" altLang="en-US" b="1" i="1"/>
              <a:t>Chiến thắng lớn nhất của quân và dân ta ở Hà Nội 1873 là chiến thắng nào? </a:t>
            </a:r>
          </a:p>
        </p:txBody>
      </p:sp>
      <p:sp>
        <p:nvSpPr>
          <p:cNvPr id="138249" name="Text Box 9"/>
          <p:cNvSpPr txBox="1">
            <a:spLocks noChangeArrowheads="1"/>
          </p:cNvSpPr>
          <p:nvPr/>
        </p:nvSpPr>
        <p:spPr bwMode="auto">
          <a:xfrm>
            <a:off x="3276600" y="2846918"/>
            <a:ext cx="5086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a:spcBef>
                <a:spcPct val="50000"/>
              </a:spcBef>
            </a:pPr>
            <a:r>
              <a:rPr lang="en-US" altLang="en-US" sz="2800" b="1" i="1">
                <a:solidFill>
                  <a:srgbClr val="FF0000"/>
                </a:solidFill>
              </a:rPr>
              <a:t>                Cầu Giấy</a:t>
            </a:r>
          </a:p>
        </p:txBody>
      </p:sp>
      <p:sp>
        <p:nvSpPr>
          <p:cNvPr id="33800" name="TextBox 2"/>
          <p:cNvSpPr txBox="1">
            <a:spLocks noChangeArrowheads="1"/>
          </p:cNvSpPr>
          <p:nvPr/>
        </p:nvSpPr>
        <p:spPr bwMode="auto">
          <a:xfrm>
            <a:off x="334964" y="232834"/>
            <a:ext cx="3627437"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en-US" altLang="en-US" sz="3600" b="1" i="1" dirty="0" err="1" smtClean="0">
                <a:solidFill>
                  <a:srgbClr val="FF0000"/>
                </a:solidFill>
              </a:rPr>
              <a:t>LUYỆN</a:t>
            </a:r>
            <a:r>
              <a:rPr lang="en-US" altLang="en-US" sz="3600" b="1" i="1" dirty="0" smtClean="0">
                <a:solidFill>
                  <a:srgbClr val="FF0000"/>
                </a:solidFill>
              </a:rPr>
              <a:t> </a:t>
            </a:r>
            <a:r>
              <a:rPr lang="en-US" altLang="en-US" sz="3600" b="1" i="1" dirty="0" err="1" smtClean="0">
                <a:solidFill>
                  <a:srgbClr val="FF0000"/>
                </a:solidFill>
              </a:rPr>
              <a:t>TẬP</a:t>
            </a:r>
            <a:endParaRPr lang="en-US" altLang="en-US" sz="3600" b="1" i="1" dirty="0">
              <a:solidFill>
                <a:srgbClr val="FF0000"/>
              </a:solidFill>
            </a:endParaRPr>
          </a:p>
        </p:txBody>
      </p:sp>
      <p:pic>
        <p:nvPicPr>
          <p:cNvPr id="9" name="Hình ảnh 1" descr="logo-gift LMHT: Sự kiện Hộp Quà Khủng từ 12-19/1, Lễ hội pháo hoa của Jinx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3568701"/>
            <a:ext cx="1687513"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2888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wipe(down)">
                                      <p:cBhvr>
                                        <p:cTn id="7" dur="580">
                                          <p:stCondLst>
                                            <p:cond delay="0"/>
                                          </p:stCondLst>
                                        </p:cTn>
                                        <p:tgtEl>
                                          <p:spTgt spid="44035"/>
                                        </p:tgtEl>
                                      </p:cBhvr>
                                    </p:animEffect>
                                    <p:anim calcmode="lin" valueType="num">
                                      <p:cBhvr>
                                        <p:cTn id="8" dur="1822" tmFilter="0,0; 0.14,0.36; 0.43,0.73; 0.71,0.91; 1.0,1.0">
                                          <p:stCondLst>
                                            <p:cond delay="0"/>
                                          </p:stCondLst>
                                        </p:cTn>
                                        <p:tgtEl>
                                          <p:spTgt spid="440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0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0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0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035"/>
                                        </p:tgtEl>
                                        <p:attrNameLst>
                                          <p:attrName>ppt_y</p:attrName>
                                        </p:attrNameLst>
                                      </p:cBhvr>
                                      <p:tavLst>
                                        <p:tav tm="0" fmla="#ppt_y-sin(pi*$)/81">
                                          <p:val>
                                            <p:fltVal val="0"/>
                                          </p:val>
                                        </p:tav>
                                        <p:tav tm="100000">
                                          <p:val>
                                            <p:fltVal val="1"/>
                                          </p:val>
                                        </p:tav>
                                      </p:tavLst>
                                    </p:anim>
                                    <p:animScale>
                                      <p:cBhvr>
                                        <p:cTn id="13" dur="26">
                                          <p:stCondLst>
                                            <p:cond delay="650"/>
                                          </p:stCondLst>
                                        </p:cTn>
                                        <p:tgtEl>
                                          <p:spTgt spid="44035"/>
                                        </p:tgtEl>
                                      </p:cBhvr>
                                      <p:to x="100000" y="60000"/>
                                    </p:animScale>
                                    <p:animScale>
                                      <p:cBhvr>
                                        <p:cTn id="14" dur="166" decel="50000">
                                          <p:stCondLst>
                                            <p:cond delay="676"/>
                                          </p:stCondLst>
                                        </p:cTn>
                                        <p:tgtEl>
                                          <p:spTgt spid="44035"/>
                                        </p:tgtEl>
                                      </p:cBhvr>
                                      <p:to x="100000" y="100000"/>
                                    </p:animScale>
                                    <p:animScale>
                                      <p:cBhvr>
                                        <p:cTn id="15" dur="26">
                                          <p:stCondLst>
                                            <p:cond delay="1312"/>
                                          </p:stCondLst>
                                        </p:cTn>
                                        <p:tgtEl>
                                          <p:spTgt spid="44035"/>
                                        </p:tgtEl>
                                      </p:cBhvr>
                                      <p:to x="100000" y="80000"/>
                                    </p:animScale>
                                    <p:animScale>
                                      <p:cBhvr>
                                        <p:cTn id="16" dur="166" decel="50000">
                                          <p:stCondLst>
                                            <p:cond delay="1338"/>
                                          </p:stCondLst>
                                        </p:cTn>
                                        <p:tgtEl>
                                          <p:spTgt spid="44035"/>
                                        </p:tgtEl>
                                      </p:cBhvr>
                                      <p:to x="100000" y="100000"/>
                                    </p:animScale>
                                    <p:animScale>
                                      <p:cBhvr>
                                        <p:cTn id="17" dur="26">
                                          <p:stCondLst>
                                            <p:cond delay="1642"/>
                                          </p:stCondLst>
                                        </p:cTn>
                                        <p:tgtEl>
                                          <p:spTgt spid="44035"/>
                                        </p:tgtEl>
                                      </p:cBhvr>
                                      <p:to x="100000" y="90000"/>
                                    </p:animScale>
                                    <p:animScale>
                                      <p:cBhvr>
                                        <p:cTn id="18" dur="166" decel="50000">
                                          <p:stCondLst>
                                            <p:cond delay="1668"/>
                                          </p:stCondLst>
                                        </p:cTn>
                                        <p:tgtEl>
                                          <p:spTgt spid="44035"/>
                                        </p:tgtEl>
                                      </p:cBhvr>
                                      <p:to x="100000" y="100000"/>
                                    </p:animScale>
                                    <p:animScale>
                                      <p:cBhvr>
                                        <p:cTn id="19" dur="26">
                                          <p:stCondLst>
                                            <p:cond delay="1808"/>
                                          </p:stCondLst>
                                        </p:cTn>
                                        <p:tgtEl>
                                          <p:spTgt spid="44035"/>
                                        </p:tgtEl>
                                      </p:cBhvr>
                                      <p:to x="100000" y="95000"/>
                                    </p:animScale>
                                    <p:animScale>
                                      <p:cBhvr>
                                        <p:cTn id="20" dur="166" decel="50000">
                                          <p:stCondLst>
                                            <p:cond delay="1834"/>
                                          </p:stCondLst>
                                        </p:cTn>
                                        <p:tgtEl>
                                          <p:spTgt spid="4403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38249"/>
                                        </p:tgtEl>
                                        <p:attrNameLst>
                                          <p:attrName>style.visibility</p:attrName>
                                        </p:attrNameLst>
                                      </p:cBhvr>
                                      <p:to>
                                        <p:strVal val="visible"/>
                                      </p:to>
                                    </p:set>
                                    <p:animEffect transition="in" filter="checkerboard(across)">
                                      <p:cBhvr>
                                        <p:cTn id="25" dur="1000"/>
                                        <p:tgtEl>
                                          <p:spTgt spid="13824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2" presetClass="exit" presetSubtype="4" fill="hold" nodeType="withEffect">
                                  <p:stCondLst>
                                    <p:cond delay="0"/>
                                  </p:stCondLst>
                                  <p:childTnLst>
                                    <p:anim calcmode="lin" valueType="num">
                                      <p:cBhvr additive="base">
                                        <p:cTn id="31" dur="500"/>
                                        <p:tgtEl>
                                          <p:spTgt spid="9"/>
                                        </p:tgtEl>
                                        <p:attrNameLst>
                                          <p:attrName>ppt_x</p:attrName>
                                        </p:attrNameLst>
                                      </p:cBhvr>
                                      <p:tavLst>
                                        <p:tav tm="0">
                                          <p:val>
                                            <p:strVal val="ppt_x"/>
                                          </p:val>
                                        </p:tav>
                                        <p:tav tm="100000">
                                          <p:val>
                                            <p:strVal val="ppt_x"/>
                                          </p:val>
                                        </p:tav>
                                      </p:tavLst>
                                    </p:anim>
                                    <p:anim calcmode="lin" valueType="num">
                                      <p:cBhvr additive="base">
                                        <p:cTn id="32" dur="500"/>
                                        <p:tgtEl>
                                          <p:spTgt spid="9"/>
                                        </p:tgtEl>
                                        <p:attrNameLst>
                                          <p:attrName>ppt_y</p:attrName>
                                        </p:attrNameLst>
                                      </p:cBhvr>
                                      <p:tavLst>
                                        <p:tav tm="0">
                                          <p:val>
                                            <p:strVal val="ppt_y"/>
                                          </p:val>
                                        </p:tav>
                                        <p:tav tm="100000">
                                          <p:val>
                                            <p:strVal val="1+ppt_h/2"/>
                                          </p:val>
                                        </p:tav>
                                      </p:tavLst>
                                    </p:anim>
                                    <p:set>
                                      <p:cBhvr>
                                        <p:cTn id="3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P spid="13824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52400" y="152400"/>
            <a:ext cx="8991600" cy="5139869"/>
          </a:xfrm>
          <a:prstGeom prst="rect">
            <a:avLst/>
          </a:prstGeom>
        </p:spPr>
        <p:txBody>
          <a:bodyPr wrap="square">
            <a:spAutoFit/>
          </a:bodyPr>
          <a:lstStyle/>
          <a:p>
            <a:r>
              <a:rPr lang="en-US" sz="4400" dirty="0" err="1">
                <a:solidFill>
                  <a:srgbClr val="FF0000"/>
                </a:solidFill>
                <a:latin typeface="Times New Roman" pitchFamily="18" charset="0"/>
                <a:cs typeface="Times New Roman" pitchFamily="18" charset="0"/>
              </a:rPr>
              <a:t>Câu</a:t>
            </a:r>
            <a:r>
              <a:rPr lang="en-US" sz="4400" dirty="0">
                <a:solidFill>
                  <a:srgbClr val="FF0000"/>
                </a:solidFill>
                <a:latin typeface="Times New Roman" pitchFamily="18" charset="0"/>
                <a:cs typeface="Times New Roman" pitchFamily="18" charset="0"/>
              </a:rPr>
              <a:t> 3. </a:t>
            </a:r>
            <a:r>
              <a:rPr lang="en-US" sz="4400" i="1" dirty="0" err="1">
                <a:solidFill>
                  <a:srgbClr val="FF0000"/>
                </a:solidFill>
                <a:latin typeface="Times New Roman" pitchFamily="18" charset="0"/>
                <a:cs typeface="Times New Roman" pitchFamily="18" charset="0"/>
              </a:rPr>
              <a:t>Trận</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đánh</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gây</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được</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tiếng</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vang</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lớn</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nhất</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năm</a:t>
            </a:r>
            <a:r>
              <a:rPr lang="en-US" sz="4400" i="1" dirty="0">
                <a:solidFill>
                  <a:srgbClr val="FF0000"/>
                </a:solidFill>
                <a:latin typeface="Times New Roman" pitchFamily="18" charset="0"/>
                <a:cs typeface="Times New Roman" pitchFamily="18" charset="0"/>
              </a:rPr>
              <a:t> 1873 ở </a:t>
            </a:r>
            <a:r>
              <a:rPr lang="en-US" sz="4400" i="1" dirty="0" err="1">
                <a:solidFill>
                  <a:srgbClr val="FF0000"/>
                </a:solidFill>
                <a:latin typeface="Times New Roman" pitchFamily="18" charset="0"/>
                <a:cs typeface="Times New Roman" pitchFamily="18" charset="0"/>
              </a:rPr>
              <a:t>Bắc</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Kì</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là</a:t>
            </a:r>
            <a:r>
              <a:rPr lang="en-US" sz="4400" i="1" dirty="0">
                <a:solidFill>
                  <a:srgbClr val="FF0000"/>
                </a:solidFill>
                <a:latin typeface="Times New Roman" pitchFamily="18" charset="0"/>
                <a:cs typeface="Times New Roman" pitchFamily="18" charset="0"/>
              </a:rPr>
              <a:t>:</a:t>
            </a:r>
            <a:endParaRPr lang="en-US" sz="4400" dirty="0">
              <a:solidFill>
                <a:srgbClr val="FF0000"/>
              </a:solidFill>
              <a:latin typeface="Times New Roman" pitchFamily="18" charset="0"/>
              <a:cs typeface="Times New Roman" pitchFamily="18" charset="0"/>
            </a:endParaRPr>
          </a:p>
          <a:p>
            <a:r>
              <a:rPr lang="en-US" sz="4800" dirty="0">
                <a:latin typeface="Times New Roman" pitchFamily="18" charset="0"/>
                <a:cs typeface="Times New Roman" pitchFamily="18" charset="0"/>
              </a:rPr>
              <a:t>A. </a:t>
            </a:r>
            <a:r>
              <a:rPr lang="en-US" sz="4800" dirty="0" err="1">
                <a:latin typeface="Times New Roman" pitchFamily="18" charset="0"/>
                <a:cs typeface="Times New Roman" pitchFamily="18" charset="0"/>
              </a:rPr>
              <a:t>Trận</a:t>
            </a:r>
            <a:r>
              <a:rPr lang="en-US" sz="4800" dirty="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Cầu</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Giấy</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Nội</a:t>
            </a:r>
            <a:r>
              <a:rPr lang="en-US" sz="4800" dirty="0">
                <a:latin typeface="Times New Roman" pitchFamily="18" charset="0"/>
                <a:cs typeface="Times New Roman" pitchFamily="18" charset="0"/>
              </a:rPr>
              <a:t>)                     </a:t>
            </a:r>
          </a:p>
          <a:p>
            <a:r>
              <a:rPr lang="en-US" sz="4800" dirty="0">
                <a:latin typeface="Times New Roman" pitchFamily="18" charset="0"/>
                <a:cs typeface="Times New Roman" pitchFamily="18" charset="0"/>
              </a:rPr>
              <a:t>B. </a:t>
            </a:r>
            <a:r>
              <a:rPr lang="en-US" sz="4800" dirty="0" err="1">
                <a:latin typeface="Times New Roman" pitchFamily="18" charset="0"/>
                <a:cs typeface="Times New Roman" pitchFamily="18" charset="0"/>
              </a:rPr>
              <a:t>Trận</a:t>
            </a:r>
            <a:r>
              <a:rPr lang="en-US" sz="4800" dirty="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đánh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bảo</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vệ</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thành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Hà</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Nội</a:t>
            </a:r>
            <a:r>
              <a:rPr lang="en-US" sz="4800" dirty="0" smtClean="0">
                <a:latin typeface="Times New Roman" pitchFamily="18" charset="0"/>
                <a:cs typeface="Times New Roman" pitchFamily="18" charset="0"/>
              </a:rPr>
              <a:t>.</a:t>
            </a:r>
            <a:endParaRPr lang="en-US" sz="4800" dirty="0">
              <a:latin typeface="Times New Roman" pitchFamily="18" charset="0"/>
              <a:cs typeface="Times New Roman" pitchFamily="18" charset="0"/>
            </a:endParaRPr>
          </a:p>
          <a:p>
            <a:r>
              <a:rPr lang="en-US" sz="4800" dirty="0">
                <a:latin typeface="Times New Roman" pitchFamily="18" charset="0"/>
                <a:cs typeface="Times New Roman" pitchFamily="18" charset="0"/>
              </a:rPr>
              <a:t>C. </a:t>
            </a:r>
            <a:r>
              <a:rPr lang="en-US" sz="4800" dirty="0" err="1" smtClean="0">
                <a:latin typeface="Times New Roman" pitchFamily="18" charset="0"/>
                <a:cs typeface="Times New Roman" pitchFamily="18" charset="0"/>
              </a:rPr>
              <a:t>Trận</a:t>
            </a:r>
            <a:r>
              <a:rPr lang="en-US" sz="4800" dirty="0" smtClean="0">
                <a:latin typeface="Times New Roman" pitchFamily="18" charset="0"/>
                <a:cs typeface="Times New Roman" pitchFamily="18" charset="0"/>
              </a:rPr>
              <a:t> ở </a:t>
            </a:r>
            <a:r>
              <a:rPr lang="en-US" sz="4800" dirty="0" err="1" smtClean="0">
                <a:latin typeface="Times New Roman" pitchFamily="18" charset="0"/>
                <a:cs typeface="Times New Roman" pitchFamily="18" charset="0"/>
              </a:rPr>
              <a:t>cửa</a:t>
            </a:r>
            <a:r>
              <a:rPr lang="en-US" sz="4800" dirty="0" smtClean="0">
                <a:latin typeface="Times New Roman" pitchFamily="18" charset="0"/>
                <a:cs typeface="Times New Roman" pitchFamily="18" charset="0"/>
              </a:rPr>
              <a:t> ô </a:t>
            </a:r>
            <a:r>
              <a:rPr lang="en-US" sz="4800" dirty="0" err="1" smtClean="0">
                <a:latin typeface="Times New Roman" pitchFamily="18" charset="0"/>
                <a:cs typeface="Times New Roman" pitchFamily="18" charset="0"/>
              </a:rPr>
              <a:t>Thanh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Hà</a:t>
            </a:r>
            <a:endParaRPr lang="en-US" sz="4800" dirty="0">
              <a:latin typeface="Times New Roman" pitchFamily="18" charset="0"/>
              <a:cs typeface="Times New Roman" pitchFamily="18" charset="0"/>
            </a:endParaRPr>
          </a:p>
          <a:p>
            <a:r>
              <a:rPr lang="en-US" sz="4800" dirty="0">
                <a:latin typeface="Times New Roman" pitchFamily="18" charset="0"/>
                <a:cs typeface="Times New Roman" pitchFamily="18" charset="0"/>
              </a:rPr>
              <a:t>D. </a:t>
            </a:r>
            <a:r>
              <a:rPr lang="en-US" sz="4800" dirty="0" err="1">
                <a:latin typeface="Times New Roman" pitchFamily="18" charset="0"/>
                <a:cs typeface="Times New Roman" pitchFamily="18" charset="0"/>
              </a:rPr>
              <a:t>Trận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phục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kích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của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quân</a:t>
            </a:r>
            <a:r>
              <a:rPr lang="en-US" sz="4800" dirty="0">
                <a:latin typeface="Times New Roman" pitchFamily="18" charset="0"/>
                <a:cs typeface="Times New Roman" pitchFamily="18" charset="0"/>
              </a:rPr>
              <a:t> ta ở </a:t>
            </a:r>
            <a:r>
              <a:rPr lang="en-US" sz="4800" dirty="0" err="1">
                <a:latin typeface="Times New Roman" pitchFamily="18" charset="0"/>
                <a:cs typeface="Times New Roman" pitchFamily="18" charset="0"/>
              </a:rPr>
              <a:t>ngoại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thành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Nội</a:t>
            </a:r>
            <a:r>
              <a:rPr lang="en-US" sz="4800" dirty="0">
                <a:latin typeface="Times New Roman" pitchFamily="18" charset="0"/>
                <a:cs typeface="Times New Roman" pitchFamily="18" charset="0"/>
              </a:rPr>
              <a:t>.</a:t>
            </a:r>
          </a:p>
        </p:txBody>
      </p:sp>
    </p:spTree>
    <p:extLst>
      <p:ext uri="{BB962C8B-B14F-4D97-AF65-F5344CB8AC3E}">
        <p14:creationId xmlns:p14="http://schemas.microsoft.com/office/powerpoint/2010/main" val="148768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152400" y="381000"/>
            <a:ext cx="184731" cy="369332"/>
          </a:xfrm>
          <a:prstGeom prst="rect">
            <a:avLst/>
          </a:prstGeom>
          <a:noFill/>
        </p:spPr>
        <p:txBody>
          <a:bodyPr wrap="none" rtlCol="0">
            <a:spAutoFit/>
          </a:bodyPr>
          <a:lstStyle/>
          <a:p>
            <a:endParaRPr lang="en-US" dirty="0"/>
          </a:p>
        </p:txBody>
      </p:sp>
      <p:sp>
        <p:nvSpPr>
          <p:cNvPr id="6" name="Rectangle 5"/>
          <p:cNvSpPr/>
          <p:nvPr/>
        </p:nvSpPr>
        <p:spPr>
          <a:xfrm>
            <a:off x="152400" y="152400"/>
            <a:ext cx="8991600" cy="5139869"/>
          </a:xfrm>
          <a:prstGeom prst="rect">
            <a:avLst/>
          </a:prstGeom>
        </p:spPr>
        <p:txBody>
          <a:bodyPr wrap="square">
            <a:spAutoFit/>
          </a:bodyPr>
          <a:lstStyle/>
          <a:p>
            <a:r>
              <a:rPr lang="en-US" sz="4400" dirty="0" err="1">
                <a:solidFill>
                  <a:srgbClr val="FF0000"/>
                </a:solidFill>
                <a:latin typeface="Times New Roman" pitchFamily="18" charset="0"/>
                <a:cs typeface="Times New Roman" pitchFamily="18" charset="0"/>
              </a:rPr>
              <a:t>Câu</a:t>
            </a:r>
            <a:r>
              <a:rPr lang="en-US" sz="4400" dirty="0">
                <a:solidFill>
                  <a:srgbClr val="FF0000"/>
                </a:solidFill>
                <a:latin typeface="Times New Roman" pitchFamily="18" charset="0"/>
                <a:cs typeface="Times New Roman" pitchFamily="18" charset="0"/>
              </a:rPr>
              <a:t> 3. </a:t>
            </a:r>
            <a:r>
              <a:rPr lang="en-US" sz="4400" i="1" dirty="0" err="1">
                <a:solidFill>
                  <a:srgbClr val="FF0000"/>
                </a:solidFill>
                <a:latin typeface="Times New Roman" pitchFamily="18" charset="0"/>
                <a:cs typeface="Times New Roman" pitchFamily="18" charset="0"/>
              </a:rPr>
              <a:t>Trận</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đánh</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gây</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được</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tiếng</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vang</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lớn</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nhất</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năm</a:t>
            </a:r>
            <a:r>
              <a:rPr lang="en-US" sz="4400" i="1" dirty="0">
                <a:solidFill>
                  <a:srgbClr val="FF0000"/>
                </a:solidFill>
                <a:latin typeface="Times New Roman" pitchFamily="18" charset="0"/>
                <a:cs typeface="Times New Roman" pitchFamily="18" charset="0"/>
              </a:rPr>
              <a:t> 1873 ở </a:t>
            </a:r>
            <a:r>
              <a:rPr lang="en-US" sz="4400" i="1" dirty="0" err="1">
                <a:solidFill>
                  <a:srgbClr val="FF0000"/>
                </a:solidFill>
                <a:latin typeface="Times New Roman" pitchFamily="18" charset="0"/>
                <a:cs typeface="Times New Roman" pitchFamily="18" charset="0"/>
              </a:rPr>
              <a:t>Bắc</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Kì</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là</a:t>
            </a:r>
            <a:r>
              <a:rPr lang="en-US" sz="4400" i="1" dirty="0">
                <a:solidFill>
                  <a:srgbClr val="FF0000"/>
                </a:solidFill>
                <a:latin typeface="Times New Roman" pitchFamily="18" charset="0"/>
                <a:cs typeface="Times New Roman" pitchFamily="18" charset="0"/>
              </a:rPr>
              <a:t>:</a:t>
            </a:r>
            <a:endParaRPr lang="en-US" sz="4400" dirty="0">
              <a:solidFill>
                <a:srgbClr val="FF0000"/>
              </a:solidFill>
              <a:latin typeface="Times New Roman" pitchFamily="18" charset="0"/>
              <a:cs typeface="Times New Roman" pitchFamily="18" charset="0"/>
            </a:endParaRPr>
          </a:p>
          <a:p>
            <a:r>
              <a:rPr lang="en-US" sz="4800" dirty="0" smtClean="0">
                <a:latin typeface="Times New Roman" pitchFamily="18" charset="0"/>
                <a:cs typeface="Times New Roman" pitchFamily="18" charset="0"/>
              </a:rPr>
              <a:t>     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Trận</a:t>
            </a:r>
            <a:r>
              <a:rPr lang="en-US" sz="4800" dirty="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Cầu</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Giấy</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Nội</a:t>
            </a:r>
            <a:r>
              <a:rPr lang="en-US" sz="4800" dirty="0">
                <a:latin typeface="Times New Roman" pitchFamily="18" charset="0"/>
                <a:cs typeface="Times New Roman" pitchFamily="18" charset="0"/>
              </a:rPr>
              <a:t>)                     </a:t>
            </a:r>
          </a:p>
          <a:p>
            <a:r>
              <a:rPr lang="en-US" sz="4800" dirty="0">
                <a:latin typeface="Times New Roman" pitchFamily="18" charset="0"/>
                <a:cs typeface="Times New Roman" pitchFamily="18" charset="0"/>
              </a:rPr>
              <a:t>B. </a:t>
            </a:r>
            <a:r>
              <a:rPr lang="en-US" sz="4800" dirty="0" err="1">
                <a:latin typeface="Times New Roman" pitchFamily="18" charset="0"/>
                <a:cs typeface="Times New Roman" pitchFamily="18" charset="0"/>
              </a:rPr>
              <a:t>Trận</a:t>
            </a:r>
            <a:r>
              <a:rPr lang="en-US" sz="4800" dirty="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đánh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bảo</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vệ</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thành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Hà</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Nội</a:t>
            </a:r>
            <a:r>
              <a:rPr lang="en-US" sz="4800" dirty="0" smtClean="0">
                <a:latin typeface="Times New Roman" pitchFamily="18" charset="0"/>
                <a:cs typeface="Times New Roman" pitchFamily="18" charset="0"/>
              </a:rPr>
              <a:t>.</a:t>
            </a:r>
            <a:endParaRPr lang="en-US" sz="4800" dirty="0">
              <a:latin typeface="Times New Roman" pitchFamily="18" charset="0"/>
              <a:cs typeface="Times New Roman" pitchFamily="18" charset="0"/>
            </a:endParaRPr>
          </a:p>
          <a:p>
            <a:r>
              <a:rPr lang="en-US" sz="4800" dirty="0">
                <a:latin typeface="Times New Roman" pitchFamily="18" charset="0"/>
                <a:cs typeface="Times New Roman" pitchFamily="18" charset="0"/>
              </a:rPr>
              <a:t>C. </a:t>
            </a:r>
            <a:r>
              <a:rPr lang="en-US" sz="4800" dirty="0" err="1" smtClean="0">
                <a:latin typeface="Times New Roman" pitchFamily="18" charset="0"/>
                <a:cs typeface="Times New Roman" pitchFamily="18" charset="0"/>
              </a:rPr>
              <a:t>Trận</a:t>
            </a:r>
            <a:r>
              <a:rPr lang="en-US" sz="4800" dirty="0" smtClean="0">
                <a:latin typeface="Times New Roman" pitchFamily="18" charset="0"/>
                <a:cs typeface="Times New Roman" pitchFamily="18" charset="0"/>
              </a:rPr>
              <a:t> ở </a:t>
            </a:r>
            <a:r>
              <a:rPr lang="en-US" sz="4800" dirty="0" err="1" smtClean="0">
                <a:latin typeface="Times New Roman" pitchFamily="18" charset="0"/>
                <a:cs typeface="Times New Roman" pitchFamily="18" charset="0"/>
              </a:rPr>
              <a:t>cửa</a:t>
            </a:r>
            <a:r>
              <a:rPr lang="en-US" sz="4800" dirty="0" smtClean="0">
                <a:latin typeface="Times New Roman" pitchFamily="18" charset="0"/>
                <a:cs typeface="Times New Roman" pitchFamily="18" charset="0"/>
              </a:rPr>
              <a:t> ô </a:t>
            </a:r>
            <a:r>
              <a:rPr lang="en-US" sz="4800" dirty="0" err="1" smtClean="0">
                <a:latin typeface="Times New Roman" pitchFamily="18" charset="0"/>
                <a:cs typeface="Times New Roman" pitchFamily="18" charset="0"/>
              </a:rPr>
              <a:t>Thanh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Hà</a:t>
            </a:r>
            <a:endParaRPr lang="en-US" sz="4800" dirty="0">
              <a:latin typeface="Times New Roman" pitchFamily="18" charset="0"/>
              <a:cs typeface="Times New Roman" pitchFamily="18" charset="0"/>
            </a:endParaRPr>
          </a:p>
          <a:p>
            <a:r>
              <a:rPr lang="en-US" sz="4800" dirty="0">
                <a:latin typeface="Times New Roman" pitchFamily="18" charset="0"/>
                <a:cs typeface="Times New Roman" pitchFamily="18" charset="0"/>
              </a:rPr>
              <a:t>D. </a:t>
            </a:r>
            <a:r>
              <a:rPr lang="en-US" sz="4800" dirty="0" err="1">
                <a:latin typeface="Times New Roman" pitchFamily="18" charset="0"/>
                <a:cs typeface="Times New Roman" pitchFamily="18" charset="0"/>
              </a:rPr>
              <a:t>Trận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phục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kích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của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quân</a:t>
            </a:r>
            <a:r>
              <a:rPr lang="en-US" sz="4800" dirty="0">
                <a:latin typeface="Times New Roman" pitchFamily="18" charset="0"/>
                <a:cs typeface="Times New Roman" pitchFamily="18" charset="0"/>
              </a:rPr>
              <a:t> ta ở </a:t>
            </a:r>
            <a:r>
              <a:rPr lang="en-US" sz="4800" dirty="0" err="1">
                <a:latin typeface="Times New Roman" pitchFamily="18" charset="0"/>
                <a:cs typeface="Times New Roman" pitchFamily="18" charset="0"/>
              </a:rPr>
              <a:t>ngoại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thành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Nội</a:t>
            </a:r>
            <a:r>
              <a:rPr lang="en-US" sz="4800" dirty="0">
                <a:latin typeface="Times New Roman" pitchFamily="18" charset="0"/>
                <a:cs typeface="Times New Roman" pitchFamily="18" charset="0"/>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8842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8413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28600" y="228600"/>
            <a:ext cx="8686800" cy="6186309"/>
          </a:xfrm>
          <a:prstGeom prst="rect">
            <a:avLst/>
          </a:prstGeom>
        </p:spPr>
        <p:txBody>
          <a:bodyPr wrap="square">
            <a:spAutoFit/>
          </a:bodyPr>
          <a:lstStyle/>
          <a:p>
            <a:r>
              <a:rPr lang="vi-VN" sz="3600" b="1" dirty="0">
                <a:latin typeface="Times New Roman" pitchFamily="18" charset="0"/>
                <a:cs typeface="Times New Roman" pitchFamily="18" charset="0"/>
              </a:rPr>
              <a:t>Câu </a:t>
            </a:r>
            <a:r>
              <a:rPr lang="en-US" sz="3600" b="1" dirty="0">
                <a:latin typeface="Times New Roman" pitchFamily="18" charset="0"/>
                <a:cs typeface="Times New Roman" pitchFamily="18" charset="0"/>
              </a:rPr>
              <a:t>7.    </a:t>
            </a:r>
            <a:r>
              <a:rPr lang="en-US" sz="3600" b="1" i="1" dirty="0">
                <a:latin typeface="Times New Roman" pitchFamily="18" charset="0"/>
                <a:cs typeface="Times New Roman" pitchFamily="18" charset="0"/>
              </a:rPr>
              <a:t>“</a:t>
            </a:r>
            <a:r>
              <a:rPr lang="en-US" sz="3600" b="1" i="1" dirty="0" err="1">
                <a:latin typeface="Times New Roman" pitchFamily="18" charset="0"/>
                <a:cs typeface="Times New Roman" pitchFamily="18" charset="0"/>
              </a:rPr>
              <a:t>Dập</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dìu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trống</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đánh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cờ</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xiêu</a:t>
            </a:r>
            <a:endParaRPr lang="en-US" sz="3600" dirty="0">
              <a:latin typeface="Times New Roman" pitchFamily="18" charset="0"/>
              <a:cs typeface="Times New Roman" pitchFamily="18" charset="0"/>
            </a:endParaRPr>
          </a:p>
          <a:p>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Phen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này</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quyết</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đánh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cả</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triều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lẫn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Tây</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Là</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khẩu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hiệu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được</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nêu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trong</a:t>
            </a:r>
            <a:r>
              <a:rPr lang="en-US" sz="3600" b="1" i="1" dirty="0">
                <a:latin typeface="Times New Roman" pitchFamily="18" charset="0"/>
                <a:cs typeface="Times New Roman" pitchFamily="18" charset="0"/>
              </a:rPr>
              <a:t>:</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A. </a:t>
            </a:r>
            <a:r>
              <a:rPr lang="en-US" sz="3600" dirty="0" err="1">
                <a:latin typeface="Times New Roman" pitchFamily="18" charset="0"/>
                <a:cs typeface="Times New Roman" pitchFamily="18" charset="0"/>
              </a:rPr>
              <a:t>Khởi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nghĩa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Nguyễn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Mậu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Kiến</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Thái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Bình</a:t>
            </a:r>
            <a:r>
              <a:rPr lang="en-US" sz="3600" dirty="0">
                <a:latin typeface="Times New Roman" pitchFamily="18" charset="0"/>
                <a:cs typeface="Times New Roman" pitchFamily="18" charset="0"/>
              </a:rPr>
              <a:t>. </a:t>
            </a:r>
          </a:p>
          <a:p>
            <a:r>
              <a:rPr lang="en-US" sz="3600" dirty="0">
                <a:latin typeface="Times New Roman" pitchFamily="18" charset="0"/>
                <a:cs typeface="Times New Roman" pitchFamily="18" charset="0"/>
              </a:rPr>
              <a:t>B. </a:t>
            </a:r>
            <a:r>
              <a:rPr lang="en-US" sz="3600" dirty="0" err="1">
                <a:latin typeface="Times New Roman" pitchFamily="18" charset="0"/>
                <a:cs typeface="Times New Roman" pitchFamily="18" charset="0"/>
              </a:rPr>
              <a:t>Khởi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nghĩa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Phạm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Nghị</a:t>
            </a:r>
            <a:r>
              <a:rPr lang="en-US" sz="3600" dirty="0">
                <a:latin typeface="Times New Roman" pitchFamily="18" charset="0"/>
                <a:cs typeface="Times New Roman" pitchFamily="18" charset="0"/>
              </a:rPr>
              <a:t> ở Nam </a:t>
            </a:r>
            <a:r>
              <a:rPr lang="en-US" sz="3600" dirty="0" err="1">
                <a:latin typeface="Times New Roman" pitchFamily="18" charset="0"/>
                <a:cs typeface="Times New Roman" pitchFamily="18" charset="0"/>
              </a:rPr>
              <a:t>Định</a:t>
            </a:r>
            <a:r>
              <a:rPr lang="en-US" sz="3600" dirty="0">
                <a:latin typeface="Times New Roman" pitchFamily="18" charset="0"/>
                <a:cs typeface="Times New Roman" pitchFamily="18" charset="0"/>
              </a:rPr>
              <a:t>.</a:t>
            </a:r>
          </a:p>
          <a:p>
            <a:r>
              <a:rPr lang="en-US" sz="3600" dirty="0">
                <a:latin typeface="Times New Roman" pitchFamily="18" charset="0"/>
                <a:cs typeface="Times New Roman" pitchFamily="18" charset="0"/>
              </a:rPr>
              <a:t>C. </a:t>
            </a:r>
            <a:r>
              <a:rPr lang="en-US" sz="3600" dirty="0" err="1">
                <a:latin typeface="Times New Roman" pitchFamily="18" charset="0"/>
                <a:cs typeface="Times New Roman" pitchFamily="18" charset="0"/>
              </a:rPr>
              <a:t>Khởi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nghĩa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Tấn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Như</a:t>
            </a:r>
            <a:r>
              <a:rPr lang="en-US" sz="3600" dirty="0">
                <a:latin typeface="Times New Roman" pitchFamily="18" charset="0"/>
                <a:cs typeface="Times New Roman" pitchFamily="18" charset="0"/>
              </a:rPr>
              <a:t> Mai ở </a:t>
            </a:r>
            <a:r>
              <a:rPr lang="en-US" sz="3600" dirty="0" err="1">
                <a:latin typeface="Times New Roman" pitchFamily="18" charset="0"/>
                <a:cs typeface="Times New Roman" pitchFamily="18" charset="0"/>
              </a:rPr>
              <a:t>Nghệ-Tĩnh</a:t>
            </a:r>
            <a:r>
              <a:rPr lang="en-US" sz="3600" dirty="0">
                <a:latin typeface="Times New Roman" pitchFamily="18" charset="0"/>
                <a:cs typeface="Times New Roman" pitchFamily="18" charset="0"/>
              </a:rPr>
              <a:t>.                                                          </a:t>
            </a:r>
          </a:p>
          <a:p>
            <a:r>
              <a:rPr lang="en-US" sz="3600" dirty="0">
                <a:latin typeface="Times New Roman" pitchFamily="18" charset="0"/>
                <a:cs typeface="Times New Roman" pitchFamily="18" charset="0"/>
              </a:rPr>
              <a:t>D. </a:t>
            </a:r>
            <a:r>
              <a:rPr lang="en-US" sz="3600" dirty="0" err="1">
                <a:latin typeface="Times New Roman" pitchFamily="18" charset="0"/>
                <a:cs typeface="Times New Roman" pitchFamily="18" charset="0"/>
              </a:rPr>
              <a:t>Trận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Cầu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Giấy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Viêm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Vĩnh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Phúc</a:t>
            </a:r>
            <a:r>
              <a:rPr lang="en-US" sz="3600" dirty="0">
                <a:latin typeface="Times New Roman" pitchFamily="18" charset="0"/>
                <a:cs typeface="Times New Roman" pitchFamily="18" charset="0"/>
              </a:rPr>
              <a:t> .</a:t>
            </a:r>
          </a:p>
        </p:txBody>
      </p:sp>
    </p:spTree>
    <p:extLst>
      <p:ext uri="{BB962C8B-B14F-4D97-AF65-F5344CB8AC3E}">
        <p14:creationId xmlns:p14="http://schemas.microsoft.com/office/powerpoint/2010/main" val="1689253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52400" y="152400"/>
            <a:ext cx="8991600" cy="5139869"/>
          </a:xfrm>
          <a:prstGeom prst="rect">
            <a:avLst/>
          </a:prstGeom>
        </p:spPr>
        <p:txBody>
          <a:bodyPr wrap="square">
            <a:spAutoFit/>
          </a:bodyPr>
          <a:lstStyle/>
          <a:p>
            <a:r>
              <a:rPr lang="en-US" sz="4400" dirty="0" err="1">
                <a:solidFill>
                  <a:srgbClr val="FF0000"/>
                </a:solidFill>
                <a:latin typeface="Times New Roman" pitchFamily="18" charset="0"/>
                <a:cs typeface="Times New Roman" pitchFamily="18" charset="0"/>
              </a:rPr>
              <a:t>Câu</a:t>
            </a:r>
            <a:r>
              <a:rPr lang="en-US" sz="4400" dirty="0">
                <a:solidFill>
                  <a:srgbClr val="FF0000"/>
                </a:solidFill>
                <a:latin typeface="Times New Roman" pitchFamily="18" charset="0"/>
                <a:cs typeface="Times New Roman" pitchFamily="18" charset="0"/>
              </a:rPr>
              <a:t> 3. </a:t>
            </a:r>
            <a:r>
              <a:rPr lang="en-US" sz="4400" i="1" dirty="0" err="1">
                <a:solidFill>
                  <a:srgbClr val="FF0000"/>
                </a:solidFill>
                <a:latin typeface="Times New Roman" pitchFamily="18" charset="0"/>
                <a:cs typeface="Times New Roman" pitchFamily="18" charset="0"/>
              </a:rPr>
              <a:t>Trận</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đánh</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gây</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được</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tiếng</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vang</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lớn</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nhất</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năm</a:t>
            </a:r>
            <a:r>
              <a:rPr lang="en-US" sz="4400" i="1" dirty="0">
                <a:solidFill>
                  <a:srgbClr val="FF0000"/>
                </a:solidFill>
                <a:latin typeface="Times New Roman" pitchFamily="18" charset="0"/>
                <a:cs typeface="Times New Roman" pitchFamily="18" charset="0"/>
              </a:rPr>
              <a:t> 1873 ở </a:t>
            </a:r>
            <a:r>
              <a:rPr lang="en-US" sz="4400" i="1" dirty="0" err="1">
                <a:solidFill>
                  <a:srgbClr val="FF0000"/>
                </a:solidFill>
                <a:latin typeface="Times New Roman" pitchFamily="18" charset="0"/>
                <a:cs typeface="Times New Roman" pitchFamily="18" charset="0"/>
              </a:rPr>
              <a:t>Bắc</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Kì</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là</a:t>
            </a:r>
            <a:r>
              <a:rPr lang="en-US" sz="4400" i="1" dirty="0">
                <a:solidFill>
                  <a:srgbClr val="FF0000"/>
                </a:solidFill>
                <a:latin typeface="Times New Roman" pitchFamily="18" charset="0"/>
                <a:cs typeface="Times New Roman" pitchFamily="18" charset="0"/>
              </a:rPr>
              <a:t>:</a:t>
            </a:r>
            <a:endParaRPr lang="en-US" sz="4400" dirty="0">
              <a:solidFill>
                <a:srgbClr val="FF0000"/>
              </a:solidFill>
              <a:latin typeface="Times New Roman" pitchFamily="18" charset="0"/>
              <a:cs typeface="Times New Roman" pitchFamily="18" charset="0"/>
            </a:endParaRPr>
          </a:p>
          <a:p>
            <a:r>
              <a:rPr lang="en-US" sz="4800" dirty="0">
                <a:latin typeface="Times New Roman" pitchFamily="18" charset="0"/>
                <a:cs typeface="Times New Roman" pitchFamily="18" charset="0"/>
              </a:rPr>
              <a:t>A. </a:t>
            </a:r>
            <a:r>
              <a:rPr lang="en-US" sz="4800" dirty="0" err="1">
                <a:latin typeface="Times New Roman" pitchFamily="18" charset="0"/>
                <a:cs typeface="Times New Roman" pitchFamily="18" charset="0"/>
              </a:rPr>
              <a:t>Trận</a:t>
            </a:r>
            <a:r>
              <a:rPr lang="en-US" sz="4800" dirty="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Cầu</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Giấy</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Nội</a:t>
            </a:r>
            <a:r>
              <a:rPr lang="en-US" sz="4800" dirty="0">
                <a:latin typeface="Times New Roman" pitchFamily="18" charset="0"/>
                <a:cs typeface="Times New Roman" pitchFamily="18" charset="0"/>
              </a:rPr>
              <a:t>)                     </a:t>
            </a:r>
          </a:p>
          <a:p>
            <a:r>
              <a:rPr lang="en-US" sz="4800" dirty="0">
                <a:latin typeface="Times New Roman" pitchFamily="18" charset="0"/>
                <a:cs typeface="Times New Roman" pitchFamily="18" charset="0"/>
              </a:rPr>
              <a:t>B. </a:t>
            </a:r>
            <a:r>
              <a:rPr lang="en-US" sz="4800" dirty="0" err="1">
                <a:latin typeface="Times New Roman" pitchFamily="18" charset="0"/>
                <a:cs typeface="Times New Roman" pitchFamily="18" charset="0"/>
              </a:rPr>
              <a:t>Trận</a:t>
            </a:r>
            <a:r>
              <a:rPr lang="en-US" sz="4800" dirty="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đánh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bảo</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vệ</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thành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Hà</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Nội</a:t>
            </a:r>
            <a:r>
              <a:rPr lang="en-US" sz="4800" dirty="0" smtClean="0">
                <a:latin typeface="Times New Roman" pitchFamily="18" charset="0"/>
                <a:cs typeface="Times New Roman" pitchFamily="18" charset="0"/>
              </a:rPr>
              <a:t>.</a:t>
            </a:r>
            <a:endParaRPr lang="en-US" sz="4800" dirty="0">
              <a:latin typeface="Times New Roman" pitchFamily="18" charset="0"/>
              <a:cs typeface="Times New Roman" pitchFamily="18" charset="0"/>
            </a:endParaRPr>
          </a:p>
          <a:p>
            <a:r>
              <a:rPr lang="en-US" sz="4800" dirty="0">
                <a:latin typeface="Times New Roman" pitchFamily="18" charset="0"/>
                <a:cs typeface="Times New Roman" pitchFamily="18" charset="0"/>
              </a:rPr>
              <a:t>C. </a:t>
            </a:r>
            <a:r>
              <a:rPr lang="en-US" sz="4800" dirty="0" err="1" smtClean="0">
                <a:latin typeface="Times New Roman" pitchFamily="18" charset="0"/>
                <a:cs typeface="Times New Roman" pitchFamily="18" charset="0"/>
              </a:rPr>
              <a:t>Trận</a:t>
            </a:r>
            <a:r>
              <a:rPr lang="en-US" sz="4800" dirty="0" smtClean="0">
                <a:latin typeface="Times New Roman" pitchFamily="18" charset="0"/>
                <a:cs typeface="Times New Roman" pitchFamily="18" charset="0"/>
              </a:rPr>
              <a:t> ở </a:t>
            </a:r>
            <a:r>
              <a:rPr lang="en-US" sz="4800" dirty="0" err="1" smtClean="0">
                <a:latin typeface="Times New Roman" pitchFamily="18" charset="0"/>
                <a:cs typeface="Times New Roman" pitchFamily="18" charset="0"/>
              </a:rPr>
              <a:t>cửa</a:t>
            </a:r>
            <a:r>
              <a:rPr lang="en-US" sz="4800" dirty="0" smtClean="0">
                <a:latin typeface="Times New Roman" pitchFamily="18" charset="0"/>
                <a:cs typeface="Times New Roman" pitchFamily="18" charset="0"/>
              </a:rPr>
              <a:t> ô </a:t>
            </a:r>
            <a:r>
              <a:rPr lang="en-US" sz="4800" dirty="0" err="1" smtClean="0">
                <a:latin typeface="Times New Roman" pitchFamily="18" charset="0"/>
                <a:cs typeface="Times New Roman" pitchFamily="18" charset="0"/>
              </a:rPr>
              <a:t>Thanh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Hà</a:t>
            </a:r>
            <a:endParaRPr lang="en-US" sz="4800" dirty="0">
              <a:latin typeface="Times New Roman" pitchFamily="18" charset="0"/>
              <a:cs typeface="Times New Roman" pitchFamily="18" charset="0"/>
            </a:endParaRPr>
          </a:p>
          <a:p>
            <a:r>
              <a:rPr lang="en-US" sz="4800" dirty="0">
                <a:latin typeface="Times New Roman" pitchFamily="18" charset="0"/>
                <a:cs typeface="Times New Roman" pitchFamily="18" charset="0"/>
              </a:rPr>
              <a:t>D. </a:t>
            </a:r>
            <a:r>
              <a:rPr lang="en-US" sz="4800" dirty="0" err="1">
                <a:latin typeface="Times New Roman" pitchFamily="18" charset="0"/>
                <a:cs typeface="Times New Roman" pitchFamily="18" charset="0"/>
              </a:rPr>
              <a:t>Trận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phục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kích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của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quân</a:t>
            </a:r>
            <a:r>
              <a:rPr lang="en-US" sz="4800" dirty="0">
                <a:latin typeface="Times New Roman" pitchFamily="18" charset="0"/>
                <a:cs typeface="Times New Roman" pitchFamily="18" charset="0"/>
              </a:rPr>
              <a:t> ta ở </a:t>
            </a:r>
            <a:r>
              <a:rPr lang="en-US" sz="4800" dirty="0" err="1">
                <a:latin typeface="Times New Roman" pitchFamily="18" charset="0"/>
                <a:cs typeface="Times New Roman" pitchFamily="18" charset="0"/>
              </a:rPr>
              <a:t>ngoại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thành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Nội</a:t>
            </a:r>
            <a:r>
              <a:rPr lang="en-US" sz="4800" dirty="0">
                <a:latin typeface="Times New Roman" pitchFamily="18" charset="0"/>
                <a:cs typeface="Times New Roman" pitchFamily="18" charset="0"/>
              </a:rPr>
              <a:t>.</a:t>
            </a:r>
          </a:p>
        </p:txBody>
      </p:sp>
    </p:spTree>
    <p:extLst>
      <p:ext uri="{BB962C8B-B14F-4D97-AF65-F5344CB8AC3E}">
        <p14:creationId xmlns:p14="http://schemas.microsoft.com/office/powerpoint/2010/main" val="59858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28600" y="228600"/>
            <a:ext cx="8686800" cy="6186309"/>
          </a:xfrm>
          <a:prstGeom prst="rect">
            <a:avLst/>
          </a:prstGeom>
        </p:spPr>
        <p:txBody>
          <a:bodyPr wrap="square">
            <a:spAutoFit/>
          </a:bodyPr>
          <a:lstStyle/>
          <a:p>
            <a:r>
              <a:rPr lang="vi-VN" sz="3600" b="1" dirty="0">
                <a:latin typeface="Times New Roman" pitchFamily="18" charset="0"/>
                <a:cs typeface="Times New Roman" pitchFamily="18" charset="0"/>
              </a:rPr>
              <a:t>Câu </a:t>
            </a:r>
            <a:r>
              <a:rPr lang="en-US" sz="3600" b="1" dirty="0">
                <a:latin typeface="Times New Roman" pitchFamily="18" charset="0"/>
                <a:cs typeface="Times New Roman" pitchFamily="18" charset="0"/>
              </a:rPr>
              <a:t>7.    </a:t>
            </a:r>
            <a:r>
              <a:rPr lang="en-US" sz="3600" b="1" i="1" dirty="0">
                <a:latin typeface="Times New Roman" pitchFamily="18" charset="0"/>
                <a:cs typeface="Times New Roman" pitchFamily="18" charset="0"/>
              </a:rPr>
              <a:t>“</a:t>
            </a:r>
            <a:r>
              <a:rPr lang="en-US" sz="3600" b="1" i="1" dirty="0" err="1">
                <a:latin typeface="Times New Roman" pitchFamily="18" charset="0"/>
                <a:cs typeface="Times New Roman" pitchFamily="18" charset="0"/>
              </a:rPr>
              <a:t>Dập</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dìu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trống</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đánh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cờ</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xiêu</a:t>
            </a:r>
            <a:endParaRPr lang="en-US" sz="3600" dirty="0">
              <a:latin typeface="Times New Roman" pitchFamily="18" charset="0"/>
              <a:cs typeface="Times New Roman" pitchFamily="18" charset="0"/>
            </a:endParaRPr>
          </a:p>
          <a:p>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Phen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này</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quyết</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đánh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cả</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triều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lẫn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Tây</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Là</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khẩu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hiệu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được</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nêu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trong</a:t>
            </a:r>
            <a:r>
              <a:rPr lang="en-US" sz="3600" b="1" i="1" dirty="0">
                <a:latin typeface="Times New Roman" pitchFamily="18" charset="0"/>
                <a:cs typeface="Times New Roman" pitchFamily="18" charset="0"/>
              </a:rPr>
              <a:t>:</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A. </a:t>
            </a:r>
            <a:r>
              <a:rPr lang="en-US" sz="3600" dirty="0" err="1">
                <a:latin typeface="Times New Roman" pitchFamily="18" charset="0"/>
                <a:cs typeface="Times New Roman" pitchFamily="18" charset="0"/>
              </a:rPr>
              <a:t>Khởi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nghĩa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Nguyễn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Mậu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Kiến</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Thái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Bình</a:t>
            </a:r>
            <a:r>
              <a:rPr lang="en-US" sz="3600" dirty="0">
                <a:latin typeface="Times New Roman" pitchFamily="18" charset="0"/>
                <a:cs typeface="Times New Roman" pitchFamily="18" charset="0"/>
              </a:rPr>
              <a:t>. </a:t>
            </a:r>
          </a:p>
          <a:p>
            <a:r>
              <a:rPr lang="en-US" sz="3600" dirty="0">
                <a:latin typeface="Times New Roman" pitchFamily="18" charset="0"/>
                <a:cs typeface="Times New Roman" pitchFamily="18" charset="0"/>
              </a:rPr>
              <a:t>B. </a:t>
            </a:r>
            <a:r>
              <a:rPr lang="en-US" sz="3600" dirty="0" err="1">
                <a:latin typeface="Times New Roman" pitchFamily="18" charset="0"/>
                <a:cs typeface="Times New Roman" pitchFamily="18" charset="0"/>
              </a:rPr>
              <a:t>Khởi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nghĩa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Phạm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Nghị</a:t>
            </a:r>
            <a:r>
              <a:rPr lang="en-US" sz="3600" dirty="0">
                <a:latin typeface="Times New Roman" pitchFamily="18" charset="0"/>
                <a:cs typeface="Times New Roman" pitchFamily="18" charset="0"/>
              </a:rPr>
              <a:t> ở Nam </a:t>
            </a:r>
            <a:r>
              <a:rPr lang="en-US" sz="3600" dirty="0" err="1">
                <a:latin typeface="Times New Roman" pitchFamily="18" charset="0"/>
                <a:cs typeface="Times New Roman" pitchFamily="18" charset="0"/>
              </a:rPr>
              <a:t>Định</a:t>
            </a:r>
            <a:r>
              <a:rPr lang="en-US" sz="3600" dirty="0">
                <a:latin typeface="Times New Roman" pitchFamily="18" charset="0"/>
                <a:cs typeface="Times New Roman" pitchFamily="18" charset="0"/>
              </a:rPr>
              <a:t>.</a:t>
            </a:r>
          </a:p>
          <a:p>
            <a:r>
              <a:rPr lang="en-US" sz="3600" dirty="0" smtClean="0">
                <a:latin typeface="Times New Roman" pitchFamily="18" charset="0"/>
                <a:cs typeface="Times New Roman" pitchFamily="18" charset="0"/>
              </a:rPr>
              <a:t>      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nghĩa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Tấn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Như</a:t>
            </a:r>
            <a:r>
              <a:rPr lang="en-US" sz="3600" dirty="0">
                <a:latin typeface="Times New Roman" pitchFamily="18" charset="0"/>
                <a:cs typeface="Times New Roman" pitchFamily="18" charset="0"/>
              </a:rPr>
              <a:t> Mai ở </a:t>
            </a:r>
            <a:r>
              <a:rPr lang="en-US" sz="3600" dirty="0" err="1">
                <a:latin typeface="Times New Roman" pitchFamily="18" charset="0"/>
                <a:cs typeface="Times New Roman" pitchFamily="18" charset="0"/>
              </a:rPr>
              <a:t>Nghệ-Tĩnh</a:t>
            </a:r>
            <a:r>
              <a:rPr lang="en-US" sz="3600" dirty="0">
                <a:latin typeface="Times New Roman" pitchFamily="18" charset="0"/>
                <a:cs typeface="Times New Roman" pitchFamily="18" charset="0"/>
              </a:rPr>
              <a:t>.                                                          </a:t>
            </a:r>
          </a:p>
          <a:p>
            <a:r>
              <a:rPr lang="en-US" sz="3600" dirty="0">
                <a:latin typeface="Times New Roman" pitchFamily="18" charset="0"/>
                <a:cs typeface="Times New Roman" pitchFamily="18" charset="0"/>
              </a:rPr>
              <a:t>D. </a:t>
            </a:r>
            <a:r>
              <a:rPr lang="en-US" sz="3600" dirty="0" err="1">
                <a:latin typeface="Times New Roman" pitchFamily="18" charset="0"/>
                <a:cs typeface="Times New Roman" pitchFamily="18" charset="0"/>
              </a:rPr>
              <a:t>Trận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Cầu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Giấy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Viêm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Vĩnh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Phúc</a:t>
            </a:r>
            <a:r>
              <a:rPr lang="en-US" sz="3600" dirty="0">
                <a:latin typeface="Times New Roman" pitchFamily="18" charset="0"/>
                <a:cs typeface="Times New Roman" pitchFamily="18" charset="0"/>
              </a:rPr>
              <a:t>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3" y="4114800"/>
            <a:ext cx="88423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19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1143000" y="1219200"/>
            <a:ext cx="571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a:spcBef>
                <a:spcPct val="50000"/>
              </a:spcBef>
            </a:pPr>
            <a:endParaRPr lang="en-US" altLang="en-US" sz="2400" b="1" i="1">
              <a:solidFill>
                <a:srgbClr val="FF0000"/>
              </a:solidFill>
              <a:latin typeface=".VnTime" pitchFamily="34" charset="0"/>
            </a:endParaRPr>
          </a:p>
        </p:txBody>
      </p:sp>
      <p:sp>
        <p:nvSpPr>
          <p:cNvPr id="44035" name="Text Box 8"/>
          <p:cNvSpPr txBox="1">
            <a:spLocks noChangeArrowheads="1"/>
          </p:cNvSpPr>
          <p:nvPr/>
        </p:nvSpPr>
        <p:spPr bwMode="auto">
          <a:xfrm>
            <a:off x="1219200" y="857251"/>
            <a:ext cx="7239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a:spcBef>
                <a:spcPct val="50000"/>
              </a:spcBef>
            </a:pPr>
            <a:r>
              <a:rPr lang="en-US" altLang="en-US" sz="2400" b="1" i="1" u="sng"/>
              <a:t>Câu 2</a:t>
            </a:r>
            <a:endParaRPr lang="en-US" altLang="en-US" sz="2400" b="1" i="1"/>
          </a:p>
          <a:p>
            <a:pPr algn="ctr">
              <a:spcBef>
                <a:spcPct val="50000"/>
              </a:spcBef>
            </a:pPr>
            <a:r>
              <a:rPr lang="en-US" altLang="en-US" sz="2400" b="1" i="1"/>
              <a:t>Hiệp ước này được triều đình Huế kí kết với thực dân Pháp năm 1874 làm mất đi một phần quan trọng chủ quyền lãnh thổ, ngoại giao và thương mại của Việt Nam?</a:t>
            </a:r>
            <a:endParaRPr lang="vi-VN" altLang="en-US" sz="2400" b="1" i="1"/>
          </a:p>
          <a:p>
            <a:pPr algn="ctr">
              <a:spcBef>
                <a:spcPct val="50000"/>
              </a:spcBef>
            </a:pPr>
            <a:r>
              <a:rPr lang="en-US" altLang="en-US" sz="2400" b="1" i="1"/>
              <a:t> </a:t>
            </a:r>
          </a:p>
        </p:txBody>
      </p:sp>
      <p:sp>
        <p:nvSpPr>
          <p:cNvPr id="138249" name="Text Box 9"/>
          <p:cNvSpPr txBox="1">
            <a:spLocks noChangeArrowheads="1"/>
          </p:cNvSpPr>
          <p:nvPr/>
        </p:nvSpPr>
        <p:spPr bwMode="auto">
          <a:xfrm>
            <a:off x="3810000" y="3111500"/>
            <a:ext cx="5086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a:spcBef>
                <a:spcPct val="50000"/>
              </a:spcBef>
            </a:pPr>
            <a:r>
              <a:rPr lang="en-US" altLang="en-US" sz="2400" b="1" i="1">
                <a:solidFill>
                  <a:srgbClr val="FF0000"/>
                </a:solidFill>
              </a:rPr>
              <a:t>Hiệp ước Giáp Tuất 15-3-1874</a:t>
            </a:r>
          </a:p>
        </p:txBody>
      </p:sp>
      <p:sp>
        <p:nvSpPr>
          <p:cNvPr id="35848" name="TextBox 2"/>
          <p:cNvSpPr txBox="1">
            <a:spLocks noChangeArrowheads="1"/>
          </p:cNvSpPr>
          <p:nvPr/>
        </p:nvSpPr>
        <p:spPr bwMode="auto">
          <a:xfrm>
            <a:off x="334964" y="232834"/>
            <a:ext cx="3627437" cy="5847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en-US" altLang="en-US" b="1" i="1" dirty="0">
                <a:solidFill>
                  <a:srgbClr val="FF0000"/>
                </a:solidFill>
              </a:rPr>
              <a:t>GIẢI ĐỐ</a:t>
            </a:r>
          </a:p>
        </p:txBody>
      </p:sp>
      <p:pic>
        <p:nvPicPr>
          <p:cNvPr id="9" name="Hình ảnh 1" descr="logo-gift LMHT: Sự kiện Hộp Quà Khủng từ 12-19/1, Lễ hội pháo hoa của Jinx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3568701"/>
            <a:ext cx="1687513"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07176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wipe(down)">
                                      <p:cBhvr>
                                        <p:cTn id="7" dur="580">
                                          <p:stCondLst>
                                            <p:cond delay="0"/>
                                          </p:stCondLst>
                                        </p:cTn>
                                        <p:tgtEl>
                                          <p:spTgt spid="44035"/>
                                        </p:tgtEl>
                                      </p:cBhvr>
                                    </p:animEffect>
                                    <p:anim calcmode="lin" valueType="num">
                                      <p:cBhvr>
                                        <p:cTn id="8" dur="1822" tmFilter="0,0; 0.14,0.36; 0.43,0.73; 0.71,0.91; 1.0,1.0">
                                          <p:stCondLst>
                                            <p:cond delay="0"/>
                                          </p:stCondLst>
                                        </p:cTn>
                                        <p:tgtEl>
                                          <p:spTgt spid="440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0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0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0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035"/>
                                        </p:tgtEl>
                                        <p:attrNameLst>
                                          <p:attrName>ppt_y</p:attrName>
                                        </p:attrNameLst>
                                      </p:cBhvr>
                                      <p:tavLst>
                                        <p:tav tm="0" fmla="#ppt_y-sin(pi*$)/81">
                                          <p:val>
                                            <p:fltVal val="0"/>
                                          </p:val>
                                        </p:tav>
                                        <p:tav tm="100000">
                                          <p:val>
                                            <p:fltVal val="1"/>
                                          </p:val>
                                        </p:tav>
                                      </p:tavLst>
                                    </p:anim>
                                    <p:animScale>
                                      <p:cBhvr>
                                        <p:cTn id="13" dur="26">
                                          <p:stCondLst>
                                            <p:cond delay="650"/>
                                          </p:stCondLst>
                                        </p:cTn>
                                        <p:tgtEl>
                                          <p:spTgt spid="44035"/>
                                        </p:tgtEl>
                                      </p:cBhvr>
                                      <p:to x="100000" y="60000"/>
                                    </p:animScale>
                                    <p:animScale>
                                      <p:cBhvr>
                                        <p:cTn id="14" dur="166" decel="50000">
                                          <p:stCondLst>
                                            <p:cond delay="676"/>
                                          </p:stCondLst>
                                        </p:cTn>
                                        <p:tgtEl>
                                          <p:spTgt spid="44035"/>
                                        </p:tgtEl>
                                      </p:cBhvr>
                                      <p:to x="100000" y="100000"/>
                                    </p:animScale>
                                    <p:animScale>
                                      <p:cBhvr>
                                        <p:cTn id="15" dur="26">
                                          <p:stCondLst>
                                            <p:cond delay="1312"/>
                                          </p:stCondLst>
                                        </p:cTn>
                                        <p:tgtEl>
                                          <p:spTgt spid="44035"/>
                                        </p:tgtEl>
                                      </p:cBhvr>
                                      <p:to x="100000" y="80000"/>
                                    </p:animScale>
                                    <p:animScale>
                                      <p:cBhvr>
                                        <p:cTn id="16" dur="166" decel="50000">
                                          <p:stCondLst>
                                            <p:cond delay="1338"/>
                                          </p:stCondLst>
                                        </p:cTn>
                                        <p:tgtEl>
                                          <p:spTgt spid="44035"/>
                                        </p:tgtEl>
                                      </p:cBhvr>
                                      <p:to x="100000" y="100000"/>
                                    </p:animScale>
                                    <p:animScale>
                                      <p:cBhvr>
                                        <p:cTn id="17" dur="26">
                                          <p:stCondLst>
                                            <p:cond delay="1642"/>
                                          </p:stCondLst>
                                        </p:cTn>
                                        <p:tgtEl>
                                          <p:spTgt spid="44035"/>
                                        </p:tgtEl>
                                      </p:cBhvr>
                                      <p:to x="100000" y="90000"/>
                                    </p:animScale>
                                    <p:animScale>
                                      <p:cBhvr>
                                        <p:cTn id="18" dur="166" decel="50000">
                                          <p:stCondLst>
                                            <p:cond delay="1668"/>
                                          </p:stCondLst>
                                        </p:cTn>
                                        <p:tgtEl>
                                          <p:spTgt spid="44035"/>
                                        </p:tgtEl>
                                      </p:cBhvr>
                                      <p:to x="100000" y="100000"/>
                                    </p:animScale>
                                    <p:animScale>
                                      <p:cBhvr>
                                        <p:cTn id="19" dur="26">
                                          <p:stCondLst>
                                            <p:cond delay="1808"/>
                                          </p:stCondLst>
                                        </p:cTn>
                                        <p:tgtEl>
                                          <p:spTgt spid="44035"/>
                                        </p:tgtEl>
                                      </p:cBhvr>
                                      <p:to x="100000" y="95000"/>
                                    </p:animScale>
                                    <p:animScale>
                                      <p:cBhvr>
                                        <p:cTn id="20" dur="166" decel="50000">
                                          <p:stCondLst>
                                            <p:cond delay="1834"/>
                                          </p:stCondLst>
                                        </p:cTn>
                                        <p:tgtEl>
                                          <p:spTgt spid="4403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38249"/>
                                        </p:tgtEl>
                                        <p:attrNameLst>
                                          <p:attrName>style.visibility</p:attrName>
                                        </p:attrNameLst>
                                      </p:cBhvr>
                                      <p:to>
                                        <p:strVal val="visible"/>
                                      </p:to>
                                    </p:set>
                                    <p:animEffect transition="in" filter="checkerboard(across)">
                                      <p:cBhvr>
                                        <p:cTn id="25" dur="1000"/>
                                        <p:tgtEl>
                                          <p:spTgt spid="13824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2" presetClass="exit" presetSubtype="4" fill="hold" nodeType="withEffect">
                                  <p:stCondLst>
                                    <p:cond delay="0"/>
                                  </p:stCondLst>
                                  <p:childTnLst>
                                    <p:anim calcmode="lin" valueType="num">
                                      <p:cBhvr additive="base">
                                        <p:cTn id="31" dur="500"/>
                                        <p:tgtEl>
                                          <p:spTgt spid="9"/>
                                        </p:tgtEl>
                                        <p:attrNameLst>
                                          <p:attrName>ppt_x</p:attrName>
                                        </p:attrNameLst>
                                      </p:cBhvr>
                                      <p:tavLst>
                                        <p:tav tm="0">
                                          <p:val>
                                            <p:strVal val="ppt_x"/>
                                          </p:val>
                                        </p:tav>
                                        <p:tav tm="100000">
                                          <p:val>
                                            <p:strVal val="ppt_x"/>
                                          </p:val>
                                        </p:tav>
                                      </p:tavLst>
                                    </p:anim>
                                    <p:anim calcmode="lin" valueType="num">
                                      <p:cBhvr additive="base">
                                        <p:cTn id="32" dur="500"/>
                                        <p:tgtEl>
                                          <p:spTgt spid="9"/>
                                        </p:tgtEl>
                                        <p:attrNameLst>
                                          <p:attrName>ppt_y</p:attrName>
                                        </p:attrNameLst>
                                      </p:cBhvr>
                                      <p:tavLst>
                                        <p:tav tm="0">
                                          <p:val>
                                            <p:strVal val="ppt_y"/>
                                          </p:val>
                                        </p:tav>
                                        <p:tav tm="100000">
                                          <p:val>
                                            <p:strVal val="1+ppt_h/2"/>
                                          </p:val>
                                        </p:tav>
                                      </p:tavLst>
                                    </p:anim>
                                    <p:set>
                                      <p:cBhvr>
                                        <p:cTn id="3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P spid="13824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3"/>
          <p:cNvSpPr txBox="1">
            <a:spLocks noChangeArrowheads="1"/>
          </p:cNvSpPr>
          <p:nvPr/>
        </p:nvSpPr>
        <p:spPr bwMode="auto">
          <a:xfrm>
            <a:off x="1143000" y="1219200"/>
            <a:ext cx="571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a:spcBef>
                <a:spcPct val="50000"/>
              </a:spcBef>
            </a:pPr>
            <a:endParaRPr lang="en-US" altLang="en-US" sz="2800" b="1" i="1">
              <a:solidFill>
                <a:srgbClr val="FF0000"/>
              </a:solidFill>
              <a:latin typeface=".VnTime" pitchFamily="34" charset="0"/>
            </a:endParaRPr>
          </a:p>
        </p:txBody>
      </p:sp>
      <p:sp>
        <p:nvSpPr>
          <p:cNvPr id="44035" name="Text Box 8"/>
          <p:cNvSpPr txBox="1">
            <a:spLocks noChangeArrowheads="1"/>
          </p:cNvSpPr>
          <p:nvPr/>
        </p:nvSpPr>
        <p:spPr bwMode="auto">
          <a:xfrm>
            <a:off x="1219200" y="857251"/>
            <a:ext cx="64960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a:spcBef>
                <a:spcPct val="50000"/>
              </a:spcBef>
            </a:pPr>
            <a:r>
              <a:rPr lang="en-US" altLang="en-US" sz="2800" b="1" i="1" u="sng"/>
              <a:t>Câu 3</a:t>
            </a:r>
            <a:endParaRPr lang="en-US" altLang="en-US" sz="2800" b="1" i="1"/>
          </a:p>
          <a:p>
            <a:pPr algn="ctr">
              <a:spcBef>
                <a:spcPct val="50000"/>
              </a:spcBef>
            </a:pPr>
            <a:r>
              <a:rPr lang="en-US" altLang="en-US" sz="2800" b="1" i="1"/>
              <a:t>Vị tướng chỉ huy quân triều đình đánh Pháp khi chúng đánh thành Hà Nội ?</a:t>
            </a:r>
            <a:endParaRPr lang="vi-VN" altLang="en-US" sz="2800" b="1" i="1"/>
          </a:p>
          <a:p>
            <a:pPr algn="ctr">
              <a:spcBef>
                <a:spcPct val="50000"/>
              </a:spcBef>
            </a:pPr>
            <a:r>
              <a:rPr lang="en-US" altLang="en-US" sz="2800" b="1" i="1"/>
              <a:t> </a:t>
            </a:r>
          </a:p>
        </p:txBody>
      </p:sp>
      <p:sp>
        <p:nvSpPr>
          <p:cNvPr id="138249" name="Text Box 9"/>
          <p:cNvSpPr txBox="1">
            <a:spLocks noChangeArrowheads="1"/>
          </p:cNvSpPr>
          <p:nvPr/>
        </p:nvSpPr>
        <p:spPr bwMode="auto">
          <a:xfrm>
            <a:off x="3810000" y="3111500"/>
            <a:ext cx="5086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a:spcBef>
                <a:spcPct val="50000"/>
              </a:spcBef>
            </a:pPr>
            <a:r>
              <a:rPr lang="en-US" altLang="en-US" sz="2800" b="1" i="1">
                <a:solidFill>
                  <a:srgbClr val="FF0000"/>
                </a:solidFill>
              </a:rPr>
              <a:t>Nguyễn Tri Phương</a:t>
            </a:r>
          </a:p>
        </p:txBody>
      </p:sp>
      <p:pic>
        <p:nvPicPr>
          <p:cNvPr id="6" name="Hình ảnh 1" descr="logo-gift LMHT: Sự kiện Hộp Quà Khủng từ 12-19/1, Lễ hội pháo hoa của Jinx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3568701"/>
            <a:ext cx="1687513"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Box 2"/>
          <p:cNvSpPr txBox="1">
            <a:spLocks noChangeArrowheads="1"/>
          </p:cNvSpPr>
          <p:nvPr/>
        </p:nvSpPr>
        <p:spPr bwMode="auto">
          <a:xfrm>
            <a:off x="334964" y="232834"/>
            <a:ext cx="3627437"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en-US" altLang="en-US" sz="3600" b="1" i="1" dirty="0">
                <a:solidFill>
                  <a:srgbClr val="FF0000"/>
                </a:solidFill>
              </a:rPr>
              <a:t>GIẢI ĐỐ</a:t>
            </a:r>
          </a:p>
        </p:txBody>
      </p:sp>
    </p:spTree>
    <p:extLst>
      <p:ext uri="{BB962C8B-B14F-4D97-AF65-F5344CB8AC3E}">
        <p14:creationId xmlns:p14="http://schemas.microsoft.com/office/powerpoint/2010/main" val="14767986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wipe(down)">
                                      <p:cBhvr>
                                        <p:cTn id="7" dur="580">
                                          <p:stCondLst>
                                            <p:cond delay="0"/>
                                          </p:stCondLst>
                                        </p:cTn>
                                        <p:tgtEl>
                                          <p:spTgt spid="44035"/>
                                        </p:tgtEl>
                                      </p:cBhvr>
                                    </p:animEffect>
                                    <p:anim calcmode="lin" valueType="num">
                                      <p:cBhvr>
                                        <p:cTn id="8" dur="1822" tmFilter="0,0; 0.14,0.36; 0.43,0.73; 0.71,0.91; 1.0,1.0">
                                          <p:stCondLst>
                                            <p:cond delay="0"/>
                                          </p:stCondLst>
                                        </p:cTn>
                                        <p:tgtEl>
                                          <p:spTgt spid="440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0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0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0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035"/>
                                        </p:tgtEl>
                                        <p:attrNameLst>
                                          <p:attrName>ppt_y</p:attrName>
                                        </p:attrNameLst>
                                      </p:cBhvr>
                                      <p:tavLst>
                                        <p:tav tm="0" fmla="#ppt_y-sin(pi*$)/81">
                                          <p:val>
                                            <p:fltVal val="0"/>
                                          </p:val>
                                        </p:tav>
                                        <p:tav tm="100000">
                                          <p:val>
                                            <p:fltVal val="1"/>
                                          </p:val>
                                        </p:tav>
                                      </p:tavLst>
                                    </p:anim>
                                    <p:animScale>
                                      <p:cBhvr>
                                        <p:cTn id="13" dur="26">
                                          <p:stCondLst>
                                            <p:cond delay="650"/>
                                          </p:stCondLst>
                                        </p:cTn>
                                        <p:tgtEl>
                                          <p:spTgt spid="44035"/>
                                        </p:tgtEl>
                                      </p:cBhvr>
                                      <p:to x="100000" y="60000"/>
                                    </p:animScale>
                                    <p:animScale>
                                      <p:cBhvr>
                                        <p:cTn id="14" dur="166" decel="50000">
                                          <p:stCondLst>
                                            <p:cond delay="676"/>
                                          </p:stCondLst>
                                        </p:cTn>
                                        <p:tgtEl>
                                          <p:spTgt spid="44035"/>
                                        </p:tgtEl>
                                      </p:cBhvr>
                                      <p:to x="100000" y="100000"/>
                                    </p:animScale>
                                    <p:animScale>
                                      <p:cBhvr>
                                        <p:cTn id="15" dur="26">
                                          <p:stCondLst>
                                            <p:cond delay="1312"/>
                                          </p:stCondLst>
                                        </p:cTn>
                                        <p:tgtEl>
                                          <p:spTgt spid="44035"/>
                                        </p:tgtEl>
                                      </p:cBhvr>
                                      <p:to x="100000" y="80000"/>
                                    </p:animScale>
                                    <p:animScale>
                                      <p:cBhvr>
                                        <p:cTn id="16" dur="166" decel="50000">
                                          <p:stCondLst>
                                            <p:cond delay="1338"/>
                                          </p:stCondLst>
                                        </p:cTn>
                                        <p:tgtEl>
                                          <p:spTgt spid="44035"/>
                                        </p:tgtEl>
                                      </p:cBhvr>
                                      <p:to x="100000" y="100000"/>
                                    </p:animScale>
                                    <p:animScale>
                                      <p:cBhvr>
                                        <p:cTn id="17" dur="26">
                                          <p:stCondLst>
                                            <p:cond delay="1642"/>
                                          </p:stCondLst>
                                        </p:cTn>
                                        <p:tgtEl>
                                          <p:spTgt spid="44035"/>
                                        </p:tgtEl>
                                      </p:cBhvr>
                                      <p:to x="100000" y="90000"/>
                                    </p:animScale>
                                    <p:animScale>
                                      <p:cBhvr>
                                        <p:cTn id="18" dur="166" decel="50000">
                                          <p:stCondLst>
                                            <p:cond delay="1668"/>
                                          </p:stCondLst>
                                        </p:cTn>
                                        <p:tgtEl>
                                          <p:spTgt spid="44035"/>
                                        </p:tgtEl>
                                      </p:cBhvr>
                                      <p:to x="100000" y="100000"/>
                                    </p:animScale>
                                    <p:animScale>
                                      <p:cBhvr>
                                        <p:cTn id="19" dur="26">
                                          <p:stCondLst>
                                            <p:cond delay="1808"/>
                                          </p:stCondLst>
                                        </p:cTn>
                                        <p:tgtEl>
                                          <p:spTgt spid="44035"/>
                                        </p:tgtEl>
                                      </p:cBhvr>
                                      <p:to x="100000" y="95000"/>
                                    </p:animScale>
                                    <p:animScale>
                                      <p:cBhvr>
                                        <p:cTn id="20" dur="166" decel="50000">
                                          <p:stCondLst>
                                            <p:cond delay="1834"/>
                                          </p:stCondLst>
                                        </p:cTn>
                                        <p:tgtEl>
                                          <p:spTgt spid="4403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38249"/>
                                        </p:tgtEl>
                                        <p:attrNameLst>
                                          <p:attrName>style.visibility</p:attrName>
                                        </p:attrNameLst>
                                      </p:cBhvr>
                                      <p:to>
                                        <p:strVal val="visible"/>
                                      </p:to>
                                    </p:set>
                                    <p:animEffect transition="in" filter="checkerboard(across)">
                                      <p:cBhvr>
                                        <p:cTn id="25" dur="1000"/>
                                        <p:tgtEl>
                                          <p:spTgt spid="13824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P spid="13824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5589" name="Group 501"/>
          <p:cNvGraphicFramePr>
            <a:graphicFrameLocks noGrp="1"/>
          </p:cNvGraphicFramePr>
          <p:nvPr>
            <p:ph type="tbl" idx="1"/>
            <p:extLst>
              <p:ext uri="{D42A27DB-BD31-4B8C-83A1-F6EECF244321}">
                <p14:modId xmlns:p14="http://schemas.microsoft.com/office/powerpoint/2010/main" val="399642959"/>
              </p:ext>
            </p:extLst>
          </p:nvPr>
        </p:nvGraphicFramePr>
        <p:xfrm>
          <a:off x="228600" y="1079501"/>
          <a:ext cx="8640764" cy="4288367"/>
        </p:xfrm>
        <a:graphic>
          <a:graphicData uri="http://schemas.openxmlformats.org/drawingml/2006/table">
            <a:tbl>
              <a:tblPr/>
              <a:tblGrid>
                <a:gridCol w="392762">
                  <a:extLst>
                    <a:ext uri="{9D8B030D-6E8A-4147-A177-3AD203B41FA5}">
                      <a16:colId xmlns:a16="http://schemas.microsoft.com/office/drawing/2014/main" xmlns="" val="20000"/>
                    </a:ext>
                  </a:extLst>
                </a:gridCol>
                <a:gridCol w="392762">
                  <a:extLst>
                    <a:ext uri="{9D8B030D-6E8A-4147-A177-3AD203B41FA5}">
                      <a16:colId xmlns:a16="http://schemas.microsoft.com/office/drawing/2014/main" xmlns="" val="20001"/>
                    </a:ext>
                  </a:extLst>
                </a:gridCol>
                <a:gridCol w="392762">
                  <a:extLst>
                    <a:ext uri="{9D8B030D-6E8A-4147-A177-3AD203B41FA5}">
                      <a16:colId xmlns:a16="http://schemas.microsoft.com/office/drawing/2014/main" xmlns="" val="20002"/>
                    </a:ext>
                  </a:extLst>
                </a:gridCol>
                <a:gridCol w="392762">
                  <a:extLst>
                    <a:ext uri="{9D8B030D-6E8A-4147-A177-3AD203B41FA5}">
                      <a16:colId xmlns:a16="http://schemas.microsoft.com/office/drawing/2014/main" xmlns="" val="20003"/>
                    </a:ext>
                  </a:extLst>
                </a:gridCol>
                <a:gridCol w="392762">
                  <a:extLst>
                    <a:ext uri="{9D8B030D-6E8A-4147-A177-3AD203B41FA5}">
                      <a16:colId xmlns:a16="http://schemas.microsoft.com/office/drawing/2014/main" xmlns="" val="20004"/>
                    </a:ext>
                  </a:extLst>
                </a:gridCol>
                <a:gridCol w="392762">
                  <a:extLst>
                    <a:ext uri="{9D8B030D-6E8A-4147-A177-3AD203B41FA5}">
                      <a16:colId xmlns:a16="http://schemas.microsoft.com/office/drawing/2014/main" xmlns="" val="20005"/>
                    </a:ext>
                  </a:extLst>
                </a:gridCol>
                <a:gridCol w="392762">
                  <a:extLst>
                    <a:ext uri="{9D8B030D-6E8A-4147-A177-3AD203B41FA5}">
                      <a16:colId xmlns:a16="http://schemas.microsoft.com/office/drawing/2014/main" xmlns="" val="20006"/>
                    </a:ext>
                  </a:extLst>
                </a:gridCol>
                <a:gridCol w="392762">
                  <a:extLst>
                    <a:ext uri="{9D8B030D-6E8A-4147-A177-3AD203B41FA5}">
                      <a16:colId xmlns:a16="http://schemas.microsoft.com/office/drawing/2014/main" xmlns="" val="20007"/>
                    </a:ext>
                  </a:extLst>
                </a:gridCol>
                <a:gridCol w="392762">
                  <a:extLst>
                    <a:ext uri="{9D8B030D-6E8A-4147-A177-3AD203B41FA5}">
                      <a16:colId xmlns:a16="http://schemas.microsoft.com/office/drawing/2014/main" xmlns="" val="20008"/>
                    </a:ext>
                  </a:extLst>
                </a:gridCol>
                <a:gridCol w="392762">
                  <a:extLst>
                    <a:ext uri="{9D8B030D-6E8A-4147-A177-3AD203B41FA5}">
                      <a16:colId xmlns:a16="http://schemas.microsoft.com/office/drawing/2014/main" xmlns="" val="20009"/>
                    </a:ext>
                  </a:extLst>
                </a:gridCol>
                <a:gridCol w="392762">
                  <a:extLst>
                    <a:ext uri="{9D8B030D-6E8A-4147-A177-3AD203B41FA5}">
                      <a16:colId xmlns:a16="http://schemas.microsoft.com/office/drawing/2014/main" xmlns="" val="20010"/>
                    </a:ext>
                  </a:extLst>
                </a:gridCol>
                <a:gridCol w="392762">
                  <a:extLst>
                    <a:ext uri="{9D8B030D-6E8A-4147-A177-3AD203B41FA5}">
                      <a16:colId xmlns:a16="http://schemas.microsoft.com/office/drawing/2014/main" xmlns="" val="20011"/>
                    </a:ext>
                  </a:extLst>
                </a:gridCol>
                <a:gridCol w="392762">
                  <a:extLst>
                    <a:ext uri="{9D8B030D-6E8A-4147-A177-3AD203B41FA5}">
                      <a16:colId xmlns:a16="http://schemas.microsoft.com/office/drawing/2014/main" xmlns="" val="20012"/>
                    </a:ext>
                  </a:extLst>
                </a:gridCol>
                <a:gridCol w="392762">
                  <a:extLst>
                    <a:ext uri="{9D8B030D-6E8A-4147-A177-3AD203B41FA5}">
                      <a16:colId xmlns:a16="http://schemas.microsoft.com/office/drawing/2014/main" xmlns="" val="20013"/>
                    </a:ext>
                  </a:extLst>
                </a:gridCol>
                <a:gridCol w="392762">
                  <a:extLst>
                    <a:ext uri="{9D8B030D-6E8A-4147-A177-3AD203B41FA5}">
                      <a16:colId xmlns:a16="http://schemas.microsoft.com/office/drawing/2014/main" xmlns="" val="20014"/>
                    </a:ext>
                  </a:extLst>
                </a:gridCol>
                <a:gridCol w="392762">
                  <a:extLst>
                    <a:ext uri="{9D8B030D-6E8A-4147-A177-3AD203B41FA5}">
                      <a16:colId xmlns:a16="http://schemas.microsoft.com/office/drawing/2014/main" xmlns="" val="20015"/>
                    </a:ext>
                  </a:extLst>
                </a:gridCol>
                <a:gridCol w="392762">
                  <a:extLst>
                    <a:ext uri="{9D8B030D-6E8A-4147-A177-3AD203B41FA5}">
                      <a16:colId xmlns:a16="http://schemas.microsoft.com/office/drawing/2014/main" xmlns="" val="20016"/>
                    </a:ext>
                  </a:extLst>
                </a:gridCol>
                <a:gridCol w="392762">
                  <a:extLst>
                    <a:ext uri="{9D8B030D-6E8A-4147-A177-3AD203B41FA5}">
                      <a16:colId xmlns:a16="http://schemas.microsoft.com/office/drawing/2014/main" xmlns="" val="20017"/>
                    </a:ext>
                  </a:extLst>
                </a:gridCol>
                <a:gridCol w="392762">
                  <a:extLst>
                    <a:ext uri="{9D8B030D-6E8A-4147-A177-3AD203B41FA5}">
                      <a16:colId xmlns:a16="http://schemas.microsoft.com/office/drawing/2014/main" xmlns="" val="20018"/>
                    </a:ext>
                  </a:extLst>
                </a:gridCol>
                <a:gridCol w="392762">
                  <a:extLst>
                    <a:ext uri="{9D8B030D-6E8A-4147-A177-3AD203B41FA5}">
                      <a16:colId xmlns:a16="http://schemas.microsoft.com/office/drawing/2014/main" xmlns="" val="20019"/>
                    </a:ext>
                  </a:extLst>
                </a:gridCol>
                <a:gridCol w="392762">
                  <a:extLst>
                    <a:ext uri="{9D8B030D-6E8A-4147-A177-3AD203B41FA5}">
                      <a16:colId xmlns:a16="http://schemas.microsoft.com/office/drawing/2014/main" xmlns="" val="20020"/>
                    </a:ext>
                  </a:extLst>
                </a:gridCol>
                <a:gridCol w="392762">
                  <a:extLst>
                    <a:ext uri="{9D8B030D-6E8A-4147-A177-3AD203B41FA5}">
                      <a16:colId xmlns:a16="http://schemas.microsoft.com/office/drawing/2014/main" xmlns="" val="20021"/>
                    </a:ext>
                  </a:extLst>
                </a:gridCol>
              </a:tblGrid>
              <a:tr h="52796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2800" b="1" i="0" u="none" strike="noStrike" cap="none" normalizeH="0" baseline="0" dirty="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extLst>
                  <a:ext uri="{0D108BD9-81ED-4DB2-BD59-A6C34878D82A}">
                    <a16:rowId xmlns:a16="http://schemas.microsoft.com/office/drawing/2014/main" xmlns="" val="10000"/>
                  </a:ext>
                </a:extLst>
              </a:tr>
              <a:tr h="60242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2800" b="1" i="0" u="none" strike="noStrike" cap="none" normalizeH="0" baseline="0" dirty="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endParaRPr lang="vi-VN" sz="2400" dirty="0"/>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endParaRPr lang="vi-VN" sz="2400" dirty="0"/>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xmlns="" val="10001"/>
                  </a:ext>
                </a:extLst>
              </a:tr>
              <a:tr h="51817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2800" b="1" i="0" u="none" strike="noStrike" cap="none" normalizeH="0" baseline="0" dirty="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xmlns="" val="10002"/>
                  </a:ext>
                </a:extLst>
              </a:tr>
              <a:tr h="52796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2800" b="1" i="0" u="none" strike="noStrike" cap="none" normalizeH="0" baseline="0" dirty="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xmlns="" val="10003"/>
                  </a:ext>
                </a:extLst>
              </a:tr>
              <a:tr h="52796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2800" b="1" i="0" u="none" strike="noStrike" cap="none" normalizeH="0" baseline="0" dirty="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extLst>
                  <a:ext uri="{0D108BD9-81ED-4DB2-BD59-A6C34878D82A}">
                    <a16:rowId xmlns:a16="http://schemas.microsoft.com/office/drawing/2014/main" xmlns="" val="10004"/>
                  </a:ext>
                </a:extLst>
              </a:tr>
              <a:tr h="52796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2800" b="1" i="0" u="none" strike="noStrike" cap="none" normalizeH="0" baseline="0" dirty="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xmlns="" val="10005"/>
                  </a:ext>
                </a:extLst>
              </a:tr>
              <a:tr h="52796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2800" b="1" i="0" u="none" strike="noStrike" cap="none" normalizeH="0" baseline="0" dirty="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xmlns="" val="10006"/>
                  </a:ext>
                </a:extLst>
              </a:tr>
              <a:tr h="52796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2800" b="1" i="0" u="none" strike="noStrike" cap="none" normalizeH="0" baseline="0" dirty="0">
                        <a:ln>
                          <a:noFill/>
                        </a:ln>
                        <a:solidFill>
                          <a:srgbClr val="CC0066"/>
                        </a:solidFill>
                        <a:effectLst>
                          <a:outerShdw blurRad="38100" dist="38100" dir="2700000" algn="tl">
                            <a:srgbClr val="000000"/>
                          </a:outerShdw>
                        </a:effectLst>
                        <a:latin typeface="VNI-Times" pitchFamily="2" charset="0"/>
                      </a:endParaRPr>
                    </a:p>
                  </a:txBody>
                  <a:tcPr marL="91448" marR="91448" marT="45709" marB="4570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altLang="en-US" sz="1900" b="1" i="0" u="none" strike="noStrike" cap="none" normalizeH="0" baseline="0" dirty="0">
                        <a:ln>
                          <a:noFill/>
                        </a:ln>
                        <a:solidFill>
                          <a:srgbClr val="FF3300"/>
                        </a:solidFill>
                        <a:effectLst>
                          <a:outerShdw blurRad="38100" dist="38100" dir="2700000" algn="tl">
                            <a:srgbClr val="000000"/>
                          </a:outerShdw>
                        </a:effectLst>
                        <a:latin typeface="VNI-Times" pitchFamily="2" charset="0"/>
                      </a:endParaRPr>
                    </a:p>
                  </a:txBody>
                  <a:tcPr marL="91448" marR="91448"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xmlns="" val="10007"/>
                  </a:ext>
                </a:extLst>
              </a:tr>
            </a:tbl>
          </a:graphicData>
        </a:graphic>
      </p:graphicFrame>
      <p:sp>
        <p:nvSpPr>
          <p:cNvPr id="31955" name="TextBox 1"/>
          <p:cNvSpPr txBox="1">
            <a:spLocks noChangeArrowheads="1"/>
          </p:cNvSpPr>
          <p:nvPr/>
        </p:nvSpPr>
        <p:spPr bwMode="auto">
          <a:xfrm>
            <a:off x="3581110" y="66040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endParaRPr lang="vi-VN" altLang="en-US" sz="2400" b="1">
              <a:latin typeface="+mj-lt"/>
            </a:endParaRPr>
          </a:p>
        </p:txBody>
      </p:sp>
      <p:sp>
        <p:nvSpPr>
          <p:cNvPr id="38092" name="TextBox 2"/>
          <p:cNvSpPr txBox="1">
            <a:spLocks noChangeArrowheads="1"/>
          </p:cNvSpPr>
          <p:nvPr/>
        </p:nvSpPr>
        <p:spPr bwMode="auto">
          <a:xfrm>
            <a:off x="1046163" y="4284134"/>
            <a:ext cx="571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r>
              <a:rPr lang="en-US" altLang="en-US" sz="2400" b="1">
                <a:cs typeface="Times New Roman" pitchFamily="18" charset="0"/>
              </a:rPr>
              <a:t>G   I   Á  P   T  U  </a:t>
            </a:r>
            <a:r>
              <a:rPr lang="en-US" altLang="en-US" sz="2400" b="1">
                <a:solidFill>
                  <a:srgbClr val="FF3300"/>
                </a:solidFill>
                <a:cs typeface="Times New Roman" pitchFamily="18" charset="0"/>
              </a:rPr>
              <a:t>Ấ</a:t>
            </a:r>
            <a:r>
              <a:rPr lang="en-US" altLang="en-US" sz="2400" b="1">
                <a:cs typeface="Times New Roman" pitchFamily="18" charset="0"/>
              </a:rPr>
              <a:t>   T</a:t>
            </a:r>
            <a:endParaRPr lang="vi-VN" altLang="en-US" sz="2400" b="1">
              <a:cs typeface="Times New Roman" pitchFamily="18" charset="0"/>
            </a:endParaRPr>
          </a:p>
        </p:txBody>
      </p:sp>
      <p:sp>
        <p:nvSpPr>
          <p:cNvPr id="38093" name="TextBox 3"/>
          <p:cNvSpPr txBox="1">
            <a:spLocks noChangeArrowheads="1"/>
          </p:cNvSpPr>
          <p:nvPr/>
        </p:nvSpPr>
        <p:spPr bwMode="auto">
          <a:xfrm>
            <a:off x="1404938" y="4809068"/>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r>
              <a:rPr lang="en-US" altLang="en-US" sz="2400" b="1">
                <a:cs typeface="Times New Roman" pitchFamily="18" charset="0"/>
              </a:rPr>
              <a:t>Đ  U  Y   P   U  </a:t>
            </a:r>
            <a:r>
              <a:rPr lang="en-US" altLang="en-US" sz="2400" b="1">
                <a:solidFill>
                  <a:srgbClr val="FF3300"/>
                </a:solidFill>
                <a:cs typeface="Times New Roman" pitchFamily="18" charset="0"/>
              </a:rPr>
              <a:t>Y</a:t>
            </a:r>
            <a:endParaRPr lang="vi-VN" altLang="en-US" sz="2400" b="1">
              <a:solidFill>
                <a:srgbClr val="FF3300"/>
              </a:solidFill>
              <a:cs typeface="Times New Roman" pitchFamily="18" charset="0"/>
            </a:endParaRPr>
          </a:p>
        </p:txBody>
      </p:sp>
      <p:sp>
        <p:nvSpPr>
          <p:cNvPr id="38094" name="TextBox 4"/>
          <p:cNvSpPr txBox="1">
            <a:spLocks noChangeArrowheads="1"/>
          </p:cNvSpPr>
          <p:nvPr/>
        </p:nvSpPr>
        <p:spPr bwMode="auto">
          <a:xfrm>
            <a:off x="1828800" y="3765551"/>
            <a:ext cx="312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r>
              <a:rPr lang="en-US" altLang="en-US" sz="2400" b="1">
                <a:cs typeface="Times New Roman" pitchFamily="18" charset="0"/>
              </a:rPr>
              <a:t>G  Á  C  N   </a:t>
            </a:r>
            <a:r>
              <a:rPr lang="en-US" altLang="en-US" sz="2400" b="1">
                <a:solidFill>
                  <a:srgbClr val="FF3300"/>
                </a:solidFill>
                <a:cs typeface="Times New Roman" pitchFamily="18" charset="0"/>
              </a:rPr>
              <a:t>I</a:t>
            </a:r>
            <a:r>
              <a:rPr lang="en-US" altLang="en-US" sz="2400" b="1">
                <a:cs typeface="Times New Roman" pitchFamily="18" charset="0"/>
              </a:rPr>
              <a:t>   Ê</a:t>
            </a:r>
            <a:endParaRPr lang="vi-VN" altLang="en-US" sz="2400" b="1">
              <a:cs typeface="Times New Roman" pitchFamily="18" charset="0"/>
            </a:endParaRPr>
          </a:p>
        </p:txBody>
      </p:sp>
      <p:sp>
        <p:nvSpPr>
          <p:cNvPr id="38095" name="TextBox 5"/>
          <p:cNvSpPr txBox="1">
            <a:spLocks noChangeArrowheads="1"/>
          </p:cNvSpPr>
          <p:nvPr/>
        </p:nvSpPr>
        <p:spPr bwMode="auto">
          <a:xfrm>
            <a:off x="2971800" y="3225801"/>
            <a:ext cx="647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r>
              <a:rPr lang="en-US" altLang="en-US" sz="2400" b="1">
                <a:cs typeface="Times New Roman" pitchFamily="18" charset="0"/>
              </a:rPr>
              <a:t>N  </a:t>
            </a:r>
            <a:r>
              <a:rPr lang="en-US" altLang="en-US" sz="2400" b="1">
                <a:solidFill>
                  <a:srgbClr val="FF3300"/>
                </a:solidFill>
                <a:cs typeface="Times New Roman" pitchFamily="18" charset="0"/>
              </a:rPr>
              <a:t>G</a:t>
            </a:r>
            <a:r>
              <a:rPr lang="en-US" altLang="en-US" sz="2400" b="1">
                <a:cs typeface="Times New Roman" pitchFamily="18" charset="0"/>
              </a:rPr>
              <a:t>  U   Y  Ễ   N  T  R   I   P   H  Ư  Ơ  N  G</a:t>
            </a:r>
            <a:endParaRPr lang="vi-VN" altLang="en-US" sz="2400" b="1">
              <a:cs typeface="Times New Roman" pitchFamily="18" charset="0"/>
            </a:endParaRPr>
          </a:p>
        </p:txBody>
      </p:sp>
      <p:sp>
        <p:nvSpPr>
          <p:cNvPr id="38096" name="TextBox 6"/>
          <p:cNvSpPr txBox="1">
            <a:spLocks noChangeArrowheads="1"/>
          </p:cNvSpPr>
          <p:nvPr/>
        </p:nvSpPr>
        <p:spPr bwMode="auto">
          <a:xfrm>
            <a:off x="2503488" y="2686051"/>
            <a:ext cx="64119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r>
              <a:rPr lang="en-US" altLang="en-US" sz="2400" b="1">
                <a:cs typeface="Times New Roman" pitchFamily="18" charset="0"/>
              </a:rPr>
              <a:t> N  G  </a:t>
            </a:r>
            <a:r>
              <a:rPr lang="en-US" altLang="en-US" sz="2400" b="1">
                <a:solidFill>
                  <a:srgbClr val="FF3300"/>
                </a:solidFill>
                <a:cs typeface="Times New Roman" pitchFamily="18" charset="0"/>
              </a:rPr>
              <a:t>U</a:t>
            </a:r>
            <a:r>
              <a:rPr lang="en-US" altLang="en-US" sz="2400" b="1">
                <a:cs typeface="Times New Roman" pitchFamily="18" charset="0"/>
              </a:rPr>
              <a:t>   Y   Ễ  N M  Ậ  U  K   I   Ế   N</a:t>
            </a:r>
            <a:endParaRPr lang="vi-VN" altLang="en-US" sz="2400" b="1">
              <a:cs typeface="Times New Roman" pitchFamily="18" charset="0"/>
            </a:endParaRPr>
          </a:p>
        </p:txBody>
      </p:sp>
      <p:sp>
        <p:nvSpPr>
          <p:cNvPr id="38097" name="TextBox 7"/>
          <p:cNvSpPr txBox="1">
            <a:spLocks noChangeArrowheads="1"/>
          </p:cNvSpPr>
          <p:nvPr/>
        </p:nvSpPr>
        <p:spPr bwMode="auto">
          <a:xfrm>
            <a:off x="2557463" y="2194984"/>
            <a:ext cx="426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r>
              <a:rPr lang="en-US" altLang="en-US" sz="2400" b="1">
                <a:cs typeface="Times New Roman" pitchFamily="18" charset="0"/>
              </a:rPr>
              <a:t>T   U  </a:t>
            </a:r>
            <a:r>
              <a:rPr lang="en-US" altLang="en-US" sz="2400" b="1">
                <a:solidFill>
                  <a:srgbClr val="FF3300"/>
                </a:solidFill>
                <a:cs typeface="Times New Roman" pitchFamily="18" charset="0"/>
              </a:rPr>
              <a:t>Ầ</a:t>
            </a:r>
            <a:r>
              <a:rPr lang="en-US" altLang="en-US" sz="2400" b="1">
                <a:cs typeface="Times New Roman" pitchFamily="18" charset="0"/>
              </a:rPr>
              <a:t>  N  V   Ĩ   N  H</a:t>
            </a:r>
            <a:endParaRPr lang="vi-VN" altLang="en-US" sz="2400" b="1">
              <a:cs typeface="Times New Roman" pitchFamily="18" charset="0"/>
            </a:endParaRPr>
          </a:p>
        </p:txBody>
      </p:sp>
      <p:sp>
        <p:nvSpPr>
          <p:cNvPr id="38098" name="TextBox 8"/>
          <p:cNvSpPr txBox="1">
            <a:spLocks noChangeArrowheads="1"/>
          </p:cNvSpPr>
          <p:nvPr/>
        </p:nvSpPr>
        <p:spPr bwMode="auto">
          <a:xfrm>
            <a:off x="1773238" y="1595968"/>
            <a:ext cx="4229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r>
              <a:rPr lang="en-US" altLang="en-US" sz="2400" b="1" dirty="0">
                <a:cs typeface="Times New Roman" pitchFamily="18" charset="0"/>
              </a:rPr>
              <a:t>Q  U   Â  N  </a:t>
            </a:r>
            <a:r>
              <a:rPr lang="en-US" altLang="en-US" sz="2400" b="1" dirty="0">
                <a:solidFill>
                  <a:srgbClr val="FF3300"/>
                </a:solidFill>
                <a:cs typeface="Times New Roman" pitchFamily="18" charset="0"/>
              </a:rPr>
              <a:t>C</a:t>
            </a:r>
            <a:r>
              <a:rPr lang="en-US" altLang="en-US" sz="2400" b="1" dirty="0">
                <a:cs typeface="Times New Roman" pitchFamily="18" charset="0"/>
              </a:rPr>
              <a:t>  Ờ  Đ  E   N</a:t>
            </a:r>
            <a:endParaRPr lang="vi-VN" altLang="en-US" sz="2400" b="1" dirty="0">
              <a:cs typeface="Times New Roman" pitchFamily="18" charset="0"/>
            </a:endParaRPr>
          </a:p>
        </p:txBody>
      </p:sp>
      <p:sp>
        <p:nvSpPr>
          <p:cNvPr id="10" name="TextBox 9"/>
          <p:cNvSpPr txBox="1"/>
          <p:nvPr/>
        </p:nvSpPr>
        <p:spPr>
          <a:xfrm>
            <a:off x="2824164" y="76201"/>
            <a:ext cx="3271837" cy="369332"/>
          </a:xfrm>
          <a:prstGeom prst="rect">
            <a:avLst/>
          </a:prstGeom>
          <a:solidFill>
            <a:schemeClr val="accent1">
              <a:lumMod val="20000"/>
              <a:lumOff val="80000"/>
            </a:schemeClr>
          </a:solidFill>
        </p:spPr>
        <p:txBody>
          <a:bodyPr>
            <a:spAutoFit/>
          </a:bodyPr>
          <a:lstStyle/>
          <a:p>
            <a:pPr algn="ctr" eaLnBrk="1" hangingPunct="1">
              <a:defRPr/>
            </a:pPr>
            <a:r>
              <a:rPr lang="en-US" b="1" dirty="0">
                <a:solidFill>
                  <a:srgbClr val="FF0000"/>
                </a:solidFill>
                <a:latin typeface="+mj-lt"/>
              </a:rPr>
              <a:t>TRÒ CHƠI Ô CHỮ</a:t>
            </a:r>
            <a:endParaRPr lang="vi-VN" b="1" dirty="0">
              <a:solidFill>
                <a:srgbClr val="FF0000"/>
              </a:solidFill>
              <a:latin typeface="+mj-lt"/>
            </a:endParaRPr>
          </a:p>
        </p:txBody>
      </p:sp>
      <p:sp>
        <p:nvSpPr>
          <p:cNvPr id="5" name="TextBox 4"/>
          <p:cNvSpPr txBox="1"/>
          <p:nvPr/>
        </p:nvSpPr>
        <p:spPr>
          <a:xfrm>
            <a:off x="152400" y="5461000"/>
            <a:ext cx="8915400" cy="400110"/>
          </a:xfrm>
          <a:prstGeom prst="rect">
            <a:avLst/>
          </a:prstGeom>
          <a:noFill/>
        </p:spPr>
        <p:txBody>
          <a:bodyPr>
            <a:spAutoFit/>
          </a:bodyPr>
          <a:lstStyle/>
          <a:p>
            <a:pPr eaLnBrk="1" hangingPunct="1">
              <a:defRPr/>
            </a:pPr>
            <a:r>
              <a:rPr lang="en-US" sz="2000" b="1" dirty="0">
                <a:solidFill>
                  <a:schemeClr val="accent6">
                    <a:lumMod val="50000"/>
                  </a:schemeClr>
                </a:solidFill>
                <a:latin typeface="+mj-lt"/>
              </a:rPr>
              <a:t>   </a:t>
            </a:r>
            <a:r>
              <a:rPr lang="en-US" sz="2000" b="1" dirty="0" err="1">
                <a:solidFill>
                  <a:schemeClr val="accent6">
                    <a:lumMod val="50000"/>
                  </a:schemeClr>
                </a:solidFill>
                <a:latin typeface="+mj-lt"/>
              </a:rPr>
              <a:t>Lực</a:t>
            </a:r>
            <a:r>
              <a:rPr lang="en-US" sz="2000" b="1" dirty="0">
                <a:solidFill>
                  <a:schemeClr val="accent6">
                    <a:lumMod val="50000"/>
                  </a:schemeClr>
                </a:solidFill>
                <a:latin typeface="+mj-lt"/>
              </a:rPr>
              <a:t> </a:t>
            </a:r>
            <a:r>
              <a:rPr lang="en-US" sz="2000" b="1" dirty="0" err="1">
                <a:solidFill>
                  <a:schemeClr val="accent6">
                    <a:lumMod val="50000"/>
                  </a:schemeClr>
                </a:solidFill>
                <a:latin typeface="+mj-lt"/>
              </a:rPr>
              <a:t>lượng</a:t>
            </a:r>
            <a:r>
              <a:rPr lang="en-US" sz="2000" b="1" dirty="0">
                <a:solidFill>
                  <a:schemeClr val="accent6">
                    <a:lumMod val="50000"/>
                  </a:schemeClr>
                </a:solidFill>
                <a:latin typeface="+mj-lt"/>
              </a:rPr>
              <a:t> </a:t>
            </a:r>
            <a:r>
              <a:rPr lang="en-US" sz="2000" b="1" dirty="0" err="1">
                <a:solidFill>
                  <a:schemeClr val="accent6">
                    <a:lumMod val="50000"/>
                  </a:schemeClr>
                </a:solidFill>
                <a:latin typeface="+mj-lt"/>
              </a:rPr>
              <a:t>dưới</a:t>
            </a:r>
            <a:r>
              <a:rPr lang="en-US" sz="2000" b="1" dirty="0">
                <a:solidFill>
                  <a:schemeClr val="accent6">
                    <a:lumMod val="50000"/>
                  </a:schemeClr>
                </a:solidFill>
                <a:latin typeface="+mj-lt"/>
              </a:rPr>
              <a:t> </a:t>
            </a:r>
            <a:r>
              <a:rPr lang="en-US" sz="2000" b="1" dirty="0" err="1">
                <a:solidFill>
                  <a:schemeClr val="accent6">
                    <a:lumMod val="50000"/>
                  </a:schemeClr>
                </a:solidFill>
                <a:latin typeface="+mj-lt"/>
              </a:rPr>
              <a:t>sự</a:t>
            </a:r>
            <a:r>
              <a:rPr lang="en-US" sz="2000" b="1" dirty="0">
                <a:solidFill>
                  <a:schemeClr val="accent6">
                    <a:lumMod val="50000"/>
                  </a:schemeClr>
                </a:solidFill>
                <a:latin typeface="+mj-lt"/>
              </a:rPr>
              <a:t> </a:t>
            </a:r>
            <a:r>
              <a:rPr lang="en-US" sz="2000" b="1" dirty="0" err="1">
                <a:solidFill>
                  <a:schemeClr val="accent6">
                    <a:lumMod val="50000"/>
                  </a:schemeClr>
                </a:solidFill>
                <a:latin typeface="+mj-lt"/>
              </a:rPr>
              <a:t>chỉ</a:t>
            </a:r>
            <a:r>
              <a:rPr lang="en-US" sz="2000" b="1" dirty="0">
                <a:solidFill>
                  <a:schemeClr val="accent6">
                    <a:lumMod val="50000"/>
                  </a:schemeClr>
                </a:solidFill>
                <a:latin typeface="+mj-lt"/>
              </a:rPr>
              <a:t> </a:t>
            </a:r>
            <a:r>
              <a:rPr lang="en-US" sz="2000" b="1" dirty="0" err="1">
                <a:solidFill>
                  <a:schemeClr val="accent6">
                    <a:lumMod val="50000"/>
                  </a:schemeClr>
                </a:solidFill>
                <a:latin typeface="+mj-lt"/>
              </a:rPr>
              <a:t>huy</a:t>
            </a:r>
            <a:r>
              <a:rPr lang="en-US" sz="2000" b="1" dirty="0">
                <a:solidFill>
                  <a:schemeClr val="accent6">
                    <a:lumMod val="50000"/>
                  </a:schemeClr>
                </a:solidFill>
                <a:latin typeface="+mj-lt"/>
              </a:rPr>
              <a:t> </a:t>
            </a:r>
            <a:r>
              <a:rPr lang="en-US" sz="2000" b="1" dirty="0" err="1">
                <a:solidFill>
                  <a:schemeClr val="accent6">
                    <a:lumMod val="50000"/>
                  </a:schemeClr>
                </a:solidFill>
                <a:latin typeface="+mj-lt"/>
              </a:rPr>
              <a:t>của</a:t>
            </a:r>
            <a:r>
              <a:rPr lang="en-US" sz="2000" b="1" dirty="0">
                <a:solidFill>
                  <a:schemeClr val="accent6">
                    <a:lumMod val="50000"/>
                  </a:schemeClr>
                </a:solidFill>
                <a:latin typeface="+mj-lt"/>
              </a:rPr>
              <a:t> </a:t>
            </a:r>
            <a:r>
              <a:rPr lang="en-US" sz="2000" b="1" dirty="0" err="1">
                <a:solidFill>
                  <a:schemeClr val="accent6">
                    <a:lumMod val="50000"/>
                  </a:schemeClr>
                </a:solidFill>
                <a:latin typeface="+mj-lt"/>
              </a:rPr>
              <a:t>Lưu</a:t>
            </a:r>
            <a:r>
              <a:rPr lang="en-US" sz="2000" b="1" dirty="0">
                <a:solidFill>
                  <a:schemeClr val="accent6">
                    <a:lumMod val="50000"/>
                  </a:schemeClr>
                </a:solidFill>
                <a:latin typeface="+mj-lt"/>
              </a:rPr>
              <a:t> </a:t>
            </a:r>
            <a:r>
              <a:rPr lang="en-US" sz="2000" b="1" dirty="0" err="1">
                <a:solidFill>
                  <a:schemeClr val="accent6">
                    <a:lumMod val="50000"/>
                  </a:schemeClr>
                </a:solidFill>
                <a:latin typeface="+mj-lt"/>
              </a:rPr>
              <a:t>Vĩnh</a:t>
            </a:r>
            <a:r>
              <a:rPr lang="en-US" sz="2000" b="1" dirty="0">
                <a:solidFill>
                  <a:schemeClr val="accent6">
                    <a:lumMod val="50000"/>
                  </a:schemeClr>
                </a:solidFill>
                <a:latin typeface="+mj-lt"/>
              </a:rPr>
              <a:t> </a:t>
            </a:r>
            <a:r>
              <a:rPr lang="en-US" sz="2000" b="1" dirty="0" err="1">
                <a:solidFill>
                  <a:schemeClr val="accent6">
                    <a:lumMod val="50000"/>
                  </a:schemeClr>
                </a:solidFill>
                <a:latin typeface="+mj-lt"/>
              </a:rPr>
              <a:t>Phúc</a:t>
            </a:r>
            <a:r>
              <a:rPr lang="en-US" sz="2000" b="1" dirty="0">
                <a:solidFill>
                  <a:schemeClr val="accent6">
                    <a:lumMod val="50000"/>
                  </a:schemeClr>
                </a:solidFill>
                <a:latin typeface="+mj-lt"/>
              </a:rPr>
              <a:t>?</a:t>
            </a:r>
            <a:endParaRPr lang="vi-VN" sz="2000" b="1" dirty="0">
              <a:solidFill>
                <a:schemeClr val="accent6">
                  <a:lumMod val="50000"/>
                </a:schemeClr>
              </a:solidFill>
              <a:latin typeface="+mj-lt"/>
            </a:endParaRPr>
          </a:p>
        </p:txBody>
      </p:sp>
      <p:sp>
        <p:nvSpPr>
          <p:cNvPr id="15" name="Rectangle 14"/>
          <p:cNvSpPr>
            <a:spLocks noChangeArrowheads="1"/>
          </p:cNvSpPr>
          <p:nvPr/>
        </p:nvSpPr>
        <p:spPr bwMode="auto">
          <a:xfrm>
            <a:off x="271463" y="1659467"/>
            <a:ext cx="317500" cy="476251"/>
          </a:xfrm>
          <a:prstGeom prst="rect">
            <a:avLst/>
          </a:prstGeom>
          <a:solidFill>
            <a:srgbClr val="CC00CC"/>
          </a:solidFill>
          <a:ln w="9525" algn="ctr">
            <a:solidFill>
              <a:schemeClr val="tx1"/>
            </a:solidFill>
            <a:round/>
            <a:headEnd/>
            <a:tailEnd/>
          </a:ln>
        </p:spPr>
        <p:txBody>
          <a:bodyPr/>
          <a:lstStyle/>
          <a:p>
            <a:pPr algn="ctr" eaLnBrk="1" hangingPunct="1"/>
            <a:r>
              <a:rPr lang="en-US" altLang="en-US" b="1">
                <a:latin typeface="+mj-lt"/>
              </a:rPr>
              <a:t>1</a:t>
            </a:r>
            <a:endParaRPr lang="vi-VN" altLang="en-US" b="1">
              <a:latin typeface="+mj-lt"/>
            </a:endParaRPr>
          </a:p>
        </p:txBody>
      </p:sp>
      <p:sp>
        <p:nvSpPr>
          <p:cNvPr id="27" name="Rectangle 26"/>
          <p:cNvSpPr>
            <a:spLocks noChangeArrowheads="1"/>
          </p:cNvSpPr>
          <p:nvPr/>
        </p:nvSpPr>
        <p:spPr bwMode="auto">
          <a:xfrm>
            <a:off x="273050" y="2237317"/>
            <a:ext cx="317500" cy="465667"/>
          </a:xfrm>
          <a:prstGeom prst="rect">
            <a:avLst/>
          </a:prstGeom>
          <a:solidFill>
            <a:srgbClr val="CC00CC"/>
          </a:solidFill>
          <a:ln w="9525" algn="ctr">
            <a:solidFill>
              <a:schemeClr val="tx1"/>
            </a:solidFill>
            <a:round/>
            <a:headEnd/>
            <a:tailEnd/>
          </a:ln>
        </p:spPr>
        <p:txBody>
          <a:bodyPr/>
          <a:lstStyle/>
          <a:p>
            <a:pPr algn="ctr" eaLnBrk="1" hangingPunct="1"/>
            <a:r>
              <a:rPr lang="en-US" altLang="en-US" b="1">
                <a:latin typeface="+mj-lt"/>
              </a:rPr>
              <a:t>2</a:t>
            </a:r>
            <a:endParaRPr lang="vi-VN" altLang="en-US" b="1">
              <a:latin typeface="+mj-lt"/>
            </a:endParaRPr>
          </a:p>
        </p:txBody>
      </p:sp>
      <p:sp>
        <p:nvSpPr>
          <p:cNvPr id="16" name="TextBox 15"/>
          <p:cNvSpPr txBox="1">
            <a:spLocks noChangeArrowheads="1"/>
          </p:cNvSpPr>
          <p:nvPr/>
        </p:nvSpPr>
        <p:spPr bwMode="auto">
          <a:xfrm>
            <a:off x="152400" y="5943600"/>
            <a:ext cx="891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altLang="en-US" sz="2000" b="1">
                <a:solidFill>
                  <a:srgbClr val="CC0000"/>
                </a:solidFill>
                <a:latin typeface="+mj-lt"/>
              </a:rPr>
              <a:t>Ông là lãnh tụ của khởi nghĩa nông dân ờ Hà Đông?</a:t>
            </a:r>
            <a:endParaRPr lang="vi-VN" altLang="en-US" sz="2000" b="1">
              <a:solidFill>
                <a:srgbClr val="CC0000"/>
              </a:solidFill>
              <a:latin typeface="+mj-lt"/>
            </a:endParaRPr>
          </a:p>
        </p:txBody>
      </p:sp>
      <p:sp>
        <p:nvSpPr>
          <p:cNvPr id="29" name="Rectangle 28"/>
          <p:cNvSpPr>
            <a:spLocks noChangeArrowheads="1"/>
          </p:cNvSpPr>
          <p:nvPr/>
        </p:nvSpPr>
        <p:spPr bwMode="auto">
          <a:xfrm>
            <a:off x="271463" y="2745317"/>
            <a:ext cx="317500" cy="465667"/>
          </a:xfrm>
          <a:prstGeom prst="rect">
            <a:avLst/>
          </a:prstGeom>
          <a:solidFill>
            <a:srgbClr val="CC00CC"/>
          </a:solidFill>
          <a:ln w="9525" algn="ctr">
            <a:solidFill>
              <a:schemeClr val="tx1"/>
            </a:solidFill>
            <a:round/>
            <a:headEnd/>
            <a:tailEnd/>
          </a:ln>
        </p:spPr>
        <p:txBody>
          <a:bodyPr/>
          <a:lstStyle/>
          <a:p>
            <a:pPr algn="ctr" eaLnBrk="1" hangingPunct="1"/>
            <a:r>
              <a:rPr lang="en-US" altLang="en-US" b="1">
                <a:latin typeface="+mj-lt"/>
              </a:rPr>
              <a:t>3</a:t>
            </a:r>
            <a:endParaRPr lang="vi-VN" altLang="en-US" b="1">
              <a:latin typeface="+mj-lt"/>
            </a:endParaRPr>
          </a:p>
        </p:txBody>
      </p:sp>
      <p:sp>
        <p:nvSpPr>
          <p:cNvPr id="17" name="TextBox 16"/>
          <p:cNvSpPr txBox="1">
            <a:spLocks noChangeArrowheads="1"/>
          </p:cNvSpPr>
          <p:nvPr/>
        </p:nvSpPr>
        <p:spPr bwMode="auto">
          <a:xfrm>
            <a:off x="258763" y="5645152"/>
            <a:ext cx="84899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r>
              <a:rPr lang="en-US" altLang="en-US" sz="2000" b="1">
                <a:solidFill>
                  <a:srgbClr val="CC00CC"/>
                </a:solidFill>
                <a:latin typeface="+mj-lt"/>
              </a:rPr>
              <a:t>  Ông là người đã xây dựng căn cứ và lãnh đạo cuộc khởi nghĩa nông dân ở Thái Bình?</a:t>
            </a:r>
            <a:endParaRPr lang="vi-VN" altLang="en-US" sz="2000" b="1">
              <a:solidFill>
                <a:srgbClr val="CC00CC"/>
              </a:solidFill>
              <a:latin typeface="+mj-lt"/>
            </a:endParaRPr>
          </a:p>
        </p:txBody>
      </p:sp>
      <p:sp>
        <p:nvSpPr>
          <p:cNvPr id="31" name="Rectangle 30"/>
          <p:cNvSpPr>
            <a:spLocks noChangeArrowheads="1"/>
          </p:cNvSpPr>
          <p:nvPr/>
        </p:nvSpPr>
        <p:spPr bwMode="auto">
          <a:xfrm>
            <a:off x="273050" y="3280833"/>
            <a:ext cx="317500" cy="467784"/>
          </a:xfrm>
          <a:prstGeom prst="rect">
            <a:avLst/>
          </a:prstGeom>
          <a:solidFill>
            <a:srgbClr val="CC00CC"/>
          </a:solidFill>
          <a:ln w="9525" algn="ctr">
            <a:solidFill>
              <a:schemeClr val="tx1"/>
            </a:solidFill>
            <a:round/>
            <a:headEnd/>
            <a:tailEnd/>
          </a:ln>
        </p:spPr>
        <p:txBody>
          <a:bodyPr/>
          <a:lstStyle/>
          <a:p>
            <a:pPr algn="ctr" eaLnBrk="1" hangingPunct="1"/>
            <a:r>
              <a:rPr lang="en-US" altLang="en-US" b="1">
                <a:latin typeface="+mj-lt"/>
              </a:rPr>
              <a:t>4</a:t>
            </a:r>
            <a:endParaRPr lang="vi-VN" altLang="en-US" b="1">
              <a:latin typeface="+mj-lt"/>
            </a:endParaRPr>
          </a:p>
        </p:txBody>
      </p:sp>
      <p:sp>
        <p:nvSpPr>
          <p:cNvPr id="18" name="TextBox 17"/>
          <p:cNvSpPr txBox="1">
            <a:spLocks noChangeArrowheads="1"/>
          </p:cNvSpPr>
          <p:nvPr/>
        </p:nvSpPr>
        <p:spPr bwMode="auto">
          <a:xfrm>
            <a:off x="265113" y="5528734"/>
            <a:ext cx="86423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r>
              <a:rPr lang="en-US" altLang="en-US" sz="2000" b="1">
                <a:solidFill>
                  <a:srgbClr val="003300"/>
                </a:solidFill>
                <a:latin typeface="+mj-lt"/>
              </a:rPr>
              <a:t>   Vị danh tướng chỉ huy quân triều đình chống quân Pháp khi chúng đánh thành Hà Nội là ai?</a:t>
            </a:r>
            <a:endParaRPr lang="vi-VN" altLang="en-US" sz="2000" b="1">
              <a:solidFill>
                <a:srgbClr val="003300"/>
              </a:solidFill>
              <a:latin typeface="+mj-lt"/>
            </a:endParaRPr>
          </a:p>
        </p:txBody>
      </p:sp>
      <p:sp>
        <p:nvSpPr>
          <p:cNvPr id="33" name="Rectangle 32"/>
          <p:cNvSpPr>
            <a:spLocks noChangeArrowheads="1"/>
          </p:cNvSpPr>
          <p:nvPr/>
        </p:nvSpPr>
        <p:spPr bwMode="auto">
          <a:xfrm>
            <a:off x="271463" y="3803651"/>
            <a:ext cx="317500" cy="465667"/>
          </a:xfrm>
          <a:prstGeom prst="rect">
            <a:avLst/>
          </a:prstGeom>
          <a:solidFill>
            <a:srgbClr val="CC00CC"/>
          </a:solidFill>
          <a:ln w="9525" algn="ctr">
            <a:solidFill>
              <a:schemeClr val="tx1"/>
            </a:solidFill>
            <a:round/>
            <a:headEnd/>
            <a:tailEnd/>
          </a:ln>
        </p:spPr>
        <p:txBody>
          <a:bodyPr/>
          <a:lstStyle/>
          <a:p>
            <a:pPr algn="ctr" eaLnBrk="1" hangingPunct="1"/>
            <a:r>
              <a:rPr lang="en-US" altLang="en-US" b="1">
                <a:latin typeface="+mj-lt"/>
              </a:rPr>
              <a:t>5</a:t>
            </a:r>
            <a:endParaRPr lang="vi-VN" altLang="en-US" b="1">
              <a:latin typeface="+mj-lt"/>
            </a:endParaRPr>
          </a:p>
        </p:txBody>
      </p:sp>
      <p:sp>
        <p:nvSpPr>
          <p:cNvPr id="19" name="TextBox 18"/>
          <p:cNvSpPr txBox="1"/>
          <p:nvPr/>
        </p:nvSpPr>
        <p:spPr>
          <a:xfrm>
            <a:off x="106363" y="5604934"/>
            <a:ext cx="8261350" cy="707886"/>
          </a:xfrm>
          <a:prstGeom prst="rect">
            <a:avLst/>
          </a:prstGeom>
          <a:noFill/>
        </p:spPr>
        <p:txBody>
          <a:bodyPr>
            <a:spAutoFit/>
          </a:bodyPr>
          <a:lstStyle/>
          <a:p>
            <a:pPr eaLnBrk="1" hangingPunct="1">
              <a:defRPr/>
            </a:pP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Tên</a:t>
            </a: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của</a:t>
            </a: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tướng</a:t>
            </a: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giặc</a:t>
            </a: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cầm</a:t>
            </a: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đầu</a:t>
            </a: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quân</a:t>
            </a: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xâm</a:t>
            </a: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lược</a:t>
            </a: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Pháp</a:t>
            </a: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đánh</a:t>
            </a: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chiếm</a:t>
            </a: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Bắc</a:t>
            </a: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Kì</a:t>
            </a: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lần</a:t>
            </a: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thứ</a:t>
            </a:r>
            <a:r>
              <a:rPr lang="en-US" sz="2000" b="1" dirty="0">
                <a:solidFill>
                  <a:schemeClr val="tx1">
                    <a:lumMod val="95000"/>
                    <a:lumOff val="5000"/>
                  </a:schemeClr>
                </a:solidFill>
                <a:latin typeface="+mj-lt"/>
              </a:rPr>
              <a:t> </a:t>
            </a:r>
            <a:r>
              <a:rPr lang="en-US" sz="2000" b="1" dirty="0" err="1">
                <a:solidFill>
                  <a:schemeClr val="tx1">
                    <a:lumMod val="95000"/>
                    <a:lumOff val="5000"/>
                  </a:schemeClr>
                </a:solidFill>
                <a:latin typeface="+mj-lt"/>
              </a:rPr>
              <a:t>nhất</a:t>
            </a:r>
            <a:r>
              <a:rPr lang="en-US" sz="2000" b="1" dirty="0">
                <a:solidFill>
                  <a:schemeClr val="tx1">
                    <a:lumMod val="95000"/>
                    <a:lumOff val="5000"/>
                  </a:schemeClr>
                </a:solidFill>
                <a:latin typeface="+mj-lt"/>
              </a:rPr>
              <a:t>?</a:t>
            </a:r>
            <a:endParaRPr lang="vi-VN" sz="2000" b="1" dirty="0">
              <a:solidFill>
                <a:schemeClr val="tx1">
                  <a:lumMod val="95000"/>
                  <a:lumOff val="5000"/>
                </a:schemeClr>
              </a:solidFill>
              <a:latin typeface="+mj-lt"/>
            </a:endParaRPr>
          </a:p>
        </p:txBody>
      </p:sp>
      <p:sp>
        <p:nvSpPr>
          <p:cNvPr id="35" name="Rectangle 34"/>
          <p:cNvSpPr>
            <a:spLocks noChangeArrowheads="1"/>
          </p:cNvSpPr>
          <p:nvPr/>
        </p:nvSpPr>
        <p:spPr bwMode="auto">
          <a:xfrm>
            <a:off x="260350" y="4326467"/>
            <a:ext cx="317500" cy="467784"/>
          </a:xfrm>
          <a:prstGeom prst="rect">
            <a:avLst/>
          </a:prstGeom>
          <a:solidFill>
            <a:srgbClr val="CC00CC"/>
          </a:solidFill>
          <a:ln w="9525" algn="ctr">
            <a:solidFill>
              <a:schemeClr val="tx1"/>
            </a:solidFill>
            <a:round/>
            <a:headEnd/>
            <a:tailEnd/>
          </a:ln>
        </p:spPr>
        <p:txBody>
          <a:bodyPr/>
          <a:lstStyle/>
          <a:p>
            <a:pPr algn="ctr" eaLnBrk="1" hangingPunct="1"/>
            <a:r>
              <a:rPr lang="en-US" altLang="en-US" b="1">
                <a:latin typeface="+mj-lt"/>
              </a:rPr>
              <a:t>6</a:t>
            </a:r>
            <a:endParaRPr lang="vi-VN" altLang="en-US" b="1">
              <a:latin typeface="+mj-lt"/>
            </a:endParaRPr>
          </a:p>
        </p:txBody>
      </p:sp>
      <p:sp>
        <p:nvSpPr>
          <p:cNvPr id="20" name="TextBox 19"/>
          <p:cNvSpPr txBox="1">
            <a:spLocks noChangeArrowheads="1"/>
          </p:cNvSpPr>
          <p:nvPr/>
        </p:nvSpPr>
        <p:spPr bwMode="auto">
          <a:xfrm>
            <a:off x="152400" y="5365751"/>
            <a:ext cx="8763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r>
              <a:rPr lang="en-US" altLang="en-US" sz="2000" b="1">
                <a:solidFill>
                  <a:srgbClr val="FF3300"/>
                </a:solidFill>
                <a:latin typeface="+mj-lt"/>
              </a:rPr>
              <a:t>    Hiệp ước này được triều đình Huế kí kết với thực dân Pháp năm 1874 làm mất đi một phần quan trọng chủ quyền lãnh thổ, ngoại giao và thương mại của Việt Nam?</a:t>
            </a:r>
            <a:endParaRPr lang="vi-VN" altLang="en-US" sz="2000" b="1">
              <a:solidFill>
                <a:srgbClr val="FF3300"/>
              </a:solidFill>
              <a:latin typeface="+mj-lt"/>
            </a:endParaRPr>
          </a:p>
        </p:txBody>
      </p:sp>
      <p:sp>
        <p:nvSpPr>
          <p:cNvPr id="37" name="Rectangle 36"/>
          <p:cNvSpPr>
            <a:spLocks noChangeArrowheads="1"/>
          </p:cNvSpPr>
          <p:nvPr/>
        </p:nvSpPr>
        <p:spPr bwMode="auto">
          <a:xfrm>
            <a:off x="273050" y="4864100"/>
            <a:ext cx="317500" cy="467784"/>
          </a:xfrm>
          <a:prstGeom prst="rect">
            <a:avLst/>
          </a:prstGeom>
          <a:solidFill>
            <a:srgbClr val="CC00CC"/>
          </a:solidFill>
          <a:ln w="9525" algn="ctr">
            <a:solidFill>
              <a:schemeClr val="tx1"/>
            </a:solidFill>
            <a:round/>
            <a:headEnd/>
            <a:tailEnd/>
          </a:ln>
        </p:spPr>
        <p:txBody>
          <a:bodyPr/>
          <a:lstStyle/>
          <a:p>
            <a:pPr algn="ctr" eaLnBrk="1" hangingPunct="1"/>
            <a:r>
              <a:rPr lang="en-US" altLang="en-US" b="1">
                <a:latin typeface="+mj-lt"/>
              </a:rPr>
              <a:t>7</a:t>
            </a:r>
            <a:endParaRPr lang="vi-VN" altLang="en-US" b="1">
              <a:latin typeface="+mj-lt"/>
            </a:endParaRPr>
          </a:p>
        </p:txBody>
      </p:sp>
      <p:sp>
        <p:nvSpPr>
          <p:cNvPr id="21" name="TextBox 20"/>
          <p:cNvSpPr txBox="1">
            <a:spLocks noChangeArrowheads="1"/>
          </p:cNvSpPr>
          <p:nvPr/>
        </p:nvSpPr>
        <p:spPr bwMode="auto">
          <a:xfrm>
            <a:off x="204788" y="5577418"/>
            <a:ext cx="876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r>
              <a:rPr lang="en-US" altLang="en-US" sz="2000" b="1">
                <a:latin typeface="+mj-lt"/>
              </a:rPr>
              <a:t>     Tên lái buôn người Pháp gây rối ở Hà Nội tạo cớ cho thực dân Pháp Tiến đánh Bắc Kì lần thứ nhất?</a:t>
            </a:r>
            <a:endParaRPr lang="vi-VN" altLang="en-US" sz="2000" b="1">
              <a:latin typeface="+mj-lt"/>
            </a:endParaRPr>
          </a:p>
        </p:txBody>
      </p:sp>
      <p:sp>
        <p:nvSpPr>
          <p:cNvPr id="40170" name="TextBox 3"/>
          <p:cNvSpPr txBox="1">
            <a:spLocks noChangeArrowheads="1"/>
          </p:cNvSpPr>
          <p:nvPr/>
        </p:nvSpPr>
        <p:spPr bwMode="auto">
          <a:xfrm>
            <a:off x="3402011" y="1653116"/>
            <a:ext cx="382588"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altLang="en-US" sz="2400" b="1">
                <a:solidFill>
                  <a:srgbClr val="FF0000"/>
                </a:solidFill>
                <a:cs typeface="Times New Roman" pitchFamily="18" charset="0"/>
              </a:rPr>
              <a:t>C</a:t>
            </a:r>
            <a:endParaRPr lang="vi-VN" altLang="en-US" sz="2400" b="1">
              <a:solidFill>
                <a:srgbClr val="FF0000"/>
              </a:solidFill>
              <a:cs typeface="Times New Roman" pitchFamily="18" charset="0"/>
            </a:endParaRPr>
          </a:p>
        </p:txBody>
      </p:sp>
      <p:sp>
        <p:nvSpPr>
          <p:cNvPr id="32" name="TextBox 31"/>
          <p:cNvSpPr txBox="1"/>
          <p:nvPr/>
        </p:nvSpPr>
        <p:spPr>
          <a:xfrm>
            <a:off x="3390900" y="2254249"/>
            <a:ext cx="384175" cy="369332"/>
          </a:xfrm>
          <a:prstGeom prst="rect">
            <a:avLst/>
          </a:prstGeom>
          <a:solidFill>
            <a:srgbClr val="FFFF00"/>
          </a:solidFill>
          <a:ln>
            <a:solidFill>
              <a:schemeClr val="accent4">
                <a:lumMod val="65000"/>
                <a:lumOff val="35000"/>
              </a:schemeClr>
            </a:solidFill>
          </a:ln>
        </p:spPr>
        <p:txBody>
          <a:bodyPr>
            <a:spAutoFit/>
          </a:bodyPr>
          <a:lstStyle/>
          <a:p>
            <a:pPr algn="ctr" eaLnBrk="1" hangingPunct="1">
              <a:defRPr/>
            </a:pPr>
            <a:r>
              <a:rPr lang="en-US" b="1" dirty="0">
                <a:solidFill>
                  <a:srgbClr val="FF0000"/>
                </a:solidFill>
                <a:latin typeface="Times New Roman" pitchFamily="18" charset="0"/>
                <a:cs typeface="Times New Roman" pitchFamily="18" charset="0"/>
              </a:rPr>
              <a:t>Ầ</a:t>
            </a:r>
            <a:endParaRPr lang="vi-VN" b="1" dirty="0">
              <a:solidFill>
                <a:srgbClr val="FF0000"/>
              </a:solidFill>
              <a:latin typeface="Times New Roman" pitchFamily="18" charset="0"/>
              <a:cs typeface="Times New Roman" pitchFamily="18" charset="0"/>
            </a:endParaRPr>
          </a:p>
        </p:txBody>
      </p:sp>
      <p:sp>
        <p:nvSpPr>
          <p:cNvPr id="34" name="TextBox 33"/>
          <p:cNvSpPr txBox="1"/>
          <p:nvPr/>
        </p:nvSpPr>
        <p:spPr>
          <a:xfrm>
            <a:off x="3390900" y="2753782"/>
            <a:ext cx="384175" cy="369332"/>
          </a:xfrm>
          <a:prstGeom prst="rect">
            <a:avLst/>
          </a:prstGeom>
          <a:solidFill>
            <a:srgbClr val="FFFF00"/>
          </a:solidFill>
          <a:ln>
            <a:solidFill>
              <a:schemeClr val="accent4">
                <a:lumMod val="65000"/>
                <a:lumOff val="35000"/>
              </a:schemeClr>
            </a:solidFill>
          </a:ln>
        </p:spPr>
        <p:txBody>
          <a:bodyPr>
            <a:spAutoFit/>
          </a:bodyPr>
          <a:lstStyle/>
          <a:p>
            <a:pPr algn="ctr" eaLnBrk="1" hangingPunct="1">
              <a:defRPr/>
            </a:pPr>
            <a:r>
              <a:rPr lang="en-US" b="1" dirty="0">
                <a:solidFill>
                  <a:srgbClr val="FF0000"/>
                </a:solidFill>
                <a:latin typeface="Times New Roman" pitchFamily="18" charset="0"/>
                <a:cs typeface="Times New Roman" pitchFamily="18" charset="0"/>
              </a:rPr>
              <a:t>U</a:t>
            </a:r>
            <a:endParaRPr lang="vi-VN" b="1" dirty="0">
              <a:solidFill>
                <a:srgbClr val="FF0000"/>
              </a:solidFill>
              <a:latin typeface="Times New Roman" pitchFamily="18" charset="0"/>
              <a:cs typeface="Times New Roman" pitchFamily="18" charset="0"/>
            </a:endParaRPr>
          </a:p>
        </p:txBody>
      </p:sp>
      <p:sp>
        <p:nvSpPr>
          <p:cNvPr id="36" name="TextBox 35"/>
          <p:cNvSpPr txBox="1"/>
          <p:nvPr/>
        </p:nvSpPr>
        <p:spPr>
          <a:xfrm>
            <a:off x="3390900" y="3282949"/>
            <a:ext cx="384175" cy="369332"/>
          </a:xfrm>
          <a:prstGeom prst="rect">
            <a:avLst/>
          </a:prstGeom>
          <a:solidFill>
            <a:srgbClr val="FFFF00"/>
          </a:solidFill>
          <a:ln>
            <a:solidFill>
              <a:schemeClr val="accent4">
                <a:lumMod val="65000"/>
                <a:lumOff val="35000"/>
              </a:schemeClr>
            </a:solidFill>
          </a:ln>
        </p:spPr>
        <p:txBody>
          <a:bodyPr>
            <a:spAutoFit/>
          </a:bodyPr>
          <a:lstStyle/>
          <a:p>
            <a:pPr algn="ctr" eaLnBrk="1" hangingPunct="1">
              <a:defRPr/>
            </a:pPr>
            <a:r>
              <a:rPr lang="en-US" b="1" dirty="0">
                <a:solidFill>
                  <a:srgbClr val="FF0000"/>
                </a:solidFill>
                <a:latin typeface="Times New Roman" pitchFamily="18" charset="0"/>
                <a:cs typeface="Times New Roman" pitchFamily="18" charset="0"/>
              </a:rPr>
              <a:t>G</a:t>
            </a:r>
            <a:endParaRPr lang="vi-VN" b="1" dirty="0">
              <a:solidFill>
                <a:srgbClr val="FF0000"/>
              </a:solidFill>
              <a:latin typeface="Times New Roman" pitchFamily="18" charset="0"/>
              <a:cs typeface="Times New Roman" pitchFamily="18" charset="0"/>
            </a:endParaRPr>
          </a:p>
        </p:txBody>
      </p:sp>
      <p:sp>
        <p:nvSpPr>
          <p:cNvPr id="38" name="TextBox 37"/>
          <p:cNvSpPr txBox="1"/>
          <p:nvPr/>
        </p:nvSpPr>
        <p:spPr>
          <a:xfrm>
            <a:off x="3390900" y="3805767"/>
            <a:ext cx="384175" cy="369332"/>
          </a:xfrm>
          <a:prstGeom prst="rect">
            <a:avLst/>
          </a:prstGeom>
          <a:solidFill>
            <a:srgbClr val="FFFF00"/>
          </a:solidFill>
          <a:ln>
            <a:solidFill>
              <a:schemeClr val="accent4">
                <a:lumMod val="65000"/>
                <a:lumOff val="35000"/>
              </a:schemeClr>
            </a:solidFill>
          </a:ln>
        </p:spPr>
        <p:txBody>
          <a:bodyPr>
            <a:spAutoFit/>
          </a:bodyPr>
          <a:lstStyle/>
          <a:p>
            <a:pPr algn="ctr" eaLnBrk="1" hangingPunct="1">
              <a:defRPr/>
            </a:pPr>
            <a:r>
              <a:rPr lang="en-US" b="1" dirty="0">
                <a:solidFill>
                  <a:srgbClr val="FF0000"/>
                </a:solidFill>
                <a:latin typeface="Times New Roman" pitchFamily="18" charset="0"/>
                <a:cs typeface="Times New Roman" pitchFamily="18" charset="0"/>
              </a:rPr>
              <a:t>I</a:t>
            </a:r>
            <a:endParaRPr lang="vi-VN" b="1" dirty="0">
              <a:solidFill>
                <a:srgbClr val="FF0000"/>
              </a:solidFill>
              <a:latin typeface="Times New Roman" pitchFamily="18" charset="0"/>
              <a:cs typeface="Times New Roman" pitchFamily="18" charset="0"/>
            </a:endParaRPr>
          </a:p>
        </p:txBody>
      </p:sp>
      <p:sp>
        <p:nvSpPr>
          <p:cNvPr id="39" name="TextBox 38"/>
          <p:cNvSpPr txBox="1"/>
          <p:nvPr/>
        </p:nvSpPr>
        <p:spPr>
          <a:xfrm>
            <a:off x="3390900" y="4345515"/>
            <a:ext cx="384175" cy="369332"/>
          </a:xfrm>
          <a:prstGeom prst="rect">
            <a:avLst/>
          </a:prstGeom>
          <a:solidFill>
            <a:srgbClr val="FFFF00"/>
          </a:solidFill>
          <a:ln>
            <a:solidFill>
              <a:schemeClr val="accent4">
                <a:lumMod val="65000"/>
                <a:lumOff val="35000"/>
              </a:schemeClr>
            </a:solidFill>
          </a:ln>
        </p:spPr>
        <p:txBody>
          <a:bodyPr>
            <a:spAutoFit/>
          </a:bodyPr>
          <a:lstStyle/>
          <a:p>
            <a:pPr algn="ctr" eaLnBrk="1" hangingPunct="1">
              <a:defRPr/>
            </a:pPr>
            <a:r>
              <a:rPr lang="en-US" b="1" dirty="0">
                <a:solidFill>
                  <a:srgbClr val="FF0000"/>
                </a:solidFill>
                <a:latin typeface="Times New Roman" pitchFamily="18" charset="0"/>
                <a:cs typeface="Times New Roman" pitchFamily="18" charset="0"/>
              </a:rPr>
              <a:t>Ấ</a:t>
            </a:r>
            <a:endParaRPr lang="vi-VN" b="1" dirty="0">
              <a:solidFill>
                <a:srgbClr val="FF0000"/>
              </a:solidFill>
              <a:latin typeface="Times New Roman" pitchFamily="18" charset="0"/>
              <a:cs typeface="Times New Roman" pitchFamily="18" charset="0"/>
            </a:endParaRPr>
          </a:p>
        </p:txBody>
      </p:sp>
      <p:sp>
        <p:nvSpPr>
          <p:cNvPr id="40" name="TextBox 39"/>
          <p:cNvSpPr txBox="1"/>
          <p:nvPr/>
        </p:nvSpPr>
        <p:spPr>
          <a:xfrm>
            <a:off x="3390900" y="4864100"/>
            <a:ext cx="384175" cy="369332"/>
          </a:xfrm>
          <a:prstGeom prst="rect">
            <a:avLst/>
          </a:prstGeom>
          <a:solidFill>
            <a:srgbClr val="FFFF00"/>
          </a:solidFill>
          <a:ln>
            <a:solidFill>
              <a:schemeClr val="accent4">
                <a:lumMod val="65000"/>
                <a:lumOff val="35000"/>
              </a:schemeClr>
            </a:solidFill>
          </a:ln>
        </p:spPr>
        <p:txBody>
          <a:bodyPr>
            <a:spAutoFit/>
          </a:bodyPr>
          <a:lstStyle/>
          <a:p>
            <a:pPr algn="ctr" eaLnBrk="1" hangingPunct="1">
              <a:defRPr/>
            </a:pPr>
            <a:r>
              <a:rPr lang="en-US" b="1" dirty="0">
                <a:solidFill>
                  <a:srgbClr val="FF0000"/>
                </a:solidFill>
                <a:latin typeface="Times New Roman" pitchFamily="18" charset="0"/>
                <a:cs typeface="Times New Roman" pitchFamily="18" charset="0"/>
              </a:rPr>
              <a:t>Y</a:t>
            </a:r>
            <a:endParaRPr lang="vi-VN" b="1" dirty="0">
              <a:solidFill>
                <a:srgbClr val="FF0000"/>
              </a:solidFill>
              <a:latin typeface="Times New Roman" pitchFamily="18" charset="0"/>
              <a:cs typeface="Times New Roman" pitchFamily="18" charset="0"/>
            </a:endParaRPr>
          </a:p>
        </p:txBody>
      </p:sp>
      <p:sp>
        <p:nvSpPr>
          <p:cNvPr id="6" name="TextBox 5"/>
          <p:cNvSpPr txBox="1">
            <a:spLocks noChangeArrowheads="1"/>
          </p:cNvSpPr>
          <p:nvPr/>
        </p:nvSpPr>
        <p:spPr bwMode="auto">
          <a:xfrm>
            <a:off x="3397250" y="1109133"/>
            <a:ext cx="376237" cy="461665"/>
          </a:xfrm>
          <a:prstGeom prst="rect">
            <a:avLst/>
          </a:prstGeom>
          <a:solidFill>
            <a:srgbClr val="FFFF00"/>
          </a:solidFill>
          <a:ln w="9525">
            <a:solidFill>
              <a:schemeClr val="tx1"/>
            </a:solidFill>
            <a:miter lim="800000"/>
            <a:headEnd/>
            <a:tailEnd/>
          </a:ln>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altLang="en-US" sz="2400" b="1">
                <a:cs typeface="Times New Roman" pitchFamily="18" charset="0"/>
              </a:rPr>
              <a:t>?</a:t>
            </a:r>
            <a:endParaRPr lang="vi-VN" altLang="en-US" sz="2400" b="1">
              <a:cs typeface="Times New Roman" pitchFamily="18" charset="0"/>
            </a:endParaRPr>
          </a:p>
        </p:txBody>
      </p:sp>
    </p:spTree>
    <p:extLst>
      <p:ext uri="{BB962C8B-B14F-4D97-AF65-F5344CB8AC3E}">
        <p14:creationId xmlns:p14="http://schemas.microsoft.com/office/powerpoint/2010/main" val="1467402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098"/>
                                        </p:tgtEl>
                                        <p:attrNameLst>
                                          <p:attrName>style.visibility</p:attrName>
                                        </p:attrNameLst>
                                      </p:cBhvr>
                                      <p:to>
                                        <p:strVal val="visible"/>
                                      </p:to>
                                    </p:set>
                                    <p:animEffect transition="in" filter="fade">
                                      <p:cBhvr>
                                        <p:cTn id="12" dur="1000"/>
                                        <p:tgtEl>
                                          <p:spTgt spid="38098"/>
                                        </p:tgtEl>
                                      </p:cBhvr>
                                    </p:animEffect>
                                    <p:anim calcmode="lin" valueType="num">
                                      <p:cBhvr>
                                        <p:cTn id="13" dur="1000" fill="hold"/>
                                        <p:tgtEl>
                                          <p:spTgt spid="38098"/>
                                        </p:tgtEl>
                                        <p:attrNameLst>
                                          <p:attrName>ppt_x</p:attrName>
                                        </p:attrNameLst>
                                      </p:cBhvr>
                                      <p:tavLst>
                                        <p:tav tm="0">
                                          <p:val>
                                            <p:strVal val="#ppt_x"/>
                                          </p:val>
                                        </p:tav>
                                        <p:tav tm="100000">
                                          <p:val>
                                            <p:strVal val="#ppt_x"/>
                                          </p:val>
                                        </p:tav>
                                      </p:tavLst>
                                    </p:anim>
                                    <p:anim calcmode="lin" valueType="num">
                                      <p:cBhvr>
                                        <p:cTn id="14" dur="1000" fill="hold"/>
                                        <p:tgtEl>
                                          <p:spTgt spid="38098"/>
                                        </p:tgtEl>
                                        <p:attrNameLst>
                                          <p:attrName>ppt_y</p:attrName>
                                        </p:attrNameLst>
                                      </p:cBhvr>
                                      <p:tavLst>
                                        <p:tav tm="0">
                                          <p:val>
                                            <p:strVal val="#ppt_y+.1"/>
                                          </p:val>
                                        </p:tav>
                                        <p:tav tm="100000">
                                          <p:val>
                                            <p:strVal val="#ppt_y"/>
                                          </p:val>
                                        </p:tav>
                                      </p:tavLst>
                                    </p:anim>
                                  </p:childTnLst>
                                </p:cTn>
                              </p:par>
                              <p:par>
                                <p:cTn id="15" presetID="42" presetClass="exit" presetSubtype="0" fill="hold" grpId="1" nodeType="withEffect">
                                  <p:stCondLst>
                                    <p:cond delay="0"/>
                                  </p:stCondLst>
                                  <p:childTnLst>
                                    <p:animEffect transition="out" filter="fade">
                                      <p:cBhvr>
                                        <p:cTn id="16" dur="1000"/>
                                        <p:tgtEl>
                                          <p:spTgt spid="5"/>
                                        </p:tgtEl>
                                      </p:cBhvr>
                                    </p:animEffect>
                                    <p:anim calcmode="lin" valueType="num">
                                      <p:cBhvr>
                                        <p:cTn id="17" dur="1000"/>
                                        <p:tgtEl>
                                          <p:spTgt spid="5"/>
                                        </p:tgtEl>
                                        <p:attrNameLst>
                                          <p:attrName>ppt_x</p:attrName>
                                        </p:attrNameLst>
                                      </p:cBhvr>
                                      <p:tavLst>
                                        <p:tav tm="0">
                                          <p:val>
                                            <p:strVal val="ppt_x"/>
                                          </p:val>
                                        </p:tav>
                                        <p:tav tm="100000">
                                          <p:val>
                                            <p:strVal val="ppt_x"/>
                                          </p:val>
                                        </p:tav>
                                      </p:tavLst>
                                    </p:anim>
                                    <p:anim calcmode="lin" valueType="num">
                                      <p:cBhvr>
                                        <p:cTn id="18" dur="1000"/>
                                        <p:tgtEl>
                                          <p:spTgt spid="5"/>
                                        </p:tgtEl>
                                        <p:attrNameLst>
                                          <p:attrName>ppt_y</p:attrName>
                                        </p:attrNameLst>
                                      </p:cBhvr>
                                      <p:tavLst>
                                        <p:tav tm="0">
                                          <p:val>
                                            <p:strVal val="ppt_y"/>
                                          </p:val>
                                        </p:tav>
                                        <p:tav tm="100000">
                                          <p:val>
                                            <p:strVal val="ppt_y+.1"/>
                                          </p:val>
                                        </p:tav>
                                      </p:tavLst>
                                    </p:anim>
                                    <p:set>
                                      <p:cBhvr>
                                        <p:cTn id="19"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8097"/>
                                        </p:tgtEl>
                                        <p:attrNameLst>
                                          <p:attrName>style.visibility</p:attrName>
                                        </p:attrNameLst>
                                      </p:cBhvr>
                                      <p:to>
                                        <p:strVal val="visible"/>
                                      </p:to>
                                    </p:set>
                                    <p:anim calcmode="lin" valueType="num">
                                      <p:cBhvr additive="base">
                                        <p:cTn id="31" dur="500" fill="hold"/>
                                        <p:tgtEl>
                                          <p:spTgt spid="38097"/>
                                        </p:tgtEl>
                                        <p:attrNameLst>
                                          <p:attrName>ppt_x</p:attrName>
                                        </p:attrNameLst>
                                      </p:cBhvr>
                                      <p:tavLst>
                                        <p:tav tm="0">
                                          <p:val>
                                            <p:strVal val="#ppt_x"/>
                                          </p:val>
                                        </p:tav>
                                        <p:tav tm="100000">
                                          <p:val>
                                            <p:strVal val="#ppt_x"/>
                                          </p:val>
                                        </p:tav>
                                      </p:tavLst>
                                    </p:anim>
                                    <p:anim calcmode="lin" valueType="num">
                                      <p:cBhvr additive="base">
                                        <p:cTn id="32" dur="500" fill="hold"/>
                                        <p:tgtEl>
                                          <p:spTgt spid="38097"/>
                                        </p:tgtEl>
                                        <p:attrNameLst>
                                          <p:attrName>ppt_y</p:attrName>
                                        </p:attrNameLst>
                                      </p:cBhvr>
                                      <p:tavLst>
                                        <p:tav tm="0">
                                          <p:val>
                                            <p:strVal val="1+#ppt_h/2"/>
                                          </p:val>
                                        </p:tav>
                                        <p:tav tm="100000">
                                          <p:val>
                                            <p:strVal val="#ppt_y"/>
                                          </p:val>
                                        </p:tav>
                                      </p:tavLst>
                                    </p:anim>
                                  </p:childTnLst>
                                </p:cTn>
                              </p:par>
                              <p:par>
                                <p:cTn id="33" presetID="16" presetClass="exit" presetSubtype="21" fill="hold" grpId="1" nodeType="withEffect">
                                  <p:stCondLst>
                                    <p:cond delay="0"/>
                                  </p:stCondLst>
                                  <p:childTnLst>
                                    <p:animEffect transition="out" filter="barn(inVertical)">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8096"/>
                                        </p:tgtEl>
                                        <p:attrNameLst>
                                          <p:attrName>style.visibility</p:attrName>
                                        </p:attrNameLst>
                                      </p:cBhvr>
                                      <p:to>
                                        <p:strVal val="visible"/>
                                      </p:to>
                                    </p:set>
                                    <p:animEffect transition="in" filter="wheel(1)">
                                      <p:cBhvr>
                                        <p:cTn id="47" dur="2000"/>
                                        <p:tgtEl>
                                          <p:spTgt spid="38096"/>
                                        </p:tgtEl>
                                      </p:cBhvr>
                                    </p:animEffect>
                                  </p:childTnLst>
                                </p:cTn>
                              </p:par>
                              <p:par>
                                <p:cTn id="48" presetID="16" presetClass="exit" presetSubtype="21" fill="hold" grpId="1" nodeType="withEffect">
                                  <p:stCondLst>
                                    <p:cond delay="0"/>
                                  </p:stCondLst>
                                  <p:childTnLst>
                                    <p:animEffect transition="out" filter="barn(inVertical)">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38095"/>
                                        </p:tgtEl>
                                        <p:attrNameLst>
                                          <p:attrName>style.visibility</p:attrName>
                                        </p:attrNameLst>
                                      </p:cBhvr>
                                      <p:to>
                                        <p:strVal val="visible"/>
                                      </p:to>
                                    </p:set>
                                    <p:animEffect transition="in" filter="dissolve">
                                      <p:cBhvr>
                                        <p:cTn id="61" dur="500"/>
                                        <p:tgtEl>
                                          <p:spTgt spid="38095"/>
                                        </p:tgtEl>
                                      </p:cBhvr>
                                    </p:animEffect>
                                  </p:childTnLst>
                                </p:cTn>
                              </p:par>
                              <p:par>
                                <p:cTn id="62" presetID="10" presetClass="exit" presetSubtype="0" fill="hold" grpId="1" nodeType="with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31"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1000" fill="hold"/>
                                        <p:tgtEl>
                                          <p:spTgt spid="19"/>
                                        </p:tgtEl>
                                        <p:attrNameLst>
                                          <p:attrName>ppt_w</p:attrName>
                                        </p:attrNameLst>
                                      </p:cBhvr>
                                      <p:tavLst>
                                        <p:tav tm="0">
                                          <p:val>
                                            <p:fltVal val="0"/>
                                          </p:val>
                                        </p:tav>
                                        <p:tav tm="100000">
                                          <p:val>
                                            <p:strVal val="#ppt_w"/>
                                          </p:val>
                                        </p:tav>
                                      </p:tavLst>
                                    </p:anim>
                                    <p:anim calcmode="lin" valueType="num">
                                      <p:cBhvr>
                                        <p:cTn id="71" dur="1000" fill="hold"/>
                                        <p:tgtEl>
                                          <p:spTgt spid="19"/>
                                        </p:tgtEl>
                                        <p:attrNameLst>
                                          <p:attrName>ppt_h</p:attrName>
                                        </p:attrNameLst>
                                      </p:cBhvr>
                                      <p:tavLst>
                                        <p:tav tm="0">
                                          <p:val>
                                            <p:fltVal val="0"/>
                                          </p:val>
                                        </p:tav>
                                        <p:tav tm="100000">
                                          <p:val>
                                            <p:strVal val="#ppt_h"/>
                                          </p:val>
                                        </p:tav>
                                      </p:tavLst>
                                    </p:anim>
                                    <p:anim calcmode="lin" valueType="num">
                                      <p:cBhvr>
                                        <p:cTn id="72" dur="1000" fill="hold"/>
                                        <p:tgtEl>
                                          <p:spTgt spid="19"/>
                                        </p:tgtEl>
                                        <p:attrNameLst>
                                          <p:attrName>style.rotation</p:attrName>
                                        </p:attrNameLst>
                                      </p:cBhvr>
                                      <p:tavLst>
                                        <p:tav tm="0">
                                          <p:val>
                                            <p:fltVal val="90"/>
                                          </p:val>
                                        </p:tav>
                                        <p:tav tm="100000">
                                          <p:val>
                                            <p:fltVal val="0"/>
                                          </p:val>
                                        </p:tav>
                                      </p:tavLst>
                                    </p:anim>
                                    <p:animEffect transition="in" filter="fade">
                                      <p:cBhvr>
                                        <p:cTn id="73" dur="1000"/>
                                        <p:tgtEl>
                                          <p:spTgt spid="19"/>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9" presetClass="entr" presetSubtype="0" decel="100000" fill="hold" grpId="0" nodeType="clickEffect">
                                  <p:stCondLst>
                                    <p:cond delay="0"/>
                                  </p:stCondLst>
                                  <p:childTnLst>
                                    <p:set>
                                      <p:cBhvr>
                                        <p:cTn id="77" dur="1" fill="hold">
                                          <p:stCondLst>
                                            <p:cond delay="0"/>
                                          </p:stCondLst>
                                        </p:cTn>
                                        <p:tgtEl>
                                          <p:spTgt spid="38094"/>
                                        </p:tgtEl>
                                        <p:attrNameLst>
                                          <p:attrName>style.visibility</p:attrName>
                                        </p:attrNameLst>
                                      </p:cBhvr>
                                      <p:to>
                                        <p:strVal val="visible"/>
                                      </p:to>
                                    </p:set>
                                    <p:anim calcmode="lin" valueType="num">
                                      <p:cBhvr>
                                        <p:cTn id="78" dur="500" fill="hold"/>
                                        <p:tgtEl>
                                          <p:spTgt spid="38094"/>
                                        </p:tgtEl>
                                        <p:attrNameLst>
                                          <p:attrName>ppt_w</p:attrName>
                                        </p:attrNameLst>
                                      </p:cBhvr>
                                      <p:tavLst>
                                        <p:tav tm="0">
                                          <p:val>
                                            <p:fltVal val="0"/>
                                          </p:val>
                                        </p:tav>
                                        <p:tav tm="100000">
                                          <p:val>
                                            <p:strVal val="#ppt_w"/>
                                          </p:val>
                                        </p:tav>
                                      </p:tavLst>
                                    </p:anim>
                                    <p:anim calcmode="lin" valueType="num">
                                      <p:cBhvr>
                                        <p:cTn id="79" dur="500" fill="hold"/>
                                        <p:tgtEl>
                                          <p:spTgt spid="38094"/>
                                        </p:tgtEl>
                                        <p:attrNameLst>
                                          <p:attrName>ppt_h</p:attrName>
                                        </p:attrNameLst>
                                      </p:cBhvr>
                                      <p:tavLst>
                                        <p:tav tm="0">
                                          <p:val>
                                            <p:fltVal val="0"/>
                                          </p:val>
                                        </p:tav>
                                        <p:tav tm="100000">
                                          <p:val>
                                            <p:strVal val="#ppt_h"/>
                                          </p:val>
                                        </p:tav>
                                      </p:tavLst>
                                    </p:anim>
                                    <p:anim calcmode="lin" valueType="num">
                                      <p:cBhvr>
                                        <p:cTn id="80" dur="500" fill="hold"/>
                                        <p:tgtEl>
                                          <p:spTgt spid="38094"/>
                                        </p:tgtEl>
                                        <p:attrNameLst>
                                          <p:attrName>style.rotation</p:attrName>
                                        </p:attrNameLst>
                                      </p:cBhvr>
                                      <p:tavLst>
                                        <p:tav tm="0">
                                          <p:val>
                                            <p:fltVal val="360"/>
                                          </p:val>
                                        </p:tav>
                                        <p:tav tm="100000">
                                          <p:val>
                                            <p:fltVal val="0"/>
                                          </p:val>
                                        </p:tav>
                                      </p:tavLst>
                                    </p:anim>
                                    <p:animEffect transition="in" filter="fade">
                                      <p:cBhvr>
                                        <p:cTn id="81" dur="500"/>
                                        <p:tgtEl>
                                          <p:spTgt spid="38094"/>
                                        </p:tgtEl>
                                      </p:cBhvr>
                                    </p:animEffect>
                                  </p:childTnLst>
                                </p:cTn>
                              </p:par>
                              <p:par>
                                <p:cTn id="82" presetID="16" presetClass="exit" presetSubtype="21" fill="hold" grpId="1" nodeType="withEffect">
                                  <p:stCondLst>
                                    <p:cond delay="0"/>
                                  </p:stCondLst>
                                  <p:childTnLst>
                                    <p:animEffect transition="out" filter="barn(inVertical)">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5" restart="whenNotActive" fill="hold" evtFilter="cancelBubble" nodeType="interactiveSeq">
                <p:stCondLst>
                  <p:cond evt="onClick" delay="0">
                    <p:tgtEl>
                      <p:spTgt spid="35"/>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56" presetClass="entr" presetSubtype="0" fill="hold" grpId="0" nodeType="clickEffect">
                                  <p:stCondLst>
                                    <p:cond delay="0"/>
                                  </p:stCondLst>
                                  <p:iterate type="lt">
                                    <p:tmPct val="10000"/>
                                  </p:iterate>
                                  <p:childTnLst>
                                    <p:set>
                                      <p:cBhvr>
                                        <p:cTn id="89" dur="1" fill="hold">
                                          <p:stCondLst>
                                            <p:cond delay="0"/>
                                          </p:stCondLst>
                                        </p:cTn>
                                        <p:tgtEl>
                                          <p:spTgt spid="20"/>
                                        </p:tgtEl>
                                        <p:attrNameLst>
                                          <p:attrName>style.visibility</p:attrName>
                                        </p:attrNameLst>
                                      </p:cBhvr>
                                      <p:to>
                                        <p:strVal val="visible"/>
                                      </p:to>
                                    </p:set>
                                    <p:anim by="(-#ppt_w*2)" calcmode="lin" valueType="num">
                                      <p:cBhvr rctx="PPT">
                                        <p:cTn id="90" dur="500" autoRev="1" fill="hold">
                                          <p:stCondLst>
                                            <p:cond delay="0"/>
                                          </p:stCondLst>
                                        </p:cTn>
                                        <p:tgtEl>
                                          <p:spTgt spid="20"/>
                                        </p:tgtEl>
                                        <p:attrNameLst>
                                          <p:attrName>ppt_w</p:attrName>
                                        </p:attrNameLst>
                                      </p:cBhvr>
                                    </p:anim>
                                    <p:anim by="(#ppt_w*0.50)" calcmode="lin" valueType="num">
                                      <p:cBhvr>
                                        <p:cTn id="91" dur="500" decel="50000" autoRev="1" fill="hold">
                                          <p:stCondLst>
                                            <p:cond delay="0"/>
                                          </p:stCondLst>
                                        </p:cTn>
                                        <p:tgtEl>
                                          <p:spTgt spid="20"/>
                                        </p:tgtEl>
                                        <p:attrNameLst>
                                          <p:attrName>ppt_x</p:attrName>
                                        </p:attrNameLst>
                                      </p:cBhvr>
                                    </p:anim>
                                    <p:anim from="(-#ppt_h/2)" to="(#ppt_y)" calcmode="lin" valueType="num">
                                      <p:cBhvr>
                                        <p:cTn id="92" dur="1000" fill="hold">
                                          <p:stCondLst>
                                            <p:cond delay="0"/>
                                          </p:stCondLst>
                                        </p:cTn>
                                        <p:tgtEl>
                                          <p:spTgt spid="20"/>
                                        </p:tgtEl>
                                        <p:attrNameLst>
                                          <p:attrName>ppt_y</p:attrName>
                                        </p:attrNameLst>
                                      </p:cBhvr>
                                    </p:anim>
                                    <p:animRot by="21600000">
                                      <p:cBhvr>
                                        <p:cTn id="93" dur="1000" fill="hold">
                                          <p:stCondLst>
                                            <p:cond delay="0"/>
                                          </p:stCondLst>
                                        </p:cTn>
                                        <p:tgtEl>
                                          <p:spTgt spid="20"/>
                                        </p:tgtEl>
                                        <p:attrNameLst>
                                          <p:attrName>r</p:attrName>
                                        </p:attrNameLst>
                                      </p:cBhvr>
                                    </p:animRot>
                                  </p:childTnLst>
                                </p:cTn>
                              </p:par>
                            </p:childTnLst>
                          </p:cTn>
                        </p:par>
                      </p:childTnLst>
                    </p:cTn>
                  </p:par>
                  <p:par>
                    <p:cTn id="94" fill="hold" nodeType="clickPar">
                      <p:stCondLst>
                        <p:cond delay="indefinite"/>
                      </p:stCondLst>
                      <p:childTnLst>
                        <p:par>
                          <p:cTn id="95" fill="hold" nodeType="withGroup">
                            <p:stCondLst>
                              <p:cond delay="0"/>
                            </p:stCondLst>
                            <p:childTnLst>
                              <p:par>
                                <p:cTn id="96" presetID="6" presetClass="entr" presetSubtype="16" fill="hold" grpId="0" nodeType="clickEffect">
                                  <p:stCondLst>
                                    <p:cond delay="0"/>
                                  </p:stCondLst>
                                  <p:childTnLst>
                                    <p:set>
                                      <p:cBhvr>
                                        <p:cTn id="97" dur="1" fill="hold">
                                          <p:stCondLst>
                                            <p:cond delay="0"/>
                                          </p:stCondLst>
                                        </p:cTn>
                                        <p:tgtEl>
                                          <p:spTgt spid="38092"/>
                                        </p:tgtEl>
                                        <p:attrNameLst>
                                          <p:attrName>style.visibility</p:attrName>
                                        </p:attrNameLst>
                                      </p:cBhvr>
                                      <p:to>
                                        <p:strVal val="visible"/>
                                      </p:to>
                                    </p:set>
                                    <p:animEffect transition="in" filter="circle(in)">
                                      <p:cBhvr>
                                        <p:cTn id="98" dur="2000"/>
                                        <p:tgtEl>
                                          <p:spTgt spid="38092"/>
                                        </p:tgtEl>
                                      </p:cBhvr>
                                    </p:animEffect>
                                  </p:childTnLst>
                                </p:cTn>
                              </p:par>
                              <p:par>
                                <p:cTn id="99" presetID="9" presetClass="exit" presetSubtype="0" fill="hold" grpId="1" nodeType="withEffect">
                                  <p:stCondLst>
                                    <p:cond delay="0"/>
                                  </p:stCondLst>
                                  <p:iterate type="lt">
                                    <p:tmPct val="0"/>
                                  </p:iterate>
                                  <p:childTnLst>
                                    <p:animEffect transition="out" filter="dissolv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02" restart="whenNotActive" fill="hold" evtFilter="cancelBubble" nodeType="interactiveSeq">
                <p:stCondLst>
                  <p:cond evt="onClick" delay="0">
                    <p:tgtEl>
                      <p:spTgt spid="37"/>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21"/>
                                        </p:tgtEl>
                                        <p:attrNameLst>
                                          <p:attrName>style.visibility</p:attrName>
                                        </p:attrNameLst>
                                      </p:cBhvr>
                                      <p:to>
                                        <p:strVal val="visible"/>
                                      </p:to>
                                    </p:set>
                                    <p:anim calcmode="lin" valueType="num">
                                      <p:cBhvr>
                                        <p:cTn id="107" dur="1000" fill="hold"/>
                                        <p:tgtEl>
                                          <p:spTgt spid="21"/>
                                        </p:tgtEl>
                                        <p:attrNameLst>
                                          <p:attrName>ppt_w</p:attrName>
                                        </p:attrNameLst>
                                      </p:cBhvr>
                                      <p:tavLst>
                                        <p:tav tm="0">
                                          <p:val>
                                            <p:fltVal val="0"/>
                                          </p:val>
                                        </p:tav>
                                        <p:tav tm="100000">
                                          <p:val>
                                            <p:strVal val="#ppt_w"/>
                                          </p:val>
                                        </p:tav>
                                      </p:tavLst>
                                    </p:anim>
                                    <p:anim calcmode="lin" valueType="num">
                                      <p:cBhvr>
                                        <p:cTn id="108" dur="1000" fill="hold"/>
                                        <p:tgtEl>
                                          <p:spTgt spid="21"/>
                                        </p:tgtEl>
                                        <p:attrNameLst>
                                          <p:attrName>ppt_h</p:attrName>
                                        </p:attrNameLst>
                                      </p:cBhvr>
                                      <p:tavLst>
                                        <p:tav tm="0">
                                          <p:val>
                                            <p:fltVal val="0"/>
                                          </p:val>
                                        </p:tav>
                                        <p:tav tm="100000">
                                          <p:val>
                                            <p:strVal val="#ppt_h"/>
                                          </p:val>
                                        </p:tav>
                                      </p:tavLst>
                                    </p:anim>
                                    <p:anim calcmode="lin" valueType="num">
                                      <p:cBhvr>
                                        <p:cTn id="109" dur="1000" fill="hold"/>
                                        <p:tgtEl>
                                          <p:spTgt spid="21"/>
                                        </p:tgtEl>
                                        <p:attrNameLst>
                                          <p:attrName>style.rotation</p:attrName>
                                        </p:attrNameLst>
                                      </p:cBhvr>
                                      <p:tavLst>
                                        <p:tav tm="0">
                                          <p:val>
                                            <p:fltVal val="90"/>
                                          </p:val>
                                        </p:tav>
                                        <p:tav tm="100000">
                                          <p:val>
                                            <p:fltVal val="0"/>
                                          </p:val>
                                        </p:tav>
                                      </p:tavLst>
                                    </p:anim>
                                    <p:animEffect transition="in" filter="fade">
                                      <p:cBhvr>
                                        <p:cTn id="110" dur="1000"/>
                                        <p:tgtEl>
                                          <p:spTgt spid="2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38093"/>
                                        </p:tgtEl>
                                        <p:attrNameLst>
                                          <p:attrName>style.visibility</p:attrName>
                                        </p:attrNameLst>
                                      </p:cBhvr>
                                      <p:to>
                                        <p:strVal val="visible"/>
                                      </p:to>
                                    </p:set>
                                    <p:animEffect transition="in" filter="fade">
                                      <p:cBhvr>
                                        <p:cTn id="115" dur="1000"/>
                                        <p:tgtEl>
                                          <p:spTgt spid="38093"/>
                                        </p:tgtEl>
                                      </p:cBhvr>
                                    </p:animEffect>
                                    <p:anim calcmode="lin" valueType="num">
                                      <p:cBhvr>
                                        <p:cTn id="116" dur="1000" fill="hold"/>
                                        <p:tgtEl>
                                          <p:spTgt spid="38093"/>
                                        </p:tgtEl>
                                        <p:attrNameLst>
                                          <p:attrName>ppt_x</p:attrName>
                                        </p:attrNameLst>
                                      </p:cBhvr>
                                      <p:tavLst>
                                        <p:tav tm="0">
                                          <p:val>
                                            <p:strVal val="#ppt_x"/>
                                          </p:val>
                                        </p:tav>
                                        <p:tav tm="100000">
                                          <p:val>
                                            <p:strVal val="#ppt_x"/>
                                          </p:val>
                                        </p:tav>
                                      </p:tavLst>
                                    </p:anim>
                                    <p:anim calcmode="lin" valueType="num">
                                      <p:cBhvr>
                                        <p:cTn id="117" dur="1000" fill="hold"/>
                                        <p:tgtEl>
                                          <p:spTgt spid="38093"/>
                                        </p:tgtEl>
                                        <p:attrNameLst>
                                          <p:attrName>ppt_y</p:attrName>
                                        </p:attrNameLst>
                                      </p:cBhvr>
                                      <p:tavLst>
                                        <p:tav tm="0">
                                          <p:val>
                                            <p:strVal val="#ppt_y+.1"/>
                                          </p:val>
                                        </p:tav>
                                        <p:tav tm="100000">
                                          <p:val>
                                            <p:strVal val="#ppt_y"/>
                                          </p:val>
                                        </p:tav>
                                      </p:tavLst>
                                    </p:anim>
                                  </p:childTnLst>
                                </p:cTn>
                              </p:par>
                              <p:par>
                                <p:cTn id="118" presetID="19" presetClass="exit" presetSubtype="10" fill="hold" grpId="1" nodeType="withEffect">
                                  <p:stCondLst>
                                    <p:cond delay="0"/>
                                  </p:stCondLst>
                                  <p:childTnLst>
                                    <p:anim calcmode="lin" valueType="num">
                                      <p:cBhvr>
                                        <p:cTn id="119" dur="5000"/>
                                        <p:tgtEl>
                                          <p:spTgt spid="21"/>
                                        </p:tgtEl>
                                        <p:attrNameLst>
                                          <p:attrName>ppt_h</p:attrName>
                                        </p:attrNameLst>
                                      </p:cBhvr>
                                      <p:tavLst>
                                        <p:tav tm="0">
                                          <p:val>
                                            <p:strVal val="ppt_h"/>
                                          </p:val>
                                        </p:tav>
                                        <p:tav tm="100000">
                                          <p:val>
                                            <p:strVal val="ppt_h"/>
                                          </p:val>
                                        </p:tav>
                                      </p:tavLst>
                                    </p:anim>
                                    <p:anim calcmode="lin" valueType="num">
                                      <p:cBhvr>
                                        <p:cTn id="120" dur="5000"/>
                                        <p:tgtEl>
                                          <p:spTgt spid="2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121" dur="1" fill="hold">
                                          <p:stCondLst>
                                            <p:cond delay="4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2" restart="whenNotActive" fill="hold" evtFilter="cancelBubble" nodeType="interactiveSeq">
                <p:stCondLst>
                  <p:cond evt="onClick" delay="0">
                    <p:tgtEl>
                      <p:spTgt spid="6"/>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42" presetClass="entr" presetSubtype="0" fill="hold" grpId="0" nodeType="clickEffect">
                                  <p:stCondLst>
                                    <p:cond delay="0"/>
                                  </p:stCondLst>
                                  <p:childTnLst>
                                    <p:set>
                                      <p:cBhvr>
                                        <p:cTn id="126" dur="1" fill="hold">
                                          <p:stCondLst>
                                            <p:cond delay="0"/>
                                          </p:stCondLst>
                                        </p:cTn>
                                        <p:tgtEl>
                                          <p:spTgt spid="40170"/>
                                        </p:tgtEl>
                                        <p:attrNameLst>
                                          <p:attrName>style.visibility</p:attrName>
                                        </p:attrNameLst>
                                      </p:cBhvr>
                                      <p:to>
                                        <p:strVal val="visible"/>
                                      </p:to>
                                    </p:set>
                                    <p:animEffect transition="in" filter="fade">
                                      <p:cBhvr>
                                        <p:cTn id="127" dur="1000"/>
                                        <p:tgtEl>
                                          <p:spTgt spid="40170"/>
                                        </p:tgtEl>
                                      </p:cBhvr>
                                    </p:animEffect>
                                    <p:anim calcmode="lin" valueType="num">
                                      <p:cBhvr>
                                        <p:cTn id="128" dur="1000" fill="hold"/>
                                        <p:tgtEl>
                                          <p:spTgt spid="40170"/>
                                        </p:tgtEl>
                                        <p:attrNameLst>
                                          <p:attrName>ppt_x</p:attrName>
                                        </p:attrNameLst>
                                      </p:cBhvr>
                                      <p:tavLst>
                                        <p:tav tm="0">
                                          <p:val>
                                            <p:strVal val="#ppt_x"/>
                                          </p:val>
                                        </p:tav>
                                        <p:tav tm="100000">
                                          <p:val>
                                            <p:strVal val="#ppt_x"/>
                                          </p:val>
                                        </p:tav>
                                      </p:tavLst>
                                    </p:anim>
                                    <p:anim calcmode="lin" valueType="num">
                                      <p:cBhvr>
                                        <p:cTn id="129" dur="1000" fill="hold"/>
                                        <p:tgtEl>
                                          <p:spTgt spid="40170"/>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fade">
                                      <p:cBhvr>
                                        <p:cTn id="132" dur="1000"/>
                                        <p:tgtEl>
                                          <p:spTgt spid="32"/>
                                        </p:tgtEl>
                                      </p:cBhvr>
                                    </p:animEffect>
                                    <p:anim calcmode="lin" valueType="num">
                                      <p:cBhvr>
                                        <p:cTn id="133" dur="1000" fill="hold"/>
                                        <p:tgtEl>
                                          <p:spTgt spid="32"/>
                                        </p:tgtEl>
                                        <p:attrNameLst>
                                          <p:attrName>ppt_x</p:attrName>
                                        </p:attrNameLst>
                                      </p:cBhvr>
                                      <p:tavLst>
                                        <p:tav tm="0">
                                          <p:val>
                                            <p:strVal val="#ppt_x"/>
                                          </p:val>
                                        </p:tav>
                                        <p:tav tm="100000">
                                          <p:val>
                                            <p:strVal val="#ppt_x"/>
                                          </p:val>
                                        </p:tav>
                                      </p:tavLst>
                                    </p:anim>
                                    <p:anim calcmode="lin" valueType="num">
                                      <p:cBhvr>
                                        <p:cTn id="134" dur="1000" fill="hold"/>
                                        <p:tgtEl>
                                          <p:spTgt spid="32"/>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34"/>
                                        </p:tgtEl>
                                        <p:attrNameLst>
                                          <p:attrName>style.visibility</p:attrName>
                                        </p:attrNameLst>
                                      </p:cBhvr>
                                      <p:to>
                                        <p:strVal val="visible"/>
                                      </p:to>
                                    </p:set>
                                    <p:animEffect transition="in" filter="fade">
                                      <p:cBhvr>
                                        <p:cTn id="137" dur="1000"/>
                                        <p:tgtEl>
                                          <p:spTgt spid="34"/>
                                        </p:tgtEl>
                                      </p:cBhvr>
                                    </p:animEffect>
                                    <p:anim calcmode="lin" valueType="num">
                                      <p:cBhvr>
                                        <p:cTn id="138" dur="1000" fill="hold"/>
                                        <p:tgtEl>
                                          <p:spTgt spid="34"/>
                                        </p:tgtEl>
                                        <p:attrNameLst>
                                          <p:attrName>ppt_x</p:attrName>
                                        </p:attrNameLst>
                                      </p:cBhvr>
                                      <p:tavLst>
                                        <p:tav tm="0">
                                          <p:val>
                                            <p:strVal val="#ppt_x"/>
                                          </p:val>
                                        </p:tav>
                                        <p:tav tm="100000">
                                          <p:val>
                                            <p:strVal val="#ppt_x"/>
                                          </p:val>
                                        </p:tav>
                                      </p:tavLst>
                                    </p:anim>
                                    <p:anim calcmode="lin" valueType="num">
                                      <p:cBhvr>
                                        <p:cTn id="139" dur="1000" fill="hold"/>
                                        <p:tgtEl>
                                          <p:spTgt spid="34"/>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fade">
                                      <p:cBhvr>
                                        <p:cTn id="142" dur="1000"/>
                                        <p:tgtEl>
                                          <p:spTgt spid="36"/>
                                        </p:tgtEl>
                                      </p:cBhvr>
                                    </p:animEffect>
                                    <p:anim calcmode="lin" valueType="num">
                                      <p:cBhvr>
                                        <p:cTn id="143" dur="1000" fill="hold"/>
                                        <p:tgtEl>
                                          <p:spTgt spid="36"/>
                                        </p:tgtEl>
                                        <p:attrNameLst>
                                          <p:attrName>ppt_x</p:attrName>
                                        </p:attrNameLst>
                                      </p:cBhvr>
                                      <p:tavLst>
                                        <p:tav tm="0">
                                          <p:val>
                                            <p:strVal val="#ppt_x"/>
                                          </p:val>
                                        </p:tav>
                                        <p:tav tm="100000">
                                          <p:val>
                                            <p:strVal val="#ppt_x"/>
                                          </p:val>
                                        </p:tav>
                                      </p:tavLst>
                                    </p:anim>
                                    <p:anim calcmode="lin" valueType="num">
                                      <p:cBhvr>
                                        <p:cTn id="144" dur="1000" fill="hold"/>
                                        <p:tgtEl>
                                          <p:spTgt spid="36"/>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38"/>
                                        </p:tgtEl>
                                        <p:attrNameLst>
                                          <p:attrName>style.visibility</p:attrName>
                                        </p:attrNameLst>
                                      </p:cBhvr>
                                      <p:to>
                                        <p:strVal val="visible"/>
                                      </p:to>
                                    </p:set>
                                    <p:animEffect transition="in" filter="fade">
                                      <p:cBhvr>
                                        <p:cTn id="147" dur="1000"/>
                                        <p:tgtEl>
                                          <p:spTgt spid="38"/>
                                        </p:tgtEl>
                                      </p:cBhvr>
                                    </p:animEffect>
                                    <p:anim calcmode="lin" valueType="num">
                                      <p:cBhvr>
                                        <p:cTn id="148" dur="1000" fill="hold"/>
                                        <p:tgtEl>
                                          <p:spTgt spid="38"/>
                                        </p:tgtEl>
                                        <p:attrNameLst>
                                          <p:attrName>ppt_x</p:attrName>
                                        </p:attrNameLst>
                                      </p:cBhvr>
                                      <p:tavLst>
                                        <p:tav tm="0">
                                          <p:val>
                                            <p:strVal val="#ppt_x"/>
                                          </p:val>
                                        </p:tav>
                                        <p:tav tm="100000">
                                          <p:val>
                                            <p:strVal val="#ppt_x"/>
                                          </p:val>
                                        </p:tav>
                                      </p:tavLst>
                                    </p:anim>
                                    <p:anim calcmode="lin" valueType="num">
                                      <p:cBhvr>
                                        <p:cTn id="149" dur="1000" fill="hold"/>
                                        <p:tgtEl>
                                          <p:spTgt spid="38"/>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39"/>
                                        </p:tgtEl>
                                        <p:attrNameLst>
                                          <p:attrName>style.visibility</p:attrName>
                                        </p:attrNameLst>
                                      </p:cBhvr>
                                      <p:to>
                                        <p:strVal val="visible"/>
                                      </p:to>
                                    </p:set>
                                    <p:animEffect transition="in" filter="fade">
                                      <p:cBhvr>
                                        <p:cTn id="152" dur="1000"/>
                                        <p:tgtEl>
                                          <p:spTgt spid="39"/>
                                        </p:tgtEl>
                                      </p:cBhvr>
                                    </p:animEffect>
                                    <p:anim calcmode="lin" valueType="num">
                                      <p:cBhvr>
                                        <p:cTn id="153" dur="1000" fill="hold"/>
                                        <p:tgtEl>
                                          <p:spTgt spid="39"/>
                                        </p:tgtEl>
                                        <p:attrNameLst>
                                          <p:attrName>ppt_x</p:attrName>
                                        </p:attrNameLst>
                                      </p:cBhvr>
                                      <p:tavLst>
                                        <p:tav tm="0">
                                          <p:val>
                                            <p:strVal val="#ppt_x"/>
                                          </p:val>
                                        </p:tav>
                                        <p:tav tm="100000">
                                          <p:val>
                                            <p:strVal val="#ppt_x"/>
                                          </p:val>
                                        </p:tav>
                                      </p:tavLst>
                                    </p:anim>
                                    <p:anim calcmode="lin" valueType="num">
                                      <p:cBhvr>
                                        <p:cTn id="154" dur="1000" fill="hold"/>
                                        <p:tgtEl>
                                          <p:spTgt spid="39"/>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40"/>
                                        </p:tgtEl>
                                        <p:attrNameLst>
                                          <p:attrName>style.visibility</p:attrName>
                                        </p:attrNameLst>
                                      </p:cBhvr>
                                      <p:to>
                                        <p:strVal val="visible"/>
                                      </p:to>
                                    </p:set>
                                    <p:animEffect transition="in" filter="fade">
                                      <p:cBhvr>
                                        <p:cTn id="157" dur="1000"/>
                                        <p:tgtEl>
                                          <p:spTgt spid="40"/>
                                        </p:tgtEl>
                                      </p:cBhvr>
                                    </p:animEffect>
                                    <p:anim calcmode="lin" valueType="num">
                                      <p:cBhvr>
                                        <p:cTn id="158" dur="1000" fill="hold"/>
                                        <p:tgtEl>
                                          <p:spTgt spid="40"/>
                                        </p:tgtEl>
                                        <p:attrNameLst>
                                          <p:attrName>ppt_x</p:attrName>
                                        </p:attrNameLst>
                                      </p:cBhvr>
                                      <p:tavLst>
                                        <p:tav tm="0">
                                          <p:val>
                                            <p:strVal val="#ppt_x"/>
                                          </p:val>
                                        </p:tav>
                                        <p:tav tm="100000">
                                          <p:val>
                                            <p:strVal val="#ppt_x"/>
                                          </p:val>
                                        </p:tav>
                                      </p:tavLst>
                                    </p:anim>
                                    <p:anim calcmode="lin" valueType="num">
                                      <p:cBhvr>
                                        <p:cTn id="15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38092" grpId="0"/>
      <p:bldP spid="38093" grpId="0"/>
      <p:bldP spid="38094" grpId="0"/>
      <p:bldP spid="38095" grpId="0"/>
      <p:bldP spid="38096" grpId="0"/>
      <p:bldP spid="38097" grpId="0"/>
      <p:bldP spid="38098" grpId="0"/>
      <p:bldP spid="5" grpId="0"/>
      <p:bldP spid="5" grpId="1"/>
      <p:bldP spid="16" grpId="0"/>
      <p:bldP spid="16" grpId="1"/>
      <p:bldP spid="17" grpId="0"/>
      <p:bldP spid="17" grpId="1"/>
      <p:bldP spid="18" grpId="0"/>
      <p:bldP spid="18" grpId="1"/>
      <p:bldP spid="19" grpId="0"/>
      <p:bldP spid="19" grpId="1"/>
      <p:bldP spid="20" grpId="0"/>
      <p:bldP spid="20" grpId="1"/>
      <p:bldP spid="21" grpId="0"/>
      <p:bldP spid="21" grpId="1"/>
      <p:bldP spid="40170" grpId="0" animBg="1"/>
      <p:bldP spid="32" grpId="0" animBg="1"/>
      <p:bldP spid="34" grpId="0" animBg="1"/>
      <p:bldP spid="36" grpId="0" animBg="1"/>
      <p:bldP spid="38"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152400" y="381000"/>
            <a:ext cx="184731" cy="369332"/>
          </a:xfrm>
          <a:prstGeom prst="rect">
            <a:avLst/>
          </a:prstGeom>
          <a:noFill/>
        </p:spPr>
        <p:txBody>
          <a:bodyPr wrap="none" rtlCol="0">
            <a:spAutoFit/>
          </a:bodyPr>
          <a:lstStyle/>
          <a:p>
            <a:endParaRPr lang="en-US" dirty="0"/>
          </a:p>
        </p:txBody>
      </p:sp>
      <p:sp>
        <p:nvSpPr>
          <p:cNvPr id="6" name="Rectangle 5"/>
          <p:cNvSpPr/>
          <p:nvPr/>
        </p:nvSpPr>
        <p:spPr>
          <a:xfrm>
            <a:off x="152400" y="152400"/>
            <a:ext cx="8991600" cy="5139869"/>
          </a:xfrm>
          <a:prstGeom prst="rect">
            <a:avLst/>
          </a:prstGeom>
        </p:spPr>
        <p:txBody>
          <a:bodyPr wrap="square">
            <a:spAutoFit/>
          </a:bodyPr>
          <a:lstStyle/>
          <a:p>
            <a:r>
              <a:rPr lang="en-US" sz="4400" dirty="0" err="1">
                <a:solidFill>
                  <a:srgbClr val="FF0000"/>
                </a:solidFill>
                <a:latin typeface="Times New Roman" pitchFamily="18" charset="0"/>
                <a:cs typeface="Times New Roman" pitchFamily="18" charset="0"/>
              </a:rPr>
              <a:t>Câu</a:t>
            </a:r>
            <a:r>
              <a:rPr lang="en-US" sz="4400" dirty="0">
                <a:solidFill>
                  <a:srgbClr val="FF0000"/>
                </a:solidFill>
                <a:latin typeface="Times New Roman" pitchFamily="18" charset="0"/>
                <a:cs typeface="Times New Roman" pitchFamily="18" charset="0"/>
              </a:rPr>
              <a:t> 3. </a:t>
            </a:r>
            <a:r>
              <a:rPr lang="en-US" sz="4400" i="1" dirty="0" err="1">
                <a:solidFill>
                  <a:srgbClr val="FF0000"/>
                </a:solidFill>
                <a:latin typeface="Times New Roman" pitchFamily="18" charset="0"/>
                <a:cs typeface="Times New Roman" pitchFamily="18" charset="0"/>
              </a:rPr>
              <a:t>Trận</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đánh</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gây</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được</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tiếng</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vang</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lớn</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nhất</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năm</a:t>
            </a:r>
            <a:r>
              <a:rPr lang="en-US" sz="4400" i="1" dirty="0">
                <a:solidFill>
                  <a:srgbClr val="FF0000"/>
                </a:solidFill>
                <a:latin typeface="Times New Roman" pitchFamily="18" charset="0"/>
                <a:cs typeface="Times New Roman" pitchFamily="18" charset="0"/>
              </a:rPr>
              <a:t> 1873 ở </a:t>
            </a:r>
            <a:r>
              <a:rPr lang="en-US" sz="4400" i="1" dirty="0" err="1">
                <a:solidFill>
                  <a:srgbClr val="FF0000"/>
                </a:solidFill>
                <a:latin typeface="Times New Roman" pitchFamily="18" charset="0"/>
                <a:cs typeface="Times New Roman" pitchFamily="18" charset="0"/>
              </a:rPr>
              <a:t>Bắc</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Kì</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là</a:t>
            </a:r>
            <a:r>
              <a:rPr lang="en-US" sz="4400" i="1" dirty="0">
                <a:solidFill>
                  <a:srgbClr val="FF0000"/>
                </a:solidFill>
                <a:latin typeface="Times New Roman" pitchFamily="18" charset="0"/>
                <a:cs typeface="Times New Roman" pitchFamily="18" charset="0"/>
              </a:rPr>
              <a:t>:</a:t>
            </a:r>
            <a:endParaRPr lang="en-US" sz="4400" dirty="0">
              <a:solidFill>
                <a:srgbClr val="FF0000"/>
              </a:solidFill>
              <a:latin typeface="Times New Roman" pitchFamily="18" charset="0"/>
              <a:cs typeface="Times New Roman" pitchFamily="18" charset="0"/>
            </a:endParaRPr>
          </a:p>
          <a:p>
            <a:r>
              <a:rPr lang="en-US" sz="4800" dirty="0" smtClean="0">
                <a:latin typeface="Times New Roman" pitchFamily="18" charset="0"/>
                <a:cs typeface="Times New Roman" pitchFamily="18" charset="0"/>
              </a:rPr>
              <a:t>     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Trận</a:t>
            </a:r>
            <a:r>
              <a:rPr lang="en-US" sz="4800" dirty="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Cầu</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Giấy</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Nội</a:t>
            </a:r>
            <a:r>
              <a:rPr lang="en-US" sz="4800" dirty="0">
                <a:latin typeface="Times New Roman" pitchFamily="18" charset="0"/>
                <a:cs typeface="Times New Roman" pitchFamily="18" charset="0"/>
              </a:rPr>
              <a:t>)                     </a:t>
            </a:r>
          </a:p>
          <a:p>
            <a:r>
              <a:rPr lang="en-US" sz="4800" dirty="0">
                <a:latin typeface="Times New Roman" pitchFamily="18" charset="0"/>
                <a:cs typeface="Times New Roman" pitchFamily="18" charset="0"/>
              </a:rPr>
              <a:t>B. </a:t>
            </a:r>
            <a:r>
              <a:rPr lang="en-US" sz="4800" dirty="0" err="1">
                <a:latin typeface="Times New Roman" pitchFamily="18" charset="0"/>
                <a:cs typeface="Times New Roman" pitchFamily="18" charset="0"/>
              </a:rPr>
              <a:t>Trận</a:t>
            </a:r>
            <a:r>
              <a:rPr lang="en-US" sz="4800" dirty="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đánh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bảo</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vệ</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thành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Hà</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Nội</a:t>
            </a:r>
            <a:r>
              <a:rPr lang="en-US" sz="4800" dirty="0" smtClean="0">
                <a:latin typeface="Times New Roman" pitchFamily="18" charset="0"/>
                <a:cs typeface="Times New Roman" pitchFamily="18" charset="0"/>
              </a:rPr>
              <a:t>.</a:t>
            </a:r>
            <a:endParaRPr lang="en-US" sz="4800" dirty="0">
              <a:latin typeface="Times New Roman" pitchFamily="18" charset="0"/>
              <a:cs typeface="Times New Roman" pitchFamily="18" charset="0"/>
            </a:endParaRPr>
          </a:p>
          <a:p>
            <a:r>
              <a:rPr lang="en-US" sz="4800" dirty="0">
                <a:latin typeface="Times New Roman" pitchFamily="18" charset="0"/>
                <a:cs typeface="Times New Roman" pitchFamily="18" charset="0"/>
              </a:rPr>
              <a:t>C. </a:t>
            </a:r>
            <a:r>
              <a:rPr lang="en-US" sz="4800" dirty="0" err="1" smtClean="0">
                <a:latin typeface="Times New Roman" pitchFamily="18" charset="0"/>
                <a:cs typeface="Times New Roman" pitchFamily="18" charset="0"/>
              </a:rPr>
              <a:t>Trận</a:t>
            </a:r>
            <a:r>
              <a:rPr lang="en-US" sz="4800" dirty="0" smtClean="0">
                <a:latin typeface="Times New Roman" pitchFamily="18" charset="0"/>
                <a:cs typeface="Times New Roman" pitchFamily="18" charset="0"/>
              </a:rPr>
              <a:t> ở </a:t>
            </a:r>
            <a:r>
              <a:rPr lang="en-US" sz="4800" dirty="0" err="1" smtClean="0">
                <a:latin typeface="Times New Roman" pitchFamily="18" charset="0"/>
                <a:cs typeface="Times New Roman" pitchFamily="18" charset="0"/>
              </a:rPr>
              <a:t>cửa</a:t>
            </a:r>
            <a:r>
              <a:rPr lang="en-US" sz="4800" dirty="0" smtClean="0">
                <a:latin typeface="Times New Roman" pitchFamily="18" charset="0"/>
                <a:cs typeface="Times New Roman" pitchFamily="18" charset="0"/>
              </a:rPr>
              <a:t> ô </a:t>
            </a:r>
            <a:r>
              <a:rPr lang="en-US" sz="4800" dirty="0" err="1" smtClean="0">
                <a:latin typeface="Times New Roman" pitchFamily="18" charset="0"/>
                <a:cs typeface="Times New Roman" pitchFamily="18" charset="0"/>
              </a:rPr>
              <a:t>Thanh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Hà</a:t>
            </a:r>
            <a:endParaRPr lang="en-US" sz="4800" dirty="0">
              <a:latin typeface="Times New Roman" pitchFamily="18" charset="0"/>
              <a:cs typeface="Times New Roman" pitchFamily="18" charset="0"/>
            </a:endParaRPr>
          </a:p>
          <a:p>
            <a:r>
              <a:rPr lang="en-US" sz="4800" dirty="0">
                <a:latin typeface="Times New Roman" pitchFamily="18" charset="0"/>
                <a:cs typeface="Times New Roman" pitchFamily="18" charset="0"/>
              </a:rPr>
              <a:t>D. </a:t>
            </a:r>
            <a:r>
              <a:rPr lang="en-US" sz="4800" dirty="0" err="1">
                <a:latin typeface="Times New Roman" pitchFamily="18" charset="0"/>
                <a:cs typeface="Times New Roman" pitchFamily="18" charset="0"/>
              </a:rPr>
              <a:t>Trận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phục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kích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của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quân</a:t>
            </a:r>
            <a:r>
              <a:rPr lang="en-US" sz="4800" dirty="0">
                <a:latin typeface="Times New Roman" pitchFamily="18" charset="0"/>
                <a:cs typeface="Times New Roman" pitchFamily="18" charset="0"/>
              </a:rPr>
              <a:t> ta ở </a:t>
            </a:r>
            <a:r>
              <a:rPr lang="en-US" sz="4800" dirty="0" err="1">
                <a:latin typeface="Times New Roman" pitchFamily="18" charset="0"/>
                <a:cs typeface="Times New Roman" pitchFamily="18" charset="0"/>
              </a:rPr>
              <a:t>ngoại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thành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Nội</a:t>
            </a:r>
            <a:r>
              <a:rPr lang="en-US" sz="4800" dirty="0">
                <a:latin typeface="Times New Roman" pitchFamily="18" charset="0"/>
                <a:cs typeface="Times New Roman" pitchFamily="18" charset="0"/>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8842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3711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28600" y="228600"/>
            <a:ext cx="8686800" cy="6186309"/>
          </a:xfrm>
          <a:prstGeom prst="rect">
            <a:avLst/>
          </a:prstGeom>
        </p:spPr>
        <p:txBody>
          <a:bodyPr wrap="square">
            <a:spAutoFit/>
          </a:bodyPr>
          <a:lstStyle/>
          <a:p>
            <a:r>
              <a:rPr lang="vi-VN" sz="3600" b="1" dirty="0">
                <a:latin typeface="Times New Roman" pitchFamily="18" charset="0"/>
                <a:cs typeface="Times New Roman" pitchFamily="18" charset="0"/>
              </a:rPr>
              <a:t>Câu </a:t>
            </a:r>
            <a:r>
              <a:rPr lang="en-US" sz="3600" b="1" dirty="0">
                <a:latin typeface="Times New Roman" pitchFamily="18" charset="0"/>
                <a:cs typeface="Times New Roman" pitchFamily="18" charset="0"/>
              </a:rPr>
              <a:t>7.    </a:t>
            </a:r>
            <a:r>
              <a:rPr lang="en-US" sz="3600" b="1" i="1" dirty="0">
                <a:latin typeface="Times New Roman" pitchFamily="18" charset="0"/>
                <a:cs typeface="Times New Roman" pitchFamily="18" charset="0"/>
              </a:rPr>
              <a:t>“</a:t>
            </a:r>
            <a:r>
              <a:rPr lang="en-US" sz="3600" b="1" i="1" dirty="0" err="1">
                <a:latin typeface="Times New Roman" pitchFamily="18" charset="0"/>
                <a:cs typeface="Times New Roman" pitchFamily="18" charset="0"/>
              </a:rPr>
              <a:t>Dập</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dìu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trống</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đánh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cờ</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xiêu</a:t>
            </a:r>
            <a:endParaRPr lang="en-US" sz="3600" dirty="0">
              <a:latin typeface="Times New Roman" pitchFamily="18" charset="0"/>
              <a:cs typeface="Times New Roman" pitchFamily="18" charset="0"/>
            </a:endParaRPr>
          </a:p>
          <a:p>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Phen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này</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quyết</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đánh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cả</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triều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lẫn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Tây</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Là</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khẩu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hiệu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được</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nêu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trong</a:t>
            </a:r>
            <a:r>
              <a:rPr lang="en-US" sz="3600" b="1" i="1" dirty="0">
                <a:latin typeface="Times New Roman" pitchFamily="18" charset="0"/>
                <a:cs typeface="Times New Roman" pitchFamily="18" charset="0"/>
              </a:rPr>
              <a:t>:</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A. </a:t>
            </a:r>
            <a:r>
              <a:rPr lang="en-US" sz="3600" dirty="0" err="1">
                <a:latin typeface="Times New Roman" pitchFamily="18" charset="0"/>
                <a:cs typeface="Times New Roman" pitchFamily="18" charset="0"/>
              </a:rPr>
              <a:t>Khởi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nghĩa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Nguyễn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Mậu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Kiến</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Thái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Bình</a:t>
            </a:r>
            <a:r>
              <a:rPr lang="en-US" sz="3600" dirty="0">
                <a:latin typeface="Times New Roman" pitchFamily="18" charset="0"/>
                <a:cs typeface="Times New Roman" pitchFamily="18" charset="0"/>
              </a:rPr>
              <a:t>. </a:t>
            </a:r>
          </a:p>
          <a:p>
            <a:r>
              <a:rPr lang="en-US" sz="3600" dirty="0">
                <a:latin typeface="Times New Roman" pitchFamily="18" charset="0"/>
                <a:cs typeface="Times New Roman" pitchFamily="18" charset="0"/>
              </a:rPr>
              <a:t>B. </a:t>
            </a:r>
            <a:r>
              <a:rPr lang="en-US" sz="3600" dirty="0" err="1">
                <a:latin typeface="Times New Roman" pitchFamily="18" charset="0"/>
                <a:cs typeface="Times New Roman" pitchFamily="18" charset="0"/>
              </a:rPr>
              <a:t>Khởi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nghĩa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Phạm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Nghị</a:t>
            </a:r>
            <a:r>
              <a:rPr lang="en-US" sz="3600" dirty="0">
                <a:latin typeface="Times New Roman" pitchFamily="18" charset="0"/>
                <a:cs typeface="Times New Roman" pitchFamily="18" charset="0"/>
              </a:rPr>
              <a:t> ở Nam </a:t>
            </a:r>
            <a:r>
              <a:rPr lang="en-US" sz="3600" dirty="0" err="1">
                <a:latin typeface="Times New Roman" pitchFamily="18" charset="0"/>
                <a:cs typeface="Times New Roman" pitchFamily="18" charset="0"/>
              </a:rPr>
              <a:t>Định</a:t>
            </a:r>
            <a:r>
              <a:rPr lang="en-US" sz="3600" dirty="0">
                <a:latin typeface="Times New Roman" pitchFamily="18" charset="0"/>
                <a:cs typeface="Times New Roman" pitchFamily="18" charset="0"/>
              </a:rPr>
              <a:t>.</a:t>
            </a:r>
          </a:p>
          <a:p>
            <a:r>
              <a:rPr lang="en-US" sz="3600" dirty="0">
                <a:latin typeface="Times New Roman" pitchFamily="18" charset="0"/>
                <a:cs typeface="Times New Roman" pitchFamily="18" charset="0"/>
              </a:rPr>
              <a:t>C. </a:t>
            </a:r>
            <a:r>
              <a:rPr lang="en-US" sz="3600" dirty="0" err="1">
                <a:latin typeface="Times New Roman" pitchFamily="18" charset="0"/>
                <a:cs typeface="Times New Roman" pitchFamily="18" charset="0"/>
              </a:rPr>
              <a:t>Khởi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nghĩa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Tấn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Như</a:t>
            </a:r>
            <a:r>
              <a:rPr lang="en-US" sz="3600" dirty="0">
                <a:latin typeface="Times New Roman" pitchFamily="18" charset="0"/>
                <a:cs typeface="Times New Roman" pitchFamily="18" charset="0"/>
              </a:rPr>
              <a:t> Mai ở </a:t>
            </a:r>
            <a:r>
              <a:rPr lang="en-US" sz="3600" dirty="0" err="1">
                <a:latin typeface="Times New Roman" pitchFamily="18" charset="0"/>
                <a:cs typeface="Times New Roman" pitchFamily="18" charset="0"/>
              </a:rPr>
              <a:t>Nghệ-Tĩnh</a:t>
            </a:r>
            <a:r>
              <a:rPr lang="en-US" sz="3600" dirty="0">
                <a:latin typeface="Times New Roman" pitchFamily="18" charset="0"/>
                <a:cs typeface="Times New Roman" pitchFamily="18" charset="0"/>
              </a:rPr>
              <a:t>.                                                          </a:t>
            </a:r>
          </a:p>
          <a:p>
            <a:r>
              <a:rPr lang="en-US" sz="3600" dirty="0">
                <a:latin typeface="Times New Roman" pitchFamily="18" charset="0"/>
                <a:cs typeface="Times New Roman" pitchFamily="18" charset="0"/>
              </a:rPr>
              <a:t>D. </a:t>
            </a:r>
            <a:r>
              <a:rPr lang="en-US" sz="3600" dirty="0" err="1">
                <a:latin typeface="Times New Roman" pitchFamily="18" charset="0"/>
                <a:cs typeface="Times New Roman" pitchFamily="18" charset="0"/>
              </a:rPr>
              <a:t>Trận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Cầu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Giấy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Viêm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Vĩnh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Phúc</a:t>
            </a:r>
            <a:r>
              <a:rPr lang="en-US" sz="3600" dirty="0">
                <a:latin typeface="Times New Roman" pitchFamily="18" charset="0"/>
                <a:cs typeface="Times New Roman" pitchFamily="18" charset="0"/>
              </a:rPr>
              <a:t> .</a:t>
            </a:r>
          </a:p>
        </p:txBody>
      </p:sp>
    </p:spTree>
    <p:extLst>
      <p:ext uri="{BB962C8B-B14F-4D97-AF65-F5344CB8AC3E}">
        <p14:creationId xmlns:p14="http://schemas.microsoft.com/office/powerpoint/2010/main" val="1032513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28600" y="228600"/>
            <a:ext cx="8686800" cy="6186309"/>
          </a:xfrm>
          <a:prstGeom prst="rect">
            <a:avLst/>
          </a:prstGeom>
        </p:spPr>
        <p:txBody>
          <a:bodyPr wrap="square">
            <a:spAutoFit/>
          </a:bodyPr>
          <a:lstStyle/>
          <a:p>
            <a:r>
              <a:rPr lang="vi-VN" sz="3600" b="1" dirty="0">
                <a:latin typeface="Times New Roman" pitchFamily="18" charset="0"/>
                <a:cs typeface="Times New Roman" pitchFamily="18" charset="0"/>
              </a:rPr>
              <a:t>Câu </a:t>
            </a:r>
            <a:r>
              <a:rPr lang="en-US" sz="3600" b="1" dirty="0">
                <a:latin typeface="Times New Roman" pitchFamily="18" charset="0"/>
                <a:cs typeface="Times New Roman" pitchFamily="18" charset="0"/>
              </a:rPr>
              <a:t>7.    </a:t>
            </a:r>
            <a:r>
              <a:rPr lang="en-US" sz="3600" b="1" i="1" dirty="0">
                <a:latin typeface="Times New Roman" pitchFamily="18" charset="0"/>
                <a:cs typeface="Times New Roman" pitchFamily="18" charset="0"/>
              </a:rPr>
              <a:t>“</a:t>
            </a:r>
            <a:r>
              <a:rPr lang="en-US" sz="3600" b="1" i="1" dirty="0" err="1">
                <a:latin typeface="Times New Roman" pitchFamily="18" charset="0"/>
                <a:cs typeface="Times New Roman" pitchFamily="18" charset="0"/>
              </a:rPr>
              <a:t>Dập</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dìu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trống</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đánh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cờ</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xiêu</a:t>
            </a:r>
            <a:endParaRPr lang="en-US" sz="3600" dirty="0">
              <a:latin typeface="Times New Roman" pitchFamily="18" charset="0"/>
              <a:cs typeface="Times New Roman" pitchFamily="18" charset="0"/>
            </a:endParaRPr>
          </a:p>
          <a:p>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Phen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này</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quyết</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đánh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cả</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triều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lẫn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Tây</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Là</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khẩu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hiệu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được</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nêu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trong</a:t>
            </a:r>
            <a:r>
              <a:rPr lang="en-US" sz="3600" b="1" i="1" dirty="0">
                <a:latin typeface="Times New Roman" pitchFamily="18" charset="0"/>
                <a:cs typeface="Times New Roman" pitchFamily="18" charset="0"/>
              </a:rPr>
              <a:t>:</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A. </a:t>
            </a:r>
            <a:r>
              <a:rPr lang="en-US" sz="3600" dirty="0" err="1">
                <a:latin typeface="Times New Roman" pitchFamily="18" charset="0"/>
                <a:cs typeface="Times New Roman" pitchFamily="18" charset="0"/>
              </a:rPr>
              <a:t>Khởi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nghĩa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Nguyễn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Mậu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Kiến</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Thái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Bình</a:t>
            </a:r>
            <a:r>
              <a:rPr lang="en-US" sz="3600" dirty="0">
                <a:latin typeface="Times New Roman" pitchFamily="18" charset="0"/>
                <a:cs typeface="Times New Roman" pitchFamily="18" charset="0"/>
              </a:rPr>
              <a:t>. </a:t>
            </a:r>
          </a:p>
          <a:p>
            <a:r>
              <a:rPr lang="en-US" sz="3600" dirty="0">
                <a:latin typeface="Times New Roman" pitchFamily="18" charset="0"/>
                <a:cs typeface="Times New Roman" pitchFamily="18" charset="0"/>
              </a:rPr>
              <a:t>B. </a:t>
            </a:r>
            <a:r>
              <a:rPr lang="en-US" sz="3600" dirty="0" err="1">
                <a:latin typeface="Times New Roman" pitchFamily="18" charset="0"/>
                <a:cs typeface="Times New Roman" pitchFamily="18" charset="0"/>
              </a:rPr>
              <a:t>Khởi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nghĩa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Phạm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Nghị</a:t>
            </a:r>
            <a:r>
              <a:rPr lang="en-US" sz="3600" dirty="0">
                <a:latin typeface="Times New Roman" pitchFamily="18" charset="0"/>
                <a:cs typeface="Times New Roman" pitchFamily="18" charset="0"/>
              </a:rPr>
              <a:t> ở Nam </a:t>
            </a:r>
            <a:r>
              <a:rPr lang="en-US" sz="3600" dirty="0" err="1">
                <a:latin typeface="Times New Roman" pitchFamily="18" charset="0"/>
                <a:cs typeface="Times New Roman" pitchFamily="18" charset="0"/>
              </a:rPr>
              <a:t>Định</a:t>
            </a:r>
            <a:r>
              <a:rPr lang="en-US" sz="3600" dirty="0">
                <a:latin typeface="Times New Roman" pitchFamily="18" charset="0"/>
                <a:cs typeface="Times New Roman" pitchFamily="18" charset="0"/>
              </a:rPr>
              <a:t>.</a:t>
            </a:r>
          </a:p>
          <a:p>
            <a:r>
              <a:rPr lang="en-US" sz="3600" dirty="0" smtClean="0">
                <a:latin typeface="Times New Roman" pitchFamily="18" charset="0"/>
                <a:cs typeface="Times New Roman" pitchFamily="18" charset="0"/>
              </a:rPr>
              <a:t>      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nghĩa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Tấn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Như</a:t>
            </a:r>
            <a:r>
              <a:rPr lang="en-US" sz="3600" dirty="0">
                <a:latin typeface="Times New Roman" pitchFamily="18" charset="0"/>
                <a:cs typeface="Times New Roman" pitchFamily="18" charset="0"/>
              </a:rPr>
              <a:t> Mai ở </a:t>
            </a:r>
            <a:r>
              <a:rPr lang="en-US" sz="3600" dirty="0" err="1">
                <a:latin typeface="Times New Roman" pitchFamily="18" charset="0"/>
                <a:cs typeface="Times New Roman" pitchFamily="18" charset="0"/>
              </a:rPr>
              <a:t>Nghệ-Tĩnh</a:t>
            </a:r>
            <a:r>
              <a:rPr lang="en-US" sz="3600" dirty="0">
                <a:latin typeface="Times New Roman" pitchFamily="18" charset="0"/>
                <a:cs typeface="Times New Roman" pitchFamily="18" charset="0"/>
              </a:rPr>
              <a:t>.                                                          </a:t>
            </a:r>
          </a:p>
          <a:p>
            <a:r>
              <a:rPr lang="en-US" sz="3600" dirty="0">
                <a:latin typeface="Times New Roman" pitchFamily="18" charset="0"/>
                <a:cs typeface="Times New Roman" pitchFamily="18" charset="0"/>
              </a:rPr>
              <a:t>D. </a:t>
            </a:r>
            <a:r>
              <a:rPr lang="en-US" sz="3600" dirty="0" err="1">
                <a:latin typeface="Times New Roman" pitchFamily="18" charset="0"/>
                <a:cs typeface="Times New Roman" pitchFamily="18" charset="0"/>
              </a:rPr>
              <a:t>Trận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Cầu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Giấy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Viêm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Vĩnh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Phúc</a:t>
            </a:r>
            <a:r>
              <a:rPr lang="en-US" sz="3600" dirty="0">
                <a:latin typeface="Times New Roman" pitchFamily="18" charset="0"/>
                <a:cs typeface="Times New Roman" pitchFamily="18" charset="0"/>
              </a:rPr>
              <a:t>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3" y="4114800"/>
            <a:ext cx="88423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6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1" y="381000"/>
            <a:ext cx="8305800" cy="249299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6000" b="1" dirty="0" smtClean="0">
                <a:solidFill>
                  <a:srgbClr val="FF0000"/>
                </a:solidFill>
                <a:sym typeface="Wingdings"/>
              </a:rPr>
              <a:t></a:t>
            </a:r>
            <a:r>
              <a:rPr lang="en-US" sz="3600" b="1" dirty="0" smtClean="0">
                <a:solidFill>
                  <a:srgbClr val="FF0000"/>
                </a:solidFill>
                <a:sym typeface="Wingdings"/>
              </a:rPr>
              <a:t> </a:t>
            </a:r>
            <a:r>
              <a:rPr lang="en-US" sz="3600" b="1" dirty="0" err="1" smtClean="0">
                <a:latin typeface="Times New Roman" pitchFamily="18" charset="0"/>
                <a:cs typeface="Times New Roman" pitchFamily="18" charset="0"/>
              </a:rPr>
              <a:t>CHỦ</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ĐỀ</a:t>
            </a:r>
            <a:r>
              <a:rPr lang="en-US" sz="3600" b="1" dirty="0">
                <a:latin typeface="Times New Roman" pitchFamily="18" charset="0"/>
                <a:cs typeface="Times New Roman" pitchFamily="18" charset="0"/>
              </a:rPr>
              <a:t> 11: </a:t>
            </a:r>
            <a:r>
              <a:rPr lang="en-US" sz="3600" b="1" dirty="0" err="1">
                <a:latin typeface="Times New Roman" pitchFamily="18" charset="0"/>
                <a:cs typeface="Times New Roman" pitchFamily="18" charset="0"/>
              </a:rPr>
              <a:t>CUỘC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CHIẾN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THỰC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PHÁP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TỪ</a:t>
            </a:r>
            <a:r>
              <a:rPr lang="en-US" sz="3600" b="1" dirty="0">
                <a:latin typeface="Times New Roman" pitchFamily="18" charset="0"/>
                <a:cs typeface="Times New Roman" pitchFamily="18" charset="0"/>
              </a:rPr>
              <a:t> 1858 </a:t>
            </a:r>
            <a:r>
              <a:rPr lang="en-US" sz="3600" b="1" dirty="0" err="1">
                <a:latin typeface="Times New Roman" pitchFamily="18" charset="0"/>
                <a:cs typeface="Times New Roman" pitchFamily="18" charset="0"/>
              </a:rPr>
              <a:t>ĐẾN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CUỐI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THẾ</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KỈ</a:t>
            </a:r>
            <a:r>
              <a:rPr lang="en-US" sz="3600" b="1" dirty="0">
                <a:latin typeface="Times New Roman" pitchFamily="18" charset="0"/>
                <a:cs typeface="Times New Roman" pitchFamily="18" charset="0"/>
              </a:rPr>
              <a:t> XIX</a:t>
            </a:r>
            <a:endParaRPr lang="en-US" sz="3600" dirty="0">
              <a:latin typeface="Times New Roman" pitchFamily="18" charset="0"/>
              <a:cs typeface="Times New Roman" pitchFamily="18" charset="0"/>
            </a:endParaRPr>
          </a:p>
          <a:p>
            <a:endParaRPr lang="en-US" sz="2400" dirty="0"/>
          </a:p>
        </p:txBody>
      </p:sp>
      <p:sp>
        <p:nvSpPr>
          <p:cNvPr id="5" name="TextBox 4"/>
          <p:cNvSpPr txBox="1"/>
          <p:nvPr/>
        </p:nvSpPr>
        <p:spPr>
          <a:xfrm>
            <a:off x="495300" y="329540"/>
            <a:ext cx="8382001" cy="553997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6600" b="1" dirty="0" err="1" smtClean="0">
                <a:solidFill>
                  <a:srgbClr val="FF0000"/>
                </a:solidFill>
                <a:latin typeface="Times New Roman" pitchFamily="18" charset="0"/>
                <a:cs typeface="Times New Roman" pitchFamily="18" charset="0"/>
                <a:sym typeface="Wingdings"/>
              </a:rPr>
              <a:t>Bài</a:t>
            </a:r>
            <a:r>
              <a:rPr lang="en-US" sz="6600" b="1" dirty="0" smtClean="0">
                <a:solidFill>
                  <a:srgbClr val="FF0000"/>
                </a:solidFill>
                <a:latin typeface="Times New Roman" pitchFamily="18" charset="0"/>
                <a:cs typeface="Times New Roman" pitchFamily="18" charset="0"/>
                <a:sym typeface="Wingdings"/>
              </a:rPr>
              <a:t> 25 </a:t>
            </a:r>
            <a:r>
              <a:rPr lang="en-US" sz="6600" b="1" dirty="0" err="1">
                <a:latin typeface="Times New Roman" pitchFamily="18" charset="0"/>
                <a:cs typeface="Times New Roman" pitchFamily="18" charset="0"/>
              </a:rPr>
              <a:t>KHÁNG</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CHIẾN</a:t>
            </a:r>
            <a:r>
              <a:rPr lang="en-US" sz="6600" b="1" dirty="0">
                <a:latin typeface="Times New Roman" pitchFamily="18" charset="0"/>
                <a:cs typeface="Times New Roman" pitchFamily="18" charset="0"/>
              </a:rPr>
              <a:t> LAN </a:t>
            </a:r>
            <a:r>
              <a:rPr lang="en-US" sz="6600" b="1" dirty="0" err="1">
                <a:latin typeface="Times New Roman" pitchFamily="18" charset="0"/>
                <a:cs typeface="Times New Roman" pitchFamily="18" charset="0"/>
              </a:rPr>
              <a:t>RỘNG</a:t>
            </a:r>
            <a:r>
              <a:rPr lang="en-US" sz="6600" b="1" dirty="0">
                <a:latin typeface="Times New Roman" pitchFamily="18" charset="0"/>
                <a:cs typeface="Times New Roman" pitchFamily="18" charset="0"/>
              </a:rPr>
              <a:t> RA </a:t>
            </a:r>
            <a:r>
              <a:rPr lang="en-US" sz="6600" b="1" dirty="0" err="1">
                <a:latin typeface="Times New Roman" pitchFamily="18" charset="0"/>
                <a:cs typeface="Times New Roman" pitchFamily="18" charset="0"/>
              </a:rPr>
              <a:t>TOÀN</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QUỐC</a:t>
            </a:r>
            <a:r>
              <a:rPr lang="en-US" sz="6600" b="1" dirty="0">
                <a:latin typeface="Times New Roman" pitchFamily="18" charset="0"/>
                <a:cs typeface="Times New Roman" pitchFamily="18" charset="0"/>
              </a:rPr>
              <a:t> (1873-1884)</a:t>
            </a:r>
            <a:r>
              <a:rPr lang="en-US" sz="6600" dirty="0">
                <a:latin typeface="Times New Roman" pitchFamily="18" charset="0"/>
                <a:cs typeface="Times New Roman" pitchFamily="18" charset="0"/>
              </a:rPr>
              <a:t> </a:t>
            </a:r>
            <a:endParaRPr lang="en-US" sz="6600" dirty="0" smtClean="0">
              <a:latin typeface="Times New Roman" pitchFamily="18" charset="0"/>
              <a:cs typeface="Times New Roman" pitchFamily="18" charset="0"/>
            </a:endParaRPr>
          </a:p>
          <a:p>
            <a:pPr marL="571500" indent="-571500" algn="ctr">
              <a:buFont typeface="Wingdings"/>
              <a:buChar char="@"/>
            </a:pPr>
            <a:r>
              <a:rPr lang="en-US" sz="6600" b="1" dirty="0" err="1" smtClean="0">
                <a:solidFill>
                  <a:srgbClr val="002060"/>
                </a:solidFill>
                <a:latin typeface="Times New Roman" pitchFamily="18" charset="0"/>
                <a:cs typeface="Times New Roman" pitchFamily="18" charset="0"/>
              </a:rPr>
              <a:t>Sgk</a:t>
            </a:r>
            <a:r>
              <a:rPr lang="en-US" sz="6600" b="1" dirty="0" smtClean="0">
                <a:solidFill>
                  <a:srgbClr val="002060"/>
                </a:solidFill>
                <a:latin typeface="Times New Roman" pitchFamily="18" charset="0"/>
                <a:cs typeface="Times New Roman" pitchFamily="18" charset="0"/>
              </a:rPr>
              <a:t> </a:t>
            </a:r>
            <a:r>
              <a:rPr lang="en-US" sz="6600" b="1" dirty="0" err="1" smtClean="0">
                <a:solidFill>
                  <a:srgbClr val="002060"/>
                </a:solidFill>
                <a:latin typeface="Times New Roman" pitchFamily="18" charset="0"/>
                <a:cs typeface="Times New Roman" pitchFamily="18" charset="0"/>
              </a:rPr>
              <a:t>trang</a:t>
            </a:r>
            <a:r>
              <a:rPr lang="en-US" sz="6600" b="1" dirty="0" smtClean="0">
                <a:solidFill>
                  <a:srgbClr val="002060"/>
                </a:solidFill>
                <a:latin typeface="Times New Roman" pitchFamily="18" charset="0"/>
                <a:cs typeface="Times New Roman" pitchFamily="18" charset="0"/>
              </a:rPr>
              <a:t> 119-124</a:t>
            </a:r>
            <a:endParaRPr lang="en-US" sz="6600" dirty="0">
              <a:solidFill>
                <a:srgbClr val="002060"/>
              </a:solidFill>
              <a:latin typeface="Times New Roman" pitchFamily="18" charset="0"/>
              <a:cs typeface="Times New Roman" pitchFamily="18" charset="0"/>
            </a:endParaRPr>
          </a:p>
          <a:p>
            <a:pPr algn="ctr"/>
            <a:endParaRPr lang="en-US" sz="2400" dirty="0">
              <a:solidFill>
                <a:srgbClr val="FF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4902"/>
            <a:ext cx="5667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09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8,1534530380,F:\desktop\trình chiếu\BAI 20_pptx\Media.ppcx"/>
  <p:tag name="HTML_SHAPEINFO" val="&lt;SlideThumbPath val=&quot;Slide8.PNG&quot;/&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C779C0A2-3166-4003-9380-2EB5466B8613}&quot;/&gt;&lt;isInvalidForFieldText val=&quot;0&quot;/&gt;&lt;Image&gt;&lt;filename val=&quot;C:\Users\ADMINI~1\AppData\Local\Temp\~Ca588A\data\asimages\{C779C0A2-3166-4003-9380-2EB5466B8613}_8.png&quot;/&gt;&lt;left val=&quot;66&quot;/&gt;&lt;top val=&quot;482&quot;/&gt;&lt;width val=&quot;613&quot;/&gt;&lt;height val=&quot;54&quot;/&gt;&lt;hasText val=&quot;1&quot;/&gt;&lt;/Image&gt;&lt;/ThreeDShapeInfo&gt;"/>
  <p:tag name="PRESENTER_SHAPETEXTINFO" val="&lt;ShapeTextInfo&gt;&lt;TableIndex row=&quot;-1&quot; col=&quot;-1&quot;&gt;&lt;linesCount val=&quot;1&quot;/&gt;&lt;lineCharCount val=&quot;4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PSNARRATION" val="8,1534530380,F:\desktop\trình chiếu\BAI 20_pptx\Media.ppcx"/>
  <p:tag name="HTML_SHAPEINFO" val="&lt;SlideThumbPath val=&quot;Slide8.PNG&quot;/&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779C0A2-3166-4003-9380-2EB5466B8613}&quot;/&gt;&lt;isInvalidForFieldText val=&quot;0&quot;/&gt;&lt;Image&gt;&lt;filename val=&quot;C:\Users\ADMINI~1\AppData\Local\Temp\~Ca588A\data\asimages\{C779C0A2-3166-4003-9380-2EB5466B8613}_8.png&quot;/&gt;&lt;left val=&quot;66&quot;/&gt;&lt;top val=&quot;482&quot;/&gt;&lt;width val=&quot;613&quot;/&gt;&lt;height val=&quot;54&quot;/&gt;&lt;hasText val=&quot;1&quot;/&gt;&lt;/Image&gt;&lt;/ThreeDShapeInfo&gt;"/>
  <p:tag name="PRESENTER_SHAPETEXTINFO" val="&lt;ShapeTextInfo&gt;&lt;TableIndex row=&quot;-1&quot; col=&quot;-1&quot;&gt;&lt;linesCount val=&quot;1&quot;/&gt;&lt;lineCharCount val=&quot;4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588A\data\asimages\{E0304EEF-BDF7-46FB-BB4E-2689E09BD196}_13.png&quot;/&gt;&lt;left val=&quot;78&quot;/&gt;&lt;top val=&quot;206&quot;/&gt;&lt;width val=&quot;205&quot;/&gt;&lt;height val=&quot;51&quot;/&gt;&lt;hasText val=&quot;1&quot;/&gt;&lt;/Image&gt;&lt;/ThreeDShapeInfo&gt;"/>
  <p:tag name="PRESENTER_SHAPETEXTINFO" val="&lt;ShapeTextInfo&gt;&lt;TableIndex row=&quot;-1&quot; col=&quot;-1&quot;&gt;&lt;linesCount val=&quot;1&quot;/&gt;&lt;lineCharCount val=&quot;13&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PSNARRATION" val="8,1534530380,F:\desktop\trình chiếu\BAI 20_pptx\Media.ppcx"/>
  <p:tag name="HTML_SHAPEINFO" val="&lt;SlideThumbPath val=&quot;Slide8.PNG&quot;/&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779C0A2-3166-4003-9380-2EB5466B8613}&quot;/&gt;&lt;isInvalidForFieldText val=&quot;0&quot;/&gt;&lt;Image&gt;&lt;filename val=&quot;C:\Users\ADMINI~1\AppData\Local\Temp\~Ca588A\data\asimages\{C779C0A2-3166-4003-9380-2EB5466B8613}_8.png&quot;/&gt;&lt;left val=&quot;66&quot;/&gt;&lt;top val=&quot;482&quot;/&gt;&lt;width val=&quot;613&quot;/&gt;&lt;height val=&quot;54&quot;/&gt;&lt;hasText val=&quot;1&quot;/&gt;&lt;/Image&gt;&lt;/ThreeDShapeInfo&gt;"/>
  <p:tag name="PRESENTER_SHAPETEXTINFO" val="&lt;ShapeTextInfo&gt;&lt;TableIndex row=&quot;-1&quot; col=&quot;-1&quot;&gt;&lt;linesCount val=&quot;1&quot;/&gt;&lt;lineCharCount val=&quot;4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588A\data\asimages\{E0304EEF-BDF7-46FB-BB4E-2689E09BD196}_13.png&quot;/&gt;&lt;left val=&quot;78&quot;/&gt;&lt;top val=&quot;206&quot;/&gt;&lt;width val=&quot;205&quot;/&gt;&lt;height val=&quot;51&quot;/&gt;&lt;hasText val=&quot;1&quot;/&gt;&lt;/Image&gt;&lt;/ThreeDShapeInfo&gt;"/>
  <p:tag name="PRESENTER_SHAPETEXTINFO" val="&lt;ShapeTextInfo&gt;&lt;TableIndex row=&quot;-1&quot; col=&quot;-1&quot;&gt;&lt;linesCount val=&quot;1&quot;/&gt;&lt;lineCharCount val=&quot;13&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TotalTime>
  <Words>2274</Words>
  <Application>Microsoft Office PowerPoint</Application>
  <PresentationFormat>On-screen Show (4:3)</PresentationFormat>
  <Paragraphs>225</Paragraphs>
  <Slides>53</Slides>
  <Notes>10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55</cp:revision>
  <dcterms:created xsi:type="dcterms:W3CDTF">2022-01-20T08:18:39Z</dcterms:created>
  <dcterms:modified xsi:type="dcterms:W3CDTF">2023-03-30T14:20:11Z</dcterms:modified>
</cp:coreProperties>
</file>