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81" r:id="rId3"/>
    <p:sldId id="274" r:id="rId4"/>
    <p:sldId id="291" r:id="rId5"/>
    <p:sldId id="290" r:id="rId6"/>
    <p:sldId id="289" r:id="rId7"/>
    <p:sldId id="293" r:id="rId8"/>
    <p:sldId id="279" r:id="rId9"/>
    <p:sldId id="277" r:id="rId10"/>
    <p:sldId id="276" r:id="rId11"/>
    <p:sldId id="300" r:id="rId12"/>
    <p:sldId id="275" r:id="rId13"/>
    <p:sldId id="294" r:id="rId14"/>
    <p:sldId id="273" r:id="rId15"/>
    <p:sldId id="295" r:id="rId16"/>
    <p:sldId id="257" r:id="rId17"/>
    <p:sldId id="299" r:id="rId18"/>
    <p:sldId id="297" r:id="rId19"/>
    <p:sldId id="261" r:id="rId20"/>
    <p:sldId id="264" r:id="rId21"/>
    <p:sldId id="267" r:id="rId22"/>
    <p:sldId id="269" r:id="rId23"/>
    <p:sldId id="271"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9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DC22FA-8641-4C6C-8412-1F41DC413D5C}"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EC7E8-CCEC-4B79-9536-1A8CF6907E8A}" type="slidenum">
              <a:rPr lang="en-US" smtClean="0"/>
              <a:t>‹#›</a:t>
            </a:fld>
            <a:endParaRPr lang="en-US"/>
          </a:p>
        </p:txBody>
      </p:sp>
    </p:spTree>
    <p:extLst>
      <p:ext uri="{BB962C8B-B14F-4D97-AF65-F5344CB8AC3E}">
        <p14:creationId xmlns:p14="http://schemas.microsoft.com/office/powerpoint/2010/main" val="250186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C22FA-8641-4C6C-8412-1F41DC413D5C}"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EC7E8-CCEC-4B79-9536-1A8CF6907E8A}" type="slidenum">
              <a:rPr lang="en-US" smtClean="0"/>
              <a:t>‹#›</a:t>
            </a:fld>
            <a:endParaRPr lang="en-US"/>
          </a:p>
        </p:txBody>
      </p:sp>
    </p:spTree>
    <p:extLst>
      <p:ext uri="{BB962C8B-B14F-4D97-AF65-F5344CB8AC3E}">
        <p14:creationId xmlns:p14="http://schemas.microsoft.com/office/powerpoint/2010/main" val="291265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C22FA-8641-4C6C-8412-1F41DC413D5C}"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EC7E8-CCEC-4B79-9536-1A8CF6907E8A}" type="slidenum">
              <a:rPr lang="en-US" smtClean="0"/>
              <a:t>‹#›</a:t>
            </a:fld>
            <a:endParaRPr lang="en-US"/>
          </a:p>
        </p:txBody>
      </p:sp>
    </p:spTree>
    <p:extLst>
      <p:ext uri="{BB962C8B-B14F-4D97-AF65-F5344CB8AC3E}">
        <p14:creationId xmlns:p14="http://schemas.microsoft.com/office/powerpoint/2010/main" val="332043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C22FA-8641-4C6C-8412-1F41DC413D5C}"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EC7E8-CCEC-4B79-9536-1A8CF6907E8A}" type="slidenum">
              <a:rPr lang="en-US" smtClean="0"/>
              <a:t>‹#›</a:t>
            </a:fld>
            <a:endParaRPr lang="en-US"/>
          </a:p>
        </p:txBody>
      </p:sp>
    </p:spTree>
    <p:extLst>
      <p:ext uri="{BB962C8B-B14F-4D97-AF65-F5344CB8AC3E}">
        <p14:creationId xmlns:p14="http://schemas.microsoft.com/office/powerpoint/2010/main" val="27425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DC22FA-8641-4C6C-8412-1F41DC413D5C}"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EC7E8-CCEC-4B79-9536-1A8CF6907E8A}" type="slidenum">
              <a:rPr lang="en-US" smtClean="0"/>
              <a:t>‹#›</a:t>
            </a:fld>
            <a:endParaRPr lang="en-US"/>
          </a:p>
        </p:txBody>
      </p:sp>
    </p:spTree>
    <p:extLst>
      <p:ext uri="{BB962C8B-B14F-4D97-AF65-F5344CB8AC3E}">
        <p14:creationId xmlns:p14="http://schemas.microsoft.com/office/powerpoint/2010/main" val="9369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DC22FA-8641-4C6C-8412-1F41DC413D5C}"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EC7E8-CCEC-4B79-9536-1A8CF6907E8A}" type="slidenum">
              <a:rPr lang="en-US" smtClean="0"/>
              <a:t>‹#›</a:t>
            </a:fld>
            <a:endParaRPr lang="en-US"/>
          </a:p>
        </p:txBody>
      </p:sp>
    </p:spTree>
    <p:extLst>
      <p:ext uri="{BB962C8B-B14F-4D97-AF65-F5344CB8AC3E}">
        <p14:creationId xmlns:p14="http://schemas.microsoft.com/office/powerpoint/2010/main" val="349957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DC22FA-8641-4C6C-8412-1F41DC413D5C}"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0EC7E8-CCEC-4B79-9536-1A8CF6907E8A}" type="slidenum">
              <a:rPr lang="en-US" smtClean="0"/>
              <a:t>‹#›</a:t>
            </a:fld>
            <a:endParaRPr lang="en-US"/>
          </a:p>
        </p:txBody>
      </p:sp>
    </p:spTree>
    <p:extLst>
      <p:ext uri="{BB962C8B-B14F-4D97-AF65-F5344CB8AC3E}">
        <p14:creationId xmlns:p14="http://schemas.microsoft.com/office/powerpoint/2010/main" val="97250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C22FA-8641-4C6C-8412-1F41DC413D5C}"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EC7E8-CCEC-4B79-9536-1A8CF6907E8A}" type="slidenum">
              <a:rPr lang="en-US" smtClean="0"/>
              <a:t>‹#›</a:t>
            </a:fld>
            <a:endParaRPr lang="en-US"/>
          </a:p>
        </p:txBody>
      </p:sp>
    </p:spTree>
    <p:extLst>
      <p:ext uri="{BB962C8B-B14F-4D97-AF65-F5344CB8AC3E}">
        <p14:creationId xmlns:p14="http://schemas.microsoft.com/office/powerpoint/2010/main" val="2840355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C22FA-8641-4C6C-8412-1F41DC413D5C}"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0EC7E8-CCEC-4B79-9536-1A8CF6907E8A}" type="slidenum">
              <a:rPr lang="en-US" smtClean="0"/>
              <a:t>‹#›</a:t>
            </a:fld>
            <a:endParaRPr lang="en-US"/>
          </a:p>
        </p:txBody>
      </p:sp>
    </p:spTree>
    <p:extLst>
      <p:ext uri="{BB962C8B-B14F-4D97-AF65-F5344CB8AC3E}">
        <p14:creationId xmlns:p14="http://schemas.microsoft.com/office/powerpoint/2010/main" val="3210580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DC22FA-8641-4C6C-8412-1F41DC413D5C}"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EC7E8-CCEC-4B79-9536-1A8CF6907E8A}" type="slidenum">
              <a:rPr lang="en-US" smtClean="0"/>
              <a:t>‹#›</a:t>
            </a:fld>
            <a:endParaRPr lang="en-US"/>
          </a:p>
        </p:txBody>
      </p:sp>
    </p:spTree>
    <p:extLst>
      <p:ext uri="{BB962C8B-B14F-4D97-AF65-F5344CB8AC3E}">
        <p14:creationId xmlns:p14="http://schemas.microsoft.com/office/powerpoint/2010/main" val="187917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DC22FA-8641-4C6C-8412-1F41DC413D5C}"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EC7E8-CCEC-4B79-9536-1A8CF6907E8A}" type="slidenum">
              <a:rPr lang="en-US" smtClean="0"/>
              <a:t>‹#›</a:t>
            </a:fld>
            <a:endParaRPr lang="en-US"/>
          </a:p>
        </p:txBody>
      </p:sp>
    </p:spTree>
    <p:extLst>
      <p:ext uri="{BB962C8B-B14F-4D97-AF65-F5344CB8AC3E}">
        <p14:creationId xmlns:p14="http://schemas.microsoft.com/office/powerpoint/2010/main" val="2996170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C22FA-8641-4C6C-8412-1F41DC413D5C}" type="datetimeFigureOut">
              <a:rPr lang="en-US" smtClean="0"/>
              <a:t>3/30/2023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EC7E8-CCEC-4B79-9536-1A8CF6907E8A}" type="slidenum">
              <a:rPr lang="en-US" smtClean="0"/>
              <a:t>‹#›</a:t>
            </a:fld>
            <a:endParaRPr lang="en-US"/>
          </a:p>
        </p:txBody>
      </p:sp>
    </p:spTree>
    <p:extLst>
      <p:ext uri="{BB962C8B-B14F-4D97-AF65-F5344CB8AC3E}">
        <p14:creationId xmlns:p14="http://schemas.microsoft.com/office/powerpoint/2010/main" val="2474766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giaoduc.net.vn/GDVN/Chien-thang-Dien-Bien-Phu-Bai-hoc-ve-phat-huy-suc-manh-dai-doan-ket-toan-dan-post176397.gd"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60873"/>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8801" y="1127166"/>
            <a:ext cx="5943600" cy="2554545"/>
          </a:xfrm>
          <a:prstGeom prst="rect">
            <a:avLst/>
          </a:prstGeom>
        </p:spPr>
        <p:txBody>
          <a:bodyPr wrap="square">
            <a:spAutoFit/>
          </a:bodyPr>
          <a:lstStyle/>
          <a:p>
            <a:r>
              <a:rPr lang="nl-NL" sz="4000" b="1" dirty="0">
                <a:solidFill>
                  <a:srgbClr val="FFFF00"/>
                </a:solidFill>
                <a:latin typeface="Times New Roman" pitchFamily="18" charset="0"/>
                <a:cs typeface="Times New Roman" pitchFamily="18" charset="0"/>
              </a:rPr>
              <a:t>CHỦ ĐỀ 10</a:t>
            </a:r>
            <a:endParaRPr lang="en-US" sz="4000" dirty="0">
              <a:solidFill>
                <a:srgbClr val="FFFF00"/>
              </a:solidFill>
              <a:latin typeface="Times New Roman" pitchFamily="18" charset="0"/>
              <a:cs typeface="Times New Roman" pitchFamily="18" charset="0"/>
            </a:endParaRPr>
          </a:p>
          <a:p>
            <a:r>
              <a:rPr lang="nl-NL" sz="4000" dirty="0">
                <a:solidFill>
                  <a:srgbClr val="FFFF00"/>
                </a:solidFill>
                <a:latin typeface="Times New Roman" pitchFamily="18" charset="0"/>
                <a:cs typeface="Times New Roman" pitchFamily="18" charset="0"/>
              </a:rPr>
              <a:t>VIỆT NAM TRONG NHỮNG NĂM  1946 - 1953</a:t>
            </a:r>
            <a:endParaRPr lang="en-US" sz="4000" dirty="0">
              <a:solidFill>
                <a:srgbClr val="FFFF00"/>
              </a:solidFill>
              <a:latin typeface="Times New Roman" pitchFamily="18" charset="0"/>
              <a:cs typeface="Times New Roman" pitchFamily="18" charset="0"/>
            </a:endParaRPr>
          </a:p>
        </p:txBody>
      </p:sp>
      <p:sp>
        <p:nvSpPr>
          <p:cNvPr id="5" name="Rectangle 4"/>
          <p:cNvSpPr/>
          <p:nvPr/>
        </p:nvSpPr>
        <p:spPr>
          <a:xfrm>
            <a:off x="5339940" y="665501"/>
            <a:ext cx="2432461"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THCS </a:t>
            </a:r>
            <a:r>
              <a:rPr lang="en-US" dirty="0" err="1">
                <a:latin typeface="Times New Roman" pitchFamily="18" charset="0"/>
                <a:cs typeface="Times New Roman" pitchFamily="18" charset="0"/>
              </a:rPr>
              <a:t>Ngô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Mây</a:t>
            </a:r>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Môn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Lịch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lớp</a:t>
            </a:r>
            <a:r>
              <a:rPr lang="en-US" dirty="0">
                <a:latin typeface="Times New Roman" pitchFamily="18" charset="0"/>
                <a:cs typeface="Times New Roman" pitchFamily="18" charset="0"/>
              </a:rPr>
              <a:t> 9</a:t>
            </a:r>
          </a:p>
          <a:p>
            <a:r>
              <a:rPr lang="en-US" dirty="0" err="1">
                <a:latin typeface="Times New Roman" pitchFamily="18" charset="0"/>
                <a:cs typeface="Times New Roman" pitchFamily="18" charset="0"/>
              </a:rPr>
              <a:t>GV</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Ngô</a:t>
            </a:r>
            <a:r>
              <a:rPr lang="en-US" dirty="0">
                <a:latin typeface="Times New Roman" pitchFamily="18" charset="0"/>
                <a:cs typeface="Times New Roman" pitchFamily="18" charset="0"/>
              </a:rPr>
              <a:t> Phi </a:t>
            </a:r>
            <a:r>
              <a:rPr lang="en-US" dirty="0" err="1">
                <a:latin typeface="Times New Roman" pitchFamily="18" charset="0"/>
                <a:cs typeface="Times New Roman" pitchFamily="18" charset="0"/>
              </a:rPr>
              <a:t>Nga</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7492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0" y="457200"/>
            <a:ext cx="8153400" cy="5632311"/>
          </a:xfrm>
          <a:prstGeom prst="rect">
            <a:avLst/>
          </a:prstGeom>
        </p:spPr>
        <p:txBody>
          <a:bodyPr wrap="square">
            <a:spAutoFit/>
          </a:bodyPr>
          <a:lstStyle/>
          <a:p>
            <a:r>
              <a:rPr lang="nl-NL" sz="4000" b="1" dirty="0">
                <a:latin typeface="Times New Roman" pitchFamily="18" charset="0"/>
                <a:cs typeface="Times New Roman" pitchFamily="18" charset="0"/>
              </a:rPr>
              <a:t>* Ý nghĩa</a:t>
            </a:r>
            <a:r>
              <a:rPr lang="nl-NL" sz="4000" dirty="0">
                <a:latin typeface="Times New Roman" pitchFamily="18" charset="0"/>
                <a:cs typeface="Times New Roman" pitchFamily="18" charset="0"/>
              </a:rPr>
              <a:t> : Cuộc chiến đấu ở các đô thị phía Bắc vĩ tuyến 16 đã </a:t>
            </a:r>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Tiêu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hao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sinh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lực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địch</a:t>
            </a:r>
            <a:r>
              <a:rPr lang="nl-NL" sz="4000" dirty="0">
                <a:latin typeface="Times New Roman" pitchFamily="18" charset="0"/>
                <a:cs typeface="Times New Roman" pitchFamily="18" charset="0"/>
              </a:rPr>
              <a:t> giam chân địch trong các đô thị, làm giảm bước tiến của chúng </a:t>
            </a:r>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Tạo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điều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kiện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Chính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phủ</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chủ</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lực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ta </a:t>
            </a:r>
            <a:r>
              <a:rPr lang="en-US" sz="4000" dirty="0" err="1">
                <a:latin typeface="Times New Roman" pitchFamily="18" charset="0"/>
                <a:cs typeface="Times New Roman" pitchFamily="18" charset="0"/>
              </a:rPr>
              <a:t>rút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chiến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khu</a:t>
            </a:r>
            <a:r>
              <a:rPr lang="en-US" sz="4000" dirty="0">
                <a:latin typeface="Times New Roman" pitchFamily="18" charset="0"/>
                <a:cs typeface="Times New Roman" pitchFamily="18" charset="0"/>
              </a:rPr>
              <a:t> an </a:t>
            </a:r>
            <a:r>
              <a:rPr lang="en-US" sz="4000" dirty="0" err="1">
                <a:latin typeface="Times New Roman" pitchFamily="18" charset="0"/>
                <a:cs typeface="Times New Roman" pitchFamily="18" charset="0"/>
              </a:rPr>
              <a:t>toàn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chuẩn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lực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chiến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dài</a:t>
            </a:r>
            <a:r>
              <a:rPr lang="en-US" sz="4000" dirty="0">
                <a:latin typeface="Times New Roman" pitchFamily="18" charset="0"/>
                <a:cs typeface="Times New Roman" pitchFamily="18" charset="0"/>
              </a:rPr>
              <a:t>.</a:t>
            </a:r>
          </a:p>
        </p:txBody>
      </p:sp>
    </p:spTree>
    <p:extLst>
      <p:ext uri="{BB962C8B-B14F-4D97-AF65-F5344CB8AC3E}">
        <p14:creationId xmlns:p14="http://schemas.microsoft.com/office/powerpoint/2010/main" val="316993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1534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762000"/>
            <a:ext cx="6457950"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93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229600" cy="2554545"/>
          </a:xfrm>
          <a:prstGeom prst="rect">
            <a:avLst/>
          </a:prstGeom>
        </p:spPr>
        <p:txBody>
          <a:bodyPr wrap="square">
            <a:spAutoFit/>
          </a:bodyPr>
          <a:lstStyle/>
          <a:p>
            <a:r>
              <a:rPr lang="nl-NL" sz="4000" dirty="0">
                <a:latin typeface="Times New Roman" pitchFamily="18" charset="0"/>
                <a:cs typeface="Times New Roman" pitchFamily="18" charset="0"/>
              </a:rPr>
              <a:t>IV</a:t>
            </a:r>
            <a:r>
              <a:rPr lang="nl-NL" sz="4000" b="1" dirty="0">
                <a:latin typeface="Times New Roman" pitchFamily="18" charset="0"/>
                <a:cs typeface="Times New Roman" pitchFamily="18" charset="0"/>
              </a:rPr>
              <a:t>.Chiến dịch Việt Bắc thu –đông 1947</a:t>
            </a:r>
            <a:endParaRPr lang="en-US" sz="4000" dirty="0">
              <a:latin typeface="Times New Roman" pitchFamily="18" charset="0"/>
              <a:cs typeface="Times New Roman" pitchFamily="18" charset="0"/>
            </a:endParaRPr>
          </a:p>
          <a:p>
            <a:r>
              <a:rPr lang="nl-NL" sz="4000" i="1" dirty="0">
                <a:latin typeface="Times New Roman" pitchFamily="18" charset="0"/>
                <a:cs typeface="Times New Roman" pitchFamily="18" charset="0"/>
              </a:rPr>
              <a:t>1</a:t>
            </a:r>
            <a:r>
              <a:rPr lang="nl-NL" sz="4000" b="1" i="1" dirty="0">
                <a:latin typeface="Times New Roman" pitchFamily="18" charset="0"/>
                <a:cs typeface="Times New Roman" pitchFamily="18" charset="0"/>
              </a:rPr>
              <a:t>.Thực dân Pháp tiến công căn cứ địa kháng chiến Việt Bắc</a:t>
            </a:r>
            <a:endParaRPr lang="en-US" sz="4000"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456" y="381000"/>
            <a:ext cx="5667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935546"/>
            <a:ext cx="5562600" cy="3770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1" y="3124200"/>
            <a:ext cx="1459562" cy="324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3810000" y="4820573"/>
            <a:ext cx="152400" cy="818227"/>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0" y="4495800"/>
            <a:ext cx="824265" cy="369332"/>
          </a:xfrm>
          <a:prstGeom prst="rect">
            <a:avLst/>
          </a:prstGeom>
          <a:solidFill>
            <a:schemeClr val="bg1"/>
          </a:solidFill>
        </p:spPr>
        <p:txBody>
          <a:bodyPr wrap="none" rtlCol="0">
            <a:spAutoFit/>
          </a:bodyPr>
          <a:lstStyle/>
          <a:p>
            <a:r>
              <a:rPr lang="en-US" dirty="0" err="1" smtClean="0"/>
              <a:t>160km</a:t>
            </a:r>
            <a:endParaRPr lang="en-US" dirty="0"/>
          </a:p>
        </p:txBody>
      </p:sp>
      <p:cxnSp>
        <p:nvCxnSpPr>
          <p:cNvPr id="9" name="Straight Connector 8"/>
          <p:cNvCxnSpPr/>
          <p:nvPr/>
        </p:nvCxnSpPr>
        <p:spPr>
          <a:xfrm>
            <a:off x="1447800" y="2209800"/>
            <a:ext cx="2667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99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arn(inVertical)">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5486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1626729" y="463138"/>
            <a:ext cx="415840" cy="480323"/>
          </a:xfrm>
          <a:custGeom>
            <a:avLst/>
            <a:gdLst>
              <a:gd name="connsiteX0" fmla="*/ 35816 w 415840"/>
              <a:gd name="connsiteY0" fmla="*/ 0 h 480323"/>
              <a:gd name="connsiteX1" fmla="*/ 190 w 415840"/>
              <a:gd name="connsiteY1" fmla="*/ 166254 h 480323"/>
              <a:gd name="connsiteX2" fmla="*/ 23941 w 415840"/>
              <a:gd name="connsiteY2" fmla="*/ 237506 h 480323"/>
              <a:gd name="connsiteX3" fmla="*/ 71442 w 415840"/>
              <a:gd name="connsiteY3" fmla="*/ 332509 h 480323"/>
              <a:gd name="connsiteX4" fmla="*/ 71442 w 415840"/>
              <a:gd name="connsiteY4" fmla="*/ 332509 h 480323"/>
              <a:gd name="connsiteX5" fmla="*/ 71442 w 415840"/>
              <a:gd name="connsiteY5" fmla="*/ 463137 h 480323"/>
              <a:gd name="connsiteX6" fmla="*/ 107068 w 415840"/>
              <a:gd name="connsiteY6" fmla="*/ 475013 h 480323"/>
              <a:gd name="connsiteX7" fmla="*/ 202071 w 415840"/>
              <a:gd name="connsiteY7" fmla="*/ 427511 h 480323"/>
              <a:gd name="connsiteX8" fmla="*/ 249572 w 415840"/>
              <a:gd name="connsiteY8" fmla="*/ 415636 h 480323"/>
              <a:gd name="connsiteX9" fmla="*/ 403952 w 415840"/>
              <a:gd name="connsiteY9" fmla="*/ 368135 h 480323"/>
              <a:gd name="connsiteX10" fmla="*/ 403952 w 415840"/>
              <a:gd name="connsiteY10" fmla="*/ 320633 h 480323"/>
              <a:gd name="connsiteX11" fmla="*/ 392076 w 415840"/>
              <a:gd name="connsiteY11" fmla="*/ 296883 h 480323"/>
              <a:gd name="connsiteX12" fmla="*/ 273323 w 415840"/>
              <a:gd name="connsiteY12" fmla="*/ 296883 h 48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840" h="480323">
                <a:moveTo>
                  <a:pt x="35816" y="0"/>
                </a:moveTo>
                <a:cubicBezTo>
                  <a:pt x="18992" y="63335"/>
                  <a:pt x="2169" y="126670"/>
                  <a:pt x="190" y="166254"/>
                </a:cubicBezTo>
                <a:cubicBezTo>
                  <a:pt x="-1789" y="205838"/>
                  <a:pt x="12066" y="209797"/>
                  <a:pt x="23941" y="237506"/>
                </a:cubicBezTo>
                <a:cubicBezTo>
                  <a:pt x="35816" y="265215"/>
                  <a:pt x="71442" y="332509"/>
                  <a:pt x="71442" y="332509"/>
                </a:cubicBezTo>
                <a:lnTo>
                  <a:pt x="71442" y="332509"/>
                </a:lnTo>
                <a:cubicBezTo>
                  <a:pt x="71442" y="354280"/>
                  <a:pt x="65504" y="439386"/>
                  <a:pt x="71442" y="463137"/>
                </a:cubicBezTo>
                <a:cubicBezTo>
                  <a:pt x="77380" y="486888"/>
                  <a:pt x="85297" y="480951"/>
                  <a:pt x="107068" y="475013"/>
                </a:cubicBezTo>
                <a:cubicBezTo>
                  <a:pt x="128840" y="469075"/>
                  <a:pt x="178320" y="437407"/>
                  <a:pt x="202071" y="427511"/>
                </a:cubicBezTo>
                <a:cubicBezTo>
                  <a:pt x="225822" y="417615"/>
                  <a:pt x="215925" y="425532"/>
                  <a:pt x="249572" y="415636"/>
                </a:cubicBezTo>
                <a:cubicBezTo>
                  <a:pt x="283219" y="405740"/>
                  <a:pt x="378222" y="383969"/>
                  <a:pt x="403952" y="368135"/>
                </a:cubicBezTo>
                <a:cubicBezTo>
                  <a:pt x="429682" y="352301"/>
                  <a:pt x="405931" y="332508"/>
                  <a:pt x="403952" y="320633"/>
                </a:cubicBezTo>
                <a:cubicBezTo>
                  <a:pt x="401973" y="308758"/>
                  <a:pt x="413847" y="300841"/>
                  <a:pt x="392076" y="296883"/>
                </a:cubicBezTo>
                <a:cubicBezTo>
                  <a:pt x="370305" y="292925"/>
                  <a:pt x="321814" y="294904"/>
                  <a:pt x="273323" y="296883"/>
                </a:cubicBezTo>
              </a:path>
            </a:pathLst>
          </a:cu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5-Point Star 4"/>
          <p:cNvSpPr/>
          <p:nvPr/>
        </p:nvSpPr>
        <p:spPr>
          <a:xfrm>
            <a:off x="1626729" y="1143000"/>
            <a:ext cx="255129" cy="228600"/>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381000"/>
            <a:ext cx="1265218" cy="369332"/>
          </a:xfrm>
          <a:prstGeom prst="rect">
            <a:avLst/>
          </a:prstGeom>
          <a:noFill/>
        </p:spPr>
        <p:txBody>
          <a:bodyPr wrap="none" rtlCol="0">
            <a:spAutoFit/>
          </a:bodyPr>
          <a:lstStyle/>
          <a:p>
            <a:r>
              <a:rPr lang="en-US" dirty="0" err="1" smtClean="0"/>
              <a:t>Trung</a:t>
            </a:r>
            <a:r>
              <a:rPr lang="en-US" dirty="0" smtClean="0"/>
              <a:t> </a:t>
            </a:r>
            <a:r>
              <a:rPr lang="en-US" dirty="0" err="1" smtClean="0"/>
              <a:t>Quốc</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302" y="152400"/>
            <a:ext cx="5048498"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a:stCxn id="4" idx="11"/>
          </p:cNvCxnSpPr>
          <p:nvPr/>
        </p:nvCxnSpPr>
        <p:spPr>
          <a:xfrm>
            <a:off x="2018805" y="760021"/>
            <a:ext cx="3238995" cy="916379"/>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248" y="1828800"/>
            <a:ext cx="818655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914400" y="6183868"/>
            <a:ext cx="6324599" cy="369332"/>
          </a:xfrm>
          <a:prstGeom prst="rect">
            <a:avLst/>
          </a:prstGeom>
          <a:solidFill>
            <a:schemeClr val="bg1"/>
          </a:solidFill>
        </p:spPr>
        <p:txBody>
          <a:bodyPr wrap="square">
            <a:spAutoFit/>
          </a:bodyPr>
          <a:lstStyle/>
          <a:p>
            <a:r>
              <a:rPr lang="vi-VN" i="1" dirty="0"/>
              <a:t>Bác Hồ cùng các chiến sĩ cách mạng tại căn cứ địa Việt Bắc</a:t>
            </a:r>
            <a:endParaRPr lang="en-US" dirty="0"/>
          </a:p>
        </p:txBody>
      </p:sp>
    </p:spTree>
    <p:extLst>
      <p:ext uri="{BB962C8B-B14F-4D97-AF65-F5344CB8AC3E}">
        <p14:creationId xmlns:p14="http://schemas.microsoft.com/office/powerpoint/2010/main" val="359428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barn(inVertical)">
                                      <p:cBhvr>
                                        <p:cTn id="10" dur="500"/>
                                        <p:tgtEl>
                                          <p:spTgt spid="205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barn(inVertical)">
                                      <p:cBhvr>
                                        <p:cTn id="15" dur="500"/>
                                        <p:tgtEl>
                                          <p:spTgt spid="205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99+ Background Powerpoint Đẹp cho bài thuyết trình chuyên nghiệp | Hình  ảnh, Hình nền, Giấy v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625"/>
            <a:ext cx="9144000" cy="6736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1219200"/>
            <a:ext cx="7924800" cy="4401205"/>
          </a:xfrm>
          <a:prstGeom prst="rect">
            <a:avLst/>
          </a:prstGeom>
        </p:spPr>
        <p:txBody>
          <a:bodyPr wrap="square">
            <a:spAutoFit/>
          </a:bodyPr>
          <a:lstStyle/>
          <a:p>
            <a:r>
              <a:rPr lang="nl-NL" dirty="0" smtClean="0"/>
              <a:t>-</a:t>
            </a:r>
            <a:r>
              <a:rPr lang="nl-NL" sz="4000" dirty="0" smtClean="0">
                <a:latin typeface="Times New Roman" pitchFamily="18" charset="0"/>
                <a:cs typeface="Times New Roman" pitchFamily="18" charset="0"/>
              </a:rPr>
              <a:t>Thực </a:t>
            </a:r>
            <a:r>
              <a:rPr lang="nl-NL" sz="4000" dirty="0">
                <a:latin typeface="Times New Roman" pitchFamily="18" charset="0"/>
                <a:cs typeface="Times New Roman" pitchFamily="18" charset="0"/>
              </a:rPr>
              <a:t>dân Pháp mở cuộc tiến công lên căn cứ Việt Bắc.</a:t>
            </a:r>
            <a:endParaRPr lang="en-US" sz="4000" dirty="0">
              <a:latin typeface="Times New Roman" pitchFamily="18" charset="0"/>
              <a:cs typeface="Times New Roman" pitchFamily="18" charset="0"/>
            </a:endParaRPr>
          </a:p>
          <a:p>
            <a:r>
              <a:rPr lang="nl-NL" sz="4000" dirty="0">
                <a:latin typeface="Times New Roman" pitchFamily="18" charset="0"/>
                <a:cs typeface="Times New Roman" pitchFamily="18" charset="0"/>
              </a:rPr>
              <a:t>-Mục đích :nhằm phá tan cơ quan đầu não kháng chiến, tiêu diệt bộ đội chủ lực của ta, khóa chặt biên giới  Việt- Trung, ngăn chặn liên lạc giữa ta với quốc tế.</a:t>
            </a:r>
            <a:endParaRPr lang="en-US" sz="40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1933" y="1447800"/>
            <a:ext cx="5667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57400" y="5620405"/>
            <a:ext cx="6858000" cy="1077218"/>
          </a:xfrm>
          <a:prstGeom prst="rect">
            <a:avLst/>
          </a:prstGeom>
        </p:spPr>
        <p:txBody>
          <a:bodyPr wrap="square">
            <a:spAutoFit/>
          </a:bodyPr>
          <a:lstStyle/>
          <a:p>
            <a:r>
              <a:rPr lang="nl-NL" sz="3200" dirty="0">
                <a:latin typeface="Times New Roman" pitchFamily="18" charset="0"/>
                <a:cs typeface="Times New Roman" pitchFamily="18" charset="0"/>
              </a:rPr>
              <a:t>Ngày 7-10-1947, Pháp mở cuộc tiến công lên Việt Bắc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08812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AutoShape 2" descr="✓ Diễn biến chiến dịch Việt Bắc thu đông 1947 – Kết quả và Ý nghĩa |  Tip.edu.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28600"/>
            <a:ext cx="8759825"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4382" y="5928756"/>
            <a:ext cx="8455025" cy="9144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754684" y="1981200"/>
            <a:ext cx="9144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36924" y="2362200"/>
            <a:ext cx="9144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4600" y="1752600"/>
            <a:ext cx="914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82" y="762000"/>
            <a:ext cx="8322418"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17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763000" cy="1323439"/>
          </a:xfrm>
          <a:prstGeom prst="rect">
            <a:avLst/>
          </a:prstGeom>
        </p:spPr>
        <p:txBody>
          <a:bodyPr wrap="square">
            <a:spAutoFit/>
          </a:bodyPr>
          <a:lstStyle/>
          <a:p>
            <a:r>
              <a:rPr lang="nl-NL" sz="4000" dirty="0">
                <a:latin typeface="Times New Roman" pitchFamily="18" charset="0"/>
                <a:cs typeface="Times New Roman" pitchFamily="18" charset="0"/>
              </a:rPr>
              <a:t>2.</a:t>
            </a:r>
            <a:r>
              <a:rPr lang="nl-NL" sz="4000" b="1" dirty="0">
                <a:latin typeface="Times New Roman" pitchFamily="18" charset="0"/>
                <a:cs typeface="Times New Roman" pitchFamily="18" charset="0"/>
              </a:rPr>
              <a:t>Quân dân ta chiến đấu bảo vệ căn cứ địa Việt Bắc</a:t>
            </a:r>
            <a:endParaRPr lang="en-US" sz="4000" dirty="0">
              <a:latin typeface="Times New Roman" pitchFamily="18" charset="0"/>
              <a:cs typeface="Times New Roman" pitchFamily="18" charset="0"/>
            </a:endParaRPr>
          </a:p>
        </p:txBody>
      </p:sp>
      <p:sp>
        <p:nvSpPr>
          <p:cNvPr id="5" name="Rectangle 4"/>
          <p:cNvSpPr/>
          <p:nvPr/>
        </p:nvSpPr>
        <p:spPr>
          <a:xfrm>
            <a:off x="533400" y="1752600"/>
            <a:ext cx="8077200" cy="3970318"/>
          </a:xfrm>
          <a:prstGeom prst="rect">
            <a:avLst/>
          </a:prstGeom>
        </p:spPr>
        <p:txBody>
          <a:bodyPr wrap="square">
            <a:spAutoFit/>
          </a:bodyPr>
          <a:lstStyle/>
          <a:p>
            <a:r>
              <a:rPr lang="nl-NL" sz="3600" dirty="0" smtClean="0">
                <a:latin typeface="Times New Roman" pitchFamily="18" charset="0"/>
                <a:cs typeface="Times New Roman" pitchFamily="18" charset="0"/>
              </a:rPr>
              <a:t>-  </a:t>
            </a:r>
            <a:r>
              <a:rPr lang="nl-NL" sz="3600" dirty="0">
                <a:latin typeface="Times New Roman" pitchFamily="18" charset="0"/>
                <a:cs typeface="Times New Roman" pitchFamily="18" charset="0"/>
              </a:rPr>
              <a:t>T</a:t>
            </a:r>
            <a:r>
              <a:rPr lang="nl-NL" sz="3600" dirty="0" smtClean="0">
                <a:latin typeface="Times New Roman" pitchFamily="18" charset="0"/>
                <a:cs typeface="Times New Roman" pitchFamily="18" charset="0"/>
              </a:rPr>
              <a:t>a </a:t>
            </a:r>
            <a:r>
              <a:rPr lang="nl-NL" sz="3600" dirty="0">
                <a:latin typeface="Times New Roman" pitchFamily="18" charset="0"/>
                <a:cs typeface="Times New Roman" pitchFamily="18" charset="0"/>
              </a:rPr>
              <a:t>chủ động phản công bao vây, chia cắt, đánh tập kích </a:t>
            </a:r>
            <a:r>
              <a:rPr lang="nl-NL" sz="3600" dirty="0" smtClean="0">
                <a:latin typeface="Times New Roman" pitchFamily="18" charset="0"/>
                <a:cs typeface="Times New Roman" pitchFamily="18" charset="0"/>
              </a:rPr>
              <a:t>địch ở Bắc Cạn, Chợ Mới, Chợ Đồn, tiêu diệt nhiều sinh lực địch, bẻ gãy từng gọng kìm của chúng. </a:t>
            </a:r>
          </a:p>
          <a:p>
            <a:pPr marL="571500" indent="-571500">
              <a:buFontTx/>
              <a:buChar char="-"/>
            </a:pPr>
            <a:r>
              <a:rPr lang="nl-NL" sz="3600" dirty="0" smtClean="0">
                <a:latin typeface="Times New Roman" pitchFamily="18" charset="0"/>
                <a:cs typeface="Times New Roman" pitchFamily="18" charset="0"/>
              </a:rPr>
              <a:t>Bí mật di chuyển cơ quan Trung ương, các công xưởng, kho tàng đến nơi </a:t>
            </a:r>
          </a:p>
          <a:p>
            <a:r>
              <a:rPr lang="nl-NL" sz="3600" dirty="0" smtClean="0">
                <a:latin typeface="Times New Roman" pitchFamily="18" charset="0"/>
                <a:cs typeface="Times New Roman" pitchFamily="18" charset="0"/>
              </a:rPr>
              <a:t>an toàn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86941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763000" cy="1323439"/>
          </a:xfrm>
          <a:prstGeom prst="rect">
            <a:avLst/>
          </a:prstGeom>
        </p:spPr>
        <p:txBody>
          <a:bodyPr wrap="square">
            <a:spAutoFit/>
          </a:bodyPr>
          <a:lstStyle/>
          <a:p>
            <a:r>
              <a:rPr lang="nl-NL" sz="4000" dirty="0">
                <a:latin typeface="Times New Roman" pitchFamily="18" charset="0"/>
                <a:cs typeface="Times New Roman" pitchFamily="18" charset="0"/>
              </a:rPr>
              <a:t>2.</a:t>
            </a:r>
            <a:r>
              <a:rPr lang="nl-NL" sz="4000" b="1" dirty="0">
                <a:latin typeface="Times New Roman" pitchFamily="18" charset="0"/>
                <a:cs typeface="Times New Roman" pitchFamily="18" charset="0"/>
              </a:rPr>
              <a:t>Quân dân ta chiến đấu bảo vệ căn cứ địa Việt Bắc</a:t>
            </a:r>
            <a:endParaRPr lang="en-US" sz="4000" dirty="0">
              <a:latin typeface="Times New Roman" pitchFamily="18" charset="0"/>
              <a:cs typeface="Times New Roman" pitchFamily="18" charset="0"/>
            </a:endParaRPr>
          </a:p>
        </p:txBody>
      </p:sp>
      <p:sp>
        <p:nvSpPr>
          <p:cNvPr id="5" name="Rectangle 4"/>
          <p:cNvSpPr/>
          <p:nvPr/>
        </p:nvSpPr>
        <p:spPr>
          <a:xfrm>
            <a:off x="533400" y="1752600"/>
            <a:ext cx="8077200" cy="4647426"/>
          </a:xfrm>
          <a:prstGeom prst="rect">
            <a:avLst/>
          </a:prstGeom>
        </p:spPr>
        <p:txBody>
          <a:bodyPr wrap="square">
            <a:spAutoFit/>
          </a:bodyPr>
          <a:lstStyle/>
          <a:p>
            <a:r>
              <a:rPr lang="nl-NL" sz="2400" dirty="0" smtClean="0">
                <a:latin typeface="Times New Roman" pitchFamily="18" charset="0"/>
                <a:cs typeface="Times New Roman" pitchFamily="18" charset="0"/>
              </a:rPr>
              <a:t>-  </a:t>
            </a:r>
            <a:r>
              <a:rPr lang="nl-NL" sz="2400" dirty="0">
                <a:latin typeface="Times New Roman" pitchFamily="18" charset="0"/>
                <a:cs typeface="Times New Roman" pitchFamily="18" charset="0"/>
              </a:rPr>
              <a:t>T</a:t>
            </a:r>
            <a:r>
              <a:rPr lang="nl-NL" sz="2400" dirty="0" smtClean="0">
                <a:latin typeface="Times New Roman" pitchFamily="18" charset="0"/>
                <a:cs typeface="Times New Roman" pitchFamily="18" charset="0"/>
              </a:rPr>
              <a:t>a </a:t>
            </a:r>
            <a:r>
              <a:rPr lang="nl-NL" sz="2400" dirty="0">
                <a:latin typeface="Times New Roman" pitchFamily="18" charset="0"/>
                <a:cs typeface="Times New Roman" pitchFamily="18" charset="0"/>
              </a:rPr>
              <a:t>chủ động phản công bao vây, chia cắt, đánh tập kích </a:t>
            </a:r>
            <a:r>
              <a:rPr lang="nl-NL" sz="2400" dirty="0" smtClean="0">
                <a:latin typeface="Times New Roman" pitchFamily="18" charset="0"/>
                <a:cs typeface="Times New Roman" pitchFamily="18" charset="0"/>
              </a:rPr>
              <a:t>địch ở Bắc Cạn, Chợ Mới, Chợ Đồn, tiêu diệt nhiều sinh lực địch, bẻ gãy từng gọng kìm của chúng. </a:t>
            </a:r>
          </a:p>
          <a:p>
            <a:r>
              <a:rPr lang="nl-NL" sz="2400" dirty="0" smtClean="0">
                <a:latin typeface="Times New Roman" pitchFamily="18" charset="0"/>
                <a:cs typeface="Times New Roman" pitchFamily="18" charset="0"/>
              </a:rPr>
              <a:t>Bí mật di chuyển cơ quan Trung ương, các công xưởng, kho tàng đến nơi an toàn.</a:t>
            </a:r>
          </a:p>
          <a:p>
            <a:pPr marL="571500" indent="-571500">
              <a:buFontTx/>
              <a:buChar char="-"/>
            </a:pPr>
            <a:r>
              <a:rPr lang="nl-NL" sz="4400" dirty="0" smtClean="0">
                <a:latin typeface="Times New Roman" pitchFamily="18" charset="0"/>
                <a:cs typeface="Times New Roman" pitchFamily="18" charset="0"/>
              </a:rPr>
              <a:t>Ngoài ra quân ta  còn đánh địch  ở Đường số 4, Bản Sao,</a:t>
            </a:r>
          </a:p>
          <a:p>
            <a:r>
              <a:rPr lang="nl-NL" sz="4400" dirty="0" smtClean="0">
                <a:latin typeface="Times New Roman" pitchFamily="18" charset="0"/>
                <a:cs typeface="Times New Roman" pitchFamily="18" charset="0"/>
              </a:rPr>
              <a:t> Đèo Bông </a:t>
            </a:r>
            <a:r>
              <a:rPr lang="nl-NL" sz="4400" dirty="0">
                <a:latin typeface="Times New Roman" pitchFamily="18" charset="0"/>
                <a:cs typeface="Times New Roman" pitchFamily="18" charset="0"/>
              </a:rPr>
              <a:t>L</a:t>
            </a:r>
            <a:r>
              <a:rPr lang="nl-NL" sz="4400" dirty="0" smtClean="0">
                <a:latin typeface="Times New Roman" pitchFamily="18" charset="0"/>
                <a:cs typeface="Times New Roman" pitchFamily="18" charset="0"/>
              </a:rPr>
              <a:t>au, Sông Lô, </a:t>
            </a:r>
          </a:p>
          <a:p>
            <a:r>
              <a:rPr lang="nl-NL" sz="4400" dirty="0" smtClean="0">
                <a:latin typeface="Times New Roman" pitchFamily="18" charset="0"/>
                <a:cs typeface="Times New Roman" pitchFamily="18" charset="0"/>
              </a:rPr>
              <a:t>Đoan Hùng...</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11187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arn(inVertical)">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2770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763000" cy="523220"/>
          </a:xfrm>
          <a:prstGeom prst="rect">
            <a:avLst/>
          </a:prstGeom>
        </p:spPr>
        <p:txBody>
          <a:bodyPr wrap="square">
            <a:spAutoFit/>
          </a:bodyPr>
          <a:lstStyle/>
          <a:p>
            <a:r>
              <a:rPr lang="nl-NL" sz="2800" dirty="0">
                <a:latin typeface="Times New Roman" pitchFamily="18" charset="0"/>
                <a:cs typeface="Times New Roman" pitchFamily="18" charset="0"/>
              </a:rPr>
              <a:t>2.</a:t>
            </a:r>
            <a:r>
              <a:rPr lang="nl-NL" sz="2800" b="1" dirty="0">
                <a:latin typeface="Times New Roman" pitchFamily="18" charset="0"/>
                <a:cs typeface="Times New Roman" pitchFamily="18" charset="0"/>
              </a:rPr>
              <a:t>Quân dân ta chiến đấu bảo vệ căn cứ địa Việt Bắc</a:t>
            </a:r>
            <a:endParaRPr lang="en-US" sz="2800" dirty="0">
              <a:latin typeface="Times New Roman" pitchFamily="18" charset="0"/>
              <a:cs typeface="Times New Roman" pitchFamily="18" charset="0"/>
            </a:endParaRPr>
          </a:p>
        </p:txBody>
      </p:sp>
      <p:sp>
        <p:nvSpPr>
          <p:cNvPr id="5" name="Rectangle 4"/>
          <p:cNvSpPr/>
          <p:nvPr/>
        </p:nvSpPr>
        <p:spPr>
          <a:xfrm>
            <a:off x="508660" y="751820"/>
            <a:ext cx="8482940" cy="1477328"/>
          </a:xfrm>
          <a:prstGeom prst="rect">
            <a:avLst/>
          </a:prstGeom>
        </p:spPr>
        <p:txBody>
          <a:bodyPr wrap="square">
            <a:spAutoFit/>
          </a:bodyPr>
          <a:lstStyle/>
          <a:p>
            <a:r>
              <a:rPr lang="nl-NL" dirty="0" smtClean="0">
                <a:latin typeface="Times New Roman" pitchFamily="18" charset="0"/>
                <a:cs typeface="Times New Roman" pitchFamily="18" charset="0"/>
              </a:rPr>
              <a:t>-  </a:t>
            </a:r>
            <a:r>
              <a:rPr lang="nl-NL" dirty="0">
                <a:latin typeface="Times New Roman" pitchFamily="18" charset="0"/>
                <a:cs typeface="Times New Roman" pitchFamily="18" charset="0"/>
              </a:rPr>
              <a:t>T</a:t>
            </a:r>
            <a:r>
              <a:rPr lang="nl-NL" dirty="0" smtClean="0">
                <a:latin typeface="Times New Roman" pitchFamily="18" charset="0"/>
                <a:cs typeface="Times New Roman" pitchFamily="18" charset="0"/>
              </a:rPr>
              <a:t>a </a:t>
            </a:r>
            <a:r>
              <a:rPr lang="nl-NL" dirty="0">
                <a:latin typeface="Times New Roman" pitchFamily="18" charset="0"/>
                <a:cs typeface="Times New Roman" pitchFamily="18" charset="0"/>
              </a:rPr>
              <a:t>chủ động phản công bao vây, chia cắt, đánh tập kích </a:t>
            </a:r>
            <a:r>
              <a:rPr lang="nl-NL" dirty="0" smtClean="0">
                <a:latin typeface="Times New Roman" pitchFamily="18" charset="0"/>
                <a:cs typeface="Times New Roman" pitchFamily="18" charset="0"/>
              </a:rPr>
              <a:t>địch ở Bắc Cạn, Chợ Mới, Chợ Đồn, tiêu diệt nhiều sinh lực địch, bẻ gãy từng gọng kìm của chúng. </a:t>
            </a:r>
          </a:p>
          <a:p>
            <a:r>
              <a:rPr lang="nl-NL" dirty="0" smtClean="0">
                <a:latin typeface="Times New Roman" pitchFamily="18" charset="0"/>
                <a:cs typeface="Times New Roman" pitchFamily="18" charset="0"/>
              </a:rPr>
              <a:t>Bí mật di chuyển cơ quan Trung ương, các công xưởng, kho tàng đến nơi  an toàn</a:t>
            </a:r>
          </a:p>
          <a:p>
            <a:r>
              <a:rPr lang="nl-NL" dirty="0">
                <a:latin typeface="Times New Roman" pitchFamily="18" charset="0"/>
                <a:cs typeface="Times New Roman" pitchFamily="18" charset="0"/>
              </a:rPr>
              <a:t>Ngoài ra quân ta  còn đánh địch  ở Đường số 4, Bản </a:t>
            </a:r>
            <a:r>
              <a:rPr lang="nl-NL" dirty="0" smtClean="0">
                <a:latin typeface="Times New Roman" pitchFamily="18" charset="0"/>
                <a:cs typeface="Times New Roman" pitchFamily="18" charset="0"/>
              </a:rPr>
              <a:t>Sao, Đèo </a:t>
            </a:r>
            <a:r>
              <a:rPr lang="nl-NL" dirty="0">
                <a:latin typeface="Times New Roman" pitchFamily="18" charset="0"/>
                <a:cs typeface="Times New Roman" pitchFamily="18" charset="0"/>
              </a:rPr>
              <a:t>Bông Lau, Sông Lô, </a:t>
            </a:r>
          </a:p>
          <a:p>
            <a:r>
              <a:rPr lang="nl-NL" dirty="0">
                <a:latin typeface="Times New Roman" pitchFamily="18" charset="0"/>
                <a:cs typeface="Times New Roman" pitchFamily="18" charset="0"/>
              </a:rPr>
              <a:t>Đoan Hùng</a:t>
            </a:r>
            <a:r>
              <a:rPr lang="nl-NL"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6" name="Rectangle 5"/>
          <p:cNvSpPr/>
          <p:nvPr/>
        </p:nvSpPr>
        <p:spPr>
          <a:xfrm>
            <a:off x="420585" y="2362200"/>
            <a:ext cx="8330540" cy="3170099"/>
          </a:xfrm>
          <a:prstGeom prst="rect">
            <a:avLst/>
          </a:prstGeom>
        </p:spPr>
        <p:txBody>
          <a:bodyPr wrap="square">
            <a:spAutoFit/>
          </a:bodyPr>
          <a:lstStyle/>
          <a:p>
            <a:r>
              <a:rPr lang="nl-NL" sz="4000" b="1" dirty="0">
                <a:latin typeface="Times New Roman" pitchFamily="18" charset="0"/>
                <a:cs typeface="Times New Roman" pitchFamily="18" charset="0"/>
              </a:rPr>
              <a:t>- Kết quả:</a:t>
            </a:r>
            <a:r>
              <a:rPr lang="nl-NL" sz="4000" dirty="0">
                <a:latin typeface="Times New Roman" pitchFamily="18" charset="0"/>
                <a:cs typeface="Times New Roman" pitchFamily="18" charset="0"/>
              </a:rPr>
              <a:t> -Sau 75 ngày đêm chiến đấu, đại bộ phận quân Pháp rút khỏi Việt Bắc, căn cứ Việt Bắc vẫn được bảo toàn, bộ đội chủ lực của ta ngày càng trưởng thành </a:t>
            </a:r>
            <a:r>
              <a:rPr lang="nl-NL"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77792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228600"/>
            <a:ext cx="7848600" cy="6217087"/>
          </a:xfrm>
          <a:prstGeom prst="rect">
            <a:avLst/>
          </a:prstGeom>
        </p:spPr>
        <p:txBody>
          <a:bodyPr wrap="square">
            <a:spAutoFit/>
          </a:bodyPr>
          <a:lstStyle/>
          <a:p>
            <a:r>
              <a:rPr lang="nl-NL" sz="3200" b="1" dirty="0">
                <a:latin typeface="Times New Roman" pitchFamily="18" charset="0"/>
                <a:cs typeface="Times New Roman" pitchFamily="18" charset="0"/>
              </a:rPr>
              <a:t>- Kết quả:</a:t>
            </a:r>
            <a:r>
              <a:rPr lang="nl-NL" sz="3200" dirty="0">
                <a:latin typeface="Times New Roman" pitchFamily="18" charset="0"/>
                <a:cs typeface="Times New Roman" pitchFamily="18" charset="0"/>
              </a:rPr>
              <a:t> -Sau 75 ngày đêm chiến đấu, đại bộ phận quân Pháp rút khỏi Việt Bắc, căn cứ Việt Bắc vẫn được bảo toàn, bộ đội chủ lực của ta ngày càng trưởng thành .</a:t>
            </a:r>
            <a:endParaRPr lang="en-US" sz="3200" dirty="0">
              <a:latin typeface="Times New Roman" pitchFamily="18" charset="0"/>
              <a:cs typeface="Times New Roman" pitchFamily="18" charset="0"/>
            </a:endParaRPr>
          </a:p>
          <a:p>
            <a:pPr marL="571500" indent="-571500">
              <a:buFontTx/>
              <a:buChar char="-"/>
            </a:pPr>
            <a:r>
              <a:rPr lang="nl-NL" sz="5400" b="1" dirty="0">
                <a:latin typeface="Times New Roman" pitchFamily="18" charset="0"/>
                <a:cs typeface="Times New Roman" pitchFamily="18" charset="0"/>
              </a:rPr>
              <a:t>Ý nghĩa</a:t>
            </a:r>
            <a:r>
              <a:rPr lang="nl-NL" sz="5400" dirty="0">
                <a:latin typeface="Times New Roman" pitchFamily="18" charset="0"/>
                <a:cs typeface="Times New Roman" pitchFamily="18" charset="0"/>
              </a:rPr>
              <a:t>: Chiến thắng của ta </a:t>
            </a:r>
            <a:r>
              <a:rPr lang="nl-NL" sz="5400" dirty="0" smtClean="0">
                <a:latin typeface="Times New Roman" pitchFamily="18" charset="0"/>
                <a:cs typeface="Times New Roman" pitchFamily="18" charset="0"/>
              </a:rPr>
              <a:t>buộc </a:t>
            </a:r>
            <a:r>
              <a:rPr lang="nl-NL" sz="5400" dirty="0">
                <a:latin typeface="Times New Roman" pitchFamily="18" charset="0"/>
                <a:cs typeface="Times New Roman" pitchFamily="18" charset="0"/>
              </a:rPr>
              <a:t>Pháp phải chuyển từ “đánh nhanh thắng nhanh” sang đánh lâu dài với ta.</a:t>
            </a: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368511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AutoShape 2" descr="300 Hình nền powerpoint đơn giản tinh tế , 3D đẹp theo chủ đề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6"/>
            <a:ext cx="9064625"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0375" y="457200"/>
            <a:ext cx="8226425" cy="606319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nl-NL" sz="3600" b="1" dirty="0" smtClean="0">
                <a:latin typeface="Times New Roman" pitchFamily="18" charset="0"/>
                <a:cs typeface="Times New Roman" pitchFamily="18" charset="0"/>
              </a:rPr>
              <a:t>Bài </a:t>
            </a:r>
            <a:r>
              <a:rPr lang="nl-NL" sz="3600" b="1" dirty="0">
                <a:latin typeface="Times New Roman" pitchFamily="18" charset="0"/>
                <a:cs typeface="Times New Roman" pitchFamily="18" charset="0"/>
              </a:rPr>
              <a:t>25</a:t>
            </a:r>
            <a:endParaRPr lang="en-US" sz="3600" dirty="0">
              <a:latin typeface="Times New Roman" pitchFamily="18" charset="0"/>
              <a:cs typeface="Times New Roman" pitchFamily="18" charset="0"/>
            </a:endParaRPr>
          </a:p>
          <a:p>
            <a:r>
              <a:rPr lang="nl-NL" sz="3600" b="1" dirty="0">
                <a:latin typeface="Times New Roman" pitchFamily="18" charset="0"/>
                <a:cs typeface="Times New Roman" pitchFamily="18" charset="0"/>
              </a:rPr>
              <a:t>NHỮNG NĂM ĐẦU CỦA CUỘC KHÁNG CHIẾN TOÀN QUỐC CHỐNG THỰC DÂN PHÁP ( 1946-1950)</a:t>
            </a:r>
            <a:endParaRPr lang="en-US" sz="3600" dirty="0">
              <a:latin typeface="Times New Roman" pitchFamily="18" charset="0"/>
              <a:cs typeface="Times New Roman" pitchFamily="18" charset="0"/>
            </a:endParaRPr>
          </a:p>
          <a:p>
            <a:r>
              <a:rPr lang="nl-NL" sz="3600" b="1" dirty="0">
                <a:latin typeface="Times New Roman" pitchFamily="18" charset="0"/>
                <a:cs typeface="Times New Roman" pitchFamily="18" charset="0"/>
              </a:rPr>
              <a:t>I.Cuộc kháng chiến toàn quốc chống thực dân Pháp xâm lược bùng nổ ( 19/12/1946</a:t>
            </a:r>
            <a:r>
              <a:rPr lang="nl-NL" sz="360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a:p>
            <a:r>
              <a:rPr lang="nl-NL" sz="3600" dirty="0">
                <a:latin typeface="Times New Roman" pitchFamily="18" charset="0"/>
                <a:cs typeface="Times New Roman" pitchFamily="18" charset="0"/>
              </a:rPr>
              <a:t> </a:t>
            </a:r>
            <a:r>
              <a:rPr lang="nl-NL" sz="3600" b="1" i="1" dirty="0" smtClean="0">
                <a:latin typeface="Times New Roman" pitchFamily="18" charset="0"/>
                <a:cs typeface="Times New Roman" pitchFamily="18" charset="0"/>
              </a:rPr>
              <a:t>1.Kháng </a:t>
            </a:r>
            <a:r>
              <a:rPr lang="nl-NL" sz="3600" b="1" i="1" dirty="0">
                <a:latin typeface="Times New Roman" pitchFamily="18" charset="0"/>
                <a:cs typeface="Times New Roman" pitchFamily="18" charset="0"/>
              </a:rPr>
              <a:t>chiến toàn quốc chống thực dân Pháp xâm lược bùng nổ</a:t>
            </a:r>
            <a:endParaRPr lang="en-US" sz="3600" dirty="0">
              <a:latin typeface="Times New Roman" pitchFamily="18" charset="0"/>
              <a:cs typeface="Times New Roman" pitchFamily="18" charset="0"/>
            </a:endParaRPr>
          </a:p>
          <a:p>
            <a:r>
              <a:rPr lang="nl-NL" sz="2800" dirty="0"/>
              <a:t> </a:t>
            </a:r>
            <a:endParaRPr lang="en-US" sz="2800" dirty="0"/>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685800"/>
            <a:ext cx="5667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97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813"/>
            <a:ext cx="8686800" cy="637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5730"/>
            <a:ext cx="4495800" cy="508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8408" y="152400"/>
            <a:ext cx="4363192" cy="4953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1" y="762000"/>
            <a:ext cx="61722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51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arn(inVertical)">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arn(inVertical)">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barn(inVertical)">
                                      <p:cBhvr>
                                        <p:cTn id="22"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0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05000" y="1447800"/>
            <a:ext cx="6934200" cy="5016758"/>
          </a:xfrm>
          <a:prstGeom prst="rect">
            <a:avLst/>
          </a:prstGeom>
        </p:spPr>
        <p:txBody>
          <a:bodyPr wrap="square">
            <a:spAutoFit/>
          </a:bodyPr>
          <a:lstStyle/>
          <a:p>
            <a:r>
              <a:rPr lang="vi-VN" sz="3200" dirty="0">
                <a:latin typeface="Times New Roman" pitchFamily="18" charset="0"/>
                <a:cs typeface="Times New Roman" pitchFamily="18" charset="0"/>
              </a:rPr>
              <a:t>Chiến dịch Việt Bắc Thu - Đông năm 1947 của ta đã hoàn thành thắng lợi. Quân và dân ta đã loại khỏi vòng chiến đấu trên 7.200 tên địch, 18 máy bay địch bị bắn hạ, 16 tàu chiến và 38 ca nô bị đánh chìm, 255 xe các loại bị phá hủy. Ta thu 2 pháo 105mm, 7 pháo 75mm, 16 khẩu 20mm, 337 súng máy các cỡ, 45 Badôca, 1.660 súng trường, hàng chục tấn quân trang quân dụng.</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11512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372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9100" y="645847"/>
            <a:ext cx="8382000" cy="526297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vi-VN" sz="2800" dirty="0">
                <a:latin typeface="Times New Roman" pitchFamily="18" charset="0"/>
                <a:cs typeface="Times New Roman" pitchFamily="18" charset="0"/>
              </a:rPr>
              <a:t>Chiến thắng Việt Bắc Thu - Đông năm 1947 đã phá tan cuộc tiến công mùa đông của giặc Pháp, </a:t>
            </a:r>
            <a:r>
              <a:rPr lang="vi-VN" sz="2800" b="1" i="1" dirty="0">
                <a:solidFill>
                  <a:srgbClr val="002060"/>
                </a:solidFill>
                <a:latin typeface="Times New Roman" pitchFamily="18" charset="0"/>
                <a:cs typeface="Times New Roman" pitchFamily="18" charset="0"/>
              </a:rPr>
              <a:t>bảo vệ cơ quan đầu não kháng chiến, bảo toàn và nâng cao sức chiến đấu của bộ đội chủ lực, bảo vệ căn cứ địa Việt Bắc.</a:t>
            </a:r>
          </a:p>
          <a:p>
            <a:r>
              <a:rPr lang="vi-VN" sz="2800" dirty="0">
                <a:latin typeface="Times New Roman" pitchFamily="18" charset="0"/>
                <a:cs typeface="Times New Roman" pitchFamily="18" charset="0"/>
              </a:rPr>
              <a:t>Ta đã bẻ gãy, đập tan cả bốn mục tiêu của thực dân Pháp; đập tan ý đồ chiến lược "đánh nhanh, thắng nhanh", buộc chúng phải chuyển sang đánh lâu dài để đối phó với ta.</a:t>
            </a:r>
          </a:p>
          <a:p>
            <a:r>
              <a:rPr lang="vi-VN" sz="2800" dirty="0">
                <a:latin typeface="Times New Roman" pitchFamily="18" charset="0"/>
                <a:cs typeface="Times New Roman" pitchFamily="18" charset="0"/>
              </a:rPr>
              <a:t>Đây là </a:t>
            </a:r>
            <a:r>
              <a:rPr lang="vi-VN" sz="2800" b="1" i="1" dirty="0">
                <a:latin typeface="Times New Roman" pitchFamily="18" charset="0"/>
                <a:cs typeface="Times New Roman" pitchFamily="18" charset="0"/>
              </a:rPr>
              <a:t>chiến dịch đầu tiên giành thắng lợi </a:t>
            </a:r>
            <a:r>
              <a:rPr lang="vi-VN" sz="2800" dirty="0">
                <a:latin typeface="Times New Roman" pitchFamily="18" charset="0"/>
                <a:cs typeface="Times New Roman" pitchFamily="18" charset="0"/>
              </a:rPr>
              <a:t>có ý nghĩa chiến lược của </a:t>
            </a:r>
            <a:r>
              <a:rPr lang="vi-VN" sz="2800" b="1" i="1" dirty="0">
                <a:latin typeface="Times New Roman" pitchFamily="18" charset="0"/>
                <a:cs typeface="Times New Roman" pitchFamily="18" charset="0"/>
                <a:hlinkClick r:id="rId3"/>
              </a:rPr>
              <a:t>lực lượng vũ trang nhân dân Việt Nam </a:t>
            </a:r>
            <a:r>
              <a:rPr lang="vi-VN" sz="2800" dirty="0">
                <a:latin typeface="Times New Roman" pitchFamily="18" charset="0"/>
                <a:cs typeface="Times New Roman" pitchFamily="18" charset="0"/>
              </a:rPr>
              <a:t>trong cuộc kháng chiến chống Pháp, tạo ra bước ngoặt quan trọng, góp phần đưa cuộc kháng chiến của dân tộc ta phát triển sang một thời kỳ mới.</a:t>
            </a:r>
          </a:p>
        </p:txBody>
      </p:sp>
    </p:spTree>
    <p:extLst>
      <p:ext uri="{BB962C8B-B14F-4D97-AF65-F5344CB8AC3E}">
        <p14:creationId xmlns:p14="http://schemas.microsoft.com/office/powerpoint/2010/main" val="218443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9916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420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830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AutoShape 2" descr="69+ Hình nền Powerpoint đẹp, đơn giản, ấn tượng theo Chủ đ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77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0375" y="457200"/>
            <a:ext cx="8378825" cy="5262979"/>
          </a:xfrm>
          <a:prstGeom prst="rect">
            <a:avLst/>
          </a:prstGeom>
        </p:spPr>
        <p:txBody>
          <a:bodyPr wrap="square">
            <a:spAutoFit/>
          </a:bodyPr>
          <a:lstStyle/>
          <a:p>
            <a:r>
              <a:rPr lang="en-US" sz="4800" dirty="0" smtClean="0">
                <a:latin typeface="Times New Roman" pitchFamily="18" charset="0"/>
                <a:cs typeface="Times New Roman" pitchFamily="18" charset="0"/>
              </a:rPr>
              <a:t>-</a:t>
            </a:r>
            <a:r>
              <a:rPr lang="en-US" sz="4800" dirty="0" err="1" smtClean="0">
                <a:latin typeface="Times New Roman" pitchFamily="18" charset="0"/>
                <a:cs typeface="Times New Roman" pitchFamily="18" charset="0"/>
              </a:rPr>
              <a:t>Ngày</a:t>
            </a:r>
            <a:r>
              <a:rPr lang="en-US" sz="4800" dirty="0" smtClean="0">
                <a:latin typeface="Times New Roman" pitchFamily="18" charset="0"/>
                <a:cs typeface="Times New Roman" pitchFamily="18" charset="0"/>
              </a:rPr>
              <a:t> 18-12- 1946 </a:t>
            </a:r>
            <a:r>
              <a:rPr lang="en-US" sz="4800" dirty="0" err="1" smtClean="0">
                <a:latin typeface="Times New Roman" pitchFamily="18" charset="0"/>
                <a:cs typeface="Times New Roman" pitchFamily="18" charset="0"/>
              </a:rPr>
              <a:t>Thực</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dan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pháp</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gửi</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tối</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hậu</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thư</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cho</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chính</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phủ</a:t>
            </a:r>
            <a:r>
              <a:rPr lang="en-US" sz="4800" dirty="0" smtClean="0">
                <a:latin typeface="Times New Roman" pitchFamily="18" charset="0"/>
                <a:cs typeface="Times New Roman" pitchFamily="18" charset="0"/>
              </a:rPr>
              <a:t> ta</a:t>
            </a:r>
            <a:r>
              <a:rPr lang="nl-NL" sz="4800" b="1" i="1" dirty="0" smtClean="0">
                <a:latin typeface="Times New Roman" pitchFamily="18" charset="0"/>
                <a:cs typeface="Times New Roman" pitchFamily="18" charset="0"/>
              </a:rPr>
              <a:t>.</a:t>
            </a:r>
            <a:endParaRPr lang="en-US" sz="4800" dirty="0">
              <a:latin typeface="Times New Roman" pitchFamily="18" charset="0"/>
              <a:cs typeface="Times New Roman" pitchFamily="18" charset="0"/>
            </a:endParaRPr>
          </a:p>
          <a:p>
            <a:r>
              <a:rPr lang="nl-NL" sz="4800" dirty="0">
                <a:latin typeface="Times New Roman" pitchFamily="18" charset="0"/>
                <a:cs typeface="Times New Roman" pitchFamily="18" charset="0"/>
              </a:rPr>
              <a:t>-Ngay tối 19/12/1946, Hồ Chủ tịch thay mặt Trung ương Đảng và Chính phủ ra </a:t>
            </a:r>
            <a:r>
              <a:rPr lang="nl-NL" sz="4800" b="1" i="1" dirty="0">
                <a:latin typeface="Times New Roman" pitchFamily="18" charset="0"/>
                <a:cs typeface="Times New Roman" pitchFamily="18" charset="0"/>
              </a:rPr>
              <a:t>Lời kêu gọi toàn quốc kháng chiến.</a:t>
            </a:r>
            <a:endParaRPr lang="en-US" sz="4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5839"/>
            <a:ext cx="5667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327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AutoShape 2" descr="300 Hình nền powerpoint đơn giản tinh tế , 3D đẹp theo chủ đề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6"/>
            <a:ext cx="9064625"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14400" y="990600"/>
            <a:ext cx="7315200" cy="2862322"/>
          </a:xfrm>
          <a:prstGeom prst="rect">
            <a:avLst/>
          </a:prstGeom>
        </p:spPr>
        <p:txBody>
          <a:bodyPr wrap="square">
            <a:spAutoFit/>
          </a:bodyPr>
          <a:lstStyle/>
          <a:p>
            <a:r>
              <a:rPr lang="nl-NL" sz="6000" dirty="0" smtClean="0"/>
              <a:t>Đêm </a:t>
            </a:r>
            <a:r>
              <a:rPr lang="nl-NL" sz="6000" dirty="0"/>
              <a:t>19/12/1946 tiếng súng kháng chiến bắt đầu. </a:t>
            </a:r>
            <a:endParaRPr lang="en-US" sz="6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6231" y="512783"/>
            <a:ext cx="5667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83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AutoShape 2" descr="300 Hình nền powerpoint đơn giản tinh tế , 3D đẹp theo chủ đề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6"/>
            <a:ext cx="9064625"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0375" y="533400"/>
            <a:ext cx="8074025" cy="563231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nl-NL" sz="4000" b="1" i="1" dirty="0" smtClean="0">
                <a:latin typeface="Times New Roman" pitchFamily="18" charset="0"/>
                <a:cs typeface="Times New Roman" pitchFamily="18" charset="0"/>
              </a:rPr>
              <a:t>2.Đường </a:t>
            </a:r>
            <a:r>
              <a:rPr lang="nl-NL" sz="4000" b="1" i="1" dirty="0">
                <a:latin typeface="Times New Roman" pitchFamily="18" charset="0"/>
                <a:cs typeface="Times New Roman" pitchFamily="18" charset="0"/>
              </a:rPr>
              <a:t>lối kháng chiến chống thực dân Pháp của ta </a:t>
            </a:r>
            <a:endParaRPr lang="en-US" sz="4000" dirty="0">
              <a:latin typeface="Times New Roman" pitchFamily="18" charset="0"/>
              <a:cs typeface="Times New Roman" pitchFamily="18" charset="0"/>
            </a:endParaRPr>
          </a:p>
          <a:p>
            <a:endParaRPr lang="nl-NL" sz="4000" dirty="0" smtClean="0"/>
          </a:p>
          <a:p>
            <a:endParaRPr lang="nl-NL" sz="4000" dirty="0"/>
          </a:p>
          <a:p>
            <a:r>
              <a:rPr lang="nl-NL" sz="4000" dirty="0" smtClean="0"/>
              <a:t>- </a:t>
            </a:r>
            <a:r>
              <a:rPr lang="nl-NL" sz="4000" dirty="0"/>
              <a:t>Nội dung cơ bản của đường lối kháng chiến chống thực dân Pháp được thể hiện trong các văn kiện:</a:t>
            </a:r>
            <a:endParaRPr lang="en-US" sz="4000" dirty="0"/>
          </a:p>
          <a:p>
            <a:r>
              <a:rPr lang="nl-NL" sz="4000" dirty="0"/>
              <a:t>+ “Lời kêu gọi toàn quốc kháng chiến” của Chủ tịch Hồ Chí Minh, </a:t>
            </a:r>
            <a:endParaRPr lang="en-US" sz="4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699" y="1553214"/>
            <a:ext cx="5667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83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AutoShape 2" descr="300 Hình nền powerpoint đơn giản tinh tế , 3D đẹp theo chủ đề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6"/>
            <a:ext cx="9064625"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5800" y="457200"/>
            <a:ext cx="7924800" cy="5509200"/>
          </a:xfrm>
          <a:prstGeom prst="rect">
            <a:avLst/>
          </a:prstGeom>
        </p:spPr>
        <p:txBody>
          <a:bodyPr wrap="square">
            <a:spAutoFit/>
          </a:bodyPr>
          <a:lstStyle/>
          <a:p>
            <a:r>
              <a:rPr lang="nl-NL" sz="3200" dirty="0" smtClean="0"/>
              <a:t>+</a:t>
            </a:r>
            <a:r>
              <a:rPr lang="nl-NL" sz="3200" dirty="0"/>
              <a:t>Chỉ thị “Toàn dân kháng chiến” của Ban Thường vụ Trung ương Đảng và tác phẩm “Kháng chiến nhất định thắng lợi” của Tổng Bí thư Trường Chinh (9-1947)</a:t>
            </a:r>
            <a:endParaRPr lang="en-US" sz="3200" dirty="0"/>
          </a:p>
          <a:p>
            <a:r>
              <a:rPr lang="nl-NL" sz="3200" dirty="0">
                <a:solidFill>
                  <a:srgbClr val="002060"/>
                </a:solidFill>
                <a:latin typeface="Times New Roman" pitchFamily="18" charset="0"/>
                <a:cs typeface="Times New Roman" pitchFamily="18" charset="0"/>
              </a:rPr>
              <a:t>- Đó là cuộc chiến tranh nhân dân, toàn dân, toàn diện, trường kì, tự lực cánh sinh, tranh thủ sự ủng hộ của quốc tế. </a:t>
            </a:r>
            <a:endParaRPr lang="en-US" sz="3200" dirty="0">
              <a:solidFill>
                <a:srgbClr val="002060"/>
              </a:solidFill>
              <a:latin typeface="Times New Roman" pitchFamily="18" charset="0"/>
              <a:cs typeface="Times New Roman" pitchFamily="18" charset="0"/>
            </a:endParaRPr>
          </a:p>
          <a:p>
            <a:r>
              <a:rPr lang="nl-NL" sz="3200" dirty="0"/>
              <a:t>+ Kháng chiến toàn dân, tất cả mọi người dân tham gia kháng chiến</a:t>
            </a:r>
            <a:endParaRPr lang="en-US" sz="3200" dirty="0"/>
          </a:p>
          <a:p>
            <a:r>
              <a:rPr lang="nl-NL" sz="3200" dirty="0"/>
              <a:t>+ Kháng chiến toàn diện, trên tất cả mặt trận quân sự, kinh tế, ngoại giao,...</a:t>
            </a:r>
            <a:endParaRPr lang="en-US" sz="3200" dirty="0"/>
          </a:p>
        </p:txBody>
      </p:sp>
    </p:spTree>
    <p:extLst>
      <p:ext uri="{BB962C8B-B14F-4D97-AF65-F5344CB8AC3E}">
        <p14:creationId xmlns:p14="http://schemas.microsoft.com/office/powerpoint/2010/main" val="282483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AutoShape 2" descr="300 Hình nền powerpoint đơn giản tinh tế , 3D đẹp theo chủ đề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6"/>
            <a:ext cx="9064625"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5800" y="457200"/>
            <a:ext cx="7924800" cy="4247317"/>
          </a:xfrm>
          <a:prstGeom prst="rect">
            <a:avLst/>
          </a:prstGeom>
        </p:spPr>
        <p:txBody>
          <a:bodyPr wrap="square">
            <a:spAutoFit/>
          </a:bodyPr>
          <a:lstStyle/>
          <a:p>
            <a:r>
              <a:rPr lang="nl-NL" sz="5400" b="1" i="1" dirty="0" smtClean="0">
                <a:solidFill>
                  <a:srgbClr val="002060"/>
                </a:solidFill>
                <a:latin typeface="Times New Roman" pitchFamily="18" charset="0"/>
                <a:cs typeface="Times New Roman" pitchFamily="18" charset="0"/>
              </a:rPr>
              <a:t>- </a:t>
            </a:r>
            <a:r>
              <a:rPr lang="nl-NL" sz="5400" b="1" i="1" dirty="0">
                <a:solidFill>
                  <a:srgbClr val="002060"/>
                </a:solidFill>
                <a:latin typeface="Times New Roman" pitchFamily="18" charset="0"/>
                <a:cs typeface="Times New Roman" pitchFamily="18" charset="0"/>
              </a:rPr>
              <a:t>Đó là cuộc chiến tranh nhân dân, toàn dân, toàn diện, trường kì, tự lực cánh sinh, tranh thủ sự ủng hộ của quốc tế. </a:t>
            </a:r>
            <a:endParaRPr lang="en-US" sz="5400" b="1" i="1" dirty="0">
              <a:solidFill>
                <a:srgbClr val="00206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3863" y="637865"/>
            <a:ext cx="5667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52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0" y="1295400"/>
            <a:ext cx="7772400" cy="3939540"/>
          </a:xfrm>
          <a:prstGeom prst="rect">
            <a:avLst/>
          </a:prstGeom>
        </p:spPr>
        <p:txBody>
          <a:bodyPr wrap="square">
            <a:spAutoFit/>
          </a:bodyPr>
          <a:lstStyle/>
          <a:p>
            <a:r>
              <a:rPr lang="nl-NL" sz="4400" i="1" dirty="0">
                <a:solidFill>
                  <a:srgbClr val="002060"/>
                </a:solidFill>
                <a:latin typeface="Times New Roman" pitchFamily="18" charset="0"/>
                <a:cs typeface="Times New Roman" pitchFamily="18" charset="0"/>
              </a:rPr>
              <a:t>II.</a:t>
            </a:r>
            <a:r>
              <a:rPr lang="nl-NL" sz="4400" b="1" i="1" dirty="0">
                <a:solidFill>
                  <a:srgbClr val="002060"/>
                </a:solidFill>
                <a:latin typeface="Times New Roman" pitchFamily="18" charset="0"/>
                <a:cs typeface="Times New Roman" pitchFamily="18" charset="0"/>
              </a:rPr>
              <a:t>Cuộc chiến đấu ở các đô thị phía Bắc vĩ tuyến 16</a:t>
            </a:r>
            <a:endParaRPr lang="en-US" sz="4400" i="1" dirty="0">
              <a:solidFill>
                <a:srgbClr val="002060"/>
              </a:solidFill>
              <a:latin typeface="Times New Roman" pitchFamily="18" charset="0"/>
              <a:cs typeface="Times New Roman" pitchFamily="18" charset="0"/>
            </a:endParaRPr>
          </a:p>
          <a:p>
            <a:r>
              <a:rPr lang="nl-NL" sz="5400" dirty="0">
                <a:latin typeface="Times New Roman" pitchFamily="18" charset="0"/>
                <a:cs typeface="Times New Roman" pitchFamily="18" charset="0"/>
              </a:rPr>
              <a:t>- Tại Hà </a:t>
            </a:r>
            <a:r>
              <a:rPr lang="nl-NL" sz="5400" dirty="0" smtClean="0">
                <a:latin typeface="Times New Roman" pitchFamily="18" charset="0"/>
                <a:cs typeface="Times New Roman" pitchFamily="18" charset="0"/>
              </a:rPr>
              <a:t>Nội, Nam Định, Huế, Đà Nẵng ...... </a:t>
            </a:r>
            <a:r>
              <a:rPr lang="nl-NL" sz="5400" dirty="0">
                <a:latin typeface="Times New Roman" pitchFamily="18" charset="0"/>
                <a:cs typeface="Times New Roman" pitchFamily="18" charset="0"/>
              </a:rPr>
              <a:t>cuộc chiến đấu diễn ra quyết </a:t>
            </a:r>
            <a:r>
              <a:rPr lang="nl-NL" sz="5400" dirty="0" smtClean="0">
                <a:latin typeface="Times New Roman" pitchFamily="18" charset="0"/>
                <a:cs typeface="Times New Roman" pitchFamily="18" charset="0"/>
              </a:rPr>
              <a:t>liệt</a:t>
            </a:r>
            <a:endParaRPr lang="en-US" sz="54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663" y="746125"/>
            <a:ext cx="5667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06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71600" y="1295400"/>
            <a:ext cx="6553200" cy="3785652"/>
          </a:xfrm>
          <a:prstGeom prst="rect">
            <a:avLst/>
          </a:prstGeom>
        </p:spPr>
        <p:txBody>
          <a:bodyPr wrap="square">
            <a:spAutoFit/>
          </a:bodyPr>
          <a:lstStyle/>
          <a:p>
            <a:r>
              <a:rPr lang="nl-NL" sz="4800" dirty="0">
                <a:latin typeface="Times New Roman" pitchFamily="18" charset="0"/>
                <a:cs typeface="Times New Roman" pitchFamily="18" charset="0"/>
              </a:rPr>
              <a:t>+Đến 17-2-1947, Trung </a:t>
            </a:r>
            <a:r>
              <a:rPr lang="nl-NL" sz="4800" dirty="0" smtClean="0">
                <a:latin typeface="Times New Roman" pitchFamily="18" charset="0"/>
                <a:cs typeface="Times New Roman" pitchFamily="18" charset="0"/>
              </a:rPr>
              <a:t>đoàn </a:t>
            </a:r>
            <a:r>
              <a:rPr lang="nl-NL" sz="4800" dirty="0">
                <a:latin typeface="Times New Roman" pitchFamily="18" charset="0"/>
                <a:cs typeface="Times New Roman" pitchFamily="18" charset="0"/>
              </a:rPr>
              <a:t>thủ đô thực hiện cuộc rút quân khỏi vòng vây của địch ra căn cứ an tòan</a:t>
            </a:r>
            <a:r>
              <a:rPr lang="nl-NL" sz="4800" dirty="0" smtClean="0">
                <a:latin typeface="Times New Roman" pitchFamily="18" charset="0"/>
                <a:cs typeface="Times New Roman" pitchFamily="18" charset="0"/>
              </a:rPr>
              <a:t>.</a:t>
            </a:r>
            <a:endParaRPr lang="en-US" sz="48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81000"/>
            <a:ext cx="5667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968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1100</Words>
  <Application>Microsoft Office PowerPoint</Application>
  <PresentationFormat>On-screen Show (4:3)</PresentationFormat>
  <Paragraphs>59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14</cp:revision>
  <dcterms:created xsi:type="dcterms:W3CDTF">2022-11-23T14:03:36Z</dcterms:created>
  <dcterms:modified xsi:type="dcterms:W3CDTF">2023-03-30T14:32:33Z</dcterms:modified>
</cp:coreProperties>
</file>